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84" r:id="rId2"/>
  </p:sldMasterIdLst>
  <p:notesMasterIdLst>
    <p:notesMasterId r:id="rId65"/>
  </p:notesMasterIdLst>
  <p:handoutMasterIdLst>
    <p:handoutMasterId r:id="rId66"/>
  </p:handoutMasterIdLst>
  <p:sldIdLst>
    <p:sldId id="374" r:id="rId3"/>
    <p:sldId id="415" r:id="rId4"/>
    <p:sldId id="498" r:id="rId5"/>
    <p:sldId id="376" r:id="rId6"/>
    <p:sldId id="416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484" r:id="rId22"/>
    <p:sldId id="485" r:id="rId23"/>
    <p:sldId id="486" r:id="rId24"/>
    <p:sldId id="487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5" r:id="rId43"/>
    <p:sldId id="476" r:id="rId44"/>
    <p:sldId id="477" r:id="rId45"/>
    <p:sldId id="478" r:id="rId46"/>
    <p:sldId id="456" r:id="rId47"/>
    <p:sldId id="422" r:id="rId48"/>
    <p:sldId id="400" r:id="rId49"/>
    <p:sldId id="429" r:id="rId50"/>
    <p:sldId id="431" r:id="rId51"/>
    <p:sldId id="432" r:id="rId52"/>
    <p:sldId id="440" r:id="rId53"/>
    <p:sldId id="441" r:id="rId54"/>
    <p:sldId id="446" r:id="rId55"/>
    <p:sldId id="445" r:id="rId56"/>
    <p:sldId id="496" r:id="rId57"/>
    <p:sldId id="455" r:id="rId58"/>
    <p:sldId id="499" r:id="rId59"/>
    <p:sldId id="500" r:id="rId60"/>
    <p:sldId id="501" r:id="rId61"/>
    <p:sldId id="502" r:id="rId62"/>
    <p:sldId id="503" r:id="rId63"/>
    <p:sldId id="504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9"/>
    <p:restoredTop sz="50000" autoAdjust="0"/>
  </p:normalViewPr>
  <p:slideViewPr>
    <p:cSldViewPr>
      <p:cViewPr varScale="1">
        <p:scale>
          <a:sx n="101" d="100"/>
          <a:sy n="101" d="100"/>
        </p:scale>
        <p:origin x="4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61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5A515F3-B932-754C-A233-8C4B55091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CD5A77F-E427-7143-B962-12F51B16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1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119E9-E6A3-7B4D-8F30-4FF99B9B143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1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43DC4-FEE7-814B-A529-4FE7190DBEA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52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CA693-7BBF-FD4F-A59F-02348FE33AB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25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0D44D-9764-7141-B832-CE5CA19B282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7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63C35-C755-2947-BCF3-9BC3EF003B8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009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A67FEF-8C52-AD40-8122-051CD6C882F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32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504FB-E60B-0344-8719-7A7BA794770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915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3D0E7-D145-A043-822E-855F4C09BAB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87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4B12D-78C5-3F48-99E3-282A49DE06A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4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FC963-C8FA-2848-AD3E-99CABB33346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307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4B591E-8283-CF43-873F-CF80C73AB40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0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1549E-B611-D945-B1C7-1FBDA73CCB5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The error in the heuristic function grows no faster than the logarithm of the actual path cost.</a:t>
            </a:r>
          </a:p>
        </p:txBody>
      </p:sp>
    </p:spTree>
    <p:extLst>
      <p:ext uri="{BB962C8B-B14F-4D97-AF65-F5344CB8AC3E}">
        <p14:creationId xmlns:p14="http://schemas.microsoft.com/office/powerpoint/2010/main" val="1895843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ECA57-CC5D-1A40-B3DC-68A628AADE3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0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3FCFB-98DC-B846-A21F-F3C3C65B119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37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FCE5E-52EC-3348-9126-1B381EF5F74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867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7FD10-48AC-AE4D-99F4-6AEA4E5D4D2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61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7F50C5-1970-EF45-9588-CAA14578EFB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Could also build pattern database while solving cases of the 8-puzzle</a:t>
            </a:r>
          </a:p>
          <a:p>
            <a:pPr lvl="1">
              <a:defRPr/>
            </a:pPr>
            <a:r>
              <a:rPr lang="en-US"/>
              <a:t>Must keep track of intermediate states and true final cost of solution</a:t>
            </a:r>
          </a:p>
          <a:p>
            <a:pPr lvl="1">
              <a:defRPr/>
            </a:pPr>
            <a:r>
              <a:rPr lang="en-US">
                <a:solidFill>
                  <a:schemeClr val="tx2"/>
                </a:solidFill>
              </a:rPr>
              <a:t>Inductive learning</a:t>
            </a:r>
            <a:r>
              <a:rPr lang="en-US"/>
              <a:t> builds mapping of state features  -&gt; cost</a:t>
            </a:r>
          </a:p>
          <a:p>
            <a:pPr lvl="1">
              <a:defRPr/>
            </a:pPr>
            <a:r>
              <a:rPr lang="en-US"/>
              <a:t>Because too many permutations of actual states</a:t>
            </a:r>
          </a:p>
          <a:p>
            <a:pPr lvl="2">
              <a:defRPr/>
            </a:pPr>
            <a:r>
              <a:rPr lang="en-US"/>
              <a:t>Construct important </a:t>
            </a:r>
            <a:r>
              <a:rPr lang="en-US">
                <a:solidFill>
                  <a:schemeClr val="tx2"/>
                </a:solidFill>
              </a:rPr>
              <a:t>features </a:t>
            </a:r>
            <a:r>
              <a:rPr lang="en-US"/>
              <a:t>to reduce size of space</a:t>
            </a:r>
            <a:endParaRPr lang="en-US">
              <a:solidFill>
                <a:schemeClr val="tx2"/>
              </a:solidFill>
            </a:endParaRP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17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5E9BF4-2827-284E-87B6-3F37F34AD4C5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Why1 – H(goal)=0;</a:t>
            </a:r>
          </a:p>
          <a:p>
            <a:pPr>
              <a:defRPr/>
            </a:pPr>
            <a:r>
              <a:rPr lang="en-US">
                <a:cs typeface="+mn-cs"/>
              </a:rPr>
              <a:t>Why 2 - Finite number of nodes with cost less than or eqaul to C*</a:t>
            </a:r>
          </a:p>
        </p:txBody>
      </p:sp>
    </p:spTree>
    <p:extLst>
      <p:ext uri="{BB962C8B-B14F-4D97-AF65-F5344CB8AC3E}">
        <p14:creationId xmlns:p14="http://schemas.microsoft.com/office/powerpoint/2010/main" val="1229926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11D9D-58DC-7F4C-9819-DA12380059F2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725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3593C-75F0-9545-8022-95EBA20984B9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80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3534C-64E9-1A47-8527-ADE38CE69AF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65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129FA-A62F-E540-B13B-7981742D797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F218AA-2717-EF43-B43E-33C18FA42EC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71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1E7D4-97C5-054C-A948-F35B92F253B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04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0FC9C-15CF-3D43-9851-C45C0D16D1E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36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5B334-BAB5-6A49-8066-35B79F5B6B1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43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EF475-A513-4E4F-BADC-9307C9973FF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1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3699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665914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81198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54570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5295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5691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86610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0866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1258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032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259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6579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802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81344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27810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7460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9865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4396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1685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3454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847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83516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9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2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>
                <a:solidFill>
                  <a:srgbClr val="FF0000"/>
                </a:solidFill>
                <a:cs typeface="+mj-cs"/>
              </a:rPr>
            </a:br>
            <a:r>
              <a:rPr lang="en-US" dirty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  <a:cs typeface="+mn-cs"/>
              </a:rPr>
              <a:t>Informed Search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accent2"/>
                </a:solidFill>
                <a:cs typeface="+mn-cs"/>
              </a:rPr>
              <a:t>Readings R&amp;N - Chapter 3: 3.5 and 3.6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greedy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Greedy best-first search example</a:t>
            </a:r>
          </a:p>
        </p:txBody>
      </p:sp>
      <p:pic>
        <p:nvPicPr>
          <p:cNvPr id="1331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reedy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3541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Greedy best-first search example</a:t>
            </a:r>
          </a:p>
        </p:txBody>
      </p:sp>
      <p:pic>
        <p:nvPicPr>
          <p:cNvPr id="14339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Is it optimal?</a:t>
            </a:r>
          </a:p>
        </p:txBody>
      </p:sp>
      <p:sp>
        <p:nvSpPr>
          <p:cNvPr id="1327110" name="Text Box 6"/>
          <p:cNvSpPr txBox="1">
            <a:spLocks noChangeArrowheads="1"/>
          </p:cNvSpPr>
          <p:nvPr/>
        </p:nvSpPr>
        <p:spPr bwMode="auto">
          <a:xfrm>
            <a:off x="0" y="5029200"/>
            <a:ext cx="4505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Also, consider going from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Iasi to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Fagaras</a:t>
            </a:r>
            <a:r>
              <a:rPr lang="en-US" dirty="0">
                <a:solidFill>
                  <a:srgbClr val="FF0000"/>
                </a:solidFill>
                <a:cs typeface="+mn-cs"/>
              </a:rPr>
              <a:t> – what can happen?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3363913" y="2743200"/>
            <a:ext cx="578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So, Arad --- Sibiu --- </a:t>
            </a:r>
            <a:r>
              <a:rPr lang="en-US" b="1" dirty="0" err="1">
                <a:solidFill>
                  <a:schemeClr val="accent2"/>
                </a:solidFill>
              </a:rPr>
              <a:t>Fagaras</a:t>
            </a:r>
            <a:r>
              <a:rPr lang="en-US" b="1" dirty="0">
                <a:solidFill>
                  <a:schemeClr val="accent2"/>
                </a:solidFill>
              </a:rPr>
              <a:t> --- Bucharest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140+99+211 = 450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4267200"/>
            <a:ext cx="322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2946A"/>
                </a:solidFill>
              </a:rPr>
              <a:t>What are we ignoring?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09" grpId="0"/>
      <p:bldP spid="1327110" grpId="0"/>
      <p:bldP spid="1327110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Properties of greedy best-first search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b="1" dirty="0">
                <a:cs typeface="+mn-cs"/>
              </a:rPr>
              <a:t> No – can get stuck in loops, e.g., 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     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Iasi </a:t>
            </a:r>
            <a:r>
              <a:rPr lang="en-US" b="1" dirty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+mn-cs"/>
              </a:rPr>
              <a:t>Neamt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 Iasi </a:t>
            </a:r>
            <a:r>
              <a:rPr lang="en-US" b="1" dirty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+mn-cs"/>
              </a:rPr>
              <a:t>Neamt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…</a:t>
            </a:r>
            <a:r>
              <a:rPr lang="en-US" dirty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But, complete in finite space with repeated state elimination.</a:t>
            </a: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Time?</a:t>
            </a:r>
            <a:r>
              <a:rPr lang="en-US" b="1" dirty="0">
                <a:cs typeface="+mn-cs"/>
              </a:rPr>
              <a:t>   </a:t>
            </a:r>
            <a:r>
              <a:rPr lang="en-US" b="1" i="1" dirty="0">
                <a:cs typeface="+mn-cs"/>
              </a:rPr>
              <a:t>O(</a:t>
            </a:r>
            <a:r>
              <a:rPr lang="en-US" b="1" i="1" dirty="0" err="1">
                <a:cs typeface="+mn-cs"/>
              </a:rPr>
              <a:t>b</a:t>
            </a:r>
            <a:r>
              <a:rPr lang="en-US" b="1" i="1" baseline="30000" dirty="0" err="1">
                <a:cs typeface="+mn-cs"/>
              </a:rPr>
              <a:t>m</a:t>
            </a:r>
            <a:r>
              <a:rPr lang="en-US" b="1" i="1" dirty="0">
                <a:cs typeface="+mn-cs"/>
              </a:rPr>
              <a:t>)</a:t>
            </a:r>
            <a:r>
              <a:rPr lang="en-US" b="1" dirty="0">
                <a:cs typeface="+mn-cs"/>
              </a:rPr>
              <a:t> (imagine nodes all have same distance estimate to goal)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    but a good heuristic can give dramatic improvement </a:t>
            </a:r>
            <a:r>
              <a:rPr lang="en-US" dirty="0">
                <a:cs typeface="+mn-cs"/>
                <a:sym typeface="Wingdings" charset="0"/>
              </a:rPr>
              <a:t> Becomes more </a:t>
            </a:r>
            <a:r>
              <a:rPr lang="en-US" dirty="0">
                <a:cs typeface="+mn-cs"/>
              </a:rPr>
              <a:t>similar to depth-first search, with reduced branching.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Space?</a:t>
            </a:r>
            <a:r>
              <a:rPr lang="en-US" b="1" dirty="0">
                <a:cs typeface="+mn-cs"/>
              </a:rPr>
              <a:t> </a:t>
            </a:r>
            <a:r>
              <a:rPr lang="en-US" b="1" i="1" dirty="0">
                <a:cs typeface="+mn-cs"/>
              </a:rPr>
              <a:t>O(</a:t>
            </a:r>
            <a:r>
              <a:rPr lang="en-US" b="1" i="1" dirty="0" err="1">
                <a:cs typeface="+mn-cs"/>
              </a:rPr>
              <a:t>b</a:t>
            </a:r>
            <a:r>
              <a:rPr lang="en-US" b="1" i="1" baseline="30000" dirty="0" err="1">
                <a:cs typeface="+mn-cs"/>
              </a:rPr>
              <a:t>m</a:t>
            </a:r>
            <a:r>
              <a:rPr lang="en-US" b="1" i="1" dirty="0">
                <a:cs typeface="+mn-cs"/>
              </a:rPr>
              <a:t>) </a:t>
            </a:r>
            <a:r>
              <a:rPr lang="en-US" b="1" dirty="0">
                <a:cs typeface="+mn-cs"/>
              </a:rPr>
              <a:t>-- keeps all nodes in memory</a:t>
            </a:r>
            <a:r>
              <a:rPr lang="en-US" dirty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b="1" dirty="0">
                <a:cs typeface="+mn-cs"/>
              </a:rPr>
              <a:t>  </a:t>
            </a: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r>
              <a:rPr lang="en-US" sz="2400" b="1" i="1" dirty="0">
                <a:solidFill>
                  <a:srgbClr val="32946A"/>
                </a:solidFill>
                <a:cs typeface="+mn-cs"/>
              </a:rPr>
              <a:t>How can we fix this?</a:t>
            </a:r>
            <a:r>
              <a:rPr lang="en-US" dirty="0">
                <a:cs typeface="+mn-cs"/>
              </a:rPr>
              <a:t>
</a:t>
            </a:r>
          </a:p>
        </p:txBody>
      </p:sp>
      <p:sp>
        <p:nvSpPr>
          <p:cNvPr id="1328133" name="Rectangle 5"/>
          <p:cNvSpPr>
            <a:spLocks noChangeArrowheads="1"/>
          </p:cNvSpPr>
          <p:nvPr/>
        </p:nvSpPr>
        <p:spPr bwMode="auto">
          <a:xfrm>
            <a:off x="4191000" y="4495800"/>
            <a:ext cx="45720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i="1" dirty="0">
                <a:cs typeface="+mn-cs"/>
              </a:rPr>
              <a:t> </a:t>
            </a:r>
            <a:r>
              <a:rPr lang="en-US" i="1" dirty="0">
                <a:cs typeface="+mn-cs"/>
              </a:rPr>
              <a:t>b:</a:t>
            </a:r>
            <a:r>
              <a:rPr lang="en-US" dirty="0">
                <a:cs typeface="+mn-cs"/>
              </a:rPr>
              <a:t> maximum branching factor of the search tree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cs typeface="+mn-cs"/>
              </a:rPr>
              <a:t>d: </a:t>
            </a:r>
            <a:r>
              <a:rPr lang="en-US" dirty="0">
                <a:cs typeface="+mn-cs"/>
              </a:rPr>
              <a:t>depth of the least-cost solution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cs typeface="+mn-cs"/>
              </a:rPr>
              <a:t>m</a:t>
            </a:r>
            <a:r>
              <a:rPr lang="en-US" dirty="0">
                <a:cs typeface="+mn-cs"/>
              </a:rPr>
              <a:t>: maximum depth of the state space (may be </a:t>
            </a:r>
            <a:r>
              <a:rPr lang="en-US" dirty="0">
                <a:cs typeface="Arial" charset="0"/>
              </a:rPr>
              <a:t>∞</a:t>
            </a:r>
            <a:r>
              <a:rPr lang="en-US" dirty="0">
                <a:cs typeface="+mn-cs"/>
              </a:rPr>
              <a:t>)</a:t>
            </a:r>
            <a:r>
              <a:rPr lang="en-US" sz="2000" dirty="0">
                <a:cs typeface="+mn-cs"/>
              </a:rPr>
              <a:t>
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4572000"/>
            <a:ext cx="67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No!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>
                <a:solidFill>
                  <a:srgbClr val="FF0000"/>
                </a:solidFill>
                <a:cs typeface="+mj-cs"/>
              </a:rPr>
              <a:t> search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Idea: avoid expanding paths that are </a:t>
            </a:r>
            <a:r>
              <a:rPr lang="en-US" sz="2400" b="1" u="sng" dirty="0">
                <a:solidFill>
                  <a:srgbClr val="FF0000"/>
                </a:solidFill>
                <a:cs typeface="+mn-cs"/>
              </a:rPr>
              <a:t>already expensive</a:t>
            </a:r>
            <a:r>
              <a:rPr lang="en-US" dirty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3333CC"/>
                </a:solidFill>
                <a:cs typeface="+mn-cs"/>
              </a:rPr>
              <a:t>Evaluation function </a:t>
            </a:r>
            <a:r>
              <a:rPr lang="en-US" sz="2400" b="1" i="1" dirty="0">
                <a:solidFill>
                  <a:srgbClr val="3333CC"/>
                </a:solidFill>
                <a:cs typeface="+mn-cs"/>
              </a:rPr>
              <a:t>f(n) = g(n) + h(n)</a:t>
            </a:r>
            <a:r>
              <a:rPr lang="en-US" sz="2400" b="1" dirty="0">
                <a:solidFill>
                  <a:srgbClr val="3333CC"/>
                </a:solidFill>
                <a:cs typeface="+mn-cs"/>
              </a:rPr>
              <a:t>
</a:t>
            </a:r>
          </a:p>
          <a:p>
            <a:pPr lvl="1" eaLnBrk="1" hangingPunct="1">
              <a:defRPr/>
            </a:pPr>
            <a:r>
              <a:rPr lang="en-US" sz="2400" b="1" i="1" dirty="0">
                <a:solidFill>
                  <a:srgbClr val="3333CC"/>
                </a:solidFill>
              </a:rPr>
              <a:t>g(n) </a:t>
            </a:r>
            <a:r>
              <a:rPr lang="en-US" sz="2400" b="1" dirty="0">
                <a:solidFill>
                  <a:srgbClr val="3333CC"/>
                </a:solidFill>
              </a:rPr>
              <a:t>= cost so far to reach </a:t>
            </a:r>
            <a:r>
              <a:rPr lang="en-US" sz="2400" b="1" i="1" dirty="0">
                <a:solidFill>
                  <a:srgbClr val="3333CC"/>
                </a:solidFill>
              </a:rPr>
              <a:t>n </a:t>
            </a:r>
          </a:p>
          <a:p>
            <a:pPr lvl="1" eaLnBrk="1" hangingPunct="1">
              <a:defRPr/>
            </a:pPr>
            <a:r>
              <a:rPr lang="en-US" sz="2400" b="1" i="1" dirty="0">
                <a:solidFill>
                  <a:srgbClr val="3333CC"/>
                </a:solidFill>
              </a:rPr>
              <a:t>h(n)</a:t>
            </a:r>
            <a:r>
              <a:rPr lang="en-US" sz="2400" b="1" dirty="0">
                <a:solidFill>
                  <a:srgbClr val="3333CC"/>
                </a:solidFill>
              </a:rPr>
              <a:t> = estimated cost from </a:t>
            </a:r>
            <a:r>
              <a:rPr lang="en-US" sz="2400" b="1" i="1" dirty="0">
                <a:solidFill>
                  <a:srgbClr val="3333CC"/>
                </a:solidFill>
              </a:rPr>
              <a:t>n</a:t>
            </a:r>
            <a:r>
              <a:rPr lang="en-US" sz="2400" b="1" dirty="0">
                <a:solidFill>
                  <a:srgbClr val="3333CC"/>
                </a:solidFill>
              </a:rPr>
              <a:t> to goal</a:t>
            </a:r>
          </a:p>
          <a:p>
            <a:pPr lvl="1" eaLnBrk="1" hangingPunct="1">
              <a:defRPr/>
            </a:pPr>
            <a:r>
              <a:rPr lang="en-US" sz="2400" b="1" i="1" dirty="0">
                <a:solidFill>
                  <a:srgbClr val="3333CC"/>
                </a:solidFill>
              </a:rPr>
              <a:t>f(n) </a:t>
            </a:r>
            <a:r>
              <a:rPr lang="en-US" sz="2400" b="1" dirty="0">
                <a:solidFill>
                  <a:srgbClr val="3333CC"/>
                </a:solidFill>
              </a:rPr>
              <a:t>= estimated </a:t>
            </a:r>
            <a:r>
              <a:rPr lang="en-US" sz="2400" b="1" dirty="0">
                <a:solidFill>
                  <a:srgbClr val="FF0000"/>
                </a:solidFill>
              </a:rPr>
              <a:t>total</a:t>
            </a:r>
            <a:r>
              <a:rPr lang="en-US" sz="2400" b="1" dirty="0">
                <a:solidFill>
                  <a:srgbClr val="3333CC"/>
                </a:solidFill>
              </a:rPr>
              <a:t> cost of path through </a:t>
            </a:r>
            <a:r>
              <a:rPr lang="en-US" sz="2400" b="1" i="1" dirty="0">
                <a:solidFill>
                  <a:srgbClr val="3333CC"/>
                </a:solidFill>
              </a:rPr>
              <a:t>n</a:t>
            </a:r>
            <a:r>
              <a:rPr lang="en-US" sz="2400" b="1" dirty="0">
                <a:solidFill>
                  <a:srgbClr val="3333CC"/>
                </a:solidFill>
              </a:rPr>
              <a:t> to goal
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01600" y="228600"/>
            <a:ext cx="668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Note: </a:t>
            </a:r>
            <a:r>
              <a:rPr lang="en-US" sz="2000" b="1" dirty="0">
                <a:solidFill>
                  <a:schemeClr val="accent2"/>
                </a:solidFill>
              </a:rPr>
              <a:t>Greedy best-first search expands the node that </a:t>
            </a:r>
            <a:r>
              <a:rPr lang="en-US" sz="2000" b="1" i="1" dirty="0">
                <a:solidFill>
                  <a:srgbClr val="FF0000"/>
                </a:solidFill>
              </a:rPr>
              <a:t>appears</a:t>
            </a:r>
            <a:r>
              <a:rPr lang="en-US" sz="2000" b="1" dirty="0">
                <a:solidFill>
                  <a:schemeClr val="accent2"/>
                </a:solidFill>
              </a:rPr>
              <a:t> to have shortest path to goal. But what about cost of getting to that node? Take it into account!</a:t>
            </a:r>
          </a:p>
        </p:txBody>
      </p:sp>
      <p:sp>
        <p:nvSpPr>
          <p:cNvPr id="3" name="Oval 2"/>
          <p:cNvSpPr/>
          <p:nvPr/>
        </p:nvSpPr>
        <p:spPr>
          <a:xfrm>
            <a:off x="3886200" y="2743200"/>
            <a:ext cx="685800" cy="533400"/>
          </a:xfrm>
          <a:prstGeom prst="ellipse">
            <a:avLst/>
          </a:prstGeom>
          <a:gradFill>
            <a:gsLst>
              <a:gs pos="4000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287963"/>
            <a:ext cx="5805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Aside: do we still have “looping problem”?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Iasi to Fagaras: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Iasi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Neamt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Iasi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Neamt…</a:t>
            </a:r>
            <a:r>
              <a:rPr lang="en-US"/>
              <a:t>
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54864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No! We’ll eventually get out of it. g(n) keeps going up. </a:t>
            </a:r>
          </a:p>
        </p:txBody>
      </p:sp>
      <p:sp>
        <p:nvSpPr>
          <p:cNvPr id="7" name="Bevel 6"/>
          <p:cNvSpPr/>
          <p:nvPr/>
        </p:nvSpPr>
        <p:spPr>
          <a:xfrm>
            <a:off x="304800" y="2514600"/>
            <a:ext cx="6553200" cy="914400"/>
          </a:xfrm>
          <a:prstGeom prst="bevel">
            <a:avLst/>
          </a:prstGeom>
          <a:solidFill>
            <a:schemeClr val="accent6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7410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astar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89063" y="-1746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843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9458" name="Picture 3" descr="astar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0482" name="Picture 3" descr="astar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1506" name="Picture 3" descr="astar-progress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279" name="Group 7"/>
          <p:cNvGrpSpPr>
            <a:grpSpLocks/>
          </p:cNvGrpSpPr>
          <p:nvPr/>
        </p:nvGrpSpPr>
        <p:grpSpPr bwMode="auto">
          <a:xfrm>
            <a:off x="111125" y="3276600"/>
            <a:ext cx="3927475" cy="3375025"/>
            <a:chOff x="173" y="2064"/>
            <a:chExt cx="2474" cy="2126"/>
          </a:xfrm>
        </p:grpSpPr>
        <p:sp>
          <p:nvSpPr>
            <p:cNvPr id="1334277" name="Line 5"/>
            <p:cNvSpPr>
              <a:spLocks noChangeShapeType="1"/>
            </p:cNvSpPr>
            <p:nvPr/>
          </p:nvSpPr>
          <p:spPr bwMode="auto">
            <a:xfrm flipH="1">
              <a:off x="1680" y="2064"/>
              <a:ext cx="336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4278" name="Text Box 6"/>
            <p:cNvSpPr txBox="1">
              <a:spLocks noChangeArrowheads="1"/>
            </p:cNvSpPr>
            <p:nvPr/>
          </p:nvSpPr>
          <p:spPr bwMode="auto">
            <a:xfrm>
              <a:off x="173" y="2736"/>
              <a:ext cx="2474" cy="1454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Bucharest appears  on the fringe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 but not selected for expansion 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since its cost (450)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is higher than that of Pitesti (417).</a:t>
              </a:r>
            </a:p>
            <a:p>
              <a:pPr algn="ctr">
                <a:defRPr/>
              </a:pPr>
              <a:endParaRPr lang="en-US" sz="1800" b="1" dirty="0">
                <a:solidFill>
                  <a:srgbClr val="FF0000"/>
                </a:solidFill>
                <a:cs typeface="+mn-cs"/>
              </a:endParaRP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Important to understand for the proof of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optimality of A* </a:t>
              </a:r>
            </a:p>
          </p:txBody>
        </p:sp>
      </p:grp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2590800"/>
            <a:ext cx="2306638" cy="830263"/>
          </a:xfrm>
          <a:prstGeom prst="rect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What happens if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h(Pitesti) = 150?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2530" name="Picture 3" descr="astar-progress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3513"/>
            <a:ext cx="48006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066800"/>
            <a:ext cx="418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Claim: Optimal path found!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752600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1) Can it go wrong?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124200"/>
            <a:ext cx="3538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2) What’s special about “straight distance” to goal?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876800"/>
            <a:ext cx="464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3) What if all our estimates to goal are 0? </a:t>
            </a:r>
            <a:r>
              <a:rPr lang="en-US" dirty="0" err="1"/>
              <a:t>Eg</a:t>
            </a:r>
            <a:r>
              <a:rPr lang="en-US" dirty="0"/>
              <a:t> h(n) = 0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(f(n)= g(n)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638800"/>
            <a:ext cx="366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4) What if we overestimate?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3962400"/>
            <a:ext cx="3778047" cy="830997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It underestimates true path</a:t>
            </a:r>
          </a:p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distance!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6096000"/>
            <a:ext cx="5007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5) What if h(n) is true distance (h*(n))?</a:t>
            </a:r>
          </a:p>
          <a:p>
            <a:r>
              <a:rPr lang="en-US" dirty="0"/>
              <a:t>     What is f(n)?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609600"/>
            <a:ext cx="6378575" cy="461963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 w="19050" cmpd="sng">
            <a:solidFill>
              <a:srgbClr val="FF0000">
                <a:alpha val="63000"/>
              </a:srgb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Arad --- Sibiu --- </a:t>
            </a:r>
            <a:r>
              <a:rPr lang="en-US" dirty="0" err="1"/>
              <a:t>Rimnicu</a:t>
            </a:r>
            <a:r>
              <a:rPr lang="en-US" dirty="0"/>
              <a:t> --- Pitesti --- Bucharest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6477000"/>
            <a:ext cx="61722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Shortest dist. through n --- perfect heuristics --- no search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51033" y="251460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Note: Greedy best first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Arad --- Sibiu --- </a:t>
            </a:r>
            <a:r>
              <a:rPr lang="en-US" sz="2000" b="1" dirty="0" err="1">
                <a:solidFill>
                  <a:schemeClr val="accent2"/>
                </a:solidFill>
              </a:rPr>
              <a:t>Fagaras</a:t>
            </a:r>
            <a:r>
              <a:rPr lang="en-US" sz="2000" b="1" dirty="0">
                <a:solidFill>
                  <a:schemeClr val="accent2"/>
                </a:solidFill>
              </a:rPr>
              <a:t> --- Bucharest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486400" y="3886200"/>
            <a:ext cx="2388043" cy="4001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</a:rPr>
              <a:t>Uniform cost search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1066800"/>
            <a:ext cx="2313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 Bucharest</a:t>
            </a:r>
          </a:p>
          <a:p>
            <a:r>
              <a:rPr lang="en-US" b="1" dirty="0">
                <a:solidFill>
                  <a:srgbClr val="FF0000"/>
                </a:solidFill>
              </a:rPr>
              <a:t>twice in tree.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/>
      <p:bldP spid="9" grpId="0" animBg="1"/>
      <p:bldP spid="10" grpId="0" animBg="1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Search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>
                <a:solidFill>
                  <a:schemeClr val="accent2"/>
                </a:solidFill>
                <a:cs typeface="+mn-cs"/>
              </a:rPr>
              <a:t>Search strategies determined by choice of node (in queue) to expand</a:t>
            </a:r>
          </a:p>
          <a:p>
            <a:pPr eaLnBrk="1" hangingPunct="1">
              <a:defRPr/>
            </a:pPr>
            <a:endParaRPr lang="en-US" sz="2400" dirty="0">
              <a:cs typeface="+mn-cs"/>
            </a:endParaRPr>
          </a:p>
          <a:p>
            <a:pPr eaLnBrk="1" hangingPunct="1">
              <a:defRPr/>
            </a:pPr>
            <a:r>
              <a:rPr lang="en-US" sz="2400" i="1" u="sng" dirty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dirty="0">
                <a:cs typeface="+mn-cs"/>
              </a:rPr>
              <a:t> search: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8000"/>
                </a:solidFill>
              </a:rPr>
              <a:t>Distance to goal not taken into account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400" i="1" u="sng" dirty="0">
                <a:solidFill>
                  <a:srgbClr val="FF0000"/>
                </a:solidFill>
                <a:cs typeface="+mn-cs"/>
              </a:rPr>
              <a:t>Informed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search :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008000"/>
                </a:solidFill>
              </a:rPr>
              <a:t>Information about cost to goal taken into account</a:t>
            </a:r>
          </a:p>
          <a:p>
            <a:pPr lvl="1" eaLnBrk="1" hangingPunct="1"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Aside: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“Cleverness” about what option to explore next,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almost seems a hallmark of intelligence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. E.g., a sense of what might be a good move in chess or what step to try next in a mathematical proof.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We don’t do blind search…</a:t>
            </a:r>
          </a:p>
          <a:p>
            <a:pPr eaLnBrk="1" hangingPunct="1">
              <a:defRPr/>
            </a:pPr>
            <a:endParaRPr lang="en-US" sz="2400" dirty="0">
              <a:solidFill>
                <a:srgbClr val="008000"/>
              </a:solidFill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A* properties   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042" y="381000"/>
            <a:ext cx="8858558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CC00CC"/>
                </a:solidFill>
                <a:cs typeface="+mn-cs"/>
              </a:rPr>
              <a:t>Under some reasonable conditions for the heuristics, we have: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CC00CC"/>
                </a:solidFill>
                <a:cs typeface="+mn-cs"/>
              </a:rPr>
              <a:t>Complete</a:t>
            </a:r>
            <a:r>
              <a:rPr lang="en-US" sz="2400" dirty="0"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Yes, unless there are infinitely many nodes with f(n) &lt; f(Goal)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CC00CC"/>
                </a:solidFill>
                <a:cs typeface="+mn-cs"/>
              </a:rPr>
              <a:t>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Sub-exponential grow when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So, a </a:t>
            </a:r>
            <a:r>
              <a:rPr lang="en-US" sz="2400" dirty="0">
                <a:solidFill>
                  <a:srgbClr val="FF0000"/>
                </a:solidFill>
              </a:rPr>
              <a:t>good heuristics </a:t>
            </a:r>
            <a:r>
              <a:rPr lang="en-US" sz="2400" dirty="0"/>
              <a:t>can bring exponential search down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significantly!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CC00CC"/>
                </a:solidFill>
                <a:cs typeface="+mn-cs"/>
              </a:rPr>
              <a:t>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Fringe nodes in memory. Often exponential. Solution: IDA*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CC00CC"/>
                </a:solidFill>
                <a:cs typeface="+mn-cs"/>
              </a:rPr>
              <a:t>Optimal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Yes (under admissible heuristics; discussed next)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Also, optimal use of heuristics information!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Widely used. E.g. Google maps.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After almost 40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yrs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, still new applications found (e.g. parsing in NLP).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Also, optimal use of heuristic information. </a:t>
            </a: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93447"/>
              </p:ext>
            </p:extLst>
          </p:nvPr>
        </p:nvGraphicFramePr>
        <p:xfrm>
          <a:off x="4800600" y="1676400"/>
          <a:ext cx="39052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4" imgW="1714500" imgH="279400" progId="Equation.DSMT4">
                  <p:embed/>
                </p:oleObj>
              </mc:Choice>
              <mc:Fallback>
                <p:oleObj name="Equation" r:id="rId4" imgW="17145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76400"/>
                        <a:ext cx="3905250" cy="636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48200" y="5181600"/>
            <a:ext cx="3599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i="1" dirty="0">
                <a:solidFill>
                  <a:schemeClr val="accent6"/>
                </a:solidFill>
                <a:highlight>
                  <a:srgbClr val="FFFF00"/>
                </a:highlight>
              </a:rPr>
              <a:t>Provably: Can’t do better!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7938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Heuristics: (1) Admissibility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n-cs"/>
              </a:rPr>
              <a:t>A heuristic </a:t>
            </a:r>
            <a:r>
              <a:rPr lang="en-US" b="1" i="1" dirty="0">
                <a:cs typeface="+mn-cs"/>
              </a:rPr>
              <a:t>h(n)</a:t>
            </a:r>
            <a:r>
              <a:rPr lang="en-US" b="1" dirty="0">
                <a:cs typeface="+mn-cs"/>
              </a:rPr>
              <a:t> is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admissible</a:t>
            </a:r>
            <a:r>
              <a:rPr lang="en-US" b="1" dirty="0">
                <a:cs typeface="+mn-cs"/>
              </a:rPr>
              <a:t> if for every node </a:t>
            </a:r>
            <a:r>
              <a:rPr lang="en-US" b="1" i="1" dirty="0">
                <a:cs typeface="+mn-cs"/>
              </a:rPr>
              <a:t>n</a:t>
            </a:r>
            <a:r>
              <a:rPr lang="en-US" b="1" dirty="0">
                <a:cs typeface="+mn-cs"/>
              </a:rPr>
              <a:t>,</a:t>
            </a:r>
          </a:p>
          <a:p>
            <a:pPr eaLnBrk="1" hangingPunct="1">
              <a:defRPr/>
            </a:pPr>
            <a:r>
              <a:rPr lang="en-US" b="1" i="1" dirty="0">
                <a:cs typeface="+mn-cs"/>
              </a:rPr>
              <a:t>	h(n) </a:t>
            </a:r>
            <a:r>
              <a:rPr lang="en-US" b="1" i="1" dirty="0">
                <a:cs typeface="Arial" charset="0"/>
              </a:rPr>
              <a:t>≤</a:t>
            </a:r>
            <a:r>
              <a:rPr lang="en-US" b="1" i="1" dirty="0">
                <a:cs typeface="+mn-cs"/>
              </a:rPr>
              <a:t> h</a:t>
            </a:r>
            <a:r>
              <a:rPr lang="en-US" b="1" i="1" baseline="30000" dirty="0">
                <a:cs typeface="+mn-cs"/>
              </a:rPr>
              <a:t>*</a:t>
            </a:r>
            <a:r>
              <a:rPr lang="en-US" b="1" i="1" dirty="0">
                <a:cs typeface="+mn-cs"/>
              </a:rPr>
              <a:t>(n), </a:t>
            </a:r>
            <a:r>
              <a:rPr lang="en-US" b="1" dirty="0">
                <a:cs typeface="+mn-cs"/>
              </a:rPr>
              <a:t>where </a:t>
            </a:r>
            <a:r>
              <a:rPr lang="en-US" b="1" i="1" dirty="0">
                <a:cs typeface="+mn-cs"/>
              </a:rPr>
              <a:t>h</a:t>
            </a:r>
            <a:r>
              <a:rPr lang="en-US" b="1" i="1" baseline="30000" dirty="0">
                <a:cs typeface="+mn-cs"/>
              </a:rPr>
              <a:t>*</a:t>
            </a:r>
            <a:r>
              <a:rPr lang="en-US" b="1" i="1" dirty="0">
                <a:cs typeface="+mn-cs"/>
              </a:rPr>
              <a:t>(n)</a:t>
            </a:r>
            <a:r>
              <a:rPr lang="en-US" b="1" dirty="0">
                <a:cs typeface="+mn-cs"/>
              </a:rPr>
              <a:t> is the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true </a:t>
            </a:r>
            <a:r>
              <a:rPr lang="en-US" b="1" dirty="0">
                <a:cs typeface="+mn-cs"/>
              </a:rPr>
              <a:t>cost to reach the goal state from </a:t>
            </a:r>
            <a:r>
              <a:rPr lang="en-US" b="1" i="1" dirty="0">
                <a:cs typeface="+mn-cs"/>
              </a:rPr>
              <a:t>n</a:t>
            </a:r>
            <a:r>
              <a:rPr lang="en-US" b="1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An admissible heuristic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never overestimates</a:t>
            </a:r>
            <a:r>
              <a:rPr lang="en-US" b="1" dirty="0">
                <a:cs typeface="+mn-cs"/>
              </a:rPr>
              <a:t> the cost to reach the goal, 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     i.e., it is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optimistic. </a:t>
            </a:r>
            <a:r>
              <a:rPr lang="en-US" b="1" dirty="0">
                <a:cs typeface="+mn-cs"/>
              </a:rPr>
              <a:t>(But no info of where the goal is if set to 0.)</a:t>
            </a:r>
            <a:r>
              <a:rPr lang="en-US" dirty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Example: </a:t>
            </a:r>
            <a:r>
              <a:rPr lang="en-US" b="1" i="1" dirty="0" err="1">
                <a:cs typeface="+mn-cs"/>
              </a:rPr>
              <a:t>h</a:t>
            </a:r>
            <a:r>
              <a:rPr lang="en-US" b="1" i="1" baseline="-25000" dirty="0" err="1">
                <a:cs typeface="+mn-cs"/>
              </a:rPr>
              <a:t>SLD</a:t>
            </a:r>
            <a:r>
              <a:rPr lang="en-US" b="1" i="1" dirty="0">
                <a:cs typeface="+mn-cs"/>
              </a:rPr>
              <a:t>(n) </a:t>
            </a:r>
            <a:r>
              <a:rPr lang="en-US" b="1" dirty="0">
                <a:cs typeface="+mn-cs"/>
              </a:rPr>
              <a:t>(never overestimates the actual road distance)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Note: it follows that h(goal) = 0.</a:t>
            </a:r>
            <a:r>
              <a:rPr lang="en-US" sz="2400" dirty="0">
                <a:cs typeface="+mn-cs"/>
              </a:rPr>
              <a:t>
</a:t>
            </a:r>
          </a:p>
          <a:p>
            <a:pPr eaLnBrk="1" hangingPunct="1">
              <a:defRPr/>
            </a:pPr>
            <a:endParaRPr lang="en-US" sz="2400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2" name="Picture 1" descr="Screen Shot 2013-09-27 at 2.1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60" y="4648200"/>
            <a:ext cx="6155184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19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Note: less optimistic heuristic push nodes to be expanded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later. Can prune a lot more.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Heuristics: (2) Consistency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cs typeface="+mn-cs"/>
              </a:rPr>
              <a:t>A heuristic is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consistent (or monotone) </a:t>
            </a:r>
            <a:r>
              <a:rPr lang="en-US" b="1" dirty="0">
                <a:cs typeface="+mn-cs"/>
              </a:rPr>
              <a:t>if for every node </a:t>
            </a:r>
            <a:r>
              <a:rPr lang="en-US" b="1" i="1" dirty="0">
                <a:cs typeface="+mn-cs"/>
              </a:rPr>
              <a:t>n</a:t>
            </a:r>
            <a:r>
              <a:rPr lang="en-US" b="1" dirty="0">
                <a:cs typeface="+mn-cs"/>
              </a:rPr>
              <a:t>, every successor </a:t>
            </a:r>
            <a:r>
              <a:rPr lang="en-US" b="1" i="1" dirty="0">
                <a:cs typeface="+mn-cs"/>
              </a:rPr>
              <a:t>n'</a:t>
            </a:r>
            <a:r>
              <a:rPr lang="en-US" b="1" dirty="0">
                <a:cs typeface="+mn-cs"/>
              </a:rPr>
              <a:t> of </a:t>
            </a:r>
            <a:r>
              <a:rPr lang="en-US" b="1" i="1" dirty="0">
                <a:cs typeface="+mn-cs"/>
              </a:rPr>
              <a:t>n</a:t>
            </a:r>
            <a:r>
              <a:rPr lang="en-US" b="1" dirty="0">
                <a:cs typeface="+mn-cs"/>
              </a:rPr>
              <a:t> generated by any action </a:t>
            </a:r>
            <a:r>
              <a:rPr lang="en-US" b="1" i="1" dirty="0">
                <a:cs typeface="+mn-cs"/>
              </a:rPr>
              <a:t>a</a:t>
            </a:r>
            <a:r>
              <a:rPr lang="en-US" b="1" dirty="0">
                <a:cs typeface="+mn-cs"/>
              </a:rPr>
              <a:t>, </a:t>
            </a:r>
            <a:r>
              <a:rPr lang="en-US" dirty="0">
                <a:cs typeface="+mn-cs"/>
              </a:rPr>
              <a:t>
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sz="2400" b="1" i="1" dirty="0">
                <a:solidFill>
                  <a:srgbClr val="FF0000"/>
                </a:solidFill>
                <a:cs typeface="+mn-cs"/>
              </a:rPr>
              <a:t>h(n) </a:t>
            </a:r>
            <a:r>
              <a:rPr lang="en-US" sz="2400" b="1" i="1" dirty="0">
                <a:solidFill>
                  <a:srgbClr val="FF0000"/>
                </a:solidFill>
                <a:cs typeface="Arial" charset="0"/>
              </a:rPr>
              <a:t>≤</a:t>
            </a:r>
            <a:r>
              <a:rPr lang="en-US" sz="2400" b="1" i="1" dirty="0">
                <a:solidFill>
                  <a:srgbClr val="FF0000"/>
                </a:solidFill>
                <a:cs typeface="+mn-cs"/>
              </a:rPr>
              <a:t> c(</a:t>
            </a:r>
            <a:r>
              <a:rPr lang="en-US" sz="2400" b="1" i="1" dirty="0" err="1">
                <a:solidFill>
                  <a:srgbClr val="FF0000"/>
                </a:solidFill>
                <a:cs typeface="+mn-cs"/>
              </a:rPr>
              <a:t>n,a,n</a:t>
            </a:r>
            <a:r>
              <a:rPr lang="en-US" sz="2400" b="1" i="1" dirty="0">
                <a:solidFill>
                  <a:srgbClr val="FF0000"/>
                </a:solidFill>
                <a:cs typeface="+mn-cs"/>
              </a:rPr>
              <a:t>') + h(n')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(form of the triangle inequality)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If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h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 is consistent, we have</a:t>
            </a:r>
            <a:r>
              <a:rPr lang="en-US" dirty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0000FF"/>
                </a:solidFill>
                <a:cs typeface="+mn-cs"/>
              </a:rPr>
              <a:t>f(n')</a:t>
            </a:r>
            <a:r>
              <a:rPr lang="en-US" dirty="0">
                <a:solidFill>
                  <a:srgbClr val="0000FF"/>
                </a:solidFill>
                <a:cs typeface="+mn-cs"/>
              </a:rPr>
              <a:t> 	= g(n') + h(n')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      	= g(n) + c(</a:t>
            </a:r>
            <a:r>
              <a:rPr lang="en-US" dirty="0" err="1">
                <a:solidFill>
                  <a:srgbClr val="0000FF"/>
                </a:solidFill>
                <a:cs typeface="+mn-cs"/>
              </a:rPr>
              <a:t>n,a,n</a:t>
            </a:r>
            <a:r>
              <a:rPr lang="en-US" dirty="0">
                <a:solidFill>
                  <a:srgbClr val="0000FF"/>
                </a:solidFill>
                <a:cs typeface="+mn-cs"/>
              </a:rPr>
              <a:t>') + h(n')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      	</a:t>
            </a:r>
            <a:r>
              <a:rPr lang="en-US" b="1" dirty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+mn-cs"/>
              </a:rPr>
              <a:t>g(n) + h(n)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      </a:t>
            </a:r>
            <a:r>
              <a:rPr lang="en-US" b="1" dirty="0">
                <a:solidFill>
                  <a:srgbClr val="0000FF"/>
                </a:solidFill>
                <a:cs typeface="+mn-cs"/>
              </a:rPr>
              <a:t>	= f(n)</a:t>
            </a:r>
            <a:r>
              <a:rPr lang="en-US" b="1" dirty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i.e.,</a:t>
            </a:r>
            <a:r>
              <a:rPr lang="en-US" dirty="0">
                <a:solidFill>
                  <a:srgbClr val="FF0000"/>
                </a:solidFill>
                <a:cs typeface="+mn-cs"/>
              </a:rPr>
              <a:t>  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f(n)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 is non-decreasing along any path.</a:t>
            </a:r>
            <a:r>
              <a:rPr lang="en-US" dirty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</p:txBody>
      </p:sp>
      <p:pic>
        <p:nvPicPr>
          <p:cNvPr id="27651" name="Picture 4" descr="consist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962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950" name="Rectangle 6"/>
          <p:cNvSpPr>
            <a:spLocks noChangeArrowheads="1"/>
          </p:cNvSpPr>
          <p:nvPr/>
        </p:nvSpPr>
        <p:spPr bwMode="auto">
          <a:xfrm>
            <a:off x="4724400" y="3810000"/>
            <a:ext cx="43434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 sequence of nodes expanded by A* is in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nondecreasing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order of f(n)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 the </a:t>
            </a:r>
            <a:r>
              <a:rPr lang="en-US" sz="2000" b="1" dirty="0">
                <a:solidFill>
                  <a:srgbClr val="FF0000"/>
                </a:solidFill>
                <a:cs typeface="+mn-cs"/>
                <a:sym typeface="Wingdings" charset="0"/>
              </a:rPr>
              <a:t>first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goal selected for expansion must be an optimal goal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.</a:t>
            </a:r>
          </a:p>
        </p:txBody>
      </p:sp>
      <p:sp>
        <p:nvSpPr>
          <p:cNvPr id="1362952" name="Text Box 8"/>
          <p:cNvSpPr txBox="1">
            <a:spLocks noChangeArrowheads="1"/>
          </p:cNvSpPr>
          <p:nvPr/>
        </p:nvSpPr>
        <p:spPr bwMode="auto">
          <a:xfrm>
            <a:off x="243840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23622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954" name="Text Box 10"/>
          <p:cNvSpPr txBox="1">
            <a:spLocks noChangeArrowheads="1"/>
          </p:cNvSpPr>
          <p:nvPr/>
        </p:nvSpPr>
        <p:spPr bwMode="auto">
          <a:xfrm>
            <a:off x="838200" y="5715000"/>
            <a:ext cx="6286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Note:  Monotonicity is a stronger condition than admissibility.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Any consistent heuristic is also admissible.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(Exercise 3.29)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105400"/>
            <a:ext cx="5486400" cy="6096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2362200"/>
            <a:ext cx="19050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3366FF"/>
                </a:solidFill>
              </a:rPr>
              <a:t>f(n')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b="1" dirty="0">
                <a:solidFill>
                  <a:srgbClr val="3366FF"/>
                </a:solidFill>
                <a:cs typeface="Arial" charset="0"/>
              </a:rPr>
              <a:t>≥</a:t>
            </a:r>
            <a:r>
              <a:rPr lang="en-US" dirty="0">
                <a:solidFill>
                  <a:srgbClr val="3366FF"/>
                </a:solidFill>
                <a:cs typeface="Arial" charset="0"/>
              </a:rPr>
              <a:t>  </a:t>
            </a:r>
            <a:r>
              <a:rPr lang="en-US" sz="2800" b="1" dirty="0">
                <a:solidFill>
                  <a:srgbClr val="3366FF"/>
                </a:solidFill>
              </a:rPr>
              <a:t>f(n)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4" grpId="0"/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A*: Tree Search  vs. Graph Search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37073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n-cs"/>
              </a:rPr>
              <a:t>TREE SEARCH (See Fig. 3.7; used in earlier examples): 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If </a:t>
            </a:r>
            <a:r>
              <a:rPr lang="en-US" b="1" i="1" dirty="0">
                <a:solidFill>
                  <a:schemeClr val="accent6"/>
                </a:solidFill>
                <a:cs typeface="+mn-cs"/>
              </a:rPr>
              <a:t>h(n) </a:t>
            </a:r>
            <a:r>
              <a:rPr lang="en-US" b="1" dirty="0">
                <a:solidFill>
                  <a:schemeClr val="accent6"/>
                </a:solidFill>
                <a:cs typeface="+mn-cs"/>
              </a:rPr>
              <a:t>is admissible, A* using  tree search is optimal.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GRAPH SEARCH  (See Fig. 3.7) </a:t>
            </a:r>
            <a:r>
              <a:rPr lang="en-US" sz="1800" b="1" dirty="0">
                <a:cs typeface="+mn-cs"/>
              </a:rPr>
              <a:t>A modification of tree search that includes an</a:t>
            </a:r>
          </a:p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“explored set” (or “closed list”; list of  expanded nodes to avoid re-visiting the same</a:t>
            </a:r>
          </a:p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state)</a:t>
            </a:r>
            <a:r>
              <a:rPr lang="en-US" sz="1800" b="1" dirty="0">
                <a:cs typeface="+mn-cs"/>
              </a:rPr>
              <a:t>; if the current node matches  a node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on the closed list</a:t>
            </a:r>
            <a:r>
              <a:rPr lang="en-US" sz="1800" b="1" dirty="0">
                <a:cs typeface="+mn-cs"/>
              </a:rPr>
              <a:t>, it is discarded instead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of being expanded. In order to guarantee optimality of A*, we need to make sure 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that the optimal path to any repeated state is always the first one followed: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2D2DB9"/>
                </a:solidFill>
                <a:cs typeface="+mn-cs"/>
              </a:rPr>
              <a:t>If </a:t>
            </a:r>
            <a:r>
              <a:rPr lang="en-US" b="1" i="1" dirty="0">
                <a:solidFill>
                  <a:srgbClr val="2D2DB9"/>
                </a:solidFill>
                <a:cs typeface="+mn-cs"/>
              </a:rPr>
              <a:t>h(n) </a:t>
            </a:r>
            <a:r>
              <a:rPr lang="en-US" b="1" dirty="0">
                <a:solidFill>
                  <a:srgbClr val="2D2DB9"/>
                </a:solidFill>
                <a:cs typeface="+mn-cs"/>
              </a:rPr>
              <a:t>is monotonic, A* using  graph search is optimal.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(see details page 95 R&amp;N)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1475591" name="Rectangle 7"/>
          <p:cNvSpPr>
            <a:spLocks noChangeArrowheads="1"/>
          </p:cNvSpPr>
          <p:nvPr/>
        </p:nvSpPr>
        <p:spPr bwMode="auto">
          <a:xfrm>
            <a:off x="381000" y="1371600"/>
            <a:ext cx="7924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5592" name="Rectangle 8"/>
          <p:cNvSpPr>
            <a:spLocks noChangeArrowheads="1"/>
          </p:cNvSpPr>
          <p:nvPr/>
        </p:nvSpPr>
        <p:spPr bwMode="auto">
          <a:xfrm>
            <a:off x="381000" y="4493402"/>
            <a:ext cx="82296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54864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Reminder: Bit of “sloppiness” in fig. 3.7.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Need to be careful with nodes on frontier;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allow repetitions or as in Fig. 3.14.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400800"/>
            <a:ext cx="676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See notes on intuitions of optimality of A*  (at the end of lecture notes)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5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9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114800"/>
          </a:xfrm>
        </p:spPr>
        <p:txBody>
          <a:bodyPr/>
          <a:lstStyle/>
          <a:p>
            <a:pPr algn="r" eaLnBrk="1" hangingPunct="1">
              <a:defRPr/>
            </a:pPr>
            <a:endParaRPr lang="en-US" sz="3200" dirty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>
                <a:cs typeface="+mn-cs"/>
              </a:rPr>
              <a:t>Example: The shortest route from  Hannover to Munich</a:t>
            </a:r>
          </a:p>
          <a:p>
            <a:pPr eaLnBrk="1" hangingPunct="1">
              <a:defRPr/>
            </a:pPr>
            <a:endParaRPr lang="en-US" sz="2400" b="1" dirty="0">
              <a:cs typeface="+mn-cs"/>
            </a:endParaRP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400" b="1" dirty="0" err="1">
                <a:solidFill>
                  <a:srgbClr val="FF0000"/>
                </a:solidFill>
                <a:cs typeface="+mn-cs"/>
              </a:rPr>
              <a:t>Dijkstra’s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 alg., i.e., A* with h(n)=0 (Uniform cost search)</a:t>
            </a:r>
          </a:p>
          <a:p>
            <a:pPr marL="0" indent="0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2)  A* search</a:t>
            </a:r>
            <a:endParaRPr lang="en-US" sz="3600" b="1" dirty="0">
              <a:solidFill>
                <a:srgbClr val="FF0000"/>
              </a:solidFill>
              <a:cs typeface="+mn-cs"/>
            </a:endParaRPr>
          </a:p>
          <a:p>
            <a:pPr algn="r" eaLnBrk="1" hangingPunct="1">
              <a:defRPr/>
            </a:pPr>
            <a:endParaRPr lang="en-US" sz="4000" dirty="0">
              <a:cs typeface="+mn-cs"/>
            </a:endParaRPr>
          </a:p>
          <a:p>
            <a:pPr algn="r" eaLnBrk="1" hangingPunct="1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1427460" name="Text Box 4"/>
          <p:cNvSpPr txBox="1">
            <a:spLocks noChangeArrowheads="1"/>
          </p:cNvSpPr>
          <p:nvPr/>
        </p:nvSpPr>
        <p:spPr bwMode="auto">
          <a:xfrm>
            <a:off x="669925" y="6137275"/>
            <a:ext cx="401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Example thanks to </a:t>
            </a:r>
            <a:r>
              <a:rPr lang="en-US" sz="2000" dirty="0" err="1">
                <a:cs typeface="+mn-cs"/>
              </a:rPr>
              <a:t>Meinolf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Sellmann</a:t>
            </a:r>
            <a:endParaRPr lang="en-US" sz="2000" dirty="0"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Example: Contrasting A* with Uniform Cost (</a:t>
            </a:r>
            <a:r>
              <a:rPr lang="en-US" sz="2800" dirty="0" err="1">
                <a:solidFill>
                  <a:srgbClr val="FF0000"/>
                </a:solidFill>
              </a:rPr>
              <a:t>Dijkstra’s</a:t>
            </a:r>
            <a:r>
              <a:rPr lang="en-US" sz="2800" dirty="0">
                <a:solidFill>
                  <a:srgbClr val="FF0000"/>
                </a:solidFill>
              </a:rPr>
              <a:t> algorithm)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482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2848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8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2848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2848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8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2848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2849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2" name="Text Box 1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28493" name="Line 13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4" name="Text Box 14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28495" name="Line 15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6" name="Line 16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7" name="Text Box 17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28498" name="Line 18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9" name="Text Box 19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28500" name="Line 20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1" name="Text Box 21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28502" name="Line 22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3" name="Text Box 23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28504" name="Line 24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5" name="Text Box 25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28506" name="Line 26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7" name="Text Box 27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28508" name="Line 28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9" name="Text Box 29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28510" name="Line 30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1" name="Line 31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2" name="Text Box 32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28513" name="Text Box 33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28514" name="Line 34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5" name="Text Box 35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28516" name="Line 36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7" name="Text Box 37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28518" name="Text Box 38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28519" name="Line 39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0" name="Line 40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1" name="Text Box 41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28522" name="Oval 42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3" name="Text Box 4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37931" name="TextBox 1"/>
          <p:cNvSpPr txBox="1">
            <a:spLocks noChangeArrowheads="1"/>
          </p:cNvSpPr>
          <p:nvPr/>
        </p:nvSpPr>
        <p:spPr bwMode="auto">
          <a:xfrm>
            <a:off x="2133600" y="2743200"/>
            <a:ext cx="1371600" cy="46196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</a:t>
            </a:r>
          </a:p>
        </p:txBody>
      </p:sp>
      <p:sp>
        <p:nvSpPr>
          <p:cNvPr id="37932" name="TextBox 44"/>
          <p:cNvSpPr txBox="1">
            <a:spLocks noChangeArrowheads="1"/>
          </p:cNvSpPr>
          <p:nvPr/>
        </p:nvSpPr>
        <p:spPr bwMode="auto">
          <a:xfrm>
            <a:off x="2514600" y="5791200"/>
            <a:ext cx="1371600" cy="46196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8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8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8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8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8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8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8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8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28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28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8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8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28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28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28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28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28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28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28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28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2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28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28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28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28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28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2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2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42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28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428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2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28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42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2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5" grpId="0"/>
      <p:bldP spid="1428486" grpId="0"/>
      <p:bldP spid="1428488" grpId="0"/>
      <p:bldP spid="1428490" grpId="0"/>
      <p:bldP spid="1428492" grpId="0"/>
      <p:bldP spid="1428494" grpId="0"/>
      <p:bldP spid="1428497" grpId="0"/>
      <p:bldP spid="1428499" grpId="0"/>
      <p:bldP spid="1428501" grpId="0"/>
      <p:bldP spid="1428503" grpId="0"/>
      <p:bldP spid="1428505" grpId="0"/>
      <p:bldP spid="1428507" grpId="0"/>
      <p:bldP spid="1428509" grpId="0"/>
      <p:bldP spid="1428512" grpId="0"/>
      <p:bldP spid="1428513" grpId="0"/>
      <p:bldP spid="1428515" grpId="0"/>
      <p:bldP spid="1428517" grpId="0"/>
      <p:bldP spid="1428518" grpId="0"/>
      <p:bldP spid="1428521" grpId="0"/>
      <p:bldP spid="1428522" grpId="0" animBg="1"/>
      <p:bldP spid="142852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0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3053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053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053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053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053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054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054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054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054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055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055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055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055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056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056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056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056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056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9" name="Text Box 41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	120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0570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0571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0572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3258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258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258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258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258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259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259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259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259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259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260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260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260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260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261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261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261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261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8" name="Text Box 42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2619" name="Text Box 43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2620" name="Text Box 44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2621" name="Oval 45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25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25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6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3462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463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463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463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464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464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464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464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464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465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465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465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465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466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466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466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7" name="Text Box 4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4668" name="Text Box 4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4669" name="Text Box 4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4670" name="Oval 4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3667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667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668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668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668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669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669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669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669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670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670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670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670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670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670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671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6" name="Text Box 44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6717" name="Text Box 45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6718" name="Text Box 46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6719" name="Oval 47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743200" y="4800600"/>
            <a:ext cx="2851150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3333CC"/>
                </a:solidFill>
              </a:rPr>
              <a:t>A breadth-first search tree. </a:t>
            </a:r>
            <a:endParaRPr lang="en-US" sz="1600" b="1">
              <a:solidFill>
                <a:srgbClr val="3333CC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53340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Perfect “heuristics,” eliminates search.</a:t>
            </a:r>
          </a:p>
        </p:txBody>
      </p:sp>
      <p:sp>
        <p:nvSpPr>
          <p:cNvPr id="2" name="Oval 1"/>
          <p:cNvSpPr/>
          <p:nvPr/>
        </p:nvSpPr>
        <p:spPr>
          <a:xfrm>
            <a:off x="4572000" y="152400"/>
            <a:ext cx="457200" cy="18288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1" name="Oval 10"/>
          <p:cNvSpPr/>
          <p:nvPr/>
        </p:nvSpPr>
        <p:spPr>
          <a:xfrm rot="16843747">
            <a:off x="5060950" y="1328738"/>
            <a:ext cx="457200" cy="121920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1981200"/>
            <a:ext cx="457200" cy="2514600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57150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</a:rPr>
              <a:t>Approximate heuristics, significantly reduces search.</a:t>
            </a:r>
          </a:p>
          <a:p>
            <a:r>
              <a:rPr lang="en-US" sz="1800" b="1" dirty="0">
                <a:solidFill>
                  <a:srgbClr val="FF6600"/>
                </a:solidFill>
              </a:rPr>
              <a:t>Best (provably) use of search heuristic info: Best-first / A* search.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28600"/>
            <a:ext cx="4038600" cy="3786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Basic idea: State evaluation function can effectively guide search.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Also in multi-agent settings. (Chess: board </a:t>
            </a:r>
            <a:r>
              <a:rPr lang="en-US" b="1" dirty="0" err="1">
                <a:solidFill>
                  <a:srgbClr val="000000"/>
                </a:solidFill>
              </a:rPr>
              <a:t>eval</a:t>
            </a:r>
            <a:r>
              <a:rPr lang="en-US" b="1" dirty="0">
                <a:solidFill>
                  <a:srgbClr val="000000"/>
                </a:solidFill>
              </a:rPr>
              <a:t>.)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Reinforcement learning: Learn the state </a:t>
            </a:r>
            <a:r>
              <a:rPr lang="en-US" b="1" dirty="0" err="1">
                <a:solidFill>
                  <a:srgbClr val="000000"/>
                </a:solidFill>
              </a:rPr>
              <a:t>eval</a:t>
            </a:r>
            <a:r>
              <a:rPr lang="en-US" b="1" dirty="0">
                <a:solidFill>
                  <a:srgbClr val="000000"/>
                </a:solidFill>
              </a:rPr>
              <a:t> function.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886200" y="152400"/>
            <a:ext cx="2438400" cy="2133600"/>
          </a:xfrm>
          <a:prstGeom prst="trapezoid">
            <a:avLst>
              <a:gd name="adj" fmla="val 37897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Trapezoid 13"/>
          <p:cNvSpPr/>
          <p:nvPr/>
        </p:nvSpPr>
        <p:spPr>
          <a:xfrm rot="10800000">
            <a:off x="3886200" y="2286000"/>
            <a:ext cx="2438400" cy="2209800"/>
          </a:xfrm>
          <a:prstGeom prst="trapezoid">
            <a:avLst>
              <a:gd name="adj" fmla="val 13169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1184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3872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2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872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872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2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872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873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873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873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873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874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874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874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874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875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875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875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875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875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8760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1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2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3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4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5" name="Text Box 45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8766" name="Text Box 46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8767" name="Text Box 47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8768" name="Oval 48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4077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077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077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077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077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078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078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078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078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079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079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079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079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080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080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080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080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080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9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0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1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2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3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4" name="Text Box 46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0815" name="Text Box 4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0816" name="Text Box 4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0817" name="Oval 49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8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4282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282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282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282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282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283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283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283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283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283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284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284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284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284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285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285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285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285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8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9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0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1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2" name="Text Box 46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2863" name="Text Box 4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2864" name="Text Box 4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2865" name="Oval 49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6" name="Oval 50"/>
          <p:cNvSpPr>
            <a:spLocks noChangeArrowheads="1"/>
          </p:cNvSpPr>
          <p:nvPr/>
        </p:nvSpPr>
        <p:spPr bwMode="auto">
          <a:xfrm>
            <a:off x="3584575" y="1831975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2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28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8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4486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6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487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487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487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487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487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488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488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488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488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488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489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489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489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489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490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490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490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7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8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9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0" name="Oval 46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1" name="Text Box 47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4912" name="Text Box 48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4913" name="Text Box 49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4914" name="Oval 50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5" name="Oval 51"/>
          <p:cNvSpPr>
            <a:spLocks noChangeArrowheads="1"/>
          </p:cNvSpPr>
          <p:nvPr/>
        </p:nvSpPr>
        <p:spPr bwMode="auto">
          <a:xfrm>
            <a:off x="3584575" y="1831975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4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48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9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6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4691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1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691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691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692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692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692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692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693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693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693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693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694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694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694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694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694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694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695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6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7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8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9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60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61" name="Text Box 49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 dirty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 dirty="0" err="1">
                <a:solidFill>
                  <a:schemeClr val="folHlink"/>
                </a:solidFill>
                <a:latin typeface="Arial" charset="0"/>
                <a:cs typeface="+mn-cs"/>
              </a:rPr>
              <a:t>Duesseldorf</a:t>
            </a: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		320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 dirty="0" err="1">
                <a:latin typeface="Arial" charset="0"/>
                <a:cs typeface="+mn-cs"/>
              </a:rPr>
              <a:t>Muenchen</a:t>
            </a:r>
            <a:r>
              <a:rPr lang="en-US" sz="2000" b="1" dirty="0">
                <a:latin typeface="Arial" charset="0"/>
                <a:cs typeface="+mn-cs"/>
              </a:rPr>
              <a:t>		690</a:t>
            </a:r>
          </a:p>
          <a:p>
            <a:pPr>
              <a:defRPr/>
            </a:pPr>
            <a:endParaRPr lang="en-US" sz="2000" b="1" dirty="0">
              <a:latin typeface="Arial" charset="0"/>
              <a:cs typeface="+mn-cs"/>
            </a:endParaRPr>
          </a:p>
        </p:txBody>
      </p:sp>
      <p:sp>
        <p:nvSpPr>
          <p:cNvPr id="1446962" name="Text Box 50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6963" name="Text Box 51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6964" name="Oval 52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4153" y="6359366"/>
            <a:ext cx="571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Note: route via Frankfurt longer than current one.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69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69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9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4896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6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896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896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6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896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897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897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897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897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898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898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898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898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899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899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899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899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899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9000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1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2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3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4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5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6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7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8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9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10" name="Text Box 50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9011" name="Text Box 51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9012" name="Text Box 52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9013" name="Oval 53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00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1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101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101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101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101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102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102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102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102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103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103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103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103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104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104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104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104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104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9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0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1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2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3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4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5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6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7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8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9" name="Text Box 51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1060" name="Text Box 5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1061" name="Text Box 5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1062" name="Oval 5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10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5306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306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306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306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307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307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307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307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307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308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308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308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308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309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309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309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309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8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9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0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1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2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3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4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5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6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7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8" name="Text Box 52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3109" name="Text Box 53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3110" name="Text Box 54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3111" name="Oval 55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30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1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5510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0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511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511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511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511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511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512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512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512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512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512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513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513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513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513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514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514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514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7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8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9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0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1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2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3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4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5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6" name="Oval 52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7" name="Text Box 5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5158" name="Text Box 5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5159" name="Text Box 5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5160" name="Oval 5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5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5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7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5715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5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715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715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716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716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716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716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717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717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717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718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718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718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718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718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719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6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7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8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9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0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1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2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3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4" name="Oval 52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5" name="Text Box 5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7206" name="Text Box 5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7207" name="Text Box 5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7208" name="Oval 5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620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>
                <a:solidFill>
                  <a:schemeClr val="accent6"/>
                </a:solidFill>
                <a:cs typeface="+mn-cs"/>
              </a:rPr>
              <a:t>Best-first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>
                <a:solidFill>
                  <a:schemeClr val="accent6"/>
                </a:solidFill>
                <a:cs typeface="+mn-cs"/>
              </a:rPr>
              <a:t>Greedy best-first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>
                <a:solidFill>
                  <a:schemeClr val="accent6"/>
                </a:solidFill>
                <a:cs typeface="+mn-cs"/>
              </a:rPr>
              <a:t>A</a:t>
            </a:r>
            <a:r>
              <a:rPr lang="en-US" sz="2400" b="1" baseline="30000" dirty="0">
                <a:solidFill>
                  <a:schemeClr val="accent6"/>
                </a:solidFill>
                <a:cs typeface="+mn-cs"/>
              </a:rPr>
              <a:t>*</a:t>
            </a:r>
            <a:r>
              <a:rPr lang="en-US" sz="2400" b="1" dirty="0">
                <a:solidFill>
                  <a:schemeClr val="accent6"/>
                </a:solidFill>
                <a:cs typeface="+mn-cs"/>
              </a:rPr>
              <a:t>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>
                <a:solidFill>
                  <a:schemeClr val="accent6"/>
                </a:solidFill>
                <a:cs typeface="+mn-cs"/>
              </a:rPr>
              <a:t>Heuristics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Shortest Paths in Germany</a:t>
            </a:r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We just solved a shortest path problem by means of the algorithm from </a:t>
            </a:r>
            <a:r>
              <a:rPr lang="en-US" sz="1800" b="1" dirty="0" err="1">
                <a:solidFill>
                  <a:schemeClr val="accent2"/>
                </a:solidFill>
                <a:cs typeface="+mn-cs"/>
              </a:rPr>
              <a:t>Dijkstra</a:t>
            </a:r>
            <a:r>
              <a:rPr lang="en-US" sz="1800" b="1" dirty="0">
                <a:solidFill>
                  <a:schemeClr val="accent2"/>
                </a:solidFill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If we denote the cost to reach a state n by g(n), then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Dijkstra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chooses the state n from the fringe that has minimal cost g(n). (I.e., uniform cost search.)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3333CC"/>
                </a:solidFill>
                <a:cs typeface="+mn-cs"/>
              </a:rPr>
              <a:t>The algorithm can be implemented to run in time O(n log n + m) where n is the number of nodes, and m is the number of edges in the graph. 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(As noted before, in most settings n (number of world states) and m (number of possible transitions between world states) grow exponentially with problem size. E.g. (N^2-1)-puzzle.)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+mn-cs"/>
              </a:rPr>
              <a:t>A</a:t>
            </a:r>
            <a:r>
              <a:rPr lang="en-US" sz="1800" b="1" dirty="0">
                <a:solidFill>
                  <a:srgbClr val="009973"/>
                </a:solidFill>
              </a:rPr>
              <a:t>pproach is rather wasteful. Moves in circles around start city. Let’s try A* with non-zero heuristics (i.e., straight distance).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5346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176338"/>
            <a:ext cx="4138612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sp>
        <p:nvSpPr>
          <p:cNvPr id="1465348" name="Line 4"/>
          <p:cNvSpPr>
            <a:spLocks noChangeShapeType="1"/>
          </p:cNvSpPr>
          <p:nvPr/>
        </p:nvSpPr>
        <p:spPr bwMode="auto">
          <a:xfrm>
            <a:off x="6153150" y="5372100"/>
            <a:ext cx="1181100" cy="466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6129338" y="4394200"/>
            <a:ext cx="1216025" cy="14620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>
            <a:off x="5305425" y="4238625"/>
            <a:ext cx="2038350" cy="16192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5200650" y="3667125"/>
            <a:ext cx="2143125" cy="21907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5953125" y="2181225"/>
            <a:ext cx="1390650" cy="36766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>
            <a:off x="6515100" y="2952750"/>
            <a:ext cx="828675" cy="2876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>
            <a:off x="6467475" y="2057400"/>
            <a:ext cx="885825" cy="3781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6696075" y="1676400"/>
            <a:ext cx="657225" cy="4162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H="1">
            <a:off x="7353300" y="2286000"/>
            <a:ext cx="152400" cy="3552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 flipH="1">
            <a:off x="7353300" y="1885950"/>
            <a:ext cx="504825" cy="396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7343775" y="3771900"/>
            <a:ext cx="381000" cy="2066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H="1">
            <a:off x="7343775" y="2971800"/>
            <a:ext cx="838200" cy="2876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0" name="Line 16"/>
          <p:cNvSpPr>
            <a:spLocks noChangeShapeType="1"/>
          </p:cNvSpPr>
          <p:nvPr/>
        </p:nvSpPr>
        <p:spPr bwMode="auto">
          <a:xfrm flipH="1">
            <a:off x="7334250" y="4048125"/>
            <a:ext cx="962025" cy="18002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5535613" y="5168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4752975" y="44434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</a:p>
        </p:txBody>
      </p:sp>
      <p:sp>
        <p:nvSpPr>
          <p:cNvPr id="1465363" name="Text Box 19"/>
          <p:cNvSpPr txBox="1">
            <a:spLocks noChangeArrowheads="1"/>
          </p:cNvSpPr>
          <p:nvPr/>
        </p:nvSpPr>
        <p:spPr bwMode="auto">
          <a:xfrm>
            <a:off x="4951413" y="3136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</a:p>
        </p:txBody>
      </p:sp>
      <p:sp>
        <p:nvSpPr>
          <p:cNvPr id="1465364" name="Text Box 20"/>
          <p:cNvSpPr txBox="1">
            <a:spLocks noChangeArrowheads="1"/>
          </p:cNvSpPr>
          <p:nvPr/>
        </p:nvSpPr>
        <p:spPr bwMode="auto">
          <a:xfrm>
            <a:off x="5875338" y="40132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380</a:t>
            </a:r>
          </a:p>
        </p:txBody>
      </p:sp>
      <p:sp>
        <p:nvSpPr>
          <p:cNvPr id="1465365" name="Text Box 21"/>
          <p:cNvSpPr txBox="1">
            <a:spLocks noChangeArrowheads="1"/>
          </p:cNvSpPr>
          <p:nvPr/>
        </p:nvSpPr>
        <p:spPr bwMode="auto">
          <a:xfrm>
            <a:off x="5180013" y="18034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</a:p>
        </p:txBody>
      </p:sp>
      <p:sp>
        <p:nvSpPr>
          <p:cNvPr id="1465366" name="Text Box 22"/>
          <p:cNvSpPr txBox="1">
            <a:spLocks noChangeArrowheads="1"/>
          </p:cNvSpPr>
          <p:nvPr/>
        </p:nvSpPr>
        <p:spPr bwMode="auto">
          <a:xfrm>
            <a:off x="6132513" y="25844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610</a:t>
            </a:r>
          </a:p>
        </p:txBody>
      </p:sp>
      <p:sp>
        <p:nvSpPr>
          <p:cNvPr id="1465367" name="Text Box 23"/>
          <p:cNvSpPr txBox="1">
            <a:spLocks noChangeArrowheads="1"/>
          </p:cNvSpPr>
          <p:nvPr/>
        </p:nvSpPr>
        <p:spPr bwMode="auto">
          <a:xfrm>
            <a:off x="6780213" y="16891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</a:p>
        </p:txBody>
      </p:sp>
      <p:sp>
        <p:nvSpPr>
          <p:cNvPr id="1465368" name="Text Box 24"/>
          <p:cNvSpPr txBox="1">
            <a:spLocks noChangeArrowheads="1"/>
          </p:cNvSpPr>
          <p:nvPr/>
        </p:nvSpPr>
        <p:spPr bwMode="auto">
          <a:xfrm>
            <a:off x="6149975" y="13255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</a:p>
        </p:txBody>
      </p:sp>
      <p:sp>
        <p:nvSpPr>
          <p:cNvPr id="1465369" name="Text Box 25"/>
          <p:cNvSpPr txBox="1">
            <a:spLocks noChangeArrowheads="1"/>
          </p:cNvSpPr>
          <p:nvPr/>
        </p:nvSpPr>
        <p:spPr bwMode="auto">
          <a:xfrm>
            <a:off x="7874000" y="18684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</a:p>
        </p:txBody>
      </p:sp>
      <p:sp>
        <p:nvSpPr>
          <p:cNvPr id="1465370" name="Text Box 26"/>
          <p:cNvSpPr txBox="1">
            <a:spLocks noChangeArrowheads="1"/>
          </p:cNvSpPr>
          <p:nvPr/>
        </p:nvSpPr>
        <p:spPr bwMode="auto">
          <a:xfrm>
            <a:off x="7597775" y="13731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</a:p>
        </p:txBody>
      </p:sp>
      <p:sp>
        <p:nvSpPr>
          <p:cNvPr id="1465371" name="Text Box 27"/>
          <p:cNvSpPr txBox="1">
            <a:spLocks noChangeArrowheads="1"/>
          </p:cNvSpPr>
          <p:nvPr/>
        </p:nvSpPr>
        <p:spPr bwMode="auto">
          <a:xfrm>
            <a:off x="8264525" y="2563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</a:p>
        </p:txBody>
      </p:sp>
      <p:sp>
        <p:nvSpPr>
          <p:cNvPr id="1465372" name="Text Box 28"/>
          <p:cNvSpPr txBox="1">
            <a:spLocks noChangeArrowheads="1"/>
          </p:cNvSpPr>
          <p:nvPr/>
        </p:nvSpPr>
        <p:spPr bwMode="auto">
          <a:xfrm>
            <a:off x="8302625" y="3268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373" name="Text Box 29"/>
          <p:cNvSpPr txBox="1">
            <a:spLocks noChangeArrowheads="1"/>
          </p:cNvSpPr>
          <p:nvPr/>
        </p:nvSpPr>
        <p:spPr bwMode="auto">
          <a:xfrm>
            <a:off x="8283575" y="39830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</a:p>
        </p:txBody>
      </p:sp>
      <p:pic>
        <p:nvPicPr>
          <p:cNvPr id="70685" name="Picture 30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375" name="Line 31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76" name="Text Box 32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5377" name="Text Box 33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5378" name="Line 34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79" name="Text Box 35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5380" name="Line 36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1" name="Text Box 37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5382" name="Line 38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3" name="Line 39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4" name="Text Box 40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5385" name="Line 41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6" name="Line 42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7" name="Text Box 43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5388" name="Line 44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9" name="Text Box 45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5390" name="Line 46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1" name="Text Box 47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5392" name="Line 48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3" name="Text Box 49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5394" name="Line 50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5" name="Text Box 51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5396" name="Line 52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7" name="Line 53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8" name="Text Box 54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5399" name="Line 55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0" name="Line 56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1" name="Text Box 57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5402" name="Text Box 58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5403" name="Line 59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4" name="Text Box 60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405" name="Line 61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6" name="Text Box 62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407" name="Text Box 63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5408" name="Line 64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9" name="Line 65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10" name="Text Box 66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5411" name="Text Box 6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5412" name="Text Box 6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5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6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6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6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6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6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6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6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6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6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6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6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6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6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6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6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46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46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6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46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465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46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46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46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46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46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46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46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46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46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46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46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46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46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6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46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46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46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46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46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46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146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46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361" grpId="0"/>
      <p:bldP spid="1465361" grpId="1"/>
      <p:bldP spid="1465362" grpId="0"/>
      <p:bldP spid="1465362" grpId="1"/>
      <p:bldP spid="1465363" grpId="0"/>
      <p:bldP spid="1465363" grpId="1"/>
      <p:bldP spid="1465364" grpId="0"/>
      <p:bldP spid="1465364" grpId="1"/>
      <p:bldP spid="1465365" grpId="0"/>
      <p:bldP spid="1465365" grpId="1"/>
      <p:bldP spid="1465366" grpId="0"/>
      <p:bldP spid="1465366" grpId="1"/>
      <p:bldP spid="1465367" grpId="0"/>
      <p:bldP spid="1465367" grpId="1"/>
      <p:bldP spid="1465368" grpId="0"/>
      <p:bldP spid="1465368" grpId="1"/>
      <p:bldP spid="1465369" grpId="0"/>
      <p:bldP spid="1465369" grpId="1"/>
      <p:bldP spid="1465370" grpId="0"/>
      <p:bldP spid="1465370" grpId="1"/>
      <p:bldP spid="1465371" grpId="0"/>
      <p:bldP spid="1465371" grpId="1"/>
      <p:bldP spid="1465372" grpId="0"/>
      <p:bldP spid="1465372" grpId="1"/>
      <p:bldP spid="1465373" grpId="0"/>
      <p:bldP spid="146537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pic>
        <p:nvPicPr>
          <p:cNvPr id="72706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739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39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739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739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740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740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740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740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741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741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741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741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742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742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742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742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742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742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7432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3" name="Text Box 41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7434" name="Text Box 42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67435" name="Oval 43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2747" name="Group 44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67437" name="Text Box 45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67438" name="Text Box 46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67439" name="Text Box 47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67440" name="Text Box 48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67441" name="Text Box 49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7442" name="Text Box 50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67443" name="Text Box 51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7444" name="Text Box 52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67445" name="Text Box 53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67446" name="Text Box 54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67447" name="Text Box 55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67448" name="Text Box 56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67449" name="Text Box 57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67450" name="Text Box 58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255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410</a:t>
            </a:r>
            <a:r>
              <a:rPr lang="en-US" sz="2000" b="1">
                <a:latin typeface="Arial" charset="0"/>
                <a:cs typeface="+mn-cs"/>
              </a:rPr>
              <a:t>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7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467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4674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432" grpId="0" animBg="1"/>
      <p:bldP spid="14674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pic>
        <p:nvPicPr>
          <p:cNvPr id="74754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944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4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944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944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4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944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945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945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945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945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946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946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946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946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947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947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947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947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947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9480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81" name="Oval 41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82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9483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69484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4796" name="Group 45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69486" name="Text Box 46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69487" name="Text Box 47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69488" name="Text Box 48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69489" name="Text Box 49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69490" name="Text Box 50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9491" name="Text Box 51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69492" name="Text Box 52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9493" name="Text Box 53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69494" name="Text Box 54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69495" name="Text Box 55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69496" name="Text Box 56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69497" name="Text Box 57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69498" name="Text Box 58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69499" name="Text Box 59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255 + 410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395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795</a:t>
            </a: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440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1030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690 +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0</a:t>
            </a:r>
            <a:r>
              <a:rPr lang="en-US" sz="2000" b="1">
                <a:latin typeface="Arial" charset="0"/>
                <a:cs typeface="+mn-cs"/>
              </a:rPr>
              <a:t> =  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69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694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4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Shortest Paths in Germany</a:t>
            </a:r>
          </a:p>
        </p:txBody>
      </p:sp>
      <p:pic>
        <p:nvPicPr>
          <p:cNvPr id="76802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149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7149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7149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7149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7149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7150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7150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7150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7150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7151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7151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7151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7151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7152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7152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7152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7152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71528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9" name="Oval 41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30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71531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71532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6844" name="Group 45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71534" name="Text Box 46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71535" name="Text Box 47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71536" name="Text Box 48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71537" name="Text Box 49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71538" name="Text Box 50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71539" name="Text Box 51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71540" name="Text Box 52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71541" name="Text Box 53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71542" name="Text Box 54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71543" name="Text Box 55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71544" name="Text Box 56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71545" name="Text Box 57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71546" name="Text Box 58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71547" name="Text Box 59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255 + 410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395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795</a:t>
            </a: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440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1030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Muenchen	690 +    0 =  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09600"/>
            <a:ext cx="7772400" cy="4191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Heuristics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8-Puzzle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228600"/>
            <a:ext cx="784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Slide the tiles horizontally or vertically into the empty space until the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configuration matches the goal configuration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What</a:t>
            </a:r>
            <a:r>
              <a:rPr lang="en-US" b="1" dirty="0">
                <a:solidFill>
                  <a:schemeClr val="accent2"/>
                </a:solidFill>
                <a:latin typeface="Arial"/>
                <a:cs typeface="+mn-cs"/>
              </a:rPr>
              <a:t>’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s the branching factor?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(slide “empty space”)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</p:txBody>
      </p:sp>
      <p:pic>
        <p:nvPicPr>
          <p:cNvPr id="79875" name="Picture 4" descr="8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447800"/>
            <a:ext cx="37242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8070" name="Text Box 6"/>
          <p:cNvSpPr txBox="1">
            <a:spLocks noChangeArrowheads="1"/>
          </p:cNvSpPr>
          <p:nvPr/>
        </p:nvSpPr>
        <p:spPr bwMode="auto">
          <a:xfrm>
            <a:off x="76200" y="2335212"/>
            <a:ext cx="3810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cs typeface="+mn-cs"/>
              </a:rPr>
              <a:t>About 3, depending on location of empty tile: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middle </a:t>
            </a:r>
            <a:r>
              <a:rPr lang="en-US" sz="1600" b="1" dirty="0">
                <a:solidFill>
                  <a:srgbClr val="FF0000"/>
                </a:solidFill>
                <a:cs typeface="+mn-cs"/>
                <a:sym typeface="Wingdings" charset="0"/>
              </a:rPr>
              <a:t> 4; corner   2; edge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  3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68071" name="Text Box 7"/>
          <p:cNvSpPr txBox="1">
            <a:spLocks noChangeArrowheads="1"/>
          </p:cNvSpPr>
          <p:nvPr/>
        </p:nvSpPr>
        <p:spPr bwMode="auto">
          <a:xfrm>
            <a:off x="441325" y="613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8072" name="Text Box 8"/>
          <p:cNvSpPr txBox="1">
            <a:spLocks noChangeArrowheads="1"/>
          </p:cNvSpPr>
          <p:nvPr/>
        </p:nvSpPr>
        <p:spPr bwMode="auto">
          <a:xfrm>
            <a:off x="76200" y="3657600"/>
            <a:ext cx="87344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The average solution cost for a randomly generated 8-puzzle instance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  <a:sym typeface="Wingdings" charset="0"/>
              </a:rPr>
              <a:t> about 22 steps</a:t>
            </a:r>
          </a:p>
          <a:p>
            <a:pPr>
              <a:defRPr/>
            </a:pPr>
            <a:r>
              <a:rPr lang="en-US" sz="1800" b="1" dirty="0">
                <a:cs typeface="+mn-cs"/>
                <a:sym typeface="Wingdings" charset="0"/>
              </a:rPr>
              <a:t>So, search space to depth 22 is about 3</a:t>
            </a:r>
            <a:r>
              <a:rPr lang="en-US" sz="1800" b="1" baseline="30000" dirty="0">
                <a:cs typeface="+mn-cs"/>
                <a:sym typeface="Wingdings" charset="0"/>
              </a:rPr>
              <a:t>22 </a:t>
            </a:r>
            <a:r>
              <a:rPr lang="en-US" sz="1800" b="1" dirty="0">
                <a:cs typeface="+mn-cs"/>
                <a:sym typeface="Symbol" charset="0"/>
              </a:rPr>
              <a:t> 3.1  10</a:t>
            </a:r>
            <a:r>
              <a:rPr lang="en-US" sz="1800" b="1" baseline="30000" dirty="0">
                <a:cs typeface="+mn-cs"/>
                <a:sym typeface="Symbol" charset="0"/>
              </a:rPr>
              <a:t>10</a:t>
            </a:r>
            <a:r>
              <a:rPr lang="en-US" sz="1800" b="1" dirty="0">
                <a:cs typeface="+mn-cs"/>
                <a:sym typeface="Symbol" charset="0"/>
              </a:rPr>
              <a:t> states. </a:t>
            </a:r>
          </a:p>
          <a:p>
            <a:pPr>
              <a:buFont typeface="Wingdings" charset="0"/>
              <a:buChar char="à"/>
              <a:defRPr/>
            </a:pPr>
            <a:r>
              <a:rPr lang="en-US" sz="1800" b="1" dirty="0">
                <a:cs typeface="+mn-cs"/>
                <a:sym typeface="Symbol" charset="0"/>
              </a:rPr>
              <a:t>Reduced to by a factor of about 170,000 by keeping track of repeated states </a:t>
            </a:r>
          </a:p>
          <a:p>
            <a:pPr>
              <a:defRPr/>
            </a:pPr>
            <a:r>
              <a:rPr lang="en-US" sz="1800" b="1" dirty="0">
                <a:cs typeface="+mn-cs"/>
                <a:sym typeface="Symbol" charset="0"/>
              </a:rPr>
              <a:t>          (9!/2 = 181,440 distinct states) note: 2 sets of disjoint states. See exercise 3.4</a:t>
            </a:r>
          </a:p>
          <a:p>
            <a:pPr>
              <a:defRPr/>
            </a:pPr>
            <a:endParaRPr lang="en-US" sz="1800" b="1" dirty="0">
              <a:cs typeface="+mn-cs"/>
              <a:sym typeface="Symbol" charset="0"/>
            </a:endParaRP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  <a:sym typeface="Symbol" charset="0"/>
              </a:rPr>
              <a:t>But: 15-puzzle 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 10</a:t>
            </a:r>
            <a:r>
              <a:rPr lang="en-US" sz="1800" b="1" baseline="30000" dirty="0">
                <a:solidFill>
                  <a:srgbClr val="FF0000"/>
                </a:solidFill>
                <a:cs typeface="+mn-cs"/>
                <a:sym typeface="Wingdings" charset="0"/>
              </a:rPr>
              <a:t>13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 distinct states! </a:t>
            </a:r>
            <a:endParaRPr lang="en-US" sz="1800" b="1" dirty="0">
              <a:solidFill>
                <a:srgbClr val="FF0000"/>
              </a:solidFill>
              <a:cs typeface="+mn-cs"/>
              <a:sym typeface="Symbol" charset="0"/>
            </a:endParaRPr>
          </a:p>
        </p:txBody>
      </p:sp>
      <p:sp>
        <p:nvSpPr>
          <p:cNvPr id="1368073" name="Text Box 9"/>
          <p:cNvSpPr txBox="1">
            <a:spLocks noChangeArrowheads="1"/>
          </p:cNvSpPr>
          <p:nvPr/>
        </p:nvSpPr>
        <p:spPr bwMode="auto">
          <a:xfrm>
            <a:off x="4038600" y="5105400"/>
            <a:ext cx="4703763" cy="708025"/>
          </a:xfrm>
          <a:prstGeom prst="rect">
            <a:avLst/>
          </a:prstGeom>
          <a:solidFill>
            <a:schemeClr val="accent1">
              <a:alpha val="49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cs typeface="+mn-cs"/>
              </a:rPr>
              <a:t>We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d better find  a good heuristic </a:t>
            </a:r>
          </a:p>
          <a:p>
            <a:pPr algn="ctr">
              <a:defRPr/>
            </a:pPr>
            <a:r>
              <a:rPr lang="en-US" sz="2000" b="1" dirty="0">
                <a:cs typeface="+mn-cs"/>
              </a:rPr>
              <a:t>to speed up search! Can you suggest one?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6096000"/>
            <a:ext cx="71580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Note:  “Clever” heuristics now allow us to solve the 15-puzzle in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a few milliseconds!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07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Admissible heuristics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381000"/>
            <a:ext cx="8763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accent6"/>
                </a:solidFill>
                <a:cs typeface="+mn-cs"/>
              </a:rPr>
              <a:t>     E.g., for the 8-puzzle: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i="1" dirty="0">
                <a:solidFill>
                  <a:schemeClr val="accent6"/>
                </a:solidFill>
                <a:cs typeface="+mn-cs"/>
              </a:rPr>
              <a:t>     h</a:t>
            </a:r>
            <a:r>
              <a:rPr lang="en-US" sz="1600" b="1" i="1" baseline="-25000" dirty="0">
                <a:solidFill>
                  <a:schemeClr val="accent6"/>
                </a:solidFill>
                <a:cs typeface="+mn-cs"/>
              </a:rPr>
              <a:t>1</a:t>
            </a:r>
            <a:r>
              <a:rPr lang="en-US" sz="1600" b="1" i="1" dirty="0">
                <a:solidFill>
                  <a:schemeClr val="accent6"/>
                </a:solidFill>
                <a:cs typeface="+mn-cs"/>
              </a:rPr>
              <a:t>(n) </a:t>
            </a:r>
            <a:r>
              <a:rPr lang="en-US" sz="1600" b="1" dirty="0">
                <a:solidFill>
                  <a:schemeClr val="accent6"/>
                </a:solidFill>
                <a:cs typeface="+mn-cs"/>
              </a:rPr>
              <a:t>= number of misplaced tiles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i="1" dirty="0">
                <a:solidFill>
                  <a:schemeClr val="accent6"/>
                </a:solidFill>
                <a:cs typeface="+mn-cs"/>
              </a:rPr>
              <a:t>     h</a:t>
            </a:r>
            <a:r>
              <a:rPr lang="en-US" sz="1600" b="1" i="1" baseline="-25000" dirty="0">
                <a:solidFill>
                  <a:schemeClr val="accent6"/>
                </a:solidFill>
                <a:cs typeface="+mn-cs"/>
              </a:rPr>
              <a:t>2</a:t>
            </a:r>
            <a:r>
              <a:rPr lang="en-US" sz="1600" b="1" i="1" dirty="0">
                <a:solidFill>
                  <a:schemeClr val="accent6"/>
                </a:solidFill>
                <a:cs typeface="+mn-cs"/>
              </a:rPr>
              <a:t>(n) </a:t>
            </a:r>
            <a:r>
              <a:rPr lang="en-US" sz="1600" b="1" dirty="0">
                <a:solidFill>
                  <a:schemeClr val="accent6"/>
                </a:solidFill>
                <a:cs typeface="+mn-cs"/>
              </a:rPr>
              <a:t>= total Manhattan distance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accent6"/>
                </a:solidFill>
                <a:cs typeface="+mn-cs"/>
              </a:rPr>
              <a:t>     (i.e., no. of steps from desired location of each tile)</a:t>
            </a:r>
            <a:r>
              <a:rPr lang="en-US" sz="1600" dirty="0">
                <a:solidFill>
                  <a:schemeClr val="accent6"/>
                </a:solidFill>
                <a:cs typeface="+mn-cs"/>
              </a:rPr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>
                <a:solidFill>
                  <a:srgbClr val="CC0099"/>
                </a:solidFill>
                <a:cs typeface="+mn-cs"/>
              </a:rPr>
              <a:t>    h</a:t>
            </a:r>
            <a:r>
              <a:rPr lang="en-US" sz="1800" u="sng" baseline="-25000" dirty="0">
                <a:solidFill>
                  <a:srgbClr val="CC0099"/>
                </a:solidFill>
                <a:cs typeface="+mn-cs"/>
              </a:rPr>
              <a:t>1</a:t>
            </a:r>
            <a:r>
              <a:rPr lang="en-US" sz="1800" u="sng" dirty="0">
                <a:solidFill>
                  <a:srgbClr val="CC0099"/>
                </a:solidFill>
                <a:cs typeface="+mn-cs"/>
              </a:rPr>
              <a:t>(Start) = ?</a:t>
            </a:r>
            <a:r>
              <a:rPr lang="en-US" sz="1800" dirty="0">
                <a:cs typeface="+mn-cs"/>
              </a:rPr>
              <a:t> </a:t>
            </a:r>
            <a:endParaRPr lang="en-US" sz="1800" u="sng" dirty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>
                <a:solidFill>
                  <a:srgbClr val="CC0099"/>
                </a:solidFill>
                <a:cs typeface="+mn-cs"/>
              </a:rPr>
              <a:t>    h</a:t>
            </a:r>
            <a:r>
              <a:rPr lang="en-US" sz="1800" u="sng" baseline="-25000" dirty="0">
                <a:solidFill>
                  <a:srgbClr val="CC0099"/>
                </a:solidFill>
                <a:cs typeface="+mn-cs"/>
              </a:rPr>
              <a:t>2</a:t>
            </a:r>
            <a:r>
              <a:rPr lang="en-US" sz="1800" u="sng" dirty="0">
                <a:solidFill>
                  <a:srgbClr val="CC0099"/>
                </a:solidFill>
                <a:cs typeface="+mn-cs"/>
              </a:rPr>
              <a:t>(Start) = ?</a:t>
            </a:r>
            <a:r>
              <a:rPr lang="en-US" sz="1800" dirty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  Why are heuristics admissible?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  Which is better?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  How can we get the optimal heuristics? (Given </a:t>
            </a:r>
            <a:r>
              <a:rPr lang="en-US" sz="1800" b="1" dirty="0" err="1">
                <a:solidFill>
                  <a:srgbClr val="FF0000"/>
                </a:solidFill>
                <a:cs typeface="+mn-cs"/>
              </a:rPr>
              <a:t>H_opt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(Start) = 26. How would we find  the next board on the optimal path to the goal?)</a:t>
            </a:r>
          </a:p>
        </p:txBody>
      </p:sp>
      <p:pic>
        <p:nvPicPr>
          <p:cNvPr id="80899" name="Picture 4" descr="8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219200"/>
            <a:ext cx="4257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0" y="6400800"/>
            <a:ext cx="5611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Note: each empty-square-move = 1 step tile move.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22098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2667000"/>
            <a:ext cx="2752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3+1+2+2+2+3+3+2 = 18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304800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True cost = 26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4800600"/>
            <a:ext cx="78394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Desired properties heuristics: 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(1) consistent (admissible)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(2) As close to opt as we can get (sometimes go a bit over…)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(3) Easy to compute! We want to explore many nodes.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Comparing heuristics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Effective Branching Factor, b*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/>
              <a:t>If A* generates </a:t>
            </a:r>
            <a:r>
              <a:rPr lang="en-US" sz="1800" b="1" dirty="0">
                <a:solidFill>
                  <a:schemeClr val="tx2"/>
                </a:solidFill>
              </a:rPr>
              <a:t>N</a:t>
            </a:r>
            <a:r>
              <a:rPr lang="en-US" sz="1800" b="1" dirty="0"/>
              <a:t> nodes to find the goal at depth </a:t>
            </a:r>
            <a:r>
              <a:rPr lang="en-US" sz="1800" b="1" dirty="0">
                <a:solidFill>
                  <a:schemeClr val="tx2"/>
                </a:solidFill>
              </a:rPr>
              <a:t>d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/>
              <a:t>Find “effective branching factor”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/>
              <a:t>b* = branching factor such that a uniform tree of depth d contains N+1 nodes (we add one for the root node that wasn</a:t>
            </a:r>
            <a:r>
              <a:rPr lang="en-US" b="1" dirty="0">
                <a:latin typeface="Arial"/>
              </a:rPr>
              <a:t>’</a:t>
            </a:r>
            <a:r>
              <a:rPr lang="en-US" b="1" dirty="0"/>
              <a:t>t included in N)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en-US" b="1" dirty="0"/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/>
              <a:t>N+1 = 1 + b* + (b*)</a:t>
            </a:r>
            <a:r>
              <a:rPr lang="en-US" b="1" baseline="30000" dirty="0"/>
              <a:t>2</a:t>
            </a:r>
            <a:r>
              <a:rPr lang="en-US" b="1" dirty="0"/>
              <a:t> + … + (b*)</a:t>
            </a:r>
            <a:r>
              <a:rPr lang="en-US" b="1" baseline="30000" dirty="0"/>
              <a:t>d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/>
              <a:t>	</a:t>
            </a:r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</a:rPr>
              <a:t>E.g., if A* finds solution at depth  5 using 52 nodes, then the effective branching factor is 1.92.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accent6"/>
                </a:solidFill>
              </a:rPr>
              <a:t>b* close to 1 is ideal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6"/>
                </a:solidFill>
              </a:rPr>
              <a:t>because this means the heuristic guided the A* search is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solidFill>
                  <a:schemeClr val="accent6"/>
                </a:solidFill>
              </a:rPr>
              <a:t>    closer to ideal (linear).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6"/>
                </a:solidFill>
              </a:rPr>
              <a:t>If b* were 100, on average, the heuristic had to consider 100 children for each node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6"/>
                </a:solidFill>
              </a:rPr>
              <a:t>Compare heuristics based on their b*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1746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Comparison of heuristics</a:t>
            </a:r>
          </a:p>
        </p:txBody>
      </p:sp>
      <p:pic>
        <p:nvPicPr>
          <p:cNvPr id="83970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2525"/>
            <a:ext cx="6934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7284" name="Text Box 4"/>
          <p:cNvSpPr txBox="1">
            <a:spLocks noChangeArrowheads="1"/>
          </p:cNvSpPr>
          <p:nvPr/>
        </p:nvSpPr>
        <p:spPr bwMode="auto">
          <a:xfrm>
            <a:off x="3886200" y="5562600"/>
            <a:ext cx="4262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h2 indeed significantly better than h1</a:t>
            </a:r>
          </a:p>
        </p:txBody>
      </p:sp>
      <p:sp>
        <p:nvSpPr>
          <p:cNvPr id="1377285" name="Text Box 5"/>
          <p:cNvSpPr txBox="1">
            <a:spLocks noChangeArrowheads="1"/>
          </p:cNvSpPr>
          <p:nvPr/>
        </p:nvSpPr>
        <p:spPr bwMode="auto">
          <a:xfrm>
            <a:off x="288925" y="5791200"/>
            <a:ext cx="246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d – depth of goal node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2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How to take information into account? Best-first search.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762000"/>
            <a:ext cx="92202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Idea : use an evaluation function for each node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Estimate of “desirability” of node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Expand most desirable unexpanded node first (“best-first search”)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Heuristic Functions 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i="1" dirty="0"/>
              <a:t> f</a:t>
            </a:r>
            <a:r>
              <a:rPr lang="en-US" sz="2000" dirty="0"/>
              <a:t>:  States  </a:t>
            </a:r>
            <a:r>
              <a:rPr lang="en-US" sz="2000" dirty="0">
                <a:sym typeface="Wingdings" charset="0"/>
              </a:rPr>
              <a:t></a:t>
            </a:r>
            <a:r>
              <a:rPr lang="en-US" sz="2000" dirty="0"/>
              <a:t>   Numbers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i="1" dirty="0"/>
              <a:t> f(n)</a:t>
            </a:r>
            <a:r>
              <a:rPr lang="en-US" sz="2000" dirty="0"/>
              <a:t>: expresses the quality of the state </a:t>
            </a:r>
            <a:r>
              <a:rPr lang="en-US" sz="2000" i="1" dirty="0"/>
              <a:t>n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000" dirty="0"/>
              <a:t>Allows us to express problem-specific knowledge,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000" dirty="0"/>
              <a:t>Can be imported in a generic way in the algorithms.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Use uniform-cost search. See Figure 3.14 but use f(n) instead of path cost g(n). </a:t>
            </a:r>
            <a:r>
              <a:rPr lang="en-US" sz="1800" dirty="0"/>
              <a:t>Note: g(n) = cost so far to reach 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Queuing based on f(n):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cs typeface="+mn-cs"/>
                <a:sym typeface="Wingdings" charset="0"/>
              </a:rPr>
              <a:t>		  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Order the nodes in fringe in decreasing order of desirability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cs typeface="+mn-cs"/>
              </a:rPr>
              <a:t>
     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Special cases: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b="1" dirty="0">
                <a:solidFill>
                  <a:schemeClr val="accent2"/>
                </a:solidFill>
              </a:rPr>
              <a:t>greedy best-first search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b="1" dirty="0">
                <a:solidFill>
                  <a:schemeClr val="accent2"/>
                </a:solidFill>
              </a:rPr>
              <a:t>A</a:t>
            </a:r>
            <a:r>
              <a:rPr lang="en-US" sz="2200" b="1" baseline="30000" dirty="0">
                <a:solidFill>
                  <a:schemeClr val="accent2"/>
                </a:solidFill>
              </a:rPr>
              <a:t>*</a:t>
            </a:r>
            <a:r>
              <a:rPr lang="en-US" sz="2200" b="1" dirty="0">
                <a:solidFill>
                  <a:schemeClr val="accent2"/>
                </a:solidFill>
              </a:rPr>
              <a:t> search</a:t>
            </a:r>
            <a:r>
              <a:rPr lang="en-US" sz="2200" dirty="0"/>
              <a:t>
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33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Dominating heuristics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8000"/>
                </a:solidFill>
                <a:cs typeface="+mn-cs"/>
              </a:rPr>
              <a:t>h</a:t>
            </a:r>
            <a:r>
              <a:rPr lang="en-US" b="1" baseline="-25000" dirty="0">
                <a:solidFill>
                  <a:srgbClr val="008000"/>
                </a:solidFill>
                <a:cs typeface="+mn-cs"/>
              </a:rPr>
              <a:t>2</a:t>
            </a:r>
            <a:r>
              <a:rPr lang="en-US" b="1" dirty="0">
                <a:solidFill>
                  <a:srgbClr val="008000"/>
                </a:solidFill>
                <a:cs typeface="+mn-cs"/>
              </a:rPr>
              <a:t> is always better than h</a:t>
            </a:r>
            <a:r>
              <a:rPr lang="en-US" b="1" baseline="-25000" dirty="0">
                <a:solidFill>
                  <a:srgbClr val="008000"/>
                </a:solidFill>
                <a:cs typeface="+mn-cs"/>
              </a:rPr>
              <a:t>1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008000"/>
                </a:solidFill>
              </a:rPr>
              <a:t>Because for any node, n, h</a:t>
            </a:r>
            <a:r>
              <a:rPr lang="en-US" b="1" baseline="-25000" dirty="0">
                <a:solidFill>
                  <a:srgbClr val="008000"/>
                </a:solidFill>
              </a:rPr>
              <a:t>2</a:t>
            </a:r>
            <a:r>
              <a:rPr lang="en-US" b="1" dirty="0">
                <a:solidFill>
                  <a:srgbClr val="008000"/>
                </a:solidFill>
              </a:rPr>
              <a:t>(n) &gt;= h</a:t>
            </a:r>
            <a:r>
              <a:rPr lang="en-US" b="1" baseline="-25000" dirty="0">
                <a:solidFill>
                  <a:srgbClr val="008000"/>
                </a:solidFill>
              </a:rPr>
              <a:t>1</a:t>
            </a:r>
            <a:r>
              <a:rPr lang="en-US" b="1" dirty="0">
                <a:solidFill>
                  <a:srgbClr val="008000"/>
                </a:solidFill>
              </a:rPr>
              <a:t>(n).   (Why?)</a:t>
            </a:r>
          </a:p>
        </p:txBody>
      </p:sp>
      <p:sp>
        <p:nvSpPr>
          <p:cNvPr id="1378309" name="Rectangle 5"/>
          <p:cNvSpPr>
            <a:spLocks noChangeArrowheads="1"/>
          </p:cNvSpPr>
          <p:nvPr/>
        </p:nvSpPr>
        <p:spPr bwMode="auto">
          <a:xfrm>
            <a:off x="457200" y="2057400"/>
            <a:ext cx="74676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cs typeface="+mn-cs"/>
              </a:rPr>
              <a:t>We say h</a:t>
            </a:r>
            <a:r>
              <a:rPr lang="en-US" sz="2000" b="1" baseline="-25000" dirty="0">
                <a:cs typeface="+mn-cs"/>
              </a:rPr>
              <a:t>2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dominates</a:t>
            </a:r>
            <a:r>
              <a:rPr lang="en-US" sz="2000" b="1" dirty="0">
                <a:cs typeface="+mn-cs"/>
              </a:rPr>
              <a:t> h</a:t>
            </a:r>
            <a:r>
              <a:rPr lang="en-US" sz="2000" b="1" baseline="-25000" dirty="0">
                <a:cs typeface="+mn-cs"/>
              </a:rPr>
              <a:t>1 </a:t>
            </a:r>
          </a:p>
          <a:p>
            <a:pPr lvl="1">
              <a:spcBef>
                <a:spcPct val="20000"/>
              </a:spcBef>
              <a:defRPr/>
            </a:pPr>
            <a:endParaRPr lang="en-US" sz="2000" baseline="-25000" dirty="0"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It follows that h1 will expand at least as many nodes as h2.</a:t>
            </a:r>
          </a:p>
          <a:p>
            <a:pPr lvl="1">
              <a:spcBef>
                <a:spcPct val="20000"/>
              </a:spcBef>
              <a:defRPr/>
            </a:pPr>
            <a:endParaRPr lang="en-US" sz="2000" dirty="0">
              <a:solidFill>
                <a:schemeClr val="accent6"/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Because: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solidFill>
                <a:schemeClr val="accent6"/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Recall all nodes with f(n) &lt; C* will be expanded.</a:t>
            </a:r>
          </a:p>
          <a:p>
            <a:pPr lvl="1">
              <a:spcBef>
                <a:spcPct val="20000"/>
              </a:spcBef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This means all nodes, h(n) + g(n) &lt; C*, will be expanded.</a:t>
            </a:r>
          </a:p>
          <a:p>
            <a:pPr lvl="3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So, all nodes n where h(n) &lt; C* - g(n) will be expanded</a:t>
            </a:r>
          </a:p>
          <a:p>
            <a:pPr lvl="3">
              <a:spcBef>
                <a:spcPct val="20000"/>
              </a:spcBef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All nodes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expands will also be expanded by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and because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is smaller, others may be expanded as well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Inventing admissible heuristics:</a:t>
            </a:r>
            <a:br>
              <a:rPr lang="en-US" dirty="0">
                <a:cs typeface="+mj-cs"/>
              </a:rPr>
            </a:br>
            <a:r>
              <a:rPr lang="en-US" dirty="0">
                <a:solidFill>
                  <a:srgbClr val="FF0000"/>
                </a:solidFill>
                <a:cs typeface="+mj-cs"/>
              </a:rPr>
              <a:t>Relaxed Problems 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Can we generate h(n) automatically?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Simplify problem by reducing restrictions on actions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A problem with fewer restrictions on the actions is called 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   relaxed problem</a:t>
            </a:r>
            <a:r>
              <a:rPr lang="en-US" sz="2400" dirty="0">
                <a:cs typeface="+mn-cs"/>
              </a:rPr>
              <a:t>
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Examples of relaxed problems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Original:</a:t>
            </a:r>
            <a:r>
              <a:rPr lang="en-US" sz="1800" b="1" dirty="0">
                <a:cs typeface="+mn-cs"/>
              </a:rPr>
              <a:t> A tile can move from square </a:t>
            </a:r>
            <a:r>
              <a:rPr lang="en-US" sz="1800" b="1" dirty="0">
                <a:solidFill>
                  <a:schemeClr val="tx2"/>
                </a:solidFill>
                <a:cs typeface="+mn-cs"/>
              </a:rPr>
              <a:t>A</a:t>
            </a:r>
            <a:r>
              <a:rPr lang="en-US" sz="1800" b="1" dirty="0">
                <a:cs typeface="+mn-cs"/>
              </a:rPr>
              <a:t> to square </a:t>
            </a:r>
            <a:r>
              <a:rPr lang="en-US" sz="1800" b="1" dirty="0">
                <a:solidFill>
                  <a:schemeClr val="tx2"/>
                </a:solidFill>
                <a:cs typeface="+mn-cs"/>
              </a:rPr>
              <a:t>B</a:t>
            </a:r>
            <a:r>
              <a:rPr lang="en-US" sz="1800" b="1" dirty="0">
                <a:cs typeface="+mn-cs"/>
              </a:rPr>
              <a:t> </a:t>
            </a:r>
            <a:r>
              <a:rPr lang="en-US" sz="1800" b="1" dirty="0" err="1">
                <a:cs typeface="+mn-cs"/>
              </a:rPr>
              <a:t>iff</a:t>
            </a:r>
            <a:endParaRPr lang="en-US" sz="1800" b="1" dirty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	(1) </a:t>
            </a:r>
            <a:r>
              <a:rPr lang="en-US" sz="1800" b="1" dirty="0">
                <a:solidFill>
                  <a:schemeClr val="tx2"/>
                </a:solidFill>
                <a:cs typeface="+mn-cs"/>
              </a:rPr>
              <a:t>A</a:t>
            </a:r>
            <a:r>
              <a:rPr lang="en-US" sz="1800" b="1" dirty="0">
                <a:cs typeface="+mn-cs"/>
              </a:rPr>
              <a:t> is horizontally or vertically adjacent to </a:t>
            </a:r>
            <a:r>
              <a:rPr lang="en-US" sz="1800" b="1" dirty="0">
                <a:solidFill>
                  <a:schemeClr val="tx2"/>
                </a:solidFill>
                <a:cs typeface="+mn-cs"/>
              </a:rPr>
              <a:t>B </a:t>
            </a:r>
            <a:r>
              <a:rPr lang="en-US" sz="1800" b="1" i="1" dirty="0">
                <a:solidFill>
                  <a:srgbClr val="FF0000"/>
                </a:solidFill>
                <a:cs typeface="+mn-cs"/>
              </a:rPr>
              <a:t>and</a:t>
            </a:r>
            <a:r>
              <a:rPr lang="en-US" sz="1800" b="1" dirty="0">
                <a:cs typeface="+mn-cs"/>
              </a:rPr>
              <a:t> (2) </a:t>
            </a:r>
            <a:r>
              <a:rPr lang="en-US" sz="1800" b="1" dirty="0">
                <a:solidFill>
                  <a:schemeClr val="tx2"/>
                </a:solidFill>
                <a:cs typeface="+mn-cs"/>
              </a:rPr>
              <a:t>B</a:t>
            </a:r>
            <a:r>
              <a:rPr lang="en-US" sz="1800" b="1" dirty="0">
                <a:cs typeface="+mn-cs"/>
              </a:rPr>
              <a:t> is blank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Relaxed versions: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chemeClr val="accent2"/>
                </a:solidFill>
              </a:rPr>
              <a:t>A tile can move from A to B if A is adjacent to B (“overlap”; </a:t>
            </a:r>
            <a:r>
              <a:rPr lang="en-US" sz="1800" b="1" dirty="0">
                <a:solidFill>
                  <a:schemeClr val="accent2"/>
                </a:solidFill>
                <a:sym typeface="Wingdings" charset="0"/>
              </a:rPr>
              <a:t>Manhattan distance)</a:t>
            </a:r>
            <a:endParaRPr lang="en-US" sz="1800" b="1" dirty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en-US" sz="1800" b="1" dirty="0">
                <a:solidFill>
                  <a:schemeClr val="accent2"/>
                </a:solidFill>
              </a:rPr>
              <a:t>A tile can move from A to B if B is blank (“teleport”)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chemeClr val="accent2"/>
                </a:solidFill>
              </a:rPr>
              <a:t>A tile can move from A to B (“teleport and overlap”)</a:t>
            </a:r>
          </a:p>
          <a:p>
            <a:pPr lvl="1" eaLnBrk="1" hangingPunct="1">
              <a:defRPr/>
            </a:pPr>
            <a:endParaRPr lang="en-US" sz="1800" b="1" dirty="0"/>
          </a:p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Key:</a:t>
            </a:r>
            <a:r>
              <a:rPr lang="en-US" sz="1800" b="1" dirty="0">
                <a:cs typeface="+mn-cs"/>
              </a:rPr>
              <a:t> Solutions to these relaxed problems can be computed </a:t>
            </a:r>
            <a:r>
              <a:rPr lang="en-US" sz="1800" b="1" u="sng" dirty="0">
                <a:cs typeface="+mn-cs"/>
              </a:rPr>
              <a:t>without search</a:t>
            </a:r>
            <a:r>
              <a:rPr lang="en-US" sz="1800" b="1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        and therefore provide a heuristic that is easy/fast to compute.</a:t>
            </a:r>
          </a:p>
          <a:p>
            <a:pPr eaLnBrk="1" hangingPunct="1">
              <a:defRPr/>
            </a:pPr>
            <a:endParaRPr lang="en-US" sz="1800" b="1" dirty="0">
              <a:cs typeface="+mn-cs"/>
            </a:endParaRPr>
          </a:p>
        </p:txBody>
      </p:sp>
      <p:sp>
        <p:nvSpPr>
          <p:cNvPr id="1387524" name="Rectangle 4"/>
          <p:cNvSpPr>
            <a:spLocks noChangeArrowheads="1"/>
          </p:cNvSpPr>
          <p:nvPr/>
        </p:nvSpPr>
        <p:spPr bwMode="auto">
          <a:xfrm>
            <a:off x="304800" y="5410200"/>
            <a:ext cx="8367713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This technique was used by ABSOLVER (1993) to invent heuristics for the 8-puzzle </a:t>
            </a:r>
          </a:p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better than existing ones and it also found a useful heuristic for famous Rubik</a:t>
            </a:r>
            <a:r>
              <a:rPr lang="en-US" sz="1800" b="1" dirty="0">
                <a:solidFill>
                  <a:srgbClr val="CC00CC"/>
                </a:solidFill>
                <a:latin typeface="Arial"/>
                <a:cs typeface="+mn-cs"/>
              </a:rPr>
              <a:t>’</a:t>
            </a:r>
            <a:r>
              <a:rPr lang="en-US" sz="1800" b="1" dirty="0">
                <a:solidFill>
                  <a:srgbClr val="CC00CC"/>
                </a:solidFill>
                <a:cs typeface="+mn-cs"/>
              </a:rPr>
              <a:t>s </a:t>
            </a:r>
          </a:p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cube puzzle.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5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Inventing admissible heuristics:</a:t>
            </a:r>
            <a:br>
              <a:rPr lang="en-US" sz="2800" dirty="0">
                <a:solidFill>
                  <a:srgbClr val="FF0000"/>
                </a:solidFill>
                <a:cs typeface="+mj-cs"/>
              </a:rPr>
            </a:br>
            <a:r>
              <a:rPr lang="en-US" sz="2800" dirty="0">
                <a:solidFill>
                  <a:srgbClr val="FF0000"/>
                </a:solidFill>
                <a:cs typeface="+mj-cs"/>
              </a:rPr>
              <a:t>Relaxed Problems 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The cost of an optimal solution to a relaxed problem is an admissible heuristic</a:t>
            </a:r>
            <a:r>
              <a:rPr lang="en-US" sz="1800" b="1" dirty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cs typeface="+mn-cs"/>
              </a:rPr>
              <a:t>   </a:t>
            </a:r>
            <a:r>
              <a:rPr lang="en-US" sz="1800" b="1" dirty="0">
                <a:solidFill>
                  <a:schemeClr val="accent2"/>
                </a:solidFill>
                <a:cs typeface="+mn-cs"/>
              </a:rPr>
              <a:t>  for the original problem. Why?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394692" name="Rectangle 4"/>
          <p:cNvSpPr>
            <a:spLocks noChangeArrowheads="1"/>
          </p:cNvSpPr>
          <p:nvPr/>
        </p:nvSpPr>
        <p:spPr bwMode="auto">
          <a:xfrm>
            <a:off x="685800" y="2286000"/>
            <a:ext cx="81534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1) The optimal solution in the original problem is also a solution to the relaxed problem (satisfying in addition all  the relaxed constraints). So, the solution cost matches at most the original optimal solution.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2) The relaxed problem has fewer constraints. So, there may be other, less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expensive solutions, given a lower cost (admissible) relaxed solution.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800" dirty="0">
              <a:cs typeface="+mn-cs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1143000" y="4953000"/>
            <a:ext cx="70104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h(n) =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max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{h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(n), h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(n), …,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h</a:t>
            </a:r>
            <a:r>
              <a:rPr lang="en-US" sz="2000" b="1" baseline="-25000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(n)}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If component heuristics are admissible so is the composite</a:t>
            </a:r>
            <a:r>
              <a:rPr lang="en-US" sz="2000" dirty="0">
                <a:cs typeface="+mn-cs"/>
              </a:rPr>
              <a:t>.</a:t>
            </a:r>
          </a:p>
        </p:txBody>
      </p:sp>
      <p:sp>
        <p:nvSpPr>
          <p:cNvPr id="1394695" name="Rectangle 7"/>
          <p:cNvSpPr>
            <a:spLocks noChangeArrowheads="1"/>
          </p:cNvSpPr>
          <p:nvPr/>
        </p:nvSpPr>
        <p:spPr bwMode="auto">
          <a:xfrm>
            <a:off x="838200" y="4343400"/>
            <a:ext cx="770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cs typeface="+mn-cs"/>
              </a:rPr>
              <a:t>What if we have multiple heuristics available? I.e., h_1(n), h_2(n),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2" grpId="0" build="allAtOnce"/>
      <p:bldP spid="139469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Inventing admissible heuristics: </a:t>
            </a:r>
            <a:br>
              <a:rPr lang="en-US" sz="2800" dirty="0">
                <a:solidFill>
                  <a:srgbClr val="FF0000"/>
                </a:solidFill>
                <a:cs typeface="+mj-cs"/>
              </a:rPr>
            </a:br>
            <a:r>
              <a:rPr lang="en-US" sz="2800" dirty="0">
                <a:solidFill>
                  <a:srgbClr val="FF0000"/>
                </a:solidFill>
                <a:cs typeface="+mj-cs"/>
              </a:rPr>
              <a:t>Learning</a:t>
            </a:r>
          </a:p>
        </p:txBody>
      </p:sp>
      <p:sp>
        <p:nvSpPr>
          <p:cNvPr id="1391620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69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Also automatically learning admissible heuristics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using machine learning techniques, e.g., inductive learning and reinforcement learning.</a:t>
            </a:r>
          </a:p>
          <a:p>
            <a:pPr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Generally, you try to learn a “state-evaluation” function or “board evaluation” function. (How desirable is state in terms of getting to the goal?) Key: What “features / properties” of state are most useful?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More later…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Summary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9248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Uninformed search: </a:t>
            </a: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(1) Breadth-first search (2) Uniform-cost search</a:t>
            </a: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(3)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Depth-first search (4) Depth-limited search </a:t>
            </a: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(5) Iterative deepening search (6) Bidirectional search</a:t>
            </a:r>
          </a:p>
          <a:p>
            <a:pPr marL="0" indent="0" eaLnBrk="1" hangingPunct="1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Informed search:</a:t>
            </a:r>
          </a:p>
          <a:p>
            <a:pPr marL="457200" indent="-457200" eaLnBrk="1" hangingPunct="1">
              <a:buFontTx/>
              <a:buAutoNum type="arabicParenBoth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Greedy Best-First </a:t>
            </a:r>
          </a:p>
          <a:p>
            <a:pPr marL="457200" indent="-457200" eaLnBrk="1" hangingPunct="1">
              <a:buFontTx/>
              <a:buAutoNum type="arabicParenBoth" startAt="2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A*  </a:t>
            </a:r>
          </a:p>
          <a:p>
            <a:pPr marL="0" indent="0"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marL="0" indent="0"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Summary, cont.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92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Heuristics allow us to scale up solutions dramatically!</a:t>
            </a: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Can now search combinatorial (exponential size) spaces with 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        easily 10^15 states and even up to 10^100 or more states.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       Especially, in modern heuristics search planners (</a:t>
            </a:r>
            <a:r>
              <a:rPr lang="en-US" b="1" i="1" dirty="0" err="1">
                <a:solidFill>
                  <a:schemeClr val="accent6"/>
                </a:solidFill>
                <a:cs typeface="+mn-cs"/>
              </a:rPr>
              <a:t>eg</a:t>
            </a:r>
            <a:r>
              <a:rPr lang="en-US" b="1" i="1" dirty="0">
                <a:solidFill>
                  <a:schemeClr val="accent6"/>
                </a:solidFill>
                <a:cs typeface="+mn-cs"/>
              </a:rPr>
              <a:t> FF). </a:t>
            </a:r>
          </a:p>
          <a:p>
            <a:pPr eaLnBrk="1" hangingPunct="1">
              <a:defRPr/>
            </a:pPr>
            <a:endParaRPr lang="en-US" b="1" i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        Before informed search, considered totally infeasible.</a:t>
            </a:r>
          </a:p>
          <a:p>
            <a:pPr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Still many variations and subtleties: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    There are conferences and journals dedicated solely to search.</a:t>
            </a:r>
          </a:p>
          <a:p>
            <a:pPr eaLnBrk="1" hangingPunct="1">
              <a:defRPr/>
            </a:pPr>
            <a:endParaRPr lang="en-US" sz="1800" b="1" dirty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Lots of variants of A*. Research in A* has increased 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dramatically since A* is the key algorithm used by map engines.</a:t>
            </a:r>
          </a:p>
          <a:p>
            <a:pPr eaLnBrk="1" hangingPunct="1">
              <a:defRPr/>
            </a:pPr>
            <a:endParaRPr lang="en-US" sz="1800" b="1" dirty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Also used in path planning algorithms (autonomous vehicles), and general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(robotics) planning, problem solving, and even NLP parsing.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2800" y="624840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A*: Tree Search  vs. Graph Search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n-cs"/>
              </a:rPr>
              <a:t>TREE SEARCH (See Fig. 3.7; used in earlier examples): 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If </a:t>
            </a:r>
            <a:r>
              <a:rPr lang="en-US" b="1" i="1" dirty="0">
                <a:solidFill>
                  <a:schemeClr val="accent6"/>
                </a:solidFill>
                <a:cs typeface="+mn-cs"/>
              </a:rPr>
              <a:t>h(n) </a:t>
            </a:r>
            <a:r>
              <a:rPr lang="en-US" b="1" dirty="0">
                <a:solidFill>
                  <a:schemeClr val="accent6"/>
                </a:solidFill>
                <a:cs typeface="+mn-cs"/>
              </a:rPr>
              <a:t>is admissible, A* using  tree search is optimal.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GRAPH SEARCH  (See Fig. 3.7) </a:t>
            </a:r>
            <a:r>
              <a:rPr lang="en-US" sz="1800" b="1" dirty="0">
                <a:cs typeface="+mn-cs"/>
              </a:rPr>
              <a:t>A modification of tree search that includes an</a:t>
            </a:r>
          </a:p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“explored set” (or “closed list”; list of  expanded nodes to avoid re-visiting the same</a:t>
            </a:r>
          </a:p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state)</a:t>
            </a:r>
            <a:r>
              <a:rPr lang="en-US" sz="1800" b="1" dirty="0">
                <a:cs typeface="+mn-cs"/>
              </a:rPr>
              <a:t>; if the current node matches  a node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on the closed list</a:t>
            </a:r>
            <a:r>
              <a:rPr lang="en-US" sz="1800" b="1" dirty="0">
                <a:cs typeface="+mn-cs"/>
              </a:rPr>
              <a:t>, it is discarded instead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of being expanded. In order to guarantee optimality of A*, we need to make sure 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that the optimal path to any repeated state is always the first one followed:</a:t>
            </a: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2D2DB9"/>
                </a:solidFill>
                <a:cs typeface="+mn-cs"/>
              </a:rPr>
              <a:t>If </a:t>
            </a:r>
            <a:r>
              <a:rPr lang="en-US" b="1" i="1" dirty="0">
                <a:solidFill>
                  <a:srgbClr val="2D2DB9"/>
                </a:solidFill>
                <a:cs typeface="+mn-cs"/>
              </a:rPr>
              <a:t>h(n) </a:t>
            </a:r>
            <a:r>
              <a:rPr lang="en-US" b="1" dirty="0">
                <a:solidFill>
                  <a:srgbClr val="2D2DB9"/>
                </a:solidFill>
                <a:cs typeface="+mn-cs"/>
              </a:rPr>
              <a:t>is monotonic, A* using  graph search is optimal.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(proof next)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(see details page 95 R&amp;N)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1475591" name="Rectangle 7"/>
          <p:cNvSpPr>
            <a:spLocks noChangeArrowheads="1"/>
          </p:cNvSpPr>
          <p:nvPr/>
        </p:nvSpPr>
        <p:spPr bwMode="auto">
          <a:xfrm>
            <a:off x="381000" y="1371600"/>
            <a:ext cx="7924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5592" name="Rectangle 8"/>
          <p:cNvSpPr>
            <a:spLocks noChangeArrowheads="1"/>
          </p:cNvSpPr>
          <p:nvPr/>
        </p:nvSpPr>
        <p:spPr bwMode="auto">
          <a:xfrm>
            <a:off x="381000" y="4495800"/>
            <a:ext cx="8305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54864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Reminder: Bit of “sloppiness” in fig. 3.7.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Need to be careful with nodes on frontier;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allow repetitions or as in Fig. 3.14.</a:t>
            </a:r>
          </a:p>
        </p:txBody>
      </p:sp>
    </p:spTree>
    <p:extLst>
      <p:ext uri="{BB962C8B-B14F-4D97-AF65-F5344CB8AC3E}">
        <p14:creationId xmlns:p14="http://schemas.microsoft.com/office/powerpoint/2010/main" val="2026701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5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5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5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5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9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Intuition: Contours of A</a:t>
            </a:r>
            <a:r>
              <a:rPr lang="en-US" baseline="30000" dirty="0">
                <a:solidFill>
                  <a:srgbClr val="FF0000"/>
                </a:solidFill>
                <a:cs typeface="+mj-cs"/>
              </a:rPr>
              <a:t>*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A</a:t>
            </a:r>
            <a:r>
              <a:rPr lang="en-US" sz="1800" b="1" baseline="30000" dirty="0">
                <a:solidFill>
                  <a:srgbClr val="FF0000"/>
                </a:solidFill>
                <a:cs typeface="+mn-cs"/>
              </a:rPr>
              <a:t>*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 expands nodes in order of increasing </a:t>
            </a:r>
            <a:r>
              <a:rPr lang="en-US" sz="1800" b="1" i="1" dirty="0">
                <a:solidFill>
                  <a:srgbClr val="FF0000"/>
                </a:solidFill>
                <a:cs typeface="+mn-cs"/>
              </a:rPr>
              <a:t>f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 value.</a:t>
            </a:r>
            <a:r>
              <a:rPr lang="en-US" sz="1800" dirty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Gradually adds "</a:t>
            </a:r>
            <a:r>
              <a:rPr lang="en-US" sz="1800" b="1" i="1" dirty="0">
                <a:cs typeface="+mn-cs"/>
              </a:rPr>
              <a:t>f</a:t>
            </a:r>
            <a:r>
              <a:rPr lang="en-US" sz="1800" b="1" dirty="0">
                <a:cs typeface="+mn-cs"/>
              </a:rPr>
              <a:t>-contours" of nodes.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Contour </a:t>
            </a:r>
            <a:r>
              <a:rPr lang="en-US" sz="1800" b="1" i="1" dirty="0" err="1">
                <a:cs typeface="+mn-cs"/>
              </a:rPr>
              <a:t>i</a:t>
            </a:r>
            <a:r>
              <a:rPr lang="en-US" sz="1800" b="1" dirty="0">
                <a:cs typeface="+mn-cs"/>
              </a:rPr>
              <a:t> has all nodes with </a:t>
            </a:r>
            <a:r>
              <a:rPr lang="en-US" sz="1800" b="1" i="1" dirty="0">
                <a:cs typeface="+mn-cs"/>
              </a:rPr>
              <a:t>f &lt;= f</a:t>
            </a:r>
            <a:r>
              <a:rPr lang="en-US" sz="1800" b="1" i="1" baseline="-25000" dirty="0">
                <a:cs typeface="+mn-cs"/>
              </a:rPr>
              <a:t>i</a:t>
            </a:r>
            <a:r>
              <a:rPr lang="en-US" sz="1800" b="1" dirty="0">
                <a:cs typeface="+mn-cs"/>
              </a:rPr>
              <a:t>, where </a:t>
            </a:r>
            <a:r>
              <a:rPr lang="en-US" sz="1800" b="1" i="1" dirty="0">
                <a:cs typeface="+mn-cs"/>
              </a:rPr>
              <a:t>f</a:t>
            </a:r>
            <a:r>
              <a:rPr lang="en-US" sz="1800" b="1" i="1" baseline="-25000" dirty="0">
                <a:cs typeface="+mn-cs"/>
              </a:rPr>
              <a:t>i</a:t>
            </a:r>
            <a:r>
              <a:rPr lang="en-US" sz="1800" b="1" i="1" dirty="0">
                <a:cs typeface="+mn-cs"/>
              </a:rPr>
              <a:t> &lt; f</a:t>
            </a:r>
            <a:r>
              <a:rPr lang="en-US" sz="1800" b="1" i="1" baseline="-25000" dirty="0">
                <a:cs typeface="+mn-cs"/>
              </a:rPr>
              <a:t>i+1</a:t>
            </a:r>
            <a:r>
              <a:rPr lang="en-US" sz="1800" dirty="0">
                <a:cs typeface="+mn-cs"/>
              </a:rPr>
              <a:t>
</a:t>
            </a:r>
            <a:endParaRPr lang="en-US" sz="1800" b="1" dirty="0">
              <a:cs typeface="+mn-cs"/>
            </a:endParaRPr>
          </a:p>
          <a:p>
            <a:pPr eaLnBrk="1" hangingPunct="1">
              <a:defRPr/>
            </a:pPr>
            <a:r>
              <a:rPr lang="en-US" sz="1800" dirty="0">
                <a:cs typeface="+mn-cs"/>
              </a:rPr>
              <a:t>Note: with uniform cost (h(n)=0) the bands will be circular around the start state.</a:t>
            </a:r>
          </a:p>
        </p:txBody>
      </p:sp>
      <p:pic>
        <p:nvPicPr>
          <p:cNvPr id="29699" name="Picture 4" descr="f-cir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114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421" name="Text Box 5"/>
          <p:cNvSpPr txBox="1">
            <a:spLocks noChangeArrowheads="1"/>
          </p:cNvSpPr>
          <p:nvPr/>
        </p:nvSpPr>
        <p:spPr bwMode="auto">
          <a:xfrm>
            <a:off x="4572000" y="5105400"/>
            <a:ext cx="4114800" cy="1323975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Optimality</a:t>
            </a:r>
            <a:r>
              <a:rPr lang="en-US" sz="1600" b="1" dirty="0">
                <a:cs typeface="+mn-cs"/>
              </a:rPr>
              <a:t> (intuition)</a:t>
            </a:r>
          </a:p>
          <a:p>
            <a:pPr>
              <a:defRPr/>
            </a:pPr>
            <a:r>
              <a:rPr lang="en-US" sz="1600" b="1" dirty="0">
                <a:cs typeface="+mn-cs"/>
              </a:rPr>
              <a:t>1</a:t>
            </a:r>
            <a:r>
              <a:rPr lang="en-US" sz="1600" b="1" baseline="30000" dirty="0">
                <a:cs typeface="+mn-cs"/>
              </a:rPr>
              <a:t>st</a:t>
            </a:r>
            <a:r>
              <a:rPr lang="en-US" sz="1600" b="1" dirty="0">
                <a:cs typeface="+mn-cs"/>
              </a:rPr>
              <a:t> solution found (goal node expanded) must be an optimal one since  </a:t>
            </a:r>
            <a:r>
              <a:rPr lang="en-US" sz="1600" b="1" u="sng" dirty="0">
                <a:cs typeface="+mn-cs"/>
              </a:rPr>
              <a:t>goal nodes in subsequent contours will have higher f-cost and therefore higher g-cost</a:t>
            </a:r>
            <a:r>
              <a:rPr lang="en-US" sz="1600" b="1" dirty="0">
                <a:cs typeface="+mn-cs"/>
              </a:rPr>
              <a:t> (since h(goal)=0)</a:t>
            </a:r>
          </a:p>
        </p:txBody>
      </p:sp>
      <p:sp>
        <p:nvSpPr>
          <p:cNvPr id="1340422" name="Text Box 6"/>
          <p:cNvSpPr txBox="1">
            <a:spLocks noChangeArrowheads="1"/>
          </p:cNvSpPr>
          <p:nvPr/>
        </p:nvSpPr>
        <p:spPr bwMode="auto">
          <a:xfrm>
            <a:off x="4724400" y="3124200"/>
            <a:ext cx="3733800" cy="1568450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Completeness</a:t>
            </a:r>
            <a:r>
              <a:rPr lang="en-US" sz="1600" b="1" dirty="0">
                <a:cs typeface="+mn-cs"/>
              </a:rPr>
              <a:t> (intuition)</a:t>
            </a:r>
          </a:p>
          <a:p>
            <a:pPr>
              <a:defRPr/>
            </a:pPr>
            <a:r>
              <a:rPr lang="en-US" sz="1600" b="1" dirty="0">
                <a:cs typeface="+mn-cs"/>
              </a:rPr>
              <a:t>As we add bands of increasing f, we must eventually reach a band where f is equal to the cost of the path to a goal state. (assuming b finite and  step cost exceed some positive finite </a:t>
            </a:r>
            <a:r>
              <a:rPr lang="el-GR" sz="1600" b="1" dirty="0">
                <a:cs typeface="Times New Roman" charset="0"/>
              </a:rPr>
              <a:t>ε</a:t>
            </a:r>
            <a:r>
              <a:rPr lang="en-US" sz="1600" b="1" dirty="0">
                <a:cs typeface="+mn-cs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6250" y="1066800"/>
            <a:ext cx="3511550" cy="1323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alpha val="63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A* expands all nodes</a:t>
            </a:r>
          </a:p>
          <a:p>
            <a:pPr>
              <a:defRPr/>
            </a:pPr>
            <a:r>
              <a:rPr lang="en-US" sz="2000" dirty="0"/>
              <a:t>with f(n)&lt;C*</a:t>
            </a:r>
          </a:p>
          <a:p>
            <a:pPr>
              <a:defRPr/>
            </a:pPr>
            <a:r>
              <a:rPr lang="en-US" sz="2000" dirty="0"/>
              <a:t>Uniform-cost (h(n)=0)</a:t>
            </a:r>
          </a:p>
          <a:p>
            <a:pPr>
              <a:defRPr/>
            </a:pPr>
            <a:r>
              <a:rPr lang="en-US" sz="2000" dirty="0"/>
              <a:t>expands in circles.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380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3434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420</a:t>
            </a:r>
          </a:p>
        </p:txBody>
      </p:sp>
    </p:spTree>
    <p:extLst>
      <p:ext uri="{BB962C8B-B14F-4D97-AF65-F5344CB8AC3E}">
        <p14:creationId xmlns:p14="http://schemas.microsoft.com/office/powerpoint/2010/main" val="3381989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1" grpId="0" animBg="1"/>
      <p:bldP spid="1340422" grpId="0" animBg="1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+mj-cs"/>
              </a:rPr>
              <a:t>A* Search: Optimality</a:t>
            </a:r>
          </a:p>
        </p:txBody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2296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Theorem: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   A* used with a </a:t>
            </a:r>
            <a:r>
              <a:rPr lang="en-US" sz="2400" b="1" i="1" dirty="0">
                <a:solidFill>
                  <a:srgbClr val="FF0000"/>
                </a:solidFill>
                <a:cs typeface="Arial" charset="0"/>
              </a:rPr>
              <a:t>consistent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heuristic ensures optimality with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   graph search.</a:t>
            </a:r>
          </a:p>
        </p:txBody>
      </p:sp>
      <p:pic>
        <p:nvPicPr>
          <p:cNvPr id="31747" name="Picture 4" descr="consist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62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329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-3810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Romanian path finding problem</a:t>
            </a:r>
          </a:p>
        </p:txBody>
      </p:sp>
      <p:pic>
        <p:nvPicPr>
          <p:cNvPr id="9218" name="Picture 3" descr="roman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29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04800" y="5410200"/>
            <a:ext cx="8089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Searching for good path from Arad to Bucharest,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what is a reasonable “desirability measure” to expand nodes 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on the fringe?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685800"/>
            <a:ext cx="2479675" cy="830263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Straight-line</a:t>
            </a:r>
          </a:p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dist. to Bucharest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85800"/>
            <a:ext cx="2514600" cy="45243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85800"/>
            <a:ext cx="29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on GPS info.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 map needed.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429000"/>
            <a:ext cx="3733800" cy="9906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2819400"/>
            <a:ext cx="2362200" cy="16002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1905000"/>
            <a:ext cx="3429000" cy="243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3048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253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1069" y="31959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1905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374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3" grpId="0" animBg="1"/>
      <p:bldP spid="4" grpId="0"/>
      <p:bldP spid="9" grpId="0"/>
      <p:bldP spid="14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cs typeface="Arial" charset="0"/>
              </a:rPr>
              <a:t>Proof: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Both"/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If h(n) is consistent, then the values of f(n) along any path are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      non-decreasing. See consistent heuristics slide.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b="1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(2) Whenever A* selects a node n for expansion, the optimal path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     to that node has been found. Why?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Assume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not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. Then, the optimal path, P, must have some not yet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 expanded nodes. (*) Thus, on P, there must be an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unexpanded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 node n’ on the current frontier (because of graph separation;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 fig. 3.9; frontier separates explored region from unexplored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 region). But, because f is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nondecreasing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along any path, n’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 would have a lower f-cost than n and would have been selected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 first for expansion before n. Contradiction.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From (1) and (2), it follows that the sequence of nodes expanded by A*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using Graph-Search is in non-decreasing order of f(n). Thus, the first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goal node selected must have the optimal path, because f(n) is the true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path cost for goal nodes (h(Goal) = 0), and all later goal nodes have paths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that are are at least as expensive.  QED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b="1" dirty="0">
              <a:solidFill>
                <a:srgbClr val="2D2DB9"/>
              </a:solidFill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Arial" charset="0"/>
              </a:rPr>
              <a:t>(*) requires a bit of thought. Must argue that there cannot be a shorter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Arial" charset="0"/>
              </a:rPr>
              <a:t>path going only through expanded nodes (by contradiction).</a:t>
            </a:r>
          </a:p>
        </p:txBody>
      </p:sp>
    </p:spTree>
    <p:extLst>
      <p:ext uri="{BB962C8B-B14F-4D97-AF65-F5344CB8AC3E}">
        <p14:creationId xmlns:p14="http://schemas.microsoft.com/office/powerpoint/2010/main" val="271100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cs typeface="+mj-cs"/>
              </a:rPr>
              <a:t>Note: Termination / Completeness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Termination is guaranteed when the number of nodes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  with                  is finite.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Non-termination can only happen when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</a:rPr>
              <a:t>There is a node with an infinite branching factor, or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</a:rPr>
              <a:t>There is a path with a finite cost but an infinite number of nodes along it.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accent2"/>
                </a:solidFill>
              </a:rPr>
              <a:t>Can be avoided by assuming that the cost of each action is larger than a positive constant </a:t>
            </a:r>
            <a:r>
              <a:rPr lang="en-US" sz="2000" b="1" i="1" dirty="0">
                <a:solidFill>
                  <a:schemeClr val="accent2"/>
                </a:solidFill>
              </a:rPr>
              <a:t>d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27813"/>
              </p:ext>
            </p:extLst>
          </p:nvPr>
        </p:nvGraphicFramePr>
        <p:xfrm>
          <a:off x="1511300" y="1360488"/>
          <a:ext cx="1244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3" imgW="647700" imgH="241300" progId="Equation.3">
                  <p:embed/>
                </p:oleObj>
              </mc:Choice>
              <mc:Fallback>
                <p:oleObj name="Equation" r:id="rId3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1360488"/>
                        <a:ext cx="1244600" cy="461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946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A* Optimal in Another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20000" cy="3429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It has also been shown that A* makes optimal use of the heuristics in the sense that there is no search algorithm that could expand fewer nodes using the heuristic information (and still find the optimal / least cost solution.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So, A* is “the best we can get.”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Note: We’re assuming a search based approach with states/nodes, actions on them leading to other states/nodes, start and goal states/nodes.</a:t>
            </a:r>
          </a:p>
        </p:txBody>
      </p:sp>
    </p:spTree>
    <p:extLst>
      <p:ext uri="{BB962C8B-B14F-4D97-AF65-F5344CB8AC3E}">
        <p14:creationId xmlns:p14="http://schemas.microsoft.com/office/powerpoint/2010/main" val="55243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Greedy best-first search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Evaluation function at node </a:t>
            </a:r>
            <a:r>
              <a:rPr lang="en-US" sz="2400" b="1" i="1" dirty="0">
                <a:solidFill>
                  <a:schemeClr val="accent2"/>
                </a:solidFill>
                <a:cs typeface="+mn-cs"/>
              </a:rPr>
              <a:t>n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,  </a:t>
            </a:r>
            <a:r>
              <a:rPr lang="en-US" sz="2400" b="1" i="1" dirty="0">
                <a:solidFill>
                  <a:schemeClr val="accent2"/>
                </a:solidFill>
                <a:cs typeface="+mn-cs"/>
              </a:rPr>
              <a:t>f(n) = h(n)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(heuristic)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		= </a:t>
            </a:r>
            <a:r>
              <a:rPr lang="en-US" sz="2400" b="1" i="1" dirty="0">
                <a:solidFill>
                  <a:schemeClr val="accent2"/>
                </a:solidFill>
                <a:cs typeface="+mn-cs"/>
              </a:rPr>
              <a:t>estimate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 of cost from </a:t>
            </a:r>
            <a:r>
              <a:rPr lang="en-US" sz="2400" b="1" i="1" dirty="0">
                <a:solidFill>
                  <a:schemeClr val="accent2"/>
                </a:solidFill>
                <a:cs typeface="+mn-cs"/>
              </a:rPr>
              <a:t>n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 to </a:t>
            </a:r>
            <a:r>
              <a:rPr lang="en-US" sz="2400" b="1" i="1" dirty="0">
                <a:solidFill>
                  <a:schemeClr val="accent2"/>
                </a:solidFill>
                <a:cs typeface="+mn-cs"/>
              </a:rPr>
              <a:t>goal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>
                <a:cs typeface="+mn-cs"/>
              </a:rPr>
              <a:t>e.g., </a:t>
            </a:r>
            <a:r>
              <a:rPr lang="en-US" sz="2400" b="1" i="1" dirty="0" err="1">
                <a:cs typeface="+mn-cs"/>
              </a:rPr>
              <a:t>h</a:t>
            </a:r>
            <a:r>
              <a:rPr lang="en-US" sz="2400" b="1" i="1" baseline="-25000" dirty="0" err="1">
                <a:cs typeface="+mn-cs"/>
              </a:rPr>
              <a:t>SLD</a:t>
            </a:r>
            <a:r>
              <a:rPr lang="en-US" sz="2400" b="1" i="1" dirty="0">
                <a:cs typeface="+mn-cs"/>
              </a:rPr>
              <a:t>(n)</a:t>
            </a:r>
            <a:r>
              <a:rPr lang="en-US" sz="2400" b="1" dirty="0">
                <a:cs typeface="+mn-cs"/>
              </a:rPr>
              <a:t> = straight-line distance from </a:t>
            </a:r>
            <a:r>
              <a:rPr lang="en-US" sz="2400" b="1" i="1" dirty="0">
                <a:cs typeface="+mn-cs"/>
              </a:rPr>
              <a:t>n</a:t>
            </a:r>
            <a:r>
              <a:rPr lang="en-US" sz="2400" b="1" dirty="0">
                <a:cs typeface="+mn-cs"/>
              </a:rPr>
              <a:t> to Bucharest</a:t>
            </a:r>
            <a:r>
              <a:rPr lang="en-US" sz="2400" dirty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Greedy best-first</a:t>
            </a:r>
            <a:r>
              <a:rPr lang="en-US" sz="2400" b="1" dirty="0">
                <a:cs typeface="+mn-cs"/>
              </a:rPr>
              <a:t> search expands the node that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appears to have shortest path </a:t>
            </a:r>
            <a:r>
              <a:rPr lang="en-US" sz="2400" b="1" dirty="0">
                <a:cs typeface="+mn-cs"/>
              </a:rPr>
              <a:t>to goal. </a:t>
            </a:r>
          </a:p>
          <a:p>
            <a:pPr eaLnBrk="1" hangingPunct="1"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Idea: those nodes may lead to solution quickly.</a:t>
            </a:r>
            <a:r>
              <a:rPr lang="en-US" sz="1800" dirty="0">
                <a:cs typeface="+mn-cs"/>
              </a:rPr>
              <a:t>
</a:t>
            </a:r>
          </a:p>
        </p:txBody>
      </p:sp>
      <p:sp>
        <p:nvSpPr>
          <p:cNvPr id="1323012" name="Text Box 4"/>
          <p:cNvSpPr txBox="1">
            <a:spLocks noChangeArrowheads="1"/>
          </p:cNvSpPr>
          <p:nvPr/>
        </p:nvSpPr>
        <p:spPr bwMode="auto">
          <a:xfrm>
            <a:off x="1295400" y="5410200"/>
            <a:ext cx="76200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Similar to depth-first search: It prefers to follow a single </a:t>
            </a:r>
          </a:p>
          <a:p>
            <a:pPr>
              <a:defRPr/>
            </a:pPr>
            <a:r>
              <a:rPr lang="en-US" dirty="0">
                <a:cs typeface="+mn-cs"/>
              </a:rPr>
              <a:t>path to goal (guided by the heuristic), backing up  when it </a:t>
            </a:r>
          </a:p>
          <a:p>
            <a:pPr>
              <a:defRPr/>
            </a:pPr>
            <a:r>
              <a:rPr lang="en-US" dirty="0">
                <a:cs typeface="+mn-cs"/>
              </a:rPr>
              <a:t>hits a dead-end.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Greedy best-first search example</a:t>
            </a:r>
          </a:p>
        </p:txBody>
      </p:sp>
      <p:pic>
        <p:nvPicPr>
          <p:cNvPr id="11266" name="Picture 3" descr="greedy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2976680" cy="594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greedy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Greedy best-first search example</a:t>
            </a:r>
          </a:p>
        </p:txBody>
      </p:sp>
      <p:pic>
        <p:nvPicPr>
          <p:cNvPr id="1229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D0F15"/>
      </a:hlink>
      <a:folHlink>
        <a:srgbClr val="1926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62088</TotalTime>
  <Words>3869</Words>
  <Application>Microsoft Macintosh PowerPoint</Application>
  <PresentationFormat>On-screen Show (4:3)</PresentationFormat>
  <Paragraphs>1179</Paragraphs>
  <Slides>62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Ｐゴシック</vt:lpstr>
      <vt:lpstr>Arial</vt:lpstr>
      <vt:lpstr>Symbol</vt:lpstr>
      <vt:lpstr>Times New Roman</vt:lpstr>
      <vt:lpstr>Wingdings</vt:lpstr>
      <vt:lpstr>Default Design</vt:lpstr>
      <vt:lpstr>1_Default Design</vt:lpstr>
      <vt:lpstr>Equation</vt:lpstr>
      <vt:lpstr>CS 4700: Foundations of  Artificial Intelligence</vt:lpstr>
      <vt:lpstr>Search</vt:lpstr>
      <vt:lpstr>PowerPoint Presentation</vt:lpstr>
      <vt:lpstr>Outline</vt:lpstr>
      <vt:lpstr>How to take information into account? Best-first search.</vt:lpstr>
      <vt:lpstr>Romanian path finding problem</vt:lpstr>
      <vt:lpstr>Greedy best-first search</vt:lpstr>
      <vt:lpstr>Greedy best-first search example</vt:lpstr>
      <vt:lpstr>Greedy best-first search example</vt:lpstr>
      <vt:lpstr>Greedy best-first search example</vt:lpstr>
      <vt:lpstr>Greedy best-first search example</vt:lpstr>
      <vt:lpstr>Properties of greedy best-first search</vt:lpstr>
      <vt:lpstr>A* search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A* properties   </vt:lpstr>
      <vt:lpstr>Heuristics: (1) Admissibility</vt:lpstr>
      <vt:lpstr>Heuristics: (2) Consistency</vt:lpstr>
      <vt:lpstr>A*: Tree Search  vs. Graph Search</vt:lpstr>
      <vt:lpstr>Example: Contrasting A* with Uniform Cost (Dijkstra’s algorithm)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PowerPoint Presentation</vt:lpstr>
      <vt:lpstr>8-Puzzle</vt:lpstr>
      <vt:lpstr>Admissible heuristics</vt:lpstr>
      <vt:lpstr>Comparing heuristics</vt:lpstr>
      <vt:lpstr>Comparison of heuristics</vt:lpstr>
      <vt:lpstr>Dominating heuristics</vt:lpstr>
      <vt:lpstr>Inventing admissible heuristics: Relaxed Problems </vt:lpstr>
      <vt:lpstr>Examples of relaxed problems</vt:lpstr>
      <vt:lpstr>Inventing admissible heuristics: Relaxed Problems </vt:lpstr>
      <vt:lpstr>Inventing admissible heuristics:  Learning</vt:lpstr>
      <vt:lpstr>Summary</vt:lpstr>
      <vt:lpstr>Summary, cont.</vt:lpstr>
      <vt:lpstr>A*: Tree Search  vs. Graph Search</vt:lpstr>
      <vt:lpstr>Intuition: Contours of A*</vt:lpstr>
      <vt:lpstr>A* Search: Optimality</vt:lpstr>
      <vt:lpstr>PowerPoint Presentation</vt:lpstr>
      <vt:lpstr>Note: Termination / Completeness</vt:lpstr>
      <vt:lpstr>A* Optimal in Another 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1376</cp:revision>
  <dcterms:created xsi:type="dcterms:W3CDTF">1601-01-01T00:00:00Z</dcterms:created>
  <dcterms:modified xsi:type="dcterms:W3CDTF">2018-09-19T22:33:49Z</dcterms:modified>
</cp:coreProperties>
</file>