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4012" r:id="rId2"/>
    <p:sldMasterId id="2147484029" r:id="rId3"/>
    <p:sldMasterId id="2147484043" r:id="rId4"/>
    <p:sldMasterId id="2147484060" r:id="rId5"/>
  </p:sldMasterIdLst>
  <p:notesMasterIdLst>
    <p:notesMasterId r:id="rId32"/>
  </p:notesMasterIdLst>
  <p:handoutMasterIdLst>
    <p:handoutMasterId r:id="rId33"/>
  </p:handoutMasterIdLst>
  <p:sldIdLst>
    <p:sldId id="1106" r:id="rId6"/>
    <p:sldId id="1082" r:id="rId7"/>
    <p:sldId id="1068" r:id="rId8"/>
    <p:sldId id="1069" r:id="rId9"/>
    <p:sldId id="1070" r:id="rId10"/>
    <p:sldId id="1071" r:id="rId11"/>
    <p:sldId id="1073" r:id="rId12"/>
    <p:sldId id="1095" r:id="rId13"/>
    <p:sldId id="1105" r:id="rId14"/>
    <p:sldId id="1075" r:id="rId15"/>
    <p:sldId id="1086" r:id="rId16"/>
    <p:sldId id="1115" r:id="rId17"/>
    <p:sldId id="1117" r:id="rId18"/>
    <p:sldId id="1096" r:id="rId19"/>
    <p:sldId id="1077" r:id="rId20"/>
    <p:sldId id="1116" r:id="rId21"/>
    <p:sldId id="1085" r:id="rId22"/>
    <p:sldId id="1097" r:id="rId23"/>
    <p:sldId id="1087" r:id="rId24"/>
    <p:sldId id="1088" r:id="rId25"/>
    <p:sldId id="1098" r:id="rId26"/>
    <p:sldId id="1099" r:id="rId27"/>
    <p:sldId id="1100" r:id="rId28"/>
    <p:sldId id="1101" r:id="rId29"/>
    <p:sldId id="1102" r:id="rId30"/>
    <p:sldId id="1103" r:id="rId31"/>
  </p:sldIdLst>
  <p:sldSz cx="9144000" cy="6858000" type="screen4x3"/>
  <p:notesSz cx="9601200" cy="73152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>
          <p15:clr>
            <a:srgbClr val="A4A3A4"/>
          </p15:clr>
        </p15:guide>
        <p15:guide id="2" pos="30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F3F"/>
    <a:srgbClr val="336600"/>
    <a:srgbClr val="8A2F85"/>
    <a:srgbClr val="FFF753"/>
    <a:srgbClr val="CC0000"/>
    <a:srgbClr val="804000"/>
    <a:srgbClr val="FFFFCC"/>
    <a:srgbClr val="CC33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31" autoAdjust="0"/>
    <p:restoredTop sz="99577" autoAdjust="0"/>
  </p:normalViewPr>
  <p:slideViewPr>
    <p:cSldViewPr>
      <p:cViewPr varScale="1">
        <p:scale>
          <a:sx n="67" d="100"/>
          <a:sy n="67" d="100"/>
        </p:scale>
        <p:origin x="5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11" d="100"/>
          <a:sy n="111" d="100"/>
        </p:scale>
        <p:origin x="-2304" y="-90"/>
      </p:cViewPr>
      <p:guideLst>
        <p:guide orient="horz" pos="2304"/>
        <p:guide pos="30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ctr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92CF09CE-F8C8-47C0-917A-93A248A29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68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3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38775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3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71800" y="549275"/>
            <a:ext cx="36576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3475038"/>
            <a:ext cx="768032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300">
                <a:latin typeface="Times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38775" y="6948488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300">
                <a:latin typeface="Times" pitchFamily="1" charset="0"/>
              </a:defRPr>
            </a:lvl1pPr>
          </a:lstStyle>
          <a:p>
            <a:pPr>
              <a:defRPr/>
            </a:pPr>
            <a:fld id="{53291A97-5C87-4340-AA16-B21AD01AA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95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85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91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24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59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89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23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55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09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84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4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9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52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57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/>
              <a:pPr/>
              <a:t>11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9650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24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58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8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3961AC-F97D-4970-B93E-03F881075DF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5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jpe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jpe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jpeg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-w-4-color-networ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14800"/>
            <a:ext cx="141763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ornell-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214438"/>
            <a:ext cx="11430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62000" y="3276600"/>
            <a:ext cx="76200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7" name="Picture 38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52400"/>
            <a:ext cx="9858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3733800"/>
            <a:ext cx="1293813" cy="85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4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065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7600" y="4038600"/>
            <a:ext cx="42672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September 24, 2010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5D6E5-F9F8-49EA-A600-2C7C567C14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8B449-F136-45B7-B921-534E15FD0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1526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055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3AC2-360A-491C-B285-492F5DA71B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17160-21B0-4235-A215-BCB5BD93E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7CA9-1693-431B-9ED4-9FB45028F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B9144-CDD2-4F4D-9F69-0FF04D728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F128-2AE7-4DEB-9BF4-FC1A62C25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F90C9-CD88-44FA-B943-8A6642A987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-w-4-color-networ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14800"/>
            <a:ext cx="141763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ornell-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214438"/>
            <a:ext cx="11430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62000" y="3276600"/>
            <a:ext cx="76200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38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52400"/>
            <a:ext cx="9858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3733800"/>
            <a:ext cx="1293813" cy="85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4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065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7600" y="4038600"/>
            <a:ext cx="42672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September 24, 2010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5D6E5-F9F8-49EA-A600-2C7C567C14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58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32C8-D34E-490C-AB04-43A65F30D2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83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4774-93A4-4CCF-A615-36662C1F7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56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32C8-D34E-490C-AB04-43A65F30D2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33E93-7E47-4513-8EAE-CE9F26C6EB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92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DD8BA-7A12-446E-A74B-E5933442BE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44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D8F9-7F69-4925-8DB4-7C89E1B6C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88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07B9C-BBD8-4580-BC01-966426B9A2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40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9107-CE17-47DA-AA71-181F0E91C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78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E39F2-9347-48DB-902F-F356F269EE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850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8B449-F136-45B7-B921-534E15FD0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87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1526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055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3AC2-360A-491C-B285-492F5DA71B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47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17160-21B0-4235-A215-BCB5BD93E7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50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7CA9-1693-431B-9ED4-9FB45028FB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34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4774-93A4-4CCF-A615-36662C1F7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B9144-CDD2-4F4D-9F69-0FF04D728C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854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F128-2AE7-4DEB-9BF4-FC1A62C25E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30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F90C9-CD88-44FA-B943-8A6642A987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75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2352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2974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35885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56770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7092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8623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50144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33E93-7E47-4513-8EAE-CE9F26C6E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911386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422035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2434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5233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0152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3675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-w-4-color-networ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14800"/>
            <a:ext cx="141763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ornell-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214438"/>
            <a:ext cx="1143000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62000" y="3276600"/>
            <a:ext cx="76200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38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52400"/>
            <a:ext cx="9858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3733800"/>
            <a:ext cx="1293813" cy="85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4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065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0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7600" y="4038600"/>
            <a:ext cx="42672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September 24, 2010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5D6E5-F9F8-49EA-A600-2C7C567C14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2175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F32C8-D34E-490C-AB04-43A65F30D2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435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A4774-93A4-4CCF-A615-36662C1F7C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959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33E93-7E47-4513-8EAE-CE9F26C6EB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35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DD8BA-7A12-446E-A74B-E5933442B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DD8BA-7A12-446E-A74B-E5933442BE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747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D8F9-7F69-4925-8DB4-7C89E1B6C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122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07B9C-BBD8-4580-BC01-966426B9A2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492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9107-CE17-47DA-AA71-181F0E91C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137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E39F2-9347-48DB-902F-F356F269EE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211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8B449-F136-45B7-B921-534E15FD0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5633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28600"/>
            <a:ext cx="215265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0555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B3AC2-360A-491C-B285-492F5DA71B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60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17160-21B0-4235-A215-BCB5BD93E7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329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F7CA9-1693-431B-9ED4-9FB45028FB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60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29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1430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962400"/>
            <a:ext cx="42291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B9144-CDD2-4F4D-9F69-0FF04D728C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9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AD8F9-7F69-4925-8DB4-7C89E1B6C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AF128-2AE7-4DEB-9BF4-FC1A62C25E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533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55967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143000"/>
            <a:ext cx="86106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Ashish Sabharwal           May 6, 2010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F90C9-CD88-44FA-B943-8A6642A987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290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76166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1539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958139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8687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2827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948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40430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54834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07B9C-BBD8-4580-BC01-966426B9A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3568406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14379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9440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C9107-CE17-47DA-AA71-181F0E91C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Ashish Sabharwal           May 6, 2010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E39F2-9347-48DB-902F-F356F269E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9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18" Type="http://schemas.openxmlformats.org/officeDocument/2006/relationships/image" Target="../media/image1.png"/><Relationship Id="rId19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20" Type="http://schemas.openxmlformats.org/officeDocument/2006/relationships/image" Target="../media/image3.png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61.xml"/><Relationship Id="rId17" Type="http://schemas.openxmlformats.org/officeDocument/2006/relationships/theme" Target="../theme/theme4.xml"/><Relationship Id="rId18" Type="http://schemas.openxmlformats.org/officeDocument/2006/relationships/image" Target="../media/image1.png"/><Relationship Id="rId19" Type="http://schemas.openxmlformats.org/officeDocument/2006/relationships/image" Target="../media/image2.jpe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Feb 26, 2010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dirty="0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September 24, 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68DEC2AD-5E24-43A5-9667-8FEEC61FA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9" descr="cornell-logo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4800" y="6477000"/>
            <a:ext cx="8382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304800" y="914400"/>
            <a:ext cx="50292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40" name="Line 16"/>
          <p:cNvSpPr>
            <a:spLocks noChangeShapeType="1"/>
          </p:cNvSpPr>
          <p:nvPr userDrawn="1"/>
        </p:nvSpPr>
        <p:spPr bwMode="auto">
          <a:xfrm>
            <a:off x="5257800" y="952500"/>
            <a:ext cx="3581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4" name="Picture 17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58200" y="228600"/>
            <a:ext cx="4921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"/>
          <p:cNvPicPr>
            <a:picLocks noChangeAspect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20000" y="257175"/>
            <a:ext cx="762000" cy="50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dirty="0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September 24, 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68DEC2AD-5E24-43A5-9667-8FEEC61FAC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9" descr="cornell-logo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4800" y="6477000"/>
            <a:ext cx="8382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304800" y="914400"/>
            <a:ext cx="50292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0" name="Line 16"/>
          <p:cNvSpPr>
            <a:spLocks noChangeShapeType="1"/>
          </p:cNvSpPr>
          <p:nvPr userDrawn="1"/>
        </p:nvSpPr>
        <p:spPr bwMode="auto">
          <a:xfrm>
            <a:off x="5257800" y="952500"/>
            <a:ext cx="3581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4" name="Picture 17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58200" y="228600"/>
            <a:ext cx="4921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"/>
          <p:cNvPicPr>
            <a:picLocks noChangeAspect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20000" y="257175"/>
            <a:ext cx="762000" cy="50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957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  <p:sldLayoutId id="2147484028" r:id="rId1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6" name="Line 4"/>
          <p:cNvSpPr>
            <a:spLocks noChangeShapeType="1"/>
          </p:cNvSpPr>
          <p:nvPr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en-US" sz="24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68677" name="Line 5"/>
          <p:cNvSpPr>
            <a:spLocks noChangeShapeType="1"/>
          </p:cNvSpPr>
          <p:nvPr userDrawn="1"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</a:pPr>
            <a:endParaRPr lang="en-US" sz="24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518400" y="6473825"/>
            <a:ext cx="9048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900" smtClean="0">
                <a:solidFill>
                  <a:srgbClr val="000000"/>
                </a:solidFill>
                <a:latin typeface="Times New Roman" charset="0"/>
              </a:rPr>
              <a:t>Carla P. Gomes</a:t>
            </a:r>
          </a:p>
          <a:p>
            <a:pPr eaLnBrk="1" hangingPunct="1">
              <a:spcBef>
                <a:spcPct val="0"/>
              </a:spcBef>
            </a:pPr>
            <a:r>
              <a:rPr lang="en-US" sz="900" smtClean="0">
                <a:solidFill>
                  <a:srgbClr val="000000"/>
                </a:solidFill>
                <a:latin typeface="Times New Roman" charset="0"/>
              </a:rPr>
              <a:t>CS4700</a:t>
            </a:r>
          </a:p>
        </p:txBody>
      </p:sp>
    </p:spTree>
    <p:extLst>
      <p:ext uri="{BB962C8B-B14F-4D97-AF65-F5344CB8AC3E}">
        <p14:creationId xmlns:p14="http://schemas.microsoft.com/office/powerpoint/2010/main" val="130176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</p:sldLayoutIdLst>
  <p:transition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5596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143000"/>
            <a:ext cx="8610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Feb 26, 2010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77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dirty="0" smtClean="0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September 24, 2010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</a:defRPr>
            </a:lvl1pPr>
          </a:lstStyle>
          <a:p>
            <a:pPr>
              <a:defRPr/>
            </a:pPr>
            <a:fld id="{68DEC2AD-5E24-43A5-9667-8FEEC61FAC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9" descr="cornell-logo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4800" y="6477000"/>
            <a:ext cx="8382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304800" y="914400"/>
            <a:ext cx="5029200" cy="76200"/>
          </a:xfrm>
          <a:prstGeom prst="rect">
            <a:avLst/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0" name="Line 16"/>
          <p:cNvSpPr>
            <a:spLocks noChangeShapeType="1"/>
          </p:cNvSpPr>
          <p:nvPr userDrawn="1"/>
        </p:nvSpPr>
        <p:spPr bwMode="auto">
          <a:xfrm>
            <a:off x="5257800" y="952500"/>
            <a:ext cx="35814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4" name="Picture 17" descr="C:\Documents and Settings\Lukas\Desktop\Cornell_logo_new_image.jp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58200" y="228600"/>
            <a:ext cx="4921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"/>
          <p:cNvPicPr>
            <a:picLocks noChangeAspect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20000" y="257175"/>
            <a:ext cx="762000" cy="50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312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668676" name="Line 4"/>
          <p:cNvSpPr>
            <a:spLocks noChangeShapeType="1"/>
          </p:cNvSpPr>
          <p:nvPr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68677" name="Line 5"/>
          <p:cNvSpPr>
            <a:spLocks noChangeShapeType="1"/>
          </p:cNvSpPr>
          <p:nvPr userDrawn="1"/>
        </p:nvSpPr>
        <p:spPr bwMode="auto">
          <a:xfrm>
            <a:off x="1295400" y="1752600"/>
            <a:ext cx="784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spcBef>
                <a:spcPct val="0"/>
              </a:spcBef>
              <a:defRPr/>
            </a:pPr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spcBef>
                <a:spcPct val="0"/>
              </a:spcBef>
            </a:pPr>
            <a:fld id="{D773A083-0E27-1047-ACBF-F6C30DAF574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 New Roman" charset="0"/>
                <a:cs typeface="ＭＳ Ｐゴシック" charset="0"/>
              </a:rPr>
              <a:pPr eaLnBrk="1" hangingPunct="1">
                <a:spcBef>
                  <a:spcPct val="0"/>
                </a:spcBef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5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ransition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4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07B9C-BBD8-4580-BC01-966426B9A2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29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06590"/>
            <a:ext cx="5099050" cy="740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803485"/>
            <a:ext cx="3048000" cy="107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4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5943599" cy="5334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  <a:latin typeface="Times" pitchFamily="18" charset="0"/>
              </a:rPr>
              <a:t>P</a:t>
            </a:r>
            <a:r>
              <a:rPr lang="en-US" sz="2800" dirty="0" smtClean="0">
                <a:solidFill>
                  <a:srgbClr val="FF0000"/>
                </a:solidFill>
                <a:latin typeface="Times" pitchFamily="18" charset="0"/>
              </a:rPr>
              <a:t>rogress, cont.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609600"/>
            <a:ext cx="9144000" cy="666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--- crowd-sourced human data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machines need to understand</a:t>
            </a:r>
          </a:p>
          <a:p>
            <a:pPr lvl="1" algn="l">
              <a:spcBef>
                <a:spcPts val="600"/>
              </a:spcBef>
            </a:pPr>
            <a:r>
              <a:rPr lang="en-US" sz="2200" b="1" i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our conceptualization of the world. </a:t>
            </a:r>
            <a:r>
              <a:rPr lang="en-US" sz="22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E.g. vision for self driving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    cars trained on 100,000+ images of labeled road data.</a:t>
            </a:r>
          </a:p>
          <a:p>
            <a:pPr lvl="1" algn="l">
              <a:spcBef>
                <a:spcPts val="600"/>
              </a:spcBef>
            </a:pPr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--- engineering teams (e.g. IBM’s Watson)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strong commercial interests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at a scale never seen before in our field</a:t>
            </a:r>
          </a:p>
          <a:p>
            <a:pPr lvl="1" algn="l">
              <a:spcBef>
                <a:spcPts val="600"/>
              </a:spcBef>
            </a:pPr>
            <a:endParaRPr lang="en-US" sz="2200" b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--- Investments </a:t>
            </a: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in AI systems are being scaled-up by an order 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         of magnitude (to billions). </a:t>
            </a:r>
            <a:endParaRPr lang="en-US" sz="22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, Facebook, Baidu, IBM,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Microsoft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, Tesla etc.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($2B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+) </a:t>
            </a:r>
            <a:endParaRPr lang="en-US" sz="2200" b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military ($19B proposed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endParaRPr lang="en-US" sz="2200" b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7400" y="1981200"/>
            <a:ext cx="3037114" cy="1815882"/>
          </a:xfrm>
          <a:prstGeom prst="rect">
            <a:avLst/>
          </a:prstGeom>
          <a:solidFill>
            <a:schemeClr val="accent5">
              <a:lumMod val="75000"/>
              <a:alpha val="91000"/>
            </a:schemeClr>
          </a:solidFill>
          <a:effectLst>
            <a:glow rad="101600">
              <a:schemeClr val="accent2">
                <a:lumMod val="40000"/>
                <a:lumOff val="60000"/>
                <a:alpha val="45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lvl="1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/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 AI arms race</a:t>
            </a:r>
          </a:p>
          <a:p>
            <a:pPr marL="0" lvl="1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79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5105400" cy="381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milestones starting in the late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90s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762000"/>
            <a:ext cx="8991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1997  IBM’s Deep Blue defeats Kasparov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2005  Stanley --- self-driving car (controlled environment)</a:t>
            </a:r>
          </a:p>
          <a:p>
            <a:pPr marL="914400" lvl="1" indent="-457200" algn="l">
              <a:spcBef>
                <a:spcPts val="600"/>
              </a:spcBef>
              <a:buAutoNum type="arabicPlain" startAt="2011"/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IBM’s Watson wins Jeopardy! (question answering</a:t>
            </a: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914400" lvl="1" indent="-457200" algn="l">
              <a:spcBef>
                <a:spcPts val="600"/>
              </a:spcBef>
              <a:buAutoNum type="arabicPlain" startAt="2011"/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Speech recognition via “deep learning” (Geoff Hinton)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2014  Computer vision is starting to work (deep learning)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2015  Microsoft demos real-time translation (speech to speech)</a:t>
            </a:r>
          </a:p>
          <a:p>
            <a:pPr marL="914400" lvl="1" indent="-457200" algn="l">
              <a:spcBef>
                <a:spcPts val="600"/>
              </a:spcBef>
              <a:buAutoNum type="arabicPlain" startAt="2016"/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Google’s </a:t>
            </a:r>
            <a:r>
              <a:rPr lang="en-US" sz="22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AlphaGo</a:t>
            </a: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defeats Lee </a:t>
            </a:r>
            <a:r>
              <a:rPr lang="en-US" sz="22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Sedol</a:t>
            </a:r>
            <a:endParaRPr lang="en-US" sz="22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     Google’s </a:t>
            </a:r>
            <a:r>
              <a:rPr lang="en-US" sz="22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WaveNet</a:t>
            </a: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--- human level speech synthesis</a:t>
            </a:r>
            <a:endParaRPr lang="en-US" sz="22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 algn="l">
              <a:spcBef>
                <a:spcPts val="600"/>
              </a:spcBef>
              <a:buAutoNum type="arabicPlain" startAt="2017"/>
            </a:pP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Watson technology automates 30 mid-level office  insurance    		claim workers, Japan (IBM). 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    Automated dermatologists, human expert accuracy (Stanford)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        Poker, Heads-up</a:t>
            </a:r>
            <a:r>
              <a:rPr lang="en-US" sz="22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, No-Limit Texas </a:t>
            </a:r>
            <a:r>
              <a:rPr lang="en-US" sz="2200" b="1" dirty="0" err="1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Hold’em</a:t>
            </a:r>
            <a:r>
              <a:rPr lang="en-US" sz="22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, CMU program 			beats top human players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89034" y="65816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5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5105400" cy="3810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milestones starting in the late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90s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-304800" y="762000"/>
            <a:ext cx="89916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1997  IBM’s Deep Blue defeats Kasparov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2005  Stanley --- self-driving car (controlled environment)</a:t>
            </a:r>
          </a:p>
          <a:p>
            <a:pPr marL="914400" lvl="1" indent="-457200" algn="l">
              <a:spcBef>
                <a:spcPts val="600"/>
              </a:spcBef>
              <a:buFontTx/>
              <a:buAutoNum type="arabicPlain" startAt="2011"/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IBM’s Watson wins Jeopardy! (question answering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914400" lvl="1" indent="-457200" algn="l">
              <a:spcBef>
                <a:spcPts val="600"/>
              </a:spcBef>
              <a:buFontTx/>
              <a:buAutoNum type="arabicPlain" startAt="2011"/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Speech recognition via “deep learning” (Geoff Hinton)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2014  Computer vision is starting to work (deep learning)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2015  Microsoft demos real-time translation (speech to speech)</a:t>
            </a:r>
          </a:p>
          <a:p>
            <a:pPr marL="914400" lvl="1" indent="-457200" algn="l">
              <a:spcBef>
                <a:spcPts val="600"/>
              </a:spcBef>
              <a:buFontTx/>
              <a:buAutoNum type="arabicPlain" startAt="2016"/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Google’s </a:t>
            </a:r>
            <a:r>
              <a:rPr lang="en-US" sz="2200" b="1" dirty="0" err="1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AlphaGo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defeats Lee </a:t>
            </a:r>
            <a:r>
              <a:rPr lang="en-US" sz="2200" b="1" dirty="0" err="1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Sedol</a:t>
            </a: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Google’s </a:t>
            </a:r>
            <a:r>
              <a:rPr lang="en-US" sz="2200" b="1" dirty="0" err="1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WaveNet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--- human level speech synthesis</a:t>
            </a: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 algn="l">
              <a:spcBef>
                <a:spcPts val="600"/>
              </a:spcBef>
              <a:buFontTx/>
              <a:buAutoNum type="arabicPlain" startAt="2017"/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Watson technology automates 30 mid-level office  insurance    		claim workers, Japan (IBM). 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Automated dermatologists, human expert accuracy (Stanford)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Poker, Heads-up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, No-Limit Texas </a:t>
            </a:r>
            <a:r>
              <a:rPr lang="en-US" sz="2200" b="1" dirty="0" err="1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Hold’em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, CMU program 			beats top human players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89034" y="65816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1747" y="152400"/>
            <a:ext cx="1633782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Lecture topic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8786" y="773668"/>
            <a:ext cx="2185214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Alpha-beta search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94939" y="1230868"/>
            <a:ext cx="1249061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A* search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3274" y="2102703"/>
            <a:ext cx="1710726" cy="7848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Neural nets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Deep learning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3042" y="1655802"/>
            <a:ext cx="1620958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K&amp;R / agents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4676" y="3581400"/>
            <a:ext cx="1800493" cy="64633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Reinforcement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learning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11309" y="3200400"/>
            <a:ext cx="2339103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Monte-Carlo search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89756" y="5562600"/>
            <a:ext cx="1454244" cy="7848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Multi-Agent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Systems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0"/>
            <a:ext cx="546766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2400"/>
            <a:ext cx="5467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31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07B9C-BBD8-4580-BC01-966426B9A2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6021" y="304800"/>
            <a:ext cx="676351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Historical aside:</a:t>
            </a:r>
          </a:p>
          <a:p>
            <a:r>
              <a:rPr lang="en-US" b="1" dirty="0" smtClean="0"/>
              <a:t>World’s first collision between fully autonomous cars (2007)</a:t>
            </a:r>
            <a:endParaRPr lang="en-US" b="1" dirty="0"/>
          </a:p>
        </p:txBody>
      </p:sp>
      <p:pic>
        <p:nvPicPr>
          <p:cNvPr id="5" name="Team Cornell and Team MIT collide at DARPA Urban Challenge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289566"/>
            <a:ext cx="6096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6015335"/>
            <a:ext cx="7136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MIT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05200" y="6046112"/>
            <a:ext cx="16764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CORNELL</a:t>
            </a:r>
          </a:p>
        </p:txBody>
      </p:sp>
    </p:spTree>
    <p:extLst>
      <p:ext uri="{BB962C8B-B14F-4D97-AF65-F5344CB8AC3E}">
        <p14:creationId xmlns:p14="http://schemas.microsoft.com/office/powerpoint/2010/main" val="184277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85801" y="304800"/>
            <a:ext cx="5257799" cy="5334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  <a:latin typeface="Times" pitchFamily="18" charset="0"/>
              </a:rPr>
              <a:t>Next Phase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533400" y="1197794"/>
            <a:ext cx="777240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Further integration of techniques --- perception, (deep) learning, inference, planning --- 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will be a game changer for AI systems.</a:t>
            </a:r>
          </a:p>
          <a:p>
            <a:pPr lvl="1" algn="l">
              <a:spcBef>
                <a:spcPts val="600"/>
              </a:spcBef>
            </a:pPr>
            <a:endParaRPr lang="en-US" sz="22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895600"/>
            <a:ext cx="3162300" cy="20602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2675" y="2921675"/>
            <a:ext cx="35317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Example: </a:t>
            </a:r>
            <a:r>
              <a:rPr lang="en-US" b="1" dirty="0" err="1" smtClean="0">
                <a:solidFill>
                  <a:srgbClr val="000000"/>
                </a:solidFill>
              </a:rPr>
              <a:t>AlphaGo</a:t>
            </a:r>
            <a:r>
              <a:rPr lang="en-US" b="1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Deep Learning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+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Reasoning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(Google/</a:t>
            </a:r>
            <a:r>
              <a:rPr lang="en-US" b="1" dirty="0" err="1" smtClean="0">
                <a:solidFill>
                  <a:srgbClr val="000000"/>
                </a:solidFill>
              </a:rPr>
              <a:t>Deepmind</a:t>
            </a:r>
            <a:r>
              <a:rPr lang="en-US" b="1" dirty="0" smtClean="0">
                <a:solidFill>
                  <a:srgbClr val="000000"/>
                </a:solidFill>
              </a:rPr>
              <a:t> 2016, 2017)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7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209501" y="196334"/>
            <a:ext cx="5257799" cy="5334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 Can’t Do Yet [Detailed]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-152401" y="839766"/>
            <a:ext cx="9394379" cy="678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4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Need deeper semantics</a:t>
            </a:r>
            <a:r>
              <a:rPr lang="en-US" sz="24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of natural language</a:t>
            </a:r>
          </a:p>
          <a:p>
            <a:pPr lvl="1" algn="l">
              <a:spcBef>
                <a:spcPts val="600"/>
              </a:spcBef>
            </a:pPr>
            <a:endParaRPr lang="en-US" sz="2400" b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Requires commonsense knowledge and reasoning</a:t>
            </a:r>
          </a:p>
          <a:p>
            <a:pPr lvl="1" algn="l">
              <a:spcBef>
                <a:spcPts val="600"/>
              </a:spcBef>
            </a:pPr>
            <a:endParaRPr lang="en-US" sz="22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Example:  </a:t>
            </a:r>
          </a:p>
          <a:p>
            <a:pPr lvl="1" algn="l">
              <a:spcBef>
                <a:spcPts val="600"/>
              </a:spcBef>
            </a:pP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The large ball crashed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through 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table because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was made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of Styrofoam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 lvl="1" algn="l">
              <a:spcBef>
                <a:spcPts val="600"/>
              </a:spcBef>
            </a:pPr>
            <a:r>
              <a:rPr lang="en-US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20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was made of Styrofoam? The large </a:t>
            </a:r>
            <a:r>
              <a:rPr lang="en-US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ball</a:t>
            </a:r>
            <a:r>
              <a:rPr lang="en-US" sz="20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20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the table</a:t>
            </a:r>
            <a:r>
              <a:rPr lang="en-US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1" algn="l">
              <a:spcBef>
                <a:spcPts val="60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“The large ball crashed through the table because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was made of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steel.”</a:t>
            </a:r>
            <a:endParaRPr lang="en-US" sz="2000" b="1" dirty="0" smtClean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0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Hmm</a:t>
            </a:r>
            <a:r>
              <a:rPr lang="mr-IN" sz="20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Can’t Google figure this out? No! (Carla Gomes)</a:t>
            </a:r>
          </a:p>
          <a:p>
            <a:pPr lvl="1" algn="l">
              <a:spcBef>
                <a:spcPts val="600"/>
              </a:spcBef>
            </a:pPr>
            <a:endParaRPr lang="en-US" sz="20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endParaRPr lang="en-US" sz="2000" b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endParaRPr lang="en-US" sz="2000" b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endParaRPr lang="en-US" sz="20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endParaRPr lang="en-US" sz="2000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0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Reference Resolution</a:t>
            </a:r>
            <a:r>
              <a:rPr lang="en-US" sz="2000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Winograd</a:t>
            </a:r>
            <a:r>
              <a:rPr lang="en-US" sz="2000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Schemas, Oren </a:t>
            </a:r>
            <a:r>
              <a:rPr lang="en-US" sz="2000" dirty="0" err="1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Etzioni</a:t>
            </a:r>
            <a:r>
              <a:rPr lang="en-US" sz="2000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, Allen AI Institute</a:t>
            </a:r>
          </a:p>
          <a:p>
            <a:pPr lvl="1" algn="l">
              <a:spcBef>
                <a:spcPts val="600"/>
              </a:spcBef>
            </a:pPr>
            <a:endParaRPr lang="en-US" sz="20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algn="l">
              <a:spcBef>
                <a:spcPts val="0"/>
              </a:spcBef>
            </a:pPr>
            <a:r>
              <a:rPr lang="en-US" sz="24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000" b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81000" y="1710898"/>
            <a:ext cx="6282833" cy="498902"/>
          </a:xfrm>
          <a:prstGeom prst="rect">
            <a:avLst/>
          </a:prstGeom>
          <a:solidFill>
            <a:schemeClr val="accent1">
              <a:alpha val="4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800600"/>
            <a:ext cx="7891871" cy="19227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63833" y="463034"/>
            <a:ext cx="24801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00"/>
                </a:solidFill>
              </a:rPr>
              <a:t>Aside:</a:t>
            </a:r>
          </a:p>
          <a:p>
            <a:pPr>
              <a:spcBef>
                <a:spcPts val="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Google translation is</a:t>
            </a:r>
          </a:p>
          <a:p>
            <a:pPr>
              <a:spcBef>
                <a:spcPts val="0"/>
              </a:spcBef>
            </a:pPr>
            <a:r>
              <a:rPr lang="en-US" b="1" i="1" dirty="0">
                <a:solidFill>
                  <a:srgbClr val="FF0000"/>
                </a:solidFill>
              </a:rPr>
              <a:t>r</a:t>
            </a:r>
            <a:r>
              <a:rPr lang="en-US" b="1" i="1" dirty="0" smtClean="0">
                <a:solidFill>
                  <a:srgbClr val="FF0000"/>
                </a:solidFill>
              </a:rPr>
              <a:t>eally done without</a:t>
            </a:r>
          </a:p>
          <a:p>
            <a:pPr>
              <a:spcBef>
                <a:spcPts val="0"/>
              </a:spcBef>
            </a:pPr>
            <a:r>
              <a:rPr lang="en-US" b="1" i="1" dirty="0">
                <a:solidFill>
                  <a:srgbClr val="FF0000"/>
                </a:solidFill>
              </a:rPr>
              <a:t>a</a:t>
            </a:r>
            <a:r>
              <a:rPr lang="en-US" b="1" i="1" dirty="0" smtClean="0">
                <a:solidFill>
                  <a:srgbClr val="FF0000"/>
                </a:solidFill>
              </a:rPr>
              <a:t>ny understanding</a:t>
            </a:r>
          </a:p>
          <a:p>
            <a:pPr>
              <a:spcBef>
                <a:spcPts val="0"/>
              </a:spcBef>
            </a:pPr>
            <a:r>
              <a:rPr lang="en-US" b="1" i="1" dirty="0">
                <a:solidFill>
                  <a:srgbClr val="FF0000"/>
                </a:solidFill>
              </a:rPr>
              <a:t>o</a:t>
            </a:r>
            <a:r>
              <a:rPr lang="en-US" b="1" i="1" dirty="0" smtClean="0">
                <a:solidFill>
                  <a:srgbClr val="FF0000"/>
                </a:solidFill>
              </a:rPr>
              <a:t>f the text!</a:t>
            </a:r>
          </a:p>
          <a:p>
            <a:pPr>
              <a:spcBef>
                <a:spcPts val="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(very unexpected)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209501" y="76200"/>
            <a:ext cx="5257799" cy="533400"/>
          </a:xfrm>
        </p:spPr>
        <p:txBody>
          <a:bodyPr/>
          <a:lstStyle/>
          <a:p>
            <a:pPr lvl="1">
              <a:spcBef>
                <a:spcPts val="600"/>
              </a:spcBef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We Can’t Do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et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-152400" y="533400"/>
            <a:ext cx="8763000" cy="518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4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Need deeper semantics</a:t>
            </a:r>
            <a:r>
              <a:rPr lang="en-US" sz="24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of natural language</a:t>
            </a:r>
          </a:p>
          <a:p>
            <a:pPr lvl="1" algn="l">
              <a:spcBef>
                <a:spcPts val="600"/>
              </a:spcBef>
            </a:pP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Commonsense knowledge and reasoning</a:t>
            </a:r>
          </a:p>
          <a:p>
            <a:pPr lvl="1" algn="l">
              <a:spcBef>
                <a:spcPts val="600"/>
              </a:spcBef>
            </a:pPr>
            <a:endParaRPr lang="en-US" sz="2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Example: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The large ball crashed right through the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table because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was made of Styrofoam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sz="20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What does “it” refer to? The </a:t>
            </a:r>
            <a:r>
              <a:rPr lang="en-US" sz="20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large </a:t>
            </a:r>
            <a:r>
              <a:rPr lang="en-US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ball</a:t>
            </a:r>
            <a:r>
              <a:rPr lang="en-US" sz="20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20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the table</a:t>
            </a:r>
            <a:r>
              <a:rPr lang="en-US" sz="20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lvl="1" algn="l">
              <a:spcBef>
                <a:spcPts val="60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s: </a:t>
            </a:r>
            <a:r>
              <a:rPr lang="en-US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“The </a:t>
            </a:r>
            <a:r>
              <a:rPr lang="en-US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large ball crashed right through the table because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en-US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was made of </a:t>
            </a:r>
            <a:r>
              <a:rPr lang="en-US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steel.</a:t>
            </a:r>
            <a:r>
              <a:rPr lang="en-US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(Oren </a:t>
            </a:r>
            <a:r>
              <a:rPr lang="en-US" sz="2000" b="1" dirty="0" err="1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Etzioni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, Allen AI Institute)</a:t>
            </a:r>
          </a:p>
          <a:p>
            <a:pPr lvl="1" algn="l">
              <a:spcBef>
                <a:spcPts val="600"/>
              </a:spcBef>
            </a:pPr>
            <a:endParaRPr lang="en-US" sz="20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algn="l">
              <a:spcBef>
                <a:spcPts val="0"/>
              </a:spcBef>
            </a:pPr>
            <a:r>
              <a:rPr lang="en-US" sz="24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ommonsense is </a:t>
            </a:r>
          </a:p>
          <a:p>
            <a:pPr marL="0" lvl="1" algn="l">
              <a:spcBef>
                <a:spcPts val="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needed to deal with </a:t>
            </a:r>
          </a:p>
          <a:p>
            <a:pPr marL="0" lvl="1" algn="l">
              <a:spcBef>
                <a:spcPts val="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unforeseen cases. </a:t>
            </a:r>
          </a:p>
          <a:p>
            <a:pPr marL="0" lvl="1" algn="l">
              <a:spcBef>
                <a:spcPts val="0"/>
              </a:spcBef>
            </a:pP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(i.e., cases not in training </a:t>
            </a:r>
          </a:p>
          <a:p>
            <a:pPr marL="0" lvl="1" algn="l">
              <a:spcBef>
                <a:spcPts val="0"/>
              </a:spcBef>
            </a:pP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data)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713082"/>
            <a:ext cx="4419600" cy="23885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824" y="6211669"/>
            <a:ext cx="8807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/>
              <a:t>China Tesla crash --- consider how human driver handles this!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You Tube: </a:t>
            </a:r>
            <a:r>
              <a:rPr lang="en-US" dirty="0"/>
              <a:t>Tesla crashes into an orange </a:t>
            </a:r>
            <a:r>
              <a:rPr lang="en-US" dirty="0" err="1"/>
              <a:t>streetsweeper</a:t>
            </a:r>
            <a:r>
              <a:rPr lang="en-US" dirty="0"/>
              <a:t> on Autopilot –Chinese Media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 bwMode="auto">
          <a:xfrm>
            <a:off x="304800" y="990600"/>
            <a:ext cx="5791200" cy="498902"/>
          </a:xfrm>
          <a:prstGeom prst="rect">
            <a:avLst/>
          </a:prstGeom>
          <a:solidFill>
            <a:schemeClr val="accent1">
              <a:alpha val="46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76200" y="4003387"/>
            <a:ext cx="3016224" cy="1635413"/>
          </a:xfrm>
          <a:prstGeom prst="roundRect">
            <a:avLst/>
          </a:prstGeom>
          <a:solidFill>
            <a:schemeClr val="accent1">
              <a:alpha val="1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3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228600" y="228600"/>
            <a:ext cx="87630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emergence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intelligent autonomous machines among us is expected to have a major impact on society.</a:t>
            </a:r>
          </a:p>
          <a:p>
            <a:pPr algn="l">
              <a:spcBef>
                <a:spcPts val="600"/>
              </a:spcBef>
            </a:pPr>
            <a:endParaRPr lang="en-US" sz="2200" b="1" i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600"/>
              </a:spcBef>
            </a:pPr>
            <a:r>
              <a:rPr lang="en-US" sz="2200" b="1" i="1" dirty="0" smtClean="0">
                <a:solidFill>
                  <a:srgbClr val="008F3F"/>
                </a:solidFill>
                <a:latin typeface="Times New Roman" pitchFamily="18" charset="0"/>
                <a:cs typeface="Times New Roman" pitchFamily="18" charset="0"/>
              </a:rPr>
              <a:t>“Preparing for the Future of Artificial Intelligence”</a:t>
            </a:r>
          </a:p>
          <a:p>
            <a:pPr algn="l">
              <a:spcBef>
                <a:spcPts val="600"/>
              </a:spcBef>
            </a:pPr>
            <a:r>
              <a:rPr lang="en-US" sz="2200" b="1" i="1" dirty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smtClean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200" b="1" dirty="0" smtClean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White House Report, </a:t>
            </a:r>
          </a:p>
          <a:p>
            <a:pPr algn="l">
              <a:spcBef>
                <a:spcPts val="600"/>
              </a:spcBef>
            </a:pPr>
            <a:r>
              <a:rPr lang="en-US" sz="2200" b="1" dirty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       Executive Office of the President, Oct. 2016</a:t>
            </a:r>
          </a:p>
          <a:p>
            <a:pPr algn="l">
              <a:spcBef>
                <a:spcPts val="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60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Societal issues:</a:t>
            </a:r>
          </a:p>
          <a:p>
            <a:pPr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1) Economics (wealth inequality) &amp; Employment</a:t>
            </a:r>
          </a:p>
          <a:p>
            <a:pPr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2) AI Safety &amp; Ethics</a:t>
            </a:r>
          </a:p>
          <a:p>
            <a:pPr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3) Military Impact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(Smart autonomous weapon systems)</a:t>
            </a:r>
          </a:p>
          <a:p>
            <a:pPr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4) The Future: Super-Intelligence? Living with smart machines.</a:t>
            </a:r>
          </a:p>
          <a:p>
            <a:pPr algn="l">
              <a:spcBef>
                <a:spcPts val="600"/>
              </a:spcBef>
            </a:pPr>
            <a:endParaRPr lang="en-US" sz="2200" b="1" dirty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</a:pPr>
            <a:r>
              <a:rPr lang="en-US" sz="2200" b="1" dirty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Elon Musk: Future of Life Institute (Max </a:t>
            </a:r>
            <a:r>
              <a:rPr lang="en-US" sz="2200" b="1" dirty="0" err="1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Tegmark</a:t>
            </a:r>
            <a:r>
              <a:rPr lang="en-US" sz="2200" b="1" dirty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, MIT)  </a:t>
            </a:r>
          </a:p>
          <a:p>
            <a:pPr algn="l">
              <a:spcBef>
                <a:spcPts val="0"/>
              </a:spcBef>
            </a:pPr>
            <a:r>
              <a:rPr lang="en-US" sz="2200" b="1" dirty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AI Safety research </a:t>
            </a:r>
            <a:r>
              <a:rPr lang="en-US" sz="2200" b="1" dirty="0" smtClean="0">
                <a:solidFill>
                  <a:srgbClr val="239166"/>
                </a:solidFill>
                <a:latin typeface="Times New Roman" pitchFamily="18" charset="0"/>
                <a:cs typeface="Times New Roman" pitchFamily="18" charset="0"/>
              </a:rPr>
              <a:t>program</a:t>
            </a:r>
          </a:p>
          <a:p>
            <a:pPr algn="l">
              <a:spcBef>
                <a:spcPts val="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detail in “AI, Society, and Ethics” seminar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course.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03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762000" y="133458"/>
            <a:ext cx="5452960" cy="845403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latin typeface="Times" pitchFamily="18" charset="0"/>
              </a:rPr>
              <a:t>1</a:t>
            </a:r>
            <a:r>
              <a:rPr lang="en-US" sz="2800" b="1" dirty="0" smtClean="0">
                <a:solidFill>
                  <a:srgbClr val="FF0000"/>
                </a:solidFill>
                <a:latin typeface="Times" pitchFamily="18" charset="0"/>
              </a:rPr>
              <a:t>) </a:t>
            </a:r>
            <a: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  <a:t>Economic Impact:</a:t>
            </a:r>
            <a:r>
              <a:rPr lang="en-US" sz="2800" b="1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  <a:t/>
            </a:r>
            <a:b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</a:br>
            <a: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  <a:t>Technological Unemployment</a:t>
            </a:r>
            <a:endParaRPr lang="en-US" sz="2800" b="1" dirty="0" smtClean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762" y="1219200"/>
            <a:ext cx="6647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336600"/>
                </a:solidFill>
              </a:rPr>
              <a:t>Example 1: </a:t>
            </a:r>
            <a:r>
              <a:rPr lang="en-US" sz="2400" b="1" dirty="0" smtClean="0">
                <a:solidFill>
                  <a:schemeClr val="accent2"/>
                </a:solidFill>
              </a:rPr>
              <a:t>self-driving vehicles (5 - 10 </a:t>
            </a:r>
            <a:r>
              <a:rPr lang="en-US" sz="2400" b="1" dirty="0" err="1" smtClean="0">
                <a:solidFill>
                  <a:schemeClr val="accent2"/>
                </a:solidFill>
              </a:rPr>
              <a:t>yrs</a:t>
            </a:r>
            <a:r>
              <a:rPr lang="en-US" sz="2400" b="1" dirty="0" smtClean="0">
                <a:solidFill>
                  <a:schemeClr val="accent2"/>
                </a:solidFill>
              </a:rPr>
              <a:t>). 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chemeClr val="accent2"/>
                </a:solidFill>
              </a:rPr>
              <a:t>90+% accident reduction BUT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099608"/>
            <a:ext cx="625696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2"/>
                </a:solidFill>
              </a:rPr>
              <a:t>Transportation covers </a:t>
            </a:r>
            <a:r>
              <a:rPr lang="en-US" sz="2000" b="1" i="1" dirty="0">
                <a:solidFill>
                  <a:schemeClr val="accent2"/>
                </a:solidFill>
              </a:rPr>
              <a:t>about 1 in 10 US jobs</a:t>
            </a:r>
            <a:r>
              <a:rPr lang="en-US" sz="2000" b="1" i="1" dirty="0" smtClean="0">
                <a:solidFill>
                  <a:schemeClr val="accent2"/>
                </a:solidFill>
              </a:rPr>
              <a:t>!</a:t>
            </a: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Not so easy to replace… Also hospital emergency</a:t>
            </a:r>
          </a:p>
          <a:p>
            <a:pPr algn="l">
              <a:spcBef>
                <a:spcPts val="0"/>
              </a:spcBef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oom reduction…</a:t>
            </a:r>
          </a:p>
          <a:p>
            <a:pPr algn="l">
              <a:spcBef>
                <a:spcPts val="0"/>
              </a:spcBef>
            </a:pPr>
            <a:endParaRPr lang="en-US" sz="2000" b="1" i="1" dirty="0" smtClean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Retrain? But for what?</a:t>
            </a: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Knowledge worker? (see next) </a:t>
            </a: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STEM field? (too small)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0" y="4570274"/>
            <a:ext cx="77590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rgbClr val="336600"/>
                </a:solidFill>
              </a:rPr>
              <a:t>Example </a:t>
            </a:r>
            <a:r>
              <a:rPr lang="en-US" sz="2400" b="1" dirty="0" smtClean="0">
                <a:solidFill>
                  <a:srgbClr val="336600"/>
                </a:solidFill>
              </a:rPr>
              <a:t>2: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>
                <a:solidFill>
                  <a:schemeClr val="accent2"/>
                </a:solidFill>
              </a:rPr>
              <a:t>IBM Watson style automation of </a:t>
            </a:r>
          </a:p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2"/>
                </a:solidFill>
              </a:rPr>
              <a:t>                      30 insurance admin jobs (2017, Japan). </a:t>
            </a:r>
          </a:p>
          <a:p>
            <a:pPr algn="l">
              <a:spcBef>
                <a:spcPts val="0"/>
              </a:spcBef>
            </a:pPr>
            <a:endParaRPr lang="en-US" sz="2000" b="1" dirty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accent2"/>
                </a:solidFill>
              </a:rPr>
              <a:t>     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Expensive to create system but easy to duplicate…</a:t>
            </a: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chemeClr val="accent2"/>
                </a:solidFill>
              </a:rPr>
              <a:t>      Places</a:t>
            </a:r>
            <a:r>
              <a:rPr lang="en-US" sz="2000" b="1" i="1" dirty="0" smtClean="0">
                <a:solidFill>
                  <a:schemeClr val="accent2"/>
                </a:solidFill>
              </a:rPr>
              <a:t> </a:t>
            </a:r>
            <a:r>
              <a:rPr lang="en-US" sz="2000" b="1" i="1" dirty="0">
                <a:solidFill>
                  <a:schemeClr val="accent2"/>
                </a:solidFill>
              </a:rPr>
              <a:t>mid-level knowledge-based </a:t>
            </a:r>
            <a:r>
              <a:rPr lang="en-US" sz="2000" b="1" dirty="0">
                <a:solidFill>
                  <a:schemeClr val="accent2"/>
                </a:solidFill>
              </a:rPr>
              <a:t>jobs at risk.</a:t>
            </a:r>
          </a:p>
        </p:txBody>
      </p:sp>
    </p:spTree>
    <p:extLst>
      <p:ext uri="{BB962C8B-B14F-4D97-AF65-F5344CB8AC3E}">
        <p14:creationId xmlns:p14="http://schemas.microsoft.com/office/powerpoint/2010/main" val="96360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467600" cy="762000"/>
          </a:xfrm>
        </p:spPr>
        <p:txBody>
          <a:bodyPr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" pitchFamily="18" charset="0"/>
              </a:rPr>
              <a:t>The Emergence of Artificial Intelligence</a:t>
            </a:r>
            <a:br>
              <a:rPr lang="en-US" sz="2800" b="1" dirty="0" smtClean="0">
                <a:solidFill>
                  <a:srgbClr val="FF0000"/>
                </a:solidFill>
                <a:latin typeface="Times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" pitchFamily="18" charset="0"/>
              </a:rPr>
              <a:t>Introduction</a:t>
            </a:r>
            <a:endParaRPr lang="en-US" sz="2800" dirty="0" smtClean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152400" y="1600200"/>
            <a:ext cx="8839200" cy="333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I   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Emergence of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(semi-)intelligent autonomous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systems in society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200" b="1" dirty="0" smtClean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--- Self-driving cars and trucks. Autonomous drones.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200" b="1" dirty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Virtual assistants. Fully </a:t>
            </a:r>
            <a:r>
              <a:rPr lang="en-US" sz="2200" b="1" dirty="0" smtClean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autonomous trading systems.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Assistive robotics.</a:t>
            </a:r>
          </a:p>
          <a:p>
            <a:pPr lvl="1" algn="l">
              <a:spcBef>
                <a:spcPts val="600"/>
              </a:spcBef>
            </a:pPr>
            <a:endParaRPr lang="en-US" sz="2200" b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II  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Shift of AI research from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academic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real-world </a:t>
            </a:r>
          </a:p>
          <a:p>
            <a:pPr lvl="1" algn="l">
              <a:spcBef>
                <a:spcPts val="600"/>
              </a:spcBef>
            </a:pP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200" b="1" dirty="0" smtClean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--- Enabled by qualitative change in the field,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driven in part by “Deep Learning” </a:t>
            </a:r>
            <a:r>
              <a:rPr lang="en-US" sz="2200" b="1" dirty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US" sz="2200" b="1" dirty="0" smtClean="0">
                <a:solidFill>
                  <a:srgbClr val="BBE0E3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Big Data. </a:t>
            </a:r>
            <a:endParaRPr lang="en-US" sz="2200" b="1" i="1" dirty="0" smtClean="0">
              <a:solidFill>
                <a:srgbClr val="BBE0E3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82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2234" y="1066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1849080"/>
            <a:ext cx="8763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It appears inevitable that advanced AI  </a:t>
            </a:r>
            <a:r>
              <a:rPr lang="en-US" sz="2000" b="1" i="1" dirty="0" smtClean="0">
                <a:solidFill>
                  <a:srgbClr val="FF0000"/>
                </a:solidFill>
              </a:rPr>
              <a:t>(systems that can hear, see, reason, plan, and learn) </a:t>
            </a:r>
            <a:r>
              <a:rPr lang="en-US" sz="2000" b="1" dirty="0" smtClean="0">
                <a:solidFill>
                  <a:srgbClr val="FF0000"/>
                </a:solidFill>
              </a:rPr>
              <a:t>will have a significant impact on employment and our society in general.</a:t>
            </a:r>
          </a:p>
          <a:p>
            <a:pPr algn="l">
              <a:spcBef>
                <a:spcPts val="0"/>
              </a:spcBef>
            </a:pPr>
            <a:endParaRPr lang="en-US" sz="2400" b="1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Human society will need to prepare itself.</a:t>
            </a:r>
          </a:p>
          <a:p>
            <a:pPr algn="l">
              <a:spcBef>
                <a:spcPts val="0"/>
              </a:spcBef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Universal basic income? </a:t>
            </a:r>
          </a:p>
          <a:p>
            <a:pPr algn="l">
              <a:spcBef>
                <a:spcPts val="0"/>
              </a:spcBef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Without work, how do we feel useful?</a:t>
            </a:r>
          </a:p>
          <a:p>
            <a:pPr algn="l">
              <a:spcBef>
                <a:spcPts val="0"/>
              </a:spcBef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Amplification of wealth inequality?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432137"/>
            <a:ext cx="8528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Most jobs with a significant routine component will be affected.</a:t>
            </a: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Significant economic incentive for companies to pursue automation.</a:t>
            </a: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1">
                    <a:lumMod val="50000"/>
                  </a:schemeClr>
                </a:solidFill>
              </a:rPr>
              <a:t>40+% of jobs at risk.</a:t>
            </a:r>
            <a:endParaRPr lang="en-US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5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06190" y="351809"/>
            <a:ext cx="5648079" cy="610325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latin typeface="Times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" pitchFamily="18" charset="0"/>
              </a:rPr>
              <a:t>) AI Safety &amp; Ethics</a:t>
            </a:r>
            <a: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  <a:t/>
            </a:r>
            <a:b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</a:br>
            <a:endParaRPr lang="en-US" sz="2800" b="1" dirty="0" smtClean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0052" y="909935"/>
            <a:ext cx="6405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336600"/>
                </a:solidFill>
              </a:rPr>
              <a:t>Area 1: Issues with Machine Learning (ML)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336600"/>
                </a:solidFill>
              </a:rPr>
              <a:t>Data-Driven Approaches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3920" y="2002572"/>
            <a:ext cx="6388480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2"/>
                </a:solidFill>
              </a:rPr>
              <a:t>Data-driven ML approaches are starting to provide </a:t>
            </a: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2"/>
                </a:solidFill>
              </a:rPr>
              <a:t>decision support at all levels of society.</a:t>
            </a:r>
          </a:p>
          <a:p>
            <a:pPr algn="l">
              <a:spcBef>
                <a:spcPts val="0"/>
              </a:spcBef>
            </a:pPr>
            <a:endParaRPr lang="en-US" sz="2000" b="1" dirty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chemeClr val="accent2"/>
                </a:solidFill>
              </a:rPr>
              <a:t>Examples: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 smtClean="0">
                <a:solidFill>
                  <a:schemeClr val="accent2"/>
                </a:solidFill>
              </a:rPr>
              <a:t>Financial loan approvals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 smtClean="0">
                <a:solidFill>
                  <a:schemeClr val="accent2"/>
                </a:solidFill>
              </a:rPr>
              <a:t>Hiring / interview decisions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 smtClean="0">
                <a:solidFill>
                  <a:schemeClr val="accent2"/>
                </a:solidFill>
              </a:rPr>
              <a:t>Google search order rankings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 smtClean="0">
                <a:solidFill>
                  <a:schemeClr val="accent2"/>
                </a:solidFill>
              </a:rPr>
              <a:t>College applicant selection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 smtClean="0">
                <a:solidFill>
                  <a:schemeClr val="accent2"/>
                </a:solidFill>
              </a:rPr>
              <a:t>Medical diagnosis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 smtClean="0">
                <a:solidFill>
                  <a:schemeClr val="accent2"/>
                </a:solidFill>
              </a:rPr>
              <a:t>What’s in your news feed…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r>
              <a:rPr lang="en-US" sz="2000" b="1" i="1" dirty="0" smtClean="0">
                <a:solidFill>
                  <a:schemeClr val="accent2"/>
                </a:solidFill>
              </a:rPr>
              <a:t>Your year-end raise</a:t>
            </a:r>
          </a:p>
          <a:p>
            <a:pPr marL="457200" indent="-457200" algn="l">
              <a:spcBef>
                <a:spcPts val="0"/>
              </a:spcBef>
              <a:buAutoNum type="alphaLcParenR"/>
            </a:pPr>
            <a:endParaRPr lang="en-US" sz="2000" b="1" i="1" dirty="0" smtClean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2"/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00800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5334" y="304800"/>
            <a:ext cx="77590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What about hidden biases in these decisions? &amp; Are data-driven decisions fair?</a:t>
            </a:r>
          </a:p>
          <a:p>
            <a:pPr algn="l">
              <a:spcBef>
                <a:spcPts val="0"/>
              </a:spcBef>
            </a:pPr>
            <a:endParaRPr lang="en-US" sz="2000" b="1" dirty="0" smtClean="0">
              <a:solidFill>
                <a:srgbClr val="3366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336600"/>
                </a:solidFill>
              </a:rPr>
              <a:t>ML approaches include </a:t>
            </a:r>
            <a:r>
              <a:rPr lang="en-US" sz="2000" b="1" dirty="0">
                <a:solidFill>
                  <a:srgbClr val="336600"/>
                </a:solidFill>
              </a:rPr>
              <a:t>h</a:t>
            </a:r>
            <a:r>
              <a:rPr lang="en-US" sz="2000" b="1" dirty="0" smtClean="0">
                <a:solidFill>
                  <a:srgbClr val="336600"/>
                </a:solidFill>
              </a:rPr>
              <a:t>idden biases from </a:t>
            </a:r>
            <a:r>
              <a:rPr lang="en-US" sz="2000" b="1" dirty="0" smtClean="0">
                <a:solidFill>
                  <a:srgbClr val="FF0000"/>
                </a:solidFill>
              </a:rPr>
              <a:t>data </a:t>
            </a:r>
            <a:r>
              <a:rPr lang="en-US" sz="2000" b="1" dirty="0" smtClean="0">
                <a:solidFill>
                  <a:srgbClr val="336600"/>
                </a:solidFill>
              </a:rPr>
              <a:t>(e.g. past hiring / performance data) and from </a:t>
            </a:r>
            <a:r>
              <a:rPr lang="en-US" sz="2000" b="1" dirty="0" smtClean="0">
                <a:solidFill>
                  <a:srgbClr val="FF0000"/>
                </a:solidFill>
              </a:rPr>
              <a:t>algorithms</a:t>
            </a:r>
            <a:r>
              <a:rPr lang="en-US" sz="2000" b="1" dirty="0" smtClean="0">
                <a:solidFill>
                  <a:srgbClr val="336600"/>
                </a:solidFill>
              </a:rPr>
              <a:t> (e.g., what types of unfair bias cannot be eliminated?)</a:t>
            </a:r>
          </a:p>
        </p:txBody>
      </p:sp>
      <p:sp>
        <p:nvSpPr>
          <p:cNvPr id="5" name="Rectangle 4"/>
          <p:cNvSpPr/>
          <p:nvPr/>
        </p:nvSpPr>
        <p:spPr>
          <a:xfrm>
            <a:off x="775334" y="2206620"/>
            <a:ext cx="74542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EU on the forefront: Working on laws to require explainable machine learning results. Also, statistical models need to be shown to adhere to non-discrimination laws.</a:t>
            </a:r>
          </a:p>
          <a:p>
            <a:pPr algn="l">
              <a:spcBef>
                <a:spcPts val="0"/>
              </a:spcBef>
            </a:pPr>
            <a:endParaRPr lang="en-US" b="1" dirty="0" smtClean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Problem: not so easy to do!</a:t>
            </a:r>
          </a:p>
          <a:p>
            <a:pPr algn="l">
              <a:spcBef>
                <a:spcPts val="0"/>
              </a:spcBef>
            </a:pPr>
            <a:endParaRPr lang="en-US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But, at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least, Google can longer just say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“Results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are fair because they are decided by an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algorithm and data.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And, algorithms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and data are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always fair.”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That worked great for a while… :-)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7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524000" y="175651"/>
            <a:ext cx="5648079" cy="610325"/>
          </a:xfrm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latin typeface="Times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" pitchFamily="18" charset="0"/>
              </a:rPr>
              <a:t>) AI Safety </a:t>
            </a:r>
            <a: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  <a:t>&amp; Ethics, cont.</a:t>
            </a:r>
            <a:endParaRPr lang="en-US" sz="2800" b="1" dirty="0" smtClean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0336" y="845403"/>
            <a:ext cx="5694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336600"/>
                </a:solidFill>
              </a:rPr>
              <a:t>Area 2: Autonomous Goal-Driven Systems that Plan and Reason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2057400"/>
            <a:ext cx="7848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2"/>
                </a:solidFill>
              </a:rPr>
              <a:t>Autonomous AI systems (</a:t>
            </a:r>
            <a:r>
              <a:rPr lang="en-US" sz="2000" b="1" i="1" dirty="0" err="1" smtClean="0">
                <a:solidFill>
                  <a:schemeClr val="accent2"/>
                </a:solidFill>
              </a:rPr>
              <a:t>eg</a:t>
            </a:r>
            <a:r>
              <a:rPr lang="en-US" sz="2000" b="1" i="1" dirty="0" smtClean="0">
                <a:solidFill>
                  <a:schemeClr val="accent2"/>
                </a:solidFill>
              </a:rPr>
              <a:t> robots or virtual assistants) </a:t>
            </a:r>
            <a:r>
              <a:rPr lang="en-US" sz="2000" b="1" i="1" dirty="0" smtClean="0">
                <a:solidFill>
                  <a:srgbClr val="FF0000"/>
                </a:solidFill>
              </a:rPr>
              <a:t>no longer follow the traditional programming paradigm with detailed hand-coded sequence of instructions. </a:t>
            </a: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rgbClr val="336600"/>
                </a:solidFill>
              </a:rPr>
              <a:t>[See AI Planning in R&amp;N.]</a:t>
            </a:r>
          </a:p>
          <a:p>
            <a:pPr algn="l">
              <a:spcBef>
                <a:spcPts val="0"/>
              </a:spcBef>
            </a:pPr>
            <a:endParaRPr lang="en-US" sz="2000" b="1" i="1" dirty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Instead: </a:t>
            </a:r>
            <a:r>
              <a:rPr lang="en-US" sz="2000" b="1" i="1" dirty="0" smtClean="0">
                <a:solidFill>
                  <a:schemeClr val="accent2"/>
                </a:solidFill>
              </a:rPr>
              <a:t>only high-level goals or instructions are given, and the </a:t>
            </a:r>
            <a:r>
              <a:rPr lang="en-US" sz="2000" b="1" i="1" dirty="0" smtClean="0">
                <a:solidFill>
                  <a:srgbClr val="FF0000"/>
                </a:solidFill>
              </a:rPr>
              <a:t>system synthesizes a sequence of actions to perform </a:t>
            </a:r>
            <a:r>
              <a:rPr lang="en-US" sz="2000" b="1" i="1" dirty="0" smtClean="0">
                <a:solidFill>
                  <a:schemeClr val="accent2"/>
                </a:solidFill>
              </a:rPr>
              <a:t>given the current sensory inputs.</a:t>
            </a: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chemeClr val="accent2"/>
                </a:solidFill>
              </a:rPr>
              <a:t> </a:t>
            </a: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How do we ensure that these decision making systems do what we want them to do and do so in a responsible matter benefiting humans?</a:t>
            </a:r>
          </a:p>
          <a:p>
            <a:pPr algn="l">
              <a:spcBef>
                <a:spcPts val="0"/>
              </a:spcBef>
            </a:pPr>
            <a:endParaRPr lang="en-US" sz="2000" b="1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FF0000"/>
                </a:solidFill>
              </a:rPr>
              <a:t>“The Value Alignment Problem.” </a:t>
            </a:r>
            <a:r>
              <a:rPr lang="en-US" sz="2000" b="1" dirty="0" smtClean="0">
                <a:solidFill>
                  <a:srgbClr val="0000FF"/>
                </a:solidFill>
              </a:rPr>
              <a:t>Stuart Russell, UC Berkeley.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1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416314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rgbClr val="008F3F"/>
                </a:solidFill>
              </a:rPr>
              <a:t>Ethical issues are often framed in extreme terms. E.g. </a:t>
            </a:r>
            <a:r>
              <a:rPr lang="en-US" sz="2000" b="1" i="1" dirty="0">
                <a:solidFill>
                  <a:srgbClr val="008F3F"/>
                </a:solidFill>
              </a:rPr>
              <a:t>s</a:t>
            </a:r>
            <a:r>
              <a:rPr lang="en-US" sz="2000" b="1" i="1" dirty="0" smtClean="0">
                <a:solidFill>
                  <a:srgbClr val="008F3F"/>
                </a:solidFill>
              </a:rPr>
              <a:t>hould a self-driving car risk the lives of pedestrians to save its passenger?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533400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FF"/>
                </a:solidFill>
              </a:rPr>
              <a:t>AAAI 1994 --- </a:t>
            </a:r>
            <a:r>
              <a:rPr lang="en-US" sz="2000" b="1" dirty="0" err="1" smtClean="0">
                <a:solidFill>
                  <a:srgbClr val="0000FF"/>
                </a:solidFill>
              </a:rPr>
              <a:t>Etzioni</a:t>
            </a:r>
            <a:r>
              <a:rPr lang="en-US" sz="2000" b="1" dirty="0" smtClean="0">
                <a:solidFill>
                  <a:srgbClr val="0000FF"/>
                </a:solidFill>
              </a:rPr>
              <a:t> and Weld revisited Asimov’s laws of robotics (including “do no harm to humans”). Paper showed many difficulties in implementing such laws.</a:t>
            </a:r>
          </a:p>
          <a:p>
            <a:pPr algn="l"/>
            <a:r>
              <a:rPr lang="en-US" sz="2000" b="1" dirty="0" smtClean="0">
                <a:solidFill>
                  <a:srgbClr val="00B0F0"/>
                </a:solidFill>
              </a:rPr>
              <a:t>Example: just ask your robot to take your car to the carwash!</a:t>
            </a:r>
          </a:p>
          <a:p>
            <a:pPr algn="l"/>
            <a:r>
              <a:rPr lang="en-US" sz="2000" b="1" dirty="0" smtClean="0">
                <a:solidFill>
                  <a:srgbClr val="00B0F0"/>
                </a:solidFill>
              </a:rPr>
              <a:t>[Weld anecdote]</a:t>
            </a:r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3268176"/>
            <a:ext cx="7010400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However, issue is much more practical: </a:t>
            </a:r>
          </a:p>
          <a:p>
            <a:pPr algn="l"/>
            <a:r>
              <a:rPr lang="en-US" b="1" dirty="0" smtClean="0"/>
              <a:t>Ask your self-driving car to pass the slow car in front of you to get to your meeting on time.</a:t>
            </a:r>
          </a:p>
          <a:p>
            <a:pPr algn="l"/>
            <a:r>
              <a:rPr lang="en-US" b="1" dirty="0" smtClean="0"/>
              <a:t>Slightly increases your own safety risk but also for people in other cars. </a:t>
            </a:r>
            <a:r>
              <a:rPr lang="en-US" b="1" dirty="0" smtClean="0">
                <a:solidFill>
                  <a:srgbClr val="008F3F"/>
                </a:solidFill>
              </a:rPr>
              <a:t>Should your car obey? </a:t>
            </a:r>
            <a:r>
              <a:rPr lang="en-US" b="1" dirty="0" smtClean="0"/>
              <a:t>(scenarios will occur thousands of times per day) </a:t>
            </a:r>
            <a:r>
              <a:rPr lang="en-US" b="1" dirty="0" smtClean="0">
                <a:solidFill>
                  <a:srgbClr val="008F3F"/>
                </a:solidFill>
              </a:rPr>
              <a:t>Who’s responsible for accidents?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Ethics is back!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41" y="559420"/>
            <a:ext cx="6553200" cy="52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1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5452960" cy="845403"/>
          </a:xfrm>
        </p:spPr>
        <p:txBody>
          <a:bodyPr/>
          <a:lstStyle/>
          <a:p>
            <a: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  <a:t>3) War &amp; Peace</a:t>
            </a:r>
            <a:endParaRPr lang="en-US" sz="2800" b="1" dirty="0" smtClean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219201"/>
            <a:ext cx="7089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rgbClr val="336600"/>
                </a:solidFill>
              </a:rPr>
              <a:t>AI scientists and others have recently raised significant concerns about the risks of an smart, AI-based Autonomous Weapons race. 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2362200"/>
            <a:ext cx="8077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Lots of pressure to take the human out of the loop in weapon systems because of the need for ever-faster time-critical decisions.</a:t>
            </a:r>
          </a:p>
          <a:p>
            <a:pPr algn="l"/>
            <a:endParaRPr lang="en-US" b="1" dirty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Also part of cyber-security and cyber-defense discussions, with countries working on AI-based autonomous software.</a:t>
            </a:r>
          </a:p>
          <a:p>
            <a:pPr algn="l"/>
            <a:endParaRPr lang="en-US" b="1" dirty="0" smtClean="0">
              <a:solidFill>
                <a:srgbClr val="0000FF"/>
              </a:solidFill>
            </a:endParaRPr>
          </a:p>
          <a:p>
            <a:pPr algn="l"/>
            <a:r>
              <a:rPr lang="en-US" b="1" dirty="0" smtClean="0">
                <a:solidFill>
                  <a:srgbClr val="0000FF"/>
                </a:solidFill>
              </a:rPr>
              <a:t>Issue </a:t>
            </a:r>
            <a:r>
              <a:rPr lang="en-US" b="1" dirty="0">
                <a:solidFill>
                  <a:srgbClr val="0000FF"/>
                </a:solidFill>
              </a:rPr>
              <a:t>far from resolved</a:t>
            </a:r>
            <a:r>
              <a:rPr lang="en-US" b="1" dirty="0" smtClean="0">
                <a:solidFill>
                  <a:srgbClr val="0000FF"/>
                </a:solidFill>
              </a:rPr>
              <a:t>. Discussions at all levels, both national and international (UN). Various non-proliferation arms treaties are being considered. Call for Autonomous AI Weapon Ban. August 2017.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736540"/>
            <a:ext cx="4805166" cy="34450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76400" y="5715000"/>
            <a:ext cx="6105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AI researchers discussing the risk of an AI Arms Race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at the White House, 2016.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371600" y="-180866"/>
            <a:ext cx="6400800" cy="9144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" pitchFamily="18" charset="0"/>
              </a:rPr>
              <a:t>4) Future: </a:t>
            </a:r>
            <a:r>
              <a:rPr lang="en-US" sz="2800" b="1" smtClean="0">
                <a:solidFill>
                  <a:srgbClr val="FF0000"/>
                </a:solidFill>
                <a:latin typeface="Times" pitchFamily="18" charset="0"/>
              </a:rPr>
              <a:t>Super-Human Intelligence?</a:t>
            </a:r>
            <a:endParaRPr lang="en-US" sz="2800" b="1" dirty="0" smtClean="0">
              <a:solidFill>
                <a:srgbClr val="FF0000"/>
              </a:solidFill>
              <a:latin typeface="Times" pitchFamily="18" charset="0"/>
            </a:endParaRP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828800"/>
            <a:ext cx="7696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chemeClr val="accent2"/>
                </a:solidFill>
              </a:rPr>
              <a:t>Super-human AI often gets the most press.</a:t>
            </a: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chemeClr val="accent2"/>
                </a:solidFill>
              </a:rPr>
              <a:t>Will we be “superseded” by smart machines?</a:t>
            </a:r>
          </a:p>
          <a:p>
            <a:pPr algn="l">
              <a:spcBef>
                <a:spcPts val="0"/>
              </a:spcBef>
            </a:pPr>
            <a:endParaRPr lang="en-US" sz="2000" b="1" i="1" dirty="0" smtClean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>
                <a:solidFill>
                  <a:schemeClr val="accent2"/>
                </a:solidFill>
              </a:rPr>
              <a:t>M</a:t>
            </a:r>
            <a:r>
              <a:rPr lang="en-US" sz="2000" b="1" dirty="0" smtClean="0">
                <a:solidFill>
                  <a:schemeClr val="accent2"/>
                </a:solidFill>
              </a:rPr>
              <a:t>ay work out much better than some have argued. Push for AI Safety Research (funded by Elon Musk and others) will quite likely ensure a tight coupling between human and machine interests.</a:t>
            </a:r>
          </a:p>
          <a:p>
            <a:pPr algn="l">
              <a:spcBef>
                <a:spcPts val="0"/>
              </a:spcBef>
            </a:pPr>
            <a:endParaRPr lang="en-US" sz="2000" b="1" dirty="0">
              <a:solidFill>
                <a:schemeClr val="accent2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dirty="0" smtClean="0">
                <a:solidFill>
                  <a:schemeClr val="accent2"/>
                </a:solidFill>
              </a:rPr>
              <a:t>Also, even if machines outperform us on a range of intellectual tasks, that does necessarily mean we won’t be able to understand the systems. </a:t>
            </a:r>
            <a:r>
              <a:rPr lang="en-US" sz="2000" b="1" i="1" dirty="0" smtClean="0">
                <a:solidFill>
                  <a:srgbClr val="FF0000"/>
                </a:solidFill>
              </a:rPr>
              <a:t>Humans can understand complex solutions even if we do not discover them ourselves! </a:t>
            </a:r>
          </a:p>
          <a:p>
            <a:pPr algn="l">
              <a:spcBef>
                <a:spcPts val="0"/>
              </a:spcBef>
            </a:pPr>
            <a:endParaRPr lang="en-US" sz="2000" b="1" i="1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000" b="1" i="1" dirty="0" smtClean="0">
                <a:solidFill>
                  <a:srgbClr val="FF0000"/>
                </a:solidFill>
              </a:rPr>
              <a:t>We’re on an exciting intellectual journey in the history of humanity!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09600"/>
            <a:ext cx="6781800" cy="96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057401" y="-76200"/>
            <a:ext cx="5257799" cy="5334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" pitchFamily="18" charset="0"/>
              </a:rPr>
              <a:t>Reasons for Dramatic Progress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152400" y="472380"/>
            <a:ext cx="88392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--- series of events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--- main one: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machine perception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is starting to work (finally!)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systems are starting to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“hear”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“see”</a:t>
            </a: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after “only” 50+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yrs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of research…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--- dramatic change: lots of AI techniques </a:t>
            </a: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(reasoning, search,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reinforcement learning, planning, decision theoretic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  methods)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were developed assuming perceptual inputs were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“somehow” provided to the system. But, e.g., robots could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not really see or hear anything…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	     </a:t>
            </a: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(e.g.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2005</a:t>
            </a: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Stanley car  drove around 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blind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developers were 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told “don’t bother putting in a camera” --- </a:t>
            </a:r>
            <a:r>
              <a:rPr lang="en-US" sz="22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Thrun</a:t>
            </a: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Stanford)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Now, we can use output from a perceptual system and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leverage a broad range of existing AI techniques.</a:t>
            </a:r>
          </a:p>
          <a:p>
            <a:pPr lvl="1" algn="l">
              <a:spcBef>
                <a:spcPts val="600"/>
              </a:spcBef>
            </a:pPr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0"/>
              </a:spcBef>
            </a:pP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Our systems are finally becoming “grounded in (our) world</a:t>
            </a:r>
            <a:r>
              <a:rPr lang="en-US" sz="2200" b="1" i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Already: </a:t>
            </a:r>
            <a:r>
              <a:rPr lang="en-US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super-human face recognition (Facebook)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                                 super-human traffic sign recognition (</a:t>
            </a:r>
            <a:r>
              <a:rPr lang="en-US" sz="2200" b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Nvidia</a:t>
            </a:r>
            <a:r>
              <a:rPr lang="en-US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0" y="914400"/>
            <a:ext cx="5791200" cy="381000"/>
          </a:xfrm>
          <a:prstGeom prst="rect">
            <a:avLst/>
          </a:prstGeom>
          <a:solidFill>
            <a:schemeClr val="accent1">
              <a:lumMod val="50000"/>
              <a:alpha val="37000"/>
            </a:schemeClr>
          </a:solidFill>
          <a:ln w="127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8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07B9C-BBD8-4580-BC01-966426B9A2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76200"/>
            <a:ext cx="5921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</a:rPr>
              <a:t>Computer vision / Image Processing ca. 2005</a:t>
            </a:r>
            <a:endParaRPr lang="en-US" sz="2000" b="1" dirty="0">
              <a:solidFill>
                <a:srgbClr val="FF66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533400"/>
            <a:ext cx="6680200" cy="2781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0318" y="609600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(c) Processed image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305966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(human labeled)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320" y="3371790"/>
            <a:ext cx="3307160" cy="24823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4799" y="5536168"/>
            <a:ext cx="2133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(machine labeled)</a:t>
            </a:r>
          </a:p>
          <a:p>
            <a:pPr>
              <a:spcBef>
                <a:spcPts val="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2005 --- sigh </a:t>
            </a:r>
            <a:r>
              <a:rPr lang="en-US" b="1" i="1" dirty="0" smtClean="0">
                <a:solidFill>
                  <a:srgbClr val="FF0000"/>
                </a:solidFill>
                <a:sym typeface="Wingdings"/>
              </a:rPr>
              <a:t>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65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07B9C-BBD8-4580-BC01-966426B9A2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246"/>
            <a:ext cx="9144000" cy="4784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1394" y="6059269"/>
            <a:ext cx="1903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(Mobileye 2016;</a:t>
            </a:r>
          </a:p>
          <a:p>
            <a:pPr>
              <a:spcBef>
                <a:spcPts val="0"/>
              </a:spcBef>
            </a:pPr>
            <a:r>
              <a:rPr lang="en-US" b="1" dirty="0" err="1" smtClean="0">
                <a:solidFill>
                  <a:srgbClr val="000000"/>
                </a:solidFill>
              </a:rPr>
              <a:t>Nvidia</a:t>
            </a:r>
            <a:r>
              <a:rPr lang="en-US" b="1" dirty="0" smtClean="0">
                <a:solidFill>
                  <a:srgbClr val="000000"/>
                </a:solidFill>
              </a:rPr>
              <a:t> 2016)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07287" y="5730974"/>
            <a:ext cx="5974713" cy="974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Statistical model (neural net) trained on &gt;1M images;</a:t>
            </a:r>
          </a:p>
          <a:p>
            <a:pPr>
              <a:spcBef>
                <a:spcPts val="20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Models with &gt; 500K parameters</a:t>
            </a:r>
          </a:p>
          <a:p>
            <a:pPr>
              <a:spcBef>
                <a:spcPts val="20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Requires GPU power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8979" y="3657600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b="1" i="1" dirty="0" smtClean="0">
                <a:solidFill>
                  <a:srgbClr val="FF0000"/>
                </a:solidFill>
              </a:rPr>
              <a:t>Note</a:t>
            </a:r>
          </a:p>
          <a:p>
            <a:pPr>
              <a:spcBef>
                <a:spcPts val="0"/>
              </a:spcBef>
            </a:pPr>
            <a:r>
              <a:rPr lang="en-US" b="1" i="1" dirty="0">
                <a:solidFill>
                  <a:srgbClr val="FF0000"/>
                </a:solidFill>
              </a:rPr>
              <a:t>l</a:t>
            </a:r>
            <a:r>
              <a:rPr lang="en-US" b="1" i="1" dirty="0" smtClean="0">
                <a:solidFill>
                  <a:srgbClr val="FF0000"/>
                </a:solidFill>
              </a:rPr>
              <a:t>abeling!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3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107B9C-BBD8-4580-BC01-966426B9A2D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5304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317" y="6019800"/>
            <a:ext cx="808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Real-time tracking of environment (360 degrees/ 50+m) and decision making.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19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85801" y="152400"/>
            <a:ext cx="5943599" cy="5334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  <a:latin typeface="Times" pitchFamily="18" charset="0"/>
              </a:rPr>
              <a:t>F</a:t>
            </a:r>
            <a:r>
              <a:rPr lang="en-US" sz="2800" dirty="0" smtClean="0">
                <a:solidFill>
                  <a:srgbClr val="FF0000"/>
                </a:solidFill>
                <a:latin typeface="Times" pitchFamily="18" charset="0"/>
              </a:rPr>
              <a:t>actors in accelerated progress, cont.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353066"/>
            <a:ext cx="1905000" cy="228600"/>
          </a:xfrm>
          <a:noFill/>
        </p:spPr>
        <p:txBody>
          <a:bodyPr/>
          <a:lstStyle/>
          <a:p>
            <a:fld id="{CC21D7EC-8966-44D1-BAB9-53C5C36BA6B6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0" y="838200"/>
            <a:ext cx="9144000" cy="567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 algn="l">
              <a:spcBef>
                <a:spcPts val="600"/>
              </a:spcBef>
            </a:pPr>
            <a:r>
              <a:rPr lang="en-US" sz="22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--- deep learning / deep neural nets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success is evidence in support of the “hardware hypothesis”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(need to get near brain compute power; </a:t>
            </a:r>
            <a:r>
              <a:rPr lang="en-US" sz="2200" b="1" dirty="0" err="1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Moravec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algn="l">
              <a:spcBef>
                <a:spcPts val="60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i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core neural net ideas from mid 1980s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needed: several orders of magnitude increase</a:t>
            </a: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	in computational power and data</a:t>
            </a:r>
          </a:p>
          <a:p>
            <a:pPr lvl="1" algn="l">
              <a:spcBef>
                <a:spcPts val="0"/>
              </a:spcBef>
            </a:pPr>
            <a:endParaRPr lang="en-US" sz="2200" b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0"/>
              </a:spcBef>
            </a:pPr>
            <a:r>
              <a:rPr lang="en-US" sz="22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side: </a:t>
            </a: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his advance was not anticipated/predicted at all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	by 2000, almost all AI/ML researchers had moved away from</a:t>
            </a: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  neural nets… changed around 2011/12.</a:t>
            </a: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Algorithmic advances still provided larger part of </a:t>
            </a: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  speedups than hardware. Core algorithmic concept from 1980s</a:t>
            </a:r>
          </a:p>
          <a:p>
            <a:pPr lvl="1" algn="l">
              <a:spcBef>
                <a:spcPts val="0"/>
              </a:spcBef>
            </a:pPr>
            <a:r>
              <a:rPr lang="en-US" sz="2000" b="1" dirty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                     but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key additional advances since</a:t>
            </a:r>
            <a:r>
              <a:rPr lang="en-US" sz="2000" b="1" dirty="0" smtClean="0">
                <a:solidFill>
                  <a:srgbClr val="2D2D8A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l">
              <a:spcBef>
                <a:spcPts val="6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BIG DATA!</a:t>
            </a:r>
          </a:p>
          <a:p>
            <a:pPr lvl="1" algn="l">
              <a:spcBef>
                <a:spcPts val="600"/>
              </a:spcBef>
            </a:pPr>
            <a:endParaRPr lang="en-US" sz="2200" b="1" dirty="0" smtClean="0">
              <a:solidFill>
                <a:srgbClr val="2D2D8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49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mtClean="0">
                <a:ea typeface="+mj-ea"/>
                <a:cs typeface="+mj-cs"/>
              </a:rPr>
              <a:t>Computer vs. Brain</a:t>
            </a:r>
          </a:p>
        </p:txBody>
      </p:sp>
      <p:pic>
        <p:nvPicPr>
          <p:cNvPr id="24579" name="Picture 1028" descr="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6848475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248400" y="1981200"/>
            <a:ext cx="265122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rgbClr val="063DE8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800" u="none" dirty="0"/>
              <a:t>approx. </a:t>
            </a:r>
            <a:r>
              <a:rPr lang="en-US" sz="1800" u="none" dirty="0" smtClean="0"/>
              <a:t>2030</a:t>
            </a:r>
          </a:p>
          <a:p>
            <a:pPr>
              <a:spcBef>
                <a:spcPct val="0"/>
              </a:spcBef>
            </a:pPr>
            <a:r>
              <a:rPr lang="en-US" sz="1800" u="none" dirty="0" smtClean="0"/>
              <a:t>$1K compute</a:t>
            </a:r>
          </a:p>
          <a:p>
            <a:pPr>
              <a:spcBef>
                <a:spcPct val="0"/>
              </a:spcBef>
            </a:pPr>
            <a:r>
              <a:rPr lang="en-US" sz="1800" u="none" dirty="0" smtClean="0"/>
              <a:t>resources</a:t>
            </a:r>
            <a:r>
              <a:rPr lang="en-US" sz="1800" u="none" dirty="0"/>
              <a:t> </a:t>
            </a:r>
            <a:r>
              <a:rPr lang="en-US" sz="1800" u="none" dirty="0" smtClean="0"/>
              <a:t>will</a:t>
            </a:r>
          </a:p>
          <a:p>
            <a:pPr>
              <a:spcBef>
                <a:spcPct val="0"/>
              </a:spcBef>
            </a:pPr>
            <a:r>
              <a:rPr lang="en-US" sz="1800" u="none" dirty="0" smtClean="0"/>
              <a:t>match</a:t>
            </a:r>
          </a:p>
          <a:p>
            <a:pPr>
              <a:spcBef>
                <a:spcPct val="0"/>
              </a:spcBef>
            </a:pPr>
            <a:r>
              <a:rPr lang="en-US" sz="1800" u="none" dirty="0"/>
              <a:t>h</a:t>
            </a:r>
            <a:r>
              <a:rPr lang="en-US" sz="1800" u="none" dirty="0" smtClean="0"/>
              <a:t>uman brain</a:t>
            </a:r>
          </a:p>
          <a:p>
            <a:pPr>
              <a:spcBef>
                <a:spcPct val="0"/>
              </a:spcBef>
            </a:pPr>
            <a:r>
              <a:rPr lang="en-US" sz="1800" u="none" dirty="0"/>
              <a:t>c</a:t>
            </a:r>
            <a:r>
              <a:rPr lang="en-US" sz="1800" u="none" dirty="0" smtClean="0"/>
              <a:t>ompute and storage</a:t>
            </a:r>
            <a:endParaRPr lang="en-US" sz="1800" u="none" dirty="0"/>
          </a:p>
          <a:p>
            <a:pPr>
              <a:spcBef>
                <a:spcPct val="0"/>
              </a:spcBef>
            </a:pPr>
            <a:r>
              <a:rPr lang="en-US" sz="1800" u="none" dirty="0" smtClean="0"/>
              <a:t>capacity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4839" y="6400800"/>
            <a:ext cx="1069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Memory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628779" y="3211127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Processing Speed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2785" r="12785"/>
          <a:stretch>
            <a:fillRect/>
          </a:stretch>
        </p:blipFill>
        <p:spPr>
          <a:xfrm>
            <a:off x="685801" y="1655064"/>
            <a:ext cx="3124200" cy="337413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541" y="1676400"/>
            <a:ext cx="3949700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44269"/>
            <a:ext cx="6499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Historical Aside: The first learning Artificial Neural Net was developed at Cornell.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2683" y="5269468"/>
            <a:ext cx="2646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Rosenblatt (left), 1958</a:t>
            </a:r>
            <a:r>
              <a:rPr lang="en-US" dirty="0" smtClean="0"/>
              <a:t>.</a:t>
            </a:r>
          </a:p>
          <a:p>
            <a:r>
              <a:rPr lang="en-US" dirty="0" smtClean="0"/>
              <a:t>(unfortunately,</a:t>
            </a:r>
          </a:p>
          <a:p>
            <a:r>
              <a:rPr lang="en-US" dirty="0" smtClean="0"/>
              <a:t>patent long expired…)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07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Custom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435C"/>
      </a:hlink>
      <a:folHlink>
        <a:srgbClr val="274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42640</TotalTime>
  <Words>1736</Words>
  <Application>Microsoft Macintosh PowerPoint</Application>
  <PresentationFormat>On-screen Show (4:3)</PresentationFormat>
  <Paragraphs>315</Paragraphs>
  <Slides>26</Slides>
  <Notes>18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ＭＳ Ｐゴシック</vt:lpstr>
      <vt:lpstr>Times</vt:lpstr>
      <vt:lpstr>Times New Roman</vt:lpstr>
      <vt:lpstr>Wingdings</vt:lpstr>
      <vt:lpstr>Arial</vt:lpstr>
      <vt:lpstr>Blank Presentation</vt:lpstr>
      <vt:lpstr>1_Blank Presentation</vt:lpstr>
      <vt:lpstr>1_Default Design</vt:lpstr>
      <vt:lpstr>2_Blank Presentation</vt:lpstr>
      <vt:lpstr>4_Default Design</vt:lpstr>
      <vt:lpstr>PowerPoint Presentation</vt:lpstr>
      <vt:lpstr>The Emergence of Artificial Intelligence Introduction</vt:lpstr>
      <vt:lpstr>Reasons for Dramatic Progress</vt:lpstr>
      <vt:lpstr>PowerPoint Presentation</vt:lpstr>
      <vt:lpstr>PowerPoint Presentation</vt:lpstr>
      <vt:lpstr>PowerPoint Presentation</vt:lpstr>
      <vt:lpstr>Factors in accelerated progress, cont.</vt:lpstr>
      <vt:lpstr>Computer vs. Brain</vt:lpstr>
      <vt:lpstr>PowerPoint Presentation</vt:lpstr>
      <vt:lpstr>Progress, cont.</vt:lpstr>
      <vt:lpstr>AI milestones starting in the late 90s</vt:lpstr>
      <vt:lpstr>AI milestones starting in the late 90s</vt:lpstr>
      <vt:lpstr>PowerPoint Presentation</vt:lpstr>
      <vt:lpstr>PowerPoint Presentation</vt:lpstr>
      <vt:lpstr>Next Phase</vt:lpstr>
      <vt:lpstr>What We Can’t Do Yet [Detailed]</vt:lpstr>
      <vt:lpstr>What We Can’t Do Yet</vt:lpstr>
      <vt:lpstr>PowerPoint Presentation</vt:lpstr>
      <vt:lpstr>1) Economic Impact:  Technological Unemployment</vt:lpstr>
      <vt:lpstr>PowerPoint Presentation</vt:lpstr>
      <vt:lpstr>2) AI Safety &amp; Ethics </vt:lpstr>
      <vt:lpstr>PowerPoint Presentation</vt:lpstr>
      <vt:lpstr>2) AI Safety &amp; Ethics, cont.</vt:lpstr>
      <vt:lpstr>PowerPoint Presentation</vt:lpstr>
      <vt:lpstr>3) War &amp; Peace</vt:lpstr>
      <vt:lpstr>4) Future: Super-Human Intelligence?</vt:lpstr>
    </vt:vector>
  </TitlesOfParts>
  <Company>Cornell University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Streamlined Search to Effective Constructive Procedures</dc:title>
  <dc:creator>Ronan Le Bras</dc:creator>
  <cp:lastModifiedBy>Bart Selman</cp:lastModifiedBy>
  <cp:revision>1983</cp:revision>
  <cp:lastPrinted>2007-07-22T18:23:54Z</cp:lastPrinted>
  <dcterms:created xsi:type="dcterms:W3CDTF">2005-11-14T06:00:09Z</dcterms:created>
  <dcterms:modified xsi:type="dcterms:W3CDTF">2018-08-28T01:46:36Z</dcterms:modified>
</cp:coreProperties>
</file>