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2" r:id="rId1"/>
    <p:sldMasterId id="2147484051" r:id="rId2"/>
  </p:sldMasterIdLst>
  <p:notesMasterIdLst>
    <p:notesMasterId r:id="rId12"/>
  </p:notesMasterIdLst>
  <p:handoutMasterIdLst>
    <p:handoutMasterId r:id="rId13"/>
  </p:handoutMasterIdLst>
  <p:sldIdLst>
    <p:sldId id="559" r:id="rId3"/>
    <p:sldId id="374" r:id="rId4"/>
    <p:sldId id="529" r:id="rId5"/>
    <p:sldId id="530" r:id="rId6"/>
    <p:sldId id="558" r:id="rId7"/>
    <p:sldId id="554" r:id="rId8"/>
    <p:sldId id="557" r:id="rId9"/>
    <p:sldId id="531" r:id="rId10"/>
    <p:sldId id="532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CC00CC"/>
    <a:srgbClr val="66FF3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285"/>
    <p:restoredTop sz="93599" autoAdjust="0"/>
  </p:normalViewPr>
  <p:slideViewPr>
    <p:cSldViewPr>
      <p:cViewPr>
        <p:scale>
          <a:sx n="112" d="100"/>
          <a:sy n="112" d="100"/>
        </p:scale>
        <p:origin x="144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88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9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F5DBD01D-6097-B34A-B5EC-E29BF8EC7E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2190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F2825127-C903-8748-B48A-D7FB9D8367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3798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BB46A21-1BED-FB46-A1F2-510BE20D9521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2681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5.jpeg"/><Relationship Id="rId5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53913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54161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7050" y="304800"/>
            <a:ext cx="19621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304800"/>
            <a:ext cx="57340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493241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logo-w-4-color-network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114800"/>
            <a:ext cx="1417638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cornell-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0" y="1214438"/>
            <a:ext cx="1143000" cy="30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9"/>
          <p:cNvSpPr>
            <a:spLocks noChangeArrowheads="1"/>
          </p:cNvSpPr>
          <p:nvPr userDrawn="1"/>
        </p:nvSpPr>
        <p:spPr bwMode="auto">
          <a:xfrm>
            <a:off x="762000" y="3276600"/>
            <a:ext cx="7620000" cy="76200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en-US" sz="1800">
              <a:solidFill>
                <a:srgbClr val="000000"/>
              </a:solidFill>
              <a:latin typeface="Arial" charset="0"/>
              <a:ea typeface=""/>
              <a:cs typeface=""/>
            </a:endParaRPr>
          </a:p>
        </p:txBody>
      </p:sp>
      <p:pic>
        <p:nvPicPr>
          <p:cNvPr id="7" name="Picture 38" descr="C:\Documents and Settings\Lukas\Desktop\Cornell_logo_new_image.jp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8600" y="152400"/>
            <a:ext cx="98583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5400" y="3733800"/>
            <a:ext cx="1293813" cy="8556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7403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0657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403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57600" y="4038600"/>
            <a:ext cx="42672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Feb 26, 2010</a:t>
            </a: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September 24, 2010</a:t>
            </a: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5D6E5-F9F8-49EA-A600-2C7C567C14E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9885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Feb 26, 2010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Ashish Sabharwal           May 6, 2010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3F32C8-D34E-490C-AB04-43A65F30D23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1641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Feb 26, 2010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Ashish Sabharwal           May 6, 2010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A4774-93A4-4CCF-A615-36662C1F7C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3393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Feb 26, 2010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Ashish Sabharwal           May 6, 2010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33E93-7E47-4513-8EAE-CE9F26C6EB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2381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Feb 26, 2010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Ashish Sabharwal           May 6, 2010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DD8BA-7A12-446E-A74B-E5933442BE8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8463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Feb 26, 2010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Ashish Sabharwal           May 6, 2010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AD8F9-7F69-4925-8DB4-7C89E1B6CBA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3096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Feb 26, 2010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Ashish Sabharwal           May 6, 2010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07B9C-BBD8-4580-BC01-966426B9A2D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683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Feb 26, 2010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Ashish Sabharwal           May 6, 2010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C9107-CE17-47DA-AA71-181F0E91C6D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230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326160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Feb 26, 2010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Ashish Sabharwal           May 6, 2010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E39F2-9347-48DB-902F-F356F269EE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7767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Feb 26, 2010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Ashish Sabharwal           May 6, 2010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8B449-F136-45B7-B921-534E15FD0C2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2958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228600"/>
            <a:ext cx="215265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228600"/>
            <a:ext cx="630555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Feb 26, 2010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Ashish Sabharwal           May 6, 2010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B3AC2-360A-491C-B285-492F5DA71B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73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559675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143000"/>
            <a:ext cx="4229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Feb 26, 2010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Ashish Sabharwal           May 6, 2010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17160-21B0-4235-A215-BCB5BD93E78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3457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559675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143000"/>
            <a:ext cx="4229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143000"/>
            <a:ext cx="4229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Feb 26, 2010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Ashish Sabharwal           May 6, 2010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F7CA9-1693-431B-9ED4-9FB45028FB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5332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559675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4229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Feb 26, 2010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Ashish Sabharwal           May 6, 2010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B9144-CDD2-4F4D-9F69-0FF04D728C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0193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559675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228600" y="1143000"/>
            <a:ext cx="8610600" cy="54864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Feb 26, 2010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Ashish Sabharwal           May 6, 2010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AF128-2AE7-4DEB-9BF4-FC1A62C25E3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7367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559675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8600" y="1143000"/>
            <a:ext cx="8610600" cy="54864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Feb 26, 2010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Ashish Sabharwal           May 6, 2010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F90C9-CD88-44FA-B943-8A6642A987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749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774862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87140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81447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85065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67140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059417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284230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20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theme" Target="../theme/theme2.xml"/><Relationship Id="rId18" Type="http://schemas.openxmlformats.org/officeDocument/2006/relationships/image" Target="../media/image1.png"/><Relationship Id="rId19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6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668676" name="Line 4"/>
          <p:cNvSpPr>
            <a:spLocks noChangeShapeType="1"/>
          </p:cNvSpPr>
          <p:nvPr/>
        </p:nvSpPr>
        <p:spPr bwMode="auto">
          <a:xfrm>
            <a:off x="1295400" y="1752600"/>
            <a:ext cx="784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68677" name="Line 5"/>
          <p:cNvSpPr>
            <a:spLocks noChangeShapeType="1"/>
          </p:cNvSpPr>
          <p:nvPr userDrawn="1"/>
        </p:nvSpPr>
        <p:spPr bwMode="auto">
          <a:xfrm>
            <a:off x="1295400" y="1752600"/>
            <a:ext cx="784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0" r:id="rId1"/>
    <p:sldLayoutId id="2147484041" r:id="rId2"/>
    <p:sldLayoutId id="2147484042" r:id="rId3"/>
    <p:sldLayoutId id="2147484043" r:id="rId4"/>
    <p:sldLayoutId id="2147484044" r:id="rId5"/>
    <p:sldLayoutId id="2147484045" r:id="rId6"/>
    <p:sldLayoutId id="2147484046" r:id="rId7"/>
    <p:sldLayoutId id="2147484047" r:id="rId8"/>
    <p:sldLayoutId id="2147484048" r:id="rId9"/>
    <p:sldLayoutId id="2147484049" r:id="rId10"/>
    <p:sldLayoutId id="2147484050" r:id="rId11"/>
  </p:sldLayoutIdLst>
  <p:transition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228600"/>
            <a:ext cx="75596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143000"/>
            <a:ext cx="8610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4770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 eaLnBrk="0" hangingPunct="0">
              <a:defRPr/>
            </a:pPr>
            <a:r>
              <a:rPr lang="en-US">
                <a:solidFill>
                  <a:srgbClr val="000000"/>
                </a:solidFill>
                <a:ea typeface=""/>
                <a:cs typeface=""/>
              </a:rPr>
              <a:t>Feb 26, 2010</a:t>
            </a:r>
            <a:endParaRPr lang="en-US" dirty="0">
              <a:solidFill>
                <a:srgbClr val="000000"/>
              </a:solidFill>
              <a:ea typeface=""/>
              <a:cs typeface="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dirty="0" smtClean="0">
                <a:latin typeface="Arial" charset="0"/>
              </a:defRPr>
            </a:lvl1pPr>
          </a:lstStyle>
          <a:p>
            <a:pPr algn="ctr" eaLnBrk="0" hangingPunct="0">
              <a:defRPr/>
            </a:pPr>
            <a:r>
              <a:rPr lang="en-US">
                <a:solidFill>
                  <a:srgbClr val="000000"/>
                </a:solidFill>
                <a:ea typeface=""/>
                <a:cs typeface=""/>
              </a:rPr>
              <a:t>September 24, 2010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4770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 eaLnBrk="0" hangingPunct="0">
              <a:defRPr/>
            </a:pPr>
            <a:fld id="{68DEC2AD-5E24-43A5-9667-8FEEC61FAC45}" type="slidenum">
              <a:rPr lang="en-US">
                <a:solidFill>
                  <a:srgbClr val="000000"/>
                </a:solidFill>
                <a:ea typeface=""/>
                <a:cs typeface=""/>
              </a:rPr>
              <a:pPr eaLnBrk="0" hangingPunct="0">
                <a:defRPr/>
              </a:pPr>
              <a:t>‹#›</a:t>
            </a:fld>
            <a:endParaRPr lang="en-US">
              <a:solidFill>
                <a:srgbClr val="000000"/>
              </a:solidFill>
              <a:ea typeface=""/>
              <a:cs typeface=""/>
            </a:endParaRPr>
          </a:p>
        </p:txBody>
      </p:sp>
      <p:pic>
        <p:nvPicPr>
          <p:cNvPr id="1031" name="Picture 9" descr="cornell-logo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04800" y="6477000"/>
            <a:ext cx="838200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9" name="Rectangle 15"/>
          <p:cNvSpPr>
            <a:spLocks noChangeArrowheads="1"/>
          </p:cNvSpPr>
          <p:nvPr userDrawn="1"/>
        </p:nvSpPr>
        <p:spPr bwMode="auto">
          <a:xfrm>
            <a:off x="304800" y="914400"/>
            <a:ext cx="5029200" cy="76200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en-US" sz="1800">
              <a:solidFill>
                <a:srgbClr val="000000"/>
              </a:solidFill>
              <a:latin typeface="Arial" charset="0"/>
              <a:ea typeface=""/>
              <a:cs typeface=""/>
            </a:endParaRPr>
          </a:p>
        </p:txBody>
      </p:sp>
      <p:sp>
        <p:nvSpPr>
          <p:cNvPr id="1040" name="Line 16"/>
          <p:cNvSpPr>
            <a:spLocks noChangeShapeType="1"/>
          </p:cNvSpPr>
          <p:nvPr userDrawn="1"/>
        </p:nvSpPr>
        <p:spPr bwMode="auto">
          <a:xfrm>
            <a:off x="5257800" y="952500"/>
            <a:ext cx="35814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en-US" sz="1800">
              <a:solidFill>
                <a:srgbClr val="000000"/>
              </a:solidFill>
              <a:latin typeface="Arial" charset="0"/>
              <a:ea typeface=""/>
              <a:cs typeface=""/>
            </a:endParaRPr>
          </a:p>
        </p:txBody>
      </p:sp>
      <p:pic>
        <p:nvPicPr>
          <p:cNvPr id="1034" name="Picture 17" descr="C:\Documents and Settings\Lukas\Desktop\Cornell_logo_new_image.jpg"/>
          <p:cNvPicPr>
            <a:picLocks noChangeAspect="1" noChangeArrowheads="1"/>
          </p:cNvPicPr>
          <p:nvPr userDrawn="1"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8458200" y="228600"/>
            <a:ext cx="49212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2"/>
          <p:cNvPicPr>
            <a:picLocks noChangeAspect="1"/>
          </p:cNvPicPr>
          <p:nvPr userDrawn="1"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7620000" y="257175"/>
            <a:ext cx="762000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17357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2" r:id="rId1"/>
    <p:sldLayoutId id="2147484053" r:id="rId2"/>
    <p:sldLayoutId id="2147484054" r:id="rId3"/>
    <p:sldLayoutId id="2147484055" r:id="rId4"/>
    <p:sldLayoutId id="2147484056" r:id="rId5"/>
    <p:sldLayoutId id="2147484057" r:id="rId6"/>
    <p:sldLayoutId id="2147484058" r:id="rId7"/>
    <p:sldLayoutId id="2147484059" r:id="rId8"/>
    <p:sldLayoutId id="2147484060" r:id="rId9"/>
    <p:sldLayoutId id="2147484061" r:id="rId10"/>
    <p:sldLayoutId id="2147484062" r:id="rId11"/>
    <p:sldLayoutId id="2147484063" r:id="rId12"/>
    <p:sldLayoutId id="2147484064" r:id="rId13"/>
    <p:sldLayoutId id="2147484065" r:id="rId14"/>
    <p:sldLayoutId id="2147484066" r:id="rId15"/>
    <p:sldLayoutId id="2147484067" r:id="rId16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107B9C-BBD8-4580-BC01-966426B9A2D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4297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06590"/>
            <a:ext cx="5099050" cy="7408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5803485"/>
            <a:ext cx="3048000" cy="107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527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06375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  <a:cs typeface="+mj-cs"/>
              </a:rPr>
              <a:t>CS 4700:</a:t>
            </a:r>
            <a:br>
              <a:rPr lang="en-US" dirty="0" smtClean="0">
                <a:solidFill>
                  <a:srgbClr val="FF0000"/>
                </a:solidFill>
                <a:cs typeface="+mj-cs"/>
              </a:rPr>
            </a:br>
            <a:r>
              <a:rPr lang="en-US" dirty="0" smtClean="0">
                <a:solidFill>
                  <a:srgbClr val="FF0000"/>
                </a:solidFill>
                <a:cs typeface="+mj-cs"/>
              </a:rPr>
              <a:t>Foundations of  Artificial Intelligence</a:t>
            </a:r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2743200"/>
            <a:ext cx="6400800" cy="17526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  </a:t>
            </a:r>
            <a:r>
              <a:rPr lang="en-US" sz="2400" b="1" dirty="0" smtClean="0">
                <a:solidFill>
                  <a:schemeClr val="accent2"/>
                </a:solidFill>
                <a:cs typeface="+mn-cs"/>
              </a:rPr>
              <a:t>Instructor: </a:t>
            </a:r>
          </a:p>
          <a:p>
            <a:pPr eaLnBrk="1" hangingPunct="1">
              <a:defRPr/>
            </a:pPr>
            <a:r>
              <a:rPr lang="en-US" sz="2400" b="1" dirty="0" smtClean="0">
                <a:solidFill>
                  <a:schemeClr val="accent2"/>
                </a:solidFill>
                <a:cs typeface="+mn-cs"/>
              </a:rPr>
              <a:t>Prof. Selman  </a:t>
            </a:r>
          </a:p>
          <a:p>
            <a:pPr eaLnBrk="1" hangingPunct="1">
              <a:defRPr/>
            </a:pPr>
            <a:r>
              <a:rPr lang="en-US" sz="2400" b="1" dirty="0" err="1" smtClean="0">
                <a:solidFill>
                  <a:schemeClr val="accent2"/>
                </a:solidFill>
                <a:cs typeface="+mn-cs"/>
              </a:rPr>
              <a:t>selman@cs.cornell.edu</a:t>
            </a:r>
            <a:endParaRPr lang="en-US" sz="2400" b="1" dirty="0" smtClean="0">
              <a:solidFill>
                <a:schemeClr val="accent2"/>
              </a:solidFill>
              <a:cs typeface="+mn-cs"/>
            </a:endParaRPr>
          </a:p>
          <a:p>
            <a:pPr eaLnBrk="1" hangingPunct="1">
              <a:defRPr/>
            </a:pPr>
            <a:r>
              <a:rPr lang="en-US" sz="2800" b="1" dirty="0" smtClean="0">
                <a:solidFill>
                  <a:schemeClr val="accent2"/>
                </a:solidFill>
                <a:cs typeface="+mn-cs"/>
              </a:rPr>
              <a:t> </a:t>
            </a:r>
            <a:endParaRPr lang="en-US" sz="2400" b="1" dirty="0" smtClean="0">
              <a:solidFill>
                <a:schemeClr val="accent2"/>
              </a:solidFill>
              <a:cs typeface="+mn-cs"/>
            </a:endParaRPr>
          </a:p>
          <a:p>
            <a:pPr eaLnBrk="1" hangingPunct="1">
              <a:defRPr/>
            </a:pPr>
            <a:r>
              <a:rPr lang="en-US" sz="2400" b="1" dirty="0" smtClean="0">
                <a:solidFill>
                  <a:schemeClr val="accent2"/>
                </a:solidFill>
                <a:cs typeface="+mn-cs"/>
              </a:rPr>
              <a:t>Admin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4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3048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Course Administration</a:t>
            </a:r>
          </a:p>
        </p:txBody>
      </p:sp>
      <p:sp>
        <p:nvSpPr>
          <p:cNvPr id="11274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1143000"/>
            <a:ext cx="7010400" cy="2133600"/>
          </a:xfrm>
        </p:spPr>
        <p:txBody>
          <a:bodyPr/>
          <a:lstStyle/>
          <a:p>
            <a:pPr marL="457200" indent="-457200" algn="l">
              <a:buFontTx/>
              <a:buAutoNum type="arabicParenR"/>
              <a:defRPr/>
            </a:pPr>
            <a:r>
              <a:rPr lang="en-US" sz="2800" b="1" dirty="0" smtClean="0">
                <a:solidFill>
                  <a:srgbClr val="3333CC"/>
                </a:solidFill>
              </a:rPr>
              <a:t>Office hours and web page next week</a:t>
            </a:r>
          </a:p>
          <a:p>
            <a:pPr algn="l">
              <a:defRPr/>
            </a:pPr>
            <a:endParaRPr lang="en-US" sz="2800" b="1" dirty="0" smtClean="0">
              <a:solidFill>
                <a:srgbClr val="3333CC"/>
              </a:solidFill>
            </a:endParaRPr>
          </a:p>
          <a:p>
            <a:pPr marL="457200" indent="-457200" algn="l">
              <a:buFontTx/>
              <a:buAutoNum type="arabicParenR"/>
              <a:defRPr/>
            </a:pPr>
            <a:r>
              <a:rPr lang="en-US" sz="2800" b="1" dirty="0" smtClean="0">
                <a:solidFill>
                  <a:srgbClr val="3333CC"/>
                </a:solidFill>
              </a:rPr>
              <a:t>Text book: Russell &amp; </a:t>
            </a:r>
            <a:r>
              <a:rPr lang="en-US" sz="2800" b="1" dirty="0" err="1" smtClean="0">
                <a:solidFill>
                  <a:srgbClr val="3333CC"/>
                </a:solidFill>
              </a:rPr>
              <a:t>Norvig</a:t>
            </a:r>
            <a:r>
              <a:rPr lang="en-US" sz="2800" b="1" dirty="0">
                <a:solidFill>
                  <a:srgbClr val="3333CC"/>
                </a:solidFill>
              </a:rPr>
              <a:t> </a:t>
            </a:r>
            <a:r>
              <a:rPr lang="en-US" sz="2800" b="1" dirty="0" smtClean="0">
                <a:solidFill>
                  <a:srgbClr val="3333CC"/>
                </a:solidFill>
              </a:rPr>
              <a:t>--- </a:t>
            </a:r>
            <a:r>
              <a:rPr lang="en-US" sz="2800" b="1" dirty="0">
                <a:solidFill>
                  <a:srgbClr val="3333CC"/>
                </a:solidFill>
              </a:rPr>
              <a:t>Artificial Intelligence: A Modern Approach (AIMA)</a:t>
            </a:r>
          </a:p>
          <a:p>
            <a:pPr marL="457200" indent="-457200" algn="l">
              <a:buFontTx/>
              <a:buAutoNum type="arabicParenR"/>
              <a:defRPr/>
            </a:pPr>
            <a:endParaRPr lang="en-US" sz="2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3402106"/>
            <a:ext cx="2438400" cy="322729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49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7772400" cy="8382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</a:rPr>
              <a:t>Grading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30499" name="Rectangle 3"/>
          <p:cNvSpPr>
            <a:spLocks noChangeArrowheads="1"/>
          </p:cNvSpPr>
          <p:nvPr/>
        </p:nvSpPr>
        <p:spPr bwMode="auto">
          <a:xfrm>
            <a:off x="1219200" y="838200"/>
            <a:ext cx="7162800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3333CC"/>
                </a:solidFill>
                <a:latin typeface="Arial" charset="0"/>
                <a:cs typeface="Arial" charset="0"/>
              </a:rPr>
              <a:t>Homework            </a:t>
            </a:r>
            <a:r>
              <a:rPr lang="en-US" sz="2800" b="1" dirty="0">
                <a:solidFill>
                  <a:srgbClr val="3333CC"/>
                </a:solidFill>
                <a:latin typeface="Arial" charset="0"/>
                <a:cs typeface="Arial" charset="0"/>
              </a:rPr>
              <a:t>        </a:t>
            </a:r>
            <a:r>
              <a:rPr lang="en-US" sz="2800" b="1" dirty="0" smtClean="0">
                <a:solidFill>
                  <a:srgbClr val="3333CC"/>
                </a:solidFill>
                <a:latin typeface="Arial" charset="0"/>
                <a:cs typeface="Arial" charset="0"/>
              </a:rPr>
              <a:t> (</a:t>
            </a:r>
            <a:r>
              <a:rPr lang="en-US" sz="2800" b="1" dirty="0">
                <a:solidFill>
                  <a:srgbClr val="3333CC"/>
                </a:solidFill>
                <a:latin typeface="Arial" charset="0"/>
                <a:cs typeface="Arial" charset="0"/>
              </a:rPr>
              <a:t>20%</a:t>
            </a:r>
            <a:r>
              <a:rPr lang="en-US" sz="2800" b="1" dirty="0" smtClean="0">
                <a:solidFill>
                  <a:srgbClr val="3333CC"/>
                </a:solidFill>
                <a:latin typeface="Arial" charset="0"/>
                <a:cs typeface="Arial" charset="0"/>
              </a:rPr>
              <a:t>)</a:t>
            </a:r>
            <a:endParaRPr lang="en-US" sz="2800" b="1" dirty="0">
              <a:solidFill>
                <a:srgbClr val="3333CC"/>
              </a:solidFill>
              <a:latin typeface="Arial" charset="0"/>
              <a:cs typeface="Arial" charset="0"/>
            </a:endParaRPr>
          </a:p>
          <a:p>
            <a:pPr eaLnBrk="0" hangingPunct="0"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3333CC"/>
                </a:solidFill>
                <a:latin typeface="Arial" charset="0"/>
                <a:cs typeface="Arial" charset="0"/>
              </a:rPr>
              <a:t>Prelim/Midterm             (30%) </a:t>
            </a:r>
          </a:p>
          <a:p>
            <a:pPr eaLnBrk="0" hangingPunct="0"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3333CC"/>
                </a:solidFill>
                <a:latin typeface="Arial" charset="0"/>
                <a:cs typeface="Arial" charset="0"/>
              </a:rPr>
              <a:t>Final</a:t>
            </a:r>
            <a:r>
              <a:rPr lang="en-US" sz="2800" b="1" dirty="0">
                <a:solidFill>
                  <a:srgbClr val="3333CC"/>
                </a:solidFill>
                <a:latin typeface="Arial" charset="0"/>
                <a:cs typeface="Arial" charset="0"/>
              </a:rPr>
              <a:t>                             </a:t>
            </a:r>
            <a:r>
              <a:rPr lang="en-US" sz="2800" b="1" dirty="0" smtClean="0">
                <a:solidFill>
                  <a:srgbClr val="3333CC"/>
                </a:solidFill>
                <a:latin typeface="Arial" charset="0"/>
                <a:cs typeface="Arial" charset="0"/>
              </a:rPr>
              <a:t>  (45%)</a:t>
            </a:r>
          </a:p>
          <a:p>
            <a:pPr eaLnBrk="0" hangingPunct="0"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3333CC"/>
                </a:solidFill>
                <a:latin typeface="Arial" charset="0"/>
                <a:cs typeface="Arial" charset="0"/>
              </a:rPr>
              <a:t>Class participation       (5%)</a:t>
            </a:r>
            <a:endParaRPr lang="en-US" sz="2800" b="1" dirty="0">
              <a:solidFill>
                <a:srgbClr val="3333CC"/>
              </a:solidFill>
              <a:latin typeface="Arial" charset="0"/>
              <a:cs typeface="Arial" charset="0"/>
            </a:endParaRPr>
          </a:p>
        </p:txBody>
      </p:sp>
      <p:sp>
        <p:nvSpPr>
          <p:cNvPr id="1130501" name="Text Box 5"/>
          <p:cNvSpPr txBox="1">
            <a:spLocks noChangeArrowheads="1"/>
          </p:cNvSpPr>
          <p:nvPr/>
        </p:nvSpPr>
        <p:spPr bwMode="auto">
          <a:xfrm>
            <a:off x="152400" y="5638800"/>
            <a:ext cx="184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 sz="1200"/>
          </a:p>
        </p:txBody>
      </p:sp>
      <p:sp>
        <p:nvSpPr>
          <p:cNvPr id="20484" name="TextBox 1"/>
          <p:cNvSpPr txBox="1">
            <a:spLocks noChangeArrowheads="1"/>
          </p:cNvSpPr>
          <p:nvPr/>
        </p:nvSpPr>
        <p:spPr bwMode="auto">
          <a:xfrm>
            <a:off x="1066800" y="3342144"/>
            <a:ext cx="73152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FF0000"/>
                </a:solidFill>
              </a:rPr>
              <a:t>Late policy: 5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one-day extensions to be used </a:t>
            </a:r>
            <a:r>
              <a:rPr lang="en-US" b="1" dirty="0" smtClean="0">
                <a:solidFill>
                  <a:srgbClr val="FF0000"/>
                </a:solidFill>
              </a:rPr>
              <a:t>(almost) however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you </a:t>
            </a:r>
            <a:r>
              <a:rPr lang="en-US" b="1" dirty="0">
                <a:solidFill>
                  <a:srgbClr val="FF0000"/>
                </a:solidFill>
              </a:rPr>
              <a:t>want during the term</a:t>
            </a:r>
            <a:r>
              <a:rPr lang="en-US" b="1" dirty="0" smtClean="0">
                <a:solidFill>
                  <a:srgbClr val="FF0000"/>
                </a:solidFill>
              </a:rPr>
              <a:t>. (Count weekend as 1 day.) Max of 3 days per assignment.</a:t>
            </a:r>
          </a:p>
          <a:p>
            <a:pPr eaLnBrk="1" hangingPunct="1"/>
            <a:endParaRPr lang="en-US" b="1" dirty="0" smtClean="0">
              <a:solidFill>
                <a:srgbClr val="FF0000"/>
              </a:solidFill>
            </a:endParaRPr>
          </a:p>
          <a:p>
            <a:pPr eaLnBrk="1" hangingPunct="1"/>
            <a:endParaRPr lang="en-US" b="1" dirty="0">
              <a:solidFill>
                <a:srgbClr val="FF0000"/>
              </a:solidFill>
            </a:endParaRPr>
          </a:p>
          <a:p>
            <a:pPr eaLnBrk="1" hangingPunct="1"/>
            <a:r>
              <a:rPr lang="en-US" b="1" dirty="0" smtClean="0">
                <a:solidFill>
                  <a:srgbClr val="2D2DB9"/>
                </a:solidFill>
              </a:rPr>
              <a:t>Prelim/exam date &amp; time: See university schedule.</a:t>
            </a:r>
          </a:p>
          <a:p>
            <a:pPr eaLnBrk="1" hangingPunct="1"/>
            <a:r>
              <a:rPr lang="en-US" b="1" dirty="0">
                <a:solidFill>
                  <a:srgbClr val="2D2DB9"/>
                </a:solidFill>
              </a:rPr>
              <a:t> </a:t>
            </a:r>
            <a:r>
              <a:rPr lang="en-US" b="1" dirty="0" smtClean="0">
                <a:solidFill>
                  <a:srgbClr val="2D2DB9"/>
                </a:solidFill>
              </a:rPr>
              <a:t>      (Google: “exam roster Cornell”</a:t>
            </a:r>
          </a:p>
          <a:p>
            <a:pPr eaLnBrk="1" hangingPunct="1"/>
            <a:r>
              <a:rPr lang="en-US" b="1" dirty="0">
                <a:solidFill>
                  <a:srgbClr val="2D2DB9"/>
                </a:solidFill>
              </a:rPr>
              <a:t> </a:t>
            </a:r>
            <a:r>
              <a:rPr lang="en-US" b="1" dirty="0" smtClean="0">
                <a:solidFill>
                  <a:srgbClr val="2D2DB9"/>
                </a:solidFill>
              </a:rPr>
              <a:t>      Out mid Sept. or before.)</a:t>
            </a:r>
          </a:p>
          <a:p>
            <a:pPr eaLnBrk="1" hangingPunct="1"/>
            <a:endParaRPr lang="en-US" b="1" dirty="0" smtClean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38400" y="4438471"/>
            <a:ext cx="594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(Why? Yes, some students tried to use 5 days for their first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hwk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! Not a good idea!)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4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4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499" name="Rectangle 3"/>
          <p:cNvSpPr>
            <a:spLocks noChangeArrowheads="1"/>
          </p:cNvSpPr>
          <p:nvPr/>
        </p:nvSpPr>
        <p:spPr bwMode="auto">
          <a:xfrm>
            <a:off x="457200" y="629245"/>
            <a:ext cx="7772400" cy="6058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In-class participation credit (max 5%)</a:t>
            </a:r>
            <a:endParaRPr lang="en-US" sz="2800" b="1" dirty="0" smtClean="0">
              <a:solidFill>
                <a:srgbClr val="3333CC"/>
              </a:solidFill>
              <a:latin typeface="Arial" charset="0"/>
              <a:cs typeface="Arial" charset="0"/>
            </a:endParaRPr>
          </a:p>
          <a:p>
            <a:pPr eaLnBrk="0" hangingPunct="0">
              <a:spcBef>
                <a:spcPts val="240"/>
              </a:spcBef>
              <a:defRPr/>
            </a:pPr>
            <a:endParaRPr lang="en-US" b="1" dirty="0" smtClean="0">
              <a:solidFill>
                <a:srgbClr val="3333CC"/>
              </a:solidFill>
              <a:latin typeface="Arial" charset="0"/>
              <a:cs typeface="Arial" charset="0"/>
            </a:endParaRPr>
          </a:p>
          <a:p>
            <a:pPr eaLnBrk="0" hangingPunct="0">
              <a:spcBef>
                <a:spcPts val="240"/>
              </a:spcBef>
              <a:defRPr/>
            </a:pPr>
            <a:r>
              <a:rPr lang="en-US" b="1" dirty="0" smtClean="0">
                <a:solidFill>
                  <a:srgbClr val="3333CC"/>
                </a:solidFill>
                <a:latin typeface="Arial" charset="0"/>
                <a:cs typeface="Arial" charset="0"/>
              </a:rPr>
              <a:t>Required minimum to get credit: </a:t>
            </a:r>
          </a:p>
          <a:p>
            <a:pPr eaLnBrk="0" hangingPunct="0">
              <a:spcBef>
                <a:spcPct val="50000"/>
              </a:spcBef>
              <a:defRPr/>
            </a:pPr>
            <a:r>
              <a:rPr lang="en-US" b="1" dirty="0">
                <a:solidFill>
                  <a:srgbClr val="3333CC"/>
                </a:solidFill>
                <a:latin typeface="Arial" charset="0"/>
                <a:cs typeface="Arial" charset="0"/>
              </a:rPr>
              <a:t> </a:t>
            </a:r>
            <a:r>
              <a:rPr lang="en-US" b="1" dirty="0" smtClean="0">
                <a:solidFill>
                  <a:srgbClr val="3333CC"/>
                </a:solidFill>
                <a:latin typeface="Arial" charset="0"/>
                <a:cs typeface="Arial" charset="0"/>
              </a:rPr>
              <a:t>     </a:t>
            </a:r>
            <a:r>
              <a:rPr lang="en-US" b="1" dirty="0">
                <a:solidFill>
                  <a:srgbClr val="FF0000"/>
                </a:solidFill>
                <a:latin typeface="Arial" charset="0"/>
                <a:cs typeface="Arial" charset="0"/>
              </a:rPr>
              <a:t>5</a:t>
            </a:r>
            <a:r>
              <a:rPr lang="en-US" b="1" dirty="0" smtClean="0">
                <a:solidFill>
                  <a:srgbClr val="3333CC"/>
                </a:solidFill>
                <a:latin typeface="Arial" charset="0"/>
                <a:cs typeface="Arial" charset="0"/>
              </a:rPr>
              <a:t> in-class participation events</a:t>
            </a:r>
          </a:p>
          <a:p>
            <a:pPr eaLnBrk="0" hangingPunct="0">
              <a:spcBef>
                <a:spcPts val="240"/>
              </a:spcBef>
              <a:defRPr/>
            </a:pPr>
            <a:r>
              <a:rPr lang="en-US" b="1" dirty="0">
                <a:solidFill>
                  <a:srgbClr val="3333CC"/>
                </a:solidFill>
                <a:latin typeface="Arial" charset="0"/>
                <a:cs typeface="Arial" charset="0"/>
              </a:rPr>
              <a:t> </a:t>
            </a:r>
            <a:r>
              <a:rPr lang="en-US" b="1" dirty="0" smtClean="0">
                <a:solidFill>
                  <a:srgbClr val="3333CC"/>
                </a:solidFill>
                <a:latin typeface="Arial" charset="0"/>
                <a:cs typeface="Arial" charset="0"/>
              </a:rPr>
              <a:t>     (in-class question/comment/remark, </a:t>
            </a:r>
          </a:p>
          <a:p>
            <a:pPr eaLnBrk="0" hangingPunct="0">
              <a:spcBef>
                <a:spcPts val="240"/>
              </a:spcBef>
              <a:defRPr/>
            </a:pPr>
            <a:r>
              <a:rPr lang="en-US" b="1" dirty="0">
                <a:solidFill>
                  <a:srgbClr val="3333CC"/>
                </a:solidFill>
                <a:latin typeface="Arial" charset="0"/>
                <a:cs typeface="Arial" charset="0"/>
              </a:rPr>
              <a:t> </a:t>
            </a:r>
            <a:r>
              <a:rPr lang="en-US" b="1" dirty="0" smtClean="0">
                <a:solidFill>
                  <a:srgbClr val="3333CC"/>
                </a:solidFill>
                <a:latin typeface="Arial" charset="0"/>
                <a:cs typeface="Arial" charset="0"/>
              </a:rPr>
              <a:t>     answer to in-class question, </a:t>
            </a:r>
            <a:r>
              <a:rPr lang="en-US" b="1" dirty="0" err="1" smtClean="0">
                <a:solidFill>
                  <a:srgbClr val="3333CC"/>
                </a:solidFill>
                <a:latin typeface="Arial" charset="0"/>
                <a:cs typeface="Arial" charset="0"/>
              </a:rPr>
              <a:t>hwk</a:t>
            </a:r>
            <a:r>
              <a:rPr lang="en-US" b="1" dirty="0" smtClean="0">
                <a:solidFill>
                  <a:srgbClr val="3333CC"/>
                </a:solidFill>
                <a:latin typeface="Arial" charset="0"/>
                <a:cs typeface="Arial" charset="0"/>
              </a:rPr>
              <a:t> suggestion,</a:t>
            </a:r>
          </a:p>
          <a:p>
            <a:pPr eaLnBrk="0" hangingPunct="0">
              <a:spcBef>
                <a:spcPts val="240"/>
              </a:spcBef>
              <a:defRPr/>
            </a:pPr>
            <a:r>
              <a:rPr lang="en-US" b="1" dirty="0">
                <a:solidFill>
                  <a:srgbClr val="3333CC"/>
                </a:solidFill>
                <a:latin typeface="Arial" charset="0"/>
                <a:cs typeface="Arial" charset="0"/>
              </a:rPr>
              <a:t> </a:t>
            </a:r>
            <a:r>
              <a:rPr lang="en-US" b="1" dirty="0" smtClean="0">
                <a:solidFill>
                  <a:srgbClr val="3333CC"/>
                </a:solidFill>
                <a:latin typeface="Arial" charset="0"/>
                <a:cs typeface="Arial" charset="0"/>
              </a:rPr>
              <a:t>     help with </a:t>
            </a:r>
            <a:r>
              <a:rPr lang="en-US" b="1" dirty="0" err="1" smtClean="0">
                <a:solidFill>
                  <a:srgbClr val="3333CC"/>
                </a:solidFill>
                <a:latin typeface="Arial" charset="0"/>
                <a:cs typeface="Arial" charset="0"/>
              </a:rPr>
              <a:t>progr</a:t>
            </a:r>
            <a:r>
              <a:rPr lang="en-US" b="1" dirty="0" smtClean="0">
                <a:solidFill>
                  <a:srgbClr val="3333CC"/>
                </a:solidFill>
                <a:latin typeface="Arial" charset="0"/>
                <a:cs typeface="Arial" charset="0"/>
              </a:rPr>
              <a:t>. assign. prep., topic   </a:t>
            </a:r>
          </a:p>
          <a:p>
            <a:pPr eaLnBrk="0" hangingPunct="0">
              <a:spcBef>
                <a:spcPts val="240"/>
              </a:spcBef>
              <a:defRPr/>
            </a:pPr>
            <a:r>
              <a:rPr lang="en-US" b="1" dirty="0">
                <a:solidFill>
                  <a:srgbClr val="3333CC"/>
                </a:solidFill>
                <a:latin typeface="Arial" charset="0"/>
                <a:cs typeface="Arial" charset="0"/>
              </a:rPr>
              <a:t> </a:t>
            </a:r>
            <a:r>
              <a:rPr lang="en-US" b="1" dirty="0" smtClean="0">
                <a:solidFill>
                  <a:srgbClr val="3333CC"/>
                </a:solidFill>
                <a:latin typeface="Arial" charset="0"/>
                <a:cs typeface="Arial" charset="0"/>
              </a:rPr>
              <a:t>     suggestion, news item suggestion,</a:t>
            </a:r>
          </a:p>
          <a:p>
            <a:pPr eaLnBrk="0" hangingPunct="0">
              <a:spcBef>
                <a:spcPts val="240"/>
              </a:spcBef>
              <a:defRPr/>
            </a:pPr>
            <a:r>
              <a:rPr lang="en-US" b="1" dirty="0">
                <a:solidFill>
                  <a:srgbClr val="3333CC"/>
                </a:solidFill>
                <a:latin typeface="Arial" charset="0"/>
                <a:cs typeface="Arial" charset="0"/>
              </a:rPr>
              <a:t> </a:t>
            </a:r>
            <a:r>
              <a:rPr lang="en-US" b="1" dirty="0" smtClean="0">
                <a:solidFill>
                  <a:srgbClr val="3333CC"/>
                </a:solidFill>
                <a:latin typeface="Arial" charset="0"/>
                <a:cs typeface="Arial" charset="0"/>
              </a:rPr>
              <a:t>     piazza participation)</a:t>
            </a:r>
          </a:p>
          <a:p>
            <a:pPr eaLnBrk="0" hangingPunct="0">
              <a:spcBef>
                <a:spcPct val="50000"/>
              </a:spcBef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Reporting: Honor system. </a:t>
            </a:r>
            <a:r>
              <a:rPr lang="en-US" b="1" i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Keep track yourself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(use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google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 doc). I will ask for an interim report during the term and a final report. </a:t>
            </a:r>
          </a:p>
          <a:p>
            <a:pPr eaLnBrk="0" hangingPunct="0">
              <a:spcBef>
                <a:spcPct val="50000"/>
              </a:spcBef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I will announce in class (and via email) how to submit reports.</a:t>
            </a:r>
          </a:p>
        </p:txBody>
      </p:sp>
      <p:sp>
        <p:nvSpPr>
          <p:cNvPr id="1130501" name="Text Box 5"/>
          <p:cNvSpPr txBox="1">
            <a:spLocks noChangeArrowheads="1"/>
          </p:cNvSpPr>
          <p:nvPr/>
        </p:nvSpPr>
        <p:spPr bwMode="auto">
          <a:xfrm>
            <a:off x="152400" y="5638800"/>
            <a:ext cx="184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6100674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30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30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30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30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30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30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30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30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30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30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30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30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4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304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304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4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304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304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4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304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304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-228600"/>
            <a:ext cx="7772400" cy="1143000"/>
          </a:xfrm>
        </p:spPr>
        <p:txBody>
          <a:bodyPr/>
          <a:lstStyle/>
          <a:p>
            <a:r>
              <a:rPr lang="en-US" dirty="0" smtClean="0"/>
              <a:t>Admin details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9601" y="533400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This is a large course. </a:t>
            </a:r>
            <a:r>
              <a:rPr lang="en-US" b="1" dirty="0">
                <a:solidFill>
                  <a:srgbClr val="2D2DB9"/>
                </a:solidFill>
              </a:rPr>
              <a:t>Sadly,</a:t>
            </a:r>
            <a:r>
              <a:rPr lang="en-US" b="1" dirty="0" smtClean="0"/>
              <a:t> </a:t>
            </a:r>
            <a:r>
              <a:rPr lang="en-US" b="1" dirty="0">
                <a:solidFill>
                  <a:srgbClr val="2D2DB9"/>
                </a:solidFill>
              </a:rPr>
              <a:t>t</a:t>
            </a:r>
            <a:r>
              <a:rPr lang="en-US" b="1" dirty="0" smtClean="0">
                <a:solidFill>
                  <a:srgbClr val="2D2DB9"/>
                </a:solidFill>
              </a:rPr>
              <a:t>hat’s why there is much less flexibility than in a small or mid-size course.</a:t>
            </a:r>
            <a:endParaRPr lang="en-US" b="1" dirty="0">
              <a:solidFill>
                <a:srgbClr val="2D2DB9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7560" y="1455837"/>
            <a:ext cx="803543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Before signing up, make sure that</a:t>
            </a:r>
            <a:endParaRPr lang="en-US" b="1" dirty="0"/>
          </a:p>
          <a:p>
            <a:r>
              <a:rPr lang="en-US" b="1" dirty="0" smtClean="0"/>
              <a:t>--- you can attend the midterm and final (don’t schedule interview travel for that date!). </a:t>
            </a:r>
            <a:r>
              <a:rPr lang="en-US" b="1" i="1" dirty="0" smtClean="0">
                <a:solidFill>
                  <a:srgbClr val="FF0000"/>
                </a:solidFill>
              </a:rPr>
              <a:t>There is no make-up</a:t>
            </a:r>
            <a:r>
              <a:rPr lang="en-US" b="1" i="1" dirty="0" smtClean="0"/>
              <a:t>. </a:t>
            </a:r>
            <a:endParaRPr lang="en-US" b="1" i="1" dirty="0"/>
          </a:p>
          <a:p>
            <a:endParaRPr lang="en-US" b="1" dirty="0" smtClean="0"/>
          </a:p>
          <a:p>
            <a:r>
              <a:rPr lang="en-US" b="1" dirty="0" smtClean="0"/>
              <a:t>--- you can attend the final exam </a:t>
            </a:r>
            <a:r>
              <a:rPr lang="en-US" b="1" dirty="0" smtClean="0">
                <a:solidFill>
                  <a:srgbClr val="FF0000"/>
                </a:solidFill>
              </a:rPr>
              <a:t>(don’t travel home before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the final.)</a:t>
            </a:r>
            <a:r>
              <a:rPr lang="en-US" b="1" dirty="0" smtClean="0"/>
              <a:t> </a:t>
            </a:r>
            <a:r>
              <a:rPr lang="en-US" b="1" i="1" dirty="0" smtClean="0">
                <a:solidFill>
                  <a:srgbClr val="FF0000"/>
                </a:solidFill>
              </a:rPr>
              <a:t>There is no make-up</a:t>
            </a:r>
            <a:r>
              <a:rPr lang="en-US" b="1" i="1" dirty="0" smtClean="0"/>
              <a:t>.</a:t>
            </a:r>
          </a:p>
          <a:p>
            <a:endParaRPr lang="en-US" b="1" dirty="0" smtClean="0"/>
          </a:p>
          <a:p>
            <a:r>
              <a:rPr lang="en-US" b="1" dirty="0" smtClean="0"/>
              <a:t>--- late days on homework are there to give you the needed</a:t>
            </a:r>
          </a:p>
          <a:p>
            <a:r>
              <a:rPr lang="en-US" b="1" dirty="0" smtClean="0"/>
              <a:t>Flexibility in your schedule. Use them wisely!</a:t>
            </a:r>
            <a:endParaRPr lang="en-US" b="1" dirty="0"/>
          </a:p>
          <a:p>
            <a:endParaRPr lang="en-US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685800" y="5105400"/>
            <a:ext cx="82439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If you cannot attend midterm or exam, do not sign up for the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course! </a:t>
            </a:r>
            <a:r>
              <a:rPr lang="en-US" b="1" dirty="0" smtClean="0"/>
              <a:t>(Otherwise need to withdraw later.)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62000" y="6019800"/>
            <a:ext cx="81676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Exams date &amp; time: See University schedule on web. (Google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“Cornell exam calendar”.)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8340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76200"/>
            <a:ext cx="7772400" cy="1143000"/>
          </a:xfrm>
        </p:spPr>
        <p:txBody>
          <a:bodyPr/>
          <a:lstStyle/>
          <a:p>
            <a:r>
              <a:rPr lang="en-US" dirty="0" smtClean="0"/>
              <a:t>Admin details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848600" cy="5029200"/>
          </a:xfrm>
        </p:spPr>
        <p:txBody>
          <a:bodyPr/>
          <a:lstStyle/>
          <a:p>
            <a:r>
              <a:rPr lang="en-US" sz="2400" b="1" dirty="0" smtClean="0">
                <a:solidFill>
                  <a:srgbClr val="2D2DB9"/>
                </a:solidFill>
              </a:rPr>
              <a:t>Grading and re-grades check with TAs!</a:t>
            </a:r>
          </a:p>
          <a:p>
            <a:endParaRPr lang="en-US" sz="2400" b="1" dirty="0" smtClean="0">
              <a:solidFill>
                <a:srgbClr val="2D2DB9"/>
              </a:solidFill>
            </a:endParaRPr>
          </a:p>
          <a:p>
            <a:r>
              <a:rPr lang="en-US" sz="2400" b="1" dirty="0" smtClean="0">
                <a:solidFill>
                  <a:srgbClr val="2D2DB9"/>
                </a:solidFill>
              </a:rPr>
              <a:t>Check office hours.</a:t>
            </a:r>
          </a:p>
          <a:p>
            <a:endParaRPr lang="en-US" sz="2400" b="1" dirty="0">
              <a:solidFill>
                <a:srgbClr val="2D2DB9"/>
              </a:solidFill>
            </a:endParaRPr>
          </a:p>
          <a:p>
            <a:r>
              <a:rPr lang="en-US" sz="2400" b="1" dirty="0" smtClean="0">
                <a:solidFill>
                  <a:srgbClr val="2D2DB9"/>
                </a:solidFill>
              </a:rPr>
              <a:t>Use email / piazza for urgent questions and/or office hours. Can contact TAs directly via email.</a:t>
            </a:r>
            <a:endParaRPr lang="en-US" sz="2400" b="1" dirty="0">
              <a:solidFill>
                <a:srgbClr val="2D2D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0813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</a:rPr>
              <a:t>Other remarks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31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981200"/>
            <a:ext cx="7772400" cy="3962400"/>
          </a:xfrm>
        </p:spPr>
        <p:txBody>
          <a:bodyPr/>
          <a:lstStyle/>
          <a:p>
            <a:pPr marL="514350" indent="-514350">
              <a:buAutoNum type="arabicParenR"/>
              <a:defRPr/>
            </a:pPr>
            <a:r>
              <a:rPr lang="en-US" sz="2800" b="1" dirty="0" smtClean="0">
                <a:solidFill>
                  <a:schemeClr val="accent2"/>
                </a:solidFill>
              </a:rPr>
              <a:t>Class is over-subscribed with many folks on a waiting list. So, if you intend to drop the course (or have </a:t>
            </a:r>
            <a:r>
              <a:rPr lang="en-US" sz="2800" b="1" dirty="0" smtClean="0">
                <a:solidFill>
                  <a:srgbClr val="FF0000"/>
                </a:solidFill>
              </a:rPr>
              <a:t>signed up by mistake </a:t>
            </a:r>
            <a:r>
              <a:rPr lang="en-US" sz="2800" b="1" dirty="0" smtClean="0">
                <a:solidFill>
                  <a:srgbClr val="FF0000"/>
                </a:solidFill>
                <a:sym typeface="Wingdings"/>
              </a:rPr>
              <a:t> ), please de-enroll </a:t>
            </a:r>
            <a:r>
              <a:rPr lang="en-US" sz="2800" b="1" dirty="0" err="1" smtClean="0">
                <a:solidFill>
                  <a:srgbClr val="FF0000"/>
                </a:solidFill>
                <a:sym typeface="Wingdings"/>
              </a:rPr>
              <a:t>asap</a:t>
            </a:r>
            <a:r>
              <a:rPr lang="en-US" sz="2800" b="1" dirty="0" smtClean="0">
                <a:solidFill>
                  <a:srgbClr val="FF0000"/>
                </a:solidFill>
                <a:sym typeface="Wingdings"/>
              </a:rPr>
              <a:t>. Thanks!! </a:t>
            </a:r>
          </a:p>
          <a:p>
            <a:pPr marL="514350" indent="-514350">
              <a:buAutoNum type="arabicParenR"/>
              <a:defRPr/>
            </a:pPr>
            <a:r>
              <a:rPr lang="en-US" sz="2800" b="1" dirty="0" smtClean="0">
                <a:solidFill>
                  <a:srgbClr val="FF0000"/>
                </a:solidFill>
                <a:sym typeface="Wingdings"/>
              </a:rPr>
              <a:t>CS-4701 is a </a:t>
            </a:r>
            <a:r>
              <a:rPr lang="en-US" sz="2800" b="1" dirty="0" smtClean="0">
                <a:solidFill>
                  <a:schemeClr val="accent2"/>
                </a:solidFill>
                <a:sym typeface="Wingdings"/>
              </a:rPr>
              <a:t>project course. We will have brief organizational meeting next week. TBA</a:t>
            </a:r>
          </a:p>
          <a:p>
            <a:pPr marL="0" indent="0">
              <a:defRPr/>
            </a:pPr>
            <a:r>
              <a:rPr lang="en-US" sz="2800" b="1" dirty="0">
                <a:solidFill>
                  <a:schemeClr val="accent2"/>
                </a:solidFill>
                <a:sym typeface="Wingdings"/>
              </a:rPr>
              <a:t> </a:t>
            </a:r>
            <a:r>
              <a:rPr lang="en-US" sz="2800" b="1" dirty="0" smtClean="0">
                <a:solidFill>
                  <a:schemeClr val="accent2"/>
                </a:solidFill>
                <a:sym typeface="Wingdings"/>
              </a:rPr>
              <a:t>     All announcements for CS-4701 made in</a:t>
            </a:r>
          </a:p>
          <a:p>
            <a:pPr marL="0" indent="0">
              <a:defRPr/>
            </a:pPr>
            <a:r>
              <a:rPr lang="en-US" sz="2800" b="1" dirty="0">
                <a:solidFill>
                  <a:schemeClr val="accent2"/>
                </a:solidFill>
                <a:sym typeface="Wingdings"/>
              </a:rPr>
              <a:t> </a:t>
            </a:r>
            <a:r>
              <a:rPr lang="en-US" sz="2800" b="1" dirty="0" smtClean="0">
                <a:solidFill>
                  <a:schemeClr val="accent2"/>
                </a:solidFill>
                <a:sym typeface="Wingdings"/>
              </a:rPr>
              <a:t>     CS4700 class,  web page, and via CMS email.</a:t>
            </a:r>
          </a:p>
          <a:p>
            <a:pPr>
              <a:defRPr/>
            </a:pPr>
            <a:endParaRPr lang="en-US" sz="28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31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31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31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31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31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31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1131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2133600"/>
            <a:ext cx="7772400" cy="3962400"/>
          </a:xfrm>
        </p:spPr>
        <p:txBody>
          <a:bodyPr/>
          <a:lstStyle/>
          <a:p>
            <a:pPr>
              <a:defRPr/>
            </a:pPr>
            <a:r>
              <a:rPr lang="en-US" sz="2800" b="1" dirty="0">
                <a:solidFill>
                  <a:schemeClr val="accent2"/>
                </a:solidFill>
              </a:rPr>
              <a:t>Homework is very important. It is the best way </a:t>
            </a:r>
            <a:r>
              <a:rPr lang="en-US" sz="2800" b="1" dirty="0" smtClean="0">
                <a:solidFill>
                  <a:schemeClr val="accent2"/>
                </a:solidFill>
              </a:rPr>
              <a:t>for you </a:t>
            </a:r>
            <a:r>
              <a:rPr lang="en-US" sz="2800" b="1" dirty="0">
                <a:solidFill>
                  <a:schemeClr val="accent2"/>
                </a:solidFill>
              </a:rPr>
              <a:t>to learn the </a:t>
            </a:r>
            <a:r>
              <a:rPr lang="en-US" sz="2800" b="1" dirty="0" smtClean="0">
                <a:solidFill>
                  <a:schemeClr val="accent2"/>
                </a:solidFill>
              </a:rPr>
              <a:t>material</a:t>
            </a:r>
            <a:r>
              <a:rPr lang="en-US" sz="2800" b="1" dirty="0">
                <a:solidFill>
                  <a:schemeClr val="accent2"/>
                </a:solidFill>
              </a:rPr>
              <a:t>. You are encouraged to </a:t>
            </a:r>
            <a:r>
              <a:rPr lang="en-US" sz="2800" b="1" dirty="0">
                <a:solidFill>
                  <a:srgbClr val="FF0000"/>
                </a:solidFill>
              </a:rPr>
              <a:t>discuss</a:t>
            </a:r>
            <a:r>
              <a:rPr lang="en-US" sz="2800" b="1" dirty="0">
                <a:solidFill>
                  <a:schemeClr val="accent2"/>
                </a:solidFill>
              </a:rPr>
              <a:t> the problems with your </a:t>
            </a:r>
            <a:r>
              <a:rPr lang="en-US" sz="2800" b="1" dirty="0" smtClean="0">
                <a:solidFill>
                  <a:schemeClr val="accent2"/>
                </a:solidFill>
              </a:rPr>
              <a:t>classmates</a:t>
            </a:r>
            <a:r>
              <a:rPr lang="en-US" sz="2800" b="1" dirty="0">
                <a:solidFill>
                  <a:schemeClr val="accent2"/>
                </a:solidFill>
              </a:rPr>
              <a:t>, </a:t>
            </a:r>
            <a:r>
              <a:rPr lang="en-US" sz="2800" i="1" dirty="0">
                <a:solidFill>
                  <a:srgbClr val="FF0000"/>
                </a:solidFill>
              </a:rPr>
              <a:t>but all work handed in </a:t>
            </a:r>
            <a:r>
              <a:rPr lang="en-US" sz="2800" b="1" i="1" dirty="0">
                <a:solidFill>
                  <a:srgbClr val="FF0000"/>
                </a:solidFill>
              </a:rPr>
              <a:t>should be original</a:t>
            </a:r>
            <a:r>
              <a:rPr lang="en-US" sz="2800" b="1" i="1" dirty="0" smtClean="0">
                <a:solidFill>
                  <a:srgbClr val="FF0000"/>
                </a:solidFill>
              </a:rPr>
              <a:t>, and written </a:t>
            </a:r>
            <a:r>
              <a:rPr lang="en-US" sz="2800" b="1" i="1" dirty="0">
                <a:solidFill>
                  <a:srgbClr val="FF0000"/>
                </a:solidFill>
              </a:rPr>
              <a:t>by you in </a:t>
            </a:r>
            <a:r>
              <a:rPr lang="en-US" sz="2800" b="1" i="1" dirty="0" smtClean="0">
                <a:solidFill>
                  <a:srgbClr val="FF0000"/>
                </a:solidFill>
              </a:rPr>
              <a:t>your </a:t>
            </a:r>
            <a:r>
              <a:rPr lang="en-US" sz="2800" b="1" i="1" dirty="0">
                <a:solidFill>
                  <a:srgbClr val="FF0000"/>
                </a:solidFill>
              </a:rPr>
              <a:t>own words</a:t>
            </a:r>
            <a:r>
              <a:rPr lang="en-US" sz="2800" i="1" dirty="0">
                <a:solidFill>
                  <a:srgbClr val="FF0000"/>
                </a:solidFill>
              </a:rPr>
              <a:t>. </a:t>
            </a:r>
          </a:p>
          <a:p>
            <a:pPr>
              <a:defRPr/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3615541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Custom 9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435C"/>
      </a:hlink>
      <a:folHlink>
        <a:srgbClr val="2742B2"/>
      </a:folHlink>
    </a:clrScheme>
    <a:fontScheme name="Default Desig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54412</TotalTime>
  <Words>505</Words>
  <Application>Microsoft Macintosh PowerPoint</Application>
  <PresentationFormat>On-screen Show (4:3)</PresentationFormat>
  <Paragraphs>62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ＭＳ Ｐゴシック</vt:lpstr>
      <vt:lpstr>Times New Roman</vt:lpstr>
      <vt:lpstr>Wingdings</vt:lpstr>
      <vt:lpstr>Arial</vt:lpstr>
      <vt:lpstr>Default Design</vt:lpstr>
      <vt:lpstr>Blank Presentation</vt:lpstr>
      <vt:lpstr>PowerPoint Presentation</vt:lpstr>
      <vt:lpstr>CS 4700: Foundations of  Artificial Intelligence</vt:lpstr>
      <vt:lpstr>Course Administration</vt:lpstr>
      <vt:lpstr>Grading</vt:lpstr>
      <vt:lpstr>PowerPoint Presentation</vt:lpstr>
      <vt:lpstr>Admin details</vt:lpstr>
      <vt:lpstr>Admin details continued</vt:lpstr>
      <vt:lpstr>Other remarks</vt:lpstr>
      <vt:lpstr>Homework</vt:lpstr>
    </vt:vector>
  </TitlesOfParts>
  <Company/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Microsoft Office User</cp:lastModifiedBy>
  <cp:revision>1439</cp:revision>
  <dcterms:created xsi:type="dcterms:W3CDTF">1601-01-01T00:00:00Z</dcterms:created>
  <dcterms:modified xsi:type="dcterms:W3CDTF">2017-08-23T22:04:11Z</dcterms:modified>
</cp:coreProperties>
</file>