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</p:sldMasterIdLst>
  <p:notesMasterIdLst>
    <p:notesMasterId r:id="rId73"/>
  </p:notesMasterIdLst>
  <p:handoutMasterIdLst>
    <p:handoutMasterId r:id="rId74"/>
  </p:handoutMasterIdLst>
  <p:sldIdLst>
    <p:sldId id="374" r:id="rId3"/>
    <p:sldId id="586" r:id="rId4"/>
    <p:sldId id="582" r:id="rId5"/>
    <p:sldId id="587" r:id="rId6"/>
    <p:sldId id="588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3" r:id="rId29"/>
    <p:sldId id="614" r:id="rId30"/>
    <p:sldId id="617" r:id="rId31"/>
    <p:sldId id="618" r:id="rId32"/>
    <p:sldId id="619" r:id="rId33"/>
    <p:sldId id="620" r:id="rId34"/>
    <p:sldId id="664" r:id="rId35"/>
    <p:sldId id="665" r:id="rId36"/>
    <p:sldId id="621" r:id="rId37"/>
    <p:sldId id="624" r:id="rId38"/>
    <p:sldId id="622" r:id="rId39"/>
    <p:sldId id="626" r:id="rId40"/>
    <p:sldId id="633" r:id="rId41"/>
    <p:sldId id="634" r:id="rId42"/>
    <p:sldId id="635" r:id="rId43"/>
    <p:sldId id="636" r:id="rId44"/>
    <p:sldId id="666" r:id="rId45"/>
    <p:sldId id="637" r:id="rId46"/>
    <p:sldId id="638" r:id="rId47"/>
    <p:sldId id="639" r:id="rId48"/>
    <p:sldId id="640" r:id="rId49"/>
    <p:sldId id="641" r:id="rId50"/>
    <p:sldId id="642" r:id="rId51"/>
    <p:sldId id="643" r:id="rId52"/>
    <p:sldId id="644" r:id="rId53"/>
    <p:sldId id="645" r:id="rId54"/>
    <p:sldId id="646" r:id="rId55"/>
    <p:sldId id="647" r:id="rId56"/>
    <p:sldId id="648" r:id="rId57"/>
    <p:sldId id="649" r:id="rId58"/>
    <p:sldId id="650" r:id="rId59"/>
    <p:sldId id="651" r:id="rId60"/>
    <p:sldId id="652" r:id="rId61"/>
    <p:sldId id="653" r:id="rId62"/>
    <p:sldId id="670" r:id="rId63"/>
    <p:sldId id="671" r:id="rId64"/>
    <p:sldId id="672" r:id="rId65"/>
    <p:sldId id="654" r:id="rId66"/>
    <p:sldId id="658" r:id="rId67"/>
    <p:sldId id="662" r:id="rId68"/>
    <p:sldId id="663" r:id="rId69"/>
    <p:sldId id="659" r:id="rId70"/>
    <p:sldId id="660" r:id="rId71"/>
    <p:sldId id="667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FF00"/>
    <a:srgbClr val="3333CC"/>
    <a:srgbClr val="00000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137"/>
  </p:normalViewPr>
  <p:slideViewPr>
    <p:cSldViewPr>
      <p:cViewPr>
        <p:scale>
          <a:sx n="111" d="100"/>
          <a:sy n="111" d="100"/>
        </p:scale>
        <p:origin x="-160" y="-1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9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1517-99D3-B84B-91FD-1B16B6C421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1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03C-6DF3-4E5D-BA98-C474502AE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72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11/8/17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Module: Knowledge, Reasoning, and Planning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First-Order Logic and Inference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Chapters 8 and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2" y="304800"/>
            <a:ext cx="9144000" cy="595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01" y="304800"/>
            <a:ext cx="4419600" cy="17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2" y="1447800"/>
            <a:ext cx="9144000" cy="4287339"/>
          </a:xfrm>
          <a:prstGeom prst="rect">
            <a:avLst/>
          </a:prstGeom>
        </p:spPr>
      </p:pic>
      <p:pic>
        <p:nvPicPr>
          <p:cNvPr id="6" name="Picture 5" descr="Screen Shot 2012-11-05 at 12.5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287339"/>
          </a:xfrm>
          <a:prstGeom prst="rect">
            <a:avLst/>
          </a:prstGeom>
        </p:spPr>
      </p:pic>
      <p:pic>
        <p:nvPicPr>
          <p:cNvPr id="9" name="Picture 8" descr="Screen Shot 2012-11-05 at 12.5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9144000" cy="4287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44" y="640311"/>
            <a:ext cx="5613400" cy="180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82338"/>
            <a:ext cx="1066800" cy="1037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77" y="1542011"/>
            <a:ext cx="1066800" cy="10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001"/>
            <a:ext cx="9144000" cy="46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.0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721"/>
            <a:ext cx="9144000" cy="36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1216"/>
          </a:xfrm>
          <a:prstGeom prst="rect">
            <a:avLst/>
          </a:prstGeom>
        </p:spPr>
      </p:pic>
      <p:pic>
        <p:nvPicPr>
          <p:cNvPr id="5" name="Picture 4" descr="Screen Shot 2012-11-05 at 1.0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1216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6705600" y="2362200"/>
            <a:ext cx="1676400" cy="12954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36"/>
            <a:ext cx="9144000" cy="5455564"/>
          </a:xfrm>
          <a:prstGeom prst="rect">
            <a:avLst/>
          </a:prstGeom>
        </p:spPr>
      </p:pic>
      <p:pic>
        <p:nvPicPr>
          <p:cNvPr id="3" name="Picture 2" descr="Screen Shot 2012-11-05 at 1.0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520693"/>
            <a:ext cx="9144000" cy="5455564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6705600" y="2362200"/>
            <a:ext cx="1447800" cy="11430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0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550"/>
            <a:ext cx="9144000" cy="36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44"/>
            <a:ext cx="9144000" cy="30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9144000" cy="4436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486400"/>
            <a:ext cx="3124200" cy="857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533465"/>
            <a:ext cx="2438400" cy="10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34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676400"/>
            <a:ext cx="9144000" cy="414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Finite domains === “essentially propositional.” Also called:</a:t>
            </a:r>
          </a:p>
          <a:p>
            <a:r>
              <a:rPr lang="en-US" b="1" dirty="0" smtClean="0">
                <a:solidFill>
                  <a:srgbClr val="C0504D"/>
                </a:solidFill>
              </a:rPr>
              <a:t>Propositional schema.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1-05 at 12.49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b="3034"/>
          <a:stretch>
            <a:fillRect/>
          </a:stretch>
        </p:blipFill>
        <p:spPr>
          <a:xfrm>
            <a:off x="762000" y="1143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4678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34"/>
            <a:ext cx="9144000" cy="3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56"/>
            <a:ext cx="9144000" cy="36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947"/>
            <a:ext cx="9144000" cy="31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144000" cy="476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Also discussed earlier. Here some additional axiom details. R&amp;N Section 10.4.2.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4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724"/>
            <a:ext cx="8140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3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2"/>
            <a:ext cx="9144000" cy="5561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410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Result(action, situation)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situation (unique outcome)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26"/>
            <a:ext cx="9144000" cy="43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38200"/>
            <a:ext cx="89789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453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Again, as discussed in propositional case.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729"/>
            <a:ext cx="9144000" cy="43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" y="914400"/>
            <a:ext cx="9144000" cy="393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029200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Further illustration of FOL formulation.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4180" y="457201"/>
            <a:ext cx="173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R&amp;N 8.4.2.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867400"/>
            <a:ext cx="498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bit “</a:t>
            </a:r>
            <a:r>
              <a:rPr lang="en-US" smtClean="0"/>
              <a:t>tedious.” Check </a:t>
            </a:r>
            <a:r>
              <a:rPr lang="en-US" dirty="0" smtClean="0"/>
              <a:t>details at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6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12.50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4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3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9144000" cy="45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979"/>
            <a:ext cx="9144000" cy="4400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21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Always define first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carefully.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6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.0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5"/>
            <a:ext cx="9144000" cy="42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6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481"/>
            <a:ext cx="9144000" cy="42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479"/>
            <a:ext cx="9144000" cy="39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905000"/>
            <a:ext cx="5956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5"/>
            <a:ext cx="9144000" cy="4597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800600"/>
            <a:ext cx="341803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5"/>
            <a:ext cx="9144000" cy="4597485"/>
          </a:xfrm>
          <a:prstGeom prst="rect">
            <a:avLst/>
          </a:prstGeom>
        </p:spPr>
      </p:pic>
      <p:pic>
        <p:nvPicPr>
          <p:cNvPr id="3" name="Picture 2" descr="Screen Shot 2012-11-05 at 1.09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5138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6482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Aside: previously                 The same here but we want a bit more “detailed answer”. Inference will also give us variable bindings if existential query is entailed.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648200"/>
            <a:ext cx="1193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4499"/>
            <a:ext cx="9144000" cy="24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5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9144000" cy="524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Done with prop. logic. Just check for syntax and FOL form.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8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19"/>
            <a:ext cx="9144000" cy="5677215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5410200" y="4495800"/>
            <a:ext cx="2438400" cy="11430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9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71"/>
            <a:ext cx="9144000" cy="4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9144000" cy="48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13"/>
            <a:ext cx="9144000" cy="386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2801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R&amp;N p. 443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FOL formalizations can be challenging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“everyday” concepts.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105400"/>
            <a:ext cx="705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Probabilistic representations (extending prop. logic /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FOL) can help!</a:t>
            </a:r>
          </a:p>
        </p:txBody>
      </p:sp>
    </p:spTree>
    <p:extLst>
      <p:ext uri="{BB962C8B-B14F-4D97-AF65-F5344CB8AC3E}">
        <p14:creationId xmlns:p14="http://schemas.microsoft.com/office/powerpoint/2010/main" val="576420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0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638800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1261" y="2895600"/>
            <a:ext cx="235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Chapter 9 R&amp;N.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657600"/>
            <a:ext cx="72605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NOTE: for finite domains that are not too large,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better to “ground to” propositional and use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In hardware/software verification: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Use small numbers (</a:t>
            </a:r>
            <a:r>
              <a:rPr lang="en-US" b="1" dirty="0" err="1" smtClean="0">
                <a:solidFill>
                  <a:schemeClr val="accent2"/>
                </a:solidFill>
              </a:rPr>
              <a:t>eg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int</a:t>
            </a:r>
            <a:r>
              <a:rPr lang="en-US" b="1" dirty="0" smtClean="0">
                <a:solidFill>
                  <a:schemeClr val="accent2"/>
                </a:solidFill>
              </a:rPr>
              <a:t> up to 10) OR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“bit blasting”, represent 64 bit </a:t>
            </a:r>
            <a:r>
              <a:rPr lang="en-US" b="1" dirty="0" err="1" smtClean="0">
                <a:solidFill>
                  <a:schemeClr val="accent2"/>
                </a:solidFill>
              </a:rPr>
              <a:t>int</a:t>
            </a:r>
            <a:r>
              <a:rPr lang="en-US" b="1" dirty="0" smtClean="0">
                <a:solidFill>
                  <a:schemeClr val="accent2"/>
                </a:solidFill>
              </a:rPr>
              <a:t> by 64 Boolean </a:t>
            </a:r>
            <a:r>
              <a:rPr lang="en-US" b="1" smtClean="0">
                <a:solidFill>
                  <a:schemeClr val="accent2"/>
                </a:solidFill>
              </a:rPr>
              <a:t>vars.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840"/>
            <a:ext cx="9144000" cy="54560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50292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293"/>
            <a:ext cx="9144000" cy="47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70"/>
            <a:ext cx="9144000" cy="48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6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07"/>
            <a:ext cx="9144000" cy="5852993"/>
          </a:xfrm>
          <a:prstGeom prst="rect">
            <a:avLst/>
          </a:prstGeom>
        </p:spPr>
      </p:pic>
      <p:pic>
        <p:nvPicPr>
          <p:cNvPr id="3" name="Picture 2" descr="Screen Shot 2012-11-05 at 2.0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9144000" cy="585299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81300" y="228600"/>
            <a:ext cx="3581400" cy="685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4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8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257800"/>
            <a:ext cx="442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 the “right” substitution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universal quantified variable.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2-11-05 at 2.0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9144000" cy="6038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243" y="1143000"/>
            <a:ext cx="5524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2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19"/>
            <a:ext cx="9144000" cy="54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7" y="0"/>
            <a:ext cx="8597900" cy="638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172200"/>
            <a:ext cx="854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substitute in because original clause universally quantified.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9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713"/>
            <a:ext cx="9144000" cy="42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00"/>
            <a:ext cx="9144000" cy="3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38"/>
            <a:ext cx="9144000" cy="5435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10668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2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731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4" y="0"/>
            <a:ext cx="898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089"/>
            <a:ext cx="9144000" cy="5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1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0810"/>
            <a:ext cx="9144000" cy="46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6799" y="50292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295400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Natural language</a:t>
            </a:r>
          </a:p>
          <a:p>
            <a:r>
              <a:rPr lang="en-US" b="1" dirty="0">
                <a:solidFill>
                  <a:schemeClr val="accent2"/>
                </a:solidFill>
              </a:rPr>
              <a:t>i</a:t>
            </a:r>
            <a:r>
              <a:rPr lang="en-US" b="1" dirty="0" smtClean="0">
                <a:solidFill>
                  <a:schemeClr val="accent2"/>
                </a:solidFill>
              </a:rPr>
              <a:t>nput.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957935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query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388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(From dog to more general.)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7877" y="2667000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General statement.)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791200"/>
            <a:ext cx="726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What “hidden” background knowledge is being used?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7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284"/>
            <a:ext cx="9144000" cy="526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71600"/>
            <a:ext cx="2095500" cy="48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968500"/>
            <a:ext cx="43053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600" y="2667000"/>
            <a:ext cx="37084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300" y="4152900"/>
            <a:ext cx="6819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4461808"/>
            <a:ext cx="3753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Cats are animals.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stated explicitly! </a:t>
            </a:r>
            <a:r>
              <a:rPr lang="en-US" b="1" dirty="0" smtClean="0">
                <a:solidFill>
                  <a:srgbClr val="FF0000"/>
                </a:solidFill>
              </a:rPr>
              <a:t>This 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 example of </a:t>
            </a:r>
            <a:r>
              <a:rPr lang="en-US" b="1" i="1" dirty="0" smtClean="0">
                <a:solidFill>
                  <a:srgbClr val="FF0000"/>
                </a:solidFill>
              </a:rPr>
              <a:t>background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dirty="0" smtClean="0">
                <a:solidFill>
                  <a:srgbClr val="FF0000"/>
                </a:solidFill>
              </a:rPr>
              <a:t>nowledge</a:t>
            </a:r>
            <a:r>
              <a:rPr lang="en-US" b="1" dirty="0" smtClean="0">
                <a:solidFill>
                  <a:srgbClr val="FF0000"/>
                </a:solidFill>
              </a:rPr>
              <a:t> key to Natural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Language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Understanding.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89113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80542" y="2895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)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443932"/>
            <a:ext cx="9144000" cy="3051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558135"/>
            <a:ext cx="545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Query: KB |== Kills(Curiosity, Tuna) ??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6400800"/>
            <a:ext cx="540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NLU needs to resolve “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cat” to Tuna!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78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5400"/>
            <a:ext cx="3733800" cy="396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943832"/>
            <a:ext cx="6096000" cy="34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700827"/>
            <a:ext cx="7010400" cy="333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350" y="3416060"/>
            <a:ext cx="5327650" cy="36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4197912"/>
            <a:ext cx="1422400" cy="290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5105400"/>
            <a:ext cx="3124200" cy="348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838200"/>
            <a:ext cx="6324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609600"/>
            <a:ext cx="356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D is a “fake name” for the dog.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7034" y="6396335"/>
            <a:ext cx="521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Translation to clausal form automatic.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79120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Missing?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5725180"/>
            <a:ext cx="3797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8.   </a:t>
            </a:r>
            <a:r>
              <a:rPr lang="en-US" sz="2800" b="1" dirty="0" smtClean="0">
                <a:solidFill>
                  <a:srgbClr val="FF0000"/>
                </a:solidFill>
              </a:rPr>
              <a:t>¬ </a:t>
            </a:r>
            <a:r>
              <a:rPr lang="en-US" b="1" dirty="0" smtClean="0">
                <a:solidFill>
                  <a:srgbClr val="FF0000"/>
                </a:solidFill>
              </a:rPr>
              <a:t>Kills(Curiosity, Tuna)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5410200"/>
            <a:ext cx="315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Negation of query!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Proof by contradiction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or resolution.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46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2.5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1524000"/>
            <a:ext cx="921302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98"/>
            <a:ext cx="9144000" cy="585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19600"/>
            <a:ext cx="2649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i.e.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Kills(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Curiosity,Tuna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800600"/>
            <a:ext cx="2679700" cy="35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167735"/>
            <a:ext cx="473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Warning: Non-standard notation!!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3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1905000" cy="599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029" y="76200"/>
            <a:ext cx="601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First-order resolution proof (</a:t>
            </a:r>
            <a:r>
              <a:rPr lang="en-US" b="1" smtClean="0">
                <a:solidFill>
                  <a:srgbClr val="FF0000"/>
                </a:solidFill>
              </a:rPr>
              <a:t>more carefully)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90667"/>
            <a:ext cx="8229600" cy="465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905000"/>
            <a:ext cx="695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 </a:t>
            </a:r>
            <a:r>
              <a:rPr lang="en-US" b="1" dirty="0" smtClean="0"/>
              <a:t>¬ Owns(x, D)</a:t>
            </a:r>
            <a:r>
              <a:rPr lang="en-US" sz="2000" b="1" dirty="0" smtClean="0"/>
              <a:t>∨ </a:t>
            </a:r>
            <a:r>
              <a:rPr lang="en-US" b="1" dirty="0" err="1" smtClean="0"/>
              <a:t>AnimalLover</a:t>
            </a:r>
            <a:r>
              <a:rPr lang="en-US" b="1" dirty="0" smtClean="0"/>
              <a:t>(x)     using  S(x)/D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2539404"/>
            <a:ext cx="2901950" cy="3561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327660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10.  </a:t>
            </a:r>
            <a:r>
              <a:rPr lang="en-US" b="1" dirty="0" err="1" smtClean="0">
                <a:solidFill>
                  <a:srgbClr val="FF0000"/>
                </a:solidFill>
              </a:rPr>
              <a:t>AnimalLover</a:t>
            </a:r>
            <a:r>
              <a:rPr lang="en-US" b="1" dirty="0" smtClean="0">
                <a:solidFill>
                  <a:srgbClr val="FF0000"/>
                </a:solidFill>
              </a:rPr>
              <a:t>(Jack)</a:t>
            </a:r>
            <a:r>
              <a:rPr lang="en-US" b="1" dirty="0" smtClean="0"/>
              <a:t>     </a:t>
            </a:r>
            <a:r>
              <a:rPr lang="en-US" b="1" dirty="0"/>
              <a:t>using  </a:t>
            </a:r>
            <a:r>
              <a:rPr lang="en-US" b="1" dirty="0" smtClean="0"/>
              <a:t>x/Jack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0" y="4042570"/>
            <a:ext cx="4044950" cy="12112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5486400"/>
            <a:ext cx="563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11.  </a:t>
            </a:r>
            <a:r>
              <a:rPr lang="en-US" b="1" dirty="0" smtClean="0">
                <a:solidFill>
                  <a:srgbClr val="FF0000"/>
                </a:solidFill>
              </a:rPr>
              <a:t>Animal (Tuna)     </a:t>
            </a:r>
            <a:r>
              <a:rPr lang="en-US" b="1" dirty="0" smtClean="0"/>
              <a:t>using z/Tuna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43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0215"/>
            <a:ext cx="7239000" cy="322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762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11.  </a:t>
            </a:r>
            <a:r>
              <a:rPr lang="en-US" b="1" dirty="0">
                <a:solidFill>
                  <a:srgbClr val="FF0000"/>
                </a:solidFill>
              </a:rPr>
              <a:t>Animal (Tuna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2681" y="2057400"/>
            <a:ext cx="7552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12. ¬ </a:t>
            </a:r>
            <a:r>
              <a:rPr lang="en-US" b="1" dirty="0" err="1" smtClean="0"/>
              <a:t>AnimalLover</a:t>
            </a:r>
            <a:r>
              <a:rPr lang="en-US" b="1" dirty="0" smtClean="0"/>
              <a:t>(w) ∨ ¬ Kills(w, Tuna)   using y/Tuna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10.  </a:t>
            </a:r>
            <a:r>
              <a:rPr lang="en-US" b="1" dirty="0" err="1">
                <a:solidFill>
                  <a:srgbClr val="FF0000"/>
                </a:solidFill>
              </a:rPr>
              <a:t>AnimalLover</a:t>
            </a:r>
            <a:r>
              <a:rPr lang="en-US" b="1" dirty="0">
                <a:solidFill>
                  <a:srgbClr val="FF0000"/>
                </a:solidFill>
              </a:rPr>
              <a:t>(Jack)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3528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13. ¬ Kills(Jack, </a:t>
            </a:r>
            <a:r>
              <a:rPr lang="en-US" b="1" dirty="0">
                <a:solidFill>
                  <a:srgbClr val="C00000"/>
                </a:solidFill>
              </a:rPr>
              <a:t>Tuna)   </a:t>
            </a:r>
            <a:r>
              <a:rPr lang="en-US" b="1" dirty="0"/>
              <a:t>using </a:t>
            </a:r>
            <a:r>
              <a:rPr lang="en-US" b="1" dirty="0" smtClean="0"/>
              <a:t>w/Jack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68" y="4038600"/>
            <a:ext cx="6821732" cy="401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970" y="4648200"/>
            <a:ext cx="348343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14. Kills(Curiosity, </a:t>
            </a:r>
            <a:r>
              <a:rPr lang="en-US" b="1" dirty="0">
                <a:solidFill>
                  <a:srgbClr val="C00000"/>
                </a:solidFill>
              </a:rPr>
              <a:t>Tuna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5161137"/>
            <a:ext cx="3797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8.   </a:t>
            </a:r>
            <a:r>
              <a:rPr lang="en-US" sz="2800" b="1" dirty="0">
                <a:solidFill>
                  <a:srgbClr val="FF0000"/>
                </a:solidFill>
              </a:rPr>
              <a:t>¬ </a:t>
            </a:r>
            <a:r>
              <a:rPr lang="en-US" b="1" dirty="0">
                <a:solidFill>
                  <a:srgbClr val="FF0000"/>
                </a:solidFill>
              </a:rPr>
              <a:t>Kills(Curiosity, Tuna)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897" y="5786735"/>
            <a:ext cx="4311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   ⧠    (contradiction reached)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4016" y="6329007"/>
            <a:ext cx="453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So, KB |== Kills(Curiosity, Tuna)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724400"/>
            <a:ext cx="323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15 lines; trivial with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m</a:t>
            </a:r>
            <a:r>
              <a:rPr lang="en-US" b="1" i="1" dirty="0" smtClean="0">
                <a:solidFill>
                  <a:srgbClr val="7030A0"/>
                </a:solidFill>
              </a:rPr>
              <a:t>odern solvers.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Can do 1+ billion lines!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6096000" cy="2097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819400"/>
            <a:ext cx="75618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So, we answered a natural language query using 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arenBoth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Natural language parsing     (almost there)</a:t>
            </a:r>
          </a:p>
          <a:p>
            <a:pPr marL="457200" indent="-457200">
              <a:buAutoNum type="arabicParenBoth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Background knowledge        (much work remaining)</a:t>
            </a:r>
          </a:p>
          <a:p>
            <a:pPr marL="457200" indent="-457200">
              <a:buAutoNum type="arabicParenBoth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Reasoning                               (works fine now)</a:t>
            </a:r>
          </a:p>
          <a:p>
            <a:pPr marL="457200" indent="-457200">
              <a:buAutoNum type="arabicParenBoth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 will see much progress in this kind of natural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anguage question answering in next decade.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9977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executable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semantic parsing. </a:t>
            </a:r>
          </a:p>
          <a:p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Persi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Liang, Stanford.</a:t>
            </a:r>
          </a:p>
        </p:txBody>
      </p:sp>
    </p:spTree>
    <p:extLst>
      <p:ext uri="{BB962C8B-B14F-4D97-AF65-F5344CB8AC3E}">
        <p14:creationId xmlns:p14="http://schemas.microsoft.com/office/powerpoint/2010/main" val="1299517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151"/>
            <a:ext cx="8631733" cy="34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1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0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88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5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9144000" cy="49388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43200" y="32004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157" y="4572000"/>
            <a:ext cx="7239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7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1" y="990601"/>
            <a:ext cx="9144000" cy="4659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775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Or, better yet, for finite domains, fall back to SAT solvers.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" y="-75188"/>
            <a:ext cx="822960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Certain sets of first-order statements can overwhelm general resolution solvers, e.g. about infinite sets (natural numbers).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09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1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257"/>
            <a:ext cx="9144000" cy="38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7242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Concludes propositional and first-order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l</a:t>
            </a:r>
            <a:r>
              <a:rPr lang="en-US" sz="2800" b="1" dirty="0" smtClean="0">
                <a:solidFill>
                  <a:schemeClr val="accent2"/>
                </a:solidFill>
              </a:rPr>
              <a:t>ogic for knowledge representation and reasoning.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Next “Big Picture Slide”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27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857"/>
            <a:ext cx="9144000" cy="40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3"/>
            <a:ext cx="9144000" cy="5207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1"/>
            <a:ext cx="1178943" cy="1524000"/>
          </a:xfrm>
          <a:prstGeom prst="rect">
            <a:avLst/>
          </a:prstGeom>
          <a:effectLst>
            <a:glow rad="304800">
              <a:schemeClr val="accent1"/>
            </a:glow>
          </a:effectLst>
        </p:spPr>
      </p:pic>
      <p:pic>
        <p:nvPicPr>
          <p:cNvPr id="5" name="Picture 4" descr="Screen Shot 2012-11-05 at 12.52.07 AM.png"/>
          <p:cNvPicPr>
            <a:picLocks noChangeAspect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9144000" cy="52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2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86316</TotalTime>
  <Words>579</Words>
  <Application>Microsoft Macintosh PowerPoint</Application>
  <PresentationFormat>On-screen Show (4:3)</PresentationFormat>
  <Paragraphs>99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Calibri</vt:lpstr>
      <vt:lpstr>cmsy10</vt:lpstr>
      <vt:lpstr>Comic Sans MS</vt:lpstr>
      <vt:lpstr>ＭＳ Ｐゴシック</vt:lpstr>
      <vt:lpstr>Times New Roman</vt:lpstr>
      <vt:lpstr>Wingdings</vt:lpstr>
      <vt:lpstr>Arial</vt:lpstr>
      <vt:lpstr>Default Design</vt:lpstr>
      <vt:lpstr>Office Theme</vt:lpstr>
      <vt:lpstr>CS 4700: Foundations of  Artificial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1568</cp:revision>
  <dcterms:created xsi:type="dcterms:W3CDTF">1601-01-01T00:00:00Z</dcterms:created>
  <dcterms:modified xsi:type="dcterms:W3CDTF">2017-11-08T08:13:23Z</dcterms:modified>
</cp:coreProperties>
</file>