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45"/>
  </p:notesMasterIdLst>
  <p:handoutMasterIdLst>
    <p:handoutMasterId r:id="rId46"/>
  </p:handoutMasterIdLst>
  <p:sldIdLst>
    <p:sldId id="374" r:id="rId2"/>
    <p:sldId id="472" r:id="rId3"/>
    <p:sldId id="500" r:id="rId4"/>
    <p:sldId id="456" r:id="rId5"/>
    <p:sldId id="479" r:id="rId6"/>
    <p:sldId id="405" r:id="rId7"/>
    <p:sldId id="457" r:id="rId8"/>
    <p:sldId id="477" r:id="rId9"/>
    <p:sldId id="478" r:id="rId10"/>
    <p:sldId id="458" r:id="rId11"/>
    <p:sldId id="459" r:id="rId12"/>
    <p:sldId id="461" r:id="rId13"/>
    <p:sldId id="473" r:id="rId14"/>
    <p:sldId id="409" r:id="rId15"/>
    <p:sldId id="462" r:id="rId16"/>
    <p:sldId id="481" r:id="rId17"/>
    <p:sldId id="482" r:id="rId18"/>
    <p:sldId id="485" r:id="rId19"/>
    <p:sldId id="483" r:id="rId20"/>
    <p:sldId id="484" r:id="rId21"/>
    <p:sldId id="486" r:id="rId22"/>
    <p:sldId id="487" r:id="rId23"/>
    <p:sldId id="488" r:id="rId24"/>
    <p:sldId id="501" r:id="rId25"/>
    <p:sldId id="475" r:id="rId26"/>
    <p:sldId id="464" r:id="rId27"/>
    <p:sldId id="465" r:id="rId28"/>
    <p:sldId id="466" r:id="rId29"/>
    <p:sldId id="412" r:id="rId30"/>
    <p:sldId id="413" r:id="rId31"/>
    <p:sldId id="414" r:id="rId32"/>
    <p:sldId id="417" r:id="rId33"/>
    <p:sldId id="491" r:id="rId34"/>
    <p:sldId id="492" r:id="rId35"/>
    <p:sldId id="493" r:id="rId36"/>
    <p:sldId id="495" r:id="rId37"/>
    <p:sldId id="494" r:id="rId38"/>
    <p:sldId id="496" r:id="rId39"/>
    <p:sldId id="497" r:id="rId40"/>
    <p:sldId id="498" r:id="rId41"/>
    <p:sldId id="499" r:id="rId42"/>
    <p:sldId id="471" r:id="rId43"/>
    <p:sldId id="468" r:id="rId44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CC00CC"/>
    <a:srgbClr val="66FF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85"/>
    <p:restoredTop sz="93078"/>
  </p:normalViewPr>
  <p:slideViewPr>
    <p:cSldViewPr>
      <p:cViewPr varScale="1">
        <p:scale>
          <a:sx n="98" d="100"/>
          <a:sy n="98" d="100"/>
        </p:scale>
        <p:origin x="178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26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handoutMaster" Target="handoutMasters/handoutMaster1.xml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ADCF93C3-ACBA-CD44-9AB1-FD580F986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162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309C834F-7A8E-B844-BF51-D4BDD1589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40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7193CB-1233-B54E-B4CB-97E6F791D988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8525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3950C0-C966-6845-9406-9CF260709A05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42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2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400"/>
            <a:ext cx="5032375" cy="4114800"/>
          </a:xfrm>
        </p:spPr>
        <p:txBody>
          <a:bodyPr/>
          <a:lstStyle/>
          <a:p>
            <a:pPr>
              <a:buFontTx/>
              <a:buChar char="•"/>
              <a:defRPr/>
            </a:pPr>
            <a:r>
              <a:rPr lang="en-US" smtClean="0">
                <a:cs typeface="+mn-cs"/>
              </a:rPr>
              <a:t>Purpose of SA is to avoid local maxima. (Most frequently encountered difficulty with hill climbing.) Idea... [allows downhill steps occasionally].</a:t>
            </a:r>
          </a:p>
          <a:p>
            <a:pPr>
              <a:buFontTx/>
              <a:buChar char="•"/>
              <a:defRPr/>
            </a:pPr>
            <a:r>
              <a:rPr lang="en-US" smtClean="0">
                <a:cs typeface="+mn-cs"/>
              </a:rPr>
              <a:t>The undirected steps won't in general reduce the ability of the procedure to find a global maximum (although they might increase the running time).  But they may dislodge the problem solver from a foothill, i.e., a local maximum.</a:t>
            </a:r>
          </a:p>
          <a:p>
            <a:pPr>
              <a:defRPr/>
            </a:pPr>
            <a:r>
              <a:rPr lang="en-US" smtClean="0">
                <a:cs typeface="+mn-cs"/>
              </a:rPr>
              <a:t>Q: Why large steps at first?</a:t>
            </a:r>
          </a:p>
          <a:p>
            <a:pPr>
              <a:buFontTx/>
              <a:buChar char="•"/>
              <a:defRPr/>
            </a:pPr>
            <a:r>
              <a:rPr lang="en-US" smtClean="0">
                <a:cs typeface="+mn-cs"/>
              </a:rPr>
              <a:t>A: To avoid local maxima that extend over a wide area of the search space. Like doing a lot of exploring of the whole search space early.  Subsequent undirected steps are smaller because we expect to only have to avoid more restricted local maxima.</a:t>
            </a:r>
          </a:p>
          <a:p>
            <a:pPr>
              <a:buFontTx/>
              <a:buChar char="•"/>
              <a:defRPr/>
            </a:pPr>
            <a:r>
              <a:rPr lang="en-US" smtClean="0">
                <a:cs typeface="+mn-cs"/>
              </a:rPr>
              <a:t>Name came from an analogy with metal-casting.</a:t>
            </a:r>
          </a:p>
          <a:p>
            <a:pPr>
              <a:defRPr/>
            </a:pPr>
            <a:endParaRPr lang="en-US" smtClean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90875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267799-EC51-844D-B62F-F4A3B9CCFE8B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141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41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pPr>
              <a:defRPr/>
            </a:pPr>
            <a:r>
              <a:rPr lang="en-US" i="1" smtClean="0">
                <a:cs typeface="+mn-cs"/>
              </a:rPr>
              <a:t>	T</a:t>
            </a:r>
            <a:r>
              <a:rPr lang="en-US" smtClean="0">
                <a:cs typeface="+mn-cs"/>
              </a:rPr>
              <a:t> is predefined by the user.</a:t>
            </a:r>
          </a:p>
        </p:txBody>
      </p:sp>
    </p:spTree>
    <p:extLst>
      <p:ext uri="{BB962C8B-B14F-4D97-AF65-F5344CB8AC3E}">
        <p14:creationId xmlns:p14="http://schemas.microsoft.com/office/powerpoint/2010/main" val="480947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5788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16365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304800"/>
            <a:ext cx="19621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304800"/>
            <a:ext cx="57340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03713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1418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783442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17640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6556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85143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54806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909432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744445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6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68678" name="Text Box 6"/>
          <p:cNvSpPr txBox="1">
            <a:spLocks noChangeArrowheads="1"/>
          </p:cNvSpPr>
          <p:nvPr userDrawn="1"/>
        </p:nvSpPr>
        <p:spPr bwMode="auto">
          <a:xfrm>
            <a:off x="7620000" y="6462713"/>
            <a:ext cx="762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900" dirty="0">
                <a:cs typeface="+mn-cs"/>
              </a:rPr>
              <a:t>Bart Selman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900" dirty="0">
                <a:cs typeface="+mn-cs"/>
              </a:rPr>
              <a:t>CS4700</a:t>
            </a:r>
          </a:p>
        </p:txBody>
      </p:sp>
      <p:sp>
        <p:nvSpPr>
          <p:cNvPr id="1029" name="TextBox 1"/>
          <p:cNvSpPr txBox="1">
            <a:spLocks noChangeArrowheads="1"/>
          </p:cNvSpPr>
          <p:nvPr userDrawn="1"/>
        </p:nvSpPr>
        <p:spPr bwMode="auto">
          <a:xfrm>
            <a:off x="8458200" y="6407150"/>
            <a:ext cx="487363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mtClean="0"/>
              <a:t> </a:t>
            </a:r>
            <a:fld id="{FD9B9602-40E7-8041-80A5-5ABAA516B22D}" type="slidenum">
              <a:rPr lang="en-US" sz="1600" smtClean="0"/>
              <a:pPr eaLnBrk="1" hangingPunct="1">
                <a:defRPr/>
              </a:pPr>
              <a:t>‹#›</a:t>
            </a:fld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/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CS 4700:</a:t>
            </a:r>
            <a:br>
              <a:rPr lang="en-US" dirty="0" smtClean="0">
                <a:solidFill>
                  <a:srgbClr val="FF0000"/>
                </a:solidFill>
                <a:cs typeface="+mj-cs"/>
              </a:rPr>
            </a:br>
            <a:r>
              <a:rPr lang="en-US" dirty="0" smtClean="0">
                <a:solidFill>
                  <a:srgbClr val="FF0000"/>
                </a:solidFill>
                <a:cs typeface="+mj-cs"/>
              </a:rPr>
              <a:t>Foundations of  Artificial Intelligence</a:t>
            </a:r>
          </a:p>
        </p:txBody>
      </p:sp>
      <p:sp>
        <p:nvSpPr>
          <p:cNvPr id="19046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solidFill>
                  <a:srgbClr val="0000FF"/>
                </a:solidFill>
                <a:cs typeface="+mn-cs"/>
              </a:rPr>
              <a:t>Bart Selman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err="1" smtClean="0">
                <a:solidFill>
                  <a:srgbClr val="0000FF"/>
                </a:solidFill>
                <a:cs typeface="+mn-cs"/>
              </a:rPr>
              <a:t>selman@cs.cornell.edu</a:t>
            </a:r>
            <a:endParaRPr lang="en-US" b="1" dirty="0" smtClean="0">
              <a:solidFill>
                <a:srgbClr val="0000FF"/>
              </a:solidFill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b="1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solidFill>
                  <a:srgbClr val="0000FF"/>
                </a:solidFill>
                <a:cs typeface="+mn-cs"/>
              </a:rPr>
              <a:t>Local Search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b="1" dirty="0" smtClean="0">
              <a:solidFill>
                <a:srgbClr val="0000FF"/>
              </a:solidFill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cs typeface="+mn-cs"/>
              </a:rPr>
              <a:t>Readings R&amp;N: Chapter 4:1 and 6:4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Issues for hill-climbing search</a:t>
            </a:r>
          </a:p>
        </p:txBody>
      </p:sp>
      <p:sp>
        <p:nvSpPr>
          <p:cNvPr id="140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Problem: depending on initial state, can get stuck in local optimum (here maximum)</a:t>
            </a:r>
            <a:r>
              <a:rPr lang="en-US" dirty="0" smtClean="0">
                <a:cs typeface="+mn-cs"/>
              </a:rPr>
              <a:t>
</a:t>
            </a:r>
          </a:p>
          <a:p>
            <a:pPr eaLnBrk="1" hangingPunct="1">
              <a:defRPr/>
            </a:pPr>
            <a:endParaRPr lang="en-US" dirty="0" smtClean="0">
              <a:cs typeface="+mn-cs"/>
            </a:endParaRPr>
          </a:p>
        </p:txBody>
      </p:sp>
      <p:pic>
        <p:nvPicPr>
          <p:cNvPr id="13315" name="Picture 4" descr="hill-climb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6934200" cy="389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08005" name="Text Box 5"/>
          <p:cNvSpPr txBox="1">
            <a:spLocks noChangeArrowheads="1"/>
          </p:cNvSpPr>
          <p:nvPr/>
        </p:nvSpPr>
        <p:spPr bwMode="auto">
          <a:xfrm>
            <a:off x="5486400" y="1981200"/>
            <a:ext cx="3227388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How to overcome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local optima and  plateaus </a:t>
            </a:r>
            <a:r>
              <a:rPr lang="en-US" dirty="0">
                <a:solidFill>
                  <a:srgbClr val="FF0000"/>
                </a:solidFill>
                <a:cs typeface="+mn-cs"/>
              </a:rPr>
              <a:t>?</a:t>
            </a:r>
          </a:p>
        </p:txBody>
      </p:sp>
      <p:sp>
        <p:nvSpPr>
          <p:cNvPr id="1408006" name="Text Box 6"/>
          <p:cNvSpPr txBox="1">
            <a:spLocks noChangeArrowheads="1"/>
          </p:cNvSpPr>
          <p:nvPr/>
        </p:nvSpPr>
        <p:spPr bwMode="auto">
          <a:xfrm>
            <a:off x="4495800" y="2819400"/>
            <a:ext cx="44942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solidFill>
                  <a:srgbClr val="FF0000"/>
                </a:solidFill>
                <a:cs typeface="+mn-cs"/>
                <a:sym typeface="Wingdings" charset="0"/>
              </a:rPr>
              <a:t> </a:t>
            </a:r>
            <a:r>
              <a:rPr lang="en-US" sz="2400" b="1" dirty="0">
                <a:solidFill>
                  <a:srgbClr val="FF0000"/>
                </a:solidFill>
                <a:cs typeface="+mn-cs"/>
              </a:rPr>
              <a:t>Random-restart hill climbing  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5943600"/>
            <a:ext cx="7734300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 dirty="0">
                <a:solidFill>
                  <a:schemeClr val="accent2"/>
                </a:solidFill>
              </a:rPr>
              <a:t>But, 1D figure is deceptive. </a:t>
            </a:r>
            <a:r>
              <a:rPr lang="en-US" b="1" i="1" dirty="0">
                <a:solidFill>
                  <a:srgbClr val="FF0000"/>
                </a:solidFill>
              </a:rPr>
              <a:t>True local optima </a:t>
            </a:r>
            <a:r>
              <a:rPr lang="en-US" b="1" i="1" dirty="0">
                <a:solidFill>
                  <a:schemeClr val="accent2"/>
                </a:solidFill>
              </a:rPr>
              <a:t>are surprisingly rare in</a:t>
            </a:r>
          </a:p>
          <a:p>
            <a:pPr eaLnBrk="1" hangingPunct="1"/>
            <a:r>
              <a:rPr lang="en-US" b="1" i="1" dirty="0">
                <a:solidFill>
                  <a:schemeClr val="accent2"/>
                </a:solidFill>
              </a:rPr>
              <a:t>high-dimensional spaces! There often is an escape to a better state.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8005" grpId="0"/>
      <p:bldP spid="1408006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cs typeface="+mj-cs"/>
              </a:rPr>
              <a:t>Potential Issues with Hill Climbing / Greedy Local Search</a:t>
            </a:r>
          </a:p>
        </p:txBody>
      </p:sp>
      <p:sp>
        <p:nvSpPr>
          <p:cNvPr id="140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077200" cy="304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rgbClr val="3333CC"/>
                </a:solidFill>
                <a:cs typeface="+mn-cs"/>
              </a:rPr>
              <a:t>Local Optima: No neighbor is better, but not at global optimum.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b="1" dirty="0" smtClean="0"/>
              <a:t>May have to move away from goal to find (best) solution.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b="1" dirty="0" smtClean="0"/>
              <a:t>But again, true local optima are rare in many high-dimensional spaces.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1800" dirty="0" smtClean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smtClean="0">
                <a:solidFill>
                  <a:srgbClr val="3333CC"/>
                </a:solidFill>
                <a:cs typeface="+mn-cs"/>
              </a:rPr>
              <a:t>Plateaus: All neighbors look the same.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b="1" dirty="0" smtClean="0"/>
              <a:t>8-puzzle: perhaps no action will change # of tiles out of place.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1800" b="1" dirty="0" smtClean="0"/>
              <a:t>Soln. just keep moving around! (will often find some improving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1800" b="1" dirty="0" smtClean="0"/>
              <a:t>     move eventually)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1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smtClean="0">
                <a:solidFill>
                  <a:srgbClr val="3333CC"/>
                </a:solidFill>
                <a:cs typeface="+mn-cs"/>
              </a:rPr>
              <a:t>Ridges:  sequence of local maxima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endParaRPr lang="en-US" sz="1800" dirty="0" smtClean="0"/>
          </a:p>
          <a:p>
            <a:pPr eaLnBrk="1" hangingPunct="1">
              <a:lnSpc>
                <a:spcPct val="90000"/>
              </a:lnSpc>
              <a:defRPr/>
            </a:pPr>
            <a:endParaRPr lang="en-US" sz="1800" dirty="0" smtClean="0"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1800" b="1" dirty="0" smtClean="0">
                <a:solidFill>
                  <a:srgbClr val="3333CC"/>
                </a:solidFill>
                <a:cs typeface="+mn-cs"/>
              </a:rPr>
              <a:t>May not know global optimum: Am I done?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1800" dirty="0" smtClean="0">
              <a:cs typeface="+mn-cs"/>
            </a:endParaRPr>
          </a:p>
        </p:txBody>
      </p:sp>
      <p:pic>
        <p:nvPicPr>
          <p:cNvPr id="14339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038600"/>
            <a:ext cx="1655763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Improvements to Greedy /</a:t>
            </a:r>
            <a:br>
              <a:rPr lang="en-US" dirty="0" smtClean="0">
                <a:solidFill>
                  <a:srgbClr val="FF0000"/>
                </a:solidFill>
                <a:cs typeface="+mj-cs"/>
              </a:rPr>
            </a:br>
            <a:r>
              <a:rPr lang="en-US" dirty="0" smtClean="0">
                <a:solidFill>
                  <a:srgbClr val="FF0000"/>
                </a:solidFill>
                <a:cs typeface="+mj-cs"/>
              </a:rPr>
              <a:t>Hill-climbing Search</a:t>
            </a:r>
          </a:p>
        </p:txBody>
      </p:sp>
      <p:sp>
        <p:nvSpPr>
          <p:cNvPr id="141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Issue: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How to move more quickly to successively better plateaus?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Avoid </a:t>
            </a:r>
            <a:r>
              <a:rPr lang="ja-JP" altLang="en-US" b="1" dirty="0" smtClean="0">
                <a:solidFill>
                  <a:schemeClr val="accent2"/>
                </a:solidFill>
                <a:latin typeface="Arial"/>
              </a:rPr>
              <a:t>“</a:t>
            </a:r>
            <a:r>
              <a:rPr lang="en-US" b="1" dirty="0" smtClean="0">
                <a:solidFill>
                  <a:schemeClr val="accent2"/>
                </a:solidFill>
              </a:rPr>
              <a:t>getting stuck</a:t>
            </a:r>
            <a:r>
              <a:rPr lang="ja-JP" altLang="en-US" b="1" dirty="0" smtClean="0">
                <a:solidFill>
                  <a:schemeClr val="accent2"/>
                </a:solidFill>
                <a:latin typeface="Arial"/>
              </a:rPr>
              <a:t>”</a:t>
            </a:r>
            <a:r>
              <a:rPr lang="en-US" b="1" dirty="0" smtClean="0">
                <a:solidFill>
                  <a:schemeClr val="accent2"/>
                </a:solidFill>
              </a:rPr>
              <a:t> / local maxima? 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Idea: Introduce “noise:”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                   downhill (uphill) moves to escape from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                   plateaus or local maxima (</a:t>
            </a:r>
            <a:r>
              <a:rPr lang="en-US" b="1" dirty="0" err="1" smtClean="0">
                <a:solidFill>
                  <a:srgbClr val="FF0000"/>
                </a:solidFill>
                <a:cs typeface="+mn-cs"/>
              </a:rPr>
              <a:t>mimima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                  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+mn-cs"/>
              </a:rPr>
              <a:t>E.g., make a move that increases the number of attacking pairs.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solidFill>
                <a:srgbClr val="FF0000"/>
              </a:solidFill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>
                <a:solidFill>
                  <a:schemeClr val="accent2"/>
                </a:solidFill>
                <a:cs typeface="+mn-cs"/>
              </a:rPr>
              <a:t>Noise strategies: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solidFill>
                  <a:schemeClr val="accent2"/>
                </a:solidFill>
              </a:rPr>
              <a:t>1. </a:t>
            </a:r>
            <a:r>
              <a:rPr lang="en-US" sz="2400" b="1" dirty="0" smtClean="0">
                <a:solidFill>
                  <a:srgbClr val="3333CC"/>
                </a:solidFill>
              </a:rPr>
              <a:t>Simulated Annealing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b="1" dirty="0" smtClean="0">
                <a:solidFill>
                  <a:srgbClr val="3333CC"/>
                </a:solidFill>
              </a:rPr>
              <a:t>Kirkpatrick et al. 1982; Metropolis et al. 1953 </a:t>
            </a:r>
          </a:p>
          <a:p>
            <a:pPr lvl="1" eaLnBrk="1" hangingPunct="1">
              <a:lnSpc>
                <a:spcPct val="90000"/>
              </a:lnSpc>
              <a:buFontTx/>
              <a:buNone/>
              <a:defRPr/>
            </a:pPr>
            <a:r>
              <a:rPr lang="en-US" sz="2400" b="1" dirty="0" smtClean="0">
                <a:solidFill>
                  <a:srgbClr val="3333CC"/>
                </a:solidFill>
              </a:rPr>
              <a:t>2. Mixed Random Walk (</a:t>
            </a:r>
            <a:r>
              <a:rPr lang="en-US" sz="2400" b="1" dirty="0" err="1" smtClean="0">
                <a:solidFill>
                  <a:srgbClr val="3333CC"/>
                </a:solidFill>
              </a:rPr>
              <a:t>Satisfiability</a:t>
            </a:r>
            <a:r>
              <a:rPr lang="en-US" sz="2400" b="1" dirty="0" smtClean="0">
                <a:solidFill>
                  <a:srgbClr val="3333CC"/>
                </a:solidFill>
              </a:rPr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sz="2000" b="1" dirty="0" smtClean="0">
                <a:solidFill>
                  <a:srgbClr val="3333CC"/>
                </a:solidFill>
              </a:rPr>
              <a:t>Selman, </a:t>
            </a:r>
            <a:r>
              <a:rPr lang="en-US" sz="2000" b="1" dirty="0" err="1" smtClean="0">
                <a:solidFill>
                  <a:srgbClr val="3333CC"/>
                </a:solidFill>
              </a:rPr>
              <a:t>Kautz</a:t>
            </a:r>
            <a:r>
              <a:rPr lang="en-US" sz="2000" b="1" dirty="0" smtClean="0">
                <a:solidFill>
                  <a:srgbClr val="3333CC"/>
                </a:solidFill>
              </a:rPr>
              <a:t>, and Cohen 1993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11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11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11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11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11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11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11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11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11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110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Simulated Annealing</a:t>
            </a:r>
          </a:p>
        </p:txBody>
      </p:sp>
      <p:sp>
        <p:nvSpPr>
          <p:cNvPr id="1426435" name="Text Box 3"/>
          <p:cNvSpPr txBox="1">
            <a:spLocks noChangeArrowheads="1"/>
          </p:cNvSpPr>
          <p:nvPr/>
        </p:nvSpPr>
        <p:spPr bwMode="auto">
          <a:xfrm>
            <a:off x="533400" y="1981200"/>
            <a:ext cx="8153400" cy="304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b="1" dirty="0">
                <a:cs typeface="+mn-cs"/>
              </a:rPr>
              <a:t>Idea: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cs typeface="+mn-cs"/>
              </a:rPr>
              <a:t>Use conventional hill-climbing style  techniques, but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solidFill>
                  <a:srgbClr val="FF0066"/>
                </a:solidFill>
                <a:cs typeface="+mn-cs"/>
              </a:rPr>
              <a:t>occasionally take a step in a direction other than that in which there is improvement (downhill moves; away from solution). 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endParaRPr lang="en-US" sz="2400" dirty="0">
              <a:solidFill>
                <a:srgbClr val="FF0066"/>
              </a:solidFill>
              <a:cs typeface="+mn-cs"/>
            </a:endParaRP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cs typeface="+mn-cs"/>
              </a:rPr>
              <a:t>As time passes, the </a:t>
            </a:r>
            <a:r>
              <a:rPr lang="en-US" sz="2400" dirty="0">
                <a:solidFill>
                  <a:srgbClr val="FF0066"/>
                </a:solidFill>
                <a:cs typeface="+mn-cs"/>
              </a:rPr>
              <a:t>probability that a down-hill step is taken is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solidFill>
                  <a:srgbClr val="FF0066"/>
                </a:solidFill>
                <a:cs typeface="+mn-cs"/>
              </a:rPr>
              <a:t>gradually reduced</a:t>
            </a:r>
            <a:r>
              <a:rPr lang="en-US" sz="2400" dirty="0">
                <a:cs typeface="+mn-cs"/>
              </a:rPr>
              <a:t> and the size of any down-hill step taken is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sz="2400" dirty="0">
                <a:cs typeface="+mn-cs"/>
              </a:rPr>
              <a:t>decreased.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038599" y="-76200"/>
            <a:ext cx="5140325" cy="12954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Simulated annealing search</a:t>
            </a:r>
            <a:br>
              <a:rPr lang="en-US" dirty="0" smtClean="0">
                <a:solidFill>
                  <a:srgbClr val="FF0000"/>
                </a:solidFill>
                <a:cs typeface="+mj-cs"/>
              </a:rPr>
            </a:br>
            <a:r>
              <a:rPr lang="en-US" sz="2800" dirty="0" smtClean="0">
                <a:solidFill>
                  <a:srgbClr val="009973"/>
                </a:solidFill>
                <a:cs typeface="+mj-cs"/>
              </a:rPr>
              <a:t>(one of the most widely used optimization methods)</a:t>
            </a:r>
          </a:p>
        </p:txBody>
      </p:sp>
      <p:sp>
        <p:nvSpPr>
          <p:cNvPr id="135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676400"/>
            <a:ext cx="79248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sz="1800" b="1" dirty="0" smtClean="0">
                <a:cs typeface="+mn-cs"/>
              </a:rPr>
              <a:t>Idea: escape local maxima by allowing some "bad" moves but </a:t>
            </a:r>
          </a:p>
          <a:p>
            <a:pPr eaLnBrk="1" hangingPunct="1">
              <a:defRPr/>
            </a:pPr>
            <a:r>
              <a:rPr lang="en-US" sz="1800" b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cs typeface="+mn-cs"/>
              </a:rPr>
              <a:t>        gradually decrease</a:t>
            </a:r>
            <a:r>
              <a:rPr lang="en-US" sz="1800" b="1" dirty="0" smtClean="0">
                <a:cs typeface="+mn-cs"/>
              </a:rPr>
              <a:t> frequency of such moves.</a:t>
            </a:r>
          </a:p>
          <a:p>
            <a:pPr eaLnBrk="1" hangingPunct="1">
              <a:defRPr/>
            </a:pPr>
            <a:r>
              <a:rPr lang="en-US" sz="1800" dirty="0">
                <a:cs typeface="+mn-cs"/>
              </a:rPr>
              <a:t> </a:t>
            </a:r>
            <a:r>
              <a:rPr lang="en-US" sz="1800" dirty="0" smtClean="0">
                <a:cs typeface="+mn-cs"/>
              </a:rPr>
              <a:t>        their frequency
</a:t>
            </a:r>
          </a:p>
          <a:p>
            <a:pPr eaLnBrk="1" hangingPunct="1">
              <a:defRPr/>
            </a:pPr>
            <a:endParaRPr lang="en-US" sz="1800" dirty="0" smtClean="0">
              <a:cs typeface="+mn-cs"/>
            </a:endParaRPr>
          </a:p>
        </p:txBody>
      </p:sp>
      <p:pic>
        <p:nvPicPr>
          <p:cNvPr id="13527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69" t="31250" r="13281" b="17709"/>
          <a:stretch>
            <a:fillRect/>
          </a:stretch>
        </p:blipFill>
        <p:spPr bwMode="auto">
          <a:xfrm>
            <a:off x="1143000" y="2362200"/>
            <a:ext cx="6248400" cy="347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grpSp>
        <p:nvGrpSpPr>
          <p:cNvPr id="1352712" name="Group 8"/>
          <p:cNvGrpSpPr>
            <a:grpSpLocks/>
          </p:cNvGrpSpPr>
          <p:nvPr/>
        </p:nvGrpSpPr>
        <p:grpSpPr bwMode="auto">
          <a:xfrm>
            <a:off x="4800600" y="5105400"/>
            <a:ext cx="4103688" cy="338138"/>
            <a:chOff x="3168" y="3648"/>
            <a:chExt cx="2585" cy="213"/>
          </a:xfrm>
        </p:grpSpPr>
        <p:sp>
          <p:nvSpPr>
            <p:cNvPr id="1352710" name="Line 6"/>
            <p:cNvSpPr>
              <a:spLocks noChangeShapeType="1"/>
            </p:cNvSpPr>
            <p:nvPr/>
          </p:nvSpPr>
          <p:spPr bwMode="auto">
            <a:xfrm flipH="1">
              <a:off x="3168" y="3792"/>
              <a:ext cx="432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2711" name="Text Box 7"/>
            <p:cNvSpPr txBox="1">
              <a:spLocks noChangeArrowheads="1"/>
            </p:cNvSpPr>
            <p:nvPr/>
          </p:nvSpPr>
          <p:spPr bwMode="auto">
            <a:xfrm>
              <a:off x="3600" y="3648"/>
              <a:ext cx="2153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case of improvement, make the move</a:t>
              </a:r>
            </a:p>
          </p:txBody>
        </p:sp>
      </p:grpSp>
      <p:grpSp>
        <p:nvGrpSpPr>
          <p:cNvPr id="1352715" name="Group 11"/>
          <p:cNvGrpSpPr>
            <a:grpSpLocks/>
          </p:cNvGrpSpPr>
          <p:nvPr/>
        </p:nvGrpSpPr>
        <p:grpSpPr bwMode="auto">
          <a:xfrm>
            <a:off x="5334000" y="4267200"/>
            <a:ext cx="3416300" cy="860425"/>
            <a:chOff x="3456" y="3120"/>
            <a:chExt cx="2152" cy="542"/>
          </a:xfrm>
        </p:grpSpPr>
        <p:sp>
          <p:nvSpPr>
            <p:cNvPr id="1352713" name="Line 9"/>
            <p:cNvSpPr>
              <a:spLocks noChangeShapeType="1"/>
            </p:cNvSpPr>
            <p:nvPr/>
          </p:nvSpPr>
          <p:spPr bwMode="auto">
            <a:xfrm flipH="1">
              <a:off x="3456" y="3504"/>
              <a:ext cx="48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2714" name="Text Box 10"/>
            <p:cNvSpPr txBox="1">
              <a:spLocks noChangeArrowheads="1"/>
            </p:cNvSpPr>
            <p:nvPr/>
          </p:nvSpPr>
          <p:spPr bwMode="auto">
            <a:xfrm>
              <a:off x="3984" y="3120"/>
              <a:ext cx="1624" cy="5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defRPr/>
              </a:pPr>
              <a:r>
                <a:rPr lang="en-US" sz="1600" b="1" dirty="0" smtClean="0">
                  <a:solidFill>
                    <a:srgbClr val="FF0000"/>
                  </a:solidFill>
                  <a:cs typeface="+mn-cs"/>
                </a:rPr>
                <a:t>Similar to hill climbing,</a:t>
              </a:r>
            </a:p>
            <a:p>
              <a:pPr eaLnBrk="1" hangingPunct="1">
                <a:spcBef>
                  <a:spcPct val="20000"/>
                </a:spcBef>
                <a:defRPr/>
              </a:pPr>
              <a:r>
                <a:rPr lang="en-US" sz="1600" b="1" dirty="0" smtClean="0">
                  <a:solidFill>
                    <a:srgbClr val="FF0000"/>
                  </a:solidFill>
                  <a:cs typeface="+mn-cs"/>
                </a:rPr>
                <a:t>but a random move instead</a:t>
              </a:r>
            </a:p>
            <a:p>
              <a:pPr eaLnBrk="1" hangingPunct="1">
                <a:spcBef>
                  <a:spcPct val="20000"/>
                </a:spcBef>
                <a:defRPr/>
              </a:pPr>
              <a:r>
                <a:rPr lang="en-US" sz="1600" b="1" dirty="0" smtClean="0">
                  <a:solidFill>
                    <a:srgbClr val="FF0000"/>
                  </a:solidFill>
                  <a:cs typeface="+mn-cs"/>
                </a:rPr>
                <a:t>of best move</a:t>
              </a:r>
            </a:p>
          </p:txBody>
        </p:sp>
      </p:grpSp>
      <p:grpSp>
        <p:nvGrpSpPr>
          <p:cNvPr id="1352723" name="Group 19"/>
          <p:cNvGrpSpPr>
            <a:grpSpLocks/>
          </p:cNvGrpSpPr>
          <p:nvPr/>
        </p:nvGrpSpPr>
        <p:grpSpPr bwMode="auto">
          <a:xfrm>
            <a:off x="4929188" y="5486400"/>
            <a:ext cx="4214812" cy="1206500"/>
            <a:chOff x="3105" y="3456"/>
            <a:chExt cx="2655" cy="760"/>
          </a:xfrm>
        </p:grpSpPr>
        <p:sp>
          <p:nvSpPr>
            <p:cNvPr id="1352717" name="Line 13"/>
            <p:cNvSpPr>
              <a:spLocks noChangeShapeType="1"/>
            </p:cNvSpPr>
            <p:nvPr/>
          </p:nvSpPr>
          <p:spPr bwMode="auto">
            <a:xfrm flipH="1" flipV="1">
              <a:off x="3312" y="3456"/>
              <a:ext cx="432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2718" name="Text Box 14"/>
            <p:cNvSpPr txBox="1">
              <a:spLocks noChangeArrowheads="1"/>
            </p:cNvSpPr>
            <p:nvPr/>
          </p:nvSpPr>
          <p:spPr bwMode="auto">
            <a:xfrm>
              <a:off x="3105" y="3696"/>
              <a:ext cx="2655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Otherwise, choose the move with probability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that decreases exponentially with the </a:t>
              </a:r>
              <a:r>
                <a:rPr lang="ja-JP" altLang="en-US" sz="1600" b="1" dirty="0">
                  <a:solidFill>
                    <a:srgbClr val="FF0000"/>
                  </a:solidFill>
                  <a:latin typeface="Arial"/>
                  <a:cs typeface="+mn-cs"/>
                </a:rPr>
                <a:t>“</a:t>
              </a: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badness</a:t>
              </a:r>
              <a:r>
                <a:rPr lang="ja-JP" altLang="en-US" sz="1600" b="1" dirty="0">
                  <a:solidFill>
                    <a:srgbClr val="FF0000"/>
                  </a:solidFill>
                  <a:latin typeface="Arial"/>
                  <a:cs typeface="+mn-cs"/>
                </a:rPr>
                <a:t>”</a:t>
              </a:r>
              <a:r>
                <a:rPr lang="en-US" sz="1600" b="1" dirty="0">
                  <a:solidFill>
                    <a:srgbClr val="FF0000"/>
                  </a:solidFill>
                  <a:cs typeface="+mn-cs"/>
                </a:rPr>
                <a:t> of the move.</a:t>
              </a:r>
            </a:p>
          </p:txBody>
        </p:sp>
      </p:grpSp>
      <p:sp>
        <p:nvSpPr>
          <p:cNvPr id="1352719" name="Text Box 15"/>
          <p:cNvSpPr txBox="1">
            <a:spLocks noChangeArrowheads="1"/>
          </p:cNvSpPr>
          <p:nvPr/>
        </p:nvSpPr>
        <p:spPr bwMode="auto">
          <a:xfrm>
            <a:off x="0" y="76200"/>
            <a:ext cx="3981450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US" sz="1800" b="1" dirty="0" smtClean="0">
                <a:solidFill>
                  <a:schemeClr val="accent6"/>
                </a:solidFill>
                <a:cs typeface="+mn-cs"/>
              </a:rPr>
              <a:t>What</a:t>
            </a:r>
            <a:r>
              <a:rPr lang="en-US" sz="1800" b="1" dirty="0" smtClean="0">
                <a:solidFill>
                  <a:schemeClr val="accent6"/>
                </a:solidFill>
                <a:latin typeface="Arial"/>
                <a:cs typeface="+mn-cs"/>
              </a:rPr>
              <a:t>’</a:t>
            </a:r>
            <a:r>
              <a:rPr lang="en-US" sz="1800" b="1" dirty="0" smtClean="0">
                <a:solidFill>
                  <a:schemeClr val="accent6"/>
                </a:solidFill>
                <a:cs typeface="+mn-cs"/>
              </a:rPr>
              <a:t>s the probability when: T </a:t>
            </a:r>
            <a:r>
              <a:rPr lang="en-US" sz="1800" b="1" dirty="0" smtClean="0">
                <a:solidFill>
                  <a:schemeClr val="accent6"/>
                </a:solidFill>
                <a:cs typeface="+mn-cs"/>
                <a:sym typeface="Wingdings" charset="0"/>
              </a:rPr>
              <a:t> </a:t>
            </a:r>
            <a:r>
              <a:rPr lang="en-US" sz="1800" b="1" dirty="0" err="1" smtClean="0">
                <a:solidFill>
                  <a:srgbClr val="2D2DB9"/>
                </a:solidFill>
                <a:cs typeface="+mn-cs"/>
                <a:sym typeface="Wingdings" charset="0"/>
              </a:rPr>
              <a:t>in</a:t>
            </a:r>
            <a:r>
              <a:rPr lang="en-US" sz="1600" b="1" dirty="0" err="1" smtClean="0">
                <a:solidFill>
                  <a:srgbClr val="2D2DB9"/>
                </a:solidFill>
                <a:cs typeface="+mn-cs"/>
                <a:sym typeface="Wingdings" charset="0"/>
              </a:rPr>
              <a:t>f</a:t>
            </a:r>
            <a:r>
              <a:rPr lang="en-US" sz="1600" b="1" dirty="0" smtClean="0">
                <a:solidFill>
                  <a:srgbClr val="2D2DB9"/>
                </a:solidFill>
                <a:cs typeface="+mn-cs"/>
                <a:sym typeface="Wingdings" charset="0"/>
              </a:rPr>
              <a:t>?</a:t>
            </a:r>
            <a:endParaRPr lang="en-US" sz="1600" b="1" dirty="0" smtClean="0">
              <a:solidFill>
                <a:srgbClr val="2D2DB9"/>
              </a:solidFill>
              <a:cs typeface="+mn-cs"/>
            </a:endParaRPr>
          </a:p>
        </p:txBody>
      </p:sp>
      <p:sp>
        <p:nvSpPr>
          <p:cNvPr id="1352720" name="Text Box 16"/>
          <p:cNvSpPr txBox="1">
            <a:spLocks noChangeArrowheads="1"/>
          </p:cNvSpPr>
          <p:nvPr/>
        </p:nvSpPr>
        <p:spPr bwMode="auto">
          <a:xfrm>
            <a:off x="0" y="609600"/>
            <a:ext cx="3913188" cy="34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US" sz="1800" b="1" dirty="0" smtClean="0">
                <a:solidFill>
                  <a:srgbClr val="2D2DB9"/>
                </a:solidFill>
                <a:cs typeface="+mn-cs"/>
              </a:rPr>
              <a:t>What</a:t>
            </a:r>
            <a:r>
              <a:rPr lang="en-US" sz="1800" b="1" dirty="0" smtClean="0">
                <a:solidFill>
                  <a:srgbClr val="2D2DB9"/>
                </a:solidFill>
                <a:latin typeface="Arial"/>
                <a:cs typeface="+mn-cs"/>
              </a:rPr>
              <a:t>’</a:t>
            </a:r>
            <a:r>
              <a:rPr lang="en-US" sz="1800" b="1" dirty="0" smtClean="0">
                <a:solidFill>
                  <a:srgbClr val="2D2DB9"/>
                </a:solidFill>
                <a:cs typeface="+mn-cs"/>
              </a:rPr>
              <a:t>s the probability when: T </a:t>
            </a:r>
            <a:r>
              <a:rPr lang="en-US" sz="1800" b="1" dirty="0" smtClean="0">
                <a:solidFill>
                  <a:srgbClr val="2D2DB9"/>
                </a:solidFill>
                <a:cs typeface="+mn-cs"/>
                <a:sym typeface="Wingdings" charset="0"/>
              </a:rPr>
              <a:t> 0?</a:t>
            </a:r>
            <a:endParaRPr lang="en-US" sz="1800" b="1" dirty="0" smtClean="0">
              <a:solidFill>
                <a:srgbClr val="2D2DB9"/>
              </a:solidFill>
              <a:cs typeface="+mn-cs"/>
            </a:endParaRPr>
          </a:p>
        </p:txBody>
      </p:sp>
      <p:sp>
        <p:nvSpPr>
          <p:cNvPr id="1352721" name="Text Box 17"/>
          <p:cNvSpPr txBox="1">
            <a:spLocks noChangeArrowheads="1"/>
          </p:cNvSpPr>
          <p:nvPr/>
        </p:nvSpPr>
        <p:spPr bwMode="auto">
          <a:xfrm>
            <a:off x="25400" y="1066800"/>
            <a:ext cx="7008099" cy="374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r>
              <a:rPr lang="en-US" sz="1800" b="1" dirty="0" smtClean="0">
                <a:solidFill>
                  <a:srgbClr val="2D2DB9"/>
                </a:solidFill>
                <a:cs typeface="+mn-cs"/>
              </a:rPr>
              <a:t>What</a:t>
            </a:r>
            <a:r>
              <a:rPr lang="en-US" sz="1800" b="1" dirty="0" smtClean="0">
                <a:solidFill>
                  <a:srgbClr val="2D2DB9"/>
                </a:solidFill>
                <a:latin typeface="Arial"/>
                <a:cs typeface="+mn-cs"/>
              </a:rPr>
              <a:t>’</a:t>
            </a:r>
            <a:r>
              <a:rPr lang="en-US" sz="1800" b="1" dirty="0" smtClean="0">
                <a:solidFill>
                  <a:srgbClr val="2D2DB9"/>
                </a:solidFill>
                <a:cs typeface="+mn-cs"/>
              </a:rPr>
              <a:t>s the probability when:   delta E </a:t>
            </a:r>
            <a:r>
              <a:rPr lang="en-US" sz="2000" b="1" dirty="0" smtClean="0">
                <a:solidFill>
                  <a:srgbClr val="2D2DB9"/>
                </a:solidFill>
                <a:cs typeface="+mn-cs"/>
                <a:sym typeface="Symbol" charset="0"/>
              </a:rPr>
              <a:t>= 0</a:t>
            </a:r>
            <a:r>
              <a:rPr lang="en-US" sz="1800" b="1" dirty="0" smtClean="0">
                <a:solidFill>
                  <a:srgbClr val="2D2DB9"/>
                </a:solidFill>
                <a:cs typeface="+mn-cs"/>
                <a:sym typeface="Wingdings" charset="0"/>
              </a:rPr>
              <a:t>? (sideways / plateau move)</a:t>
            </a:r>
            <a:endParaRPr lang="en-US" sz="1800" b="1" dirty="0" smtClean="0">
              <a:solidFill>
                <a:srgbClr val="2D2DB9"/>
              </a:solidFill>
              <a:cs typeface="+mn-cs"/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228600" y="2971800"/>
            <a:ext cx="914400" cy="9144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3" name="Oval 2"/>
          <p:cNvSpPr/>
          <p:nvPr/>
        </p:nvSpPr>
        <p:spPr bwMode="auto">
          <a:xfrm>
            <a:off x="3886200" y="5105400"/>
            <a:ext cx="1600200" cy="914400"/>
          </a:xfrm>
          <a:prstGeom prst="ellipse">
            <a:avLst/>
          </a:prstGeom>
          <a:solidFill>
            <a:schemeClr val="accent2">
              <a:alpha val="3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5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5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5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52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2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2707" grpId="0" build="p"/>
      <p:bldP spid="1352719" grpId="0"/>
      <p:bldP spid="1352720" grpId="0"/>
      <p:bldP spid="1352721" grpId="0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010400" y="76200"/>
            <a:ext cx="18288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cs typeface="+mj-cs"/>
              </a:rPr>
              <a:t>Notes</a:t>
            </a:r>
          </a:p>
        </p:txBody>
      </p:sp>
      <p:sp>
        <p:nvSpPr>
          <p:cNvPr id="141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610600" cy="5791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Noise model based on statistical mechanics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. . . introduced as analogue to physical process of growing crystals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cs typeface="+mn-cs"/>
              </a:rPr>
              <a:t>Convergence: 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 smtClean="0"/>
              <a:t>1. With exponential schedule, will provably converge to global optimum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b="1" dirty="0" smtClean="0">
                <a:cs typeface="+mn-cs"/>
              </a:rPr>
              <a:t>		One can prove: If </a:t>
            </a:r>
            <a:r>
              <a:rPr lang="en-US" sz="1600" b="1" i="1" dirty="0" smtClean="0">
                <a:cs typeface="+mn-cs"/>
              </a:rPr>
              <a:t>T</a:t>
            </a:r>
            <a:r>
              <a:rPr lang="en-US" sz="1600" b="1" dirty="0" smtClean="0">
                <a:cs typeface="+mn-cs"/>
              </a:rPr>
              <a:t> decreases slowly enough, then simulated annealing search 	will find a global optimum with probability approaching 1</a:t>
            </a:r>
            <a:r>
              <a:rPr lang="en-US" sz="1600" dirty="0" smtClean="0">
                <a:cs typeface="+mn-cs"/>
              </a:rPr>
              <a:t>
</a:t>
            </a:r>
            <a:endParaRPr lang="en-US" dirty="0" smtClean="0">
              <a:cs typeface="+mn-cs"/>
            </a:endParaRP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 smtClean="0"/>
              <a:t>2. Few more precise convergence rate.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/>
              <a:t> </a:t>
            </a:r>
            <a:r>
              <a:rPr lang="en-US" b="1" dirty="0" smtClean="0"/>
              <a:t>         (Recent work on </a:t>
            </a:r>
            <a:r>
              <a:rPr lang="en-US" b="1" dirty="0" smtClean="0">
                <a:solidFill>
                  <a:srgbClr val="FF0000"/>
                </a:solidFill>
              </a:rPr>
              <a:t>rapidly mixing Markov chains</a:t>
            </a:r>
            <a:r>
              <a:rPr lang="en-US" b="1" dirty="0" smtClean="0"/>
              <a:t>.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r>
              <a:rPr lang="en-US" b="1" dirty="0"/>
              <a:t> </a:t>
            </a:r>
            <a:r>
              <a:rPr lang="en-US" b="1" dirty="0" smtClean="0"/>
              <a:t>           Surprisingly deep foundations.) 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  <a:defRPr/>
            </a:pPr>
            <a:endParaRPr lang="en-US" b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cs typeface="+mn-cs"/>
              </a:rPr>
              <a:t>Key aspect: downwards / sideways moves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Expensive, but (if have enough time) can be best 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>
                <a:cs typeface="+mn-cs"/>
              </a:rPr>
              <a:t>Thousands of papers; original paper one of most cited papers in CS!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b="1" dirty="0" smtClean="0"/>
              <a:t>Many applications: VLSI layout, factory scheduling, protein folding. . .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b="1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0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Simulated Annealing (SA) --- Foundations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49530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Superficially: SA is local search with some noise added. Noise starts high and is slowly decreased.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True story is much more principled: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    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i="1" dirty="0" smtClean="0">
                <a:solidFill>
                  <a:schemeClr val="accent2"/>
                </a:solidFill>
              </a:rPr>
              <a:t>SA is a general sampling strategy to sample from a combinatorial space according to a well-defined probability distribution.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     </a:t>
            </a:r>
            <a:r>
              <a:rPr lang="en-US" b="1" dirty="0" smtClean="0"/>
              <a:t>Sampling strategy models the way physical systems, such as gases, sample from their statistical equilibrium distributions. Order 10^23 particles. Studied in the field of statistical physics.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 smtClean="0"/>
              <a:t>We will give the core idea using an example.</a:t>
            </a: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5" name="Group 19"/>
          <p:cNvGrpSpPr>
            <a:grpSpLocks/>
          </p:cNvGrpSpPr>
          <p:nvPr/>
        </p:nvGrpSpPr>
        <p:grpSpPr bwMode="auto">
          <a:xfrm>
            <a:off x="533400" y="838200"/>
            <a:ext cx="4065588" cy="3111500"/>
            <a:chOff x="1981200" y="1073339"/>
            <a:chExt cx="4065069" cy="3111122"/>
          </a:xfrm>
        </p:grpSpPr>
        <p:pic>
          <p:nvPicPr>
            <p:cNvPr id="21509" name="Picture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1219200"/>
              <a:ext cx="3009900" cy="2705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510" name="TextBox 11"/>
            <p:cNvSpPr txBox="1">
              <a:spLocks noChangeArrowheads="1"/>
            </p:cNvSpPr>
            <p:nvPr/>
          </p:nvSpPr>
          <p:spPr bwMode="auto">
            <a:xfrm>
              <a:off x="2133600" y="38100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000</a:t>
              </a:r>
            </a:p>
          </p:txBody>
        </p:sp>
        <p:sp>
          <p:nvSpPr>
            <p:cNvPr id="21511" name="TextBox 12"/>
            <p:cNvSpPr txBox="1">
              <a:spLocks noChangeArrowheads="1"/>
            </p:cNvSpPr>
            <p:nvPr/>
          </p:nvSpPr>
          <p:spPr bwMode="auto">
            <a:xfrm>
              <a:off x="4419600" y="38100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001</a:t>
              </a:r>
            </a:p>
          </p:txBody>
        </p:sp>
        <p:sp>
          <p:nvSpPr>
            <p:cNvPr id="21512" name="TextBox 13"/>
            <p:cNvSpPr txBox="1">
              <a:spLocks noChangeArrowheads="1"/>
            </p:cNvSpPr>
            <p:nvPr/>
          </p:nvSpPr>
          <p:spPr bwMode="auto">
            <a:xfrm>
              <a:off x="3048000" y="28956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010</a:t>
              </a:r>
            </a:p>
          </p:txBody>
        </p:sp>
        <p:sp>
          <p:nvSpPr>
            <p:cNvPr id="21513" name="TextBox 14"/>
            <p:cNvSpPr txBox="1">
              <a:spLocks noChangeArrowheads="1"/>
            </p:cNvSpPr>
            <p:nvPr/>
          </p:nvSpPr>
          <p:spPr bwMode="auto">
            <a:xfrm>
              <a:off x="5486400" y="3124200"/>
              <a:ext cx="559869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011</a:t>
              </a:r>
            </a:p>
          </p:txBody>
        </p:sp>
        <p:sp>
          <p:nvSpPr>
            <p:cNvPr id="21514" name="TextBox 15"/>
            <p:cNvSpPr txBox="1">
              <a:spLocks noChangeArrowheads="1"/>
            </p:cNvSpPr>
            <p:nvPr/>
          </p:nvSpPr>
          <p:spPr bwMode="auto">
            <a:xfrm>
              <a:off x="4495479" y="18288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dirty="0">
                  <a:solidFill>
                    <a:srgbClr val="FF0000"/>
                  </a:solidFill>
                </a:rPr>
                <a:t>101</a:t>
              </a:r>
            </a:p>
          </p:txBody>
        </p:sp>
        <p:sp>
          <p:nvSpPr>
            <p:cNvPr id="21515" name="TextBox 16"/>
            <p:cNvSpPr txBox="1">
              <a:spLocks noChangeArrowheads="1"/>
            </p:cNvSpPr>
            <p:nvPr/>
          </p:nvSpPr>
          <p:spPr bwMode="auto">
            <a:xfrm>
              <a:off x="5486400" y="1219200"/>
              <a:ext cx="550351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111</a:t>
              </a:r>
            </a:p>
          </p:txBody>
        </p:sp>
        <p:sp>
          <p:nvSpPr>
            <p:cNvPr id="21516" name="TextBox 17"/>
            <p:cNvSpPr txBox="1">
              <a:spLocks noChangeArrowheads="1"/>
            </p:cNvSpPr>
            <p:nvPr/>
          </p:nvSpPr>
          <p:spPr bwMode="auto">
            <a:xfrm>
              <a:off x="1981200" y="1752600"/>
              <a:ext cx="569387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100</a:t>
              </a:r>
            </a:p>
          </p:txBody>
        </p:sp>
        <p:sp>
          <p:nvSpPr>
            <p:cNvPr id="21517" name="TextBox 18"/>
            <p:cNvSpPr txBox="1">
              <a:spLocks noChangeArrowheads="1"/>
            </p:cNvSpPr>
            <p:nvPr/>
          </p:nvSpPr>
          <p:spPr bwMode="auto">
            <a:xfrm>
              <a:off x="3097731" y="1073339"/>
              <a:ext cx="559869" cy="374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</a:rPr>
                <a:t>110</a:t>
              </a:r>
            </a:p>
          </p:txBody>
        </p:sp>
      </p:grpSp>
      <p:sp>
        <p:nvSpPr>
          <p:cNvPr id="21506" name="TextBox 20"/>
          <p:cNvSpPr txBox="1">
            <a:spLocks noChangeArrowheads="1"/>
          </p:cNvSpPr>
          <p:nvPr/>
        </p:nvSpPr>
        <p:spPr bwMode="auto">
          <a:xfrm>
            <a:off x="3124200" y="152400"/>
            <a:ext cx="3557588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Example: 3D Hypercube space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0" y="685800"/>
            <a:ext cx="3276600" cy="3421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States              Value f(s)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s1   000            2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s2   001            4.25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s3   010            4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s4   011            3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s5   100            2.5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s6   101            4.5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s7   110            3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s8   111            3.5 </a:t>
            </a:r>
          </a:p>
          <a:p>
            <a:pPr>
              <a:defRPr/>
            </a:pPr>
            <a:r>
              <a:rPr lang="en-US" dirty="0"/>
              <a:t>  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2000" y="4648200"/>
            <a:ext cx="8197677" cy="24057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6"/>
                </a:solidFill>
              </a:rPr>
              <a:t>N dimensional “hypercube” space. N =3. 2^3 = 8 states total.</a:t>
            </a:r>
          </a:p>
          <a:p>
            <a:pPr>
              <a:defRPr/>
            </a:pPr>
            <a:endParaRPr lang="en-US" b="1" dirty="0">
              <a:solidFill>
                <a:schemeClr val="accent6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chemeClr val="accent6"/>
                </a:solidFill>
              </a:rPr>
              <a:t>Goal: Optimize f(s), the value function. Maximum value </a:t>
            </a:r>
            <a:r>
              <a:rPr lang="en-US" b="1" dirty="0">
                <a:solidFill>
                  <a:srgbClr val="FF0000"/>
                </a:solidFill>
              </a:rPr>
              <a:t>4.5 in s6.</a:t>
            </a:r>
          </a:p>
          <a:p>
            <a:pPr>
              <a:defRPr/>
            </a:pPr>
            <a:endParaRPr lang="en-US" b="1" dirty="0">
              <a:solidFill>
                <a:schemeClr val="accent6"/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Use local search: </a:t>
            </a:r>
            <a:r>
              <a:rPr lang="en-US" b="1" dirty="0">
                <a:solidFill>
                  <a:schemeClr val="accent6"/>
                </a:solidFill>
              </a:rPr>
              <a:t>Each state / node has N = 3 neighbors (out of 2^N total)</a:t>
            </a:r>
            <a:r>
              <a:rPr lang="en-US" b="1" dirty="0" smtClean="0">
                <a:solidFill>
                  <a:schemeClr val="accent6"/>
                </a:solidFill>
              </a:rPr>
              <a:t>.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6"/>
                </a:solidFill>
              </a:rPr>
              <a:t>“Hop around to find 101 quickly.”</a:t>
            </a:r>
            <a:endParaRPr lang="en-US" b="1" dirty="0">
              <a:solidFill>
                <a:schemeClr val="accent6"/>
              </a:solidFill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2" name="Oval 1"/>
          <p:cNvSpPr/>
          <p:nvPr/>
        </p:nvSpPr>
        <p:spPr bwMode="auto">
          <a:xfrm>
            <a:off x="4800600" y="2667000"/>
            <a:ext cx="2743200" cy="381000"/>
          </a:xfrm>
          <a:prstGeom prst="ellipse">
            <a:avLst/>
          </a:prstGeom>
          <a:solidFill>
            <a:srgbClr val="FF6600">
              <a:alpha val="3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2590800" y="1371600"/>
            <a:ext cx="1066800" cy="914400"/>
          </a:xfrm>
          <a:prstGeom prst="ellipse">
            <a:avLst/>
          </a:prstGeom>
          <a:solidFill>
            <a:srgbClr val="FF6600">
              <a:alpha val="3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3962400"/>
            <a:ext cx="4247026" cy="487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Is there a local maximum?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953000" y="3810000"/>
            <a:ext cx="4224359" cy="7130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Problem for greedy and hill climbing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but not for SA!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Right Arrow 5"/>
          <p:cNvSpPr/>
          <p:nvPr/>
        </p:nvSpPr>
        <p:spPr bwMode="auto">
          <a:xfrm>
            <a:off x="7162800" y="1828800"/>
            <a:ext cx="978408" cy="484632"/>
          </a:xfrm>
          <a:prstGeom prst="righ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7" name="Left Arrow 6"/>
          <p:cNvSpPr/>
          <p:nvPr/>
        </p:nvSpPr>
        <p:spPr bwMode="auto">
          <a:xfrm>
            <a:off x="8382000" y="1752600"/>
            <a:ext cx="978408" cy="484632"/>
          </a:xfrm>
          <a:prstGeom prst="leftArrow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0"/>
            <a:ext cx="5638800" cy="10668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3333CC"/>
                </a:solidFill>
              </a:rPr>
              <a:t>Of course, real interest in large N…</a:t>
            </a:r>
            <a:endParaRPr lang="en-US" dirty="0">
              <a:solidFill>
                <a:srgbClr val="3333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315200" cy="5334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Spaces with 2^N states and each state with N neighbors.</a:t>
            </a:r>
            <a:endParaRPr lang="en-US" dirty="0"/>
          </a:p>
        </p:txBody>
      </p:sp>
      <p:pic>
        <p:nvPicPr>
          <p:cNvPr id="22531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76400"/>
            <a:ext cx="28829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3048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Box 5"/>
          <p:cNvSpPr txBox="1">
            <a:spLocks noChangeArrowheads="1"/>
          </p:cNvSpPr>
          <p:nvPr/>
        </p:nvSpPr>
        <p:spPr bwMode="auto">
          <a:xfrm>
            <a:off x="533400" y="4876800"/>
            <a:ext cx="3916363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7D hypercube; 128 states.</a:t>
            </a:r>
          </a:p>
          <a:p>
            <a:pPr eaLnBrk="1" hangingPunct="1"/>
            <a:r>
              <a:rPr lang="en-US"/>
              <a:t>Every node, connected to 7 others.</a:t>
            </a:r>
          </a:p>
          <a:p>
            <a:pPr eaLnBrk="1" hangingPunct="1"/>
            <a:r>
              <a:rPr lang="en-US"/>
              <a:t>Max distance between two nodes: 7.</a:t>
            </a:r>
          </a:p>
        </p:txBody>
      </p:sp>
      <p:sp>
        <p:nvSpPr>
          <p:cNvPr id="22534" name="TextBox 7"/>
          <p:cNvSpPr txBox="1">
            <a:spLocks noChangeArrowheads="1"/>
          </p:cNvSpPr>
          <p:nvPr/>
        </p:nvSpPr>
        <p:spPr bwMode="auto">
          <a:xfrm>
            <a:off x="5105400" y="4800600"/>
            <a:ext cx="3480440" cy="1051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/>
              <a:t>9D hypercube; 512 states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smtClean="0"/>
              <a:t>How many steps to go from any</a:t>
            </a:r>
          </a:p>
          <a:p>
            <a:pPr eaLnBrk="1" hangingPunct="1"/>
            <a:r>
              <a:rPr lang="en-US" dirty="0" smtClean="0"/>
              <a:t>state to any state?</a:t>
            </a:r>
            <a:endParaRPr lang="en-US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85788" y="6019800"/>
            <a:ext cx="7020347" cy="374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FF0000"/>
                </a:solidFill>
              </a:rPr>
              <a:t>Practical </a:t>
            </a:r>
            <a:r>
              <a:rPr lang="en-US" b="1" dirty="0" smtClean="0">
                <a:solidFill>
                  <a:srgbClr val="FF0000"/>
                </a:solidFill>
              </a:rPr>
              <a:t>reasoning </a:t>
            </a:r>
            <a:r>
              <a:rPr lang="en-US" b="1" dirty="0">
                <a:solidFill>
                  <a:srgbClr val="FF0000"/>
                </a:solidFill>
              </a:rPr>
              <a:t>problem: N = 1,000,000. 2^N = 10^300,000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620000" cy="7620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SA node sampling </a:t>
            </a:r>
            <a:r>
              <a:rPr lang="en-US" sz="2400" dirty="0" smtClean="0">
                <a:solidFill>
                  <a:srgbClr val="FF0000"/>
                </a:solidFill>
              </a:rPr>
              <a:t>strategy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44958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Consider the following “random walker” in hypercube space:</a:t>
            </a:r>
          </a:p>
          <a:p>
            <a:pPr>
              <a:defRPr/>
            </a:pPr>
            <a:endParaRPr lang="en-US" dirty="0"/>
          </a:p>
          <a:p>
            <a:pPr marL="0" indent="0">
              <a:defRPr/>
            </a:pPr>
            <a:r>
              <a:rPr lang="en-US" b="1" dirty="0" smtClean="0"/>
              <a:t>1)    Start at a random node </a:t>
            </a:r>
            <a:r>
              <a:rPr lang="en-US" sz="2400" b="1" dirty="0">
                <a:solidFill>
                  <a:srgbClr val="FF0000"/>
                </a:solidFill>
              </a:rPr>
              <a:t>S</a:t>
            </a:r>
            <a:r>
              <a:rPr lang="en-US" b="1" dirty="0"/>
              <a:t> (the “current node”).   </a:t>
            </a:r>
          </a:p>
          <a:p>
            <a:pPr marL="0" indent="0">
              <a:defRPr/>
            </a:pPr>
            <a:r>
              <a:rPr lang="en-US" b="1" dirty="0" smtClean="0"/>
              <a:t>       </a:t>
            </a:r>
            <a:r>
              <a:rPr lang="en-US" sz="1800" b="1" dirty="0" smtClean="0">
                <a:solidFill>
                  <a:schemeClr val="accent1">
                    <a:lumMod val="50000"/>
                  </a:schemeClr>
                </a:solidFill>
              </a:rPr>
              <a:t>(How do we generate such a node?)</a:t>
            </a:r>
          </a:p>
          <a:p>
            <a:pPr marL="457200" indent="-457200">
              <a:buFontTx/>
              <a:buAutoNum type="arabicParenR"/>
              <a:defRPr/>
            </a:pPr>
            <a:endParaRPr lang="en-US" b="1" dirty="0"/>
          </a:p>
          <a:p>
            <a:pPr marL="0" indent="0">
              <a:defRPr/>
            </a:pPr>
            <a:r>
              <a:rPr lang="en-US" b="1" dirty="0" smtClean="0"/>
              <a:t>2)    Select, at random, one of the </a:t>
            </a:r>
            <a:r>
              <a:rPr lang="en-US" b="1" dirty="0" smtClean="0">
                <a:solidFill>
                  <a:srgbClr val="FF0000"/>
                </a:solidFill>
              </a:rPr>
              <a:t>N</a:t>
            </a:r>
            <a:r>
              <a:rPr lang="en-US" b="1" dirty="0" smtClean="0"/>
              <a:t> neighbors of </a:t>
            </a:r>
            <a:r>
              <a:rPr lang="en-US" b="1" dirty="0" smtClean="0">
                <a:solidFill>
                  <a:srgbClr val="FF0000"/>
                </a:solidFill>
              </a:rPr>
              <a:t>S</a:t>
            </a:r>
            <a:r>
              <a:rPr lang="en-US" b="1" dirty="0" smtClean="0"/>
              <a:t>, call it </a:t>
            </a:r>
            <a:r>
              <a:rPr lang="en-US" b="1" dirty="0" smtClean="0">
                <a:solidFill>
                  <a:srgbClr val="FF0000"/>
                </a:solidFill>
              </a:rPr>
              <a:t>S’</a:t>
            </a:r>
          </a:p>
          <a:p>
            <a:pPr marL="457200" indent="-457200">
              <a:buFontTx/>
              <a:buAutoNum type="arabicParenR"/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 marL="457200" indent="-457200">
              <a:buFontTx/>
              <a:buAutoNum type="arabicParenR" startAt="3"/>
              <a:defRPr/>
            </a:pPr>
            <a:r>
              <a:rPr lang="en-US" b="1" dirty="0" smtClean="0"/>
              <a:t>If  </a:t>
            </a:r>
            <a:r>
              <a:rPr lang="en-US" b="1" dirty="0" smtClean="0">
                <a:solidFill>
                  <a:srgbClr val="FF0000"/>
                </a:solidFill>
              </a:rPr>
              <a:t>(f(S’) – f(S)) &gt; 0</a:t>
            </a:r>
            <a:r>
              <a:rPr lang="en-US" b="1" dirty="0" smtClean="0"/>
              <a:t>, move to </a:t>
            </a:r>
            <a:r>
              <a:rPr lang="en-US" b="1" dirty="0" smtClean="0">
                <a:solidFill>
                  <a:srgbClr val="FF0000"/>
                </a:solidFill>
              </a:rPr>
              <a:t>S’</a:t>
            </a:r>
            <a:r>
              <a:rPr lang="en-US" b="1" dirty="0" smtClean="0"/>
              <a:t>, i.e. set </a:t>
            </a:r>
            <a:r>
              <a:rPr lang="en-US" b="1" dirty="0" smtClean="0">
                <a:solidFill>
                  <a:srgbClr val="FF0000"/>
                </a:solidFill>
              </a:rPr>
              <a:t>S := S’</a:t>
            </a:r>
            <a:r>
              <a:rPr lang="en-US" b="1" dirty="0" smtClean="0"/>
              <a:t> </a:t>
            </a:r>
          </a:p>
          <a:p>
            <a:pPr marL="0" indent="0">
              <a:defRPr/>
            </a:pPr>
            <a:r>
              <a:rPr lang="en-US" b="1" dirty="0"/>
              <a:t> </a:t>
            </a:r>
            <a:r>
              <a:rPr lang="en-US" b="1" dirty="0" smtClean="0"/>
              <a:t>     </a:t>
            </a:r>
            <a:r>
              <a:rPr lang="en-US" sz="1800" b="1" dirty="0" smtClean="0"/>
              <a:t> </a:t>
            </a:r>
            <a:r>
              <a:rPr lang="en-US" sz="1800" b="1" dirty="0" smtClean="0">
                <a:solidFill>
                  <a:srgbClr val="00664D"/>
                </a:solidFill>
              </a:rPr>
              <a:t>(i.e., jump to node with better value)</a:t>
            </a:r>
          </a:p>
          <a:p>
            <a:pPr marL="0" indent="0">
              <a:defRPr/>
            </a:pPr>
            <a:r>
              <a:rPr lang="en-US" b="1" dirty="0"/>
              <a:t> </a:t>
            </a:r>
            <a:r>
              <a:rPr lang="en-US" b="1" dirty="0" smtClean="0"/>
              <a:t>      else with probability  </a:t>
            </a:r>
            <a:r>
              <a:rPr lang="en-US" b="1" dirty="0" smtClean="0">
                <a:solidFill>
                  <a:srgbClr val="FF0000"/>
                </a:solidFill>
              </a:rPr>
              <a:t>e^(f(S’)-f(S))/T </a:t>
            </a:r>
            <a:r>
              <a:rPr lang="en-US" b="1" dirty="0" smtClean="0"/>
              <a:t> move to S’, i.e., set </a:t>
            </a:r>
            <a:r>
              <a:rPr lang="en-US" b="1" dirty="0" smtClean="0">
                <a:solidFill>
                  <a:srgbClr val="FF0000"/>
                </a:solidFill>
              </a:rPr>
              <a:t>S := S’</a:t>
            </a:r>
          </a:p>
          <a:p>
            <a:pPr marL="0" indent="0">
              <a:defRPr/>
            </a:pPr>
            <a:endParaRPr lang="en-US" b="1" dirty="0" smtClean="0"/>
          </a:p>
          <a:p>
            <a:pPr marL="0" indent="0">
              <a:defRPr/>
            </a:pPr>
            <a:r>
              <a:rPr lang="en-US" b="1" dirty="0" smtClean="0"/>
              <a:t>4)   Go back to 2)</a:t>
            </a:r>
          </a:p>
          <a:p>
            <a:pPr marL="0" indent="0">
              <a:defRPr/>
            </a:pP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85800" y="6019800"/>
            <a:ext cx="8091352" cy="374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/>
              <a:t>Note: Walker keeps going and going. Does not get stuck in any one node.</a:t>
            </a:r>
          </a:p>
        </p:txBody>
      </p:sp>
      <p:sp>
        <p:nvSpPr>
          <p:cNvPr id="6" name="Curved Left Arrow 5"/>
          <p:cNvSpPr/>
          <p:nvPr/>
        </p:nvSpPr>
        <p:spPr bwMode="auto">
          <a:xfrm rot="8667530">
            <a:off x="628634" y="3123489"/>
            <a:ext cx="957132" cy="2994011"/>
          </a:xfrm>
          <a:prstGeom prst="curvedLeftArrow">
            <a:avLst/>
          </a:prstGeom>
          <a:solidFill>
            <a:schemeClr val="accent2">
              <a:alpha val="3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5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381000"/>
            <a:ext cx="7772400" cy="2895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cs typeface="+mn-cs"/>
              </a:rPr>
              <a:t>So far: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cs typeface="+mn-cs"/>
                <a:sym typeface="Wingdings" charset="0"/>
              </a:rPr>
              <a:t> </a:t>
            </a:r>
            <a:r>
              <a:rPr lang="en-US" dirty="0" smtClean="0">
                <a:cs typeface="+mn-cs"/>
                <a:sym typeface="Wingdings" charset="0"/>
              </a:rPr>
              <a:t>    </a:t>
            </a:r>
            <a:r>
              <a:rPr lang="en-US" b="1" dirty="0" smtClean="0">
                <a:cs typeface="+mn-cs"/>
              </a:rPr>
              <a:t>methods that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cs typeface="+mn-cs"/>
              </a:rPr>
              <a:t>systematically</a:t>
            </a:r>
            <a:r>
              <a:rPr lang="en-US" b="1" dirty="0" smtClean="0">
                <a:cs typeface="+mn-cs"/>
              </a:rPr>
              <a:t> explore the search space, possibly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cs typeface="+mn-cs"/>
              </a:rPr>
              <a:t> </a:t>
            </a:r>
            <a:r>
              <a:rPr lang="en-US" b="1" dirty="0" smtClean="0">
                <a:cs typeface="+mn-cs"/>
              </a:rPr>
              <a:t>    using principled pruning (e.g., A*)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cs typeface="+mn-cs"/>
              </a:rPr>
              <a:t>Current best such algorithm can handle search spaces of up to 10</a:t>
            </a:r>
            <a:r>
              <a:rPr lang="en-US" b="1" baseline="30000" dirty="0" smtClean="0">
                <a:cs typeface="+mn-cs"/>
              </a:rPr>
              <a:t>100</a:t>
            </a:r>
            <a:r>
              <a:rPr lang="en-US" b="1" dirty="0" smtClean="0">
                <a:cs typeface="+mn-cs"/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cs typeface="+mn-cs"/>
              </a:rPr>
              <a:t> </a:t>
            </a:r>
            <a:r>
              <a:rPr lang="en-US" b="1" dirty="0" smtClean="0">
                <a:cs typeface="+mn-cs"/>
              </a:rPr>
              <a:t>    states / around 500 binary variables (</a:t>
            </a:r>
            <a:r>
              <a:rPr lang="ja-JP" altLang="en-US" b="1" dirty="0" smtClean="0">
                <a:latin typeface="Arial"/>
                <a:cs typeface="+mn-cs"/>
              </a:rPr>
              <a:t>“</a:t>
            </a:r>
            <a:r>
              <a:rPr lang="en-US" b="1" dirty="0" smtClean="0">
                <a:cs typeface="+mn-cs"/>
              </a:rPr>
              <a:t>ballpark</a:t>
            </a:r>
            <a:r>
              <a:rPr lang="ja-JP" altLang="en-US" b="1" dirty="0" smtClean="0">
                <a:latin typeface="Arial"/>
                <a:cs typeface="+mn-cs"/>
              </a:rPr>
              <a:t>”</a:t>
            </a:r>
            <a:r>
              <a:rPr lang="en-US" b="1" dirty="0" smtClean="0">
                <a:cs typeface="+mn-cs"/>
              </a:rPr>
              <a:t> number only!)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 smtClean="0">
                <a:cs typeface="+mn-cs"/>
              </a:rPr>
              <a:t>What if we have 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much larger search spaces</a:t>
            </a:r>
            <a:r>
              <a:rPr lang="en-US" b="1" dirty="0" smtClean="0">
                <a:cs typeface="+mn-cs"/>
              </a:rPr>
              <a:t>?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   </a:t>
            </a:r>
            <a:r>
              <a:rPr lang="en-US" b="1" dirty="0" smtClean="0">
                <a:cs typeface="+mn-cs"/>
              </a:rPr>
              <a:t> </a:t>
            </a:r>
            <a:r>
              <a:rPr lang="en-US" b="1" dirty="0" smtClean="0">
                <a:solidFill>
                  <a:schemeClr val="accent4"/>
                </a:solidFill>
                <a:cs typeface="+mn-cs"/>
              </a:rPr>
              <a:t>Search spaces for some real-world problems may  be much larger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4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4"/>
                </a:solidFill>
                <a:cs typeface="+mn-cs"/>
              </a:rPr>
              <a:t>   e.g. 10</a:t>
            </a:r>
            <a:r>
              <a:rPr lang="en-US" b="1" baseline="30000" dirty="0" smtClean="0">
                <a:solidFill>
                  <a:schemeClr val="accent4"/>
                </a:solidFill>
                <a:cs typeface="+mn-cs"/>
              </a:rPr>
              <a:t>30,000</a:t>
            </a:r>
            <a:r>
              <a:rPr lang="en-US" b="1" dirty="0" smtClean="0">
                <a:solidFill>
                  <a:schemeClr val="accent4"/>
                </a:solidFill>
                <a:cs typeface="+mn-cs"/>
              </a:rPr>
              <a:t> states</a:t>
            </a:r>
            <a:r>
              <a:rPr lang="en-US" b="1" dirty="0">
                <a:solidFill>
                  <a:schemeClr val="accent4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4"/>
                </a:solidFill>
                <a:cs typeface="+mn-cs"/>
              </a:rPr>
              <a:t>as in certain reasoning and planning tasks.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 </a:t>
            </a:r>
          </a:p>
        </p:txBody>
      </p:sp>
      <p:sp>
        <p:nvSpPr>
          <p:cNvPr id="1425411" name="Text Box 3"/>
          <p:cNvSpPr txBox="1">
            <a:spLocks noChangeArrowheads="1"/>
          </p:cNvSpPr>
          <p:nvPr/>
        </p:nvSpPr>
        <p:spPr bwMode="auto">
          <a:xfrm>
            <a:off x="1219200" y="52578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endParaRPr lang="en-US" sz="2400">
              <a:cs typeface="+mn-cs"/>
            </a:endParaRPr>
          </a:p>
        </p:txBody>
      </p:sp>
      <p:sp>
        <p:nvSpPr>
          <p:cNvPr id="1425412" name="Rectangle 4"/>
          <p:cNvSpPr>
            <a:spLocks noChangeArrowheads="1"/>
          </p:cNvSpPr>
          <p:nvPr/>
        </p:nvSpPr>
        <p:spPr bwMode="auto">
          <a:xfrm>
            <a:off x="228600" y="4343400"/>
            <a:ext cx="9144000" cy="127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A completely different kind of method is called for --- </a:t>
            </a:r>
            <a:r>
              <a:rPr lang="en-US" b="1" dirty="0">
                <a:solidFill>
                  <a:srgbClr val="32946A"/>
                </a:solidFill>
                <a:cs typeface="+mn-cs"/>
              </a:rPr>
              <a:t>non-systematic:</a:t>
            </a:r>
          </a:p>
          <a:p>
            <a:pPr>
              <a:lnSpc>
                <a:spcPct val="80000"/>
              </a:lnSpc>
              <a:defRPr/>
            </a:pPr>
            <a:endParaRPr lang="en-US" dirty="0">
              <a:solidFill>
                <a:schemeClr val="accent6"/>
              </a:solidFill>
              <a:cs typeface="+mn-cs"/>
            </a:endParaRPr>
          </a:p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rgbClr val="FF0066"/>
                </a:solidFill>
                <a:cs typeface="+mn-cs"/>
              </a:rPr>
              <a:t>      Local search</a:t>
            </a:r>
          </a:p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rgbClr val="FF0066"/>
                </a:solidFill>
                <a:cs typeface="+mn-cs"/>
              </a:rPr>
              <a:t>      (sometimes called: Iterative Improvement Methods)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54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410200"/>
            <a:ext cx="12398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457200"/>
            <a:ext cx="7848600" cy="64008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Central Claim --- Equilibrium Distribution:</a:t>
            </a:r>
          </a:p>
          <a:p>
            <a:pPr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     After “a while,” we will find the walker in state S with probability</a:t>
            </a:r>
          </a:p>
          <a:p>
            <a:pPr>
              <a:defRPr/>
            </a:pPr>
            <a:endParaRPr lang="en-US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     </a:t>
            </a:r>
            <a:r>
              <a:rPr lang="en-US" b="1" dirty="0" err="1" smtClean="0">
                <a:solidFill>
                  <a:srgbClr val="FF0000"/>
                </a:solidFill>
              </a:rPr>
              <a:t>Prob</a:t>
            </a:r>
            <a:r>
              <a:rPr lang="en-US" b="1" dirty="0" smtClean="0">
                <a:solidFill>
                  <a:srgbClr val="FF0000"/>
                </a:solidFill>
              </a:rPr>
              <a:t>(S) = e^(f(S)/T) / Z 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                      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where Z is a normalization constant (function of T) to make sure the probabilities over all states add up to 1. I.e., we will be in a state with a probability “proportional” to f(S) --- most likely in state with highest f(S). </a:t>
            </a:r>
          </a:p>
          <a:p>
            <a:pPr>
              <a:defRPr/>
            </a:pPr>
            <a:endParaRPr lang="en-US" b="1" dirty="0" smtClean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Why? </a:t>
            </a:r>
            <a:r>
              <a:rPr lang="en-US" b="1" i="1" dirty="0" smtClean="0">
                <a:solidFill>
                  <a:srgbClr val="FF0000"/>
                </a:solidFill>
              </a:rPr>
              <a:t>Deep result in Markov Chain processes. Not obvious at all.</a:t>
            </a:r>
            <a:endParaRPr lang="en-US" b="1" i="1" dirty="0">
              <a:solidFill>
                <a:srgbClr val="FF0000"/>
              </a:solidFill>
            </a:endParaRPr>
          </a:p>
          <a:p>
            <a:pPr>
              <a:defRPr/>
            </a:pP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Z is called the “partition function” and is given by</a:t>
            </a:r>
          </a:p>
          <a:p>
            <a:pPr>
              <a:defRPr/>
            </a:pPr>
            <a:endParaRPr lang="en-U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   Z  =        e^(f(s)/T)   </a:t>
            </a:r>
            <a:endParaRPr lang="en-US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     </a:t>
            </a:r>
            <a:r>
              <a:rPr lang="en-US" b="1" dirty="0" smtClean="0">
                <a:solidFill>
                  <a:srgbClr val="00664D"/>
                </a:solidFill>
              </a:rPr>
              <a:t>where the sum is over all 2^N states x.   So, an exponential sum!</a:t>
            </a:r>
          </a:p>
          <a:p>
            <a:pPr>
              <a:defRPr/>
            </a:pPr>
            <a:r>
              <a:rPr lang="en-US" b="1" dirty="0">
                <a:solidFill>
                  <a:srgbClr val="00664D"/>
                </a:solidFill>
              </a:rPr>
              <a:t> </a:t>
            </a:r>
            <a:r>
              <a:rPr lang="en-US" b="1" dirty="0" smtClean="0">
                <a:solidFill>
                  <a:srgbClr val="00664D"/>
                </a:solidFill>
              </a:rPr>
              <a:t>    Very hard to compute but we generally don’t have to!</a:t>
            </a:r>
            <a:endParaRPr lang="en-US" b="1" dirty="0">
              <a:solidFill>
                <a:srgbClr val="00664D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00664D"/>
                </a:solidFill>
              </a:rPr>
              <a:t>For our example space</a:t>
            </a:r>
            <a:endParaRPr lang="en-US" sz="2800" dirty="0">
              <a:solidFill>
                <a:srgbClr val="00664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2971800" cy="38862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States              Value f(s)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s1   000            2                        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s2   001            4.25                 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s3   010            4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s4   011            3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s5   100            2.5                   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s6   101            4.5                   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s7   110            3                      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s8   111            3.5 </a:t>
            </a:r>
          </a:p>
          <a:p>
            <a:pPr>
              <a:defRPr/>
            </a:pPr>
            <a:r>
              <a:rPr lang="en-US" dirty="0" smtClean="0"/>
              <a:t>  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5603" name="TextBox 3"/>
          <p:cNvSpPr txBox="1">
            <a:spLocks noChangeArrowheads="1"/>
          </p:cNvSpPr>
          <p:nvPr/>
        </p:nvSpPr>
        <p:spPr bwMode="auto">
          <a:xfrm>
            <a:off x="533400" y="381000"/>
            <a:ext cx="3656013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 dirty="0" err="1">
                <a:solidFill>
                  <a:srgbClr val="FF0000"/>
                </a:solidFill>
              </a:rPr>
              <a:t>Prob</a:t>
            </a:r>
            <a:r>
              <a:rPr lang="en-US" sz="2800" b="1" dirty="0">
                <a:solidFill>
                  <a:srgbClr val="FF0000"/>
                </a:solidFill>
              </a:rPr>
              <a:t>(s) = e^(f(s</a:t>
            </a:r>
            <a:r>
              <a:rPr lang="en-US" sz="2800" b="1" dirty="0" smtClean="0">
                <a:solidFill>
                  <a:srgbClr val="FF0000"/>
                </a:solidFill>
              </a:rPr>
              <a:t>)/T) </a:t>
            </a:r>
            <a:r>
              <a:rPr lang="en-US" sz="2800" b="1" dirty="0">
                <a:solidFill>
                  <a:srgbClr val="FF0000"/>
                </a:solidFill>
              </a:rPr>
              <a:t>/ Z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5029200"/>
            <a:ext cx="8134350" cy="3746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So, at T = 1.0, walker will spend roughly 29% of its time in the best state.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0" y="1455738"/>
            <a:ext cx="2286000" cy="34210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T=1.0      </a:t>
            </a:r>
            <a:r>
              <a:rPr lang="en-US" b="1" dirty="0" err="1">
                <a:solidFill>
                  <a:srgbClr val="FF0000"/>
                </a:solidFill>
              </a:rPr>
              <a:t>Prob</a:t>
            </a:r>
            <a:r>
              <a:rPr lang="en-US" b="1" dirty="0">
                <a:solidFill>
                  <a:srgbClr val="FF0000"/>
                </a:solidFill>
              </a:rPr>
              <a:t>(s)</a:t>
            </a:r>
          </a:p>
          <a:p>
            <a:pPr marL="347472" indent="-342900" eaLnBrk="0" hangingPunct="0">
              <a:spcBef>
                <a:spcPts val="480"/>
              </a:spcBef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7.4         0.02</a:t>
            </a:r>
          </a:p>
          <a:p>
            <a:pPr marL="347472" indent="-342900" eaLnBrk="0" hangingPunct="0">
              <a:spcBef>
                <a:spcPts val="480"/>
              </a:spcBef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 70.1         0.23</a:t>
            </a:r>
          </a:p>
          <a:p>
            <a:pPr marL="438912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54.6         0.18</a:t>
            </a:r>
          </a:p>
          <a:p>
            <a:pPr marL="438912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20.1         0.07</a:t>
            </a:r>
          </a:p>
          <a:p>
            <a:pPr marL="438912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12.2         0.04</a:t>
            </a:r>
          </a:p>
          <a:p>
            <a:pPr marL="438912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90.0         0.29</a:t>
            </a:r>
          </a:p>
          <a:p>
            <a:pPr marL="342900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 20.1         0.07</a:t>
            </a:r>
          </a:p>
          <a:p>
            <a:pPr marL="342900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   33.1         0.11</a:t>
            </a:r>
          </a:p>
          <a:p>
            <a:pPr marL="342900" indent="-342900" eaLnBrk="0" hangingPunct="0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</a:rPr>
              <a:t>sum Z = 307.9</a:t>
            </a:r>
          </a:p>
        </p:txBody>
      </p:sp>
      <p:sp>
        <p:nvSpPr>
          <p:cNvPr id="8" name="Rectangle 7"/>
          <p:cNvSpPr/>
          <p:nvPr/>
        </p:nvSpPr>
        <p:spPr>
          <a:xfrm>
            <a:off x="5257800" y="1447800"/>
            <a:ext cx="2438400" cy="3429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T=0.5      </a:t>
            </a:r>
            <a:r>
              <a:rPr lang="en-US" b="1" dirty="0" err="1">
                <a:solidFill>
                  <a:srgbClr val="FF0000"/>
                </a:solidFill>
              </a:rPr>
              <a:t>Prob</a:t>
            </a:r>
            <a:r>
              <a:rPr lang="en-US" b="1" dirty="0">
                <a:solidFill>
                  <a:srgbClr val="FF0000"/>
                </a:solidFill>
              </a:rPr>
              <a:t>(s)  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 55         0.003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4915         0.27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2981         0.17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403         0.02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148         0.008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8103         0.45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403         0.02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1097         0.06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sum Z = 18,105</a:t>
            </a:r>
          </a:p>
        </p:txBody>
      </p:sp>
      <p:sp>
        <p:nvSpPr>
          <p:cNvPr id="9" name="Rectangle 8"/>
          <p:cNvSpPr/>
          <p:nvPr/>
        </p:nvSpPr>
        <p:spPr>
          <a:xfrm>
            <a:off x="5257800" y="1447800"/>
            <a:ext cx="3124200" cy="34210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   T=0.25             </a:t>
            </a:r>
            <a:r>
              <a:rPr lang="en-US" b="1" dirty="0" err="1">
                <a:solidFill>
                  <a:srgbClr val="FF0000"/>
                </a:solidFill>
              </a:rPr>
              <a:t>Prob</a:t>
            </a:r>
            <a:r>
              <a:rPr lang="en-US" b="1" dirty="0">
                <a:solidFill>
                  <a:srgbClr val="FF0000"/>
                </a:solidFill>
              </a:rPr>
              <a:t>(s)  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      2981         0.000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24,154,952         0.24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8,886,111         0.09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162,755          0.001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  22,026          0.008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65,659,969          0.65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   162,755          0.001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  1,202,604          0.06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sum Z = 100,254,153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4800" y="5410200"/>
            <a:ext cx="8077200" cy="3746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T = 0.5, roughly 45% of its time in the best state.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4800" y="5791200"/>
            <a:ext cx="7086600" cy="7127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T = 0.25, roughly 65% of its time in the best state. </a:t>
            </a:r>
          </a:p>
          <a:p>
            <a:pPr>
              <a:defRPr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      And, remaining time mostly in s2 (2</a:t>
            </a:r>
            <a:r>
              <a:rPr lang="en-US" b="1" baseline="30000" dirty="0">
                <a:solidFill>
                  <a:schemeClr val="accent2">
                    <a:lumMod val="50000"/>
                  </a:schemeClr>
                </a:solidFill>
              </a:rPr>
              <a:t>nd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best)!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934200" y="1371600"/>
            <a:ext cx="990600" cy="3200400"/>
          </a:xfrm>
          <a:prstGeom prst="ellipse">
            <a:avLst/>
          </a:prstGeom>
          <a:solidFill>
            <a:schemeClr val="accent1">
              <a:alpha val="27058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8" grpId="1"/>
      <p:bldP spid="9" grpId="0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"/>
            <a:ext cx="8382000" cy="65532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191966"/>
                </a:solidFill>
              </a:rPr>
              <a:t>So, when T gets lowered, the probability distribution starts to </a:t>
            </a:r>
          </a:p>
          <a:p>
            <a:pPr>
              <a:defRPr/>
            </a:pPr>
            <a:r>
              <a:rPr lang="en-US" b="1" dirty="0">
                <a:solidFill>
                  <a:srgbClr val="191966"/>
                </a:solidFill>
              </a:rPr>
              <a:t> </a:t>
            </a:r>
            <a:r>
              <a:rPr lang="en-US" b="1" dirty="0" smtClean="0">
                <a:solidFill>
                  <a:srgbClr val="191966"/>
                </a:solidFill>
              </a:rPr>
              <a:t>      </a:t>
            </a:r>
            <a:r>
              <a:rPr lang="en-US" b="1" dirty="0" smtClean="0">
                <a:solidFill>
                  <a:srgbClr val="FF0000"/>
                </a:solidFill>
              </a:rPr>
              <a:t>concentrate </a:t>
            </a:r>
            <a:r>
              <a:rPr lang="en-US" b="1" dirty="0" smtClean="0">
                <a:solidFill>
                  <a:srgbClr val="191966"/>
                </a:solidFill>
              </a:rPr>
              <a:t>on the maximum (and close to maximum) value states.</a:t>
            </a:r>
          </a:p>
          <a:p>
            <a:pPr>
              <a:defRPr/>
            </a:pPr>
            <a:endParaRPr lang="en-US" b="1" dirty="0" smtClean="0">
              <a:solidFill>
                <a:srgbClr val="191966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191966"/>
                </a:solidFill>
              </a:rPr>
              <a:t>The lower T, the stronger the effect! 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What about T high? What is Z and </a:t>
            </a:r>
            <a:r>
              <a:rPr lang="en-US" dirty="0" err="1" smtClean="0"/>
              <a:t>Prob</a:t>
            </a:r>
            <a:r>
              <a:rPr lang="en-US" dirty="0" smtClean="0"/>
              <a:t>(S)?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b="1" dirty="0" smtClean="0">
                <a:solidFill>
                  <a:srgbClr val="191966"/>
                </a:solidFill>
              </a:rPr>
              <a:t>At low T, we can just output the current state. It will quite likely be a</a:t>
            </a:r>
          </a:p>
          <a:p>
            <a:pPr>
              <a:defRPr/>
            </a:pPr>
            <a:r>
              <a:rPr lang="en-US" b="1" dirty="0">
                <a:solidFill>
                  <a:srgbClr val="191966"/>
                </a:solidFill>
              </a:rPr>
              <a:t> </a:t>
            </a:r>
            <a:r>
              <a:rPr lang="en-US" b="1" dirty="0" smtClean="0">
                <a:solidFill>
                  <a:srgbClr val="191966"/>
                </a:solidFill>
              </a:rPr>
              <a:t>      maximum value (or close to it) state. In practice: Keep track of best</a:t>
            </a:r>
          </a:p>
          <a:p>
            <a:pPr>
              <a:defRPr/>
            </a:pPr>
            <a:r>
              <a:rPr lang="en-US" b="1" dirty="0">
                <a:solidFill>
                  <a:srgbClr val="191966"/>
                </a:solidFill>
              </a:rPr>
              <a:t> </a:t>
            </a:r>
            <a:r>
              <a:rPr lang="en-US" b="1" dirty="0" smtClean="0">
                <a:solidFill>
                  <a:srgbClr val="191966"/>
                </a:solidFill>
              </a:rPr>
              <a:t>      state seen during the SA search.</a:t>
            </a:r>
            <a:endParaRPr lang="en-US" dirty="0" smtClean="0">
              <a:solidFill>
                <a:srgbClr val="00664D"/>
              </a:solidFill>
            </a:endParaRPr>
          </a:p>
          <a:p>
            <a:pPr>
              <a:defRPr/>
            </a:pPr>
            <a:endParaRPr lang="en-US" dirty="0">
              <a:solidFill>
                <a:srgbClr val="00664D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00664D"/>
                </a:solidFill>
              </a:rPr>
              <a:t>SA is an example of so-called Markov Chain Monte Carlo</a:t>
            </a:r>
          </a:p>
          <a:p>
            <a:pPr>
              <a:defRPr/>
            </a:pPr>
            <a:r>
              <a:rPr lang="en-US" b="1" dirty="0">
                <a:solidFill>
                  <a:srgbClr val="00664D"/>
                </a:solidFill>
              </a:rPr>
              <a:t> </a:t>
            </a:r>
            <a:r>
              <a:rPr lang="en-US" b="1" dirty="0" smtClean="0">
                <a:solidFill>
                  <a:srgbClr val="00664D"/>
                </a:solidFill>
              </a:rPr>
              <a:t>     or MCMC sampling.</a:t>
            </a:r>
          </a:p>
          <a:p>
            <a:pPr>
              <a:defRPr/>
            </a:pPr>
            <a:endParaRPr lang="en-US" b="1" dirty="0">
              <a:solidFill>
                <a:srgbClr val="00664D"/>
              </a:solidFill>
            </a:endParaRPr>
          </a:p>
          <a:p>
            <a:pPr>
              <a:defRPr/>
            </a:pPr>
            <a:r>
              <a:rPr lang="en-US" b="1" i="1" dirty="0" smtClean="0">
                <a:solidFill>
                  <a:srgbClr val="FF0000"/>
                </a:solidFill>
              </a:rPr>
              <a:t>It’s very general technique to sample from complex probability</a:t>
            </a:r>
          </a:p>
          <a:p>
            <a:pPr>
              <a:defRPr/>
            </a:pP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      distributions by making local moves only. For optimization, we chose</a:t>
            </a:r>
          </a:p>
          <a:p>
            <a:pPr>
              <a:defRPr/>
            </a:pP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      a clever probability distribution that concentrates on the optimum</a:t>
            </a:r>
          </a:p>
          <a:p>
            <a:pPr>
              <a:defRPr/>
            </a:pP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 smtClean="0">
                <a:solidFill>
                  <a:srgbClr val="FF0000"/>
                </a:solidFill>
              </a:rPr>
              <a:t>      states for low T. </a:t>
            </a:r>
            <a:r>
              <a:rPr lang="en-US" sz="1800" b="1" i="1" dirty="0" smtClean="0">
                <a:solidFill>
                  <a:srgbClr val="FF0000"/>
                </a:solidFill>
              </a:rPr>
              <a:t>(Kirkpatrick et al. 1984)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562600" y="1801812"/>
            <a:ext cx="3032125" cy="712788"/>
          </a:xfrm>
          <a:prstGeom prst="rect">
            <a:avLst/>
          </a:prstGeom>
          <a:solidFill>
            <a:schemeClr val="accent1">
              <a:alpha val="38823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/>
              <a:t>2^N and 1/(2^N) </a:t>
            </a:r>
          </a:p>
          <a:p>
            <a:pPr eaLnBrk="1" hangingPunct="1"/>
            <a:r>
              <a:rPr lang="en-US" dirty="0"/>
              <a:t>because e^0 =1 in each row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533400"/>
            <a:ext cx="8153400" cy="4191000"/>
          </a:xfrm>
        </p:spPr>
        <p:txBody>
          <a:bodyPr/>
          <a:lstStyle/>
          <a:p>
            <a:pPr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Some final notes on SA:</a:t>
            </a:r>
          </a:p>
          <a:p>
            <a:pPr>
              <a:defRPr/>
            </a:pPr>
            <a:endParaRPr lang="en-US" dirty="0"/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“Claim Equilibrium Distribution” needs proof. Not too difficult but takes a bit of background about Markov Chains. It’s beautiful and useful theory.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How long should we run at each T? Technically, till the process reaches the stationary distribution. Here’s the catch: may take exponential time in the worst case. </a:t>
            </a: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 But in practice can be remarkably effective.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How quickly should we “cool down”? Various schedules in literature.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To get (near-)optimum, you generally can run much shorter than needed for full stationary distribution.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Keep track of best solution seen so far.</a:t>
            </a:r>
            <a:endParaRPr lang="en-US" b="1" dirty="0">
              <a:solidFill>
                <a:schemeClr val="accent2"/>
              </a:solidFill>
              <a:sym typeface="Wingdings"/>
            </a:endParaRP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A few formal convergence rate results exists, including some </a:t>
            </a:r>
            <a:r>
              <a:rPr lang="en-US" b="1" dirty="0" err="1" smtClean="0">
                <a:solidFill>
                  <a:schemeClr val="accent2"/>
                </a:solidFill>
                <a:sym typeface="Wingdings"/>
              </a:rPr>
              <a:t>polytime</a:t>
            </a: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 results (“rapidly mixing Markov chains”).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2"/>
                </a:solidFill>
                <a:sym typeface="Wingdings"/>
              </a:rPr>
              <a:t>Many variations on basic SA exist, useful for different applications.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772400" cy="1143000"/>
          </a:xfrm>
        </p:spPr>
        <p:txBody>
          <a:bodyPr/>
          <a:lstStyle/>
          <a:p>
            <a:r>
              <a:rPr lang="en-US" dirty="0" smtClean="0"/>
              <a:t>What I didn’t tell you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838200"/>
            <a:ext cx="7239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Q. Why not just run at a low temperature right away?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1334371"/>
            <a:ext cx="7848600" cy="3009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SA is guaranteed to converge to the equilibrium distribution </a:t>
            </a:r>
            <a:r>
              <a:rPr lang="en-US" sz="2400" b="1" dirty="0" err="1">
                <a:solidFill>
                  <a:srgbClr val="FF0000"/>
                </a:solidFill>
              </a:rPr>
              <a:t>Prob</a:t>
            </a:r>
            <a:r>
              <a:rPr lang="en-US" sz="2400" b="1" dirty="0">
                <a:solidFill>
                  <a:srgbClr val="FF0000"/>
                </a:solidFill>
              </a:rPr>
              <a:t>(s) = e^(f(s</a:t>
            </a:r>
            <a:r>
              <a:rPr lang="en-US" sz="2400" b="1" dirty="0" smtClean="0">
                <a:solidFill>
                  <a:srgbClr val="FF0000"/>
                </a:solidFill>
              </a:rPr>
              <a:t>)/T) </a:t>
            </a:r>
            <a:r>
              <a:rPr lang="en-US" sz="2400" b="1" dirty="0">
                <a:solidFill>
                  <a:srgbClr val="FF0000"/>
                </a:solidFill>
              </a:rPr>
              <a:t>/ </a:t>
            </a:r>
            <a:r>
              <a:rPr lang="en-US" sz="2400" b="1" dirty="0" smtClean="0">
                <a:solidFill>
                  <a:srgbClr val="FF0000"/>
                </a:solidFill>
              </a:rPr>
              <a:t>Z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However, this can take some time. “Burn-in time of Markov chain.” </a:t>
            </a:r>
            <a:r>
              <a:rPr lang="en-US" b="1" dirty="0" smtClean="0">
                <a:solidFill>
                  <a:srgbClr val="3333CC"/>
                </a:solidFill>
              </a:rPr>
              <a:t>Idea of annealing: can reach equilibrium distribution more</a:t>
            </a:r>
          </a:p>
          <a:p>
            <a:r>
              <a:rPr lang="en-US" b="1" dirty="0" smtClean="0">
                <a:solidFill>
                  <a:srgbClr val="3333CC"/>
                </a:solidFill>
              </a:rPr>
              <a:t>quickly by first starting at a higher T and going down slowly.</a:t>
            </a:r>
          </a:p>
          <a:p>
            <a:endParaRPr lang="en-US" b="1" dirty="0">
              <a:solidFill>
                <a:srgbClr val="3333CC"/>
              </a:solidFill>
            </a:endParaRPr>
          </a:p>
          <a:p>
            <a:r>
              <a:rPr lang="en-US" b="1" dirty="0" smtClean="0">
                <a:solidFill>
                  <a:srgbClr val="3333CC"/>
                </a:solidFill>
              </a:rPr>
              <a:t>Practical example: T = 100, take 100,000 flips. Then, T = .9 * 100 = 90, take 100,000 flips. Then, T = .9 * 90 = 81, take 100,000 flips. Etc.</a:t>
            </a:r>
            <a:endParaRPr lang="en-US" b="1" dirty="0">
              <a:solidFill>
                <a:srgbClr val="3333CC"/>
              </a:solidFill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191000"/>
            <a:ext cx="7848600" cy="763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22228B"/>
                </a:solidFill>
              </a:rPr>
              <a:t>Q. How can you sample properly from an exponential space without the chain first visiting each state?</a:t>
            </a:r>
            <a:endParaRPr lang="en-US" sz="2400" b="1" dirty="0">
              <a:solidFill>
                <a:srgbClr val="22228B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5105400"/>
            <a:ext cx="8817288" cy="16496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Best answered with an example. Consider N binary variables, and </a:t>
            </a: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starting from the all 0 state (“origin of hypercube”).</a:t>
            </a: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How many flips are needed to reach a purely random point </a:t>
            </a:r>
          </a:p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uniformly at random in the N dimensional hypercube?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2907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772400" cy="4114800"/>
          </a:xfrm>
        </p:spPr>
        <p:txBody>
          <a:bodyPr/>
          <a:lstStyle/>
          <a:p>
            <a:pPr algn="r" eaLnBrk="1" hangingPunct="1">
              <a:defRPr/>
            </a:pPr>
            <a:r>
              <a:rPr lang="en-US" sz="2800" b="1" dirty="0" smtClean="0">
                <a:solidFill>
                  <a:srgbClr val="FF0000"/>
                </a:solidFill>
                <a:cs typeface="+mn-cs"/>
              </a:rPr>
              <a:t>Genetic Algorithms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90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Genetic Algorithms</a:t>
            </a:r>
          </a:p>
        </p:txBody>
      </p:sp>
      <p:sp>
        <p:nvSpPr>
          <p:cNvPr id="141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Another  class of iterative improvement algorithms</a:t>
            </a:r>
          </a:p>
          <a:p>
            <a:pPr eaLnBrk="1" hangingPunct="1">
              <a:defRPr/>
            </a:pPr>
            <a:endParaRPr lang="en-US" sz="2400" dirty="0" smtClean="0">
              <a:cs typeface="+mn-cs"/>
            </a:endParaRPr>
          </a:p>
          <a:p>
            <a:pPr lvl="1" eaLnBrk="1" hangingPunct="1">
              <a:defRPr/>
            </a:pPr>
            <a:r>
              <a:rPr lang="en-US" sz="2400" dirty="0" smtClean="0"/>
              <a:t>A genetic algorithm maintains a </a:t>
            </a:r>
            <a:r>
              <a:rPr lang="en-US" sz="2400" dirty="0" smtClean="0">
                <a:solidFill>
                  <a:srgbClr val="FF0066"/>
                </a:solidFill>
              </a:rPr>
              <a:t>population of candidate solutions</a:t>
            </a:r>
            <a:r>
              <a:rPr lang="en-US" sz="2400" dirty="0" smtClean="0"/>
              <a:t> for the problem at hand, and makes it </a:t>
            </a:r>
            <a:r>
              <a:rPr lang="en-US" sz="2400" dirty="0" smtClean="0">
                <a:solidFill>
                  <a:srgbClr val="FF0066"/>
                </a:solidFill>
              </a:rPr>
              <a:t>evolve</a:t>
            </a:r>
            <a:r>
              <a:rPr lang="en-US" sz="2400" dirty="0" smtClean="0"/>
              <a:t> by iteratively applying a set of </a:t>
            </a:r>
            <a:r>
              <a:rPr lang="en-US" sz="2400" dirty="0" smtClean="0">
                <a:solidFill>
                  <a:srgbClr val="FF0066"/>
                </a:solidFill>
              </a:rPr>
              <a:t>stochastic operators</a:t>
            </a:r>
          </a:p>
          <a:p>
            <a:pPr lvl="1" eaLnBrk="1" hangingPunct="1">
              <a:defRPr/>
            </a:pPr>
            <a:endParaRPr lang="en-US" sz="2400" dirty="0" smtClean="0">
              <a:solidFill>
                <a:srgbClr val="FF0066"/>
              </a:solidFill>
            </a:endParaRPr>
          </a:p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Inspired by the </a:t>
            </a:r>
            <a:r>
              <a:rPr lang="en-US" sz="2400" dirty="0" smtClean="0">
                <a:solidFill>
                  <a:srgbClr val="FF0066"/>
                </a:solidFill>
                <a:cs typeface="+mn-cs"/>
              </a:rPr>
              <a:t>biological evolution</a:t>
            </a:r>
            <a:r>
              <a:rPr lang="en-US" sz="2400" dirty="0" smtClean="0">
                <a:cs typeface="+mn-cs"/>
              </a:rPr>
              <a:t> process</a:t>
            </a:r>
          </a:p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Uses concepts of </a:t>
            </a:r>
            <a:r>
              <a:rPr lang="ja-JP" altLang="en-US" sz="2400" dirty="0" smtClean="0">
                <a:latin typeface="Arial"/>
                <a:cs typeface="+mn-cs"/>
              </a:rPr>
              <a:t>“</a:t>
            </a:r>
            <a:r>
              <a:rPr lang="en-US" sz="2400" dirty="0" smtClean="0">
                <a:solidFill>
                  <a:srgbClr val="FF0066"/>
                </a:solidFill>
                <a:cs typeface="+mn-cs"/>
              </a:rPr>
              <a:t>Natural Selection</a:t>
            </a:r>
            <a:r>
              <a:rPr lang="ja-JP" altLang="en-US" sz="2400" dirty="0" smtClean="0">
                <a:solidFill>
                  <a:srgbClr val="FF0066"/>
                </a:solidFill>
                <a:latin typeface="Arial"/>
                <a:cs typeface="+mn-cs"/>
              </a:rPr>
              <a:t>”</a:t>
            </a:r>
            <a:r>
              <a:rPr lang="en-US" sz="2400" dirty="0" smtClean="0">
                <a:solidFill>
                  <a:srgbClr val="FF0066"/>
                </a:solidFill>
                <a:cs typeface="+mn-cs"/>
              </a:rPr>
              <a:t> and </a:t>
            </a:r>
            <a:r>
              <a:rPr lang="ja-JP" altLang="en-US" sz="2400" dirty="0" smtClean="0">
                <a:solidFill>
                  <a:srgbClr val="FF0066"/>
                </a:solidFill>
                <a:latin typeface="Arial"/>
                <a:cs typeface="+mn-cs"/>
              </a:rPr>
              <a:t>“</a:t>
            </a:r>
            <a:r>
              <a:rPr lang="en-US" sz="2400" dirty="0" smtClean="0">
                <a:solidFill>
                  <a:srgbClr val="FF0066"/>
                </a:solidFill>
                <a:cs typeface="+mn-cs"/>
              </a:rPr>
              <a:t>Genetic Inheritance</a:t>
            </a:r>
            <a:r>
              <a:rPr lang="ja-JP" altLang="en-US" sz="2400" dirty="0" smtClean="0">
                <a:latin typeface="Arial"/>
                <a:cs typeface="+mn-cs"/>
              </a:rPr>
              <a:t>”</a:t>
            </a:r>
            <a:r>
              <a:rPr lang="en-US" sz="2400" dirty="0" smtClean="0">
                <a:cs typeface="+mn-cs"/>
              </a:rPr>
              <a:t> (Darwin 1859)</a:t>
            </a:r>
          </a:p>
          <a:p>
            <a:pPr eaLnBrk="1" hangingPunct="1">
              <a:defRPr/>
            </a:pPr>
            <a:r>
              <a:rPr lang="en-US" sz="2400" dirty="0" smtClean="0">
                <a:cs typeface="+mn-cs"/>
              </a:rPr>
              <a:t>Originally developed by </a:t>
            </a:r>
            <a:r>
              <a:rPr lang="en-US" sz="2400" dirty="0" smtClean="0">
                <a:solidFill>
                  <a:srgbClr val="FF0066"/>
                </a:solidFill>
                <a:cs typeface="+mn-cs"/>
              </a:rPr>
              <a:t>John Holland</a:t>
            </a:r>
            <a:r>
              <a:rPr lang="en-US" sz="2400" dirty="0" smtClean="0">
                <a:cs typeface="+mn-cs"/>
              </a:rPr>
              <a:t> (1975)</a:t>
            </a:r>
          </a:p>
        </p:txBody>
      </p:sp>
      <p:pic>
        <p:nvPicPr>
          <p:cNvPr id="1414148" name="Picture 4" descr="darw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733800"/>
            <a:ext cx="1357313" cy="2008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39788"/>
            <a:ext cx="7772400" cy="608012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High-level  Algorithm</a:t>
            </a:r>
          </a:p>
        </p:txBody>
      </p:sp>
      <p:sp>
        <p:nvSpPr>
          <p:cNvPr id="141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05000"/>
            <a:ext cx="7772400" cy="4572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 smtClean="0">
                <a:cs typeface="+mn-cs"/>
              </a:rPr>
              <a:t>Randomly generate an initial </a:t>
            </a:r>
            <a:r>
              <a:rPr lang="en-US" sz="2400" dirty="0" smtClean="0">
                <a:solidFill>
                  <a:srgbClr val="FF0000"/>
                </a:solidFill>
                <a:cs typeface="+mn-cs"/>
              </a:rPr>
              <a:t>population</a:t>
            </a:r>
            <a:endParaRPr lang="en-US" sz="2400" dirty="0" smtClean="0">
              <a:cs typeface="+mn-cs"/>
            </a:endParaRPr>
          </a:p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 smtClean="0">
                <a:cs typeface="+mn-cs"/>
              </a:rPr>
              <a:t>Evaluate the </a:t>
            </a:r>
            <a:r>
              <a:rPr lang="en-US" sz="2400" dirty="0" smtClean="0">
                <a:solidFill>
                  <a:srgbClr val="FF0000"/>
                </a:solidFill>
                <a:cs typeface="+mn-cs"/>
              </a:rPr>
              <a:t>fitness </a:t>
            </a:r>
            <a:r>
              <a:rPr lang="en-US" sz="2400" dirty="0" smtClean="0">
                <a:cs typeface="+mn-cs"/>
              </a:rPr>
              <a:t>of members of population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 smtClean="0">
                <a:cs typeface="+mn-cs"/>
              </a:rPr>
              <a:t>Select parents based on fitness, and “</a:t>
            </a:r>
            <a:r>
              <a:rPr lang="en-US" sz="2400" dirty="0" smtClean="0">
                <a:solidFill>
                  <a:srgbClr val="FF0000"/>
                </a:solidFill>
                <a:cs typeface="+mn-cs"/>
              </a:rPr>
              <a:t>reproduce</a:t>
            </a:r>
            <a:r>
              <a:rPr lang="en-US" sz="2400" dirty="0" smtClean="0">
                <a:cs typeface="+mn-cs"/>
              </a:rPr>
              <a:t>” to get the next generation (using “crossover” and mutations)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 smtClean="0">
                <a:cs typeface="+mn-cs"/>
              </a:rPr>
              <a:t>Replace the old generation with the new generation</a:t>
            </a:r>
          </a:p>
          <a:p>
            <a:pPr marL="609600" indent="-609600" eaLnBrk="1" hangingPunct="1">
              <a:lnSpc>
                <a:spcPct val="90000"/>
              </a:lnSpc>
              <a:buFont typeface="Wingdings" charset="0"/>
              <a:buAutoNum type="arabicPeriod"/>
              <a:defRPr/>
            </a:pPr>
            <a:r>
              <a:rPr lang="en-US" sz="2400" dirty="0" smtClean="0">
                <a:cs typeface="+mn-cs"/>
              </a:rPr>
              <a:t>Repeat step 2 though 4 till iteration 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5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Stochastic Operators</a:t>
            </a:r>
          </a:p>
        </p:txBody>
      </p:sp>
      <p:sp>
        <p:nvSpPr>
          <p:cNvPr id="141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 smtClean="0">
                <a:cs typeface="+mn-cs"/>
              </a:rPr>
              <a:t>Cross-over</a:t>
            </a:r>
          </a:p>
          <a:p>
            <a:pPr lvl="1" eaLnBrk="1" hangingPunct="1">
              <a:defRPr/>
            </a:pPr>
            <a:r>
              <a:rPr lang="en-US" sz="2800" smtClean="0">
                <a:solidFill>
                  <a:srgbClr val="FF0066"/>
                </a:solidFill>
              </a:rPr>
              <a:t>decomposes </a:t>
            </a:r>
            <a:r>
              <a:rPr lang="en-US" sz="2800" smtClean="0"/>
              <a:t>two distinct solutions and then </a:t>
            </a:r>
          </a:p>
          <a:p>
            <a:pPr lvl="1" eaLnBrk="1" hangingPunct="1">
              <a:defRPr/>
            </a:pPr>
            <a:r>
              <a:rPr lang="en-US" sz="2800" smtClean="0">
                <a:solidFill>
                  <a:srgbClr val="FF0066"/>
                </a:solidFill>
              </a:rPr>
              <a:t>randomly mixes</a:t>
            </a:r>
            <a:r>
              <a:rPr lang="en-US" sz="2800" smtClean="0"/>
              <a:t> their parts to form novel solutions</a:t>
            </a:r>
          </a:p>
          <a:p>
            <a:pPr eaLnBrk="1" hangingPunct="1">
              <a:defRPr/>
            </a:pPr>
            <a:r>
              <a:rPr lang="en-US" sz="2800" b="1" smtClean="0">
                <a:cs typeface="+mn-cs"/>
              </a:rPr>
              <a:t>Mutation</a:t>
            </a:r>
            <a:r>
              <a:rPr lang="en-US" sz="2800" smtClean="0">
                <a:cs typeface="+mn-cs"/>
              </a:rPr>
              <a:t> </a:t>
            </a:r>
          </a:p>
          <a:p>
            <a:pPr lvl="1" eaLnBrk="1" hangingPunct="1">
              <a:defRPr/>
            </a:pPr>
            <a:r>
              <a:rPr lang="en-US" sz="2800" smtClean="0">
                <a:solidFill>
                  <a:srgbClr val="FF0066"/>
                </a:solidFill>
              </a:rPr>
              <a:t>randomly perturbs</a:t>
            </a:r>
            <a:r>
              <a:rPr lang="en-US" sz="2800" smtClean="0"/>
              <a:t> a candidate solution</a:t>
            </a:r>
          </a:p>
          <a:p>
            <a:pPr eaLnBrk="1" hangingPunct="1">
              <a:defRPr/>
            </a:pPr>
            <a:endParaRPr lang="en-US" sz="280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990600"/>
            <a:ext cx="77724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A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successor state</a:t>
            </a:r>
            <a:r>
              <a:rPr lang="en-US" dirty="0" smtClean="0">
                <a:cs typeface="+mn-cs"/>
              </a:rPr>
              <a:t> is generated by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combining two parent</a:t>
            </a:r>
            <a:r>
              <a:rPr lang="en-US" dirty="0" smtClean="0">
                <a:cs typeface="+mn-cs"/>
              </a:rPr>
              <a:t> states
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Start with </a:t>
            </a:r>
            <a:r>
              <a:rPr lang="en-US" i="1" dirty="0" smtClean="0">
                <a:cs typeface="+mn-cs"/>
              </a:rPr>
              <a:t>k</a:t>
            </a:r>
            <a:r>
              <a:rPr lang="en-US" dirty="0" smtClean="0">
                <a:cs typeface="+mn-cs"/>
              </a:rPr>
              <a:t> randomly generated states (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population</a:t>
            </a:r>
            <a:r>
              <a:rPr lang="en-US" dirty="0" smtClean="0">
                <a:cs typeface="+mn-cs"/>
              </a:rPr>
              <a:t>)
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A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state</a:t>
            </a:r>
            <a:r>
              <a:rPr lang="en-US" dirty="0" smtClean="0">
                <a:cs typeface="+mn-cs"/>
              </a:rPr>
              <a:t> is represented as a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string over a finite alphabet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  </a:t>
            </a:r>
            <a:r>
              <a:rPr lang="en-US" dirty="0" smtClean="0">
                <a:cs typeface="+mn-cs"/>
              </a:rPr>
              <a:t> (often a string of 0s and 1s)
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Evaluation function (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fitness function</a:t>
            </a:r>
            <a:r>
              <a:rPr lang="en-US" dirty="0" smtClean="0">
                <a:cs typeface="+mn-cs"/>
              </a:rPr>
              <a:t>). Higher values for better states.
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dirty="0" smtClean="0">
              <a:cs typeface="+mn-cs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 smtClean="0">
                <a:cs typeface="+mn-cs"/>
              </a:rPr>
              <a:t>Produce the next generation of states by </a:t>
            </a:r>
            <a:r>
              <a:rPr lang="en-US" dirty="0" smtClean="0">
                <a:solidFill>
                  <a:srgbClr val="FF0000"/>
                </a:solidFill>
                <a:cs typeface="+mn-cs"/>
              </a:rPr>
              <a:t>selection, crossover, and mutation
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-304800"/>
            <a:ext cx="7772400" cy="1143000"/>
          </a:xfrm>
        </p:spPr>
        <p:txBody>
          <a:bodyPr/>
          <a:lstStyle/>
          <a:p>
            <a:r>
              <a:rPr lang="en-US" sz="2800" dirty="0" smtClean="0">
                <a:solidFill>
                  <a:srgbClr val="FF0000"/>
                </a:solidFill>
              </a:rPr>
              <a:t>Intro example: N-queens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685800"/>
            <a:ext cx="2857500" cy="2857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" y="152400"/>
            <a:ext cx="4648200" cy="928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Problem: Place N queens on an </a:t>
            </a:r>
            <a:r>
              <a:rPr lang="en-US" b="1" dirty="0" err="1" smtClean="0">
                <a:solidFill>
                  <a:schemeClr val="accent2"/>
                </a:solidFill>
              </a:rPr>
              <a:t>NxN</a:t>
            </a:r>
            <a:r>
              <a:rPr lang="en-US" b="1" dirty="0" smtClean="0">
                <a:solidFill>
                  <a:schemeClr val="accent2"/>
                </a:solidFill>
              </a:rPr>
              <a:t> chess board so that no queen attacks another.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714" y="1219200"/>
            <a:ext cx="3190296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Example solution for N = 8.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1676400"/>
            <a:ext cx="4343400" cy="7130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How hard is it to find</a:t>
            </a:r>
          </a:p>
          <a:p>
            <a:r>
              <a:rPr lang="en-US" b="1" i="1" dirty="0" smtClean="0">
                <a:solidFill>
                  <a:srgbClr val="FF0000"/>
                </a:solidFill>
              </a:rPr>
              <a:t>such solutions? What if N gets larger?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43" y="2438400"/>
            <a:ext cx="6211957" cy="1390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Can be formulated as a search problem. 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Start with empty board. [Ops? How many?]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Operators: place queen on location (</a:t>
            </a:r>
            <a:r>
              <a:rPr lang="en-US" b="1" dirty="0" err="1" smtClean="0">
                <a:solidFill>
                  <a:schemeClr val="accent2"/>
                </a:solidFill>
              </a:rPr>
              <a:t>i,j</a:t>
            </a:r>
            <a:r>
              <a:rPr lang="en-US" b="1" dirty="0" smtClean="0">
                <a:solidFill>
                  <a:schemeClr val="accent2"/>
                </a:solidFill>
              </a:rPr>
              <a:t>). [N^2. Goal?]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Goal state: N queens on board. No-one attacks another.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3886200"/>
            <a:ext cx="6680334" cy="7130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N=8, branching 64. Solution at what depth?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N. Search: (N^2)^N Informed search? Ideas for a heuristic?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600" y="4800600"/>
            <a:ext cx="5188039" cy="10515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Issues: (1) We don’t know much about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the goal state. That’s what we are looking for!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(2) Also, we don’t care about path to solution!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9645" y="6019800"/>
            <a:ext cx="5250155" cy="374461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solidFill>
              <a:schemeClr val="accent6">
                <a:lumMod val="60000"/>
                <a:lumOff val="40000"/>
                <a:alpha val="60000"/>
              </a:schemeClr>
            </a:solidFill>
          </a:ln>
          <a:effectLst>
            <a:glow rad="901700">
              <a:srgbClr val="CC00CC">
                <a:alpha val="75000"/>
              </a:srgbClr>
            </a:glow>
            <a:softEdge rad="520700"/>
          </a:effectLst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What algorithm would you write to solve this?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19800" y="4800600"/>
            <a:ext cx="2073070" cy="37446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en-US" b="1" i="1" dirty="0" smtClean="0">
                <a:solidFill>
                  <a:schemeClr val="accent2"/>
                </a:solidFill>
              </a:rPr>
              <a:t>N-</a:t>
            </a:r>
            <a:r>
              <a:rPr lang="en-US" b="1" i="1" smtClean="0">
                <a:solidFill>
                  <a:schemeClr val="accent2"/>
                </a:solidFill>
              </a:rPr>
              <a:t>Queens demo</a:t>
            </a:r>
            <a:r>
              <a:rPr lang="en-US" b="1" i="1">
                <a:solidFill>
                  <a:schemeClr val="accent2"/>
                </a:solidFill>
              </a:rPr>
              <a:t>!</a:t>
            </a:r>
            <a:endParaRPr lang="en-US" b="1" i="1" dirty="0">
              <a:solidFill>
                <a:schemeClr val="accent2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6248400" y="1524000"/>
            <a:ext cx="1828800" cy="1905000"/>
          </a:xfrm>
          <a:prstGeom prst="line">
            <a:avLst/>
          </a:prstGeom>
          <a:noFill/>
          <a:ln w="57150" cap="flat" cmpd="sng" algn="ctr">
            <a:solidFill>
              <a:schemeClr val="accent2">
                <a:alpha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/>
          <p:cNvCxnSpPr/>
          <p:nvPr/>
        </p:nvCxnSpPr>
        <p:spPr bwMode="auto">
          <a:xfrm flipV="1">
            <a:off x="6248400" y="762000"/>
            <a:ext cx="2286000" cy="2286000"/>
          </a:xfrm>
          <a:prstGeom prst="line">
            <a:avLst/>
          </a:prstGeom>
          <a:noFill/>
          <a:ln w="57150" cap="flat" cmpd="sng" algn="ctr">
            <a:solidFill>
              <a:schemeClr val="accent2">
                <a:alpha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/>
          <p:cNvCxnSpPr/>
          <p:nvPr/>
        </p:nvCxnSpPr>
        <p:spPr bwMode="auto">
          <a:xfrm>
            <a:off x="7010400" y="762000"/>
            <a:ext cx="0" cy="2590800"/>
          </a:xfrm>
          <a:prstGeom prst="line">
            <a:avLst/>
          </a:prstGeom>
          <a:noFill/>
          <a:ln w="57150" cap="flat" cmpd="sng" algn="ctr">
            <a:solidFill>
              <a:schemeClr val="accent2">
                <a:alpha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>
            <a:off x="6248400" y="2286000"/>
            <a:ext cx="2514600" cy="0"/>
          </a:xfrm>
          <a:prstGeom prst="line">
            <a:avLst/>
          </a:prstGeom>
          <a:noFill/>
          <a:ln w="57150" cap="flat" cmpd="sng" algn="ctr">
            <a:solidFill>
              <a:schemeClr val="accent2">
                <a:alpha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8017474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5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76" dur="46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" decel="50000" autoRev="1" fill="hold">
                                          <p:stCondLst>
                                            <p:cond delay="4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4" fill="hold">
                                          <p:stCondLst>
                                            <p:cond delay="8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900" decel="100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900" decel="100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900" decel="100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900" decel="100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900" decel="100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2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 animBg="1"/>
      <p:bldP spid="1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724400" y="-228600"/>
            <a:ext cx="4114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cs typeface="+mj-cs"/>
              </a:rPr>
              <a:t>Genetic algorithms</a:t>
            </a:r>
          </a:p>
        </p:txBody>
      </p:sp>
      <p:sp>
        <p:nvSpPr>
          <p:cNvPr id="135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5334000"/>
            <a:ext cx="8534400" cy="990600"/>
          </a:xfrm>
        </p:spPr>
        <p:txBody>
          <a:bodyPr/>
          <a:lstStyle/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mtClean="0">
              <a:cs typeface="+mn-cs"/>
            </a:endParaRPr>
          </a:p>
          <a:p>
            <a:pPr eaLnBrk="1" hangingPunct="1">
              <a:defRPr/>
            </a:pPr>
            <a:endParaRPr lang="en-US" sz="1600" smtClean="0">
              <a:cs typeface="+mn-cs"/>
            </a:endParaRPr>
          </a:p>
          <a:p>
            <a:pPr eaLnBrk="1" hangingPunct="1">
              <a:defRPr/>
            </a:pPr>
            <a:endParaRPr lang="en-US" sz="1800" smtClean="0">
              <a:cs typeface="+mn-cs"/>
            </a:endParaRPr>
          </a:p>
        </p:txBody>
      </p:sp>
      <p:pic>
        <p:nvPicPr>
          <p:cNvPr id="35843" name="Picture 4" descr="genet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133600"/>
            <a:ext cx="7772400" cy="235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76200"/>
            <a:ext cx="196215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56806" name="Freeform 6"/>
          <p:cNvSpPr>
            <a:spLocks/>
          </p:cNvSpPr>
          <p:nvPr/>
        </p:nvSpPr>
        <p:spPr bwMode="auto">
          <a:xfrm>
            <a:off x="63500" y="990600"/>
            <a:ext cx="546100" cy="1828800"/>
          </a:xfrm>
          <a:custGeom>
            <a:avLst/>
            <a:gdLst>
              <a:gd name="T0" fmla="*/ 296 w 296"/>
              <a:gd name="T1" fmla="*/ 1344 h 1344"/>
              <a:gd name="T2" fmla="*/ 8 w 296"/>
              <a:gd name="T3" fmla="*/ 480 h 1344"/>
              <a:gd name="T4" fmla="*/ 248 w 296"/>
              <a:gd name="T5" fmla="*/ 0 h 1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96" h="1344">
                <a:moveTo>
                  <a:pt x="296" y="1344"/>
                </a:moveTo>
                <a:cubicBezTo>
                  <a:pt x="156" y="1024"/>
                  <a:pt x="16" y="704"/>
                  <a:pt x="8" y="480"/>
                </a:cubicBezTo>
                <a:cubicBezTo>
                  <a:pt x="0" y="256"/>
                  <a:pt x="124" y="128"/>
                  <a:pt x="2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35846" name="Group 9"/>
          <p:cNvGrpSpPr>
            <a:grpSpLocks/>
          </p:cNvGrpSpPr>
          <p:nvPr/>
        </p:nvGrpSpPr>
        <p:grpSpPr bwMode="auto">
          <a:xfrm>
            <a:off x="2133600" y="4572000"/>
            <a:ext cx="6400800" cy="515938"/>
            <a:chOff x="1344" y="2976"/>
            <a:chExt cx="4032" cy="325"/>
          </a:xfrm>
        </p:grpSpPr>
        <p:sp>
          <p:nvSpPr>
            <p:cNvPr id="1356807" name="AutoShape 7"/>
            <p:cNvSpPr>
              <a:spLocks/>
            </p:cNvSpPr>
            <p:nvPr/>
          </p:nvSpPr>
          <p:spPr bwMode="auto">
            <a:xfrm rot="-5400000">
              <a:off x="3336" y="984"/>
              <a:ext cx="48" cy="4032"/>
            </a:xfrm>
            <a:prstGeom prst="leftBrace">
              <a:avLst>
                <a:gd name="adj1" fmla="val 700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6808" name="Text Box 8"/>
            <p:cNvSpPr txBox="1">
              <a:spLocks noChangeArrowheads="1"/>
            </p:cNvSpPr>
            <p:nvPr/>
          </p:nvSpPr>
          <p:spPr bwMode="auto">
            <a:xfrm>
              <a:off x="2256" y="3070"/>
              <a:ext cx="18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production of next generation</a:t>
              </a:r>
            </a:p>
          </p:txBody>
        </p:sp>
      </p:grpSp>
      <p:sp>
        <p:nvSpPr>
          <p:cNvPr id="1356810" name="Line 10"/>
          <p:cNvSpPr>
            <a:spLocks noChangeShapeType="1"/>
          </p:cNvSpPr>
          <p:nvPr/>
        </p:nvSpPr>
        <p:spPr bwMode="auto">
          <a:xfrm flipH="1">
            <a:off x="1198563" y="4495800"/>
            <a:ext cx="1544637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356812" name="Rectangle 12"/>
          <p:cNvSpPr>
            <a:spLocks noChangeArrowheads="1"/>
          </p:cNvSpPr>
          <p:nvPr/>
        </p:nvSpPr>
        <p:spPr bwMode="auto">
          <a:xfrm>
            <a:off x="304800" y="5140325"/>
            <a:ext cx="4495800" cy="264001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n-US" sz="1800" dirty="0">
                <a:solidFill>
                  <a:schemeClr val="accent2"/>
                </a:solidFill>
                <a:cs typeface="+mn-cs"/>
              </a:rPr>
              <a:t>Fitness function</a:t>
            </a:r>
            <a:r>
              <a:rPr lang="en-US" sz="1800" dirty="0">
                <a:cs typeface="+mn-cs"/>
              </a:rPr>
              <a:t>: number of </a:t>
            </a:r>
            <a:r>
              <a:rPr lang="en-US" sz="1800" b="1" dirty="0">
                <a:solidFill>
                  <a:srgbClr val="FF0000"/>
                </a:solidFill>
                <a:cs typeface="+mn-cs"/>
              </a:rPr>
              <a:t>non-attacking</a:t>
            </a:r>
            <a:r>
              <a:rPr lang="en-US" sz="1800" b="1" dirty="0">
                <a:cs typeface="+mn-cs"/>
              </a:rPr>
              <a:t> </a:t>
            </a:r>
            <a:r>
              <a:rPr lang="en-US" sz="1800" dirty="0">
                <a:cs typeface="+mn-cs"/>
              </a:rPr>
              <a:t>pairs of queens (min = 0, max = 8 </a:t>
            </a:r>
            <a:r>
              <a:rPr lang="en-US" sz="1800" dirty="0">
                <a:cs typeface="Arial" charset="0"/>
              </a:rPr>
              <a:t>× </a:t>
            </a:r>
            <a:r>
              <a:rPr lang="en-US" sz="1800" dirty="0">
                <a:cs typeface="+mn-cs"/>
              </a:rPr>
              <a:t>7/2 = 28 </a:t>
            </a:r>
          </a:p>
          <a:p>
            <a:pPr>
              <a:lnSpc>
                <a:spcPct val="100000"/>
              </a:lnSpc>
              <a:defRPr/>
            </a:pPr>
            <a:r>
              <a:rPr lang="en-US" sz="1800" dirty="0">
                <a:cs typeface="+mn-cs"/>
                <a:sym typeface="Wingdings" charset="0"/>
              </a:rPr>
              <a:t> the higher the better</a:t>
            </a:r>
            <a:r>
              <a:rPr lang="en-US" sz="1800" dirty="0">
                <a:cs typeface="+mn-cs"/>
              </a:rPr>
              <a:t>) 
</a:t>
            </a:r>
          </a:p>
          <a:p>
            <a:pPr>
              <a:lnSpc>
                <a:spcPct val="100000"/>
              </a:lnSpc>
              <a:defRPr/>
            </a:pPr>
            <a:r>
              <a:rPr lang="en-US" sz="1800" dirty="0">
                <a:cs typeface="+mn-cs"/>
              </a:rPr>
              <a:t>	24/(24+23+20+11) = 31%
</a:t>
            </a:r>
          </a:p>
          <a:p>
            <a:pPr>
              <a:lnSpc>
                <a:spcPct val="100000"/>
              </a:lnSpc>
              <a:defRPr/>
            </a:pPr>
            <a:r>
              <a:rPr lang="en-US" sz="1800" dirty="0">
                <a:cs typeface="+mn-cs"/>
              </a:rPr>
              <a:t>	23/(24+23+20+11) = 29% </a:t>
            </a:r>
            <a:r>
              <a:rPr lang="en-US" sz="1800" dirty="0" err="1">
                <a:cs typeface="+mn-cs"/>
              </a:rPr>
              <a:t>etc</a:t>
            </a:r>
            <a:r>
              <a:rPr lang="en-US" sz="1800" dirty="0">
                <a:cs typeface="+mn-cs"/>
              </a:rPr>
              <a:t>
</a:t>
            </a:r>
          </a:p>
        </p:txBody>
      </p:sp>
      <p:grpSp>
        <p:nvGrpSpPr>
          <p:cNvPr id="35849" name="Group 20"/>
          <p:cNvGrpSpPr>
            <a:grpSpLocks/>
          </p:cNvGrpSpPr>
          <p:nvPr/>
        </p:nvGrpSpPr>
        <p:grpSpPr bwMode="auto">
          <a:xfrm>
            <a:off x="3886200" y="4572000"/>
            <a:ext cx="4432300" cy="2012950"/>
            <a:chOff x="2448" y="2880"/>
            <a:chExt cx="2792" cy="1268"/>
          </a:xfrm>
        </p:grpSpPr>
        <p:sp>
          <p:nvSpPr>
            <p:cNvPr id="1356814" name="Line 14"/>
            <p:cNvSpPr>
              <a:spLocks noChangeShapeType="1"/>
            </p:cNvSpPr>
            <p:nvPr/>
          </p:nvSpPr>
          <p:spPr bwMode="auto">
            <a:xfrm>
              <a:off x="2448" y="2880"/>
              <a:ext cx="96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6815" name="Text Box 15"/>
            <p:cNvSpPr txBox="1">
              <a:spLocks noChangeArrowheads="1"/>
            </p:cNvSpPr>
            <p:nvPr/>
          </p:nvSpPr>
          <p:spPr bwMode="auto">
            <a:xfrm>
              <a:off x="3072" y="3744"/>
              <a:ext cx="216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probability of a given pair selection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proportional to the fitness (b)</a:t>
              </a:r>
            </a:p>
          </p:txBody>
        </p:sp>
      </p:grpSp>
      <p:grpSp>
        <p:nvGrpSpPr>
          <p:cNvPr id="35850" name="Group 21"/>
          <p:cNvGrpSpPr>
            <a:grpSpLocks/>
          </p:cNvGrpSpPr>
          <p:nvPr/>
        </p:nvGrpSpPr>
        <p:grpSpPr bwMode="auto">
          <a:xfrm>
            <a:off x="5257800" y="4419600"/>
            <a:ext cx="3467100" cy="1204913"/>
            <a:chOff x="3312" y="2784"/>
            <a:chExt cx="2184" cy="759"/>
          </a:xfrm>
        </p:grpSpPr>
        <p:sp>
          <p:nvSpPr>
            <p:cNvPr id="1356816" name="Line 16"/>
            <p:cNvSpPr>
              <a:spLocks noChangeShapeType="1"/>
            </p:cNvSpPr>
            <p:nvPr/>
          </p:nvSpPr>
          <p:spPr bwMode="auto">
            <a:xfrm>
              <a:off x="3552" y="278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6817" name="Text Box 17"/>
            <p:cNvSpPr txBox="1">
              <a:spLocks noChangeArrowheads="1"/>
            </p:cNvSpPr>
            <p:nvPr/>
          </p:nvSpPr>
          <p:spPr bwMode="auto">
            <a:xfrm>
              <a:off x="3312" y="3312"/>
              <a:ext cx="218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crossover point randomly generated</a:t>
              </a:r>
            </a:p>
          </p:txBody>
        </p:sp>
      </p:grpSp>
      <p:grpSp>
        <p:nvGrpSpPr>
          <p:cNvPr id="1356824" name="Group 24"/>
          <p:cNvGrpSpPr>
            <a:grpSpLocks/>
          </p:cNvGrpSpPr>
          <p:nvPr/>
        </p:nvGrpSpPr>
        <p:grpSpPr bwMode="auto">
          <a:xfrm>
            <a:off x="6842125" y="4495800"/>
            <a:ext cx="1752600" cy="557213"/>
            <a:chOff x="4310" y="2832"/>
            <a:chExt cx="1104" cy="351"/>
          </a:xfrm>
        </p:grpSpPr>
        <p:sp>
          <p:nvSpPr>
            <p:cNvPr id="1356822" name="Line 22"/>
            <p:cNvSpPr>
              <a:spLocks noChangeShapeType="1"/>
            </p:cNvSpPr>
            <p:nvPr/>
          </p:nvSpPr>
          <p:spPr bwMode="auto">
            <a:xfrm>
              <a:off x="4896" y="283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356823" name="Text Box 23"/>
            <p:cNvSpPr txBox="1">
              <a:spLocks noChangeArrowheads="1"/>
            </p:cNvSpPr>
            <p:nvPr/>
          </p:nvSpPr>
          <p:spPr bwMode="auto">
            <a:xfrm>
              <a:off x="4310" y="2952"/>
              <a:ext cx="11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ct val="0"/>
                </a:spcBef>
                <a:defRPr/>
              </a:pPr>
              <a:r>
                <a:rPr lang="en-US" sz="1800">
                  <a:cs typeface="+mn-cs"/>
                </a:rPr>
                <a:t>random mutation</a:t>
              </a:r>
            </a:p>
          </p:txBody>
        </p:sp>
      </p:grpSp>
      <p:sp>
        <p:nvSpPr>
          <p:cNvPr id="2" name="Oval 1"/>
          <p:cNvSpPr/>
          <p:nvPr/>
        </p:nvSpPr>
        <p:spPr bwMode="auto">
          <a:xfrm>
            <a:off x="457200" y="1981200"/>
            <a:ext cx="1752600" cy="762000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3429000" y="762000"/>
            <a:ext cx="3886200" cy="762000"/>
          </a:xfrm>
          <a:prstGeom prst="ellipse">
            <a:avLst/>
          </a:prstGeom>
          <a:solidFill>
            <a:srgbClr val="FF0000">
              <a:alpha val="30000"/>
            </a:srgb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33800" y="914400"/>
            <a:ext cx="3431999" cy="3744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Operate on state representation.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" grpId="0" animBg="1"/>
      <p:bldP spid="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Genetic algorithms</a:t>
            </a:r>
          </a:p>
        </p:txBody>
      </p:sp>
      <p:pic>
        <p:nvPicPr>
          <p:cNvPr id="36866" name="Picture 3" descr="8queens-cross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575" y="2433638"/>
            <a:ext cx="680085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5000" y="5105400"/>
            <a:ext cx="5715928" cy="8371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Any reason pieces from different solutions</a:t>
            </a:r>
          </a:p>
          <a:p>
            <a:r>
              <a:rPr lang="en-US" sz="2400" b="1" dirty="0" smtClean="0"/>
              <a:t>fit together?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 </a:t>
            </a:r>
          </a:p>
        </p:txBody>
      </p:sp>
      <p:sp>
        <p:nvSpPr>
          <p:cNvPr id="1360900" name="Text Box 4"/>
          <p:cNvSpPr txBox="1"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defRPr/>
            </a:pPr>
            <a:r>
              <a:rPr lang="en-US" dirty="0" smtClean="0">
                <a:cs typeface="+mn-cs"/>
              </a:rPr>
              <a:t>Lots of variants of genetic algorithms with different selection, crossover, and mutation  rules.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dirty="0" smtClean="0">
              <a:cs typeface="+mn-cs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dirty="0" smtClean="0">
                <a:cs typeface="+mn-cs"/>
              </a:rPr>
              <a:t>GAs have a wide application in optimization – e.g., circuit layout and job shop scheduling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dirty="0" smtClean="0">
              <a:cs typeface="+mn-cs"/>
            </a:endParaRPr>
          </a:p>
          <a:p>
            <a:pPr eaLnBrk="1" hangingPunct="1">
              <a:spcBef>
                <a:spcPct val="0"/>
              </a:spcBef>
              <a:defRPr/>
            </a:pPr>
            <a:r>
              <a:rPr lang="en-US" dirty="0" smtClean="0">
                <a:cs typeface="+mn-cs"/>
              </a:rPr>
              <a:t>Much work remains to be done to formally understand GAs and to identify the conditions under which they perform well.</a:t>
            </a:r>
          </a:p>
          <a:p>
            <a:pPr eaLnBrk="1" hangingPunct="1">
              <a:spcBef>
                <a:spcPct val="0"/>
              </a:spcBef>
              <a:defRPr/>
            </a:pPr>
            <a:endParaRPr lang="en-US" dirty="0" smtClean="0">
              <a:cs typeface="+mn-cs"/>
            </a:endParaRPr>
          </a:p>
          <a:p>
            <a:pPr eaLnBrk="1" hangingPunct="1">
              <a:spcBef>
                <a:spcPct val="0"/>
              </a:spcBef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9" descr="Screen Shot 2012-09-24 at 5.10.1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3867150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696200" cy="1371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Demo of Genetic Programming (GP):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chemeClr val="accent2"/>
                </a:solidFill>
              </a:rPr>
              <a:t>The Evolutionary Walker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8915" name="TextBox 4"/>
          <p:cNvSpPr txBox="1">
            <a:spLocks noChangeArrowheads="1"/>
          </p:cNvSpPr>
          <p:nvPr/>
        </p:nvSpPr>
        <p:spPr bwMode="auto">
          <a:xfrm>
            <a:off x="6705600" y="1905000"/>
            <a:ext cx="2219325" cy="449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 b="1"/>
              <a:t>Stick figure ---</a:t>
            </a:r>
          </a:p>
          <a:p>
            <a:pPr eaLnBrk="1" hangingPunct="1"/>
            <a:r>
              <a:rPr lang="en-US" sz="2400" b="1"/>
              <a:t>Three nodes:</a:t>
            </a:r>
          </a:p>
          <a:p>
            <a:pPr eaLnBrk="1" hangingPunct="1"/>
            <a:r>
              <a:rPr lang="en-US" sz="2400" b="1"/>
              <a:t>1 body</a:t>
            </a:r>
          </a:p>
          <a:p>
            <a:pPr eaLnBrk="1" hangingPunct="1"/>
            <a:r>
              <a:rPr lang="en-US" sz="2400" b="1"/>
              <a:t>2 feet</a:t>
            </a:r>
          </a:p>
          <a:p>
            <a:pPr eaLnBrk="1" hangingPunct="1"/>
            <a:endParaRPr lang="en-US" sz="2400" b="1"/>
          </a:p>
          <a:p>
            <a:pPr eaLnBrk="1" hangingPunct="1"/>
            <a:r>
              <a:rPr lang="en-US" sz="2400" b="1">
                <a:solidFill>
                  <a:srgbClr val="3333CC"/>
                </a:solidFill>
              </a:rPr>
              <a:t>Basic physics</a:t>
            </a:r>
          </a:p>
          <a:p>
            <a:pPr eaLnBrk="1" hangingPunct="1"/>
            <a:r>
              <a:rPr lang="en-US" sz="2400" b="1">
                <a:solidFill>
                  <a:srgbClr val="3333CC"/>
                </a:solidFill>
              </a:rPr>
              <a:t>model:</a:t>
            </a:r>
          </a:p>
          <a:p>
            <a:pPr eaLnBrk="1" hangingPunct="1"/>
            <a:r>
              <a:rPr lang="en-US" sz="2400" b="1">
                <a:solidFill>
                  <a:srgbClr val="3333CC"/>
                </a:solidFill>
              </a:rPr>
              <a:t>gravity</a:t>
            </a:r>
          </a:p>
          <a:p>
            <a:pPr eaLnBrk="1" hangingPunct="1"/>
            <a:r>
              <a:rPr lang="en-US" sz="2400" b="1">
                <a:solidFill>
                  <a:srgbClr val="3333CC"/>
                </a:solidFill>
              </a:rPr>
              <a:t>momentum etc.</a:t>
            </a:r>
          </a:p>
          <a:p>
            <a:pPr eaLnBrk="1" hangingPunct="1"/>
            <a:endParaRPr lang="en-US" sz="2400" b="1">
              <a:solidFill>
                <a:srgbClr val="3333CC"/>
              </a:solidFill>
            </a:endParaRPr>
          </a:p>
          <a:p>
            <a:pPr eaLnBrk="1" hangingPunct="1"/>
            <a:r>
              <a:rPr lang="en-US" sz="2400" b="1">
                <a:solidFill>
                  <a:srgbClr val="3333CC"/>
                </a:solidFill>
              </a:rPr>
              <a:t>Discrete time</a:t>
            </a:r>
          </a:p>
        </p:txBody>
      </p: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685800" y="4648200"/>
            <a:ext cx="4627563" cy="1050925"/>
            <a:chOff x="685800" y="4648200"/>
            <a:chExt cx="4626787" cy="1051570"/>
          </a:xfrm>
        </p:grpSpPr>
        <p:sp>
          <p:nvSpPr>
            <p:cNvPr id="38920" name="TextBox 6"/>
            <p:cNvSpPr txBox="1">
              <a:spLocks noChangeArrowheads="1"/>
            </p:cNvSpPr>
            <p:nvPr/>
          </p:nvSpPr>
          <p:spPr bwMode="auto">
            <a:xfrm>
              <a:off x="685800" y="4648200"/>
              <a:ext cx="4626787" cy="1051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chemeClr val="accent2"/>
                  </a:solidFill>
                </a:rPr>
                <a:t>Actions to control: </a:t>
              </a:r>
            </a:p>
            <a:p>
              <a:pPr eaLnBrk="1" hangingPunct="1"/>
              <a:r>
                <a:rPr lang="en-US" b="1">
                  <a:solidFill>
                    <a:schemeClr val="accent2"/>
                  </a:solidFill>
                </a:rPr>
                <a:t>              1) angle</a:t>
              </a:r>
            </a:p>
            <a:p>
              <a:pPr eaLnBrk="1" hangingPunct="1"/>
              <a:r>
                <a:rPr lang="en-US" b="1">
                  <a:solidFill>
                    <a:schemeClr val="accent2"/>
                  </a:solidFill>
                </a:rPr>
                <a:t>              2) push off ground for each foot. </a:t>
              </a:r>
            </a:p>
          </p:txBody>
        </p:sp>
        <p:pic>
          <p:nvPicPr>
            <p:cNvPr id="38921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4876800"/>
              <a:ext cx="53340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8917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438400"/>
            <a:ext cx="533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09600" y="5867400"/>
            <a:ext cx="5651500" cy="7127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Input for control program (from physics module):</a:t>
            </a:r>
          </a:p>
          <a:p>
            <a:pPr>
              <a:defRPr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Position and velocity for the three nodes.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343400" y="2133600"/>
            <a:ext cx="2173288" cy="240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Goal: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Make it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run as fast as 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possible!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Evolve population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of control 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programs.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600"/>
            <a:ext cx="7696200" cy="8382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Control language: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39938" name="Picture 4" descr="Screen Shot 2012-09-24 at 5.23.5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066800"/>
            <a:ext cx="4140200" cy="543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39" name="Picture 6" descr="Screen Shot 2012-09-24 at 5.28.52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563" y="2362200"/>
            <a:ext cx="4737100" cy="195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TextBox 7"/>
          <p:cNvSpPr txBox="1">
            <a:spLocks noChangeArrowheads="1"/>
          </p:cNvSpPr>
          <p:nvPr/>
        </p:nvSpPr>
        <p:spPr bwMode="auto">
          <a:xfrm>
            <a:off x="5943600" y="1752600"/>
            <a:ext cx="1166813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Example: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648200" y="4572000"/>
            <a:ext cx="3929063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3366FF"/>
                </a:solidFill>
              </a:rPr>
              <a:t>Basically, computes a real number</a:t>
            </a:r>
          </a:p>
          <a:p>
            <a:pPr eaLnBrk="1" hangingPunct="1"/>
            <a:r>
              <a:rPr lang="en-US" b="1">
                <a:solidFill>
                  <a:srgbClr val="3366FF"/>
                </a:solidFill>
              </a:rPr>
              <a:t>to set angle (or push strength) for</a:t>
            </a:r>
          </a:p>
          <a:p>
            <a:pPr eaLnBrk="1" hangingPunct="1"/>
            <a:r>
              <a:rPr lang="en-US" b="1">
                <a:solidFill>
                  <a:srgbClr val="3366FF"/>
                </a:solidFill>
              </a:rPr>
              <a:t>next time step.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895600" y="5916613"/>
            <a:ext cx="411480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Body </a:t>
            </a:r>
            <a:r>
              <a:rPr lang="en-US" b="1">
                <a:solidFill>
                  <a:srgbClr val="FF0000"/>
                </a:solidFill>
              </a:rPr>
              <a:t>and </a:t>
            </a:r>
            <a:r>
              <a:rPr lang="en-US" b="1" smtClean="0">
                <a:solidFill>
                  <a:srgbClr val="FF0000"/>
                </a:solidFill>
              </a:rPr>
              <a:t>feet </a:t>
            </a:r>
            <a:r>
              <a:rPr lang="en-US" b="1" dirty="0">
                <a:solidFill>
                  <a:srgbClr val="FF0000"/>
                </a:solidFill>
              </a:rPr>
              <a:t>will each evolve their</a:t>
            </a:r>
          </a:p>
          <a:p>
            <a:r>
              <a:rPr lang="en-US" b="1" dirty="0">
                <a:solidFill>
                  <a:srgbClr val="FF0000"/>
                </a:solidFill>
              </a:rPr>
              <a:t>own control program.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3366FF"/>
                </a:solidFill>
              </a:rPr>
              <a:t>Population of control programs is maintained and evolved.</a:t>
            </a:r>
          </a:p>
          <a:p>
            <a:pPr>
              <a:defRPr/>
            </a:pPr>
            <a:endParaRPr lang="en-US" b="1" dirty="0">
              <a:solidFill>
                <a:srgbClr val="3366FF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Fitness determined by measuring how far the walker gets in T time</a:t>
            </a:r>
          </a:p>
          <a:p>
            <a:pPr>
              <a:defRPr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u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nits (T fixed).</a:t>
            </a:r>
          </a:p>
          <a:p>
            <a:pPr>
              <a:defRPr/>
            </a:pP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3366FF"/>
                </a:solidFill>
              </a:rPr>
              <a:t>Evolution through </a:t>
            </a:r>
            <a:r>
              <a:rPr lang="en-US" b="1" dirty="0" smtClean="0">
                <a:solidFill>
                  <a:srgbClr val="FF0000"/>
                </a:solidFill>
              </a:rPr>
              <a:t>parent selection </a:t>
            </a:r>
            <a:r>
              <a:rPr lang="en-US" b="1" dirty="0" smtClean="0">
                <a:solidFill>
                  <a:srgbClr val="3366FF"/>
                </a:solidFill>
              </a:rPr>
              <a:t>based on fitness. </a:t>
            </a:r>
          </a:p>
          <a:p>
            <a:pPr>
              <a:defRPr/>
            </a:pPr>
            <a:r>
              <a:rPr lang="en-US" b="1" dirty="0" smtClean="0">
                <a:solidFill>
                  <a:srgbClr val="3366FF"/>
                </a:solidFill>
              </a:rPr>
              <a:t>Followed by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crossover</a:t>
            </a:r>
            <a:r>
              <a:rPr lang="en-US" b="1" dirty="0" smtClean="0">
                <a:solidFill>
                  <a:srgbClr val="3366FF"/>
                </a:solidFill>
              </a:rPr>
              <a:t> (swap parts of control programs, i.e., arithmetic expression</a:t>
            </a:r>
          </a:p>
          <a:p>
            <a:pPr>
              <a:defRPr/>
            </a:pPr>
            <a:r>
              <a:rPr lang="en-US" b="1" dirty="0">
                <a:solidFill>
                  <a:srgbClr val="3366FF"/>
                </a:solidFill>
              </a:rPr>
              <a:t> </a:t>
            </a:r>
            <a:r>
              <a:rPr lang="en-US" b="1" dirty="0" smtClean="0">
                <a:solidFill>
                  <a:srgbClr val="3366FF"/>
                </a:solidFill>
              </a:rPr>
              <a:t>     trees) and 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mutations</a:t>
            </a:r>
            <a:r>
              <a:rPr lang="en-US" b="1" dirty="0" smtClean="0">
                <a:solidFill>
                  <a:srgbClr val="3366FF"/>
                </a:solidFill>
              </a:rPr>
              <a:t> (randomly generate new parts of control program).</a:t>
            </a:r>
            <a:endParaRPr lang="en-US" b="1" dirty="0">
              <a:solidFill>
                <a:srgbClr val="3366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32946A"/>
                </a:solidFill>
              </a:rPr>
              <a:t>Can this work? How well? </a:t>
            </a:r>
          </a:p>
          <a:p>
            <a:pPr>
              <a:defRPr/>
            </a:pPr>
            <a:endParaRPr lang="en-US" b="1" dirty="0">
              <a:solidFill>
                <a:srgbClr val="32946A"/>
              </a:solidFill>
            </a:endParaRPr>
          </a:p>
          <a:p>
            <a:pPr>
              <a:defRPr/>
            </a:pPr>
            <a:r>
              <a:rPr lang="en-US" b="1" dirty="0" smtClean="0">
                <a:solidFill>
                  <a:srgbClr val="32946A"/>
                </a:solidFill>
              </a:rPr>
              <a:t>Would it be hard to program directly? Think about it…</a:t>
            </a:r>
          </a:p>
          <a:p>
            <a:pPr>
              <a:defRPr/>
            </a:pPr>
            <a:endParaRPr lang="en-US" b="1" dirty="0" smtClean="0">
              <a:solidFill>
                <a:srgbClr val="32946A"/>
              </a:solidFill>
            </a:endParaRPr>
          </a:p>
          <a:p>
            <a:pPr>
              <a:defRPr/>
            </a:pPr>
            <a:endParaRPr lang="en-US" b="1" dirty="0">
              <a:solidFill>
                <a:srgbClr val="32946A"/>
              </a:solidFill>
            </a:endParaRPr>
          </a:p>
          <a:p>
            <a:pPr algn="ctr">
              <a:defRPr/>
            </a:pPr>
            <a:r>
              <a:rPr lang="en-US" sz="2400" b="1" dirty="0" smtClean="0">
                <a:solidFill>
                  <a:srgbClr val="FF0000"/>
                </a:solidFill>
              </a:rPr>
              <a:t>Demo</a:t>
            </a:r>
          </a:p>
          <a:p>
            <a:pPr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100" b="0" dirty="0"/>
              <a:t/>
            </a:r>
            <a:br>
              <a:rPr lang="en-US" sz="1100" b="0" dirty="0"/>
            </a:br>
            <a:r>
              <a:rPr lang="en-US" sz="1100" b="0" dirty="0" smtClean="0"/>
              <a:t/>
            </a:r>
            <a:br>
              <a:rPr lang="en-US" sz="1100" b="0" dirty="0" smtClean="0"/>
            </a:br>
            <a:r>
              <a:rPr lang="en-US" sz="1800" dirty="0" err="1" smtClean="0">
                <a:solidFill>
                  <a:srgbClr val="FF0000"/>
                </a:solidFill>
              </a:rPr>
              <a:t>Leaner.txt</a:t>
            </a:r>
            <a:r>
              <a:rPr lang="en-US" sz="1800" dirty="0" smtClean="0">
                <a:solidFill>
                  <a:srgbClr val="FF0000"/>
                </a:solidFill>
              </a:rPr>
              <a:t>   </a:t>
            </a:r>
            <a:r>
              <a:rPr lang="en-US" sz="1800" dirty="0">
                <a:solidFill>
                  <a:srgbClr val="FF0000"/>
                </a:solidFill>
              </a:rPr>
              <a:t>--- most basic </a:t>
            </a:r>
            <a:r>
              <a:rPr lang="en-US" sz="1800" dirty="0" smtClean="0">
                <a:solidFill>
                  <a:srgbClr val="FF0000"/>
                </a:solidFill>
              </a:rPr>
              <a:t>walker</a:t>
            </a:r>
            <a:r>
              <a:rPr lang="en-US" sz="1800" dirty="0">
                <a:solidFill>
                  <a:srgbClr val="FF0000"/>
                </a:solidFill>
              </a:rPr>
              <a:t/>
            </a:r>
            <a:br>
              <a:rPr lang="en-US" sz="1800" dirty="0">
                <a:solidFill>
                  <a:srgbClr val="FF0000"/>
                </a:solidFill>
              </a:rPr>
            </a:br>
            <a:r>
              <a:rPr lang="en-US" sz="1800" dirty="0">
                <a:solidFill>
                  <a:srgbClr val="FF0000"/>
                </a:solidFill>
              </a:rPr>
              <a:t> </a:t>
            </a:r>
            <a:br>
              <a:rPr lang="en-US" sz="1800" dirty="0">
                <a:solidFill>
                  <a:srgbClr val="FF0000"/>
                </a:solidFill>
              </a:rPr>
            </a:br>
            <a:r>
              <a:rPr lang="en-US" sz="1400" b="0" dirty="0"/>
              <a:t>(/(-(/(R -1.8554944551635097)(U(N 0)))(+(-(R 0.26696974973371823)(Y(N 1)))(-(-(X(N 0))(V(N 0)))(U(N 0)))))(-(*(R 0.6906081172421406)(Y(N 0)))(-(V(N 1))(V(N 0)))))</a:t>
            </a:r>
            <a:br>
              <a:rPr lang="en-US" sz="1400" b="0" dirty="0"/>
            </a:br>
            <a:r>
              <a:rPr lang="en-US" sz="1400" b="0" dirty="0"/>
              <a:t> </a:t>
            </a:r>
            <a:br>
              <a:rPr lang="en-US" sz="1400" b="0" dirty="0"/>
            </a:br>
            <a:r>
              <a:rPr lang="en-US" sz="1400" b="0" dirty="0"/>
              <a:t>(I(&lt;(-(*(R -0.4749818581316987)(Y(N 1)))(-(V(N 2))(-(V(N 1))(V(N 1)))))(/(+(Y(N 1))(R 1.8836665782029058))(X(N 1))))(+(+(*(Y(N 2))(+(R 0.26073435346772067)(+(X(N 1))(X(N 1)))))(+(X(N 1))(+(-(Y(N 2))(I(B false)(Y(N 1))(Y(N 2))))(V(N 1)))))(/(V(N 1))(X(N 1))))(-(I(&lt;(U(N 1))(I(B false)(I(B true)(X(N 1))(X(N 0)))(U(N 1))))(+(+(I(B false)(X(N 1))(Y(N 1)))(I(B false)(Y(N 0))(*(U(N 1))(U(N 2)))))(X(N 1)))(X(N 1)))(R 0.5940420353545179)))</a:t>
            </a:r>
            <a:br>
              <a:rPr lang="en-US" sz="1400" b="0" dirty="0"/>
            </a:br>
            <a:r>
              <a:rPr lang="en-US" sz="1400" b="0" dirty="0"/>
              <a:t> </a:t>
            </a:r>
            <a:br>
              <a:rPr lang="en-US" sz="1400" b="0" dirty="0"/>
            </a:br>
            <a:r>
              <a:rPr lang="en-US" sz="1400" b="0" dirty="0"/>
              <a:t>(+(I(&gt;(R 0.5794443410907397)(X(N 2)))(+(Y(N 0))(I(=(X(N 1))(R 0.8970017727908304))(I(&gt;(X(N 2))(U(N 2)))(+(R -1.7936388433304842)(X(N 2)))(R -1.5628590286537545))(+(R -0.8070029381426358)(Y(N 0)))))(Y(N 2)))(-(-(I(B false)(X(N 2))(-(Y(N 2))(I(B true)(V(N 1))(Y(N 2)))))(I(=(X(N 2))(V(N 2)))(Y(N 2))(U(N 2))))(I(&lt;(-(X(N 2))(X(N 2)))(+(R 0.9121162135497185)(R -1.2851304610388143)))(X(N 2))(*(R 0.2968842304359933)(Y(N 2))))))</a:t>
            </a:r>
            <a:br>
              <a:rPr lang="en-US" sz="1400" b="0" dirty="0"/>
            </a:br>
            <a:r>
              <a:rPr lang="en-US" sz="1400" b="0" dirty="0"/>
              <a:t> </a:t>
            </a:r>
            <a:br>
              <a:rPr lang="en-US" sz="1400" b="0" dirty="0"/>
            </a:br>
            <a:r>
              <a:rPr lang="en-US" sz="1400" b="0" dirty="0"/>
              <a:t>====================</a:t>
            </a:r>
            <a:br>
              <a:rPr lang="en-US" sz="1400" b="0" dirty="0"/>
            </a:br>
            <a:r>
              <a:rPr lang="en-US" sz="2000" dirty="0" smtClean="0">
                <a:solidFill>
                  <a:srgbClr val="FF0000"/>
                </a:solidFill>
              </a:rPr>
              <a:t>Pop </a:t>
            </a:r>
            <a:r>
              <a:rPr lang="en-US" sz="2000" dirty="0">
                <a:solidFill>
                  <a:srgbClr val="FF0000"/>
                </a:solidFill>
              </a:rPr>
              <a:t>size:    50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Max gen:     100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Mutate </a:t>
            </a:r>
            <a:r>
              <a:rPr lang="en-US" sz="2000" dirty="0" err="1">
                <a:solidFill>
                  <a:srgbClr val="FF0000"/>
                </a:solidFill>
              </a:rPr>
              <a:t>prob</a:t>
            </a:r>
            <a:r>
              <a:rPr lang="en-US" sz="2000" dirty="0">
                <a:solidFill>
                  <a:srgbClr val="FF0000"/>
                </a:solidFill>
              </a:rPr>
              <a:t>: 0.0</a:t>
            </a:r>
            <a:br>
              <a:rPr lang="en-US" sz="2000" dirty="0">
                <a:solidFill>
                  <a:srgbClr val="FF0000"/>
                </a:solidFill>
              </a:rPr>
            </a:br>
            <a:r>
              <a:rPr lang="en-US" sz="2000" dirty="0">
                <a:solidFill>
                  <a:srgbClr val="FF0000"/>
                </a:solidFill>
              </a:rPr>
              <a:t>Cross </a:t>
            </a:r>
            <a:r>
              <a:rPr lang="en-US" sz="2000" dirty="0" err="1">
                <a:solidFill>
                  <a:srgbClr val="FF0000"/>
                </a:solidFill>
              </a:rPr>
              <a:t>prob</a:t>
            </a:r>
            <a:r>
              <a:rPr lang="en-US" sz="2000" dirty="0">
                <a:solidFill>
                  <a:srgbClr val="FF0000"/>
                </a:solidFill>
              </a:rPr>
              <a:t>:  0.0</a:t>
            </a:r>
            <a:br>
              <a:rPr lang="en-US" sz="2000" dirty="0">
                <a:solidFill>
                  <a:srgbClr val="FF0000"/>
                </a:solidFill>
              </a:rPr>
            </a:b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304800"/>
            <a:ext cx="7772400" cy="4114800"/>
          </a:xfrm>
        </p:spPr>
        <p:txBody>
          <a:bodyPr/>
          <a:lstStyle/>
          <a:p>
            <a:pPr algn="r">
              <a:defRPr/>
            </a:pPr>
            <a:r>
              <a:rPr lang="en-US" sz="1800" b="1" dirty="0">
                <a:solidFill>
                  <a:srgbClr val="FF0000"/>
                </a:solidFill>
              </a:rPr>
              <a:t>Sprinter7661.txt  --- one of the fastest </a:t>
            </a:r>
            <a:r>
              <a:rPr lang="en-US" sz="1800" b="1" dirty="0" smtClean="0">
                <a:solidFill>
                  <a:srgbClr val="FF0000"/>
                </a:solidFill>
              </a:rPr>
              <a:t>walkers</a:t>
            </a:r>
            <a:endParaRPr lang="en-US" sz="1800" b="1" dirty="0">
              <a:solidFill>
                <a:srgbClr val="FF0000"/>
              </a:solidFill>
            </a:endParaRP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(-(-(-(U(N 0))(+(Y(N 0))(/(+(+(R 0.7499415628721899)(+(Y(N 0))(Y(N 0))))(X(N 0)))(*(R 0.20363512445479204)(-(U(N 2))(X(N 0)))))))(-(-(Y(N 0))(X(N 0)))(I(&lt;(/(+(X(N 0))(Y(N 0)))(+(U(N 0))(Y(N 0))))(X(N 0)))(X(N 0))(Y(N 0)))))(-(-(U(N 0))(X(N 0)))(*(-(-(Y(N 0))(R 0.90287443905547))(Y(N 0)))(I(B false)(R 1.6373642908344364)(*(V(N 0))(-(Y(N 0))(X(N 1))))))))</a:t>
            </a: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(+(I(=(X(N 0))(X(N 0)))(I(B true)(/(I(&lt;(/(+(V(N 0))(X(N 1)))(Y(N 1)))(-(-(-(X(N 1))(Y(N 1)))(Y(N 0)))(+(V(N 1))(I(B true)(I(B false)(V(N 1))(Y(N 1)))(Y(N 1))))))(X(N 0))(X(N 1)))(Y(N 1)))(R 1.7322667925012376))(X(N 1)))(+(I(=(X(N 0))(X(N 0)))(I(B true)(I(=(X(N 0))(X(N 0)))(I(B true)(/(I(&lt;(/(+(V(N 0))(X(N 1)))(Y(N 1)))(-(-(-(X(N 1))(Y(N 1)))(Y(N 0)))(+(V(N 1))(I(B true)(I(B false)(V(N 1))(Y(N 1)))(Y(N 1))))))(+(X(N 0))(V(N 1)))(X(N 1)))(Y(N 1)))(R 1.7322667925012376))(X(N 1)))(R 1.7322667925012376))(X(N 1)))(-(+(Y(N 1))(-(I(&gt;(X(N 2))(I(=(X(N 2))(X(N 1)))(X(N 1))(+(/(V(N 1))(X(N 1)))(*(Y(N 1))(R -0.2527339900147063)))))(*(*(I(&gt;(U(N 1))(I(B false)(V(N 1))(X(N 1))))(V(N 1))(*(R 0.5789447390820031)(V(N 1))))(Y(N 1)))(Y(N 1)))(U(N 2)))(I(B true)(X(N 1))(R -1.3674019962815391))))(I(B true)(X(N 1))(R -1.3674019962815391)))))</a:t>
            </a: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(I(&lt;(-(R 1.0834795574638003)(/(V(N 2))(X(N 2))))(I(&lt;(-(/(+(*(+(-(Y(N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0)))(X(N 2))))(X(N 2)))(I(=(R 0.06513609737108705)(I(&lt;(-(R 1.0834795574638003)(/(V(N 2))(X(N 2))))(I(&lt;(-(/(+(*(+(-(Y(N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0)))(X(N 2))))(X(N 2)))(I(=(R 0.06513609737108705)(/(U(N 2))(Y(N 0))))(I(B false)(I(&lt;(-(/(+(*(+(-(Y(N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0)))(X(N 2))))(X(N 2)))(I(=(R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2)))))(I(=(R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533400"/>
            <a:ext cx="7772400" cy="4114800"/>
          </a:xfrm>
        </p:spPr>
        <p:txBody>
          <a:bodyPr/>
          <a:lstStyle/>
          <a:p>
            <a:pPr algn="r">
              <a:defRPr/>
            </a:pPr>
            <a:r>
              <a:rPr lang="en-US" sz="1100" dirty="0"/>
              <a:t>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0)))))(*(+(-(Y(N 0))(I(B false)(X(N 2))(Y(N 1))))(I(B true)(*(/(X(N 0))(I(B true)(Y(N 1))(-(Y(N 2))(R -0.7459046887493868))))(X(N 0)))(I(=(R 0.06513609737108705)(/(U(N 2))(Y(N 0))))(I(B false)(R 0.586892403392552)(+(R -0.9444619621722184)(R -0.3539879557813772)))(Y(N 0)))))(I(&lt;(-(R 1.0834795574638003)(/(V(N 2))(X(N 2))))(I(&lt;(-(/(+(*(+(-(Y(N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0)))(I(=(R 0.06513609737108705)(/(U(N 2))(Y(N 0))))(I(B false)(R 0.586892403392552)(+(R -0.9444619621722184)(R -0.3539879557813772)))(Y(N 0)))))(X(N 2)))(I(=(R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0)))))(*(+(-(Y(N 0))(I(B false)(X(N 2))(Y(N 1))))(I(B true)(*(/(X(N 0))(I(B true)(Y(N 1))(-(Y(N 2))(R -0.7459046887493868))))(X(N 0)))(I(=(R 0.06513609737108705)(/(U(N 2))(Y(N 0))))(I(B false)(R 0.586892403392552)(+(R -0.9444619621722184)(R -0.3539879557813772)))(Y(N 0)))))(X(N 1)))(I(=(R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2)))(X(N 2)))))(I(=(R 0.06513609737108705)(/(U(N 2))(*(+(-(Y(N 0))(I(B false)(X(N 2))(Y(N 1))))(I(B true)(*(/(X(N 0))(I(B true)(Y(N 1))(-(Y(N 2))(R -0.7459046887493868))))(X(N 0)))(I(=(R 0.06513609737108705)(/(U(N 2))(Y(N 0))))(I(B false)(R 0.586892403392552)(+(R -0.9444619621722184)(R -0.3539879557813772)))(Y(N 0)))))(X(N 1)))))(I(B false)(X(N 1))(X(N 2)))(X(N 2)))))(I(B false)(I(&lt;(-(/(+(*(+(-(Y(N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-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Local  Search: General Principle</a:t>
            </a:r>
          </a:p>
        </p:txBody>
      </p:sp>
      <p:sp>
        <p:nvSpPr>
          <p:cNvPr id="140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7620000" cy="3276600"/>
          </a:xfrm>
          <a:ln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charset="0"/>
              <a:buNone/>
              <a:defRPr/>
            </a:pPr>
            <a:r>
              <a:rPr lang="en-US" b="1" dirty="0" smtClean="0">
                <a:solidFill>
                  <a:schemeClr val="accent6"/>
                </a:solidFill>
                <a:cs typeface="+mn-cs"/>
              </a:rPr>
              <a:t>Key idea (surprisingly simple):</a:t>
            </a:r>
          </a:p>
          <a:p>
            <a:pPr marL="457200" indent="-457200" eaLnBrk="1" hangingPunct="1">
              <a:lnSpc>
                <a:spcPct val="80000"/>
              </a:lnSpc>
              <a:buFont typeface="Wingdings" charset="0"/>
              <a:buNone/>
              <a:defRPr/>
            </a:pPr>
            <a:endParaRPr lang="en-US" b="1" dirty="0" smtClean="0">
              <a:solidFill>
                <a:schemeClr val="accent6"/>
              </a:solidFill>
              <a:cs typeface="+mn-cs"/>
            </a:endParaRP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 smtClean="0">
                <a:solidFill>
                  <a:schemeClr val="accent6"/>
                </a:solidFill>
                <a:cs typeface="+mn-cs"/>
              </a:rPr>
              <a:t>1) Select (random) initial state (initial guess at solution) </a:t>
            </a: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              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cs typeface="+mn-cs"/>
              </a:rPr>
              <a:t> e.g. guess random placement of N queens</a:t>
            </a:r>
          </a:p>
          <a:p>
            <a:pPr marL="457200" indent="-457200" eaLnBrk="1" hangingPunct="1">
              <a:lnSpc>
                <a:spcPct val="80000"/>
              </a:lnSpc>
              <a:buFontTx/>
              <a:buAutoNum type="arabicParenR"/>
              <a:defRPr/>
            </a:pPr>
            <a:endParaRPr lang="en-US" b="1" dirty="0" smtClean="0">
              <a:solidFill>
                <a:schemeClr val="accent6"/>
              </a:solidFill>
              <a:cs typeface="+mn-cs"/>
            </a:endParaRP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 smtClean="0">
                <a:solidFill>
                  <a:schemeClr val="accent6"/>
                </a:solidFill>
                <a:cs typeface="+mn-cs"/>
              </a:rPr>
              <a:t>2) Make </a:t>
            </a:r>
            <a:r>
              <a:rPr lang="en-US" b="1" dirty="0" smtClean="0">
                <a:solidFill>
                  <a:srgbClr val="FF0000"/>
                </a:solidFill>
                <a:cs typeface="+mn-cs"/>
              </a:rPr>
              <a:t>local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modification to improve current state </a:t>
            </a: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                </a:t>
            </a:r>
            <a:r>
              <a:rPr lang="en-US" b="1" dirty="0" smtClean="0">
                <a:solidFill>
                  <a:srgbClr val="32946A"/>
                </a:solidFill>
                <a:cs typeface="+mn-cs"/>
              </a:rPr>
              <a:t>e.g. move queen under attack to “less attacked” square</a:t>
            </a:r>
          </a:p>
          <a:p>
            <a:pPr marL="0" indent="0" eaLnBrk="1" hangingPunct="1">
              <a:lnSpc>
                <a:spcPct val="80000"/>
              </a:lnSpc>
              <a:defRPr/>
            </a:pPr>
            <a:endParaRPr lang="en-US" b="1" dirty="0" smtClean="0">
              <a:solidFill>
                <a:schemeClr val="accent6"/>
              </a:solidFill>
              <a:cs typeface="+mn-cs"/>
            </a:endParaRP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 smtClean="0">
                <a:solidFill>
                  <a:schemeClr val="accent6"/>
                </a:solidFill>
                <a:cs typeface="+mn-cs"/>
              </a:rPr>
              <a:t>3) Repeat Step 2 until goal state found (or out of time) </a:t>
            </a:r>
          </a:p>
          <a:p>
            <a:pPr marL="0" indent="0" eaLnBrk="1" hangingPunct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                 </a:t>
            </a:r>
            <a:r>
              <a:rPr lang="en-US" b="1" dirty="0" smtClean="0">
                <a:solidFill>
                  <a:srgbClr val="32946A"/>
                </a:solidFill>
                <a:cs typeface="+mn-cs"/>
              </a:rPr>
              <a:t>cycle can be done billions of times</a:t>
            </a:r>
          </a:p>
          <a:p>
            <a:pPr marL="457200" indent="-457200" eaLnBrk="1" hangingPunct="1">
              <a:lnSpc>
                <a:spcPct val="80000"/>
              </a:lnSpc>
              <a:buFont typeface="Wingdings" charset="0"/>
              <a:buChar char="w"/>
              <a:defRPr/>
            </a:pPr>
            <a:endParaRPr lang="en-US" dirty="0" smtClean="0">
              <a:cs typeface="+mn-cs"/>
            </a:endParaRPr>
          </a:p>
          <a:p>
            <a:pPr marL="457200" indent="-457200" eaLnBrk="1" hangingPunct="1">
              <a:lnSpc>
                <a:spcPct val="80000"/>
              </a:lnSpc>
              <a:buFont typeface="Wingdings" charset="0"/>
              <a:buChar char="w"/>
              <a:defRPr/>
            </a:pPr>
            <a:endParaRPr lang="en-US" sz="1800" dirty="0" smtClean="0">
              <a:cs typeface="+mn-cs"/>
            </a:endParaRPr>
          </a:p>
        </p:txBody>
      </p:sp>
      <p:sp>
        <p:nvSpPr>
          <p:cNvPr id="1404933" name="Rectangle 5"/>
          <p:cNvSpPr>
            <a:spLocks noChangeArrowheads="1"/>
          </p:cNvSpPr>
          <p:nvPr/>
        </p:nvSpPr>
        <p:spPr bwMode="auto">
          <a:xfrm>
            <a:off x="228600" y="4284663"/>
            <a:ext cx="8229600" cy="1887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Requirements:</a:t>
            </a:r>
          </a:p>
          <a:p>
            <a:pPr lvl="1">
              <a:lnSpc>
                <a:spcPct val="80000"/>
              </a:lnSpc>
              <a:buFontTx/>
              <a:buChar char="–"/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generate an initial  </a:t>
            </a:r>
          </a:p>
          <a:p>
            <a:pPr lvl="1">
              <a:lnSpc>
                <a:spcPct val="80000"/>
              </a:lnSpc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  (often random; probably-not-optimal or even valid) guess</a:t>
            </a:r>
          </a:p>
          <a:p>
            <a:pPr lvl="1">
              <a:lnSpc>
                <a:spcPct val="80000"/>
              </a:lnSpc>
              <a:buFontTx/>
              <a:buChar char="–"/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evaluate quality of guess </a:t>
            </a:r>
          </a:p>
          <a:p>
            <a:pPr lvl="1">
              <a:lnSpc>
                <a:spcPct val="80000"/>
              </a:lnSpc>
              <a:buFontTx/>
              <a:buChar char="–"/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move to other state</a:t>
            </a:r>
            <a:r>
              <a:rPr lang="en-US" b="1" dirty="0">
                <a:cs typeface="+mn-cs"/>
              </a:rPr>
              <a:t> (</a:t>
            </a:r>
            <a:r>
              <a:rPr lang="en-US" b="1" dirty="0">
                <a:solidFill>
                  <a:srgbClr val="FF0066"/>
                </a:solidFill>
                <a:cs typeface="+mn-cs"/>
              </a:rPr>
              <a:t>well-defined neighborhood function</a:t>
            </a:r>
            <a:r>
              <a:rPr lang="en-US" b="1" dirty="0">
                <a:cs typeface="+mn-cs"/>
              </a:rPr>
              <a:t>) </a:t>
            </a:r>
          </a:p>
          <a:p>
            <a:pPr marL="342900" indent="-342900">
              <a:lnSpc>
                <a:spcPct val="80000"/>
              </a:lnSpc>
              <a:defRPr/>
            </a:pPr>
            <a:r>
              <a:rPr lang="en-US" b="1" dirty="0">
                <a:cs typeface="+mn-cs"/>
              </a:rPr>
              <a:t>	</a:t>
            </a:r>
          </a:p>
        </p:txBody>
      </p:sp>
      <p:sp>
        <p:nvSpPr>
          <p:cNvPr id="1404934" name="Rectangle 6"/>
          <p:cNvSpPr>
            <a:spLocks noChangeArrowheads="1"/>
          </p:cNvSpPr>
          <p:nvPr/>
        </p:nvSpPr>
        <p:spPr bwMode="auto">
          <a:xfrm>
            <a:off x="2743200" y="5943600"/>
            <a:ext cx="45720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US" b="1" dirty="0">
                <a:cs typeface="+mn-cs"/>
              </a:rPr>
              <a:t>. . . and do these operations quickly</a:t>
            </a:r>
          </a:p>
          <a:p>
            <a:pPr marL="342900" indent="-342900">
              <a:defRPr/>
            </a:pPr>
            <a:r>
              <a:rPr lang="en-US" b="1" dirty="0">
                <a:cs typeface="+mn-cs"/>
              </a:rPr>
              <a:t>	. . . and don't save paths followed</a:t>
            </a: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defRPr/>
            </a:pPr>
            <a:endParaRPr lang="en-US" b="1" dirty="0">
              <a:cs typeface="+mn-cs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324600" y="3200400"/>
            <a:ext cx="1646238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FF0000"/>
                </a:solidFill>
              </a:rPr>
              <a:t>Unsolvable if</a:t>
            </a:r>
          </a:p>
          <a:p>
            <a:pPr eaLnBrk="1" hangingPunct="1"/>
            <a:r>
              <a:rPr lang="en-US" b="1">
                <a:solidFill>
                  <a:srgbClr val="FF0000"/>
                </a:solidFill>
              </a:rPr>
              <a:t>out of time?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6400800" y="4163784"/>
            <a:ext cx="2599565" cy="713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/>
              <a:t>Not necessarily!</a:t>
            </a:r>
          </a:p>
          <a:p>
            <a:pPr eaLnBrk="1" hangingPunct="1"/>
            <a:r>
              <a:rPr lang="en-US" b="1" dirty="0"/>
              <a:t>Method is </a:t>
            </a:r>
            <a:r>
              <a:rPr lang="en-US" b="1" dirty="0" smtClean="0">
                <a:solidFill>
                  <a:srgbClr val="FF0000"/>
                </a:solidFill>
              </a:rPr>
              <a:t>incomplete.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4933" grpId="0"/>
      <p:bldP spid="1404934" grpId="0"/>
      <p:bldP spid="2" grpId="0"/>
      <p:bldP spid="3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7200"/>
            <a:ext cx="7772400" cy="4114800"/>
          </a:xfrm>
        </p:spPr>
        <p:txBody>
          <a:bodyPr/>
          <a:lstStyle/>
          <a:p>
            <a:pPr algn="r">
              <a:defRPr/>
            </a:pPr>
            <a:r>
              <a:rPr lang="en-US" sz="1100" dirty="0"/>
              <a:t>true)(*(/(X(N 0))(I(B true)(Y(N 1))(-(Y(N 2))(R -0.7459046887493868))))(X(N 0)))(X(N 2))))(X(N 2)))(I(=(R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0)))))(*(+(-(Y(N 0))(I(B false)(X(N 2))(Y(N 1))))(I(B true)(*(/(X(N 0))(I(B true)(Y(N 1))(-(Y(N 2))(R -0.7459046887493868))))(X(N 0)))(I(=(R 0.06513609737108705)(/(U(N 2))(Y(N 0))))(I(B false)(R 0.586892403392552)(+(R -0.9444619621722184)(R -0.3539879557813772)))(Y(N 0)))))(I(&lt;(-(R 1.0834795574638003)(/(V(N 2))(X(N 2))))(I(&lt;(-(/(+(*(+(-(Y(N 0))(I(B false)(X(N 2))(Y(N 1))))(I(B true)(*(/(X(N 0))(I(B true)(Y(N 1))(-(Y(N 2))(R -0.7459046887493868))))(X(N 0)))(I(=(R 0.06513609737108705)(/(U(N 2))(Y(N 0))))(I(B false)(R 0.586892403392552)(+(R -0.9444619621722184)(R -0.3539879557813772)))(Y(N 0)))))(X(N 1)))(X(N 1)))(U(N 2)))(/(V(N 2))(X(N 0))))(X(N 2)))(*(+(-(Y(N 0))(I(B false)(X(N 2))(Y(N 1))))(I(B true)(*(/(X(N 0))(I(B true)(Y(N 1))(-(Y(N 2))(R -0.7459046887493868))))(X(N 0)))(I(=(R 0.06513609737108705)(/(U(N 2))(Y(N 0))))(I(B false)(R 0.586892403392552)(+(R -0.9444619621722184)(R -0.3539879557813772)))(Y(N 0)))))(X(N 2)))(I(=(R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2)))))(I(=(R 0.06513609737108705)(/(U(N 2))(Y(N 0))))(I(B false)(*(I(=(Y(N 1))(V(N 2)))(*(R -1.785981479518025)(-(Y(N 2))(/(-(/(Y(N 1))(V(N 2)))(-(V(N 2))(X(N 2))))(Y(N 2)))))(/(-(-(R 0.6169974948994237)(X(N 2)))(X(N 2)))(I(B false)(Y(N 2))(V(N 2)))))(-(X(N 2))(I(=(Y(N 2))(-(Y(N 2))(U(N 2))))(X(N 2))(Y(N 2)))))(X(N 2)))(V(N 2))))(X(N 0)))))(*(+(-(Y(N 0))(I(B false)(X(N 2))(Y(N 1))))(I(B true)(*(/(X(N 0))(I(B true)(Y(N 1))(-(Y(N 2))(R -0.7459046887493868))))(X(N 0)))(I(=(R 0.06513609737108705)(/(U(N 2))(Y(N 0))))(I(B false)(R 0.586892403392552)(+(R -0.9444619621722184)(R -0.3539879557813772)))(Y(N 0)))))(X(N 1)))(I(=(R 0.06513609737108705)(/(U(N 2))(Y(N 0))))(I(B false)(*(X(N 2))(-(X(N 2))(I(=(Y(N 2))(-(Y(N 2))(U(N 2))))(X(N 2))(Y(N 2)))))(X(N 2)))(X(N 2)))))(I(=(Y(N 0))(/(U(N 2))(*(+(-(Y(N 0))(I(B false)(X(N 2))(Y(N 1))))(I(B true)(*(/(X(N 0))(I(B true)(Y(N 1))(-(Y(N 2))(R -0.7459046887493868))))(X(N 0)))(I(=(R 0.06513609737108705)(/(U(N 2))(Y(N 0))))(I(B false)(R 0.586892403392552)(+(R -0.9444619621722184)(R -0.3539879557813772)))(Y(N 0)))))(X(N 1)))))(I(B false)(X(N 1))(X(N 2)))(I(B true)(-(X(N 2))(+(I(&lt;(U(N 2))(-(X(N 2))(Y(N 2))))(-(I(=(Y(N 2))(/(Y(N 2))(-(I(B false)(X(N 2))(Y(N 2)))(R -0.2816474909118467))))(X(N 2))(X(N 0)))(+(V(N 2))(-(U(N 1))(Y(N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14400"/>
            <a:ext cx="7772400" cy="4114800"/>
          </a:xfrm>
        </p:spPr>
        <p:txBody>
          <a:bodyPr/>
          <a:lstStyle/>
          <a:p>
            <a:pPr algn="r">
              <a:defRPr/>
            </a:pPr>
            <a:r>
              <a:rPr lang="en-US" sz="1100" dirty="0"/>
              <a:t>2)))))(+(Y(N 2))(R -1.6972810613722311)))(-(Y(N 2))(+(X(N 2))(-(U(N 0))(-(Y(N 2))(U(N 2))))))))(I(=(/(Y(N 2))(/(Y(N 1))(+(I(B false)(X(N 2))(X(N 2)))(+(Y(N 2))(I(&gt;(V(N 2))(-(Y(N 0))(X(N 2))))(R 1.442859722538481)(X(N 1)))))))(-(R -0.8609985653714518)(Y(N 1))))(V(N 2))(+(*(V(N 2))(Y(N 2)))(X(N 0)))))))</a:t>
            </a:r>
          </a:p>
          <a:p>
            <a:pPr algn="r">
              <a:defRPr/>
            </a:pPr>
            <a:r>
              <a:rPr lang="en-US" sz="1100" dirty="0"/>
              <a:t> </a:t>
            </a:r>
          </a:p>
          <a:p>
            <a:pPr algn="r">
              <a:defRPr/>
            </a:pPr>
            <a:r>
              <a:rPr lang="en-US" sz="1100" dirty="0"/>
              <a:t>====================</a:t>
            </a:r>
          </a:p>
          <a:p>
            <a:pPr algn="r">
              <a:defRPr/>
            </a:pPr>
            <a:r>
              <a:rPr lang="en-US" sz="1800" b="1" dirty="0" smtClean="0">
                <a:solidFill>
                  <a:srgbClr val="FF0000"/>
                </a:solidFill>
              </a:rPr>
              <a:t>Pop </a:t>
            </a:r>
            <a:r>
              <a:rPr lang="en-US" sz="1800" b="1" dirty="0">
                <a:solidFill>
                  <a:srgbClr val="FF0000"/>
                </a:solidFill>
              </a:rPr>
              <a:t>size:    100</a:t>
            </a:r>
          </a:p>
          <a:p>
            <a:pPr algn="r">
              <a:defRPr/>
            </a:pPr>
            <a:r>
              <a:rPr lang="en-US" sz="1800" b="1" dirty="0">
                <a:solidFill>
                  <a:srgbClr val="FF0000"/>
                </a:solidFill>
              </a:rPr>
              <a:t>Max gen:     50000</a:t>
            </a:r>
          </a:p>
          <a:p>
            <a:pPr algn="r">
              <a:defRPr/>
            </a:pPr>
            <a:r>
              <a:rPr lang="en-US" sz="1800" b="1" dirty="0">
                <a:solidFill>
                  <a:srgbClr val="FF0000"/>
                </a:solidFill>
              </a:rPr>
              <a:t>Mutate </a:t>
            </a:r>
            <a:r>
              <a:rPr lang="en-US" sz="1800" b="1" dirty="0" err="1">
                <a:solidFill>
                  <a:srgbClr val="FF0000"/>
                </a:solidFill>
              </a:rPr>
              <a:t>prob</a:t>
            </a:r>
            <a:r>
              <a:rPr lang="en-US" sz="1800" b="1" dirty="0">
                <a:solidFill>
                  <a:srgbClr val="FF0000"/>
                </a:solidFill>
              </a:rPr>
              <a:t>: 0.9</a:t>
            </a:r>
          </a:p>
          <a:p>
            <a:pPr algn="r">
              <a:defRPr/>
            </a:pPr>
            <a:r>
              <a:rPr lang="en-US" sz="1800" b="1" dirty="0">
                <a:solidFill>
                  <a:srgbClr val="FF0000"/>
                </a:solidFill>
              </a:rPr>
              <a:t>Cross </a:t>
            </a:r>
            <a:r>
              <a:rPr lang="en-US" sz="1800" b="1" dirty="0" err="1">
                <a:solidFill>
                  <a:srgbClr val="FF0000"/>
                </a:solidFill>
              </a:rPr>
              <a:t>prob</a:t>
            </a:r>
            <a:r>
              <a:rPr lang="en-US" sz="1800" b="1" dirty="0">
                <a:solidFill>
                  <a:srgbClr val="FF0000"/>
                </a:solidFill>
              </a:rPr>
              <a:t>:  0.9</a:t>
            </a:r>
          </a:p>
          <a:p>
            <a:pPr algn="r">
              <a:defRPr/>
            </a:pPr>
            <a:endParaRPr lang="en-US" sz="11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Summary</a:t>
            </a:r>
          </a:p>
        </p:txBody>
      </p:sp>
      <p:sp>
        <p:nvSpPr>
          <p:cNvPr id="142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772400" cy="2819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rgbClr val="FF0000"/>
                </a:solidFill>
                <a:cs typeface="+mn-cs"/>
              </a:rPr>
              <a:t>Local search algorithms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Hill-climbing search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Local beam search (not covered)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Simulated annealing search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       Equilibrium distribution. Markov chain.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Genetic algorithms (Genetic algorithms)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400" b="1" dirty="0" err="1" smtClean="0">
                <a:solidFill>
                  <a:schemeClr val="accent2">
                    <a:lumMod val="75000"/>
                  </a:schemeClr>
                </a:solidFill>
              </a:rPr>
              <a:t>Tabu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 search (not covered)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8800"/>
            <a:ext cx="7620000" cy="3276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1) Surprisingly efficient search technique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2) Often the only feasible approach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3) Wide range of applications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4) Formal properties / guarantees still difficult to obtain 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5) Intuitive explanation: </a:t>
            </a:r>
          </a:p>
          <a:p>
            <a:pPr lvl="1"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</a:rPr>
              <a:t>Search spaces are too large for systematic search anyway. . . 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6) Area will most likely continue to thrive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Local Search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81200"/>
            <a:ext cx="7696200" cy="2667000"/>
          </a:xfrm>
        </p:spPr>
        <p:txBody>
          <a:bodyPr/>
          <a:lstStyle/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6"/>
                </a:solidFill>
              </a:rPr>
              <a:t>Hill-climbing search or greedy local search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6"/>
                </a:solidFill>
              </a:rPr>
              <a:t>Simulated annealing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6"/>
                </a:solidFill>
              </a:rPr>
              <a:t>Local beam search (not covered)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smtClean="0">
                <a:solidFill>
                  <a:schemeClr val="accent6"/>
                </a:solidFill>
              </a:rPr>
              <a:t>Genetic algorithms (related: genetic programming)</a:t>
            </a:r>
          </a:p>
          <a:p>
            <a:pPr marL="457200" indent="-457200">
              <a:buFontTx/>
              <a:buAutoNum type="arabicParenR"/>
              <a:defRPr/>
            </a:pPr>
            <a:r>
              <a:rPr lang="en-US" b="1" dirty="0" err="1" smtClean="0">
                <a:solidFill>
                  <a:schemeClr val="accent6"/>
                </a:solidFill>
              </a:rPr>
              <a:t>Tabu</a:t>
            </a:r>
            <a:r>
              <a:rPr lang="en-US" b="1" dirty="0" smtClean="0">
                <a:solidFill>
                  <a:schemeClr val="accent6"/>
                </a:solidFill>
              </a:rPr>
              <a:t> search (not covered)</a:t>
            </a:r>
            <a:endParaRPr lang="en-US" b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-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0000"/>
                </a:solidFill>
                <a:cs typeface="+mj-cs"/>
              </a:rPr>
              <a:t>Hill-climbing search</a:t>
            </a:r>
          </a:p>
        </p:txBody>
      </p:sp>
      <p:sp>
        <p:nvSpPr>
          <p:cNvPr id="134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219200"/>
            <a:ext cx="7620000" cy="1371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2"/>
                </a:solidFill>
                <a:cs typeface="+mn-cs"/>
              </a:rPr>
              <a:t>“Like climbing Everest in thick fog with amnesia</a:t>
            </a:r>
            <a:r>
              <a:rPr lang="ja-JP" altLang="en-US" b="1" dirty="0" smtClean="0">
                <a:solidFill>
                  <a:schemeClr val="accent2"/>
                </a:solidFill>
                <a:latin typeface="Arial"/>
                <a:cs typeface="+mn-cs"/>
              </a:rPr>
              <a:t>”</a:t>
            </a:r>
            <a:endParaRPr lang="en-US" dirty="0" smtClean="0">
              <a:cs typeface="+mn-cs"/>
            </a:endParaRPr>
          </a:p>
          <a:p>
            <a:pPr eaLnBrk="1" hangingPunct="1">
              <a:defRPr/>
            </a:pPr>
            <a:r>
              <a:rPr lang="en-US" dirty="0" smtClean="0">
                <a:cs typeface="+mn-cs"/>
                <a:sym typeface="Wingdings" charset="0"/>
              </a:rPr>
              <a:t>		</a:t>
            </a:r>
            <a:r>
              <a:rPr lang="en-US" b="1" dirty="0" smtClean="0">
                <a:cs typeface="+mn-cs"/>
                <a:sym typeface="Wingdings" charset="0"/>
              </a:rPr>
              <a:t>Keep trying to move to a better </a:t>
            </a:r>
            <a:r>
              <a:rPr lang="ja-JP" altLang="en-US" b="1" dirty="0" smtClean="0">
                <a:latin typeface="Arial"/>
                <a:cs typeface="+mn-cs"/>
                <a:sym typeface="Wingdings" charset="0"/>
              </a:rPr>
              <a:t>“</a:t>
            </a:r>
            <a:r>
              <a:rPr lang="en-US" b="1" dirty="0" smtClean="0">
                <a:cs typeface="+mn-cs"/>
                <a:sym typeface="Wingdings" charset="0"/>
              </a:rPr>
              <a:t>neighbor”, </a:t>
            </a:r>
          </a:p>
          <a:p>
            <a:pPr eaLnBrk="1" hangingPunct="1">
              <a:defRPr/>
            </a:pPr>
            <a:r>
              <a:rPr lang="en-US" b="1" dirty="0">
                <a:cs typeface="+mn-cs"/>
                <a:sym typeface="Wingdings" charset="0"/>
              </a:rPr>
              <a:t> </a:t>
            </a:r>
            <a:r>
              <a:rPr lang="en-US" b="1" dirty="0" smtClean="0">
                <a:cs typeface="+mn-cs"/>
                <a:sym typeface="Wingdings" charset="0"/>
              </a:rPr>
              <a:t>                   using some quantity to optimize.</a:t>
            </a:r>
            <a:endParaRPr lang="en-US" dirty="0" smtClean="0">
              <a:cs typeface="+mn-cs"/>
            </a:endParaRPr>
          </a:p>
        </p:txBody>
      </p:sp>
      <p:pic>
        <p:nvPicPr>
          <p:cNvPr id="13486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69" t="27083" r="13281" b="36459"/>
          <a:stretch>
            <a:fillRect/>
          </a:stretch>
        </p:blipFill>
        <p:spPr bwMode="auto">
          <a:xfrm>
            <a:off x="685800" y="2286000"/>
            <a:ext cx="7620000" cy="303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348614" name="Text Box 6"/>
          <p:cNvSpPr txBox="1">
            <a:spLocks noChangeArrowheads="1"/>
          </p:cNvSpPr>
          <p:nvPr/>
        </p:nvSpPr>
        <p:spPr bwMode="auto">
          <a:xfrm>
            <a:off x="914400" y="5334001"/>
            <a:ext cx="70866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Note: (1) </a:t>
            </a:r>
            <a:r>
              <a:rPr lang="ja-JP" altLang="en-US" b="1" dirty="0">
                <a:solidFill>
                  <a:schemeClr val="accent2"/>
                </a:solidFill>
                <a:latin typeface="Arial"/>
                <a:cs typeface="+mn-cs"/>
              </a:rPr>
              <a:t>“</a:t>
            </a:r>
            <a:r>
              <a:rPr lang="en-US" b="1" dirty="0">
                <a:solidFill>
                  <a:schemeClr val="accent2"/>
                </a:solidFill>
                <a:cs typeface="+mn-cs"/>
              </a:rPr>
              <a:t>successor</a:t>
            </a:r>
            <a:r>
              <a:rPr lang="ja-JP" altLang="en-US" b="1" dirty="0">
                <a:solidFill>
                  <a:schemeClr val="accent2"/>
                </a:solidFill>
                <a:latin typeface="Arial"/>
                <a:cs typeface="+mn-cs"/>
              </a:rPr>
              <a:t>”</a:t>
            </a:r>
            <a:r>
              <a:rPr lang="en-US" b="1" dirty="0">
                <a:solidFill>
                  <a:schemeClr val="accent2"/>
                </a:solidFill>
                <a:cs typeface="+mn-cs"/>
              </a:rPr>
              <a:t> normally called neighbor.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        (2) minimization, isomorphic. </a:t>
            </a: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        (3) stops when no improvement but 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often better to just</a:t>
            </a:r>
            <a:endParaRPr lang="en-US" b="1" dirty="0">
              <a:solidFill>
                <a:schemeClr val="accent2"/>
              </a:solidFill>
              <a:cs typeface="+mn-cs"/>
            </a:endParaRPr>
          </a:p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chemeClr val="accent2"/>
                </a:solidFill>
                <a:cs typeface="+mn-cs"/>
              </a:rPr>
              <a:t>                 “keep going”, especially if improvement = 0</a:t>
            </a:r>
          </a:p>
        </p:txBody>
      </p:sp>
      <p:pic>
        <p:nvPicPr>
          <p:cNvPr id="922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685800"/>
            <a:ext cx="240982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4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4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86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-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b="0" dirty="0" smtClean="0">
                <a:solidFill>
                  <a:srgbClr val="FF0000"/>
                </a:solidFill>
                <a:cs typeface="+mj-cs"/>
              </a:rPr>
              <a:t>4-Queens</a:t>
            </a:r>
          </a:p>
        </p:txBody>
      </p:sp>
      <p:sp>
        <p:nvSpPr>
          <p:cNvPr id="140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8382000" cy="16764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States:   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4 queens in 4 columns (256 states) 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Neighborhood Operators:  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move queen in column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Evaluation / Optimization function:</a:t>
            </a:r>
            <a:r>
              <a:rPr lang="en-US" b="1" dirty="0" smtClean="0">
                <a:cs typeface="+mn-cs"/>
              </a:rPr>
              <a:t>   </a:t>
            </a:r>
            <a:r>
              <a:rPr lang="en-US" b="1" dirty="0" smtClean="0">
                <a:solidFill>
                  <a:schemeClr val="accent2"/>
                </a:solidFill>
                <a:cs typeface="+mn-cs"/>
              </a:rPr>
              <a:t>h(n) = number of attacks / “conflicts” 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FF0000"/>
                </a:solidFill>
              </a:rPr>
              <a:t>Goal test: 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dirty="0" smtClean="0">
                <a:solidFill>
                  <a:schemeClr val="accent2"/>
                </a:solidFill>
              </a:rPr>
              <a:t>no attacks, i.e., h(G) = 0</a:t>
            </a:r>
            <a:endParaRPr lang="en-US" b="1" dirty="0">
              <a:solidFill>
                <a:schemeClr val="accent2"/>
              </a:solidFill>
            </a:endParaRPr>
          </a:p>
          <a:p>
            <a:pPr eaLnBrk="1" hangingPunct="1">
              <a:defRPr/>
            </a:pPr>
            <a:endParaRPr lang="en-US" b="1" dirty="0" smtClean="0">
              <a:solidFill>
                <a:schemeClr val="accent2"/>
              </a:solidFill>
              <a:cs typeface="+mn-cs"/>
            </a:endParaRPr>
          </a:p>
          <a:p>
            <a:pPr eaLnBrk="1" hangingPunct="1">
              <a:defRPr/>
            </a:pPr>
            <a:endParaRPr lang="en-US" dirty="0" smtClean="0">
              <a:solidFill>
                <a:schemeClr val="accent2"/>
              </a:solidFill>
              <a:cs typeface="+mn-cs"/>
            </a:endParaRPr>
          </a:p>
        </p:txBody>
      </p:sp>
      <p:graphicFrame>
        <p:nvGraphicFramePr>
          <p:cNvPr id="11267" name="Object 4"/>
          <p:cNvGraphicFramePr>
            <a:graphicFrameLocks noChangeAspect="1"/>
          </p:cNvGraphicFramePr>
          <p:nvPr/>
        </p:nvGraphicFramePr>
        <p:xfrm>
          <a:off x="1447800" y="2971800"/>
          <a:ext cx="6477000" cy="203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5" name="Bitmap Image" r:id="rId3" imgW="3428571" imgH="1076475" progId="Paint.Picture">
                  <p:embed/>
                </p:oleObj>
              </mc:Choice>
              <mc:Fallback>
                <p:oleObj name="Bitmap Image" r:id="rId3" imgW="3428571" imgH="1076475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71800"/>
                        <a:ext cx="6477000" cy="2033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5957" name="Text Box 5"/>
          <p:cNvSpPr txBox="1">
            <a:spLocks noChangeArrowheads="1"/>
          </p:cNvSpPr>
          <p:nvPr/>
        </p:nvSpPr>
        <p:spPr bwMode="auto">
          <a:xfrm>
            <a:off x="1219200" y="649128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endParaRPr lang="en-US" sz="2000" smtClean="0">
              <a:cs typeface="+mn-cs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62000" y="5181600"/>
            <a:ext cx="7262813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/>
              <a:t>Local search: Because we only consider </a:t>
            </a:r>
            <a:r>
              <a:rPr lang="en-US" b="1" dirty="0">
                <a:solidFill>
                  <a:srgbClr val="FF0000"/>
                </a:solidFill>
              </a:rPr>
              <a:t>local</a:t>
            </a:r>
            <a:r>
              <a:rPr lang="en-US" b="1" dirty="0"/>
              <a:t> changes to the state</a:t>
            </a:r>
          </a:p>
          <a:p>
            <a:pPr eaLnBrk="1" hangingPunct="1"/>
            <a:r>
              <a:rPr lang="en-US" b="1" dirty="0"/>
              <a:t>at each step. We generally make sure that series of local changes</a:t>
            </a:r>
          </a:p>
          <a:p>
            <a:pPr eaLnBrk="1" hangingPunct="1"/>
            <a:r>
              <a:rPr lang="en-US" b="1" dirty="0"/>
              <a:t>can reach all possible states.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590800"/>
            <a:ext cx="274080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Initial state (guess).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-6350"/>
            <a:ext cx="7848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j-cs"/>
              </a:rPr>
              <a:t>8-Queens </a:t>
            </a:r>
            <a:r>
              <a:rPr lang="en-US" sz="2800" b="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+mj-cs"/>
              </a:rPr>
              <a:t/>
            </a:r>
            <a:br>
              <a:rPr lang="en-US" sz="2800" b="0" dirty="0" smtClean="0">
                <a:effectLst>
                  <a:outerShdw blurRad="38100" dist="38100" dir="2700000" algn="tl">
                    <a:srgbClr val="DDDDDD"/>
                  </a:outerShdw>
                </a:effectLst>
                <a:cs typeface="+mj-cs"/>
              </a:rPr>
            </a:br>
            <a:endParaRPr lang="en-US" sz="2800" b="0" dirty="0" smtClean="0">
              <a:effectLst>
                <a:outerShdw blurRad="38100" dist="38100" dir="2700000" algn="tl">
                  <a:srgbClr val="DDDDDD"/>
                </a:outerShdw>
              </a:effectLst>
              <a:cs typeface="+mj-cs"/>
            </a:endParaRPr>
          </a:p>
        </p:txBody>
      </p:sp>
      <p:grpSp>
        <p:nvGrpSpPr>
          <p:cNvPr id="11266" name="Group 1"/>
          <p:cNvGrpSpPr>
            <a:grpSpLocks/>
          </p:cNvGrpSpPr>
          <p:nvPr/>
        </p:nvGrpSpPr>
        <p:grpSpPr bwMode="auto">
          <a:xfrm>
            <a:off x="609600" y="700088"/>
            <a:ext cx="7924800" cy="2500312"/>
            <a:chOff x="762000" y="1828800"/>
            <a:chExt cx="7924800" cy="2500313"/>
          </a:xfrm>
        </p:grpSpPr>
        <p:grpSp>
          <p:nvGrpSpPr>
            <p:cNvPr id="11273" name="Group 3"/>
            <p:cNvGrpSpPr>
              <a:grpSpLocks/>
            </p:cNvGrpSpPr>
            <p:nvPr/>
          </p:nvGrpSpPr>
          <p:grpSpPr bwMode="auto">
            <a:xfrm>
              <a:off x="762000" y="1828800"/>
              <a:ext cx="2438400" cy="2438400"/>
              <a:chOff x="960" y="1344"/>
              <a:chExt cx="1536" cy="1536"/>
            </a:xfrm>
          </p:grpSpPr>
          <p:sp>
            <p:nvSpPr>
              <p:cNvPr id="1435652" name="Rectangle 4"/>
              <p:cNvSpPr>
                <a:spLocks noChangeArrowheads="1"/>
              </p:cNvSpPr>
              <p:nvPr/>
            </p:nvSpPr>
            <p:spPr bwMode="auto">
              <a:xfrm>
                <a:off x="960" y="1344"/>
                <a:ext cx="1536" cy="153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3" name="Rectangle 5"/>
              <p:cNvSpPr>
                <a:spLocks noChangeArrowheads="1"/>
              </p:cNvSpPr>
              <p:nvPr/>
            </p:nvSpPr>
            <p:spPr bwMode="auto">
              <a:xfrm>
                <a:off x="2304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4" name="Rectangle 6"/>
              <p:cNvSpPr>
                <a:spLocks noChangeArrowheads="1"/>
              </p:cNvSpPr>
              <p:nvPr/>
            </p:nvSpPr>
            <p:spPr bwMode="auto">
              <a:xfrm>
                <a:off x="1728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5" name="Rectangle 7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6" name="Rectangle 8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7" name="Rectangle 9"/>
              <p:cNvSpPr>
                <a:spLocks noChangeArrowheads="1"/>
              </p:cNvSpPr>
              <p:nvPr/>
            </p:nvSpPr>
            <p:spPr bwMode="auto">
              <a:xfrm>
                <a:off x="2304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8" name="Rectangle 10"/>
              <p:cNvSpPr>
                <a:spLocks noChangeArrowheads="1"/>
              </p:cNvSpPr>
              <p:nvPr/>
            </p:nvSpPr>
            <p:spPr bwMode="auto">
              <a:xfrm>
                <a:off x="2112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59" name="Rectangle 11"/>
              <p:cNvSpPr>
                <a:spLocks noChangeArrowheads="1"/>
              </p:cNvSpPr>
              <p:nvPr/>
            </p:nvSpPr>
            <p:spPr bwMode="auto">
              <a:xfrm>
                <a:off x="1920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0" name="Rectangle 1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1" name="Rectangle 13"/>
              <p:cNvSpPr>
                <a:spLocks noChangeArrowheads="1"/>
              </p:cNvSpPr>
              <p:nvPr/>
            </p:nvSpPr>
            <p:spPr bwMode="auto">
              <a:xfrm>
                <a:off x="1536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2" name="Rectangle 14"/>
              <p:cNvSpPr>
                <a:spLocks noChangeArrowheads="1"/>
              </p:cNvSpPr>
              <p:nvPr/>
            </p:nvSpPr>
            <p:spPr bwMode="auto">
              <a:xfrm>
                <a:off x="1344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3" name="Rectangle 15"/>
              <p:cNvSpPr>
                <a:spLocks noChangeArrowheads="1"/>
              </p:cNvSpPr>
              <p:nvPr/>
            </p:nvSpPr>
            <p:spPr bwMode="auto">
              <a:xfrm>
                <a:off x="1152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4" name="Rectangle 16"/>
              <p:cNvSpPr>
                <a:spLocks noChangeArrowheads="1"/>
              </p:cNvSpPr>
              <p:nvPr/>
            </p:nvSpPr>
            <p:spPr bwMode="auto">
              <a:xfrm>
                <a:off x="960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5" name="Rectangle 17"/>
              <p:cNvSpPr>
                <a:spLocks noChangeArrowheads="1"/>
              </p:cNvSpPr>
              <p:nvPr/>
            </p:nvSpPr>
            <p:spPr bwMode="auto">
              <a:xfrm>
                <a:off x="1152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6" name="Rectangle 18"/>
              <p:cNvSpPr>
                <a:spLocks noChangeArrowheads="1"/>
              </p:cNvSpPr>
              <p:nvPr/>
            </p:nvSpPr>
            <p:spPr bwMode="auto">
              <a:xfrm>
                <a:off x="1344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7" name="Rectangle 19"/>
              <p:cNvSpPr>
                <a:spLocks noChangeArrowheads="1"/>
              </p:cNvSpPr>
              <p:nvPr/>
            </p:nvSpPr>
            <p:spPr bwMode="auto">
              <a:xfrm>
                <a:off x="1536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8" name="Rectangle 20"/>
              <p:cNvSpPr>
                <a:spLocks noChangeArrowheads="1"/>
              </p:cNvSpPr>
              <p:nvPr/>
            </p:nvSpPr>
            <p:spPr bwMode="auto">
              <a:xfrm>
                <a:off x="1344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69" name="Rectangle 21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0" name="Rectangle 22"/>
              <p:cNvSpPr>
                <a:spLocks noChangeArrowheads="1"/>
              </p:cNvSpPr>
              <p:nvPr/>
            </p:nvSpPr>
            <p:spPr bwMode="auto">
              <a:xfrm>
                <a:off x="1728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1" name="Rectangle 23"/>
              <p:cNvSpPr>
                <a:spLocks noChangeArrowheads="1"/>
              </p:cNvSpPr>
              <p:nvPr/>
            </p:nvSpPr>
            <p:spPr bwMode="auto">
              <a:xfrm>
                <a:off x="1920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2" name="Rectangle 24"/>
              <p:cNvSpPr>
                <a:spLocks noChangeArrowheads="1"/>
              </p:cNvSpPr>
              <p:nvPr/>
            </p:nvSpPr>
            <p:spPr bwMode="auto">
              <a:xfrm>
                <a:off x="960" y="1920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3" name="Rectangle 25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4" name="Rectangle 26"/>
              <p:cNvSpPr>
                <a:spLocks noChangeArrowheads="1"/>
              </p:cNvSpPr>
              <p:nvPr/>
            </p:nvSpPr>
            <p:spPr bwMode="auto">
              <a:xfrm>
                <a:off x="1152" y="134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5" name="Rectangle 27"/>
              <p:cNvSpPr>
                <a:spLocks noChangeArrowheads="1"/>
              </p:cNvSpPr>
              <p:nvPr/>
            </p:nvSpPr>
            <p:spPr bwMode="auto">
              <a:xfrm>
                <a:off x="1344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6" name="Rectangle 28"/>
              <p:cNvSpPr>
                <a:spLocks noChangeArrowheads="1"/>
              </p:cNvSpPr>
              <p:nvPr/>
            </p:nvSpPr>
            <p:spPr bwMode="auto">
              <a:xfrm>
                <a:off x="960" y="153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7" name="Rectangle 29"/>
              <p:cNvSpPr>
                <a:spLocks noChangeArrowheads="1"/>
              </p:cNvSpPr>
              <p:nvPr/>
            </p:nvSpPr>
            <p:spPr bwMode="auto">
              <a:xfrm>
                <a:off x="1152" y="172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8" name="Rectangle 30"/>
              <p:cNvSpPr>
                <a:spLocks noChangeArrowheads="1"/>
              </p:cNvSpPr>
              <p:nvPr/>
            </p:nvSpPr>
            <p:spPr bwMode="auto">
              <a:xfrm>
                <a:off x="960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79" name="Rectangle 31"/>
              <p:cNvSpPr>
                <a:spLocks noChangeArrowheads="1"/>
              </p:cNvSpPr>
              <p:nvPr/>
            </p:nvSpPr>
            <p:spPr bwMode="auto">
              <a:xfrm>
                <a:off x="2304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0" name="Rectangle 32"/>
              <p:cNvSpPr>
                <a:spLocks noChangeArrowheads="1"/>
              </p:cNvSpPr>
              <p:nvPr/>
            </p:nvSpPr>
            <p:spPr bwMode="auto">
              <a:xfrm>
                <a:off x="2304" y="2112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1" name="Rectangle 33"/>
              <p:cNvSpPr>
                <a:spLocks noChangeArrowheads="1"/>
              </p:cNvSpPr>
              <p:nvPr/>
            </p:nvSpPr>
            <p:spPr bwMode="auto">
              <a:xfrm>
                <a:off x="2112" y="2304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2" name="Rectangle 34"/>
              <p:cNvSpPr>
                <a:spLocks noChangeArrowheads="1"/>
              </p:cNvSpPr>
              <p:nvPr/>
            </p:nvSpPr>
            <p:spPr bwMode="auto">
              <a:xfrm>
                <a:off x="2112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3" name="Rectangle 35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4" name="Rectangle 36"/>
              <p:cNvSpPr>
                <a:spLocks noChangeArrowheads="1"/>
              </p:cNvSpPr>
              <p:nvPr/>
            </p:nvSpPr>
            <p:spPr bwMode="auto">
              <a:xfrm>
                <a:off x="1728" y="268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1274" name="Group 37"/>
            <p:cNvGrpSpPr>
              <a:grpSpLocks/>
            </p:cNvGrpSpPr>
            <p:nvPr/>
          </p:nvGrpSpPr>
          <p:grpSpPr bwMode="auto">
            <a:xfrm>
              <a:off x="762000" y="1828800"/>
              <a:ext cx="2438400" cy="2438400"/>
              <a:chOff x="480" y="2688"/>
              <a:chExt cx="1536" cy="1536"/>
            </a:xfrm>
          </p:grpSpPr>
          <p:sp>
            <p:nvSpPr>
              <p:cNvPr id="1435686" name="AutoShape 38"/>
              <p:cNvSpPr>
                <a:spLocks noChangeArrowheads="1"/>
              </p:cNvSpPr>
              <p:nvPr/>
            </p:nvSpPr>
            <p:spPr bwMode="auto">
              <a:xfrm>
                <a:off x="480" y="2880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7" name="AutoShape 39"/>
              <p:cNvSpPr>
                <a:spLocks noChangeArrowheads="1"/>
              </p:cNvSpPr>
              <p:nvPr/>
            </p:nvSpPr>
            <p:spPr bwMode="auto">
              <a:xfrm>
                <a:off x="672" y="3456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8" name="AutoShape 40"/>
              <p:cNvSpPr>
                <a:spLocks noChangeArrowheads="1"/>
              </p:cNvSpPr>
              <p:nvPr/>
            </p:nvSpPr>
            <p:spPr bwMode="auto">
              <a:xfrm>
                <a:off x="1440" y="4032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89" name="AutoShape 41"/>
              <p:cNvSpPr>
                <a:spLocks noChangeArrowheads="1"/>
              </p:cNvSpPr>
              <p:nvPr/>
            </p:nvSpPr>
            <p:spPr bwMode="auto">
              <a:xfrm>
                <a:off x="1632" y="3648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90" name="AutoShape 42"/>
              <p:cNvSpPr>
                <a:spLocks noChangeArrowheads="1"/>
              </p:cNvSpPr>
              <p:nvPr/>
            </p:nvSpPr>
            <p:spPr bwMode="auto">
              <a:xfrm>
                <a:off x="1824" y="2688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91" name="AutoShape 43"/>
              <p:cNvSpPr>
                <a:spLocks noChangeArrowheads="1"/>
              </p:cNvSpPr>
              <p:nvPr/>
            </p:nvSpPr>
            <p:spPr bwMode="auto">
              <a:xfrm>
                <a:off x="1248" y="3072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lnSpc>
                    <a:spcPct val="100000"/>
                  </a:lnSpc>
                  <a:spcBef>
                    <a:spcPct val="0"/>
                  </a:spcBef>
                  <a:defRPr/>
                </a:pPr>
                <a:endParaRPr lang="en-US" sz="2400">
                  <a:solidFill>
                    <a:srgbClr val="FF33CC"/>
                  </a:solidFill>
                  <a:latin typeface="Tahoma" charset="0"/>
                  <a:cs typeface="+mn-cs"/>
                </a:endParaRPr>
              </a:p>
            </p:txBody>
          </p:sp>
          <p:sp>
            <p:nvSpPr>
              <p:cNvPr id="1435692" name="AutoShape 44"/>
              <p:cNvSpPr>
                <a:spLocks noChangeArrowheads="1"/>
              </p:cNvSpPr>
              <p:nvPr/>
            </p:nvSpPr>
            <p:spPr bwMode="auto">
              <a:xfrm>
                <a:off x="1056" y="3264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693" name="AutoShape 45"/>
              <p:cNvSpPr>
                <a:spLocks noChangeArrowheads="1"/>
              </p:cNvSpPr>
              <p:nvPr/>
            </p:nvSpPr>
            <p:spPr bwMode="auto">
              <a:xfrm>
                <a:off x="864" y="3840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F81706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1275" name="Group 46"/>
            <p:cNvGrpSpPr>
              <a:grpSpLocks/>
            </p:cNvGrpSpPr>
            <p:nvPr/>
          </p:nvGrpSpPr>
          <p:grpSpPr bwMode="auto">
            <a:xfrm>
              <a:off x="3505200" y="1828800"/>
              <a:ext cx="2438400" cy="2438400"/>
              <a:chOff x="2208" y="1152"/>
              <a:chExt cx="1536" cy="1536"/>
            </a:xfrm>
          </p:grpSpPr>
          <p:grpSp>
            <p:nvGrpSpPr>
              <p:cNvPr id="11337" name="Group 47"/>
              <p:cNvGrpSpPr>
                <a:grpSpLocks/>
              </p:cNvGrpSpPr>
              <p:nvPr/>
            </p:nvGrpSpPr>
            <p:grpSpPr bwMode="auto">
              <a:xfrm>
                <a:off x="2208" y="1152"/>
                <a:ext cx="1536" cy="1536"/>
                <a:chOff x="960" y="1344"/>
                <a:chExt cx="1536" cy="1536"/>
              </a:xfrm>
            </p:grpSpPr>
            <p:sp>
              <p:nvSpPr>
                <p:cNvPr id="1435696" name="Rectangle 48"/>
                <p:cNvSpPr>
                  <a:spLocks noChangeArrowheads="1"/>
                </p:cNvSpPr>
                <p:nvPr/>
              </p:nvSpPr>
              <p:spPr bwMode="auto">
                <a:xfrm>
                  <a:off x="960" y="1344"/>
                  <a:ext cx="1536" cy="153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697" name="Rectangle 49"/>
                <p:cNvSpPr>
                  <a:spLocks noChangeArrowheads="1"/>
                </p:cNvSpPr>
                <p:nvPr/>
              </p:nvSpPr>
              <p:spPr bwMode="auto">
                <a:xfrm>
                  <a:off x="2304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698" name="Rectangle 50"/>
                <p:cNvSpPr>
                  <a:spLocks noChangeArrowheads="1"/>
                </p:cNvSpPr>
                <p:nvPr/>
              </p:nvSpPr>
              <p:spPr bwMode="auto">
                <a:xfrm>
                  <a:off x="1728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699" name="Rectangle 51"/>
                <p:cNvSpPr>
                  <a:spLocks noChangeArrowheads="1"/>
                </p:cNvSpPr>
                <p:nvPr/>
              </p:nvSpPr>
              <p:spPr bwMode="auto">
                <a:xfrm>
                  <a:off x="2112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0" name="Rectangle 52"/>
                <p:cNvSpPr>
                  <a:spLocks noChangeArrowheads="1"/>
                </p:cNvSpPr>
                <p:nvPr/>
              </p:nvSpPr>
              <p:spPr bwMode="auto">
                <a:xfrm>
                  <a:off x="1920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1" name="Rectangle 53"/>
                <p:cNvSpPr>
                  <a:spLocks noChangeArrowheads="1"/>
                </p:cNvSpPr>
                <p:nvPr/>
              </p:nvSpPr>
              <p:spPr bwMode="auto">
                <a:xfrm>
                  <a:off x="2304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2" name="Rectangle 54"/>
                <p:cNvSpPr>
                  <a:spLocks noChangeArrowheads="1"/>
                </p:cNvSpPr>
                <p:nvPr/>
              </p:nvSpPr>
              <p:spPr bwMode="auto">
                <a:xfrm>
                  <a:off x="2112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3" name="Rectangle 55"/>
                <p:cNvSpPr>
                  <a:spLocks noChangeArrowheads="1"/>
                </p:cNvSpPr>
                <p:nvPr/>
              </p:nvSpPr>
              <p:spPr bwMode="auto">
                <a:xfrm>
                  <a:off x="1920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4" name="Rectangle 56"/>
                <p:cNvSpPr>
                  <a:spLocks noChangeArrowheads="1"/>
                </p:cNvSpPr>
                <p:nvPr/>
              </p:nvSpPr>
              <p:spPr bwMode="auto">
                <a:xfrm>
                  <a:off x="1728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5" name="Rectangle 57"/>
                <p:cNvSpPr>
                  <a:spLocks noChangeArrowheads="1"/>
                </p:cNvSpPr>
                <p:nvPr/>
              </p:nvSpPr>
              <p:spPr bwMode="auto">
                <a:xfrm>
                  <a:off x="1536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6" name="Rectangle 58"/>
                <p:cNvSpPr>
                  <a:spLocks noChangeArrowheads="1"/>
                </p:cNvSpPr>
                <p:nvPr/>
              </p:nvSpPr>
              <p:spPr bwMode="auto">
                <a:xfrm>
                  <a:off x="1344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7" name="Rectangle 59"/>
                <p:cNvSpPr>
                  <a:spLocks noChangeArrowheads="1"/>
                </p:cNvSpPr>
                <p:nvPr/>
              </p:nvSpPr>
              <p:spPr bwMode="auto">
                <a:xfrm>
                  <a:off x="1152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8" name="Rectangle 60"/>
                <p:cNvSpPr>
                  <a:spLocks noChangeArrowheads="1"/>
                </p:cNvSpPr>
                <p:nvPr/>
              </p:nvSpPr>
              <p:spPr bwMode="auto">
                <a:xfrm>
                  <a:off x="960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09" name="Rectangle 61"/>
                <p:cNvSpPr>
                  <a:spLocks noChangeArrowheads="1"/>
                </p:cNvSpPr>
                <p:nvPr/>
              </p:nvSpPr>
              <p:spPr bwMode="auto">
                <a:xfrm>
                  <a:off x="1152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0" name="Rectangle 62"/>
                <p:cNvSpPr>
                  <a:spLocks noChangeArrowheads="1"/>
                </p:cNvSpPr>
                <p:nvPr/>
              </p:nvSpPr>
              <p:spPr bwMode="auto">
                <a:xfrm>
                  <a:off x="1344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1" name="Rectangle 63"/>
                <p:cNvSpPr>
                  <a:spLocks noChangeArrowheads="1"/>
                </p:cNvSpPr>
                <p:nvPr/>
              </p:nvSpPr>
              <p:spPr bwMode="auto">
                <a:xfrm>
                  <a:off x="1536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2" name="Rectangle 64"/>
                <p:cNvSpPr>
                  <a:spLocks noChangeArrowheads="1"/>
                </p:cNvSpPr>
                <p:nvPr/>
              </p:nvSpPr>
              <p:spPr bwMode="auto">
                <a:xfrm>
                  <a:off x="1344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3" name="Rectangle 65"/>
                <p:cNvSpPr>
                  <a:spLocks noChangeArrowheads="1"/>
                </p:cNvSpPr>
                <p:nvPr/>
              </p:nvSpPr>
              <p:spPr bwMode="auto">
                <a:xfrm>
                  <a:off x="1536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4" name="Rectangle 66"/>
                <p:cNvSpPr>
                  <a:spLocks noChangeArrowheads="1"/>
                </p:cNvSpPr>
                <p:nvPr/>
              </p:nvSpPr>
              <p:spPr bwMode="auto">
                <a:xfrm>
                  <a:off x="1728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5" name="Rectangle 67"/>
                <p:cNvSpPr>
                  <a:spLocks noChangeArrowheads="1"/>
                </p:cNvSpPr>
                <p:nvPr/>
              </p:nvSpPr>
              <p:spPr bwMode="auto">
                <a:xfrm>
                  <a:off x="1920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6" name="Rectangle 68"/>
                <p:cNvSpPr>
                  <a:spLocks noChangeArrowheads="1"/>
                </p:cNvSpPr>
                <p:nvPr/>
              </p:nvSpPr>
              <p:spPr bwMode="auto">
                <a:xfrm>
                  <a:off x="960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7" name="Rectangle 69"/>
                <p:cNvSpPr>
                  <a:spLocks noChangeArrowheads="1"/>
                </p:cNvSpPr>
                <p:nvPr/>
              </p:nvSpPr>
              <p:spPr bwMode="auto">
                <a:xfrm>
                  <a:off x="1536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8" name="Rectangle 70"/>
                <p:cNvSpPr>
                  <a:spLocks noChangeArrowheads="1"/>
                </p:cNvSpPr>
                <p:nvPr/>
              </p:nvSpPr>
              <p:spPr bwMode="auto">
                <a:xfrm>
                  <a:off x="1152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19" name="Rectangle 71"/>
                <p:cNvSpPr>
                  <a:spLocks noChangeArrowheads="1"/>
                </p:cNvSpPr>
                <p:nvPr/>
              </p:nvSpPr>
              <p:spPr bwMode="auto">
                <a:xfrm>
                  <a:off x="1344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0" name="Rectangle 72"/>
                <p:cNvSpPr>
                  <a:spLocks noChangeArrowheads="1"/>
                </p:cNvSpPr>
                <p:nvPr/>
              </p:nvSpPr>
              <p:spPr bwMode="auto">
                <a:xfrm>
                  <a:off x="960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1" name="Rectangle 73"/>
                <p:cNvSpPr>
                  <a:spLocks noChangeArrowheads="1"/>
                </p:cNvSpPr>
                <p:nvPr/>
              </p:nvSpPr>
              <p:spPr bwMode="auto">
                <a:xfrm>
                  <a:off x="1152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2" name="Rectangle 74"/>
                <p:cNvSpPr>
                  <a:spLocks noChangeArrowheads="1"/>
                </p:cNvSpPr>
                <p:nvPr/>
              </p:nvSpPr>
              <p:spPr bwMode="auto">
                <a:xfrm>
                  <a:off x="960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3" name="Rectangle 75"/>
                <p:cNvSpPr>
                  <a:spLocks noChangeArrowheads="1"/>
                </p:cNvSpPr>
                <p:nvPr/>
              </p:nvSpPr>
              <p:spPr bwMode="auto">
                <a:xfrm>
                  <a:off x="2304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4" name="Rectangle 76"/>
                <p:cNvSpPr>
                  <a:spLocks noChangeArrowheads="1"/>
                </p:cNvSpPr>
                <p:nvPr/>
              </p:nvSpPr>
              <p:spPr bwMode="auto">
                <a:xfrm>
                  <a:off x="2304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5" name="Rectangle 77"/>
                <p:cNvSpPr>
                  <a:spLocks noChangeArrowheads="1"/>
                </p:cNvSpPr>
                <p:nvPr/>
              </p:nvSpPr>
              <p:spPr bwMode="auto">
                <a:xfrm>
                  <a:off x="2112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6" name="Rectangle 78"/>
                <p:cNvSpPr>
                  <a:spLocks noChangeArrowheads="1"/>
                </p:cNvSpPr>
                <p:nvPr/>
              </p:nvSpPr>
              <p:spPr bwMode="auto">
                <a:xfrm>
                  <a:off x="2112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7" name="Rectangle 79"/>
                <p:cNvSpPr>
                  <a:spLocks noChangeArrowheads="1"/>
                </p:cNvSpPr>
                <p:nvPr/>
              </p:nvSpPr>
              <p:spPr bwMode="auto">
                <a:xfrm>
                  <a:off x="1920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28" name="Rectangle 80"/>
                <p:cNvSpPr>
                  <a:spLocks noChangeArrowheads="1"/>
                </p:cNvSpPr>
                <p:nvPr/>
              </p:nvSpPr>
              <p:spPr bwMode="auto">
                <a:xfrm>
                  <a:off x="1728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grpSp>
            <p:nvGrpSpPr>
              <p:cNvPr id="11338" name="Group 81"/>
              <p:cNvGrpSpPr>
                <a:grpSpLocks/>
              </p:cNvGrpSpPr>
              <p:nvPr/>
            </p:nvGrpSpPr>
            <p:grpSpPr bwMode="auto">
              <a:xfrm>
                <a:off x="2208" y="1152"/>
                <a:ext cx="1536" cy="1536"/>
                <a:chOff x="2208" y="1152"/>
                <a:chExt cx="1536" cy="1536"/>
              </a:xfrm>
            </p:grpSpPr>
            <p:sp>
              <p:nvSpPr>
                <p:cNvPr id="1435730" name="AutoShape 82"/>
                <p:cNvSpPr>
                  <a:spLocks noChangeArrowheads="1"/>
                </p:cNvSpPr>
                <p:nvPr/>
              </p:nvSpPr>
              <p:spPr bwMode="auto">
                <a:xfrm>
                  <a:off x="2208" y="1344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1" name="AutoShape 83"/>
                <p:cNvSpPr>
                  <a:spLocks noChangeArrowheads="1"/>
                </p:cNvSpPr>
                <p:nvPr/>
              </p:nvSpPr>
              <p:spPr bwMode="auto">
                <a:xfrm>
                  <a:off x="2400" y="1920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2" name="AutoShape 84"/>
                <p:cNvSpPr>
                  <a:spLocks noChangeArrowheads="1"/>
                </p:cNvSpPr>
                <p:nvPr/>
              </p:nvSpPr>
              <p:spPr bwMode="auto">
                <a:xfrm>
                  <a:off x="3168" y="2496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3" name="AutoShape 85"/>
                <p:cNvSpPr>
                  <a:spLocks noChangeArrowheads="1"/>
                </p:cNvSpPr>
                <p:nvPr/>
              </p:nvSpPr>
              <p:spPr bwMode="auto">
                <a:xfrm>
                  <a:off x="3360" y="2112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4" name="AutoShape 86"/>
                <p:cNvSpPr>
                  <a:spLocks noChangeArrowheads="1"/>
                </p:cNvSpPr>
                <p:nvPr/>
              </p:nvSpPr>
              <p:spPr bwMode="auto">
                <a:xfrm>
                  <a:off x="3552" y="1152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5" name="AutoShape 87"/>
                <p:cNvSpPr>
                  <a:spLocks noChangeArrowheads="1"/>
                </p:cNvSpPr>
                <p:nvPr/>
              </p:nvSpPr>
              <p:spPr bwMode="auto">
                <a:xfrm>
                  <a:off x="2976" y="1152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6" name="AutoShape 88"/>
                <p:cNvSpPr>
                  <a:spLocks noChangeArrowheads="1"/>
                </p:cNvSpPr>
                <p:nvPr/>
              </p:nvSpPr>
              <p:spPr bwMode="auto">
                <a:xfrm>
                  <a:off x="2784" y="1728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37" name="AutoShape 89"/>
                <p:cNvSpPr>
                  <a:spLocks noChangeArrowheads="1"/>
                </p:cNvSpPr>
                <p:nvPr/>
              </p:nvSpPr>
              <p:spPr bwMode="auto">
                <a:xfrm>
                  <a:off x="2592" y="2304"/>
                  <a:ext cx="192" cy="192"/>
                </a:xfrm>
                <a:prstGeom prst="star4">
                  <a:avLst>
                    <a:gd name="adj" fmla="val 12500"/>
                  </a:avLst>
                </a:prstGeom>
                <a:solidFill>
                  <a:srgbClr val="F81706"/>
                </a:solidFill>
                <a:ln w="9525">
                  <a:solidFill>
                    <a:srgbClr val="CC660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11276" name="Group 90"/>
            <p:cNvGrpSpPr>
              <a:grpSpLocks/>
            </p:cNvGrpSpPr>
            <p:nvPr/>
          </p:nvGrpSpPr>
          <p:grpSpPr bwMode="auto">
            <a:xfrm>
              <a:off x="6248400" y="1828800"/>
              <a:ext cx="2438400" cy="2438400"/>
              <a:chOff x="3936" y="1152"/>
              <a:chExt cx="1536" cy="1536"/>
            </a:xfrm>
          </p:grpSpPr>
          <p:grpSp>
            <p:nvGrpSpPr>
              <p:cNvPr id="11295" name="Group 91"/>
              <p:cNvGrpSpPr>
                <a:grpSpLocks/>
              </p:cNvGrpSpPr>
              <p:nvPr/>
            </p:nvGrpSpPr>
            <p:grpSpPr bwMode="auto">
              <a:xfrm>
                <a:off x="3936" y="1152"/>
                <a:ext cx="1536" cy="1536"/>
                <a:chOff x="960" y="1344"/>
                <a:chExt cx="1536" cy="1536"/>
              </a:xfrm>
            </p:grpSpPr>
            <p:sp>
              <p:nvSpPr>
                <p:cNvPr id="1435740" name="Rectangle 92"/>
                <p:cNvSpPr>
                  <a:spLocks noChangeArrowheads="1"/>
                </p:cNvSpPr>
                <p:nvPr/>
              </p:nvSpPr>
              <p:spPr bwMode="auto">
                <a:xfrm>
                  <a:off x="960" y="1344"/>
                  <a:ext cx="1536" cy="1536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1" name="Rectangle 93"/>
                <p:cNvSpPr>
                  <a:spLocks noChangeArrowheads="1"/>
                </p:cNvSpPr>
                <p:nvPr/>
              </p:nvSpPr>
              <p:spPr bwMode="auto">
                <a:xfrm>
                  <a:off x="2304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2" name="Rectangle 94"/>
                <p:cNvSpPr>
                  <a:spLocks noChangeArrowheads="1"/>
                </p:cNvSpPr>
                <p:nvPr/>
              </p:nvSpPr>
              <p:spPr bwMode="auto">
                <a:xfrm>
                  <a:off x="1728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3" name="Rectangle 95"/>
                <p:cNvSpPr>
                  <a:spLocks noChangeArrowheads="1"/>
                </p:cNvSpPr>
                <p:nvPr/>
              </p:nvSpPr>
              <p:spPr bwMode="auto">
                <a:xfrm>
                  <a:off x="2112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4" name="Rectangle 96"/>
                <p:cNvSpPr>
                  <a:spLocks noChangeArrowheads="1"/>
                </p:cNvSpPr>
                <p:nvPr/>
              </p:nvSpPr>
              <p:spPr bwMode="auto">
                <a:xfrm>
                  <a:off x="1920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5" name="Rectangle 97"/>
                <p:cNvSpPr>
                  <a:spLocks noChangeArrowheads="1"/>
                </p:cNvSpPr>
                <p:nvPr/>
              </p:nvSpPr>
              <p:spPr bwMode="auto">
                <a:xfrm>
                  <a:off x="2304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6" name="Rectangle 98"/>
                <p:cNvSpPr>
                  <a:spLocks noChangeArrowheads="1"/>
                </p:cNvSpPr>
                <p:nvPr/>
              </p:nvSpPr>
              <p:spPr bwMode="auto">
                <a:xfrm>
                  <a:off x="2112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7" name="Rectangle 99"/>
                <p:cNvSpPr>
                  <a:spLocks noChangeArrowheads="1"/>
                </p:cNvSpPr>
                <p:nvPr/>
              </p:nvSpPr>
              <p:spPr bwMode="auto">
                <a:xfrm>
                  <a:off x="1920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8" name="Rectangle 100"/>
                <p:cNvSpPr>
                  <a:spLocks noChangeArrowheads="1"/>
                </p:cNvSpPr>
                <p:nvPr/>
              </p:nvSpPr>
              <p:spPr bwMode="auto">
                <a:xfrm>
                  <a:off x="1728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49" name="Rectangle 101"/>
                <p:cNvSpPr>
                  <a:spLocks noChangeArrowheads="1"/>
                </p:cNvSpPr>
                <p:nvPr/>
              </p:nvSpPr>
              <p:spPr bwMode="auto">
                <a:xfrm>
                  <a:off x="1536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0" name="Rectangle 102"/>
                <p:cNvSpPr>
                  <a:spLocks noChangeArrowheads="1"/>
                </p:cNvSpPr>
                <p:nvPr/>
              </p:nvSpPr>
              <p:spPr bwMode="auto">
                <a:xfrm>
                  <a:off x="1344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1" name="Rectangle 103"/>
                <p:cNvSpPr>
                  <a:spLocks noChangeArrowheads="1"/>
                </p:cNvSpPr>
                <p:nvPr/>
              </p:nvSpPr>
              <p:spPr bwMode="auto">
                <a:xfrm>
                  <a:off x="1152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2" name="Rectangle 104"/>
                <p:cNvSpPr>
                  <a:spLocks noChangeArrowheads="1"/>
                </p:cNvSpPr>
                <p:nvPr/>
              </p:nvSpPr>
              <p:spPr bwMode="auto">
                <a:xfrm>
                  <a:off x="960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3" name="Rectangle 105"/>
                <p:cNvSpPr>
                  <a:spLocks noChangeArrowheads="1"/>
                </p:cNvSpPr>
                <p:nvPr/>
              </p:nvSpPr>
              <p:spPr bwMode="auto">
                <a:xfrm>
                  <a:off x="1152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4" name="Rectangle 106"/>
                <p:cNvSpPr>
                  <a:spLocks noChangeArrowheads="1"/>
                </p:cNvSpPr>
                <p:nvPr/>
              </p:nvSpPr>
              <p:spPr bwMode="auto">
                <a:xfrm>
                  <a:off x="1344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5" name="Rectangle 107"/>
                <p:cNvSpPr>
                  <a:spLocks noChangeArrowheads="1"/>
                </p:cNvSpPr>
                <p:nvPr/>
              </p:nvSpPr>
              <p:spPr bwMode="auto">
                <a:xfrm>
                  <a:off x="1536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6" name="Rectangle 108"/>
                <p:cNvSpPr>
                  <a:spLocks noChangeArrowheads="1"/>
                </p:cNvSpPr>
                <p:nvPr/>
              </p:nvSpPr>
              <p:spPr bwMode="auto">
                <a:xfrm>
                  <a:off x="1344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7" name="Rectangle 109"/>
                <p:cNvSpPr>
                  <a:spLocks noChangeArrowheads="1"/>
                </p:cNvSpPr>
                <p:nvPr/>
              </p:nvSpPr>
              <p:spPr bwMode="auto">
                <a:xfrm>
                  <a:off x="1536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8" name="Rectangle 110"/>
                <p:cNvSpPr>
                  <a:spLocks noChangeArrowheads="1"/>
                </p:cNvSpPr>
                <p:nvPr/>
              </p:nvSpPr>
              <p:spPr bwMode="auto">
                <a:xfrm>
                  <a:off x="1728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59" name="Rectangle 111"/>
                <p:cNvSpPr>
                  <a:spLocks noChangeArrowheads="1"/>
                </p:cNvSpPr>
                <p:nvPr/>
              </p:nvSpPr>
              <p:spPr bwMode="auto">
                <a:xfrm>
                  <a:off x="1920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0" name="Rectangle 112"/>
                <p:cNvSpPr>
                  <a:spLocks noChangeArrowheads="1"/>
                </p:cNvSpPr>
                <p:nvPr/>
              </p:nvSpPr>
              <p:spPr bwMode="auto">
                <a:xfrm>
                  <a:off x="960" y="1920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1" name="Rectangle 113"/>
                <p:cNvSpPr>
                  <a:spLocks noChangeArrowheads="1"/>
                </p:cNvSpPr>
                <p:nvPr/>
              </p:nvSpPr>
              <p:spPr bwMode="auto">
                <a:xfrm>
                  <a:off x="1536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2" name="Rectangle 114"/>
                <p:cNvSpPr>
                  <a:spLocks noChangeArrowheads="1"/>
                </p:cNvSpPr>
                <p:nvPr/>
              </p:nvSpPr>
              <p:spPr bwMode="auto">
                <a:xfrm>
                  <a:off x="1152" y="134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3" name="Rectangle 115"/>
                <p:cNvSpPr>
                  <a:spLocks noChangeArrowheads="1"/>
                </p:cNvSpPr>
                <p:nvPr/>
              </p:nvSpPr>
              <p:spPr bwMode="auto">
                <a:xfrm>
                  <a:off x="1344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4" name="Rectangle 116"/>
                <p:cNvSpPr>
                  <a:spLocks noChangeArrowheads="1"/>
                </p:cNvSpPr>
                <p:nvPr/>
              </p:nvSpPr>
              <p:spPr bwMode="auto">
                <a:xfrm>
                  <a:off x="960" y="153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5" name="Rectangle 117"/>
                <p:cNvSpPr>
                  <a:spLocks noChangeArrowheads="1"/>
                </p:cNvSpPr>
                <p:nvPr/>
              </p:nvSpPr>
              <p:spPr bwMode="auto">
                <a:xfrm>
                  <a:off x="1152" y="172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6" name="Rectangle 118"/>
                <p:cNvSpPr>
                  <a:spLocks noChangeArrowheads="1"/>
                </p:cNvSpPr>
                <p:nvPr/>
              </p:nvSpPr>
              <p:spPr bwMode="auto">
                <a:xfrm>
                  <a:off x="960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7" name="Rectangle 119"/>
                <p:cNvSpPr>
                  <a:spLocks noChangeArrowheads="1"/>
                </p:cNvSpPr>
                <p:nvPr/>
              </p:nvSpPr>
              <p:spPr bwMode="auto">
                <a:xfrm>
                  <a:off x="2304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8" name="Rectangle 120"/>
                <p:cNvSpPr>
                  <a:spLocks noChangeArrowheads="1"/>
                </p:cNvSpPr>
                <p:nvPr/>
              </p:nvSpPr>
              <p:spPr bwMode="auto">
                <a:xfrm>
                  <a:off x="2304" y="2112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69" name="Rectangle 121"/>
                <p:cNvSpPr>
                  <a:spLocks noChangeArrowheads="1"/>
                </p:cNvSpPr>
                <p:nvPr/>
              </p:nvSpPr>
              <p:spPr bwMode="auto">
                <a:xfrm>
                  <a:off x="2112" y="2304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70" name="Rectangle 122"/>
                <p:cNvSpPr>
                  <a:spLocks noChangeArrowheads="1"/>
                </p:cNvSpPr>
                <p:nvPr/>
              </p:nvSpPr>
              <p:spPr bwMode="auto">
                <a:xfrm>
                  <a:off x="2112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71" name="Rectangle 123"/>
                <p:cNvSpPr>
                  <a:spLocks noChangeArrowheads="1"/>
                </p:cNvSpPr>
                <p:nvPr/>
              </p:nvSpPr>
              <p:spPr bwMode="auto">
                <a:xfrm>
                  <a:off x="1920" y="2496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435772" name="Rectangle 124"/>
                <p:cNvSpPr>
                  <a:spLocks noChangeArrowheads="1"/>
                </p:cNvSpPr>
                <p:nvPr/>
              </p:nvSpPr>
              <p:spPr bwMode="auto">
                <a:xfrm>
                  <a:off x="1728" y="2688"/>
                  <a:ext cx="192" cy="19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1435773" name="AutoShape 125"/>
              <p:cNvSpPr>
                <a:spLocks noChangeArrowheads="1"/>
              </p:cNvSpPr>
              <p:nvPr/>
            </p:nvSpPr>
            <p:spPr bwMode="auto">
              <a:xfrm>
                <a:off x="3936" y="1344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4" name="AutoShape 126"/>
              <p:cNvSpPr>
                <a:spLocks noChangeArrowheads="1"/>
              </p:cNvSpPr>
              <p:nvPr/>
            </p:nvSpPr>
            <p:spPr bwMode="auto">
              <a:xfrm>
                <a:off x="4128" y="1920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5" name="AutoShape 127"/>
              <p:cNvSpPr>
                <a:spLocks noChangeArrowheads="1"/>
              </p:cNvSpPr>
              <p:nvPr/>
            </p:nvSpPr>
            <p:spPr bwMode="auto">
              <a:xfrm>
                <a:off x="4896" y="2496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6" name="AutoShape 128"/>
              <p:cNvSpPr>
                <a:spLocks noChangeArrowheads="1"/>
              </p:cNvSpPr>
              <p:nvPr/>
            </p:nvSpPr>
            <p:spPr bwMode="auto">
              <a:xfrm>
                <a:off x="5088" y="2112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7" name="AutoShape 129"/>
              <p:cNvSpPr>
                <a:spLocks noChangeArrowheads="1"/>
              </p:cNvSpPr>
              <p:nvPr/>
            </p:nvSpPr>
            <p:spPr bwMode="auto">
              <a:xfrm>
                <a:off x="5280" y="1584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8" name="AutoShape 130"/>
              <p:cNvSpPr>
                <a:spLocks noChangeArrowheads="1"/>
              </p:cNvSpPr>
              <p:nvPr/>
            </p:nvSpPr>
            <p:spPr bwMode="auto">
              <a:xfrm>
                <a:off x="4704" y="1152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79" name="AutoShape 131"/>
              <p:cNvSpPr>
                <a:spLocks noChangeArrowheads="1"/>
              </p:cNvSpPr>
              <p:nvPr/>
            </p:nvSpPr>
            <p:spPr bwMode="auto">
              <a:xfrm>
                <a:off x="4512" y="1728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435780" name="AutoShape 132"/>
              <p:cNvSpPr>
                <a:spLocks noChangeArrowheads="1"/>
              </p:cNvSpPr>
              <p:nvPr/>
            </p:nvSpPr>
            <p:spPr bwMode="auto">
              <a:xfrm>
                <a:off x="4320" y="2304"/>
                <a:ext cx="192" cy="192"/>
              </a:xfrm>
              <a:prstGeom prst="star4">
                <a:avLst>
                  <a:gd name="adj" fmla="val 12500"/>
                </a:avLst>
              </a:prstGeom>
              <a:solidFill>
                <a:srgbClr val="F81706"/>
              </a:solidFill>
              <a:ln w="9525">
                <a:solidFill>
                  <a:srgbClr val="CC66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11277" name="Group 133"/>
            <p:cNvGrpSpPr>
              <a:grpSpLocks/>
            </p:cNvGrpSpPr>
            <p:nvPr/>
          </p:nvGrpSpPr>
          <p:grpSpPr bwMode="auto">
            <a:xfrm>
              <a:off x="1981200" y="1828800"/>
              <a:ext cx="309563" cy="2500313"/>
              <a:chOff x="1248" y="1152"/>
              <a:chExt cx="195" cy="1575"/>
            </a:xfrm>
          </p:grpSpPr>
          <p:sp>
            <p:nvSpPr>
              <p:cNvPr id="1435782" name="Text Box 134"/>
              <p:cNvSpPr txBox="1">
                <a:spLocks noChangeArrowheads="1"/>
              </p:cNvSpPr>
              <p:nvPr/>
            </p:nvSpPr>
            <p:spPr bwMode="auto">
              <a:xfrm>
                <a:off x="1248" y="1152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1</a:t>
                </a:r>
              </a:p>
            </p:txBody>
          </p:sp>
          <p:sp>
            <p:nvSpPr>
              <p:cNvPr id="1435783" name="Text Box 135"/>
              <p:cNvSpPr txBox="1">
                <a:spLocks noChangeArrowheads="1"/>
              </p:cNvSpPr>
              <p:nvPr/>
            </p:nvSpPr>
            <p:spPr bwMode="auto">
              <a:xfrm>
                <a:off x="1248" y="1344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84" name="Text Box 136"/>
              <p:cNvSpPr txBox="1">
                <a:spLocks noChangeArrowheads="1"/>
              </p:cNvSpPr>
              <p:nvPr/>
            </p:nvSpPr>
            <p:spPr bwMode="auto">
              <a:xfrm>
                <a:off x="1248" y="1728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3</a:t>
                </a:r>
              </a:p>
            </p:txBody>
          </p:sp>
          <p:sp>
            <p:nvSpPr>
              <p:cNvPr id="1435785" name="Text Box 137"/>
              <p:cNvSpPr txBox="1">
                <a:spLocks noChangeArrowheads="1"/>
              </p:cNvSpPr>
              <p:nvPr/>
            </p:nvSpPr>
            <p:spPr bwMode="auto">
              <a:xfrm>
                <a:off x="1248" y="1920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3</a:t>
                </a:r>
              </a:p>
            </p:txBody>
          </p:sp>
          <p:sp>
            <p:nvSpPr>
              <p:cNvPr id="1435786" name="Text Box 138"/>
              <p:cNvSpPr txBox="1">
                <a:spLocks noChangeArrowheads="1"/>
              </p:cNvSpPr>
              <p:nvPr/>
            </p:nvSpPr>
            <p:spPr bwMode="auto">
              <a:xfrm>
                <a:off x="1248" y="2112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87" name="Text Box 139"/>
              <p:cNvSpPr txBox="1">
                <a:spLocks noChangeArrowheads="1"/>
              </p:cNvSpPr>
              <p:nvPr/>
            </p:nvSpPr>
            <p:spPr bwMode="auto">
              <a:xfrm>
                <a:off x="1248" y="2304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88" name="Text Box 140"/>
              <p:cNvSpPr txBox="1">
                <a:spLocks noChangeArrowheads="1"/>
              </p:cNvSpPr>
              <p:nvPr/>
            </p:nvSpPr>
            <p:spPr bwMode="auto">
              <a:xfrm>
                <a:off x="1248" y="2496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3</a:t>
                </a:r>
              </a:p>
            </p:txBody>
          </p:sp>
        </p:grpSp>
        <p:grpSp>
          <p:nvGrpSpPr>
            <p:cNvPr id="11278" name="Group 141"/>
            <p:cNvGrpSpPr>
              <a:grpSpLocks/>
            </p:cNvGrpSpPr>
            <p:nvPr/>
          </p:nvGrpSpPr>
          <p:grpSpPr bwMode="auto">
            <a:xfrm>
              <a:off x="5638800" y="2133600"/>
              <a:ext cx="309563" cy="2195513"/>
              <a:chOff x="3552" y="1344"/>
              <a:chExt cx="195" cy="1383"/>
            </a:xfrm>
          </p:grpSpPr>
          <p:sp>
            <p:nvSpPr>
              <p:cNvPr id="1435790" name="Text Box 142"/>
              <p:cNvSpPr txBox="1">
                <a:spLocks noChangeArrowheads="1"/>
              </p:cNvSpPr>
              <p:nvPr/>
            </p:nvSpPr>
            <p:spPr bwMode="auto">
              <a:xfrm>
                <a:off x="3552" y="1920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1" name="Text Box 143"/>
              <p:cNvSpPr txBox="1">
                <a:spLocks noChangeArrowheads="1"/>
              </p:cNvSpPr>
              <p:nvPr/>
            </p:nvSpPr>
            <p:spPr bwMode="auto">
              <a:xfrm>
                <a:off x="3552" y="2112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2" name="Text Box 144"/>
              <p:cNvSpPr txBox="1">
                <a:spLocks noChangeArrowheads="1"/>
              </p:cNvSpPr>
              <p:nvPr/>
            </p:nvSpPr>
            <p:spPr bwMode="auto">
              <a:xfrm>
                <a:off x="3552" y="2496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3" name="Text Box 145"/>
              <p:cNvSpPr txBox="1">
                <a:spLocks noChangeArrowheads="1"/>
              </p:cNvSpPr>
              <p:nvPr/>
            </p:nvSpPr>
            <p:spPr bwMode="auto">
              <a:xfrm>
                <a:off x="3552" y="2304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4" name="Text Box 146"/>
              <p:cNvSpPr txBox="1">
                <a:spLocks noChangeArrowheads="1"/>
              </p:cNvSpPr>
              <p:nvPr/>
            </p:nvSpPr>
            <p:spPr bwMode="auto">
              <a:xfrm>
                <a:off x="3552" y="1728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  <p:sp>
            <p:nvSpPr>
              <p:cNvPr id="1435795" name="Text Box 147"/>
              <p:cNvSpPr txBox="1">
                <a:spLocks noChangeArrowheads="1"/>
              </p:cNvSpPr>
              <p:nvPr/>
            </p:nvSpPr>
            <p:spPr bwMode="auto">
              <a:xfrm>
                <a:off x="3552" y="1536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0</a:t>
                </a:r>
              </a:p>
            </p:txBody>
          </p:sp>
          <p:sp>
            <p:nvSpPr>
              <p:cNvPr id="1435796" name="Text Box 148"/>
              <p:cNvSpPr txBox="1">
                <a:spLocks noChangeArrowheads="1"/>
              </p:cNvSpPr>
              <p:nvPr/>
            </p:nvSpPr>
            <p:spPr bwMode="auto">
              <a:xfrm>
                <a:off x="3552" y="1344"/>
                <a:ext cx="195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  <a:spcBef>
                    <a:spcPct val="0"/>
                  </a:spcBef>
                  <a:defRPr/>
                </a:pPr>
                <a:r>
                  <a:rPr lang="en-US" sz="1800">
                    <a:latin typeface="Tahoma" charset="0"/>
                    <a:cs typeface="+mn-cs"/>
                  </a:rPr>
                  <a:t>2</a:t>
                </a:r>
              </a:p>
            </p:txBody>
          </p:sp>
        </p:grpSp>
        <p:sp>
          <p:nvSpPr>
            <p:cNvPr id="1435797" name="AutoShape 149"/>
            <p:cNvSpPr>
              <a:spLocks noChangeArrowheads="1"/>
            </p:cNvSpPr>
            <p:nvPr/>
          </p:nvSpPr>
          <p:spPr bwMode="auto">
            <a:xfrm>
              <a:off x="1981200" y="2438400"/>
              <a:ext cx="304800" cy="304800"/>
            </a:xfrm>
            <a:prstGeom prst="star4">
              <a:avLst>
                <a:gd name="adj" fmla="val 12500"/>
              </a:avLst>
            </a:prstGeom>
            <a:solidFill>
              <a:srgbClr val="FF33CC"/>
            </a:solidFill>
            <a:ln w="9525">
              <a:solidFill>
                <a:srgbClr val="FF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35798" name="AutoShape 150"/>
            <p:cNvSpPr>
              <a:spLocks noChangeArrowheads="1"/>
            </p:cNvSpPr>
            <p:nvPr/>
          </p:nvSpPr>
          <p:spPr bwMode="auto">
            <a:xfrm>
              <a:off x="5638800" y="1828800"/>
              <a:ext cx="304800" cy="304800"/>
            </a:xfrm>
            <a:prstGeom prst="star4">
              <a:avLst>
                <a:gd name="adj" fmla="val 12500"/>
              </a:avLst>
            </a:prstGeom>
            <a:solidFill>
              <a:srgbClr val="FF33CC"/>
            </a:solidFill>
            <a:ln w="9525">
              <a:solidFill>
                <a:srgbClr val="FF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435799" name="Text Box 151"/>
          <p:cNvSpPr txBox="1">
            <a:spLocks noChangeArrowheads="1"/>
          </p:cNvSpPr>
          <p:nvPr/>
        </p:nvSpPr>
        <p:spPr bwMode="auto">
          <a:xfrm>
            <a:off x="295275" y="4038600"/>
            <a:ext cx="8186738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9144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3716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8288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286000" indent="-457200" eaLnBrk="0" hangingPunct="0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7432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32004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6576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4114800" indent="-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00000"/>
              </a:lnSpc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Section 6.4 R&amp;N (“hill-climbing with min-conflict heuristics”)</a:t>
            </a:r>
          </a:p>
          <a:p>
            <a:pPr eaLnBrk="1" hangingPunct="1">
              <a:lnSpc>
                <a:spcPct val="100000"/>
              </a:lnSpc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Pick initial complete assignment (at random)</a:t>
            </a:r>
          </a:p>
          <a:p>
            <a:pPr eaLnBrk="1" hangingPunct="1">
              <a:lnSpc>
                <a:spcPct val="100000"/>
              </a:lnSpc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Repeat</a:t>
            </a:r>
          </a:p>
          <a:p>
            <a:pPr lvl="1" eaLnBrk="1" hangingPunct="1">
              <a:lnSpc>
                <a:spcPct val="100000"/>
              </a:lnSpc>
              <a:buFontTx/>
              <a:buChar char="•"/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Pick a conflicted variable </a:t>
            </a:r>
            <a:r>
              <a:rPr lang="en-US" sz="1800" b="1" dirty="0" err="1" smtClean="0">
                <a:solidFill>
                  <a:srgbClr val="FF33CC"/>
                </a:solidFill>
                <a:latin typeface="Tahoma" charset="0"/>
                <a:cs typeface="+mn-cs"/>
              </a:rPr>
              <a:t>var</a:t>
            </a:r>
            <a:r>
              <a:rPr lang="en-US" sz="1800" b="1" dirty="0" smtClean="0">
                <a:latin typeface="Tahoma" charset="0"/>
                <a:cs typeface="+mn-cs"/>
              </a:rPr>
              <a:t> (at random)</a:t>
            </a:r>
          </a:p>
          <a:p>
            <a:pPr lvl="1" eaLnBrk="1" hangingPunct="1">
              <a:lnSpc>
                <a:spcPct val="100000"/>
              </a:lnSpc>
              <a:buFontTx/>
              <a:buChar char="•"/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Set the new value of </a:t>
            </a:r>
            <a:r>
              <a:rPr lang="en-US" sz="1800" b="1" dirty="0" err="1" smtClean="0">
                <a:solidFill>
                  <a:srgbClr val="FF33CC"/>
                </a:solidFill>
                <a:latin typeface="Tahoma" charset="0"/>
                <a:cs typeface="+mn-cs"/>
              </a:rPr>
              <a:t>var</a:t>
            </a:r>
            <a:r>
              <a:rPr lang="en-US" sz="1800" b="1" dirty="0" smtClean="0">
                <a:latin typeface="Tahoma" charset="0"/>
                <a:cs typeface="+mn-cs"/>
              </a:rPr>
              <a:t> to </a:t>
            </a:r>
            <a:r>
              <a:rPr lang="en-US" sz="1800" b="1" dirty="0" smtClean="0">
                <a:solidFill>
                  <a:srgbClr val="CC3300"/>
                </a:solidFill>
                <a:latin typeface="Tahoma" charset="0"/>
                <a:cs typeface="+mn-cs"/>
              </a:rPr>
              <a:t>minimize the number of c</a:t>
            </a:r>
            <a:r>
              <a:rPr lang="en-US" sz="2000" b="1" dirty="0" smtClean="0">
                <a:solidFill>
                  <a:srgbClr val="CC3300"/>
                </a:solidFill>
                <a:latin typeface="Tahoma" charset="0"/>
                <a:cs typeface="+mn-cs"/>
              </a:rPr>
              <a:t>onflicts</a:t>
            </a:r>
          </a:p>
          <a:p>
            <a:pPr lvl="1" eaLnBrk="1" hangingPunct="1">
              <a:lnSpc>
                <a:spcPct val="100000"/>
              </a:lnSpc>
              <a:buFontTx/>
              <a:buChar char="•"/>
              <a:defRPr/>
            </a:pPr>
            <a:r>
              <a:rPr lang="en-US" sz="1800" b="1" dirty="0" smtClean="0">
                <a:latin typeface="Tahoma" charset="0"/>
                <a:cs typeface="+mn-cs"/>
              </a:rPr>
              <a:t>If the new assignment is not conflicting then return it</a:t>
            </a:r>
          </a:p>
        </p:txBody>
      </p:sp>
      <p:sp>
        <p:nvSpPr>
          <p:cNvPr id="1435800" name="Text Box 152"/>
          <p:cNvSpPr txBox="1">
            <a:spLocks noChangeArrowheads="1"/>
          </p:cNvSpPr>
          <p:nvPr/>
        </p:nvSpPr>
        <p:spPr bwMode="auto">
          <a:xfrm>
            <a:off x="457200" y="6096000"/>
            <a:ext cx="34115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en-US" b="1" dirty="0">
                <a:solidFill>
                  <a:srgbClr val="FF0000"/>
                </a:solidFill>
                <a:latin typeface="Tahoma" charset="0"/>
                <a:cs typeface="+mn-cs"/>
              </a:rPr>
              <a:t>(Min-conflicts heuristics)</a:t>
            </a:r>
          </a:p>
        </p:txBody>
      </p:sp>
      <p:grpSp>
        <p:nvGrpSpPr>
          <p:cNvPr id="1435803" name="Group 155"/>
          <p:cNvGrpSpPr>
            <a:grpSpLocks/>
          </p:cNvGrpSpPr>
          <p:nvPr/>
        </p:nvGrpSpPr>
        <p:grpSpPr bwMode="auto">
          <a:xfrm>
            <a:off x="4038600" y="6096000"/>
            <a:ext cx="4649788" cy="430213"/>
            <a:chOff x="2352" y="3836"/>
            <a:chExt cx="2929" cy="271"/>
          </a:xfrm>
        </p:grpSpPr>
        <p:sp>
          <p:nvSpPr>
            <p:cNvPr id="1435801" name="Line 153"/>
            <p:cNvSpPr>
              <a:spLocks noChangeShapeType="1"/>
            </p:cNvSpPr>
            <p:nvPr/>
          </p:nvSpPr>
          <p:spPr bwMode="auto">
            <a:xfrm>
              <a:off x="2352" y="3984"/>
              <a:ext cx="384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b="1" dirty="0">
                <a:cs typeface="+mn-cs"/>
              </a:endParaRPr>
            </a:p>
          </p:txBody>
        </p:sp>
        <p:sp>
          <p:nvSpPr>
            <p:cNvPr id="1435802" name="Text Box 154"/>
            <p:cNvSpPr txBox="1">
              <a:spLocks noChangeArrowheads="1"/>
            </p:cNvSpPr>
            <p:nvPr/>
          </p:nvSpPr>
          <p:spPr bwMode="auto">
            <a:xfrm>
              <a:off x="2822" y="3836"/>
              <a:ext cx="2459" cy="2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342900" indent="-342900"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20000"/>
                </a:spcBef>
                <a:defRPr/>
              </a:pPr>
              <a:r>
                <a:rPr lang="en-US" b="1" dirty="0" smtClean="0">
                  <a:cs typeface="+mn-cs"/>
                </a:rPr>
                <a:t>Inspired GSAT and </a:t>
              </a:r>
              <a:r>
                <a:rPr lang="en-US" b="1" dirty="0" err="1" smtClean="0">
                  <a:cs typeface="+mn-cs"/>
                </a:rPr>
                <a:t>Walksat</a:t>
              </a:r>
              <a:endParaRPr lang="en-US" b="1" dirty="0" smtClean="0">
                <a:cs typeface="+mn-cs"/>
              </a:endParaRPr>
            </a:p>
          </p:txBody>
        </p:sp>
      </p:grpSp>
      <p:sp>
        <p:nvSpPr>
          <p:cNvPr id="11270" name="TextBox 2"/>
          <p:cNvSpPr txBox="1">
            <a:spLocks noChangeArrowheads="1"/>
          </p:cNvSpPr>
          <p:nvPr/>
        </p:nvSpPr>
        <p:spPr bwMode="auto">
          <a:xfrm>
            <a:off x="381000" y="3276600"/>
            <a:ext cx="7905750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Representation: 8 integer variables giving positions of 8 queens in columns</a:t>
            </a:r>
          </a:p>
          <a:p>
            <a:pPr eaLnBrk="1" hangingPunct="1"/>
            <a:r>
              <a:rPr lang="en-US"/>
              <a:t>(e.g. &lt;2, 5, 7, 4, 3, 8, 6, 1&gt;)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799" grpId="0" autoUpdateAnimBg="0"/>
      <p:bldP spid="143580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-2286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cs typeface="+mj-cs"/>
              </a:rPr>
              <a:t>Remarks</a:t>
            </a:r>
          </a:p>
        </p:txBody>
      </p:sp>
      <p:sp>
        <p:nvSpPr>
          <p:cNvPr id="143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"/>
            <a:ext cx="8382000" cy="4038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n-cs"/>
              </a:rPr>
              <a:t> </a:t>
            </a:r>
            <a:r>
              <a:rPr lang="en-US" b="1" dirty="0" smtClean="0">
                <a:cs typeface="+mn-cs"/>
              </a:rPr>
              <a:t>Local search with min-conflict heuristic works extremely well for </a:t>
            </a:r>
          </a:p>
          <a:p>
            <a:pPr eaLnBrk="1" hangingPunct="1">
              <a:defRPr/>
            </a:pPr>
            <a:r>
              <a:rPr lang="en-US" b="1" dirty="0">
                <a:solidFill>
                  <a:srgbClr val="000000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rgbClr val="000000"/>
                </a:solidFill>
                <a:cs typeface="+mn-cs"/>
              </a:rPr>
              <a:t>     N-</a:t>
            </a:r>
            <a:r>
              <a:rPr lang="en-US" b="1" dirty="0" smtClean="0">
                <a:cs typeface="+mn-cs"/>
              </a:rPr>
              <a:t>queen problems. Can do millions and up in seconds. Similarly,</a:t>
            </a:r>
          </a:p>
          <a:p>
            <a:pPr eaLnBrk="1" hangingPunct="1">
              <a:defRPr/>
            </a:pPr>
            <a:r>
              <a:rPr lang="en-US" b="1" dirty="0">
                <a:cs typeface="+mn-cs"/>
              </a:rPr>
              <a:t> </a:t>
            </a:r>
            <a:r>
              <a:rPr lang="en-US" b="1" dirty="0" smtClean="0">
                <a:cs typeface="+mn-cs"/>
              </a:rPr>
              <a:t>     for many other problems (planning, scheduling, circuit layout etc.)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rgbClr val="FF0000"/>
                </a:solidFill>
                <a:cs typeface="+mn-cs"/>
              </a:rPr>
              <a:t>Why?</a:t>
            </a:r>
            <a:r>
              <a:rPr lang="en-US" dirty="0" smtClean="0">
                <a:cs typeface="+mn-cs"/>
              </a:rPr>
              <a:t> 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Commonly given: </a:t>
            </a:r>
            <a:r>
              <a:rPr lang="en-US" b="1" dirty="0" err="1" smtClean="0">
                <a:solidFill>
                  <a:schemeClr val="accent6"/>
                </a:solidFill>
                <a:cs typeface="+mn-cs"/>
              </a:rPr>
              <a:t>Solns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. are densely distributed in the O(</a:t>
            </a:r>
            <a:r>
              <a:rPr lang="en-US" b="1" dirty="0" err="1" smtClean="0">
                <a:solidFill>
                  <a:schemeClr val="accent6"/>
                </a:solidFill>
                <a:cs typeface="+mn-cs"/>
              </a:rPr>
              <a:t>n</a:t>
            </a:r>
            <a:r>
              <a:rPr lang="en-US" sz="1800" b="1" baseline="30000" dirty="0" err="1" smtClean="0">
                <a:solidFill>
                  <a:schemeClr val="accent6"/>
                </a:solidFill>
                <a:cs typeface="Times New Roman" charset="0"/>
                <a:sym typeface="Wingdings" charset="0"/>
              </a:rPr>
              <a:t>n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)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   space; on average a solution is a few steps away from a randomly picked</a:t>
            </a:r>
          </a:p>
          <a:p>
            <a:pPr eaLnBrk="1" hangingPunct="1">
              <a:defRPr/>
            </a:pPr>
            <a:r>
              <a:rPr lang="en-US" b="1" dirty="0">
                <a:solidFill>
                  <a:schemeClr val="accent6"/>
                </a:solidFill>
                <a:cs typeface="+mn-cs"/>
              </a:rPr>
              <a:t> </a:t>
            </a:r>
            <a:r>
              <a:rPr lang="en-US" b="1" dirty="0" smtClean="0">
                <a:solidFill>
                  <a:schemeClr val="accent6"/>
                </a:solidFill>
                <a:cs typeface="+mn-cs"/>
              </a:rPr>
              <a:t>    assignment. But, solutions still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cs typeface="+mn-cs"/>
              </a:rPr>
              <a:t>exponentially rare!</a:t>
            </a:r>
          </a:p>
          <a:p>
            <a:pPr eaLnBrk="1" hangingPunct="1">
              <a:defRPr/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cs typeface="+mn-cs"/>
              </a:rPr>
              <a:t>In fact, density of solutions not very relevant. Even problems with a single solution can be “easy” for local search!</a:t>
            </a:r>
          </a:p>
          <a:p>
            <a:pPr eaLnBrk="1" hangingPunct="1">
              <a:defRPr/>
            </a:pPr>
            <a:r>
              <a:rPr lang="en-US" b="1" i="1" dirty="0" smtClean="0">
                <a:solidFill>
                  <a:schemeClr val="accent6"/>
                </a:solidFill>
                <a:cs typeface="+mn-cs"/>
              </a:rPr>
              <a:t>It all depends on the </a:t>
            </a:r>
            <a:r>
              <a:rPr lang="en-US" b="1" i="1" dirty="0" smtClean="0">
                <a:solidFill>
                  <a:srgbClr val="FF0000"/>
                </a:solidFill>
                <a:cs typeface="+mn-cs"/>
              </a:rPr>
              <a:t>structure of the search space and the guidance</a:t>
            </a:r>
          </a:p>
          <a:p>
            <a:pPr eaLnBrk="1" hangingPunct="1">
              <a:defRPr/>
            </a:pPr>
            <a:r>
              <a:rPr lang="en-US" b="1" i="1" dirty="0">
                <a:solidFill>
                  <a:srgbClr val="FF0000"/>
                </a:solidFill>
                <a:cs typeface="+mn-cs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cs typeface="+mn-cs"/>
              </a:rPr>
              <a:t>    for the local moves provided by the optimization criterion</a:t>
            </a:r>
            <a:r>
              <a:rPr lang="en-US" b="1" i="1" dirty="0" smtClean="0">
                <a:solidFill>
                  <a:schemeClr val="accent6"/>
                </a:solidFill>
                <a:cs typeface="+mn-cs"/>
              </a:rPr>
              <a:t>.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57200" y="4267200"/>
            <a:ext cx="6824663" cy="71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schemeClr val="accent2"/>
                </a:solidFill>
              </a:rPr>
              <a:t>For N-queens, consider </a:t>
            </a:r>
            <a:r>
              <a:rPr lang="en-US" b="1" dirty="0" smtClean="0">
                <a:solidFill>
                  <a:schemeClr val="accent2"/>
                </a:solidFill>
              </a:rPr>
              <a:t>h(state) </a:t>
            </a:r>
            <a:r>
              <a:rPr lang="en-US" b="1" dirty="0">
                <a:solidFill>
                  <a:schemeClr val="accent2"/>
                </a:solidFill>
              </a:rPr>
              <a:t>= k, if k queens are attacked.</a:t>
            </a:r>
          </a:p>
          <a:p>
            <a:pPr eaLnBrk="1" hangingPunct="1"/>
            <a:r>
              <a:rPr lang="en-US" b="1" dirty="0">
                <a:solidFill>
                  <a:schemeClr val="accent2"/>
                </a:solidFill>
              </a:rPr>
              <a:t>       Does this still give a valid solution? Does it work as well?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57200" y="5154384"/>
            <a:ext cx="8680572" cy="713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i="1" dirty="0">
                <a:solidFill>
                  <a:schemeClr val="accent2"/>
                </a:solidFill>
              </a:rPr>
              <a:t>What happens if h(n) = 0 if no queen under attack; h(n) = 1 otherwise</a:t>
            </a:r>
            <a:r>
              <a:rPr lang="en-US" b="1" i="1" dirty="0" smtClean="0">
                <a:solidFill>
                  <a:schemeClr val="accent2"/>
                </a:solidFill>
              </a:rPr>
              <a:t>?</a:t>
            </a:r>
          </a:p>
          <a:p>
            <a:pPr eaLnBrk="1" hangingPunct="1"/>
            <a:r>
              <a:rPr lang="en-US" b="1" i="1" dirty="0">
                <a:solidFill>
                  <a:schemeClr val="accent2"/>
                </a:solidFill>
              </a:rPr>
              <a:t>Does this still give a valid solution? Does it work as well</a:t>
            </a:r>
            <a:r>
              <a:rPr lang="en-US" b="1" i="1" dirty="0" smtClean="0">
                <a:solidFill>
                  <a:schemeClr val="accent2"/>
                </a:solidFill>
              </a:rPr>
              <a:t>? What does search do?</a:t>
            </a:r>
            <a:endParaRPr lang="en-US" b="1" i="1" dirty="0">
              <a:solidFill>
                <a:schemeClr val="accent2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44842" y="6107668"/>
            <a:ext cx="760855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3333CC"/>
                </a:solidFill>
              </a:rPr>
              <a:t>“Blind</a:t>
            </a:r>
            <a:r>
              <a:rPr lang="en-US" b="1" dirty="0" smtClean="0">
                <a:solidFill>
                  <a:srgbClr val="3333CC"/>
                </a:solidFill>
              </a:rPr>
              <a:t>” local </a:t>
            </a:r>
            <a:r>
              <a:rPr lang="en-US" b="1" dirty="0">
                <a:solidFill>
                  <a:srgbClr val="3333CC"/>
                </a:solidFill>
              </a:rPr>
              <a:t>search! </a:t>
            </a:r>
            <a:r>
              <a:rPr lang="en-US" b="1" dirty="0" smtClean="0">
                <a:solidFill>
                  <a:srgbClr val="3333CC"/>
                </a:solidFill>
              </a:rPr>
              <a:t>Provides no </a:t>
            </a:r>
            <a:r>
              <a:rPr lang="en-US" b="1" dirty="0">
                <a:solidFill>
                  <a:srgbClr val="3333CC"/>
                </a:solidFill>
              </a:rPr>
              <a:t>gradient in optimization criterion!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3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4423"/>
      </a:hlink>
      <a:folHlink>
        <a:srgbClr val="5B4C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67220</TotalTime>
  <Words>5224</Words>
  <Application>Microsoft Macintosh PowerPoint</Application>
  <PresentationFormat>On-screen Show (4:3)</PresentationFormat>
  <Paragraphs>506</Paragraphs>
  <Slides>43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1" baseType="lpstr">
      <vt:lpstr>ＭＳ Ｐゴシック</vt:lpstr>
      <vt:lpstr>Symbol</vt:lpstr>
      <vt:lpstr>Tahoma</vt:lpstr>
      <vt:lpstr>Times New Roman</vt:lpstr>
      <vt:lpstr>Wingdings</vt:lpstr>
      <vt:lpstr>Arial</vt:lpstr>
      <vt:lpstr>Default Design</vt:lpstr>
      <vt:lpstr>Bitmap Image</vt:lpstr>
      <vt:lpstr>CS 4700: Foundations of  Artificial Intelligence</vt:lpstr>
      <vt:lpstr>PowerPoint Presentation</vt:lpstr>
      <vt:lpstr>Intro example: N-queens</vt:lpstr>
      <vt:lpstr>Local  Search: General Principle</vt:lpstr>
      <vt:lpstr>Local Search</vt:lpstr>
      <vt:lpstr>Hill-climbing search</vt:lpstr>
      <vt:lpstr>4-Queens</vt:lpstr>
      <vt:lpstr>8-Queens  </vt:lpstr>
      <vt:lpstr>Remarks</vt:lpstr>
      <vt:lpstr>Issues for hill-climbing search</vt:lpstr>
      <vt:lpstr>Potential Issues with Hill Climbing / Greedy Local Search</vt:lpstr>
      <vt:lpstr>Improvements to Greedy / Hill-climbing Search</vt:lpstr>
      <vt:lpstr>Simulated Annealing</vt:lpstr>
      <vt:lpstr>Simulated annealing search (one of the most widely used optimization methods)</vt:lpstr>
      <vt:lpstr>Notes</vt:lpstr>
      <vt:lpstr>Simulated Annealing (SA) --- Foundations</vt:lpstr>
      <vt:lpstr>PowerPoint Presentation</vt:lpstr>
      <vt:lpstr>Of course, real interest in large N…</vt:lpstr>
      <vt:lpstr>SA node sampling strategy</vt:lpstr>
      <vt:lpstr>PowerPoint Presentation</vt:lpstr>
      <vt:lpstr>For our example space</vt:lpstr>
      <vt:lpstr>PowerPoint Presentation</vt:lpstr>
      <vt:lpstr>PowerPoint Presentation</vt:lpstr>
      <vt:lpstr>What I didn’t tell you</vt:lpstr>
      <vt:lpstr>PowerPoint Presentation</vt:lpstr>
      <vt:lpstr>Genetic Algorithms</vt:lpstr>
      <vt:lpstr>High-level  Algorithm</vt:lpstr>
      <vt:lpstr>Stochastic Operators</vt:lpstr>
      <vt:lpstr>PowerPoint Presentation</vt:lpstr>
      <vt:lpstr>Genetic algorithms</vt:lpstr>
      <vt:lpstr>Genetic algorithms</vt:lpstr>
      <vt:lpstr> </vt:lpstr>
      <vt:lpstr>Demo of Genetic Programming (GP): The Evolutionary Walker</vt:lpstr>
      <vt:lpstr>PowerPoint Presentation</vt:lpstr>
      <vt:lpstr>PowerPoint Presentation</vt:lpstr>
      <vt:lpstr>PowerPoint Presentation</vt:lpstr>
      <vt:lpstr>                         Leaner.txt   --- most basic walker   (/(-(/(R -1.8554944551635097)(U(N 0)))(+(-(R 0.26696974973371823)(Y(N 1)))(-(-(X(N 0))(V(N 0)))(U(N 0)))))(-(*(R 0.6906081172421406)(Y(N 0)))(-(V(N 1))(V(N 0)))))   (I(&lt;(-(*(R -0.4749818581316987)(Y(N 1)))(-(V(N 2))(-(V(N 1))(V(N 1)))))(/(+(Y(N 1))(R 1.8836665782029058))(X(N 1))))(+(+(*(Y(N 2))(+(R 0.26073435346772067)(+(X(N 1))(X(N 1)))))(+(X(N 1))(+(-(Y(N 2))(I(B false)(Y(N 1))(Y(N 2))))(V(N 1)))))(/(V(N 1))(X(N 1))))(-(I(&lt;(U(N 1))(I(B false)(I(B true)(X(N 1))(X(N 0)))(U(N 1))))(+(+(I(B false)(X(N 1))(Y(N 1)))(I(B false)(Y(N 0))(*(U(N 1))(U(N 2)))))(X(N 1)))(X(N 1)))(R 0.5940420353545179)))   (+(I(&gt;(R 0.5794443410907397)(X(N 2)))(+(Y(N 0))(I(=(X(N 1))(R 0.8970017727908304))(I(&gt;(X(N 2))(U(N 2)))(+(R -1.7936388433304842)(X(N 2)))(R -1.5628590286537545))(+(R -0.8070029381426358)(Y(N 0)))))(Y(N 2)))(-(-(I(B false)(X(N 2))(-(Y(N 2))(I(B true)(V(N 1))(Y(N 2)))))(I(=(X(N 2))(V(N 2)))(Y(N 2))(U(N 2))))(I(&lt;(-(X(N 2))(X(N 2)))(+(R 0.9121162135497185)(R -1.2851304610388143)))(X(N 2))(*(R 0.2968842304359933)(Y(N 2))))))   ==================== Pop size:    50 Max gen:     100 Mutate prob: 0.0 Cross prob:  0.0 </vt:lpstr>
      <vt:lpstr>PowerPoint Presentation</vt:lpstr>
      <vt:lpstr>PowerPoint Presentation</vt:lpstr>
      <vt:lpstr>PowerPoint Presentation</vt:lpstr>
      <vt:lpstr>PowerPoint Presentation</vt:lpstr>
      <vt:lpstr>Summary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Microsoft Office User</cp:lastModifiedBy>
  <cp:revision>1352</cp:revision>
  <cp:lastPrinted>2012-09-24T08:50:46Z</cp:lastPrinted>
  <dcterms:created xsi:type="dcterms:W3CDTF">1601-01-01T00:00:00Z</dcterms:created>
  <dcterms:modified xsi:type="dcterms:W3CDTF">2017-10-10T06:38:22Z</dcterms:modified>
</cp:coreProperties>
</file>