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notesSlides/notesSlide33.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notesSlides/notesSlide34.xml" ContentType="application/vnd.openxmlformats-officedocument.presentationml.notesSlide+xml"/>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3" r:id="rId2"/>
  </p:sldMasterIdLst>
  <p:notesMasterIdLst>
    <p:notesMasterId r:id="rId59"/>
  </p:notesMasterIdLst>
  <p:handoutMasterIdLst>
    <p:handoutMasterId r:id="rId60"/>
  </p:handoutMasterIdLst>
  <p:sldIdLst>
    <p:sldId id="374" r:id="rId3"/>
    <p:sldId id="375" r:id="rId4"/>
    <p:sldId id="411" r:id="rId5"/>
    <p:sldId id="412" r:id="rId6"/>
    <p:sldId id="463" r:id="rId7"/>
    <p:sldId id="464" r:id="rId8"/>
    <p:sldId id="465" r:id="rId9"/>
    <p:sldId id="466" r:id="rId10"/>
    <p:sldId id="467" r:id="rId11"/>
    <p:sldId id="468" r:id="rId12"/>
    <p:sldId id="469" r:id="rId13"/>
    <p:sldId id="470" r:id="rId14"/>
    <p:sldId id="471" r:id="rId15"/>
    <p:sldId id="472" r:id="rId16"/>
    <p:sldId id="488" r:id="rId17"/>
    <p:sldId id="473" r:id="rId18"/>
    <p:sldId id="474" r:id="rId19"/>
    <p:sldId id="475" r:id="rId20"/>
    <p:sldId id="484" r:id="rId21"/>
    <p:sldId id="487" r:id="rId22"/>
    <p:sldId id="486" r:id="rId23"/>
    <p:sldId id="476" r:id="rId24"/>
    <p:sldId id="477" r:id="rId25"/>
    <p:sldId id="478" r:id="rId26"/>
    <p:sldId id="479" r:id="rId27"/>
    <p:sldId id="480" r:id="rId28"/>
    <p:sldId id="481" r:id="rId29"/>
    <p:sldId id="482" r:id="rId30"/>
    <p:sldId id="483" r:id="rId31"/>
    <p:sldId id="381" r:id="rId32"/>
    <p:sldId id="382" r:id="rId33"/>
    <p:sldId id="384" r:id="rId34"/>
    <p:sldId id="385" r:id="rId35"/>
    <p:sldId id="386" r:id="rId36"/>
    <p:sldId id="387" r:id="rId37"/>
    <p:sldId id="388" r:id="rId38"/>
    <p:sldId id="419" r:id="rId39"/>
    <p:sldId id="392" r:id="rId40"/>
    <p:sldId id="394" r:id="rId41"/>
    <p:sldId id="395" r:id="rId42"/>
    <p:sldId id="396" r:id="rId43"/>
    <p:sldId id="397" r:id="rId44"/>
    <p:sldId id="398" r:id="rId45"/>
    <p:sldId id="425" r:id="rId46"/>
    <p:sldId id="422" r:id="rId47"/>
    <p:sldId id="421" r:id="rId48"/>
    <p:sldId id="428" r:id="rId49"/>
    <p:sldId id="426" r:id="rId50"/>
    <p:sldId id="417" r:id="rId51"/>
    <p:sldId id="427" r:id="rId52"/>
    <p:sldId id="456" r:id="rId53"/>
    <p:sldId id="408" r:id="rId54"/>
    <p:sldId id="457" r:id="rId55"/>
    <p:sldId id="458" r:id="rId56"/>
    <p:sldId id="459" r:id="rId57"/>
    <p:sldId id="489" r:id="rId5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CC"/>
    <a:srgbClr val="009900"/>
    <a:srgbClr val="800000"/>
    <a:srgbClr val="FF3399"/>
    <a:srgbClr val="000000"/>
    <a:srgbClr val="CC00CC"/>
    <a:srgbClr val="FF00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336" autoAdjust="0"/>
  </p:normalViewPr>
  <p:slideViewPr>
    <p:cSldViewPr>
      <p:cViewPr varScale="1">
        <p:scale>
          <a:sx n="61" d="100"/>
          <a:sy n="61" d="100"/>
        </p:scale>
        <p:origin x="-85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8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31.wmf"/><Relationship Id="rId20" Type="http://schemas.openxmlformats.org/officeDocument/2006/relationships/image" Target="../media/image42.wmf"/><Relationship Id="rId21" Type="http://schemas.openxmlformats.org/officeDocument/2006/relationships/image" Target="../media/image43.wmf"/><Relationship Id="rId22" Type="http://schemas.openxmlformats.org/officeDocument/2006/relationships/image" Target="../media/image44.wmf"/><Relationship Id="rId23" Type="http://schemas.openxmlformats.org/officeDocument/2006/relationships/image" Target="../media/image45.wmf"/><Relationship Id="rId24" Type="http://schemas.openxmlformats.org/officeDocument/2006/relationships/image" Target="../media/image46.wmf"/><Relationship Id="rId25" Type="http://schemas.openxmlformats.org/officeDocument/2006/relationships/image" Target="../media/image47.wmf"/><Relationship Id="rId26" Type="http://schemas.openxmlformats.org/officeDocument/2006/relationships/image" Target="../media/image48.wmf"/><Relationship Id="rId10" Type="http://schemas.openxmlformats.org/officeDocument/2006/relationships/image" Target="../media/image32.wmf"/><Relationship Id="rId11" Type="http://schemas.openxmlformats.org/officeDocument/2006/relationships/image" Target="../media/image33.wmf"/><Relationship Id="rId12" Type="http://schemas.openxmlformats.org/officeDocument/2006/relationships/image" Target="../media/image34.wmf"/><Relationship Id="rId13" Type="http://schemas.openxmlformats.org/officeDocument/2006/relationships/image" Target="../media/image35.wmf"/><Relationship Id="rId14" Type="http://schemas.openxmlformats.org/officeDocument/2006/relationships/image" Target="../media/image36.wmf"/><Relationship Id="rId15" Type="http://schemas.openxmlformats.org/officeDocument/2006/relationships/image" Target="../media/image37.wmf"/><Relationship Id="rId16" Type="http://schemas.openxmlformats.org/officeDocument/2006/relationships/image" Target="../media/image38.wmf"/><Relationship Id="rId17" Type="http://schemas.openxmlformats.org/officeDocument/2006/relationships/image" Target="../media/image39.wmf"/><Relationship Id="rId18" Type="http://schemas.openxmlformats.org/officeDocument/2006/relationships/image" Target="../media/image40.wmf"/><Relationship Id="rId19" Type="http://schemas.openxmlformats.org/officeDocument/2006/relationships/image" Target="../media/image41.wmf"/><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6" Type="http://schemas.openxmlformats.org/officeDocument/2006/relationships/image" Target="../media/image28.wmf"/><Relationship Id="rId7" Type="http://schemas.openxmlformats.org/officeDocument/2006/relationships/image" Target="../media/image29.wmf"/><Relationship Id="rId8"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60.wmf"/><Relationship Id="rId12" Type="http://schemas.openxmlformats.org/officeDocument/2006/relationships/image" Target="../media/image61.emf"/><Relationship Id="rId1" Type="http://schemas.openxmlformats.org/officeDocument/2006/relationships/image" Target="../media/image50.wmf"/><Relationship Id="rId2" Type="http://schemas.openxmlformats.org/officeDocument/2006/relationships/image" Target="../media/image51.wmf"/><Relationship Id="rId3" Type="http://schemas.openxmlformats.org/officeDocument/2006/relationships/image" Target="../media/image52.wmf"/><Relationship Id="rId4" Type="http://schemas.openxmlformats.org/officeDocument/2006/relationships/image" Target="../media/image53.wmf"/><Relationship Id="rId5" Type="http://schemas.openxmlformats.org/officeDocument/2006/relationships/image" Target="../media/image54.wmf"/><Relationship Id="rId6" Type="http://schemas.openxmlformats.org/officeDocument/2006/relationships/image" Target="../media/image55.wmf"/><Relationship Id="rId7" Type="http://schemas.openxmlformats.org/officeDocument/2006/relationships/image" Target="../media/image56.wmf"/><Relationship Id="rId8" Type="http://schemas.openxmlformats.org/officeDocument/2006/relationships/image" Target="../media/image57.wmf"/><Relationship Id="rId9" Type="http://schemas.openxmlformats.org/officeDocument/2006/relationships/image" Target="../media/image58.wmf"/><Relationship Id="rId10"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wmf"/><Relationship Id="rId2" Type="http://schemas.openxmlformats.org/officeDocument/2006/relationships/image" Target="../media/image64.wmf"/><Relationship Id="rId3" Type="http://schemas.openxmlformats.org/officeDocument/2006/relationships/image" Target="../media/image65.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76.wmf"/><Relationship Id="rId12" Type="http://schemas.openxmlformats.org/officeDocument/2006/relationships/image" Target="../media/image77.wmf"/><Relationship Id="rId13" Type="http://schemas.openxmlformats.org/officeDocument/2006/relationships/image" Target="../media/image78.wmf"/><Relationship Id="rId14" Type="http://schemas.openxmlformats.org/officeDocument/2006/relationships/image" Target="../media/image79.wmf"/><Relationship Id="rId15" Type="http://schemas.openxmlformats.org/officeDocument/2006/relationships/image" Target="../media/image80.wmf"/><Relationship Id="rId16" Type="http://schemas.openxmlformats.org/officeDocument/2006/relationships/image" Target="../media/image81.wmf"/><Relationship Id="rId17" Type="http://schemas.openxmlformats.org/officeDocument/2006/relationships/image" Target="../media/image82.emf"/><Relationship Id="rId18" Type="http://schemas.openxmlformats.org/officeDocument/2006/relationships/image" Target="../media/image83.emf"/><Relationship Id="rId19" Type="http://schemas.openxmlformats.org/officeDocument/2006/relationships/image" Target="../media/image84.emf"/><Relationship Id="rId1" Type="http://schemas.openxmlformats.org/officeDocument/2006/relationships/image" Target="../media/image66.wmf"/><Relationship Id="rId2" Type="http://schemas.openxmlformats.org/officeDocument/2006/relationships/image" Target="../media/image67.wmf"/><Relationship Id="rId3" Type="http://schemas.openxmlformats.org/officeDocument/2006/relationships/image" Target="../media/image68.wmf"/><Relationship Id="rId4" Type="http://schemas.openxmlformats.org/officeDocument/2006/relationships/image" Target="../media/image69.wmf"/><Relationship Id="rId5" Type="http://schemas.openxmlformats.org/officeDocument/2006/relationships/image" Target="../media/image70.wmf"/><Relationship Id="rId6" Type="http://schemas.openxmlformats.org/officeDocument/2006/relationships/image" Target="../media/image71.wmf"/><Relationship Id="rId7" Type="http://schemas.openxmlformats.org/officeDocument/2006/relationships/image" Target="../media/image72.wmf"/><Relationship Id="rId8" Type="http://schemas.openxmlformats.org/officeDocument/2006/relationships/image" Target="../media/image73.wmf"/><Relationship Id="rId9" Type="http://schemas.openxmlformats.org/officeDocument/2006/relationships/image" Target="../media/image74.wmf"/><Relationship Id="rId10"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9216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9216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9216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74CECD44-0816-3A4A-8962-0FD5C97F0629}" type="slidenum">
              <a:rPr lang="en-US"/>
              <a:pPr>
                <a:defRPr/>
              </a:pPr>
              <a:t>‹#›</a:t>
            </a:fld>
            <a:endParaRPr lang="en-US"/>
          </a:p>
        </p:txBody>
      </p:sp>
    </p:spTree>
    <p:extLst>
      <p:ext uri="{BB962C8B-B14F-4D97-AF65-F5344CB8AC3E}">
        <p14:creationId xmlns:p14="http://schemas.microsoft.com/office/powerpoint/2010/main" val="3525209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DA8310E7-3A38-394B-8F24-6888CA1BC021}" type="slidenum">
              <a:rPr lang="en-US"/>
              <a:pPr>
                <a:defRPr/>
              </a:pPr>
              <a:t>‹#›</a:t>
            </a:fld>
            <a:endParaRPr lang="en-US"/>
          </a:p>
        </p:txBody>
      </p:sp>
    </p:spTree>
    <p:extLst>
      <p:ext uri="{BB962C8B-B14F-4D97-AF65-F5344CB8AC3E}">
        <p14:creationId xmlns:p14="http://schemas.microsoft.com/office/powerpoint/2010/main" val="32373693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C32325-3894-374F-9BC4-DEE57E8EEAA9}" type="slidenum">
              <a:rPr lang="en-US"/>
              <a:pPr>
                <a:defRPr/>
              </a:pPr>
              <a:t>1</a:t>
            </a:fld>
            <a:endParaRPr lang="en-US"/>
          </a:p>
        </p:txBody>
      </p:sp>
      <p:sp>
        <p:nvSpPr>
          <p:cNvPr id="21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70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1EE7DB6D-57D5-574F-8198-5A87939114BA}" type="slidenum">
              <a:rPr lang="en-US" smtClean="0"/>
              <a:pPr>
                <a:defRPr/>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AB771195-8946-094A-A12F-8C697732E18D}" type="slidenum">
              <a:rPr lang="en-US" smtClean="0"/>
              <a:pPr>
                <a:defRPr/>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A543C0-7EF6-3040-A8D8-2C74B2545C11}" type="slidenum">
              <a:rPr lang="en-US"/>
              <a:pPr>
                <a:defRPr/>
              </a:pPr>
              <a:t>29</a:t>
            </a:fld>
            <a:endParaRPr lang="en-US"/>
          </a:p>
        </p:txBody>
      </p:sp>
      <p:sp>
        <p:nvSpPr>
          <p:cNvPr id="153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702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65DBF9-F1C0-EF46-8516-F60F80FED02A}" type="slidenum">
              <a:rPr lang="en-US"/>
              <a:pPr>
                <a:defRPr/>
              </a:pPr>
              <a:t>30</a:t>
            </a:fld>
            <a:endParaRPr lang="en-US"/>
          </a:p>
        </p:txBody>
      </p:sp>
      <p:sp>
        <p:nvSpPr>
          <p:cNvPr id="1545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5219" name="Rectangle 3"/>
          <p:cNvSpPr>
            <a:spLocks noGrp="1" noChangeArrowheads="1"/>
          </p:cNvSpPr>
          <p:nvPr>
            <p:ph type="body" idx="1"/>
          </p:nvPr>
        </p:nvSpPr>
        <p:spPr/>
        <p:txBody>
          <a:bodyPr/>
          <a:lstStyle/>
          <a:p>
            <a:pPr>
              <a:defRPr/>
            </a:pPr>
            <a:r>
              <a:rPr lang="en-US" smtClean="0">
                <a:cs typeface="+mn-cs"/>
              </a:rPr>
              <a:t>Crosses and noughts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6D0D95-7B51-F047-9965-65E2ED92D23A}" type="slidenum">
              <a:rPr lang="en-US"/>
              <a:pPr>
                <a:defRPr/>
              </a:pPr>
              <a:t>31</a:t>
            </a:fld>
            <a:endParaRPr lang="en-US"/>
          </a:p>
        </p:txBody>
      </p:sp>
      <p:sp>
        <p:nvSpPr>
          <p:cNvPr id="154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726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2BA51B-CCE4-4F47-9F45-1C08DE7FCA39}" type="slidenum">
              <a:rPr lang="en-US"/>
              <a:pPr>
                <a:defRPr/>
              </a:pPr>
              <a:t>32</a:t>
            </a:fld>
            <a:endParaRPr lang="en-US"/>
          </a:p>
        </p:txBody>
      </p:sp>
      <p:sp>
        <p:nvSpPr>
          <p:cNvPr id="1551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136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841475-3411-6049-9EAF-D895011A55F1}" type="slidenum">
              <a:rPr lang="en-US"/>
              <a:pPr>
                <a:defRPr/>
              </a:pPr>
              <a:t>33</a:t>
            </a:fld>
            <a:endParaRPr lang="en-US"/>
          </a:p>
        </p:txBody>
      </p:sp>
      <p:sp>
        <p:nvSpPr>
          <p:cNvPr id="1553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341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36EEE4-FA6D-BB4B-9FBD-AFA0610E247C}" type="slidenum">
              <a:rPr lang="en-US"/>
              <a:pPr>
                <a:defRPr/>
              </a:pPr>
              <a:t>34</a:t>
            </a:fld>
            <a:endParaRPr lang="en-US"/>
          </a:p>
        </p:txBody>
      </p:sp>
      <p:sp>
        <p:nvSpPr>
          <p:cNvPr id="155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545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B5B989-E478-CB40-A4A7-6BD8EE5CB584}" type="slidenum">
              <a:rPr lang="en-US"/>
              <a:pPr>
                <a:defRPr/>
              </a:pPr>
              <a:t>35</a:t>
            </a:fld>
            <a:endParaRPr lang="en-US"/>
          </a:p>
        </p:txBody>
      </p:sp>
      <p:sp>
        <p:nvSpPr>
          <p:cNvPr id="155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750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7758D4-F80F-7B46-897C-3ACFF04C90E1}" type="slidenum">
              <a:rPr lang="en-US"/>
              <a:pPr>
                <a:defRPr/>
              </a:pPr>
              <a:t>36</a:t>
            </a:fld>
            <a:endParaRPr lang="en-US"/>
          </a:p>
        </p:txBody>
      </p:sp>
      <p:sp>
        <p:nvSpPr>
          <p:cNvPr id="155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955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8D3423-3EA1-0D42-9E65-034760DA60FF}" type="slidenum">
              <a:rPr lang="en-US"/>
              <a:pPr>
                <a:defRPr/>
              </a:pPr>
              <a:t>3</a:t>
            </a:fld>
            <a:endParaRPr lang="en-US"/>
          </a:p>
        </p:txBody>
      </p:sp>
      <p:sp>
        <p:nvSpPr>
          <p:cNvPr id="160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665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931646-7889-6F48-B71F-BA02FB3C6701}" type="slidenum">
              <a:rPr lang="en-US"/>
              <a:pPr>
                <a:defRPr/>
              </a:pPr>
              <a:t>37</a:t>
            </a:fld>
            <a:endParaRPr lang="en-US"/>
          </a:p>
        </p:txBody>
      </p:sp>
      <p:sp>
        <p:nvSpPr>
          <p:cNvPr id="162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6115" name="Rectangle 3"/>
          <p:cNvSpPr>
            <a:spLocks noGrp="1" noChangeArrowheads="1"/>
          </p:cNvSpPr>
          <p:nvPr>
            <p:ph type="body" idx="1"/>
          </p:nvPr>
        </p:nvSpPr>
        <p:spPr/>
        <p:txBody>
          <a:bodyPr/>
          <a:lstStyle/>
          <a:p>
            <a:pPr>
              <a:defRPr/>
            </a:pPr>
            <a:r>
              <a:rPr lang="en-US" smtClean="0">
                <a:cs typeface="+mn-cs"/>
              </a:rPr>
              <a:t>Similar to heuristic function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FA8B90-C91E-8749-A4E6-1FBF2331414C}" type="slidenum">
              <a:rPr lang="en-US"/>
              <a:pPr>
                <a:defRPr/>
              </a:pPr>
              <a:t>38</a:t>
            </a:fld>
            <a:endParaRPr lang="en-US"/>
          </a:p>
        </p:txBody>
      </p:sp>
      <p:sp>
        <p:nvSpPr>
          <p:cNvPr id="156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774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23DA97-4937-E144-8514-91188AC06AA5}" type="slidenum">
              <a:rPr lang="en-US"/>
              <a:pPr>
                <a:defRPr/>
              </a:pPr>
              <a:t>39</a:t>
            </a:fld>
            <a:endParaRPr lang="en-US"/>
          </a:p>
        </p:txBody>
      </p:sp>
      <p:sp>
        <p:nvSpPr>
          <p:cNvPr id="1571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184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C92090-0234-3943-AA86-B8790D02F190}" type="slidenum">
              <a:rPr lang="en-US"/>
              <a:pPr>
                <a:defRPr/>
              </a:pPr>
              <a:t>40</a:t>
            </a:fld>
            <a:endParaRPr lang="en-US"/>
          </a:p>
        </p:txBody>
      </p:sp>
      <p:sp>
        <p:nvSpPr>
          <p:cNvPr id="157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38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AAB95A-B323-4243-98E6-3C11342C3538}" type="slidenum">
              <a:rPr lang="en-US"/>
              <a:pPr>
                <a:defRPr/>
              </a:pPr>
              <a:t>41</a:t>
            </a:fld>
            <a:endParaRPr lang="en-US"/>
          </a:p>
        </p:txBody>
      </p:sp>
      <p:sp>
        <p:nvSpPr>
          <p:cNvPr id="157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593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46442B-08BD-554A-B604-35E85BC6123A}" type="slidenum">
              <a:rPr lang="en-US"/>
              <a:pPr>
                <a:defRPr/>
              </a:pPr>
              <a:t>42</a:t>
            </a:fld>
            <a:endParaRPr lang="en-US"/>
          </a:p>
        </p:txBody>
      </p:sp>
      <p:sp>
        <p:nvSpPr>
          <p:cNvPr id="157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798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106CAC-F702-3D4F-93E9-0E76BE367144}" type="slidenum">
              <a:rPr lang="en-US"/>
              <a:pPr>
                <a:defRPr/>
              </a:pPr>
              <a:t>43</a:t>
            </a:fld>
            <a:endParaRPr lang="en-US"/>
          </a:p>
        </p:txBody>
      </p:sp>
      <p:sp>
        <p:nvSpPr>
          <p:cNvPr id="158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003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FB988A-10AB-7848-9E2D-F40D2026AD46}" type="slidenum">
              <a:rPr lang="en-US"/>
              <a:pPr>
                <a:defRPr/>
              </a:pPr>
              <a:t>44</a:t>
            </a:fld>
            <a:endParaRPr lang="en-US"/>
          </a:p>
        </p:txBody>
      </p:sp>
      <p:sp>
        <p:nvSpPr>
          <p:cNvPr id="1635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533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1309E5-C0A2-FE40-B62F-67E4B6D1976E}" type="slidenum">
              <a:rPr lang="en-US"/>
              <a:pPr>
                <a:defRPr/>
              </a:pPr>
              <a:t>46</a:t>
            </a:fld>
            <a:endParaRPr lang="en-US"/>
          </a:p>
        </p:txBody>
      </p:sp>
      <p:sp>
        <p:nvSpPr>
          <p:cNvPr id="1630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021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6ABA16-9DD5-D843-AA87-DA791C66F21E}" type="slidenum">
              <a:rPr lang="en-US"/>
              <a:pPr>
                <a:defRPr/>
              </a:pPr>
              <a:t>49</a:t>
            </a:fld>
            <a:endParaRPr lang="en-US"/>
          </a:p>
        </p:txBody>
      </p:sp>
      <p:sp>
        <p:nvSpPr>
          <p:cNvPr id="161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587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A563B2-1349-8D4A-A815-63300886720C}" type="slidenum">
              <a:rPr lang="en-US"/>
              <a:pPr>
                <a:defRPr/>
              </a:pPr>
              <a:t>4</a:t>
            </a:fld>
            <a:endParaRPr lang="en-US"/>
          </a:p>
        </p:txBody>
      </p:sp>
      <p:sp>
        <p:nvSpPr>
          <p:cNvPr id="160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870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658AA4-224F-4A47-B93C-6BC195DCD8B1}" type="slidenum">
              <a:rPr lang="en-US"/>
              <a:pPr>
                <a:defRPr/>
              </a:pPr>
              <a:t>51</a:t>
            </a:fld>
            <a:endParaRPr lang="en-US"/>
          </a:p>
        </p:txBody>
      </p:sp>
      <p:sp>
        <p:nvSpPr>
          <p:cNvPr id="1678338"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1678339" name="Rectangle 3"/>
          <p:cNvSpPr>
            <a:spLocks noGrp="1" noChangeArrowheads="1"/>
          </p:cNvSpPr>
          <p:nvPr>
            <p:ph type="body" idx="1"/>
          </p:nvPr>
        </p:nvSpPr>
        <p:spPr>
          <a:xfrm>
            <a:off x="914400" y="4343400"/>
            <a:ext cx="5029200" cy="4116388"/>
          </a:xfrm>
        </p:spPr>
        <p:txBody>
          <a:bodyPr/>
          <a:lstStyle/>
          <a:p>
            <a:pPr>
              <a:lnSpc>
                <a:spcPct val="80000"/>
              </a:lnSpc>
              <a:defRPr/>
            </a:pPr>
            <a:endParaRPr lang="en-US" sz="800"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991455-189A-6C41-91E6-06BE9DD6C26C}" type="slidenum">
              <a:rPr lang="en-US"/>
              <a:pPr>
                <a:defRPr/>
              </a:pPr>
              <a:t>52</a:t>
            </a:fld>
            <a:endParaRPr lang="en-US"/>
          </a:p>
        </p:txBody>
      </p:sp>
      <p:sp>
        <p:nvSpPr>
          <p:cNvPr id="160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05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5176F6-4F16-9740-9C83-CAE31A0E2846}" type="slidenum">
              <a:rPr lang="en-US"/>
              <a:pPr>
                <a:defRPr/>
              </a:pPr>
              <a:t>53</a:t>
            </a:fld>
            <a:endParaRPr lang="en-US"/>
          </a:p>
        </p:txBody>
      </p:sp>
      <p:sp>
        <p:nvSpPr>
          <p:cNvPr id="1680386"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1680387" name="Rectangle 3"/>
          <p:cNvSpPr>
            <a:spLocks noGrp="1" noChangeArrowheads="1"/>
          </p:cNvSpPr>
          <p:nvPr>
            <p:ph type="body" idx="1"/>
          </p:nvPr>
        </p:nvSpPr>
        <p:spPr>
          <a:xfrm>
            <a:off x="914400" y="4343400"/>
            <a:ext cx="5029200" cy="4116388"/>
          </a:xfrm>
        </p:spPr>
        <p:txBody>
          <a:bodyPr/>
          <a:lstStyle/>
          <a:p>
            <a:pPr>
              <a:lnSpc>
                <a:spcPct val="80000"/>
              </a:lnSpc>
              <a:buFontTx/>
              <a:buChar char="•"/>
              <a:defRPr/>
            </a:pPr>
            <a:r>
              <a:rPr lang="en-US" smtClean="0">
                <a:cs typeface="+mn-cs"/>
              </a:rPr>
              <a:t>Have to include chance nodes in addition to MIN and MAX nodes.</a:t>
            </a:r>
          </a:p>
          <a:p>
            <a:pPr>
              <a:lnSpc>
                <a:spcPct val="80000"/>
              </a:lnSpc>
              <a:buFontTx/>
              <a:buChar char="•"/>
              <a:defRPr/>
            </a:pPr>
            <a:r>
              <a:rPr lang="en-US" smtClean="0">
                <a:cs typeface="+mn-cs"/>
              </a:rPr>
              <a:t>Branches leading from chance nodes denote possible dice rolls and each is labeled with the probability that it will occur (36 ways to roll the dice, but only 21 distinct rolls 6-5 is the same as 5-6)</a:t>
            </a:r>
          </a:p>
          <a:p>
            <a:pPr>
              <a:lnSpc>
                <a:spcPct val="80000"/>
              </a:lnSpc>
              <a:buFontTx/>
              <a:buChar char="•"/>
              <a:defRPr/>
            </a:pPr>
            <a:r>
              <a:rPr lang="en-US" smtClean="0">
                <a:cs typeface="+mn-cs"/>
              </a:rPr>
              <a:t>How should we calculate MINIMAX value?  Can only calculate the average or expected value taken over all possible dice rolls.</a:t>
            </a:r>
          </a:p>
          <a:p>
            <a:pPr>
              <a:lnSpc>
                <a:spcPct val="80000"/>
              </a:lnSpc>
              <a:buFontTx/>
              <a:buChar char="•"/>
              <a:defRPr/>
            </a:pPr>
            <a:r>
              <a:rPr lang="en-US" smtClean="0">
                <a:cs typeface="+mn-cs"/>
              </a:rPr>
              <a:t>Lots more about this, if interested send me email for references.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40C9DA-2FA8-F746-AC92-3EFD19D0EAFF}" type="slidenum">
              <a:rPr lang="en-US"/>
              <a:pPr>
                <a:defRPr/>
              </a:pPr>
              <a:t>54</a:t>
            </a:fld>
            <a:endParaRPr lang="en-US"/>
          </a:p>
        </p:txBody>
      </p:sp>
      <p:sp>
        <p:nvSpPr>
          <p:cNvPr id="1682434"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1682435" name="Rectangle 3"/>
          <p:cNvSpPr>
            <a:spLocks noGrp="1" noChangeArrowheads="1"/>
          </p:cNvSpPr>
          <p:nvPr>
            <p:ph type="body" idx="1"/>
          </p:nvPr>
        </p:nvSpPr>
        <p:spPr>
          <a:xfrm>
            <a:off x="914400" y="4343400"/>
            <a:ext cx="5029200" cy="4116388"/>
          </a:xfrm>
        </p:spPr>
        <p:txBody>
          <a:bodyPr/>
          <a:lstStyle/>
          <a:p>
            <a:pPr>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8555D6-9A51-CD42-A4F1-6AAFC8C74945}" type="slidenum">
              <a:rPr lang="en-US"/>
              <a:pPr>
                <a:defRPr/>
              </a:pPr>
              <a:t>55</a:t>
            </a:fld>
            <a:endParaRPr lang="en-US"/>
          </a:p>
        </p:txBody>
      </p:sp>
      <p:sp>
        <p:nvSpPr>
          <p:cNvPr id="1684482"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1684483" name="Rectangle 3"/>
          <p:cNvSpPr>
            <a:spLocks noGrp="1" noChangeArrowheads="1"/>
          </p:cNvSpPr>
          <p:nvPr>
            <p:ph type="body" idx="1"/>
          </p:nvPr>
        </p:nvSpPr>
        <p:spPr>
          <a:xfrm>
            <a:off x="914400" y="4343400"/>
            <a:ext cx="5029200" cy="4116388"/>
          </a:xfrm>
        </p:spPr>
        <p:txBody>
          <a:bodyPr/>
          <a:lstStyle/>
          <a:p>
            <a:pPr>
              <a:lnSpc>
                <a:spcPct val="80000"/>
              </a:lnSpc>
              <a:buFontTx/>
              <a:buChar char="•"/>
              <a:defRPr/>
            </a:pPr>
            <a:r>
              <a:rPr lang="en-US" smtClean="0">
                <a:cs typeface="+mn-cs"/>
              </a:rPr>
              <a:t>Obvious extension to the algorithm, as in minimax, is to cut off the search at some depth, and apply an evaluation function to each leaf.</a:t>
            </a:r>
          </a:p>
          <a:p>
            <a:pPr>
              <a:lnSpc>
                <a:spcPct val="80000"/>
              </a:lnSpc>
              <a:buFontTx/>
              <a:buChar char="•"/>
              <a:defRPr/>
            </a:pPr>
            <a:r>
              <a:rPr lang="en-US" smtClean="0">
                <a:cs typeface="+mn-cs"/>
              </a:rPr>
              <a:t>Unlike minimax, however, it is not enough for the evaluation function to just give higher scores to better positions.  The presence of chance nodes means that one has to be more careful...</a:t>
            </a:r>
          </a:p>
          <a:p>
            <a:pPr>
              <a:lnSpc>
                <a:spcPct val="80000"/>
              </a:lnSpc>
              <a:buFontTx/>
              <a:buChar char="•"/>
              <a:defRPr/>
            </a:pPr>
            <a:r>
              <a:rPr lang="en-US" smtClean="0">
                <a:cs typeface="+mn-cs"/>
              </a:rPr>
              <a:t>Evaluation function assigns values of 1, 2, 3, 4 to the leaves: move a-1 is best.  Evaluation function that preserves the ordering of the leaves (values of 1, 20, 30, 400) will select a-2. The algorithm behaves completely differently if we make a change in the scale of some evaluation values.</a:t>
            </a:r>
          </a:p>
          <a:p>
            <a:pPr>
              <a:lnSpc>
                <a:spcPct val="80000"/>
              </a:lnSpc>
              <a:buFontTx/>
              <a:buChar char="•"/>
              <a:defRPr/>
            </a:pPr>
            <a:r>
              <a:rPr lang="en-US" smtClean="0">
                <a:cs typeface="+mn-cs"/>
              </a:rPr>
              <a:t>To avoid this behavior, the evaluation function must be a positive linear transformation of the probability of winning from a  position.</a:t>
            </a:r>
          </a:p>
          <a:p>
            <a:pPr>
              <a:lnSpc>
                <a:spcPct val="80000"/>
              </a:lnSpc>
              <a:buFontTx/>
              <a:buChar char="•"/>
              <a:defRPr/>
            </a:pPr>
            <a:r>
              <a:rPr lang="en-US" smtClean="0">
                <a:cs typeface="+mn-cs"/>
              </a:rPr>
              <a:t>Another problem with expectiminimax: very expensive!! Where minimax is O(b</a:t>
            </a:r>
            <a:r>
              <a:rPr lang="en-US" baseline="30000" smtClean="0">
                <a:cs typeface="+mn-cs"/>
              </a:rPr>
              <a:t>m</a:t>
            </a:r>
            <a:r>
              <a:rPr lang="en-US" smtClean="0">
                <a:cs typeface="+mn-cs"/>
              </a:rPr>
              <a:t>), expectiminimax is O(b</a:t>
            </a:r>
            <a:r>
              <a:rPr lang="en-US" baseline="30000" smtClean="0">
                <a:cs typeface="+mn-cs"/>
              </a:rPr>
              <a:t>m </a:t>
            </a:r>
            <a:r>
              <a:rPr lang="en-US" smtClean="0">
                <a:cs typeface="+mn-cs"/>
              </a:rPr>
              <a:t>n</a:t>
            </a:r>
            <a:r>
              <a:rPr lang="en-US" baseline="30000" smtClean="0">
                <a:cs typeface="+mn-cs"/>
              </a:rPr>
              <a:t>m</a:t>
            </a:r>
            <a:r>
              <a:rPr lang="en-US" smtClean="0">
                <a:cs typeface="+mn-cs"/>
              </a:rPr>
              <a:t>) where n is the number of distinct rolls.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r>
              <a:rPr lang="en-US" dirty="0" smtClean="0"/>
              <a:t>The field of game theory deals with games in a very general sense</a:t>
            </a:r>
          </a:p>
          <a:p>
            <a:pPr>
              <a:defRPr/>
            </a:pPr>
            <a:endParaRPr lang="en-US" dirty="0" smtClean="0"/>
          </a:p>
          <a:p>
            <a:pPr>
              <a:defRPr/>
            </a:pPr>
            <a:r>
              <a:rPr lang="en-US" dirty="0" smtClean="0"/>
              <a:t>In this talk, we will focus on the “classic” board games that fit the above criteria, which already throw up some interesting challenges</a:t>
            </a:r>
            <a:endParaRPr lang="en-US" dirty="0"/>
          </a:p>
        </p:txBody>
      </p:sp>
      <p:sp>
        <p:nvSpPr>
          <p:cNvPr id="4" name="Slide Number Placeholder 3"/>
          <p:cNvSpPr>
            <a:spLocks noGrp="1"/>
          </p:cNvSpPr>
          <p:nvPr>
            <p:ph type="sldNum" sz="quarter" idx="5"/>
          </p:nvPr>
        </p:nvSpPr>
        <p:spPr/>
        <p:txBody>
          <a:bodyPr/>
          <a:lstStyle/>
          <a:p>
            <a:pPr>
              <a:defRPr/>
            </a:pPr>
            <a:fld id="{CDF7ABA9-547E-D649-89A3-0F4AB7E0148D}"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smtClean="0"/>
          </a:p>
          <a:p>
            <a:pPr>
              <a:defRPr/>
            </a:pPr>
            <a:r>
              <a:rPr lang="en-US" dirty="0" smtClean="0"/>
              <a:t>Idea was proposed by Shannon and Turing in the 50s, took till 1997 for hardware to catch up so Kasparov could be beaten</a:t>
            </a:r>
          </a:p>
          <a:p>
            <a:pPr>
              <a:defRPr/>
            </a:pPr>
            <a:endParaRPr lang="en-US" dirty="0" smtClean="0"/>
          </a:p>
          <a:p>
            <a:pPr>
              <a:defRPr/>
            </a:pPr>
            <a:r>
              <a:rPr lang="en-US" dirty="0" smtClean="0"/>
              <a:t>Today – Chess software running on smart phones play at GM level</a:t>
            </a:r>
            <a:endParaRPr lang="en-US" dirty="0"/>
          </a:p>
        </p:txBody>
      </p:sp>
      <p:sp>
        <p:nvSpPr>
          <p:cNvPr id="4" name="Slide Number Placeholder 3"/>
          <p:cNvSpPr>
            <a:spLocks noGrp="1"/>
          </p:cNvSpPr>
          <p:nvPr>
            <p:ph type="sldNum" sz="quarter" idx="5"/>
          </p:nvPr>
        </p:nvSpPr>
        <p:spPr/>
        <p:txBody>
          <a:bodyPr/>
          <a:lstStyle/>
          <a:p>
            <a:pPr>
              <a:defRPr/>
            </a:pPr>
            <a:fld id="{6548A889-3009-4949-98E7-B8C34671ADCD}" type="slidenum">
              <a:rPr lang="en-US" smtClean="0"/>
              <a:pPr>
                <a:defRPr/>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8310E7-3A38-394B-8F24-6888CA1BC021}" type="slidenum">
              <a:rPr lang="en-US" smtClean="0"/>
              <a:pPr>
                <a:defRPr/>
              </a:pPr>
              <a:t>20</a:t>
            </a:fld>
            <a:endParaRPr lang="en-US"/>
          </a:p>
        </p:txBody>
      </p:sp>
    </p:spTree>
    <p:extLst>
      <p:ext uri="{BB962C8B-B14F-4D97-AF65-F5344CB8AC3E}">
        <p14:creationId xmlns:p14="http://schemas.microsoft.com/office/powerpoint/2010/main" val="78159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83974095-F338-284B-8D19-47DB9716CF94}" type="slidenum">
              <a:rPr lang="en-US" smtClean="0"/>
              <a:pPr>
                <a:defRPr/>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59EEDC4D-F6DF-B346-A9D0-B84668B8C30E}" type="slidenum">
              <a:rPr lang="en-US" smtClean="0"/>
              <a:pPr>
                <a:defRPr/>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38CD8D97-7A95-F543-896B-797151959372}"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628352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74570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304800"/>
            <a:ext cx="19621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304800"/>
            <a:ext cx="57340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182399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125535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EE276D-BB4E-9E47-9BAC-834298398C75}" type="slidenum">
              <a:rPr lang="en-US"/>
              <a:pPr>
                <a:defRPr/>
              </a:pPr>
              <a:t>‹#›</a:t>
            </a:fld>
            <a:endParaRPr lang="en-US"/>
          </a:p>
        </p:txBody>
      </p:sp>
    </p:spTree>
    <p:extLst>
      <p:ext uri="{BB962C8B-B14F-4D97-AF65-F5344CB8AC3E}">
        <p14:creationId xmlns:p14="http://schemas.microsoft.com/office/powerpoint/2010/main" val="1908431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49D9DF-168F-D34D-A3F3-F2CA0ABF87BB}" type="slidenum">
              <a:rPr lang="en-US"/>
              <a:pPr>
                <a:defRPr/>
              </a:pPr>
              <a:t>‹#›</a:t>
            </a:fld>
            <a:endParaRPr lang="en-US"/>
          </a:p>
        </p:txBody>
      </p:sp>
    </p:spTree>
    <p:extLst>
      <p:ext uri="{BB962C8B-B14F-4D97-AF65-F5344CB8AC3E}">
        <p14:creationId xmlns:p14="http://schemas.microsoft.com/office/powerpoint/2010/main" val="1019592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E36868-AD5A-F748-9CDA-87714C85FCFE}" type="slidenum">
              <a:rPr lang="en-US"/>
              <a:pPr>
                <a:defRPr/>
              </a:pPr>
              <a:t>‹#›</a:t>
            </a:fld>
            <a:endParaRPr lang="en-US"/>
          </a:p>
        </p:txBody>
      </p:sp>
    </p:spTree>
    <p:extLst>
      <p:ext uri="{BB962C8B-B14F-4D97-AF65-F5344CB8AC3E}">
        <p14:creationId xmlns:p14="http://schemas.microsoft.com/office/powerpoint/2010/main" val="39400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4094C4-611B-C04B-BF24-74966DAA1FA0}" type="slidenum">
              <a:rPr lang="en-US"/>
              <a:pPr>
                <a:defRPr/>
              </a:pPr>
              <a:t>‹#›</a:t>
            </a:fld>
            <a:endParaRPr lang="en-US"/>
          </a:p>
        </p:txBody>
      </p:sp>
    </p:spTree>
    <p:extLst>
      <p:ext uri="{BB962C8B-B14F-4D97-AF65-F5344CB8AC3E}">
        <p14:creationId xmlns:p14="http://schemas.microsoft.com/office/powerpoint/2010/main" val="2458052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4964B8-2997-0C4E-9F0C-D10609255349}" type="slidenum">
              <a:rPr lang="en-US"/>
              <a:pPr>
                <a:defRPr/>
              </a:pPr>
              <a:t>‹#›</a:t>
            </a:fld>
            <a:endParaRPr lang="en-US"/>
          </a:p>
        </p:txBody>
      </p:sp>
    </p:spTree>
    <p:extLst>
      <p:ext uri="{BB962C8B-B14F-4D97-AF65-F5344CB8AC3E}">
        <p14:creationId xmlns:p14="http://schemas.microsoft.com/office/powerpoint/2010/main" val="2813472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B2904A-E072-0842-A46E-ACE7D2884DD6}" type="slidenum">
              <a:rPr lang="en-US"/>
              <a:pPr>
                <a:defRPr/>
              </a:pPr>
              <a:t>‹#›</a:t>
            </a:fld>
            <a:endParaRPr lang="en-US"/>
          </a:p>
        </p:txBody>
      </p:sp>
    </p:spTree>
    <p:extLst>
      <p:ext uri="{BB962C8B-B14F-4D97-AF65-F5344CB8AC3E}">
        <p14:creationId xmlns:p14="http://schemas.microsoft.com/office/powerpoint/2010/main" val="3447894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31A9EC-1E27-5B43-8313-D5065C900CD3}" type="slidenum">
              <a:rPr lang="en-US"/>
              <a:pPr>
                <a:defRPr/>
              </a:pPr>
              <a:t>‹#›</a:t>
            </a:fld>
            <a:endParaRPr lang="en-US"/>
          </a:p>
        </p:txBody>
      </p:sp>
    </p:spTree>
    <p:extLst>
      <p:ext uri="{BB962C8B-B14F-4D97-AF65-F5344CB8AC3E}">
        <p14:creationId xmlns:p14="http://schemas.microsoft.com/office/powerpoint/2010/main" val="316319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353332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65850-422D-2640-A547-74C379A4EB2A}" type="slidenum">
              <a:rPr lang="en-US"/>
              <a:pPr>
                <a:defRPr/>
              </a:pPr>
              <a:t>‹#›</a:t>
            </a:fld>
            <a:endParaRPr lang="en-US"/>
          </a:p>
        </p:txBody>
      </p:sp>
    </p:spTree>
    <p:extLst>
      <p:ext uri="{BB962C8B-B14F-4D97-AF65-F5344CB8AC3E}">
        <p14:creationId xmlns:p14="http://schemas.microsoft.com/office/powerpoint/2010/main" val="3450031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2CE5FB-5EC9-EA4B-B0A7-C98F407382F0}" type="slidenum">
              <a:rPr lang="en-US"/>
              <a:pPr>
                <a:defRPr/>
              </a:pPr>
              <a:t>‹#›</a:t>
            </a:fld>
            <a:endParaRPr lang="en-US"/>
          </a:p>
        </p:txBody>
      </p:sp>
    </p:spTree>
    <p:extLst>
      <p:ext uri="{BB962C8B-B14F-4D97-AF65-F5344CB8AC3E}">
        <p14:creationId xmlns:p14="http://schemas.microsoft.com/office/powerpoint/2010/main" val="2689250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71DF40-A97B-E349-9131-8139276ED226}" type="slidenum">
              <a:rPr lang="en-US"/>
              <a:pPr>
                <a:defRPr/>
              </a:pPr>
              <a:t>‹#›</a:t>
            </a:fld>
            <a:endParaRPr lang="en-US"/>
          </a:p>
        </p:txBody>
      </p:sp>
    </p:spTree>
    <p:extLst>
      <p:ext uri="{BB962C8B-B14F-4D97-AF65-F5344CB8AC3E}">
        <p14:creationId xmlns:p14="http://schemas.microsoft.com/office/powerpoint/2010/main" val="3590617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E6B7B4-C319-504F-A9E7-11FC7CEC0360}" type="slidenum">
              <a:rPr lang="en-US"/>
              <a:pPr>
                <a:defRPr/>
              </a:pPr>
              <a:t>‹#›</a:t>
            </a:fld>
            <a:endParaRPr lang="en-US"/>
          </a:p>
        </p:txBody>
      </p:sp>
    </p:spTree>
    <p:extLst>
      <p:ext uri="{BB962C8B-B14F-4D97-AF65-F5344CB8AC3E}">
        <p14:creationId xmlns:p14="http://schemas.microsoft.com/office/powerpoint/2010/main" val="296701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8548668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174369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232595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432472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33941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336881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4963619"/>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bwMode="auto">
          <a:xfrm>
            <a:off x="1066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8675" name="Rectangle 3"/>
          <p:cNvSpPr>
            <a:spLocks noGrp="1" noChangeArrowheads="1"/>
          </p:cNvSpPr>
          <p:nvPr>
            <p:ph type="body" idx="1"/>
          </p:nvPr>
        </p:nvSpPr>
        <p:spPr bwMode="auto">
          <a:xfrm>
            <a:off x="9906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668678" name="Text Box 6"/>
          <p:cNvSpPr txBox="1">
            <a:spLocks noChangeArrowheads="1"/>
          </p:cNvSpPr>
          <p:nvPr userDrawn="1"/>
        </p:nvSpPr>
        <p:spPr bwMode="auto">
          <a:xfrm>
            <a:off x="7589838" y="6473825"/>
            <a:ext cx="762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900" dirty="0">
                <a:cs typeface="+mn-cs"/>
              </a:rPr>
              <a:t>Bart Selman</a:t>
            </a:r>
          </a:p>
          <a:p>
            <a:pPr algn="ctr">
              <a:defRPr/>
            </a:pPr>
            <a:r>
              <a:rPr lang="en-US" sz="900" dirty="0">
                <a:cs typeface="+mn-cs"/>
              </a:rPr>
              <a:t>CS4700</a:t>
            </a:r>
          </a:p>
        </p:txBody>
      </p:sp>
      <p:sp>
        <p:nvSpPr>
          <p:cNvPr id="1029" name="TextBox 1"/>
          <p:cNvSpPr txBox="1">
            <a:spLocks noChangeArrowheads="1"/>
          </p:cNvSpPr>
          <p:nvPr userDrawn="1"/>
        </p:nvSpPr>
        <p:spPr bwMode="auto">
          <a:xfrm>
            <a:off x="8534400" y="6248400"/>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6F215B76-6524-9445-AB0B-1B1F4F5ECAD7}" type="slidenum">
              <a:rPr lang="en-US" sz="1800" smtClean="0"/>
              <a:pPr eaLnBrk="1" hangingPunct="1">
                <a:defRPr/>
              </a:pPr>
              <a:t>‹#›</a:t>
            </a:fld>
            <a:endParaRPr lang="en-US" smtClean="0"/>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Lst>
  <p:transition xmlns:p14="http://schemas.microsoft.com/office/powerpoint/2010/main"/>
  <p:txStyles>
    <p:titleStyle>
      <a:lvl1pPr algn="r" rtl="0" eaLnBrk="0" fontAlgn="base" hangingPunct="0">
        <a:spcBef>
          <a:spcPct val="0"/>
        </a:spcBef>
        <a:spcAft>
          <a:spcPct val="0"/>
        </a:spcAft>
        <a:defRPr sz="3200" b="1">
          <a:solidFill>
            <a:schemeClr val="tx2"/>
          </a:solidFill>
          <a:latin typeface="+mj-lt"/>
          <a:ea typeface="+mj-ea"/>
          <a:cs typeface="ＭＳ Ｐゴシック" charset="0"/>
        </a:defRPr>
      </a:lvl1pPr>
      <a:lvl2pPr algn="r" rtl="0" eaLnBrk="0" fontAlgn="base" hangingPunct="0">
        <a:spcBef>
          <a:spcPct val="0"/>
        </a:spcBef>
        <a:spcAft>
          <a:spcPct val="0"/>
        </a:spcAft>
        <a:defRPr sz="3200" b="1">
          <a:solidFill>
            <a:schemeClr val="tx2"/>
          </a:solidFill>
          <a:latin typeface="Times New Roman" charset="0"/>
          <a:ea typeface="ＭＳ Ｐゴシック" charset="0"/>
          <a:cs typeface="ＭＳ Ｐゴシック" charset="0"/>
        </a:defRPr>
      </a:lvl2pPr>
      <a:lvl3pPr algn="r" rtl="0" eaLnBrk="0" fontAlgn="base" hangingPunct="0">
        <a:spcBef>
          <a:spcPct val="0"/>
        </a:spcBef>
        <a:spcAft>
          <a:spcPct val="0"/>
        </a:spcAft>
        <a:defRPr sz="3200" b="1">
          <a:solidFill>
            <a:schemeClr val="tx2"/>
          </a:solidFill>
          <a:latin typeface="Times New Roman" charset="0"/>
          <a:ea typeface="ＭＳ Ｐゴシック" charset="0"/>
          <a:cs typeface="ＭＳ Ｐゴシック" charset="0"/>
        </a:defRPr>
      </a:lvl3pPr>
      <a:lvl4pPr algn="r" rtl="0" eaLnBrk="0" fontAlgn="base" hangingPunct="0">
        <a:spcBef>
          <a:spcPct val="0"/>
        </a:spcBef>
        <a:spcAft>
          <a:spcPct val="0"/>
        </a:spcAft>
        <a:defRPr sz="3200" b="1">
          <a:solidFill>
            <a:schemeClr val="tx2"/>
          </a:solidFill>
          <a:latin typeface="Times New Roman" charset="0"/>
          <a:ea typeface="ＭＳ Ｐゴシック" charset="0"/>
          <a:cs typeface="ＭＳ Ｐゴシック" charset="0"/>
        </a:defRPr>
      </a:lvl4pPr>
      <a:lvl5pPr algn="r" rtl="0" eaLnBrk="0" fontAlgn="base" hangingPunct="0">
        <a:spcBef>
          <a:spcPct val="0"/>
        </a:spcBef>
        <a:spcAft>
          <a:spcPct val="0"/>
        </a:spcAft>
        <a:defRPr sz="3200" b="1">
          <a:solidFill>
            <a:schemeClr val="tx2"/>
          </a:solidFill>
          <a:latin typeface="Times New Roman" charset="0"/>
          <a:ea typeface="ＭＳ Ｐゴシック" charset="0"/>
          <a:cs typeface="ＭＳ Ｐゴシック" charset="0"/>
        </a:defRPr>
      </a:lvl5pPr>
      <a:lvl6pPr marL="457200" algn="r" rtl="0" fontAlgn="base">
        <a:spcBef>
          <a:spcPct val="0"/>
        </a:spcBef>
        <a:spcAft>
          <a:spcPct val="0"/>
        </a:spcAft>
        <a:defRPr sz="3200" b="1">
          <a:solidFill>
            <a:schemeClr val="tx2"/>
          </a:solidFill>
          <a:latin typeface="Times New Roman" charset="0"/>
          <a:ea typeface="ＭＳ Ｐゴシック" charset="0"/>
        </a:defRPr>
      </a:lvl6pPr>
      <a:lvl7pPr marL="914400" algn="r" rtl="0" fontAlgn="base">
        <a:spcBef>
          <a:spcPct val="0"/>
        </a:spcBef>
        <a:spcAft>
          <a:spcPct val="0"/>
        </a:spcAft>
        <a:defRPr sz="3200" b="1">
          <a:solidFill>
            <a:schemeClr val="tx2"/>
          </a:solidFill>
          <a:latin typeface="Times New Roman" charset="0"/>
          <a:ea typeface="ＭＳ Ｐゴシック" charset="0"/>
        </a:defRPr>
      </a:lvl7pPr>
      <a:lvl8pPr marL="1371600" algn="r" rtl="0" fontAlgn="base">
        <a:spcBef>
          <a:spcPct val="0"/>
        </a:spcBef>
        <a:spcAft>
          <a:spcPct val="0"/>
        </a:spcAft>
        <a:defRPr sz="3200" b="1">
          <a:solidFill>
            <a:schemeClr val="tx2"/>
          </a:solidFill>
          <a:latin typeface="Times New Roman" charset="0"/>
          <a:ea typeface="ＭＳ Ｐゴシック" charset="0"/>
        </a:defRPr>
      </a:lvl8pPr>
      <a:lvl9pPr marL="1828800" algn="r" rtl="0" fontAlgn="base">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6290" name="Rectangle 2"/>
          <p:cNvSpPr>
            <a:spLocks noGrp="1" noChangeArrowheads="1"/>
          </p:cNvSpPr>
          <p:nvPr>
            <p:ph type="title"/>
          </p:nvPr>
        </p:nvSpPr>
        <p:spPr bwMode="auto">
          <a:xfrm>
            <a:off x="685800" y="3810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76291" name="Rectangle 3"/>
          <p:cNvSpPr>
            <a:spLocks noGrp="1" noChangeArrowheads="1"/>
          </p:cNvSpPr>
          <p:nvPr>
            <p:ph type="body" idx="1"/>
          </p:nvPr>
        </p:nvSpPr>
        <p:spPr bwMode="auto">
          <a:xfrm>
            <a:off x="685800" y="13716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1676292" name="Rectangle 4"/>
          <p:cNvSpPr>
            <a:spLocks noGrp="1" noChangeArrowheads="1"/>
          </p:cNvSpPr>
          <p:nvPr>
            <p:ph type="dt" sz="half" idx="2"/>
          </p:nvPr>
        </p:nvSpPr>
        <p:spPr bwMode="auto">
          <a:xfrm>
            <a:off x="685800" y="62484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676293" name="Rectangle 5"/>
          <p:cNvSpPr>
            <a:spLocks noGrp="1" noChangeArrowheads="1"/>
          </p:cNvSpPr>
          <p:nvPr>
            <p:ph type="ftr" sz="quarter" idx="3"/>
          </p:nvPr>
        </p:nvSpPr>
        <p:spPr bwMode="auto">
          <a:xfrm>
            <a:off x="3124200" y="62484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676294" name="Rectangle 6"/>
          <p:cNvSpPr>
            <a:spLocks noGrp="1" noChangeArrowheads="1"/>
          </p:cNvSpPr>
          <p:nvPr>
            <p:ph type="sldNum" sz="quarter" idx="4"/>
          </p:nvPr>
        </p:nvSpPr>
        <p:spPr bwMode="auto">
          <a:xfrm>
            <a:off x="6553200" y="62484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C23CBA0-4688-A94C-B7AB-599CE84CD7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iming>
    <p:tnLst>
      <p:par>
        <p:cTn xmlns:p14="http://schemas.microsoft.com/office/powerpoint/2010/main" id="1" dur="indefinite" restart="never" nodeType="tmRoot"/>
      </p:par>
    </p:tnLst>
  </p:timing>
  <p:txStyles>
    <p:titleStyle>
      <a:lvl1pPr algn="r" rtl="0" eaLnBrk="0" fontAlgn="base" hangingPunct="0">
        <a:spcBef>
          <a:spcPct val="0"/>
        </a:spcBef>
        <a:spcAft>
          <a:spcPct val="0"/>
        </a:spcAft>
        <a:defRPr sz="2800">
          <a:solidFill>
            <a:schemeClr val="tx1"/>
          </a:solidFill>
          <a:latin typeface="+mj-lt"/>
          <a:ea typeface="+mj-ea"/>
          <a:cs typeface="ＭＳ Ｐゴシック" charset="0"/>
        </a:defRPr>
      </a:lvl1pPr>
      <a:lvl2pPr algn="r" rtl="0" eaLnBrk="0" fontAlgn="base" hangingPunct="0">
        <a:spcBef>
          <a:spcPct val="0"/>
        </a:spcBef>
        <a:spcAft>
          <a:spcPct val="0"/>
        </a:spcAft>
        <a:defRPr sz="2800">
          <a:solidFill>
            <a:schemeClr val="tx1"/>
          </a:solidFill>
          <a:latin typeface="Times New Roman" charset="0"/>
          <a:ea typeface="ＭＳ Ｐゴシック" charset="0"/>
          <a:cs typeface="ＭＳ Ｐゴシック" charset="0"/>
        </a:defRPr>
      </a:lvl2pPr>
      <a:lvl3pPr algn="r" rtl="0" eaLnBrk="0" fontAlgn="base" hangingPunct="0">
        <a:spcBef>
          <a:spcPct val="0"/>
        </a:spcBef>
        <a:spcAft>
          <a:spcPct val="0"/>
        </a:spcAft>
        <a:defRPr sz="2800">
          <a:solidFill>
            <a:schemeClr val="tx1"/>
          </a:solidFill>
          <a:latin typeface="Times New Roman" charset="0"/>
          <a:ea typeface="ＭＳ Ｐゴシック" charset="0"/>
          <a:cs typeface="ＭＳ Ｐゴシック" charset="0"/>
        </a:defRPr>
      </a:lvl3pPr>
      <a:lvl4pPr algn="r" rtl="0" eaLnBrk="0" fontAlgn="base" hangingPunct="0">
        <a:spcBef>
          <a:spcPct val="0"/>
        </a:spcBef>
        <a:spcAft>
          <a:spcPct val="0"/>
        </a:spcAft>
        <a:defRPr sz="2800">
          <a:solidFill>
            <a:schemeClr val="tx1"/>
          </a:solidFill>
          <a:latin typeface="Times New Roman" charset="0"/>
          <a:ea typeface="ＭＳ Ｐゴシック" charset="0"/>
          <a:cs typeface="ＭＳ Ｐゴシック" charset="0"/>
        </a:defRPr>
      </a:lvl4pPr>
      <a:lvl5pPr algn="r" rtl="0" eaLnBrk="0" fontAlgn="base" hangingPunct="0">
        <a:spcBef>
          <a:spcPct val="0"/>
        </a:spcBef>
        <a:spcAft>
          <a:spcPct val="0"/>
        </a:spcAft>
        <a:defRPr sz="2800">
          <a:solidFill>
            <a:schemeClr val="tx1"/>
          </a:solidFill>
          <a:latin typeface="Times New Roman" charset="0"/>
          <a:ea typeface="ＭＳ Ｐゴシック" charset="0"/>
          <a:cs typeface="ＭＳ Ｐゴシック" charset="0"/>
        </a:defRPr>
      </a:lvl5pPr>
      <a:lvl6pPr marL="457200" algn="r" rtl="0" fontAlgn="base">
        <a:spcBef>
          <a:spcPct val="0"/>
        </a:spcBef>
        <a:spcAft>
          <a:spcPct val="0"/>
        </a:spcAft>
        <a:defRPr sz="2800">
          <a:solidFill>
            <a:schemeClr val="tx1"/>
          </a:solidFill>
          <a:latin typeface="Times New Roman" charset="0"/>
          <a:ea typeface="ＭＳ Ｐゴシック" charset="0"/>
        </a:defRPr>
      </a:lvl6pPr>
      <a:lvl7pPr marL="914400" algn="r" rtl="0" fontAlgn="base">
        <a:spcBef>
          <a:spcPct val="0"/>
        </a:spcBef>
        <a:spcAft>
          <a:spcPct val="0"/>
        </a:spcAft>
        <a:defRPr sz="2800">
          <a:solidFill>
            <a:schemeClr val="tx1"/>
          </a:solidFill>
          <a:latin typeface="Times New Roman" charset="0"/>
          <a:ea typeface="ＭＳ Ｐゴシック" charset="0"/>
        </a:defRPr>
      </a:lvl7pPr>
      <a:lvl8pPr marL="1371600" algn="r" rtl="0" fontAlgn="base">
        <a:spcBef>
          <a:spcPct val="0"/>
        </a:spcBef>
        <a:spcAft>
          <a:spcPct val="0"/>
        </a:spcAft>
        <a:defRPr sz="2800">
          <a:solidFill>
            <a:schemeClr val="tx1"/>
          </a:solidFill>
          <a:latin typeface="Times New Roman" charset="0"/>
          <a:ea typeface="ＭＳ Ｐゴシック" charset="0"/>
        </a:defRPr>
      </a:lvl8pPr>
      <a:lvl9pPr marL="1828800" algn="r" rtl="0" fontAlgn="base">
        <a:spcBef>
          <a:spcPct val="0"/>
        </a:spcBef>
        <a:spcAft>
          <a:spcPct val="0"/>
        </a:spcAft>
        <a:defRPr sz="2800">
          <a:solidFill>
            <a:schemeClr val="tx1"/>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archive.ics.uci.edu%5Cml%5Cdatasets%5CTic-Tac-Toe+Endgame%E2%80%8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3" Type="http://schemas.openxmlformats.org/officeDocument/2006/relationships/image" Target="../media/image27.wmf"/><Relationship Id="rId14" Type="http://schemas.openxmlformats.org/officeDocument/2006/relationships/oleObject" Target="../embeddings/oleObject6.bin"/><Relationship Id="rId15" Type="http://schemas.openxmlformats.org/officeDocument/2006/relationships/image" Target="../media/image28.wmf"/><Relationship Id="rId16" Type="http://schemas.openxmlformats.org/officeDocument/2006/relationships/oleObject" Target="../embeddings/oleObject7.bin"/><Relationship Id="rId17" Type="http://schemas.openxmlformats.org/officeDocument/2006/relationships/image" Target="../media/image29.wmf"/><Relationship Id="rId18" Type="http://schemas.openxmlformats.org/officeDocument/2006/relationships/oleObject" Target="../embeddings/oleObject8.bin"/><Relationship Id="rId19" Type="http://schemas.openxmlformats.org/officeDocument/2006/relationships/image" Target="../media/image30.wmf"/><Relationship Id="rId50" Type="http://schemas.openxmlformats.org/officeDocument/2006/relationships/oleObject" Target="../embeddings/oleObject24.bin"/><Relationship Id="rId51" Type="http://schemas.openxmlformats.org/officeDocument/2006/relationships/image" Target="../media/image46.wmf"/><Relationship Id="rId52" Type="http://schemas.openxmlformats.org/officeDocument/2006/relationships/oleObject" Target="../embeddings/oleObject25.bin"/><Relationship Id="rId53" Type="http://schemas.openxmlformats.org/officeDocument/2006/relationships/image" Target="../media/image47.wmf"/><Relationship Id="rId54" Type="http://schemas.openxmlformats.org/officeDocument/2006/relationships/oleObject" Target="../embeddings/oleObject26.bin"/><Relationship Id="rId55" Type="http://schemas.openxmlformats.org/officeDocument/2006/relationships/image" Target="../media/image48.wmf"/><Relationship Id="rId56" Type="http://schemas.openxmlformats.org/officeDocument/2006/relationships/image" Target="../media/image49.png"/><Relationship Id="rId40" Type="http://schemas.openxmlformats.org/officeDocument/2006/relationships/oleObject" Target="../embeddings/oleObject19.bin"/><Relationship Id="rId41" Type="http://schemas.openxmlformats.org/officeDocument/2006/relationships/image" Target="../media/image41.wmf"/><Relationship Id="rId42" Type="http://schemas.openxmlformats.org/officeDocument/2006/relationships/oleObject" Target="../embeddings/oleObject20.bin"/><Relationship Id="rId43" Type="http://schemas.openxmlformats.org/officeDocument/2006/relationships/image" Target="../media/image42.wmf"/><Relationship Id="rId44" Type="http://schemas.openxmlformats.org/officeDocument/2006/relationships/oleObject" Target="../embeddings/oleObject21.bin"/><Relationship Id="rId45" Type="http://schemas.openxmlformats.org/officeDocument/2006/relationships/image" Target="../media/image43.wmf"/><Relationship Id="rId46" Type="http://schemas.openxmlformats.org/officeDocument/2006/relationships/oleObject" Target="../embeddings/oleObject22.bin"/><Relationship Id="rId47" Type="http://schemas.openxmlformats.org/officeDocument/2006/relationships/image" Target="../media/image44.wmf"/><Relationship Id="rId48" Type="http://schemas.openxmlformats.org/officeDocument/2006/relationships/oleObject" Target="../embeddings/oleObject23.bin"/><Relationship Id="rId49" Type="http://schemas.openxmlformats.org/officeDocument/2006/relationships/image" Target="../media/image45.wmf"/><Relationship Id="rId1" Type="http://schemas.openxmlformats.org/officeDocument/2006/relationships/vmlDrawing" Target="../drawings/vmlDrawing1.vml"/><Relationship Id="rId2" Type="http://schemas.openxmlformats.org/officeDocument/2006/relationships/slideLayout" Target="../slideLayouts/slideLayout14.xml"/><Relationship Id="rId3" Type="http://schemas.openxmlformats.org/officeDocument/2006/relationships/notesSlide" Target="../notesSlides/notesSlide30.xml"/><Relationship Id="rId4" Type="http://schemas.openxmlformats.org/officeDocument/2006/relationships/oleObject" Target="../embeddings/oleObject1.bin"/><Relationship Id="rId5" Type="http://schemas.openxmlformats.org/officeDocument/2006/relationships/image" Target="../media/image23.wmf"/><Relationship Id="rId6" Type="http://schemas.openxmlformats.org/officeDocument/2006/relationships/oleObject" Target="../embeddings/oleObject2.bin"/><Relationship Id="rId7" Type="http://schemas.openxmlformats.org/officeDocument/2006/relationships/image" Target="../media/image24.wmf"/><Relationship Id="rId8" Type="http://schemas.openxmlformats.org/officeDocument/2006/relationships/oleObject" Target="../embeddings/oleObject3.bin"/><Relationship Id="rId9" Type="http://schemas.openxmlformats.org/officeDocument/2006/relationships/image" Target="../media/image25.wmf"/><Relationship Id="rId30" Type="http://schemas.openxmlformats.org/officeDocument/2006/relationships/oleObject" Target="../embeddings/oleObject14.bin"/><Relationship Id="rId31" Type="http://schemas.openxmlformats.org/officeDocument/2006/relationships/image" Target="../media/image36.wmf"/><Relationship Id="rId32" Type="http://schemas.openxmlformats.org/officeDocument/2006/relationships/oleObject" Target="../embeddings/oleObject15.bin"/><Relationship Id="rId33" Type="http://schemas.openxmlformats.org/officeDocument/2006/relationships/image" Target="../media/image37.wmf"/><Relationship Id="rId34" Type="http://schemas.openxmlformats.org/officeDocument/2006/relationships/oleObject" Target="../embeddings/oleObject16.bin"/><Relationship Id="rId35" Type="http://schemas.openxmlformats.org/officeDocument/2006/relationships/image" Target="../media/image38.wmf"/><Relationship Id="rId36" Type="http://schemas.openxmlformats.org/officeDocument/2006/relationships/oleObject" Target="../embeddings/oleObject17.bin"/><Relationship Id="rId37" Type="http://schemas.openxmlformats.org/officeDocument/2006/relationships/image" Target="../media/image39.wmf"/><Relationship Id="rId38" Type="http://schemas.openxmlformats.org/officeDocument/2006/relationships/oleObject" Target="../embeddings/oleObject18.bin"/><Relationship Id="rId39" Type="http://schemas.openxmlformats.org/officeDocument/2006/relationships/image" Target="../media/image40.wmf"/><Relationship Id="rId20" Type="http://schemas.openxmlformats.org/officeDocument/2006/relationships/oleObject" Target="../embeddings/oleObject9.bin"/><Relationship Id="rId21" Type="http://schemas.openxmlformats.org/officeDocument/2006/relationships/image" Target="../media/image31.wmf"/><Relationship Id="rId22" Type="http://schemas.openxmlformats.org/officeDocument/2006/relationships/oleObject" Target="../embeddings/oleObject10.bin"/><Relationship Id="rId23" Type="http://schemas.openxmlformats.org/officeDocument/2006/relationships/image" Target="../media/image32.wmf"/><Relationship Id="rId24" Type="http://schemas.openxmlformats.org/officeDocument/2006/relationships/oleObject" Target="../embeddings/oleObject11.bin"/><Relationship Id="rId25" Type="http://schemas.openxmlformats.org/officeDocument/2006/relationships/image" Target="../media/image33.wmf"/><Relationship Id="rId26" Type="http://schemas.openxmlformats.org/officeDocument/2006/relationships/oleObject" Target="../embeddings/oleObject12.bin"/><Relationship Id="rId27" Type="http://schemas.openxmlformats.org/officeDocument/2006/relationships/image" Target="../media/image34.wmf"/><Relationship Id="rId28" Type="http://schemas.openxmlformats.org/officeDocument/2006/relationships/oleObject" Target="../embeddings/oleObject13.bin"/><Relationship Id="rId29" Type="http://schemas.openxmlformats.org/officeDocument/2006/relationships/image" Target="../media/image35.wmf"/><Relationship Id="rId10" Type="http://schemas.openxmlformats.org/officeDocument/2006/relationships/oleObject" Target="../embeddings/oleObject4.bin"/><Relationship Id="rId11" Type="http://schemas.openxmlformats.org/officeDocument/2006/relationships/image" Target="../media/image26.wmf"/><Relationship Id="rId12" Type="http://schemas.openxmlformats.org/officeDocument/2006/relationships/oleObject" Target="../embeddings/oleObject5.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3.xml.rels><?xml version="1.0" encoding="UTF-8" standalone="yes"?>
<Relationships xmlns="http://schemas.openxmlformats.org/package/2006/relationships"><Relationship Id="rId9" Type="http://schemas.openxmlformats.org/officeDocument/2006/relationships/oleObject" Target="../embeddings/oleObject29.bin"/><Relationship Id="rId20" Type="http://schemas.openxmlformats.org/officeDocument/2006/relationships/oleObject" Target="../embeddings/oleObject35.bin"/><Relationship Id="rId21" Type="http://schemas.openxmlformats.org/officeDocument/2006/relationships/image" Target="../media/image57.wmf"/><Relationship Id="rId22" Type="http://schemas.openxmlformats.org/officeDocument/2006/relationships/oleObject" Target="../embeddings/oleObject36.bin"/><Relationship Id="rId23" Type="http://schemas.openxmlformats.org/officeDocument/2006/relationships/image" Target="../media/image58.wmf"/><Relationship Id="rId24" Type="http://schemas.openxmlformats.org/officeDocument/2006/relationships/oleObject" Target="../embeddings/oleObject37.bin"/><Relationship Id="rId25" Type="http://schemas.openxmlformats.org/officeDocument/2006/relationships/image" Target="../media/image59.wmf"/><Relationship Id="rId26" Type="http://schemas.openxmlformats.org/officeDocument/2006/relationships/oleObject" Target="../embeddings/oleObject38.bin"/><Relationship Id="rId27" Type="http://schemas.openxmlformats.org/officeDocument/2006/relationships/image" Target="../media/image60.wmf"/><Relationship Id="rId28" Type="http://schemas.openxmlformats.org/officeDocument/2006/relationships/oleObject" Target="../embeddings/oleObject39.bin"/><Relationship Id="rId29" Type="http://schemas.openxmlformats.org/officeDocument/2006/relationships/oleObject" Target="../embeddings/oleObject40.bin"/><Relationship Id="rId30" Type="http://schemas.openxmlformats.org/officeDocument/2006/relationships/image" Target="../media/image61.emf"/><Relationship Id="rId10" Type="http://schemas.openxmlformats.org/officeDocument/2006/relationships/image" Target="../media/image52.wmf"/><Relationship Id="rId11" Type="http://schemas.openxmlformats.org/officeDocument/2006/relationships/oleObject" Target="../embeddings/oleObject30.bin"/><Relationship Id="rId12" Type="http://schemas.openxmlformats.org/officeDocument/2006/relationships/image" Target="../media/image53.wmf"/><Relationship Id="rId13" Type="http://schemas.openxmlformats.org/officeDocument/2006/relationships/oleObject" Target="../embeddings/oleObject31.bin"/><Relationship Id="rId14" Type="http://schemas.openxmlformats.org/officeDocument/2006/relationships/oleObject" Target="../embeddings/oleObject32.bin"/><Relationship Id="rId15" Type="http://schemas.openxmlformats.org/officeDocument/2006/relationships/image" Target="../media/image54.wmf"/><Relationship Id="rId16" Type="http://schemas.openxmlformats.org/officeDocument/2006/relationships/oleObject" Target="../embeddings/oleObject33.bin"/><Relationship Id="rId17" Type="http://schemas.openxmlformats.org/officeDocument/2006/relationships/image" Target="../media/image55.wmf"/><Relationship Id="rId18" Type="http://schemas.openxmlformats.org/officeDocument/2006/relationships/oleObject" Target="../embeddings/oleObject34.bin"/><Relationship Id="rId19" Type="http://schemas.openxmlformats.org/officeDocument/2006/relationships/image" Target="../media/image56.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2.xml"/><Relationship Id="rId4" Type="http://schemas.openxmlformats.org/officeDocument/2006/relationships/image" Target="../media/image62.wmf"/><Relationship Id="rId5" Type="http://schemas.openxmlformats.org/officeDocument/2006/relationships/oleObject" Target="../embeddings/oleObject27.bin"/><Relationship Id="rId6" Type="http://schemas.openxmlformats.org/officeDocument/2006/relationships/image" Target="../media/image50.wmf"/><Relationship Id="rId7" Type="http://schemas.openxmlformats.org/officeDocument/2006/relationships/oleObject" Target="../embeddings/oleObject28.bin"/><Relationship Id="rId8" Type="http://schemas.openxmlformats.org/officeDocument/2006/relationships/image" Target="../media/image51.w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41.bin"/><Relationship Id="rId5" Type="http://schemas.openxmlformats.org/officeDocument/2006/relationships/image" Target="../media/image63.wmf"/><Relationship Id="rId6" Type="http://schemas.openxmlformats.org/officeDocument/2006/relationships/oleObject" Target="../embeddings/oleObject42.bin"/><Relationship Id="rId7" Type="http://schemas.openxmlformats.org/officeDocument/2006/relationships/image" Target="../media/image64.wmf"/><Relationship Id="rId8" Type="http://schemas.openxmlformats.org/officeDocument/2006/relationships/oleObject" Target="../embeddings/oleObject43.bin"/><Relationship Id="rId9" Type="http://schemas.openxmlformats.org/officeDocument/2006/relationships/image" Target="../media/image65.w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3" Type="http://schemas.openxmlformats.org/officeDocument/2006/relationships/oleObject" Target="../embeddings/oleObject48.bin"/><Relationship Id="rId14" Type="http://schemas.openxmlformats.org/officeDocument/2006/relationships/image" Target="../media/image70.wmf"/><Relationship Id="rId15" Type="http://schemas.openxmlformats.org/officeDocument/2006/relationships/oleObject" Target="../embeddings/oleObject49.bin"/><Relationship Id="rId16" Type="http://schemas.openxmlformats.org/officeDocument/2006/relationships/image" Target="../media/image71.wmf"/><Relationship Id="rId17" Type="http://schemas.openxmlformats.org/officeDocument/2006/relationships/oleObject" Target="../embeddings/oleObject50.bin"/><Relationship Id="rId18" Type="http://schemas.openxmlformats.org/officeDocument/2006/relationships/image" Target="../media/image72.wmf"/><Relationship Id="rId19" Type="http://schemas.openxmlformats.org/officeDocument/2006/relationships/oleObject" Target="../embeddings/oleObject51.bin"/><Relationship Id="rId63" Type="http://schemas.openxmlformats.org/officeDocument/2006/relationships/oleObject" Target="../embeddings/oleObject83.bin"/><Relationship Id="rId64" Type="http://schemas.openxmlformats.org/officeDocument/2006/relationships/oleObject" Target="../embeddings/oleObject84.bin"/><Relationship Id="rId65" Type="http://schemas.openxmlformats.org/officeDocument/2006/relationships/oleObject" Target="../embeddings/oleObject85.bin"/><Relationship Id="rId50" Type="http://schemas.openxmlformats.org/officeDocument/2006/relationships/oleObject" Target="../embeddings/oleObject74.bin"/><Relationship Id="rId51" Type="http://schemas.openxmlformats.org/officeDocument/2006/relationships/oleObject" Target="../embeddings/oleObject75.bin"/><Relationship Id="rId52" Type="http://schemas.openxmlformats.org/officeDocument/2006/relationships/oleObject" Target="../embeddings/oleObject76.bin"/><Relationship Id="rId53" Type="http://schemas.openxmlformats.org/officeDocument/2006/relationships/image" Target="../media/image81.wmf"/><Relationship Id="rId54" Type="http://schemas.openxmlformats.org/officeDocument/2006/relationships/oleObject" Target="../embeddings/oleObject77.bin"/><Relationship Id="rId55" Type="http://schemas.openxmlformats.org/officeDocument/2006/relationships/oleObject" Target="../embeddings/oleObject78.bin"/><Relationship Id="rId56" Type="http://schemas.openxmlformats.org/officeDocument/2006/relationships/oleObject" Target="../embeddings/oleObject79.bin"/><Relationship Id="rId57" Type="http://schemas.openxmlformats.org/officeDocument/2006/relationships/image" Target="../media/image82.emf"/><Relationship Id="rId58" Type="http://schemas.openxmlformats.org/officeDocument/2006/relationships/oleObject" Target="../embeddings/oleObject80.bin"/><Relationship Id="rId59" Type="http://schemas.openxmlformats.org/officeDocument/2006/relationships/image" Target="../media/image83.emf"/><Relationship Id="rId40" Type="http://schemas.openxmlformats.org/officeDocument/2006/relationships/image" Target="../media/image80.wmf"/><Relationship Id="rId41" Type="http://schemas.openxmlformats.org/officeDocument/2006/relationships/oleObject" Target="../embeddings/oleObject65.bin"/><Relationship Id="rId42" Type="http://schemas.openxmlformats.org/officeDocument/2006/relationships/oleObject" Target="../embeddings/oleObject66.bin"/><Relationship Id="rId43" Type="http://schemas.openxmlformats.org/officeDocument/2006/relationships/oleObject" Target="../embeddings/oleObject67.bin"/><Relationship Id="rId44" Type="http://schemas.openxmlformats.org/officeDocument/2006/relationships/oleObject" Target="../embeddings/oleObject68.bin"/><Relationship Id="rId45" Type="http://schemas.openxmlformats.org/officeDocument/2006/relationships/oleObject" Target="../embeddings/oleObject69.bin"/><Relationship Id="rId46" Type="http://schemas.openxmlformats.org/officeDocument/2006/relationships/oleObject" Target="../embeddings/oleObject70.bin"/><Relationship Id="rId47" Type="http://schemas.openxmlformats.org/officeDocument/2006/relationships/oleObject" Target="../embeddings/oleObject71.bin"/><Relationship Id="rId48" Type="http://schemas.openxmlformats.org/officeDocument/2006/relationships/oleObject" Target="../embeddings/oleObject72.bin"/><Relationship Id="rId49" Type="http://schemas.openxmlformats.org/officeDocument/2006/relationships/oleObject" Target="../embeddings/oleObject73.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34.xml"/><Relationship Id="rId4" Type="http://schemas.openxmlformats.org/officeDocument/2006/relationships/image" Target="../media/image62.wmf"/><Relationship Id="rId5" Type="http://schemas.openxmlformats.org/officeDocument/2006/relationships/oleObject" Target="../embeddings/oleObject44.bin"/><Relationship Id="rId6" Type="http://schemas.openxmlformats.org/officeDocument/2006/relationships/image" Target="../media/image66.wmf"/><Relationship Id="rId7" Type="http://schemas.openxmlformats.org/officeDocument/2006/relationships/oleObject" Target="../embeddings/oleObject45.bin"/><Relationship Id="rId8" Type="http://schemas.openxmlformats.org/officeDocument/2006/relationships/image" Target="../media/image67.wmf"/><Relationship Id="rId9" Type="http://schemas.openxmlformats.org/officeDocument/2006/relationships/oleObject" Target="../embeddings/oleObject46.bin"/><Relationship Id="rId30" Type="http://schemas.openxmlformats.org/officeDocument/2006/relationships/oleObject" Target="../embeddings/oleObject57.bin"/><Relationship Id="rId31" Type="http://schemas.openxmlformats.org/officeDocument/2006/relationships/oleObject" Target="../embeddings/oleObject58.bin"/><Relationship Id="rId32" Type="http://schemas.openxmlformats.org/officeDocument/2006/relationships/oleObject" Target="../embeddings/oleObject59.bin"/><Relationship Id="rId33" Type="http://schemas.openxmlformats.org/officeDocument/2006/relationships/oleObject" Target="../embeddings/oleObject60.bin"/><Relationship Id="rId34" Type="http://schemas.openxmlformats.org/officeDocument/2006/relationships/oleObject" Target="../embeddings/oleObject61.bin"/><Relationship Id="rId35" Type="http://schemas.openxmlformats.org/officeDocument/2006/relationships/oleObject" Target="../embeddings/oleObject62.bin"/><Relationship Id="rId36" Type="http://schemas.openxmlformats.org/officeDocument/2006/relationships/image" Target="../media/image78.wmf"/><Relationship Id="rId37" Type="http://schemas.openxmlformats.org/officeDocument/2006/relationships/oleObject" Target="../embeddings/oleObject63.bin"/><Relationship Id="rId38" Type="http://schemas.openxmlformats.org/officeDocument/2006/relationships/image" Target="../media/image79.wmf"/><Relationship Id="rId39" Type="http://schemas.openxmlformats.org/officeDocument/2006/relationships/oleObject" Target="../embeddings/oleObject64.bin"/><Relationship Id="rId20" Type="http://schemas.openxmlformats.org/officeDocument/2006/relationships/image" Target="../media/image73.wmf"/><Relationship Id="rId21" Type="http://schemas.openxmlformats.org/officeDocument/2006/relationships/oleObject" Target="../embeddings/oleObject52.bin"/><Relationship Id="rId22" Type="http://schemas.openxmlformats.org/officeDocument/2006/relationships/image" Target="../media/image74.wmf"/><Relationship Id="rId23" Type="http://schemas.openxmlformats.org/officeDocument/2006/relationships/oleObject" Target="../embeddings/oleObject53.bin"/><Relationship Id="rId24" Type="http://schemas.openxmlformats.org/officeDocument/2006/relationships/image" Target="../media/image75.wmf"/><Relationship Id="rId25" Type="http://schemas.openxmlformats.org/officeDocument/2006/relationships/oleObject" Target="../embeddings/oleObject54.bin"/><Relationship Id="rId26" Type="http://schemas.openxmlformats.org/officeDocument/2006/relationships/image" Target="../media/image76.wmf"/><Relationship Id="rId27" Type="http://schemas.openxmlformats.org/officeDocument/2006/relationships/oleObject" Target="../embeddings/oleObject55.bin"/><Relationship Id="rId28" Type="http://schemas.openxmlformats.org/officeDocument/2006/relationships/image" Target="../media/image77.wmf"/><Relationship Id="rId29" Type="http://schemas.openxmlformats.org/officeDocument/2006/relationships/oleObject" Target="../embeddings/oleObject56.bin"/><Relationship Id="rId60" Type="http://schemas.openxmlformats.org/officeDocument/2006/relationships/oleObject" Target="../embeddings/oleObject81.bin"/><Relationship Id="rId61" Type="http://schemas.openxmlformats.org/officeDocument/2006/relationships/image" Target="../media/image84.emf"/><Relationship Id="rId62" Type="http://schemas.openxmlformats.org/officeDocument/2006/relationships/oleObject" Target="../embeddings/oleObject82.bin"/><Relationship Id="rId10" Type="http://schemas.openxmlformats.org/officeDocument/2006/relationships/image" Target="../media/image68.wmf"/><Relationship Id="rId11" Type="http://schemas.openxmlformats.org/officeDocument/2006/relationships/oleObject" Target="../embeddings/oleObject47.bin"/><Relationship Id="rId12" Type="http://schemas.openxmlformats.org/officeDocument/2006/relationships/image" Target="../media/image69.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ctrTitle"/>
          </p:nvPr>
        </p:nvSpPr>
        <p:spPr>
          <a:xfrm>
            <a:off x="685800" y="1447800"/>
            <a:ext cx="7772400" cy="1470025"/>
          </a:xfrm>
        </p:spPr>
        <p:txBody>
          <a:bodyPr/>
          <a:lstStyle/>
          <a:p>
            <a:pPr eaLnBrk="1" hangingPunct="1">
              <a:defRPr/>
            </a:pPr>
            <a:r>
              <a:rPr lang="en-US" dirty="0" smtClean="0">
                <a:solidFill>
                  <a:srgbClr val="FF0000"/>
                </a:solidFill>
                <a:cs typeface="+mj-cs"/>
              </a:rPr>
              <a:t>CS 4700:</a:t>
            </a:r>
            <a:br>
              <a:rPr lang="en-US" dirty="0" smtClean="0">
                <a:solidFill>
                  <a:srgbClr val="FF0000"/>
                </a:solidFill>
                <a:cs typeface="+mj-cs"/>
              </a:rPr>
            </a:br>
            <a:r>
              <a:rPr lang="en-US" dirty="0" smtClean="0">
                <a:solidFill>
                  <a:srgbClr val="FF0000"/>
                </a:solidFill>
                <a:cs typeface="+mj-cs"/>
              </a:rPr>
              <a:t>Foundations of  Artificial Intelligence</a:t>
            </a:r>
          </a:p>
        </p:txBody>
      </p:sp>
      <p:sp>
        <p:nvSpPr>
          <p:cNvPr id="190469" name="Rectangle 5"/>
          <p:cNvSpPr>
            <a:spLocks noGrp="1" noChangeArrowheads="1"/>
          </p:cNvSpPr>
          <p:nvPr>
            <p:ph type="subTitle" idx="1"/>
          </p:nvPr>
        </p:nvSpPr>
        <p:spPr>
          <a:xfrm>
            <a:off x="1371600" y="3352800"/>
            <a:ext cx="6400800" cy="1752600"/>
          </a:xfrm>
        </p:spPr>
        <p:txBody>
          <a:bodyPr/>
          <a:lstStyle/>
          <a:p>
            <a:pPr eaLnBrk="1" hangingPunct="1">
              <a:lnSpc>
                <a:spcPct val="80000"/>
              </a:lnSpc>
              <a:defRPr/>
            </a:pPr>
            <a:r>
              <a:rPr lang="en-US" sz="1800" b="1" dirty="0" smtClean="0">
                <a:solidFill>
                  <a:srgbClr val="3333CC"/>
                </a:solidFill>
                <a:cs typeface="+mn-cs"/>
              </a:rPr>
              <a:t>Bart Selman</a:t>
            </a:r>
          </a:p>
          <a:p>
            <a:pPr eaLnBrk="1" hangingPunct="1">
              <a:lnSpc>
                <a:spcPct val="80000"/>
              </a:lnSpc>
              <a:defRPr/>
            </a:pPr>
            <a:r>
              <a:rPr lang="en-US" sz="1800" b="1" dirty="0" err="1" smtClean="0">
                <a:solidFill>
                  <a:srgbClr val="3333CC"/>
                </a:solidFill>
                <a:cs typeface="+mn-cs"/>
              </a:rPr>
              <a:t>selman@cs.cornell.edu</a:t>
            </a:r>
            <a:endParaRPr lang="en-US" sz="1800" b="1" dirty="0" smtClean="0">
              <a:solidFill>
                <a:srgbClr val="3333CC"/>
              </a:solidFill>
              <a:cs typeface="+mn-cs"/>
            </a:endParaRPr>
          </a:p>
          <a:p>
            <a:pPr eaLnBrk="1" hangingPunct="1">
              <a:lnSpc>
                <a:spcPct val="80000"/>
              </a:lnSpc>
              <a:defRPr/>
            </a:pPr>
            <a:endParaRPr lang="en-US" sz="1800" dirty="0" smtClean="0">
              <a:cs typeface="+mn-cs"/>
            </a:endParaRPr>
          </a:p>
          <a:p>
            <a:pPr eaLnBrk="1" hangingPunct="1">
              <a:lnSpc>
                <a:spcPct val="80000"/>
              </a:lnSpc>
              <a:defRPr/>
            </a:pPr>
            <a:r>
              <a:rPr lang="en-US" b="1" dirty="0" smtClean="0">
                <a:solidFill>
                  <a:srgbClr val="3366FF"/>
                </a:solidFill>
                <a:cs typeface="+mn-cs"/>
              </a:rPr>
              <a:t>Module: </a:t>
            </a:r>
          </a:p>
          <a:p>
            <a:pPr eaLnBrk="1" hangingPunct="1">
              <a:lnSpc>
                <a:spcPct val="80000"/>
              </a:lnSpc>
              <a:defRPr/>
            </a:pPr>
            <a:r>
              <a:rPr lang="en-US" b="1" dirty="0" smtClean="0">
                <a:solidFill>
                  <a:schemeClr val="accent2"/>
                </a:solidFill>
                <a:cs typeface="+mn-cs"/>
              </a:rPr>
              <a:t>Adversarial Search </a:t>
            </a:r>
          </a:p>
          <a:p>
            <a:pPr eaLnBrk="1" hangingPunct="1">
              <a:lnSpc>
                <a:spcPct val="80000"/>
              </a:lnSpc>
              <a:defRPr/>
            </a:pPr>
            <a:r>
              <a:rPr lang="en-US" b="1" dirty="0" smtClean="0">
                <a:solidFill>
                  <a:srgbClr val="3366FF"/>
                </a:solidFill>
                <a:cs typeface="+mn-cs"/>
              </a:rPr>
              <a:t>R&amp;N: Chapter 5</a:t>
            </a:r>
          </a:p>
          <a:p>
            <a:pPr eaLnBrk="1" hangingPunct="1">
              <a:lnSpc>
                <a:spcPct val="80000"/>
              </a:lnSpc>
              <a:defRPr/>
            </a:pPr>
            <a:endParaRPr lang="en-US" b="1" dirty="0">
              <a:solidFill>
                <a:srgbClr val="3366FF"/>
              </a:solidFill>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Look-ahead based Tic-Tac-Toe</a:t>
            </a:r>
            <a:endParaRPr lang="en-US" dirty="0"/>
          </a:p>
        </p:txBody>
      </p:sp>
      <p:grpSp>
        <p:nvGrpSpPr>
          <p:cNvPr id="29698"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699"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01"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03"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42" name="TextBox 41"/>
          <p:cNvSpPr txBox="1"/>
          <p:nvPr/>
        </p:nvSpPr>
        <p:spPr>
          <a:xfrm>
            <a:off x="30163" y="1890713"/>
            <a:ext cx="1049337" cy="400050"/>
          </a:xfrm>
          <a:prstGeom prst="rect">
            <a:avLst/>
          </a:prstGeom>
          <a:noFill/>
          <a:ln w="28575" cmpd="sng">
            <a:solidFill>
              <a:schemeClr val="accent5"/>
            </a:solidFill>
          </a:ln>
        </p:spPr>
        <p:txBody>
          <a:bodyPr wrap="none">
            <a:spAutoFit/>
          </a:bodyPr>
          <a:lstStyle/>
          <a:p>
            <a:pPr>
              <a:defRPr/>
            </a:pPr>
            <a:r>
              <a:rPr lang="en-US" sz="2000" dirty="0">
                <a:solidFill>
                  <a:schemeClr val="accent5"/>
                </a:solidFill>
              </a:rPr>
              <a:t>X’s turn</a:t>
            </a:r>
          </a:p>
        </p:txBody>
      </p:sp>
      <p:grpSp>
        <p:nvGrpSpPr>
          <p:cNvPr id="29706"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07"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09"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11"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13"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14"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16"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18"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20"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21"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23"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25"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94" name="TextBox 93"/>
          <p:cNvSpPr txBox="1"/>
          <p:nvPr/>
        </p:nvSpPr>
        <p:spPr>
          <a:xfrm>
            <a:off x="30163" y="3370263"/>
            <a:ext cx="1077912" cy="400050"/>
          </a:xfrm>
          <a:prstGeom prst="rect">
            <a:avLst/>
          </a:prstGeom>
          <a:noFill/>
          <a:ln w="28575" cmpd="sng">
            <a:solidFill>
              <a:schemeClr val="accent5"/>
            </a:solidFill>
          </a:ln>
        </p:spPr>
        <p:txBody>
          <a:bodyPr wrap="none">
            <a:spAutoFit/>
          </a:bodyPr>
          <a:lstStyle/>
          <a:p>
            <a:pPr>
              <a:defRPr/>
            </a:pPr>
            <a:r>
              <a:rPr lang="en-US" sz="2000" dirty="0">
                <a:solidFill>
                  <a:schemeClr val="accent5"/>
                </a:solidFill>
              </a:rPr>
              <a:t>O’s turn</a:t>
            </a:r>
          </a:p>
        </p:txBody>
      </p:sp>
      <p:grpSp>
        <p:nvGrpSpPr>
          <p:cNvPr id="29728"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29"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30"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31" name="Group 103"/>
          <p:cNvGrpSpPr>
            <a:grpSpLocks/>
          </p:cNvGrpSpPr>
          <p:nvPr/>
        </p:nvGrpSpPr>
        <p:grpSpPr bwMode="auto">
          <a:xfrm>
            <a:off x="715963" y="4454525"/>
            <a:ext cx="1023937" cy="928688"/>
            <a:chOff x="3764286" y="1902436"/>
            <a:chExt cx="1646559" cy="1491592"/>
          </a:xfrm>
        </p:grpSpPr>
        <p:cxnSp>
          <p:nvCxnSpPr>
            <p:cNvPr id="105" name="Straight Connector 104"/>
            <p:cNvCxnSpPr/>
            <p:nvPr/>
          </p:nvCxnSpPr>
          <p:spPr>
            <a:xfrm>
              <a:off x="4361643"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913049"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64286" y="2379236"/>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4286" y="288663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32" name="Group 108"/>
          <p:cNvGrpSpPr>
            <a:grpSpLocks/>
          </p:cNvGrpSpPr>
          <p:nvPr/>
        </p:nvGrpSpPr>
        <p:grpSpPr bwMode="auto">
          <a:xfrm>
            <a:off x="1139825" y="4818063"/>
            <a:ext cx="219075" cy="196850"/>
            <a:chOff x="6497150" y="2569673"/>
            <a:chExt cx="354390" cy="316901"/>
          </a:xfrm>
        </p:grpSpPr>
        <p:cxnSp>
          <p:nvCxnSpPr>
            <p:cNvPr id="110" name="Straight Connector 10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12" name="Oval 111"/>
          <p:cNvSpPr/>
          <p:nvPr/>
        </p:nvSpPr>
        <p:spPr>
          <a:xfrm>
            <a:off x="803275" y="4794250"/>
            <a:ext cx="230188"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34" name="Group 112"/>
          <p:cNvGrpSpPr>
            <a:grpSpLocks/>
          </p:cNvGrpSpPr>
          <p:nvPr/>
        </p:nvGrpSpPr>
        <p:grpSpPr bwMode="auto">
          <a:xfrm>
            <a:off x="788988" y="5146675"/>
            <a:ext cx="220662" cy="196850"/>
            <a:chOff x="6497150" y="2569673"/>
            <a:chExt cx="354390" cy="316901"/>
          </a:xfrm>
        </p:grpSpPr>
        <p:cxnSp>
          <p:nvCxnSpPr>
            <p:cNvPr id="114" name="Straight Connector 11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16" name="Oval 115"/>
          <p:cNvSpPr/>
          <p:nvPr/>
        </p:nvSpPr>
        <p:spPr>
          <a:xfrm>
            <a:off x="1501775" y="4459288"/>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36" name="Group 116"/>
          <p:cNvGrpSpPr>
            <a:grpSpLocks/>
          </p:cNvGrpSpPr>
          <p:nvPr/>
        </p:nvGrpSpPr>
        <p:grpSpPr bwMode="auto">
          <a:xfrm>
            <a:off x="819150" y="4503738"/>
            <a:ext cx="220663" cy="198437"/>
            <a:chOff x="6497150" y="2569673"/>
            <a:chExt cx="354390" cy="316901"/>
          </a:xfrm>
        </p:grpSpPr>
        <p:cxnSp>
          <p:nvCxnSpPr>
            <p:cNvPr id="118" name="Straight Connector 11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20" name="Oval 119"/>
          <p:cNvSpPr/>
          <p:nvPr/>
        </p:nvSpPr>
        <p:spPr>
          <a:xfrm>
            <a:off x="1490663" y="5129213"/>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38" name="Group 120"/>
          <p:cNvGrpSpPr>
            <a:grpSpLocks/>
          </p:cNvGrpSpPr>
          <p:nvPr/>
        </p:nvGrpSpPr>
        <p:grpSpPr bwMode="auto">
          <a:xfrm>
            <a:off x="1146175" y="4498975"/>
            <a:ext cx="220663" cy="198438"/>
            <a:chOff x="6497150" y="2569673"/>
            <a:chExt cx="354390" cy="316901"/>
          </a:xfrm>
        </p:grpSpPr>
        <p:cxnSp>
          <p:nvCxnSpPr>
            <p:cNvPr id="122" name="Straight Connector 12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39" name="Group 123"/>
          <p:cNvGrpSpPr>
            <a:grpSpLocks/>
          </p:cNvGrpSpPr>
          <p:nvPr/>
        </p:nvGrpSpPr>
        <p:grpSpPr bwMode="auto">
          <a:xfrm>
            <a:off x="2087563" y="4478338"/>
            <a:ext cx="1025525" cy="927100"/>
            <a:chOff x="3764286" y="1902436"/>
            <a:chExt cx="1646559" cy="1491592"/>
          </a:xfrm>
        </p:grpSpPr>
        <p:cxnSp>
          <p:nvCxnSpPr>
            <p:cNvPr id="125" name="Straight Connector 124"/>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40" name="Group 128"/>
          <p:cNvGrpSpPr>
            <a:grpSpLocks/>
          </p:cNvGrpSpPr>
          <p:nvPr/>
        </p:nvGrpSpPr>
        <p:grpSpPr bwMode="auto">
          <a:xfrm>
            <a:off x="2511425" y="4840288"/>
            <a:ext cx="220663" cy="196850"/>
            <a:chOff x="6497150" y="2569673"/>
            <a:chExt cx="354390" cy="316901"/>
          </a:xfrm>
        </p:grpSpPr>
        <p:cxnSp>
          <p:nvCxnSpPr>
            <p:cNvPr id="130" name="Straight Connector 12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2174875" y="4818063"/>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42" name="Group 132"/>
          <p:cNvGrpSpPr>
            <a:grpSpLocks/>
          </p:cNvGrpSpPr>
          <p:nvPr/>
        </p:nvGrpSpPr>
        <p:grpSpPr bwMode="auto">
          <a:xfrm>
            <a:off x="2162175" y="5168900"/>
            <a:ext cx="220663" cy="196850"/>
            <a:chOff x="6497150" y="2569673"/>
            <a:chExt cx="354390" cy="316901"/>
          </a:xfrm>
        </p:grpSpPr>
        <p:cxnSp>
          <p:nvCxnSpPr>
            <p:cNvPr id="134" name="Straight Connector 13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36" name="Oval 135"/>
          <p:cNvSpPr/>
          <p:nvPr/>
        </p:nvSpPr>
        <p:spPr>
          <a:xfrm>
            <a:off x="2874963" y="4483100"/>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44" name="Group 136"/>
          <p:cNvGrpSpPr>
            <a:grpSpLocks/>
          </p:cNvGrpSpPr>
          <p:nvPr/>
        </p:nvGrpSpPr>
        <p:grpSpPr bwMode="auto">
          <a:xfrm>
            <a:off x="2190750" y="4527550"/>
            <a:ext cx="220663" cy="196850"/>
            <a:chOff x="6497150" y="2569673"/>
            <a:chExt cx="354390" cy="316901"/>
          </a:xfrm>
        </p:grpSpPr>
        <p:cxnSp>
          <p:nvCxnSpPr>
            <p:cNvPr id="138" name="Straight Connector 13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40" name="Oval 139"/>
          <p:cNvSpPr/>
          <p:nvPr/>
        </p:nvSpPr>
        <p:spPr>
          <a:xfrm>
            <a:off x="2862263" y="515302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46" name="Group 140"/>
          <p:cNvGrpSpPr>
            <a:grpSpLocks/>
          </p:cNvGrpSpPr>
          <p:nvPr/>
        </p:nvGrpSpPr>
        <p:grpSpPr bwMode="auto">
          <a:xfrm>
            <a:off x="2519363" y="4522788"/>
            <a:ext cx="219075" cy="196850"/>
            <a:chOff x="6497150" y="2569673"/>
            <a:chExt cx="354390" cy="316901"/>
          </a:xfrm>
        </p:grpSpPr>
        <p:cxnSp>
          <p:nvCxnSpPr>
            <p:cNvPr id="142" name="Straight Connector 14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47" name="Group 143"/>
          <p:cNvGrpSpPr>
            <a:grpSpLocks/>
          </p:cNvGrpSpPr>
          <p:nvPr/>
        </p:nvGrpSpPr>
        <p:grpSpPr bwMode="auto">
          <a:xfrm>
            <a:off x="3279775" y="4483100"/>
            <a:ext cx="1023938" cy="927100"/>
            <a:chOff x="3764286" y="1902436"/>
            <a:chExt cx="1646559" cy="1491592"/>
          </a:xfrm>
        </p:grpSpPr>
        <p:cxnSp>
          <p:nvCxnSpPr>
            <p:cNvPr id="145" name="Straight Connector 144"/>
            <p:cNvCxnSpPr/>
            <p:nvPr/>
          </p:nvCxnSpPr>
          <p:spPr>
            <a:xfrm>
              <a:off x="4361642"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91304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764286" y="2380053"/>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3764286" y="2885764"/>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48" name="Group 148"/>
          <p:cNvGrpSpPr>
            <a:grpSpLocks/>
          </p:cNvGrpSpPr>
          <p:nvPr/>
        </p:nvGrpSpPr>
        <p:grpSpPr bwMode="auto">
          <a:xfrm>
            <a:off x="3702050" y="4845050"/>
            <a:ext cx="220663" cy="196850"/>
            <a:chOff x="6497150" y="2569673"/>
            <a:chExt cx="354390" cy="316901"/>
          </a:xfrm>
        </p:grpSpPr>
        <p:cxnSp>
          <p:nvCxnSpPr>
            <p:cNvPr id="150" name="Straight Connector 14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3367088" y="4821238"/>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50" name="Group 152"/>
          <p:cNvGrpSpPr>
            <a:grpSpLocks/>
          </p:cNvGrpSpPr>
          <p:nvPr/>
        </p:nvGrpSpPr>
        <p:grpSpPr bwMode="auto">
          <a:xfrm>
            <a:off x="3352800" y="5173663"/>
            <a:ext cx="220663" cy="196850"/>
            <a:chOff x="6497150" y="2569673"/>
            <a:chExt cx="354390" cy="316901"/>
          </a:xfrm>
        </p:grpSpPr>
        <p:cxnSp>
          <p:nvCxnSpPr>
            <p:cNvPr id="154" name="Straight Connector 15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56" name="Oval 155"/>
          <p:cNvSpPr/>
          <p:nvPr/>
        </p:nvSpPr>
        <p:spPr>
          <a:xfrm>
            <a:off x="4065588" y="4487863"/>
            <a:ext cx="230187"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52" name="Group 156"/>
          <p:cNvGrpSpPr>
            <a:grpSpLocks/>
          </p:cNvGrpSpPr>
          <p:nvPr/>
        </p:nvGrpSpPr>
        <p:grpSpPr bwMode="auto">
          <a:xfrm>
            <a:off x="3382963" y="4532313"/>
            <a:ext cx="220662" cy="196850"/>
            <a:chOff x="6497150" y="2569673"/>
            <a:chExt cx="354390" cy="316901"/>
          </a:xfrm>
        </p:grpSpPr>
        <p:cxnSp>
          <p:nvCxnSpPr>
            <p:cNvPr id="158" name="Straight Connector 15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60" name="Oval 159"/>
          <p:cNvSpPr/>
          <p:nvPr/>
        </p:nvSpPr>
        <p:spPr>
          <a:xfrm>
            <a:off x="4052888" y="5156200"/>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54" name="Group 160"/>
          <p:cNvGrpSpPr>
            <a:grpSpLocks/>
          </p:cNvGrpSpPr>
          <p:nvPr/>
        </p:nvGrpSpPr>
        <p:grpSpPr bwMode="auto">
          <a:xfrm>
            <a:off x="4052888" y="4845050"/>
            <a:ext cx="220662" cy="196850"/>
            <a:chOff x="6497150" y="2569673"/>
            <a:chExt cx="354390" cy="316901"/>
          </a:xfrm>
        </p:grpSpPr>
        <p:cxnSp>
          <p:nvCxnSpPr>
            <p:cNvPr id="162" name="Straight Connector 16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55" name="Group 163"/>
          <p:cNvGrpSpPr>
            <a:grpSpLocks/>
          </p:cNvGrpSpPr>
          <p:nvPr/>
        </p:nvGrpSpPr>
        <p:grpSpPr bwMode="auto">
          <a:xfrm>
            <a:off x="4646613" y="4478338"/>
            <a:ext cx="1025525" cy="927100"/>
            <a:chOff x="3764286" y="1902436"/>
            <a:chExt cx="1646559" cy="1491592"/>
          </a:xfrm>
        </p:grpSpPr>
        <p:cxnSp>
          <p:nvCxnSpPr>
            <p:cNvPr id="165" name="Straight Connector 164"/>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56" name="Group 168"/>
          <p:cNvGrpSpPr>
            <a:grpSpLocks/>
          </p:cNvGrpSpPr>
          <p:nvPr/>
        </p:nvGrpSpPr>
        <p:grpSpPr bwMode="auto">
          <a:xfrm>
            <a:off x="5070475" y="4840288"/>
            <a:ext cx="220663" cy="196850"/>
            <a:chOff x="6497150" y="2569673"/>
            <a:chExt cx="354390" cy="316901"/>
          </a:xfrm>
        </p:grpSpPr>
        <p:cxnSp>
          <p:nvCxnSpPr>
            <p:cNvPr id="170" name="Straight Connector 16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72" name="Oval 171"/>
          <p:cNvSpPr/>
          <p:nvPr/>
        </p:nvSpPr>
        <p:spPr>
          <a:xfrm>
            <a:off x="4733925" y="4818063"/>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58" name="Group 172"/>
          <p:cNvGrpSpPr>
            <a:grpSpLocks/>
          </p:cNvGrpSpPr>
          <p:nvPr/>
        </p:nvGrpSpPr>
        <p:grpSpPr bwMode="auto">
          <a:xfrm>
            <a:off x="4721225" y="5168900"/>
            <a:ext cx="220663" cy="196850"/>
            <a:chOff x="6497150" y="2569673"/>
            <a:chExt cx="354390" cy="316901"/>
          </a:xfrm>
        </p:grpSpPr>
        <p:cxnSp>
          <p:nvCxnSpPr>
            <p:cNvPr id="174" name="Straight Connector 17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76" name="Oval 175"/>
          <p:cNvSpPr/>
          <p:nvPr/>
        </p:nvSpPr>
        <p:spPr>
          <a:xfrm>
            <a:off x="5434013" y="4483100"/>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60" name="Group 176"/>
          <p:cNvGrpSpPr>
            <a:grpSpLocks/>
          </p:cNvGrpSpPr>
          <p:nvPr/>
        </p:nvGrpSpPr>
        <p:grpSpPr bwMode="auto">
          <a:xfrm>
            <a:off x="4749800" y="4527550"/>
            <a:ext cx="220663" cy="196850"/>
            <a:chOff x="6497150" y="2569673"/>
            <a:chExt cx="354390" cy="316901"/>
          </a:xfrm>
        </p:grpSpPr>
        <p:cxnSp>
          <p:nvCxnSpPr>
            <p:cNvPr id="178" name="Straight Connector 17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80" name="Oval 179"/>
          <p:cNvSpPr/>
          <p:nvPr/>
        </p:nvSpPr>
        <p:spPr>
          <a:xfrm>
            <a:off x="5421313" y="515302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62" name="Group 180"/>
          <p:cNvGrpSpPr>
            <a:grpSpLocks/>
          </p:cNvGrpSpPr>
          <p:nvPr/>
        </p:nvGrpSpPr>
        <p:grpSpPr bwMode="auto">
          <a:xfrm>
            <a:off x="5421313" y="4840288"/>
            <a:ext cx="220662" cy="196850"/>
            <a:chOff x="6497150" y="2569673"/>
            <a:chExt cx="354390" cy="316901"/>
          </a:xfrm>
        </p:grpSpPr>
        <p:cxnSp>
          <p:nvCxnSpPr>
            <p:cNvPr id="182" name="Straight Connector 18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63" name="Group 183"/>
          <p:cNvGrpSpPr>
            <a:grpSpLocks/>
          </p:cNvGrpSpPr>
          <p:nvPr/>
        </p:nvGrpSpPr>
        <p:grpSpPr bwMode="auto">
          <a:xfrm>
            <a:off x="5919788" y="4473575"/>
            <a:ext cx="1023937" cy="928688"/>
            <a:chOff x="3764286" y="1902436"/>
            <a:chExt cx="1646559" cy="1491592"/>
          </a:xfrm>
        </p:grpSpPr>
        <p:cxnSp>
          <p:nvCxnSpPr>
            <p:cNvPr id="185" name="Straight Connector 184"/>
            <p:cNvCxnSpPr/>
            <p:nvPr/>
          </p:nvCxnSpPr>
          <p:spPr>
            <a:xfrm>
              <a:off x="4361643"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13049"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764286" y="2379236"/>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88663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64" name="Group 188"/>
          <p:cNvGrpSpPr>
            <a:grpSpLocks/>
          </p:cNvGrpSpPr>
          <p:nvPr/>
        </p:nvGrpSpPr>
        <p:grpSpPr bwMode="auto">
          <a:xfrm>
            <a:off x="6343650" y="4837113"/>
            <a:ext cx="220663" cy="196850"/>
            <a:chOff x="6497150" y="2569673"/>
            <a:chExt cx="354390" cy="316901"/>
          </a:xfrm>
        </p:grpSpPr>
        <p:cxnSp>
          <p:nvCxnSpPr>
            <p:cNvPr id="190" name="Straight Connector 18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a:off x="6007100" y="4813300"/>
            <a:ext cx="230188"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66" name="Group 192"/>
          <p:cNvGrpSpPr>
            <a:grpSpLocks/>
          </p:cNvGrpSpPr>
          <p:nvPr/>
        </p:nvGrpSpPr>
        <p:grpSpPr bwMode="auto">
          <a:xfrm>
            <a:off x="5994400" y="5164138"/>
            <a:ext cx="219075" cy="198437"/>
            <a:chOff x="6497150" y="2569673"/>
            <a:chExt cx="354390" cy="316901"/>
          </a:xfrm>
        </p:grpSpPr>
        <p:cxnSp>
          <p:nvCxnSpPr>
            <p:cNvPr id="194" name="Straight Connector 19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96" name="Oval 195"/>
          <p:cNvSpPr/>
          <p:nvPr/>
        </p:nvSpPr>
        <p:spPr>
          <a:xfrm>
            <a:off x="6705600" y="4478338"/>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68" name="Group 196"/>
          <p:cNvGrpSpPr>
            <a:grpSpLocks/>
          </p:cNvGrpSpPr>
          <p:nvPr/>
        </p:nvGrpSpPr>
        <p:grpSpPr bwMode="auto">
          <a:xfrm>
            <a:off x="6022975" y="4522788"/>
            <a:ext cx="220663" cy="196850"/>
            <a:chOff x="6497150" y="2569673"/>
            <a:chExt cx="354390" cy="316901"/>
          </a:xfrm>
        </p:grpSpPr>
        <p:cxnSp>
          <p:nvCxnSpPr>
            <p:cNvPr id="198" name="Straight Connector 19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a:xfrm>
            <a:off x="6694488" y="5148263"/>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70" name="Group 200"/>
          <p:cNvGrpSpPr>
            <a:grpSpLocks/>
          </p:cNvGrpSpPr>
          <p:nvPr/>
        </p:nvGrpSpPr>
        <p:grpSpPr bwMode="auto">
          <a:xfrm>
            <a:off x="6350000" y="5172075"/>
            <a:ext cx="220663" cy="196850"/>
            <a:chOff x="6497150" y="2569673"/>
            <a:chExt cx="354390" cy="316901"/>
          </a:xfrm>
        </p:grpSpPr>
        <p:cxnSp>
          <p:nvCxnSpPr>
            <p:cNvPr id="202" name="Straight Connector 20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71" name="Group 203"/>
          <p:cNvGrpSpPr>
            <a:grpSpLocks/>
          </p:cNvGrpSpPr>
          <p:nvPr/>
        </p:nvGrpSpPr>
        <p:grpSpPr bwMode="auto">
          <a:xfrm>
            <a:off x="7278688" y="4473575"/>
            <a:ext cx="1025525" cy="928688"/>
            <a:chOff x="3764286" y="1902436"/>
            <a:chExt cx="1646559" cy="1491592"/>
          </a:xfrm>
        </p:grpSpPr>
        <p:cxnSp>
          <p:nvCxnSpPr>
            <p:cNvPr id="205" name="Straight Connector 204"/>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64286" y="2379236"/>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64286" y="288663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72" name="Group 208"/>
          <p:cNvGrpSpPr>
            <a:grpSpLocks/>
          </p:cNvGrpSpPr>
          <p:nvPr/>
        </p:nvGrpSpPr>
        <p:grpSpPr bwMode="auto">
          <a:xfrm>
            <a:off x="7702550" y="4837113"/>
            <a:ext cx="220663" cy="196850"/>
            <a:chOff x="6497150" y="2569673"/>
            <a:chExt cx="354390" cy="316901"/>
          </a:xfrm>
        </p:grpSpPr>
        <p:cxnSp>
          <p:nvCxnSpPr>
            <p:cNvPr id="210" name="Straight Connector 20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12" name="Oval 211"/>
          <p:cNvSpPr/>
          <p:nvPr/>
        </p:nvSpPr>
        <p:spPr>
          <a:xfrm>
            <a:off x="7366000" y="4813300"/>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74" name="Group 212"/>
          <p:cNvGrpSpPr>
            <a:grpSpLocks/>
          </p:cNvGrpSpPr>
          <p:nvPr/>
        </p:nvGrpSpPr>
        <p:grpSpPr bwMode="auto">
          <a:xfrm>
            <a:off x="7353300" y="5165725"/>
            <a:ext cx="220663" cy="196850"/>
            <a:chOff x="6497150" y="2569673"/>
            <a:chExt cx="354390" cy="316901"/>
          </a:xfrm>
        </p:grpSpPr>
        <p:cxnSp>
          <p:nvCxnSpPr>
            <p:cNvPr id="214" name="Straight Connector 21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a:xfrm>
            <a:off x="8066088" y="4478338"/>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76" name="Group 216"/>
          <p:cNvGrpSpPr>
            <a:grpSpLocks/>
          </p:cNvGrpSpPr>
          <p:nvPr/>
        </p:nvGrpSpPr>
        <p:grpSpPr bwMode="auto">
          <a:xfrm>
            <a:off x="7381875" y="4522788"/>
            <a:ext cx="220663" cy="198437"/>
            <a:chOff x="6497150" y="2569673"/>
            <a:chExt cx="354390" cy="316901"/>
          </a:xfrm>
        </p:grpSpPr>
        <p:cxnSp>
          <p:nvCxnSpPr>
            <p:cNvPr id="218" name="Straight Connector 21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8053388" y="5148263"/>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78" name="Group 220"/>
          <p:cNvGrpSpPr>
            <a:grpSpLocks/>
          </p:cNvGrpSpPr>
          <p:nvPr/>
        </p:nvGrpSpPr>
        <p:grpSpPr bwMode="auto">
          <a:xfrm>
            <a:off x="7708900" y="5172075"/>
            <a:ext cx="220663" cy="196850"/>
            <a:chOff x="6497150" y="2569673"/>
            <a:chExt cx="354390" cy="316901"/>
          </a:xfrm>
        </p:grpSpPr>
        <p:cxnSp>
          <p:nvCxnSpPr>
            <p:cNvPr id="222" name="Straight Connector 22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24" name="TextBox 223"/>
          <p:cNvSpPr txBox="1"/>
          <p:nvPr/>
        </p:nvSpPr>
        <p:spPr>
          <a:xfrm>
            <a:off x="103188" y="4730750"/>
            <a:ext cx="357187" cy="400050"/>
          </a:xfrm>
          <a:prstGeom prst="rect">
            <a:avLst/>
          </a:prstGeom>
          <a:noFill/>
          <a:ln w="28575" cmpd="sng">
            <a:solidFill>
              <a:schemeClr val="accent5"/>
            </a:solidFill>
          </a:ln>
        </p:spPr>
        <p:txBody>
          <a:bodyPr wrap="none">
            <a:spAutoFit/>
          </a:bodyPr>
          <a:lstStyle/>
          <a:p>
            <a:pPr>
              <a:defRPr/>
            </a:pPr>
            <a:r>
              <a:rPr lang="en-US" sz="2000" dirty="0">
                <a:solidFill>
                  <a:schemeClr val="accent5"/>
                </a:solidFill>
              </a:rPr>
              <a:t>X</a:t>
            </a:r>
          </a:p>
        </p:txBody>
      </p:sp>
      <p:sp>
        <p:nvSpPr>
          <p:cNvPr id="225" name="Oval 224"/>
          <p:cNvSpPr/>
          <p:nvPr/>
        </p:nvSpPr>
        <p:spPr>
          <a:xfrm>
            <a:off x="1493838" y="4794250"/>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26" name="Oval 225"/>
          <p:cNvSpPr/>
          <p:nvPr/>
        </p:nvSpPr>
        <p:spPr>
          <a:xfrm>
            <a:off x="2513013" y="5146675"/>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27" name="Oval 226"/>
          <p:cNvSpPr/>
          <p:nvPr/>
        </p:nvSpPr>
        <p:spPr>
          <a:xfrm>
            <a:off x="3703638" y="4497388"/>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28" name="Oval 227"/>
          <p:cNvSpPr/>
          <p:nvPr/>
        </p:nvSpPr>
        <p:spPr>
          <a:xfrm>
            <a:off x="5070475" y="514667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29" name="Oval 228"/>
          <p:cNvSpPr/>
          <p:nvPr/>
        </p:nvSpPr>
        <p:spPr>
          <a:xfrm>
            <a:off x="6350000" y="4483100"/>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30" name="Oval 229"/>
          <p:cNvSpPr/>
          <p:nvPr/>
        </p:nvSpPr>
        <p:spPr>
          <a:xfrm>
            <a:off x="8066088" y="4821238"/>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cxnSp>
        <p:nvCxnSpPr>
          <p:cNvPr id="231" name="Straight Connector 230"/>
          <p:cNvCxnSpPr/>
          <p:nvPr/>
        </p:nvCxnSpPr>
        <p:spPr>
          <a:xfrm>
            <a:off x="1603375" y="4451350"/>
            <a:ext cx="0" cy="928688"/>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181975" y="4437063"/>
            <a:ext cx="0" cy="928687"/>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nvGrpSpPr>
          <p:cNvPr id="233" name="Group 232"/>
          <p:cNvGrpSpPr>
            <a:grpSpLocks/>
          </p:cNvGrpSpPr>
          <p:nvPr/>
        </p:nvGrpSpPr>
        <p:grpSpPr bwMode="auto">
          <a:xfrm>
            <a:off x="2066925" y="5861050"/>
            <a:ext cx="1025525" cy="928688"/>
            <a:chOff x="3764286" y="1902436"/>
            <a:chExt cx="1646559" cy="1491592"/>
          </a:xfrm>
        </p:grpSpPr>
        <p:cxnSp>
          <p:nvCxnSpPr>
            <p:cNvPr id="234" name="Straight Connector 23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8" name="Group 237"/>
          <p:cNvGrpSpPr>
            <a:grpSpLocks/>
          </p:cNvGrpSpPr>
          <p:nvPr/>
        </p:nvGrpSpPr>
        <p:grpSpPr bwMode="auto">
          <a:xfrm>
            <a:off x="2490788" y="6224588"/>
            <a:ext cx="220662" cy="196850"/>
            <a:chOff x="6497150" y="2569673"/>
            <a:chExt cx="354390" cy="316901"/>
          </a:xfrm>
        </p:grpSpPr>
        <p:cxnSp>
          <p:nvCxnSpPr>
            <p:cNvPr id="239" name="Straight Connector 2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1" name="Oval 240"/>
          <p:cNvSpPr/>
          <p:nvPr/>
        </p:nvSpPr>
        <p:spPr>
          <a:xfrm>
            <a:off x="2155825" y="6200775"/>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2" name="Group 241"/>
          <p:cNvGrpSpPr>
            <a:grpSpLocks/>
          </p:cNvGrpSpPr>
          <p:nvPr/>
        </p:nvGrpSpPr>
        <p:grpSpPr bwMode="auto">
          <a:xfrm>
            <a:off x="2141538" y="6553200"/>
            <a:ext cx="220662" cy="196850"/>
            <a:chOff x="6497150" y="2569673"/>
            <a:chExt cx="354390" cy="316901"/>
          </a:xfrm>
        </p:grpSpPr>
        <p:cxnSp>
          <p:nvCxnSpPr>
            <p:cNvPr id="243" name="Straight Connector 2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5" name="Oval 244"/>
          <p:cNvSpPr/>
          <p:nvPr/>
        </p:nvSpPr>
        <p:spPr>
          <a:xfrm>
            <a:off x="2854325" y="5865813"/>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6" name="Group 245"/>
          <p:cNvGrpSpPr>
            <a:grpSpLocks/>
          </p:cNvGrpSpPr>
          <p:nvPr/>
        </p:nvGrpSpPr>
        <p:grpSpPr bwMode="auto">
          <a:xfrm>
            <a:off x="2170113" y="5910263"/>
            <a:ext cx="220662" cy="198437"/>
            <a:chOff x="6497150" y="2569673"/>
            <a:chExt cx="354390" cy="316901"/>
          </a:xfrm>
        </p:grpSpPr>
        <p:cxnSp>
          <p:nvCxnSpPr>
            <p:cNvPr id="247" name="Straight Connector 24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9" name="Oval 248"/>
          <p:cNvSpPr/>
          <p:nvPr/>
        </p:nvSpPr>
        <p:spPr>
          <a:xfrm>
            <a:off x="2841625"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0" name="Group 249"/>
          <p:cNvGrpSpPr>
            <a:grpSpLocks/>
          </p:cNvGrpSpPr>
          <p:nvPr/>
        </p:nvGrpSpPr>
        <p:grpSpPr bwMode="auto">
          <a:xfrm>
            <a:off x="2498725" y="5905500"/>
            <a:ext cx="220663" cy="198438"/>
            <a:chOff x="6497150" y="2569673"/>
            <a:chExt cx="354390" cy="316901"/>
          </a:xfrm>
        </p:grpSpPr>
        <p:cxnSp>
          <p:nvCxnSpPr>
            <p:cNvPr id="251" name="Straight Connector 25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3" name="Oval 252"/>
          <p:cNvSpPr/>
          <p:nvPr/>
        </p:nvSpPr>
        <p:spPr>
          <a:xfrm>
            <a:off x="24923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4" name="Group 253"/>
          <p:cNvGrpSpPr>
            <a:grpSpLocks/>
          </p:cNvGrpSpPr>
          <p:nvPr/>
        </p:nvGrpSpPr>
        <p:grpSpPr bwMode="auto">
          <a:xfrm>
            <a:off x="3276600" y="5872163"/>
            <a:ext cx="1023938" cy="928687"/>
            <a:chOff x="3764286" y="1902436"/>
            <a:chExt cx="1646559" cy="1491592"/>
          </a:xfrm>
        </p:grpSpPr>
        <p:cxnSp>
          <p:nvCxnSpPr>
            <p:cNvPr id="255" name="Straight Connector 25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9" name="Group 258"/>
          <p:cNvGrpSpPr>
            <a:grpSpLocks/>
          </p:cNvGrpSpPr>
          <p:nvPr/>
        </p:nvGrpSpPr>
        <p:grpSpPr bwMode="auto">
          <a:xfrm>
            <a:off x="3700463" y="6234113"/>
            <a:ext cx="220662" cy="198437"/>
            <a:chOff x="6497150" y="2569673"/>
            <a:chExt cx="354390" cy="316901"/>
          </a:xfrm>
        </p:grpSpPr>
        <p:cxnSp>
          <p:nvCxnSpPr>
            <p:cNvPr id="260" name="Straight Connector 25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2" name="Oval 261"/>
          <p:cNvSpPr/>
          <p:nvPr/>
        </p:nvSpPr>
        <p:spPr>
          <a:xfrm>
            <a:off x="3363913" y="6211888"/>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3" name="Group 262"/>
          <p:cNvGrpSpPr>
            <a:grpSpLocks/>
          </p:cNvGrpSpPr>
          <p:nvPr/>
        </p:nvGrpSpPr>
        <p:grpSpPr bwMode="auto">
          <a:xfrm>
            <a:off x="3349625" y="6562725"/>
            <a:ext cx="220663" cy="198438"/>
            <a:chOff x="6497150" y="2569673"/>
            <a:chExt cx="354390" cy="316901"/>
          </a:xfrm>
        </p:grpSpPr>
        <p:cxnSp>
          <p:nvCxnSpPr>
            <p:cNvPr id="264" name="Straight Connector 26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6" name="Oval 265"/>
          <p:cNvSpPr/>
          <p:nvPr/>
        </p:nvSpPr>
        <p:spPr>
          <a:xfrm>
            <a:off x="4062413" y="58769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7" name="Group 266"/>
          <p:cNvGrpSpPr>
            <a:grpSpLocks/>
          </p:cNvGrpSpPr>
          <p:nvPr/>
        </p:nvGrpSpPr>
        <p:grpSpPr bwMode="auto">
          <a:xfrm>
            <a:off x="3379788" y="5921375"/>
            <a:ext cx="220662" cy="196850"/>
            <a:chOff x="6497150" y="2569673"/>
            <a:chExt cx="354390" cy="316901"/>
          </a:xfrm>
        </p:grpSpPr>
        <p:cxnSp>
          <p:nvCxnSpPr>
            <p:cNvPr id="268" name="Straight Connector 26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0" name="Oval 269"/>
          <p:cNvSpPr/>
          <p:nvPr/>
        </p:nvSpPr>
        <p:spPr>
          <a:xfrm>
            <a:off x="4051300" y="6546850"/>
            <a:ext cx="230188"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1" name="Group 270"/>
          <p:cNvGrpSpPr>
            <a:grpSpLocks/>
          </p:cNvGrpSpPr>
          <p:nvPr/>
        </p:nvGrpSpPr>
        <p:grpSpPr bwMode="auto">
          <a:xfrm>
            <a:off x="4049713" y="6234113"/>
            <a:ext cx="220662" cy="198437"/>
            <a:chOff x="6497150" y="2569673"/>
            <a:chExt cx="354390" cy="316901"/>
          </a:xfrm>
        </p:grpSpPr>
        <p:cxnSp>
          <p:nvCxnSpPr>
            <p:cNvPr id="272" name="Straight Connector 27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4" name="Oval 273"/>
          <p:cNvSpPr/>
          <p:nvPr/>
        </p:nvSpPr>
        <p:spPr>
          <a:xfrm>
            <a:off x="3702050" y="588803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5" name="Group 274"/>
          <p:cNvGrpSpPr>
            <a:grpSpLocks/>
          </p:cNvGrpSpPr>
          <p:nvPr/>
        </p:nvGrpSpPr>
        <p:grpSpPr bwMode="auto">
          <a:xfrm>
            <a:off x="4646613" y="5861050"/>
            <a:ext cx="1025525" cy="928688"/>
            <a:chOff x="3764286" y="1902436"/>
            <a:chExt cx="1646559" cy="1491592"/>
          </a:xfrm>
        </p:grpSpPr>
        <p:cxnSp>
          <p:nvCxnSpPr>
            <p:cNvPr id="276" name="Straight Connector 27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0" name="Group 279"/>
          <p:cNvGrpSpPr>
            <a:grpSpLocks/>
          </p:cNvGrpSpPr>
          <p:nvPr/>
        </p:nvGrpSpPr>
        <p:grpSpPr bwMode="auto">
          <a:xfrm>
            <a:off x="5070475" y="6224588"/>
            <a:ext cx="220663" cy="196850"/>
            <a:chOff x="6497150" y="2569673"/>
            <a:chExt cx="354390" cy="316901"/>
          </a:xfrm>
        </p:grpSpPr>
        <p:cxnSp>
          <p:nvCxnSpPr>
            <p:cNvPr id="281" name="Straight Connector 28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3" name="Oval 282"/>
          <p:cNvSpPr/>
          <p:nvPr/>
        </p:nvSpPr>
        <p:spPr>
          <a:xfrm>
            <a:off x="4735513" y="6200775"/>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4" name="Group 283"/>
          <p:cNvGrpSpPr>
            <a:grpSpLocks/>
          </p:cNvGrpSpPr>
          <p:nvPr/>
        </p:nvGrpSpPr>
        <p:grpSpPr bwMode="auto">
          <a:xfrm>
            <a:off x="4721225" y="6551613"/>
            <a:ext cx="220663" cy="198437"/>
            <a:chOff x="6497150" y="2569673"/>
            <a:chExt cx="354390" cy="316901"/>
          </a:xfrm>
        </p:grpSpPr>
        <p:cxnSp>
          <p:nvCxnSpPr>
            <p:cNvPr id="285" name="Straight Connector 28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7" name="Oval 286"/>
          <p:cNvSpPr/>
          <p:nvPr/>
        </p:nvSpPr>
        <p:spPr>
          <a:xfrm>
            <a:off x="5434013" y="58658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8" name="Group 287"/>
          <p:cNvGrpSpPr>
            <a:grpSpLocks/>
          </p:cNvGrpSpPr>
          <p:nvPr/>
        </p:nvGrpSpPr>
        <p:grpSpPr bwMode="auto">
          <a:xfrm>
            <a:off x="4749800" y="5910263"/>
            <a:ext cx="220663" cy="196850"/>
            <a:chOff x="6497150" y="2569673"/>
            <a:chExt cx="354390" cy="316901"/>
          </a:xfrm>
        </p:grpSpPr>
        <p:cxnSp>
          <p:nvCxnSpPr>
            <p:cNvPr id="289" name="Straight Connector 28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1" name="Oval 290"/>
          <p:cNvSpPr/>
          <p:nvPr/>
        </p:nvSpPr>
        <p:spPr>
          <a:xfrm>
            <a:off x="5421313"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2" name="Group 291"/>
          <p:cNvGrpSpPr>
            <a:grpSpLocks/>
          </p:cNvGrpSpPr>
          <p:nvPr/>
        </p:nvGrpSpPr>
        <p:grpSpPr bwMode="auto">
          <a:xfrm>
            <a:off x="5421313" y="6224588"/>
            <a:ext cx="220662" cy="196850"/>
            <a:chOff x="6497150" y="2569673"/>
            <a:chExt cx="354390" cy="316901"/>
          </a:xfrm>
        </p:grpSpPr>
        <p:cxnSp>
          <p:nvCxnSpPr>
            <p:cNvPr id="293" name="Straight Connector 29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5" name="Oval 294"/>
          <p:cNvSpPr/>
          <p:nvPr/>
        </p:nvSpPr>
        <p:spPr>
          <a:xfrm>
            <a:off x="50704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2" name="Group 311"/>
          <p:cNvGrpSpPr>
            <a:grpSpLocks/>
          </p:cNvGrpSpPr>
          <p:nvPr/>
        </p:nvGrpSpPr>
        <p:grpSpPr bwMode="auto">
          <a:xfrm>
            <a:off x="5919788" y="5865813"/>
            <a:ext cx="1023937" cy="928687"/>
            <a:chOff x="3764286" y="1902436"/>
            <a:chExt cx="1646559" cy="1491592"/>
          </a:xfrm>
        </p:grpSpPr>
        <p:cxnSp>
          <p:nvCxnSpPr>
            <p:cNvPr id="313" name="Straight Connector 312"/>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a:grpSpLocks/>
          </p:cNvGrpSpPr>
          <p:nvPr/>
        </p:nvGrpSpPr>
        <p:grpSpPr bwMode="auto">
          <a:xfrm>
            <a:off x="6343650" y="6229350"/>
            <a:ext cx="220663" cy="196850"/>
            <a:chOff x="6497150" y="2569673"/>
            <a:chExt cx="354390" cy="316901"/>
          </a:xfrm>
        </p:grpSpPr>
        <p:cxnSp>
          <p:nvCxnSpPr>
            <p:cNvPr id="318" name="Straight Connector 3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0" name="Oval 319"/>
          <p:cNvSpPr/>
          <p:nvPr/>
        </p:nvSpPr>
        <p:spPr>
          <a:xfrm>
            <a:off x="6007100" y="6205538"/>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1" name="Group 320"/>
          <p:cNvGrpSpPr>
            <a:grpSpLocks/>
          </p:cNvGrpSpPr>
          <p:nvPr/>
        </p:nvGrpSpPr>
        <p:grpSpPr bwMode="auto">
          <a:xfrm>
            <a:off x="5994400" y="6557963"/>
            <a:ext cx="219075" cy="196850"/>
            <a:chOff x="6497150" y="2569673"/>
            <a:chExt cx="354390" cy="316901"/>
          </a:xfrm>
        </p:grpSpPr>
        <p:cxnSp>
          <p:nvCxnSpPr>
            <p:cNvPr id="322" name="Straight Connector 3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4" name="Oval 323"/>
          <p:cNvSpPr/>
          <p:nvPr/>
        </p:nvSpPr>
        <p:spPr>
          <a:xfrm>
            <a:off x="6705600" y="5870575"/>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5" name="Group 324"/>
          <p:cNvGrpSpPr>
            <a:grpSpLocks/>
          </p:cNvGrpSpPr>
          <p:nvPr/>
        </p:nvGrpSpPr>
        <p:grpSpPr bwMode="auto">
          <a:xfrm>
            <a:off x="6022975" y="5915025"/>
            <a:ext cx="220663" cy="198438"/>
            <a:chOff x="6497150" y="2569673"/>
            <a:chExt cx="354390" cy="316901"/>
          </a:xfrm>
        </p:grpSpPr>
        <p:cxnSp>
          <p:nvCxnSpPr>
            <p:cNvPr id="326" name="Straight Connector 32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8" name="Oval 327"/>
          <p:cNvSpPr/>
          <p:nvPr/>
        </p:nvSpPr>
        <p:spPr>
          <a:xfrm>
            <a:off x="6694488" y="654050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9" name="Group 328"/>
          <p:cNvGrpSpPr>
            <a:grpSpLocks/>
          </p:cNvGrpSpPr>
          <p:nvPr/>
        </p:nvGrpSpPr>
        <p:grpSpPr bwMode="auto">
          <a:xfrm>
            <a:off x="6350000" y="6564313"/>
            <a:ext cx="220663" cy="196850"/>
            <a:chOff x="6497150" y="2569673"/>
            <a:chExt cx="354390" cy="316901"/>
          </a:xfrm>
        </p:grpSpPr>
        <p:cxnSp>
          <p:nvCxnSpPr>
            <p:cNvPr id="330" name="Straight Connector 3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32" name="Oval 331"/>
          <p:cNvSpPr/>
          <p:nvPr/>
        </p:nvSpPr>
        <p:spPr>
          <a:xfrm>
            <a:off x="6350000" y="587533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3" name="Group 332"/>
          <p:cNvGrpSpPr>
            <a:grpSpLocks/>
          </p:cNvGrpSpPr>
          <p:nvPr/>
        </p:nvGrpSpPr>
        <p:grpSpPr bwMode="auto">
          <a:xfrm>
            <a:off x="2841625" y="6211888"/>
            <a:ext cx="220663" cy="196850"/>
            <a:chOff x="6497150" y="2569673"/>
            <a:chExt cx="354390" cy="316901"/>
          </a:xfrm>
        </p:grpSpPr>
        <p:cxnSp>
          <p:nvCxnSpPr>
            <p:cNvPr id="334" name="Straight Connector 3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6" name="Group 335"/>
          <p:cNvGrpSpPr>
            <a:grpSpLocks/>
          </p:cNvGrpSpPr>
          <p:nvPr/>
        </p:nvGrpSpPr>
        <p:grpSpPr bwMode="auto">
          <a:xfrm>
            <a:off x="3711575" y="6564313"/>
            <a:ext cx="220663" cy="196850"/>
            <a:chOff x="6497150" y="2569673"/>
            <a:chExt cx="354390" cy="316901"/>
          </a:xfrm>
        </p:grpSpPr>
        <p:cxnSp>
          <p:nvCxnSpPr>
            <p:cNvPr id="337" name="Straight Connector 33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9" name="Group 338"/>
          <p:cNvGrpSpPr>
            <a:grpSpLocks/>
          </p:cNvGrpSpPr>
          <p:nvPr/>
        </p:nvGrpSpPr>
        <p:grpSpPr bwMode="auto">
          <a:xfrm>
            <a:off x="5070475" y="5902325"/>
            <a:ext cx="220663" cy="196850"/>
            <a:chOff x="6497150" y="2569673"/>
            <a:chExt cx="354390" cy="316901"/>
          </a:xfrm>
        </p:grpSpPr>
        <p:cxnSp>
          <p:nvCxnSpPr>
            <p:cNvPr id="340" name="Straight Connector 33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42" name="Group 341"/>
          <p:cNvGrpSpPr>
            <a:grpSpLocks/>
          </p:cNvGrpSpPr>
          <p:nvPr/>
        </p:nvGrpSpPr>
        <p:grpSpPr bwMode="auto">
          <a:xfrm>
            <a:off x="6694488" y="6224588"/>
            <a:ext cx="220662" cy="196850"/>
            <a:chOff x="6497150" y="2569673"/>
            <a:chExt cx="354390" cy="316901"/>
          </a:xfrm>
        </p:grpSpPr>
        <p:cxnSp>
          <p:nvCxnSpPr>
            <p:cNvPr id="343" name="Straight Connector 3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371" name="Straight Arrow Connector 370"/>
          <p:cNvCxnSpPr/>
          <p:nvPr/>
        </p:nvCxnSpPr>
        <p:spPr>
          <a:xfrm flipH="1">
            <a:off x="1997075" y="2554288"/>
            <a:ext cx="1924050" cy="4730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345" name="TextBox 344"/>
          <p:cNvSpPr txBox="1">
            <a:spLocks noChangeArrowheads="1"/>
          </p:cNvSpPr>
          <p:nvPr/>
        </p:nvSpPr>
        <p:spPr bwMode="auto">
          <a:xfrm>
            <a:off x="6194425" y="5922963"/>
            <a:ext cx="512763"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46" name="TextBox 345"/>
          <p:cNvSpPr txBox="1">
            <a:spLocks noChangeArrowheads="1"/>
          </p:cNvSpPr>
          <p:nvPr/>
        </p:nvSpPr>
        <p:spPr bwMode="auto">
          <a:xfrm>
            <a:off x="4914900" y="5926138"/>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47" name="TextBox 346"/>
          <p:cNvSpPr txBox="1">
            <a:spLocks noChangeArrowheads="1"/>
          </p:cNvSpPr>
          <p:nvPr/>
        </p:nvSpPr>
        <p:spPr bwMode="auto">
          <a:xfrm>
            <a:off x="3570288" y="592296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48" name="TextBox 347"/>
          <p:cNvSpPr txBox="1">
            <a:spLocks noChangeArrowheads="1"/>
          </p:cNvSpPr>
          <p:nvPr/>
        </p:nvSpPr>
        <p:spPr bwMode="auto">
          <a:xfrm>
            <a:off x="2362200" y="591661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33"/>
                                        </p:tgtEl>
                                      </p:cBhvr>
                                    </p:animEffect>
                                    <p:set>
                                      <p:cBhvr>
                                        <p:cTn id="7" dur="1" fill="hold">
                                          <p:stCondLst>
                                            <p:cond delay="499"/>
                                          </p:stCondLst>
                                        </p:cTn>
                                        <p:tgtEl>
                                          <p:spTgt spid="233"/>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38"/>
                                        </p:tgtEl>
                                      </p:cBhvr>
                                    </p:animEffect>
                                    <p:set>
                                      <p:cBhvr>
                                        <p:cTn id="10" dur="1" fill="hold">
                                          <p:stCondLst>
                                            <p:cond delay="499"/>
                                          </p:stCondLst>
                                        </p:cTn>
                                        <p:tgtEl>
                                          <p:spTgt spid="238"/>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41"/>
                                        </p:tgtEl>
                                      </p:cBhvr>
                                    </p:animEffect>
                                    <p:set>
                                      <p:cBhvr>
                                        <p:cTn id="13" dur="1" fill="hold">
                                          <p:stCondLst>
                                            <p:cond delay="499"/>
                                          </p:stCondLst>
                                        </p:cTn>
                                        <p:tgtEl>
                                          <p:spTgt spid="241"/>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42"/>
                                        </p:tgtEl>
                                      </p:cBhvr>
                                    </p:animEffect>
                                    <p:set>
                                      <p:cBhvr>
                                        <p:cTn id="16" dur="1" fill="hold">
                                          <p:stCondLst>
                                            <p:cond delay="499"/>
                                          </p:stCondLst>
                                        </p:cTn>
                                        <p:tgtEl>
                                          <p:spTgt spid="242"/>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245"/>
                                        </p:tgtEl>
                                      </p:cBhvr>
                                    </p:animEffect>
                                    <p:set>
                                      <p:cBhvr>
                                        <p:cTn id="19" dur="1" fill="hold">
                                          <p:stCondLst>
                                            <p:cond delay="499"/>
                                          </p:stCondLst>
                                        </p:cTn>
                                        <p:tgtEl>
                                          <p:spTgt spid="245"/>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46"/>
                                        </p:tgtEl>
                                      </p:cBhvr>
                                    </p:animEffect>
                                    <p:set>
                                      <p:cBhvr>
                                        <p:cTn id="22" dur="1" fill="hold">
                                          <p:stCondLst>
                                            <p:cond delay="499"/>
                                          </p:stCondLst>
                                        </p:cTn>
                                        <p:tgtEl>
                                          <p:spTgt spid="246"/>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49"/>
                                        </p:tgtEl>
                                      </p:cBhvr>
                                    </p:animEffect>
                                    <p:set>
                                      <p:cBhvr>
                                        <p:cTn id="25" dur="1" fill="hold">
                                          <p:stCondLst>
                                            <p:cond delay="499"/>
                                          </p:stCondLst>
                                        </p:cTn>
                                        <p:tgtEl>
                                          <p:spTgt spid="249"/>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250"/>
                                        </p:tgtEl>
                                      </p:cBhvr>
                                    </p:animEffect>
                                    <p:set>
                                      <p:cBhvr>
                                        <p:cTn id="28" dur="1" fill="hold">
                                          <p:stCondLst>
                                            <p:cond delay="499"/>
                                          </p:stCondLst>
                                        </p:cTn>
                                        <p:tgtEl>
                                          <p:spTgt spid="250"/>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53"/>
                                        </p:tgtEl>
                                      </p:cBhvr>
                                    </p:animEffect>
                                    <p:set>
                                      <p:cBhvr>
                                        <p:cTn id="31" dur="1" fill="hold">
                                          <p:stCondLst>
                                            <p:cond delay="499"/>
                                          </p:stCondLst>
                                        </p:cTn>
                                        <p:tgtEl>
                                          <p:spTgt spid="253"/>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254"/>
                                        </p:tgtEl>
                                      </p:cBhvr>
                                    </p:animEffect>
                                    <p:set>
                                      <p:cBhvr>
                                        <p:cTn id="34" dur="1" fill="hold">
                                          <p:stCondLst>
                                            <p:cond delay="499"/>
                                          </p:stCondLst>
                                        </p:cTn>
                                        <p:tgtEl>
                                          <p:spTgt spid="254"/>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259"/>
                                        </p:tgtEl>
                                      </p:cBhvr>
                                    </p:animEffect>
                                    <p:set>
                                      <p:cBhvr>
                                        <p:cTn id="37" dur="1" fill="hold">
                                          <p:stCondLst>
                                            <p:cond delay="499"/>
                                          </p:stCondLst>
                                        </p:cTn>
                                        <p:tgtEl>
                                          <p:spTgt spid="259"/>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62"/>
                                        </p:tgtEl>
                                      </p:cBhvr>
                                    </p:animEffect>
                                    <p:set>
                                      <p:cBhvr>
                                        <p:cTn id="40" dur="1" fill="hold">
                                          <p:stCondLst>
                                            <p:cond delay="499"/>
                                          </p:stCondLst>
                                        </p:cTn>
                                        <p:tgtEl>
                                          <p:spTgt spid="262"/>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263"/>
                                        </p:tgtEl>
                                      </p:cBhvr>
                                    </p:animEffect>
                                    <p:set>
                                      <p:cBhvr>
                                        <p:cTn id="43" dur="1" fill="hold">
                                          <p:stCondLst>
                                            <p:cond delay="499"/>
                                          </p:stCondLst>
                                        </p:cTn>
                                        <p:tgtEl>
                                          <p:spTgt spid="263"/>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266"/>
                                        </p:tgtEl>
                                      </p:cBhvr>
                                    </p:animEffect>
                                    <p:set>
                                      <p:cBhvr>
                                        <p:cTn id="46" dur="1" fill="hold">
                                          <p:stCondLst>
                                            <p:cond delay="499"/>
                                          </p:stCondLst>
                                        </p:cTn>
                                        <p:tgtEl>
                                          <p:spTgt spid="266"/>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267"/>
                                        </p:tgtEl>
                                      </p:cBhvr>
                                    </p:animEffect>
                                    <p:set>
                                      <p:cBhvr>
                                        <p:cTn id="49" dur="1" fill="hold">
                                          <p:stCondLst>
                                            <p:cond delay="499"/>
                                          </p:stCondLst>
                                        </p:cTn>
                                        <p:tgtEl>
                                          <p:spTgt spid="267"/>
                                        </p:tgtEl>
                                        <p:attrNameLst>
                                          <p:attrName>style.visibility</p:attrName>
                                        </p:attrNameLst>
                                      </p:cBhvr>
                                      <p:to>
                                        <p:strVal val="hidden"/>
                                      </p:to>
                                    </p:set>
                                  </p:childTnLst>
                                </p:cTn>
                              </p:par>
                              <p:par>
                                <p:cTn id="50" presetID="9" presetClass="exit" presetSubtype="0" fill="hold" grpId="0" nodeType="withEffect">
                                  <p:stCondLst>
                                    <p:cond delay="0"/>
                                  </p:stCondLst>
                                  <p:childTnLst>
                                    <p:animEffect transition="out" filter="dissolve">
                                      <p:cBhvr>
                                        <p:cTn id="51" dur="500"/>
                                        <p:tgtEl>
                                          <p:spTgt spid="270"/>
                                        </p:tgtEl>
                                      </p:cBhvr>
                                    </p:animEffect>
                                    <p:set>
                                      <p:cBhvr>
                                        <p:cTn id="52" dur="1" fill="hold">
                                          <p:stCondLst>
                                            <p:cond delay="499"/>
                                          </p:stCondLst>
                                        </p:cTn>
                                        <p:tgtEl>
                                          <p:spTgt spid="270"/>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271"/>
                                        </p:tgtEl>
                                      </p:cBhvr>
                                    </p:animEffect>
                                    <p:set>
                                      <p:cBhvr>
                                        <p:cTn id="55" dur="1" fill="hold">
                                          <p:stCondLst>
                                            <p:cond delay="499"/>
                                          </p:stCondLst>
                                        </p:cTn>
                                        <p:tgtEl>
                                          <p:spTgt spid="271"/>
                                        </p:tgtEl>
                                        <p:attrNameLst>
                                          <p:attrName>style.visibility</p:attrName>
                                        </p:attrNameLst>
                                      </p:cBhvr>
                                      <p:to>
                                        <p:strVal val="hidden"/>
                                      </p:to>
                                    </p:set>
                                  </p:childTnLst>
                                </p:cTn>
                              </p:par>
                              <p:par>
                                <p:cTn id="56" presetID="9" presetClass="exit" presetSubtype="0" fill="hold" grpId="0" nodeType="withEffect">
                                  <p:stCondLst>
                                    <p:cond delay="0"/>
                                  </p:stCondLst>
                                  <p:childTnLst>
                                    <p:animEffect transition="out" filter="dissolve">
                                      <p:cBhvr>
                                        <p:cTn id="57" dur="500"/>
                                        <p:tgtEl>
                                          <p:spTgt spid="274"/>
                                        </p:tgtEl>
                                      </p:cBhvr>
                                    </p:animEffect>
                                    <p:set>
                                      <p:cBhvr>
                                        <p:cTn id="58" dur="1" fill="hold">
                                          <p:stCondLst>
                                            <p:cond delay="499"/>
                                          </p:stCondLst>
                                        </p:cTn>
                                        <p:tgtEl>
                                          <p:spTgt spid="274"/>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275"/>
                                        </p:tgtEl>
                                      </p:cBhvr>
                                    </p:animEffect>
                                    <p:set>
                                      <p:cBhvr>
                                        <p:cTn id="61" dur="1" fill="hold">
                                          <p:stCondLst>
                                            <p:cond delay="499"/>
                                          </p:stCondLst>
                                        </p:cTn>
                                        <p:tgtEl>
                                          <p:spTgt spid="275"/>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280"/>
                                        </p:tgtEl>
                                      </p:cBhvr>
                                    </p:animEffect>
                                    <p:set>
                                      <p:cBhvr>
                                        <p:cTn id="64" dur="1" fill="hold">
                                          <p:stCondLst>
                                            <p:cond delay="499"/>
                                          </p:stCondLst>
                                        </p:cTn>
                                        <p:tgtEl>
                                          <p:spTgt spid="280"/>
                                        </p:tgtEl>
                                        <p:attrNameLst>
                                          <p:attrName>style.visibility</p:attrName>
                                        </p:attrNameLst>
                                      </p:cBhvr>
                                      <p:to>
                                        <p:strVal val="hidden"/>
                                      </p:to>
                                    </p:set>
                                  </p:childTnLst>
                                </p:cTn>
                              </p:par>
                              <p:par>
                                <p:cTn id="65" presetID="9" presetClass="exit" presetSubtype="0" fill="hold" grpId="0" nodeType="withEffect">
                                  <p:stCondLst>
                                    <p:cond delay="0"/>
                                  </p:stCondLst>
                                  <p:childTnLst>
                                    <p:animEffect transition="out" filter="dissolve">
                                      <p:cBhvr>
                                        <p:cTn id="66" dur="500"/>
                                        <p:tgtEl>
                                          <p:spTgt spid="283"/>
                                        </p:tgtEl>
                                      </p:cBhvr>
                                    </p:animEffect>
                                    <p:set>
                                      <p:cBhvr>
                                        <p:cTn id="67" dur="1" fill="hold">
                                          <p:stCondLst>
                                            <p:cond delay="499"/>
                                          </p:stCondLst>
                                        </p:cTn>
                                        <p:tgtEl>
                                          <p:spTgt spid="283"/>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284"/>
                                        </p:tgtEl>
                                      </p:cBhvr>
                                    </p:animEffect>
                                    <p:set>
                                      <p:cBhvr>
                                        <p:cTn id="70" dur="1" fill="hold">
                                          <p:stCondLst>
                                            <p:cond delay="499"/>
                                          </p:stCondLst>
                                        </p:cTn>
                                        <p:tgtEl>
                                          <p:spTgt spid="284"/>
                                        </p:tgtEl>
                                        <p:attrNameLst>
                                          <p:attrName>style.visibility</p:attrName>
                                        </p:attrNameLst>
                                      </p:cBhvr>
                                      <p:to>
                                        <p:strVal val="hidden"/>
                                      </p:to>
                                    </p:set>
                                  </p:childTnLst>
                                </p:cTn>
                              </p:par>
                              <p:par>
                                <p:cTn id="71" presetID="9" presetClass="exit" presetSubtype="0" fill="hold" grpId="0" nodeType="withEffect">
                                  <p:stCondLst>
                                    <p:cond delay="0"/>
                                  </p:stCondLst>
                                  <p:childTnLst>
                                    <p:animEffect transition="out" filter="dissolve">
                                      <p:cBhvr>
                                        <p:cTn id="72" dur="500"/>
                                        <p:tgtEl>
                                          <p:spTgt spid="287"/>
                                        </p:tgtEl>
                                      </p:cBhvr>
                                    </p:animEffect>
                                    <p:set>
                                      <p:cBhvr>
                                        <p:cTn id="73" dur="1" fill="hold">
                                          <p:stCondLst>
                                            <p:cond delay="499"/>
                                          </p:stCondLst>
                                        </p:cTn>
                                        <p:tgtEl>
                                          <p:spTgt spid="287"/>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288"/>
                                        </p:tgtEl>
                                      </p:cBhvr>
                                    </p:animEffect>
                                    <p:set>
                                      <p:cBhvr>
                                        <p:cTn id="76" dur="1" fill="hold">
                                          <p:stCondLst>
                                            <p:cond delay="499"/>
                                          </p:stCondLst>
                                        </p:cTn>
                                        <p:tgtEl>
                                          <p:spTgt spid="288"/>
                                        </p:tgtEl>
                                        <p:attrNameLst>
                                          <p:attrName>style.visibility</p:attrName>
                                        </p:attrNameLst>
                                      </p:cBhvr>
                                      <p:to>
                                        <p:strVal val="hidden"/>
                                      </p:to>
                                    </p:set>
                                  </p:childTnLst>
                                </p:cTn>
                              </p:par>
                              <p:par>
                                <p:cTn id="77" presetID="9" presetClass="exit" presetSubtype="0" fill="hold" grpId="0" nodeType="withEffect">
                                  <p:stCondLst>
                                    <p:cond delay="0"/>
                                  </p:stCondLst>
                                  <p:childTnLst>
                                    <p:animEffect transition="out" filter="dissolve">
                                      <p:cBhvr>
                                        <p:cTn id="78" dur="500"/>
                                        <p:tgtEl>
                                          <p:spTgt spid="291"/>
                                        </p:tgtEl>
                                      </p:cBhvr>
                                    </p:animEffect>
                                    <p:set>
                                      <p:cBhvr>
                                        <p:cTn id="79" dur="1" fill="hold">
                                          <p:stCondLst>
                                            <p:cond delay="499"/>
                                          </p:stCondLst>
                                        </p:cTn>
                                        <p:tgtEl>
                                          <p:spTgt spid="291"/>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292"/>
                                        </p:tgtEl>
                                      </p:cBhvr>
                                    </p:animEffect>
                                    <p:set>
                                      <p:cBhvr>
                                        <p:cTn id="82" dur="1" fill="hold">
                                          <p:stCondLst>
                                            <p:cond delay="499"/>
                                          </p:stCondLst>
                                        </p:cTn>
                                        <p:tgtEl>
                                          <p:spTgt spid="292"/>
                                        </p:tgtEl>
                                        <p:attrNameLst>
                                          <p:attrName>style.visibility</p:attrName>
                                        </p:attrNameLst>
                                      </p:cBhvr>
                                      <p:to>
                                        <p:strVal val="hidden"/>
                                      </p:to>
                                    </p:set>
                                  </p:childTnLst>
                                </p:cTn>
                              </p:par>
                              <p:par>
                                <p:cTn id="83" presetID="9" presetClass="exit" presetSubtype="0" fill="hold" grpId="0" nodeType="withEffect">
                                  <p:stCondLst>
                                    <p:cond delay="0"/>
                                  </p:stCondLst>
                                  <p:childTnLst>
                                    <p:animEffect transition="out" filter="dissolve">
                                      <p:cBhvr>
                                        <p:cTn id="84" dur="500"/>
                                        <p:tgtEl>
                                          <p:spTgt spid="295"/>
                                        </p:tgtEl>
                                      </p:cBhvr>
                                    </p:animEffect>
                                    <p:set>
                                      <p:cBhvr>
                                        <p:cTn id="85" dur="1" fill="hold">
                                          <p:stCondLst>
                                            <p:cond delay="499"/>
                                          </p:stCondLst>
                                        </p:cTn>
                                        <p:tgtEl>
                                          <p:spTgt spid="295"/>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312"/>
                                        </p:tgtEl>
                                      </p:cBhvr>
                                    </p:animEffect>
                                    <p:set>
                                      <p:cBhvr>
                                        <p:cTn id="88" dur="1" fill="hold">
                                          <p:stCondLst>
                                            <p:cond delay="499"/>
                                          </p:stCondLst>
                                        </p:cTn>
                                        <p:tgtEl>
                                          <p:spTgt spid="312"/>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500"/>
                                        <p:tgtEl>
                                          <p:spTgt spid="317"/>
                                        </p:tgtEl>
                                      </p:cBhvr>
                                    </p:animEffect>
                                    <p:set>
                                      <p:cBhvr>
                                        <p:cTn id="91" dur="1" fill="hold">
                                          <p:stCondLst>
                                            <p:cond delay="499"/>
                                          </p:stCondLst>
                                        </p:cTn>
                                        <p:tgtEl>
                                          <p:spTgt spid="317"/>
                                        </p:tgtEl>
                                        <p:attrNameLst>
                                          <p:attrName>style.visibility</p:attrName>
                                        </p:attrNameLst>
                                      </p:cBhvr>
                                      <p:to>
                                        <p:strVal val="hidden"/>
                                      </p:to>
                                    </p:set>
                                  </p:childTnLst>
                                </p:cTn>
                              </p:par>
                              <p:par>
                                <p:cTn id="92" presetID="9" presetClass="exit" presetSubtype="0" fill="hold" grpId="0" nodeType="withEffect">
                                  <p:stCondLst>
                                    <p:cond delay="0"/>
                                  </p:stCondLst>
                                  <p:childTnLst>
                                    <p:animEffect transition="out" filter="dissolve">
                                      <p:cBhvr>
                                        <p:cTn id="93" dur="500"/>
                                        <p:tgtEl>
                                          <p:spTgt spid="320"/>
                                        </p:tgtEl>
                                      </p:cBhvr>
                                    </p:animEffect>
                                    <p:set>
                                      <p:cBhvr>
                                        <p:cTn id="94" dur="1" fill="hold">
                                          <p:stCondLst>
                                            <p:cond delay="499"/>
                                          </p:stCondLst>
                                        </p:cTn>
                                        <p:tgtEl>
                                          <p:spTgt spid="320"/>
                                        </p:tgtEl>
                                        <p:attrNameLst>
                                          <p:attrName>style.visibility</p:attrName>
                                        </p:attrNameLst>
                                      </p:cBhvr>
                                      <p:to>
                                        <p:strVal val="hidden"/>
                                      </p:to>
                                    </p:set>
                                  </p:childTnLst>
                                </p:cTn>
                              </p:par>
                              <p:par>
                                <p:cTn id="95" presetID="9" presetClass="exit" presetSubtype="0" fill="hold" nodeType="withEffect">
                                  <p:stCondLst>
                                    <p:cond delay="0"/>
                                  </p:stCondLst>
                                  <p:childTnLst>
                                    <p:animEffect transition="out" filter="dissolve">
                                      <p:cBhvr>
                                        <p:cTn id="96" dur="500"/>
                                        <p:tgtEl>
                                          <p:spTgt spid="321"/>
                                        </p:tgtEl>
                                      </p:cBhvr>
                                    </p:animEffect>
                                    <p:set>
                                      <p:cBhvr>
                                        <p:cTn id="97" dur="1" fill="hold">
                                          <p:stCondLst>
                                            <p:cond delay="499"/>
                                          </p:stCondLst>
                                        </p:cTn>
                                        <p:tgtEl>
                                          <p:spTgt spid="321"/>
                                        </p:tgtEl>
                                        <p:attrNameLst>
                                          <p:attrName>style.visibility</p:attrName>
                                        </p:attrNameLst>
                                      </p:cBhvr>
                                      <p:to>
                                        <p:strVal val="hidden"/>
                                      </p:to>
                                    </p:set>
                                  </p:childTnLst>
                                </p:cTn>
                              </p:par>
                              <p:par>
                                <p:cTn id="98" presetID="9" presetClass="exit" presetSubtype="0" fill="hold" grpId="0" nodeType="withEffect">
                                  <p:stCondLst>
                                    <p:cond delay="0"/>
                                  </p:stCondLst>
                                  <p:childTnLst>
                                    <p:animEffect transition="out" filter="dissolve">
                                      <p:cBhvr>
                                        <p:cTn id="99" dur="500"/>
                                        <p:tgtEl>
                                          <p:spTgt spid="324"/>
                                        </p:tgtEl>
                                      </p:cBhvr>
                                    </p:animEffect>
                                    <p:set>
                                      <p:cBhvr>
                                        <p:cTn id="100" dur="1" fill="hold">
                                          <p:stCondLst>
                                            <p:cond delay="499"/>
                                          </p:stCondLst>
                                        </p:cTn>
                                        <p:tgtEl>
                                          <p:spTgt spid="324"/>
                                        </p:tgtEl>
                                        <p:attrNameLst>
                                          <p:attrName>style.visibility</p:attrName>
                                        </p:attrNameLst>
                                      </p:cBhvr>
                                      <p:to>
                                        <p:strVal val="hidden"/>
                                      </p:to>
                                    </p:set>
                                  </p:childTnLst>
                                </p:cTn>
                              </p:par>
                              <p:par>
                                <p:cTn id="101" presetID="9" presetClass="exit" presetSubtype="0" fill="hold" nodeType="withEffect">
                                  <p:stCondLst>
                                    <p:cond delay="0"/>
                                  </p:stCondLst>
                                  <p:childTnLst>
                                    <p:animEffect transition="out" filter="dissolve">
                                      <p:cBhvr>
                                        <p:cTn id="102" dur="500"/>
                                        <p:tgtEl>
                                          <p:spTgt spid="325"/>
                                        </p:tgtEl>
                                      </p:cBhvr>
                                    </p:animEffect>
                                    <p:set>
                                      <p:cBhvr>
                                        <p:cTn id="103" dur="1" fill="hold">
                                          <p:stCondLst>
                                            <p:cond delay="499"/>
                                          </p:stCondLst>
                                        </p:cTn>
                                        <p:tgtEl>
                                          <p:spTgt spid="325"/>
                                        </p:tgtEl>
                                        <p:attrNameLst>
                                          <p:attrName>style.visibility</p:attrName>
                                        </p:attrNameLst>
                                      </p:cBhvr>
                                      <p:to>
                                        <p:strVal val="hidden"/>
                                      </p:to>
                                    </p:set>
                                  </p:childTnLst>
                                </p:cTn>
                              </p:par>
                              <p:par>
                                <p:cTn id="104" presetID="9" presetClass="exit" presetSubtype="0" fill="hold" grpId="0" nodeType="withEffect">
                                  <p:stCondLst>
                                    <p:cond delay="0"/>
                                  </p:stCondLst>
                                  <p:childTnLst>
                                    <p:animEffect transition="out" filter="dissolve">
                                      <p:cBhvr>
                                        <p:cTn id="105" dur="500"/>
                                        <p:tgtEl>
                                          <p:spTgt spid="328"/>
                                        </p:tgtEl>
                                      </p:cBhvr>
                                    </p:animEffect>
                                    <p:set>
                                      <p:cBhvr>
                                        <p:cTn id="106" dur="1" fill="hold">
                                          <p:stCondLst>
                                            <p:cond delay="499"/>
                                          </p:stCondLst>
                                        </p:cTn>
                                        <p:tgtEl>
                                          <p:spTgt spid="328"/>
                                        </p:tgtEl>
                                        <p:attrNameLst>
                                          <p:attrName>style.visibility</p:attrName>
                                        </p:attrNameLst>
                                      </p:cBhvr>
                                      <p:to>
                                        <p:strVal val="hidden"/>
                                      </p:to>
                                    </p:set>
                                  </p:childTnLst>
                                </p:cTn>
                              </p:par>
                              <p:par>
                                <p:cTn id="107" presetID="9" presetClass="exit" presetSubtype="0" fill="hold" nodeType="withEffect">
                                  <p:stCondLst>
                                    <p:cond delay="0"/>
                                  </p:stCondLst>
                                  <p:childTnLst>
                                    <p:animEffect transition="out" filter="dissolve">
                                      <p:cBhvr>
                                        <p:cTn id="108" dur="500"/>
                                        <p:tgtEl>
                                          <p:spTgt spid="329"/>
                                        </p:tgtEl>
                                      </p:cBhvr>
                                    </p:animEffect>
                                    <p:set>
                                      <p:cBhvr>
                                        <p:cTn id="109" dur="1" fill="hold">
                                          <p:stCondLst>
                                            <p:cond delay="499"/>
                                          </p:stCondLst>
                                        </p:cTn>
                                        <p:tgtEl>
                                          <p:spTgt spid="329"/>
                                        </p:tgtEl>
                                        <p:attrNameLst>
                                          <p:attrName>style.visibility</p:attrName>
                                        </p:attrNameLst>
                                      </p:cBhvr>
                                      <p:to>
                                        <p:strVal val="hidden"/>
                                      </p:to>
                                    </p:set>
                                  </p:childTnLst>
                                </p:cTn>
                              </p:par>
                              <p:par>
                                <p:cTn id="110" presetID="9" presetClass="exit" presetSubtype="0" fill="hold" grpId="0" nodeType="withEffect">
                                  <p:stCondLst>
                                    <p:cond delay="0"/>
                                  </p:stCondLst>
                                  <p:childTnLst>
                                    <p:animEffect transition="out" filter="dissolve">
                                      <p:cBhvr>
                                        <p:cTn id="111" dur="500"/>
                                        <p:tgtEl>
                                          <p:spTgt spid="332"/>
                                        </p:tgtEl>
                                      </p:cBhvr>
                                    </p:animEffect>
                                    <p:set>
                                      <p:cBhvr>
                                        <p:cTn id="112" dur="1" fill="hold">
                                          <p:stCondLst>
                                            <p:cond delay="499"/>
                                          </p:stCondLst>
                                        </p:cTn>
                                        <p:tgtEl>
                                          <p:spTgt spid="332"/>
                                        </p:tgtEl>
                                        <p:attrNameLst>
                                          <p:attrName>style.visibility</p:attrName>
                                        </p:attrNameLst>
                                      </p:cBhvr>
                                      <p:to>
                                        <p:strVal val="hidden"/>
                                      </p:to>
                                    </p:set>
                                  </p:childTnLst>
                                </p:cTn>
                              </p:par>
                              <p:par>
                                <p:cTn id="113" presetID="9" presetClass="exit" presetSubtype="0" fill="hold" nodeType="withEffect">
                                  <p:stCondLst>
                                    <p:cond delay="0"/>
                                  </p:stCondLst>
                                  <p:childTnLst>
                                    <p:animEffect transition="out" filter="dissolve">
                                      <p:cBhvr>
                                        <p:cTn id="114" dur="500"/>
                                        <p:tgtEl>
                                          <p:spTgt spid="333"/>
                                        </p:tgtEl>
                                      </p:cBhvr>
                                    </p:animEffect>
                                    <p:set>
                                      <p:cBhvr>
                                        <p:cTn id="115" dur="1" fill="hold">
                                          <p:stCondLst>
                                            <p:cond delay="499"/>
                                          </p:stCondLst>
                                        </p:cTn>
                                        <p:tgtEl>
                                          <p:spTgt spid="333"/>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500"/>
                                        <p:tgtEl>
                                          <p:spTgt spid="336"/>
                                        </p:tgtEl>
                                      </p:cBhvr>
                                    </p:animEffect>
                                    <p:set>
                                      <p:cBhvr>
                                        <p:cTn id="118" dur="1" fill="hold">
                                          <p:stCondLst>
                                            <p:cond delay="499"/>
                                          </p:stCondLst>
                                        </p:cTn>
                                        <p:tgtEl>
                                          <p:spTgt spid="336"/>
                                        </p:tgtEl>
                                        <p:attrNameLst>
                                          <p:attrName>style.visibility</p:attrName>
                                        </p:attrNameLst>
                                      </p:cBhvr>
                                      <p:to>
                                        <p:strVal val="hidden"/>
                                      </p:to>
                                    </p:set>
                                  </p:childTnLst>
                                </p:cTn>
                              </p:par>
                              <p:par>
                                <p:cTn id="119" presetID="9" presetClass="exit" presetSubtype="0" fill="hold" nodeType="withEffect">
                                  <p:stCondLst>
                                    <p:cond delay="0"/>
                                  </p:stCondLst>
                                  <p:childTnLst>
                                    <p:animEffect transition="out" filter="dissolve">
                                      <p:cBhvr>
                                        <p:cTn id="120" dur="500"/>
                                        <p:tgtEl>
                                          <p:spTgt spid="339"/>
                                        </p:tgtEl>
                                      </p:cBhvr>
                                    </p:animEffect>
                                    <p:set>
                                      <p:cBhvr>
                                        <p:cTn id="121" dur="1" fill="hold">
                                          <p:stCondLst>
                                            <p:cond delay="499"/>
                                          </p:stCondLst>
                                        </p:cTn>
                                        <p:tgtEl>
                                          <p:spTgt spid="339"/>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342"/>
                                        </p:tgtEl>
                                      </p:cBhvr>
                                    </p:animEffect>
                                    <p:set>
                                      <p:cBhvr>
                                        <p:cTn id="124" dur="1" fill="hold">
                                          <p:stCondLst>
                                            <p:cond delay="499"/>
                                          </p:stCondLst>
                                        </p:cTn>
                                        <p:tgtEl>
                                          <p:spTgt spid="342"/>
                                        </p:tgtEl>
                                        <p:attrNameLst>
                                          <p:attrName>style.visibility</p:attrName>
                                        </p:attrNameLst>
                                      </p:cBhvr>
                                      <p:to>
                                        <p:strVal val="hidden"/>
                                      </p:to>
                                    </p:set>
                                  </p:childTnLst>
                                </p:cTn>
                              </p:par>
                            </p:childTnLst>
                          </p:cTn>
                        </p:par>
                        <p:par>
                          <p:cTn id="125" fill="hold" nodeType="afterGroup">
                            <p:stCondLst>
                              <p:cond delay="500"/>
                            </p:stCondLst>
                            <p:childTnLst>
                              <p:par>
                                <p:cTn id="126" presetID="9" presetClass="entr" presetSubtype="0" fill="hold" grpId="0" nodeType="afterEffect">
                                  <p:stCondLst>
                                    <p:cond delay="0"/>
                                  </p:stCondLst>
                                  <p:childTnLst>
                                    <p:set>
                                      <p:cBhvr>
                                        <p:cTn id="127" dur="1" fill="hold">
                                          <p:stCondLst>
                                            <p:cond delay="0"/>
                                          </p:stCondLst>
                                        </p:cTn>
                                        <p:tgtEl>
                                          <p:spTgt spid="345"/>
                                        </p:tgtEl>
                                        <p:attrNameLst>
                                          <p:attrName>style.visibility</p:attrName>
                                        </p:attrNameLst>
                                      </p:cBhvr>
                                      <p:to>
                                        <p:strVal val="visible"/>
                                      </p:to>
                                    </p:set>
                                    <p:animEffect transition="in" filter="dissolve">
                                      <p:cBhvr>
                                        <p:cTn id="128" dur="500"/>
                                        <p:tgtEl>
                                          <p:spTgt spid="345"/>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346"/>
                                        </p:tgtEl>
                                        <p:attrNameLst>
                                          <p:attrName>style.visibility</p:attrName>
                                        </p:attrNameLst>
                                      </p:cBhvr>
                                      <p:to>
                                        <p:strVal val="visible"/>
                                      </p:to>
                                    </p:set>
                                    <p:animEffect transition="in" filter="dissolve">
                                      <p:cBhvr>
                                        <p:cTn id="131" dur="500"/>
                                        <p:tgtEl>
                                          <p:spTgt spid="346"/>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347"/>
                                        </p:tgtEl>
                                        <p:attrNameLst>
                                          <p:attrName>style.visibility</p:attrName>
                                        </p:attrNameLst>
                                      </p:cBhvr>
                                      <p:to>
                                        <p:strVal val="visible"/>
                                      </p:to>
                                    </p:set>
                                    <p:animEffect transition="in" filter="dissolve">
                                      <p:cBhvr>
                                        <p:cTn id="134" dur="500"/>
                                        <p:tgtEl>
                                          <p:spTgt spid="347"/>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348"/>
                                        </p:tgtEl>
                                        <p:attrNameLst>
                                          <p:attrName>style.visibility</p:attrName>
                                        </p:attrNameLst>
                                      </p:cBhvr>
                                      <p:to>
                                        <p:strVal val="visible"/>
                                      </p:to>
                                    </p:set>
                                    <p:animEffect transition="in" filter="dissolve">
                                      <p:cBhvr>
                                        <p:cTn id="137"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5" grpId="0" animBg="1"/>
      <p:bldP spid="249" grpId="0" animBg="1"/>
      <p:bldP spid="253" grpId="0" animBg="1"/>
      <p:bldP spid="262" grpId="0" animBg="1"/>
      <p:bldP spid="266" grpId="0" animBg="1"/>
      <p:bldP spid="270" grpId="0" animBg="1"/>
      <p:bldP spid="274" grpId="0" animBg="1"/>
      <p:bldP spid="283" grpId="0" animBg="1"/>
      <p:bldP spid="287" grpId="0" animBg="1"/>
      <p:bldP spid="291" grpId="0" animBg="1"/>
      <p:bldP spid="295" grpId="0" animBg="1"/>
      <p:bldP spid="320" grpId="0" animBg="1"/>
      <p:bldP spid="324" grpId="0" animBg="1"/>
      <p:bldP spid="328" grpId="0" animBg="1"/>
      <p:bldP spid="332" grpId="0" animBg="1"/>
      <p:bldP spid="345" grpId="0" animBg="1"/>
      <p:bldP spid="346" grpId="0" animBg="1"/>
      <p:bldP spid="347" grpId="0" animBg="1"/>
      <p:bldP spid="3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Look-ahead based Tic-Tac-Toe</a:t>
            </a:r>
            <a:endParaRPr lang="en-US" dirty="0"/>
          </a:p>
        </p:txBody>
      </p:sp>
      <p:grpSp>
        <p:nvGrpSpPr>
          <p:cNvPr id="30722"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23"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25"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27"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sp>
        <p:nvSpPr>
          <p:cNvPr id="30729" name="TextBox 41"/>
          <p:cNvSpPr txBox="1">
            <a:spLocks noChangeArrowheads="1"/>
          </p:cNvSpPr>
          <p:nvPr/>
        </p:nvSpPr>
        <p:spPr bwMode="auto">
          <a:xfrm>
            <a:off x="30163" y="1890713"/>
            <a:ext cx="1049337"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X’s turn</a:t>
            </a:r>
          </a:p>
        </p:txBody>
      </p:sp>
      <p:grpSp>
        <p:nvGrpSpPr>
          <p:cNvPr id="30730"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31"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33"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35"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37"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38"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0"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2"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4"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45"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7"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9"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sp>
        <p:nvSpPr>
          <p:cNvPr id="30751" name="TextBox 93"/>
          <p:cNvSpPr txBox="1">
            <a:spLocks noChangeArrowheads="1"/>
          </p:cNvSpPr>
          <p:nvPr/>
        </p:nvSpPr>
        <p:spPr bwMode="auto">
          <a:xfrm>
            <a:off x="30163" y="3370263"/>
            <a:ext cx="1077912"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O’s turn</a:t>
            </a:r>
          </a:p>
        </p:txBody>
      </p:sp>
      <p:grpSp>
        <p:nvGrpSpPr>
          <p:cNvPr id="30752"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53"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54"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104" name="Group 103"/>
          <p:cNvGrpSpPr>
            <a:grpSpLocks/>
          </p:cNvGrpSpPr>
          <p:nvPr/>
        </p:nvGrpSpPr>
        <p:grpSpPr bwMode="auto">
          <a:xfrm>
            <a:off x="715963" y="4454525"/>
            <a:ext cx="1023937" cy="928688"/>
            <a:chOff x="3764286" y="1902436"/>
            <a:chExt cx="1646559" cy="1491592"/>
          </a:xfrm>
        </p:grpSpPr>
        <p:cxnSp>
          <p:nvCxnSpPr>
            <p:cNvPr id="105" name="Straight Connector 10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a:grpSpLocks/>
          </p:cNvGrpSpPr>
          <p:nvPr/>
        </p:nvGrpSpPr>
        <p:grpSpPr bwMode="auto">
          <a:xfrm>
            <a:off x="1139825" y="4818063"/>
            <a:ext cx="219075" cy="196850"/>
            <a:chOff x="6497150" y="2569673"/>
            <a:chExt cx="354390" cy="316901"/>
          </a:xfrm>
        </p:grpSpPr>
        <p:cxnSp>
          <p:nvCxnSpPr>
            <p:cNvPr id="110" name="Straight Connector 1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2" name="Oval 111"/>
          <p:cNvSpPr/>
          <p:nvPr/>
        </p:nvSpPr>
        <p:spPr>
          <a:xfrm>
            <a:off x="803275" y="479425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3" name="Group 112"/>
          <p:cNvGrpSpPr>
            <a:grpSpLocks/>
          </p:cNvGrpSpPr>
          <p:nvPr/>
        </p:nvGrpSpPr>
        <p:grpSpPr bwMode="auto">
          <a:xfrm>
            <a:off x="788988" y="5146675"/>
            <a:ext cx="220662" cy="196850"/>
            <a:chOff x="6497150" y="2569673"/>
            <a:chExt cx="354390" cy="316901"/>
          </a:xfrm>
        </p:grpSpPr>
        <p:cxnSp>
          <p:nvCxnSpPr>
            <p:cNvPr id="114" name="Straight Connector 1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6" name="Oval 115"/>
          <p:cNvSpPr/>
          <p:nvPr/>
        </p:nvSpPr>
        <p:spPr>
          <a:xfrm>
            <a:off x="1501775" y="44592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7" name="Group 116"/>
          <p:cNvGrpSpPr>
            <a:grpSpLocks/>
          </p:cNvGrpSpPr>
          <p:nvPr/>
        </p:nvGrpSpPr>
        <p:grpSpPr bwMode="auto">
          <a:xfrm>
            <a:off x="819150" y="4503738"/>
            <a:ext cx="220663" cy="198437"/>
            <a:chOff x="6497150" y="2569673"/>
            <a:chExt cx="354390" cy="316901"/>
          </a:xfrm>
        </p:grpSpPr>
        <p:cxnSp>
          <p:nvCxnSpPr>
            <p:cNvPr id="118" name="Straight Connector 1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20" name="Oval 119"/>
          <p:cNvSpPr/>
          <p:nvPr/>
        </p:nvSpPr>
        <p:spPr>
          <a:xfrm>
            <a:off x="1490663" y="51292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21" name="Group 120"/>
          <p:cNvGrpSpPr>
            <a:grpSpLocks/>
          </p:cNvGrpSpPr>
          <p:nvPr/>
        </p:nvGrpSpPr>
        <p:grpSpPr bwMode="auto">
          <a:xfrm>
            <a:off x="1146175" y="4498975"/>
            <a:ext cx="220663" cy="198438"/>
            <a:chOff x="6497150" y="2569673"/>
            <a:chExt cx="354390" cy="316901"/>
          </a:xfrm>
        </p:grpSpPr>
        <p:cxnSp>
          <p:nvCxnSpPr>
            <p:cNvPr id="122" name="Straight Connector 1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0763" name="Group 123"/>
          <p:cNvGrpSpPr>
            <a:grpSpLocks/>
          </p:cNvGrpSpPr>
          <p:nvPr/>
        </p:nvGrpSpPr>
        <p:grpSpPr bwMode="auto">
          <a:xfrm>
            <a:off x="2087563" y="4478338"/>
            <a:ext cx="1025525" cy="927100"/>
            <a:chOff x="3764286" y="1902436"/>
            <a:chExt cx="1646559" cy="1491592"/>
          </a:xfrm>
        </p:grpSpPr>
        <p:cxnSp>
          <p:nvCxnSpPr>
            <p:cNvPr id="125" name="Straight Connector 12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64" name="Group 128"/>
          <p:cNvGrpSpPr>
            <a:grpSpLocks/>
          </p:cNvGrpSpPr>
          <p:nvPr/>
        </p:nvGrpSpPr>
        <p:grpSpPr bwMode="auto">
          <a:xfrm>
            <a:off x="2511425" y="4840288"/>
            <a:ext cx="220663" cy="196850"/>
            <a:chOff x="6497150" y="2569673"/>
            <a:chExt cx="354390" cy="316901"/>
          </a:xfrm>
        </p:grpSpPr>
        <p:cxnSp>
          <p:nvCxnSpPr>
            <p:cNvPr id="130" name="Straight Connector 12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2174875" y="481806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66" name="Group 132"/>
          <p:cNvGrpSpPr>
            <a:grpSpLocks/>
          </p:cNvGrpSpPr>
          <p:nvPr/>
        </p:nvGrpSpPr>
        <p:grpSpPr bwMode="auto">
          <a:xfrm>
            <a:off x="2162175" y="5168900"/>
            <a:ext cx="220663" cy="196850"/>
            <a:chOff x="6497150" y="2569673"/>
            <a:chExt cx="354390" cy="316901"/>
          </a:xfrm>
        </p:grpSpPr>
        <p:cxnSp>
          <p:nvCxnSpPr>
            <p:cNvPr id="134" name="Straight Connector 13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36" name="Oval 135"/>
          <p:cNvSpPr/>
          <p:nvPr/>
        </p:nvSpPr>
        <p:spPr>
          <a:xfrm>
            <a:off x="2874963" y="448310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68" name="Group 136"/>
          <p:cNvGrpSpPr>
            <a:grpSpLocks/>
          </p:cNvGrpSpPr>
          <p:nvPr/>
        </p:nvGrpSpPr>
        <p:grpSpPr bwMode="auto">
          <a:xfrm>
            <a:off x="2190750" y="4527550"/>
            <a:ext cx="220663" cy="196850"/>
            <a:chOff x="6497150" y="2569673"/>
            <a:chExt cx="354390" cy="316901"/>
          </a:xfrm>
        </p:grpSpPr>
        <p:cxnSp>
          <p:nvCxnSpPr>
            <p:cNvPr id="138" name="Straight Connector 137"/>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40" name="Oval 139"/>
          <p:cNvSpPr/>
          <p:nvPr/>
        </p:nvSpPr>
        <p:spPr>
          <a:xfrm>
            <a:off x="2862263" y="51530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70" name="Group 140"/>
          <p:cNvGrpSpPr>
            <a:grpSpLocks/>
          </p:cNvGrpSpPr>
          <p:nvPr/>
        </p:nvGrpSpPr>
        <p:grpSpPr bwMode="auto">
          <a:xfrm>
            <a:off x="2519363" y="4522788"/>
            <a:ext cx="219075" cy="196850"/>
            <a:chOff x="6497150" y="2569673"/>
            <a:chExt cx="354390" cy="316901"/>
          </a:xfrm>
        </p:grpSpPr>
        <p:cxnSp>
          <p:nvCxnSpPr>
            <p:cNvPr id="142" name="Straight Connector 14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71" name="Group 143"/>
          <p:cNvGrpSpPr>
            <a:grpSpLocks/>
          </p:cNvGrpSpPr>
          <p:nvPr/>
        </p:nvGrpSpPr>
        <p:grpSpPr bwMode="auto">
          <a:xfrm>
            <a:off x="3279775" y="4483100"/>
            <a:ext cx="1023938" cy="927100"/>
            <a:chOff x="3764286" y="1902436"/>
            <a:chExt cx="1646559" cy="1491592"/>
          </a:xfrm>
        </p:grpSpPr>
        <p:cxnSp>
          <p:nvCxnSpPr>
            <p:cNvPr id="145" name="Straight Connector 144"/>
            <p:cNvCxnSpPr/>
            <p:nvPr/>
          </p:nvCxnSpPr>
          <p:spPr>
            <a:xfrm>
              <a:off x="4361642"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91304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764286" y="2380053"/>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3764286" y="2885764"/>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72" name="Group 148"/>
          <p:cNvGrpSpPr>
            <a:grpSpLocks/>
          </p:cNvGrpSpPr>
          <p:nvPr/>
        </p:nvGrpSpPr>
        <p:grpSpPr bwMode="auto">
          <a:xfrm>
            <a:off x="3702050" y="4845050"/>
            <a:ext cx="220663" cy="196850"/>
            <a:chOff x="6497150" y="2569673"/>
            <a:chExt cx="354390" cy="316901"/>
          </a:xfrm>
        </p:grpSpPr>
        <p:cxnSp>
          <p:nvCxnSpPr>
            <p:cNvPr id="150" name="Straight Connector 14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3367088" y="4821238"/>
            <a:ext cx="230187"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74" name="Group 152"/>
          <p:cNvGrpSpPr>
            <a:grpSpLocks/>
          </p:cNvGrpSpPr>
          <p:nvPr/>
        </p:nvGrpSpPr>
        <p:grpSpPr bwMode="auto">
          <a:xfrm>
            <a:off x="3352800" y="5173663"/>
            <a:ext cx="220663" cy="196850"/>
            <a:chOff x="6497150" y="2569673"/>
            <a:chExt cx="354390" cy="316901"/>
          </a:xfrm>
        </p:grpSpPr>
        <p:cxnSp>
          <p:nvCxnSpPr>
            <p:cNvPr id="154" name="Straight Connector 15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56" name="Oval 155"/>
          <p:cNvSpPr/>
          <p:nvPr/>
        </p:nvSpPr>
        <p:spPr>
          <a:xfrm>
            <a:off x="4065588" y="4487863"/>
            <a:ext cx="230187"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76" name="Group 156"/>
          <p:cNvGrpSpPr>
            <a:grpSpLocks/>
          </p:cNvGrpSpPr>
          <p:nvPr/>
        </p:nvGrpSpPr>
        <p:grpSpPr bwMode="auto">
          <a:xfrm>
            <a:off x="3382963" y="4532313"/>
            <a:ext cx="220662" cy="196850"/>
            <a:chOff x="6497150" y="2569673"/>
            <a:chExt cx="354390" cy="316901"/>
          </a:xfrm>
        </p:grpSpPr>
        <p:cxnSp>
          <p:nvCxnSpPr>
            <p:cNvPr id="158" name="Straight Connector 157"/>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60" name="Oval 159"/>
          <p:cNvSpPr/>
          <p:nvPr/>
        </p:nvSpPr>
        <p:spPr>
          <a:xfrm>
            <a:off x="4052888" y="5156200"/>
            <a:ext cx="231775"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78" name="Group 160"/>
          <p:cNvGrpSpPr>
            <a:grpSpLocks/>
          </p:cNvGrpSpPr>
          <p:nvPr/>
        </p:nvGrpSpPr>
        <p:grpSpPr bwMode="auto">
          <a:xfrm>
            <a:off x="4052888" y="4845050"/>
            <a:ext cx="220662" cy="196850"/>
            <a:chOff x="6497150" y="2569673"/>
            <a:chExt cx="354390" cy="316901"/>
          </a:xfrm>
        </p:grpSpPr>
        <p:cxnSp>
          <p:nvCxnSpPr>
            <p:cNvPr id="162" name="Straight Connector 16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79" name="Group 163"/>
          <p:cNvGrpSpPr>
            <a:grpSpLocks/>
          </p:cNvGrpSpPr>
          <p:nvPr/>
        </p:nvGrpSpPr>
        <p:grpSpPr bwMode="auto">
          <a:xfrm>
            <a:off x="4646613" y="4478338"/>
            <a:ext cx="1025525" cy="927100"/>
            <a:chOff x="3764286" y="1902436"/>
            <a:chExt cx="1646559" cy="1491592"/>
          </a:xfrm>
        </p:grpSpPr>
        <p:cxnSp>
          <p:nvCxnSpPr>
            <p:cNvPr id="165" name="Straight Connector 16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80" name="Group 168"/>
          <p:cNvGrpSpPr>
            <a:grpSpLocks/>
          </p:cNvGrpSpPr>
          <p:nvPr/>
        </p:nvGrpSpPr>
        <p:grpSpPr bwMode="auto">
          <a:xfrm>
            <a:off x="5070475" y="4840288"/>
            <a:ext cx="220663" cy="196850"/>
            <a:chOff x="6497150" y="2569673"/>
            <a:chExt cx="354390" cy="316901"/>
          </a:xfrm>
        </p:grpSpPr>
        <p:cxnSp>
          <p:nvCxnSpPr>
            <p:cNvPr id="170" name="Straight Connector 16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72" name="Oval 171"/>
          <p:cNvSpPr/>
          <p:nvPr/>
        </p:nvSpPr>
        <p:spPr>
          <a:xfrm>
            <a:off x="4733925" y="481806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82" name="Group 172"/>
          <p:cNvGrpSpPr>
            <a:grpSpLocks/>
          </p:cNvGrpSpPr>
          <p:nvPr/>
        </p:nvGrpSpPr>
        <p:grpSpPr bwMode="auto">
          <a:xfrm>
            <a:off x="4721225" y="5168900"/>
            <a:ext cx="220663" cy="196850"/>
            <a:chOff x="6497150" y="2569673"/>
            <a:chExt cx="354390" cy="316901"/>
          </a:xfrm>
        </p:grpSpPr>
        <p:cxnSp>
          <p:nvCxnSpPr>
            <p:cNvPr id="174" name="Straight Connector 17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76" name="Oval 175"/>
          <p:cNvSpPr/>
          <p:nvPr/>
        </p:nvSpPr>
        <p:spPr>
          <a:xfrm>
            <a:off x="5434013" y="448310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84" name="Group 176"/>
          <p:cNvGrpSpPr>
            <a:grpSpLocks/>
          </p:cNvGrpSpPr>
          <p:nvPr/>
        </p:nvGrpSpPr>
        <p:grpSpPr bwMode="auto">
          <a:xfrm>
            <a:off x="4749800" y="4527550"/>
            <a:ext cx="220663" cy="196850"/>
            <a:chOff x="6497150" y="2569673"/>
            <a:chExt cx="354390" cy="316901"/>
          </a:xfrm>
        </p:grpSpPr>
        <p:cxnSp>
          <p:nvCxnSpPr>
            <p:cNvPr id="178" name="Straight Connector 177"/>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80" name="Oval 179"/>
          <p:cNvSpPr/>
          <p:nvPr/>
        </p:nvSpPr>
        <p:spPr>
          <a:xfrm>
            <a:off x="5421313" y="51530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86" name="Group 180"/>
          <p:cNvGrpSpPr>
            <a:grpSpLocks/>
          </p:cNvGrpSpPr>
          <p:nvPr/>
        </p:nvGrpSpPr>
        <p:grpSpPr bwMode="auto">
          <a:xfrm>
            <a:off x="5421313" y="4840288"/>
            <a:ext cx="220662" cy="196850"/>
            <a:chOff x="6497150" y="2569673"/>
            <a:chExt cx="354390" cy="316901"/>
          </a:xfrm>
        </p:grpSpPr>
        <p:cxnSp>
          <p:nvCxnSpPr>
            <p:cNvPr id="182" name="Straight Connector 18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87" name="Group 183"/>
          <p:cNvGrpSpPr>
            <a:grpSpLocks/>
          </p:cNvGrpSpPr>
          <p:nvPr/>
        </p:nvGrpSpPr>
        <p:grpSpPr bwMode="auto">
          <a:xfrm>
            <a:off x="5919788" y="4473575"/>
            <a:ext cx="1023937" cy="928688"/>
            <a:chOff x="3764286" y="1902436"/>
            <a:chExt cx="1646559" cy="1491592"/>
          </a:xfrm>
        </p:grpSpPr>
        <p:cxnSp>
          <p:nvCxnSpPr>
            <p:cNvPr id="185" name="Straight Connector 184"/>
            <p:cNvCxnSpPr/>
            <p:nvPr/>
          </p:nvCxnSpPr>
          <p:spPr>
            <a:xfrm>
              <a:off x="4361643"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13049"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764286" y="2379236"/>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88663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88" name="Group 188"/>
          <p:cNvGrpSpPr>
            <a:grpSpLocks/>
          </p:cNvGrpSpPr>
          <p:nvPr/>
        </p:nvGrpSpPr>
        <p:grpSpPr bwMode="auto">
          <a:xfrm>
            <a:off x="6343650" y="4837113"/>
            <a:ext cx="220663" cy="196850"/>
            <a:chOff x="6497150" y="2569673"/>
            <a:chExt cx="354390" cy="316901"/>
          </a:xfrm>
        </p:grpSpPr>
        <p:cxnSp>
          <p:nvCxnSpPr>
            <p:cNvPr id="190" name="Straight Connector 18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a:off x="6007100" y="4813300"/>
            <a:ext cx="230188"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90" name="Group 192"/>
          <p:cNvGrpSpPr>
            <a:grpSpLocks/>
          </p:cNvGrpSpPr>
          <p:nvPr/>
        </p:nvGrpSpPr>
        <p:grpSpPr bwMode="auto">
          <a:xfrm>
            <a:off x="5994400" y="5164138"/>
            <a:ext cx="219075" cy="198437"/>
            <a:chOff x="6497150" y="2569673"/>
            <a:chExt cx="354390" cy="316901"/>
          </a:xfrm>
        </p:grpSpPr>
        <p:cxnSp>
          <p:nvCxnSpPr>
            <p:cNvPr id="194" name="Straight Connector 19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96" name="Oval 195"/>
          <p:cNvSpPr/>
          <p:nvPr/>
        </p:nvSpPr>
        <p:spPr>
          <a:xfrm>
            <a:off x="6705600" y="4478338"/>
            <a:ext cx="231775"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92" name="Group 196"/>
          <p:cNvGrpSpPr>
            <a:grpSpLocks/>
          </p:cNvGrpSpPr>
          <p:nvPr/>
        </p:nvGrpSpPr>
        <p:grpSpPr bwMode="auto">
          <a:xfrm>
            <a:off x="6022975" y="4522788"/>
            <a:ext cx="220663" cy="196850"/>
            <a:chOff x="6497150" y="2569673"/>
            <a:chExt cx="354390" cy="316901"/>
          </a:xfrm>
        </p:grpSpPr>
        <p:cxnSp>
          <p:nvCxnSpPr>
            <p:cNvPr id="198" name="Straight Connector 197"/>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a:xfrm>
            <a:off x="6694488" y="5148263"/>
            <a:ext cx="230187"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94" name="Group 200"/>
          <p:cNvGrpSpPr>
            <a:grpSpLocks/>
          </p:cNvGrpSpPr>
          <p:nvPr/>
        </p:nvGrpSpPr>
        <p:grpSpPr bwMode="auto">
          <a:xfrm>
            <a:off x="6350000" y="5172075"/>
            <a:ext cx="220663" cy="196850"/>
            <a:chOff x="6497150" y="2569673"/>
            <a:chExt cx="354390" cy="316901"/>
          </a:xfrm>
        </p:grpSpPr>
        <p:cxnSp>
          <p:nvCxnSpPr>
            <p:cNvPr id="202" name="Straight Connector 20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204" name="Group 203"/>
          <p:cNvGrpSpPr>
            <a:grpSpLocks/>
          </p:cNvGrpSpPr>
          <p:nvPr/>
        </p:nvGrpSpPr>
        <p:grpSpPr bwMode="auto">
          <a:xfrm>
            <a:off x="7278688" y="4473575"/>
            <a:ext cx="1025525" cy="928688"/>
            <a:chOff x="3764286" y="1902436"/>
            <a:chExt cx="1646559" cy="1491592"/>
          </a:xfrm>
        </p:grpSpPr>
        <p:cxnSp>
          <p:nvCxnSpPr>
            <p:cNvPr id="205" name="Straight Connector 20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9" name="Group 208"/>
          <p:cNvGrpSpPr>
            <a:grpSpLocks/>
          </p:cNvGrpSpPr>
          <p:nvPr/>
        </p:nvGrpSpPr>
        <p:grpSpPr bwMode="auto">
          <a:xfrm>
            <a:off x="7702550" y="4837113"/>
            <a:ext cx="220663" cy="196850"/>
            <a:chOff x="6497150" y="2569673"/>
            <a:chExt cx="354390" cy="316901"/>
          </a:xfrm>
        </p:grpSpPr>
        <p:cxnSp>
          <p:nvCxnSpPr>
            <p:cNvPr id="210" name="Straight Connector 2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2" name="Oval 211"/>
          <p:cNvSpPr/>
          <p:nvPr/>
        </p:nvSpPr>
        <p:spPr>
          <a:xfrm>
            <a:off x="7366000" y="48133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3" name="Group 212"/>
          <p:cNvGrpSpPr>
            <a:grpSpLocks/>
          </p:cNvGrpSpPr>
          <p:nvPr/>
        </p:nvGrpSpPr>
        <p:grpSpPr bwMode="auto">
          <a:xfrm>
            <a:off x="7353300" y="5165725"/>
            <a:ext cx="220663" cy="196850"/>
            <a:chOff x="6497150" y="2569673"/>
            <a:chExt cx="354390" cy="316901"/>
          </a:xfrm>
        </p:grpSpPr>
        <p:cxnSp>
          <p:nvCxnSpPr>
            <p:cNvPr id="214" name="Straight Connector 2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a:xfrm>
            <a:off x="8066088" y="44783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7" name="Group 216"/>
          <p:cNvGrpSpPr>
            <a:grpSpLocks/>
          </p:cNvGrpSpPr>
          <p:nvPr/>
        </p:nvGrpSpPr>
        <p:grpSpPr bwMode="auto">
          <a:xfrm>
            <a:off x="7381875" y="4522788"/>
            <a:ext cx="220663" cy="198437"/>
            <a:chOff x="6497150" y="2569673"/>
            <a:chExt cx="354390" cy="316901"/>
          </a:xfrm>
        </p:grpSpPr>
        <p:cxnSp>
          <p:nvCxnSpPr>
            <p:cNvPr id="218" name="Straight Connector 2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8053388" y="5148263"/>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1" name="Group 220"/>
          <p:cNvGrpSpPr>
            <a:grpSpLocks/>
          </p:cNvGrpSpPr>
          <p:nvPr/>
        </p:nvGrpSpPr>
        <p:grpSpPr bwMode="auto">
          <a:xfrm>
            <a:off x="7708900" y="5172075"/>
            <a:ext cx="220663" cy="196850"/>
            <a:chOff x="6497150" y="2569673"/>
            <a:chExt cx="354390" cy="316901"/>
          </a:xfrm>
        </p:grpSpPr>
        <p:cxnSp>
          <p:nvCxnSpPr>
            <p:cNvPr id="222" name="Straight Connector 2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5" name="Oval 224"/>
          <p:cNvSpPr/>
          <p:nvPr/>
        </p:nvSpPr>
        <p:spPr>
          <a:xfrm>
            <a:off x="1493838" y="479425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226" name="Oval 225"/>
          <p:cNvSpPr/>
          <p:nvPr/>
        </p:nvSpPr>
        <p:spPr>
          <a:xfrm>
            <a:off x="2513013" y="5146675"/>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7" name="Oval 226"/>
          <p:cNvSpPr/>
          <p:nvPr/>
        </p:nvSpPr>
        <p:spPr>
          <a:xfrm>
            <a:off x="3703638" y="4497388"/>
            <a:ext cx="231775"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8" name="Oval 227"/>
          <p:cNvSpPr/>
          <p:nvPr/>
        </p:nvSpPr>
        <p:spPr>
          <a:xfrm>
            <a:off x="5070475" y="514667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9" name="Oval 228"/>
          <p:cNvSpPr/>
          <p:nvPr/>
        </p:nvSpPr>
        <p:spPr>
          <a:xfrm>
            <a:off x="6350000" y="448310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0" name="Oval 229"/>
          <p:cNvSpPr/>
          <p:nvPr/>
        </p:nvSpPr>
        <p:spPr>
          <a:xfrm>
            <a:off x="8066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1" name="Straight Connector 230"/>
          <p:cNvCxnSpPr/>
          <p:nvPr/>
        </p:nvCxnSpPr>
        <p:spPr>
          <a:xfrm>
            <a:off x="1603375" y="4451350"/>
            <a:ext cx="0" cy="9286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181975" y="4437063"/>
            <a:ext cx="0" cy="9286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1" name="Straight Arrow Connector 370"/>
          <p:cNvCxnSpPr/>
          <p:nvPr/>
        </p:nvCxnSpPr>
        <p:spPr>
          <a:xfrm flipH="1">
            <a:off x="1997075" y="2554288"/>
            <a:ext cx="192405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0824" name="TextBox 457"/>
          <p:cNvSpPr txBox="1">
            <a:spLocks noChangeArrowheads="1"/>
          </p:cNvSpPr>
          <p:nvPr/>
        </p:nvSpPr>
        <p:spPr bwMode="auto">
          <a:xfrm>
            <a:off x="6194425" y="5922963"/>
            <a:ext cx="512763"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0825" name="TextBox 458"/>
          <p:cNvSpPr txBox="1">
            <a:spLocks noChangeArrowheads="1"/>
          </p:cNvSpPr>
          <p:nvPr/>
        </p:nvSpPr>
        <p:spPr bwMode="auto">
          <a:xfrm>
            <a:off x="4914900" y="5926138"/>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0826" name="TextBox 459"/>
          <p:cNvSpPr txBox="1">
            <a:spLocks noChangeArrowheads="1"/>
          </p:cNvSpPr>
          <p:nvPr/>
        </p:nvSpPr>
        <p:spPr bwMode="auto">
          <a:xfrm>
            <a:off x="3570288" y="592296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0827" name="TextBox 460"/>
          <p:cNvSpPr txBox="1">
            <a:spLocks noChangeArrowheads="1"/>
          </p:cNvSpPr>
          <p:nvPr/>
        </p:nvSpPr>
        <p:spPr bwMode="auto">
          <a:xfrm>
            <a:off x="2362200" y="591661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2" name="TextBox 461"/>
          <p:cNvSpPr txBox="1">
            <a:spLocks noChangeArrowheads="1"/>
          </p:cNvSpPr>
          <p:nvPr/>
        </p:nvSpPr>
        <p:spPr bwMode="auto">
          <a:xfrm>
            <a:off x="7270750" y="4465638"/>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464" name="TextBox 463"/>
          <p:cNvSpPr txBox="1">
            <a:spLocks noChangeArrowheads="1"/>
          </p:cNvSpPr>
          <p:nvPr/>
        </p:nvSpPr>
        <p:spPr bwMode="auto">
          <a:xfrm>
            <a:off x="560388" y="4467225"/>
            <a:ext cx="118903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04"/>
                                        </p:tgtEl>
                                      </p:cBhvr>
                                    </p:animEffect>
                                    <p:set>
                                      <p:cBhvr>
                                        <p:cTn id="7" dur="1" fill="hold">
                                          <p:stCondLst>
                                            <p:cond delay="499"/>
                                          </p:stCondLst>
                                        </p:cTn>
                                        <p:tgtEl>
                                          <p:spTgt spid="104"/>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9"/>
                                        </p:tgtEl>
                                      </p:cBhvr>
                                    </p:animEffect>
                                    <p:set>
                                      <p:cBhvr>
                                        <p:cTn id="10" dur="1" fill="hold">
                                          <p:stCondLst>
                                            <p:cond delay="499"/>
                                          </p:stCondLst>
                                        </p:cTn>
                                        <p:tgtEl>
                                          <p:spTgt spid="10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12"/>
                                        </p:tgtEl>
                                      </p:cBhvr>
                                    </p:animEffect>
                                    <p:set>
                                      <p:cBhvr>
                                        <p:cTn id="13" dur="1" fill="hold">
                                          <p:stCondLst>
                                            <p:cond delay="499"/>
                                          </p:stCondLst>
                                        </p:cTn>
                                        <p:tgtEl>
                                          <p:spTgt spid="112"/>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13"/>
                                        </p:tgtEl>
                                      </p:cBhvr>
                                    </p:animEffect>
                                    <p:set>
                                      <p:cBhvr>
                                        <p:cTn id="16" dur="1" fill="hold">
                                          <p:stCondLst>
                                            <p:cond delay="499"/>
                                          </p:stCondLst>
                                        </p:cTn>
                                        <p:tgtEl>
                                          <p:spTgt spid="113"/>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16"/>
                                        </p:tgtEl>
                                      </p:cBhvr>
                                    </p:animEffect>
                                    <p:set>
                                      <p:cBhvr>
                                        <p:cTn id="19" dur="1" fill="hold">
                                          <p:stCondLst>
                                            <p:cond delay="499"/>
                                          </p:stCondLst>
                                        </p:cTn>
                                        <p:tgtEl>
                                          <p:spTgt spid="116"/>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17"/>
                                        </p:tgtEl>
                                      </p:cBhvr>
                                    </p:animEffect>
                                    <p:set>
                                      <p:cBhvr>
                                        <p:cTn id="22" dur="1" fill="hold">
                                          <p:stCondLst>
                                            <p:cond delay="499"/>
                                          </p:stCondLst>
                                        </p:cTn>
                                        <p:tgtEl>
                                          <p:spTgt spid="1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120"/>
                                        </p:tgtEl>
                                      </p:cBhvr>
                                    </p:animEffect>
                                    <p:set>
                                      <p:cBhvr>
                                        <p:cTn id="25" dur="1" fill="hold">
                                          <p:stCondLst>
                                            <p:cond delay="499"/>
                                          </p:stCondLst>
                                        </p:cTn>
                                        <p:tgtEl>
                                          <p:spTgt spid="120"/>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21"/>
                                        </p:tgtEl>
                                      </p:cBhvr>
                                    </p:animEffect>
                                    <p:set>
                                      <p:cBhvr>
                                        <p:cTn id="28" dur="1" fill="hold">
                                          <p:stCondLst>
                                            <p:cond delay="499"/>
                                          </p:stCondLst>
                                        </p:cTn>
                                        <p:tgtEl>
                                          <p:spTgt spid="121"/>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25"/>
                                        </p:tgtEl>
                                      </p:cBhvr>
                                    </p:animEffect>
                                    <p:set>
                                      <p:cBhvr>
                                        <p:cTn id="31" dur="1" fill="hold">
                                          <p:stCondLst>
                                            <p:cond delay="499"/>
                                          </p:stCondLst>
                                        </p:cTn>
                                        <p:tgtEl>
                                          <p:spTgt spid="225"/>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231"/>
                                        </p:tgtEl>
                                      </p:cBhvr>
                                    </p:animEffect>
                                    <p:set>
                                      <p:cBhvr>
                                        <p:cTn id="34" dur="1" fill="hold">
                                          <p:stCondLst>
                                            <p:cond delay="499"/>
                                          </p:stCondLst>
                                        </p:cTn>
                                        <p:tgtEl>
                                          <p:spTgt spid="231"/>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204"/>
                                        </p:tgtEl>
                                      </p:cBhvr>
                                    </p:animEffect>
                                    <p:set>
                                      <p:cBhvr>
                                        <p:cTn id="37" dur="1" fill="hold">
                                          <p:stCondLst>
                                            <p:cond delay="499"/>
                                          </p:stCondLst>
                                        </p:cTn>
                                        <p:tgtEl>
                                          <p:spTgt spid="204"/>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209"/>
                                        </p:tgtEl>
                                      </p:cBhvr>
                                    </p:animEffect>
                                    <p:set>
                                      <p:cBhvr>
                                        <p:cTn id="40" dur="1" fill="hold">
                                          <p:stCondLst>
                                            <p:cond delay="499"/>
                                          </p:stCondLst>
                                        </p:cTn>
                                        <p:tgtEl>
                                          <p:spTgt spid="20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12"/>
                                        </p:tgtEl>
                                      </p:cBhvr>
                                    </p:animEffect>
                                    <p:set>
                                      <p:cBhvr>
                                        <p:cTn id="43" dur="1" fill="hold">
                                          <p:stCondLst>
                                            <p:cond delay="499"/>
                                          </p:stCondLst>
                                        </p:cTn>
                                        <p:tgtEl>
                                          <p:spTgt spid="212"/>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213"/>
                                        </p:tgtEl>
                                      </p:cBhvr>
                                    </p:animEffect>
                                    <p:set>
                                      <p:cBhvr>
                                        <p:cTn id="46" dur="1" fill="hold">
                                          <p:stCondLst>
                                            <p:cond delay="499"/>
                                          </p:stCondLst>
                                        </p:cTn>
                                        <p:tgtEl>
                                          <p:spTgt spid="213"/>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500"/>
                                        <p:tgtEl>
                                          <p:spTgt spid="216"/>
                                        </p:tgtEl>
                                      </p:cBhvr>
                                    </p:animEffect>
                                    <p:set>
                                      <p:cBhvr>
                                        <p:cTn id="49" dur="1" fill="hold">
                                          <p:stCondLst>
                                            <p:cond delay="499"/>
                                          </p:stCondLst>
                                        </p:cTn>
                                        <p:tgtEl>
                                          <p:spTgt spid="216"/>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217"/>
                                        </p:tgtEl>
                                      </p:cBhvr>
                                    </p:animEffect>
                                    <p:set>
                                      <p:cBhvr>
                                        <p:cTn id="52" dur="1" fill="hold">
                                          <p:stCondLst>
                                            <p:cond delay="499"/>
                                          </p:stCondLst>
                                        </p:cTn>
                                        <p:tgtEl>
                                          <p:spTgt spid="217"/>
                                        </p:tgtEl>
                                        <p:attrNameLst>
                                          <p:attrName>style.visibility</p:attrName>
                                        </p:attrNameLst>
                                      </p:cBhvr>
                                      <p:to>
                                        <p:strVal val="hidden"/>
                                      </p:to>
                                    </p:set>
                                  </p:childTnLst>
                                </p:cTn>
                              </p:par>
                              <p:par>
                                <p:cTn id="53" presetID="9" presetClass="exit" presetSubtype="0" fill="hold" grpId="0" nodeType="withEffect">
                                  <p:stCondLst>
                                    <p:cond delay="0"/>
                                  </p:stCondLst>
                                  <p:childTnLst>
                                    <p:animEffect transition="out" filter="dissolve">
                                      <p:cBhvr>
                                        <p:cTn id="54" dur="500"/>
                                        <p:tgtEl>
                                          <p:spTgt spid="220"/>
                                        </p:tgtEl>
                                      </p:cBhvr>
                                    </p:animEffect>
                                    <p:set>
                                      <p:cBhvr>
                                        <p:cTn id="55" dur="1" fill="hold">
                                          <p:stCondLst>
                                            <p:cond delay="499"/>
                                          </p:stCondLst>
                                        </p:cTn>
                                        <p:tgtEl>
                                          <p:spTgt spid="220"/>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221"/>
                                        </p:tgtEl>
                                      </p:cBhvr>
                                    </p:animEffect>
                                    <p:set>
                                      <p:cBhvr>
                                        <p:cTn id="58" dur="1" fill="hold">
                                          <p:stCondLst>
                                            <p:cond delay="499"/>
                                          </p:stCondLst>
                                        </p:cTn>
                                        <p:tgtEl>
                                          <p:spTgt spid="221"/>
                                        </p:tgtEl>
                                        <p:attrNameLst>
                                          <p:attrName>style.visibility</p:attrName>
                                        </p:attrNameLst>
                                      </p:cBhvr>
                                      <p:to>
                                        <p:strVal val="hidden"/>
                                      </p:to>
                                    </p:set>
                                  </p:childTnLst>
                                </p:cTn>
                              </p:par>
                              <p:par>
                                <p:cTn id="59" presetID="9" presetClass="exit" presetSubtype="0" fill="hold" grpId="0" nodeType="withEffect">
                                  <p:stCondLst>
                                    <p:cond delay="0"/>
                                  </p:stCondLst>
                                  <p:childTnLst>
                                    <p:animEffect transition="out" filter="dissolve">
                                      <p:cBhvr>
                                        <p:cTn id="60" dur="500"/>
                                        <p:tgtEl>
                                          <p:spTgt spid="230"/>
                                        </p:tgtEl>
                                      </p:cBhvr>
                                    </p:animEffect>
                                    <p:set>
                                      <p:cBhvr>
                                        <p:cTn id="61" dur="1" fill="hold">
                                          <p:stCondLst>
                                            <p:cond delay="499"/>
                                          </p:stCondLst>
                                        </p:cTn>
                                        <p:tgtEl>
                                          <p:spTgt spid="230"/>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232"/>
                                        </p:tgtEl>
                                      </p:cBhvr>
                                    </p:animEffect>
                                    <p:set>
                                      <p:cBhvr>
                                        <p:cTn id="64" dur="1" fill="hold">
                                          <p:stCondLst>
                                            <p:cond delay="499"/>
                                          </p:stCondLst>
                                        </p:cTn>
                                        <p:tgtEl>
                                          <p:spTgt spid="232"/>
                                        </p:tgtEl>
                                        <p:attrNameLst>
                                          <p:attrName>style.visibility</p:attrName>
                                        </p:attrNameLst>
                                      </p:cBhvr>
                                      <p:to>
                                        <p:strVal val="hidden"/>
                                      </p:to>
                                    </p:set>
                                  </p:childTnLst>
                                </p:cTn>
                              </p:par>
                            </p:childTnLst>
                          </p:cTn>
                        </p:par>
                        <p:par>
                          <p:cTn id="65" fill="hold" nodeType="afterGroup">
                            <p:stCondLst>
                              <p:cond delay="500"/>
                            </p:stCondLst>
                            <p:childTnLst>
                              <p:par>
                                <p:cTn id="66" presetID="9" presetClass="entr" presetSubtype="0" fill="hold" grpId="0" nodeType="afterEffect">
                                  <p:stCondLst>
                                    <p:cond delay="0"/>
                                  </p:stCondLst>
                                  <p:childTnLst>
                                    <p:set>
                                      <p:cBhvr>
                                        <p:cTn id="67" dur="1" fill="hold">
                                          <p:stCondLst>
                                            <p:cond delay="0"/>
                                          </p:stCondLst>
                                        </p:cTn>
                                        <p:tgtEl>
                                          <p:spTgt spid="462"/>
                                        </p:tgtEl>
                                        <p:attrNameLst>
                                          <p:attrName>style.visibility</p:attrName>
                                        </p:attrNameLst>
                                      </p:cBhvr>
                                      <p:to>
                                        <p:strVal val="visible"/>
                                      </p:to>
                                    </p:set>
                                    <p:animEffect transition="in" filter="dissolve">
                                      <p:cBhvr>
                                        <p:cTn id="68" dur="500"/>
                                        <p:tgtEl>
                                          <p:spTgt spid="462"/>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464"/>
                                        </p:tgtEl>
                                        <p:attrNameLst>
                                          <p:attrName>style.visibility</p:attrName>
                                        </p:attrNameLst>
                                      </p:cBhvr>
                                      <p:to>
                                        <p:strVal val="visible"/>
                                      </p:to>
                                    </p:set>
                                    <p:animEffect transition="in" filter="dissolve">
                                      <p:cBhvr>
                                        <p:cTn id="71" dur="5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6" grpId="0" animBg="1"/>
      <p:bldP spid="120" grpId="0" animBg="1"/>
      <p:bldP spid="212" grpId="0" animBg="1"/>
      <p:bldP spid="216" grpId="0" animBg="1"/>
      <p:bldP spid="220" grpId="0" animBg="1"/>
      <p:bldP spid="225" grpId="0" animBg="1"/>
      <p:bldP spid="230" grpId="0" animBg="1"/>
      <p:bldP spid="462" grpId="0" animBg="1"/>
      <p:bldP spid="4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Look-ahead based Tic-Tac-Toe</a:t>
            </a:r>
            <a:endParaRPr lang="en-US" dirty="0"/>
          </a:p>
        </p:txBody>
      </p:sp>
      <p:grpSp>
        <p:nvGrpSpPr>
          <p:cNvPr id="31746"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47"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49"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51"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53" name="TextBox 41"/>
          <p:cNvSpPr txBox="1">
            <a:spLocks noChangeArrowheads="1"/>
          </p:cNvSpPr>
          <p:nvPr/>
        </p:nvSpPr>
        <p:spPr bwMode="auto">
          <a:xfrm>
            <a:off x="30163" y="1890713"/>
            <a:ext cx="1049337"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X’s turn</a:t>
            </a:r>
          </a:p>
        </p:txBody>
      </p:sp>
      <p:grpSp>
        <p:nvGrpSpPr>
          <p:cNvPr id="31754"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55"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57"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59"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61"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62"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64"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66"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68"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69"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71"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73"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75" name="TextBox 93"/>
          <p:cNvSpPr txBox="1">
            <a:spLocks noChangeArrowheads="1"/>
          </p:cNvSpPr>
          <p:nvPr/>
        </p:nvSpPr>
        <p:spPr bwMode="auto">
          <a:xfrm>
            <a:off x="30163" y="3370263"/>
            <a:ext cx="1077912"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O’s turn</a:t>
            </a:r>
          </a:p>
        </p:txBody>
      </p:sp>
      <p:grpSp>
        <p:nvGrpSpPr>
          <p:cNvPr id="31776"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77"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78"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cxnSp>
        <p:nvCxnSpPr>
          <p:cNvPr id="371" name="Straight Arrow Connector 370"/>
          <p:cNvCxnSpPr/>
          <p:nvPr/>
        </p:nvCxnSpPr>
        <p:spPr>
          <a:xfrm flipH="1">
            <a:off x="1997075" y="2554288"/>
            <a:ext cx="192405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58" name="TextBox 457"/>
          <p:cNvSpPr txBox="1">
            <a:spLocks noChangeArrowheads="1"/>
          </p:cNvSpPr>
          <p:nvPr/>
        </p:nvSpPr>
        <p:spPr bwMode="auto">
          <a:xfrm>
            <a:off x="6194425" y="5922963"/>
            <a:ext cx="512763"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59" name="TextBox 458"/>
          <p:cNvSpPr txBox="1">
            <a:spLocks noChangeArrowheads="1"/>
          </p:cNvSpPr>
          <p:nvPr/>
        </p:nvSpPr>
        <p:spPr bwMode="auto">
          <a:xfrm>
            <a:off x="4914900" y="5926138"/>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0" name="TextBox 459"/>
          <p:cNvSpPr txBox="1">
            <a:spLocks noChangeArrowheads="1"/>
          </p:cNvSpPr>
          <p:nvPr/>
        </p:nvSpPr>
        <p:spPr bwMode="auto">
          <a:xfrm>
            <a:off x="3570288" y="592296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1" name="TextBox 460"/>
          <p:cNvSpPr txBox="1">
            <a:spLocks noChangeArrowheads="1"/>
          </p:cNvSpPr>
          <p:nvPr/>
        </p:nvSpPr>
        <p:spPr bwMode="auto">
          <a:xfrm>
            <a:off x="2362200" y="591661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1796" name="TextBox 232"/>
          <p:cNvSpPr txBox="1">
            <a:spLocks noChangeArrowheads="1"/>
          </p:cNvSpPr>
          <p:nvPr/>
        </p:nvSpPr>
        <p:spPr bwMode="auto">
          <a:xfrm>
            <a:off x="7270750" y="4465638"/>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31797" name="TextBox 233"/>
          <p:cNvSpPr txBox="1">
            <a:spLocks noChangeArrowheads="1"/>
          </p:cNvSpPr>
          <p:nvPr/>
        </p:nvSpPr>
        <p:spPr bwMode="auto">
          <a:xfrm>
            <a:off x="560388" y="4467225"/>
            <a:ext cx="118903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grpSp>
        <p:nvGrpSpPr>
          <p:cNvPr id="235" name="Group 234"/>
          <p:cNvGrpSpPr>
            <a:grpSpLocks/>
          </p:cNvGrpSpPr>
          <p:nvPr/>
        </p:nvGrpSpPr>
        <p:grpSpPr bwMode="auto">
          <a:xfrm>
            <a:off x="2087563" y="4478338"/>
            <a:ext cx="1025525" cy="927100"/>
            <a:chOff x="3764286" y="1902436"/>
            <a:chExt cx="1646559" cy="1491592"/>
          </a:xfrm>
        </p:grpSpPr>
        <p:cxnSp>
          <p:nvCxnSpPr>
            <p:cNvPr id="236" name="Straight Connector 23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0" name="Group 239"/>
          <p:cNvGrpSpPr>
            <a:grpSpLocks/>
          </p:cNvGrpSpPr>
          <p:nvPr/>
        </p:nvGrpSpPr>
        <p:grpSpPr bwMode="auto">
          <a:xfrm>
            <a:off x="2511425" y="4840288"/>
            <a:ext cx="220663" cy="196850"/>
            <a:chOff x="6497150" y="2569673"/>
            <a:chExt cx="354390" cy="316901"/>
          </a:xfrm>
        </p:grpSpPr>
        <p:cxnSp>
          <p:nvCxnSpPr>
            <p:cNvPr id="241" name="Straight Connector 24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3" name="Oval 242"/>
          <p:cNvSpPr/>
          <p:nvPr/>
        </p:nvSpPr>
        <p:spPr>
          <a:xfrm>
            <a:off x="217487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4" name="Group 243"/>
          <p:cNvGrpSpPr>
            <a:grpSpLocks/>
          </p:cNvGrpSpPr>
          <p:nvPr/>
        </p:nvGrpSpPr>
        <p:grpSpPr bwMode="auto">
          <a:xfrm>
            <a:off x="2162175" y="5168900"/>
            <a:ext cx="220663" cy="196850"/>
            <a:chOff x="6497150" y="2569673"/>
            <a:chExt cx="354390" cy="316901"/>
          </a:xfrm>
        </p:grpSpPr>
        <p:cxnSp>
          <p:nvCxnSpPr>
            <p:cNvPr id="245" name="Straight Connector 24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7" name="Oval 246"/>
          <p:cNvSpPr/>
          <p:nvPr/>
        </p:nvSpPr>
        <p:spPr>
          <a:xfrm>
            <a:off x="287496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8" name="Group 247"/>
          <p:cNvGrpSpPr>
            <a:grpSpLocks/>
          </p:cNvGrpSpPr>
          <p:nvPr/>
        </p:nvGrpSpPr>
        <p:grpSpPr bwMode="auto">
          <a:xfrm>
            <a:off x="2190750" y="4527550"/>
            <a:ext cx="220663" cy="196850"/>
            <a:chOff x="6497150" y="2569673"/>
            <a:chExt cx="354390" cy="316901"/>
          </a:xfrm>
        </p:grpSpPr>
        <p:cxnSp>
          <p:nvCxnSpPr>
            <p:cNvPr id="249" name="Straight Connector 24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1" name="Oval 250"/>
          <p:cNvSpPr/>
          <p:nvPr/>
        </p:nvSpPr>
        <p:spPr>
          <a:xfrm>
            <a:off x="286226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2" name="Group 251"/>
          <p:cNvGrpSpPr>
            <a:grpSpLocks/>
          </p:cNvGrpSpPr>
          <p:nvPr/>
        </p:nvGrpSpPr>
        <p:grpSpPr bwMode="auto">
          <a:xfrm>
            <a:off x="2519363" y="4522788"/>
            <a:ext cx="219075" cy="196850"/>
            <a:chOff x="6497150" y="2569673"/>
            <a:chExt cx="354390" cy="316901"/>
          </a:xfrm>
        </p:grpSpPr>
        <p:cxnSp>
          <p:nvCxnSpPr>
            <p:cNvPr id="253" name="Straight Connector 25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55" name="Group 254"/>
          <p:cNvGrpSpPr>
            <a:grpSpLocks/>
          </p:cNvGrpSpPr>
          <p:nvPr/>
        </p:nvGrpSpPr>
        <p:grpSpPr bwMode="auto">
          <a:xfrm>
            <a:off x="3279775" y="4483100"/>
            <a:ext cx="1023938" cy="927100"/>
            <a:chOff x="3764286" y="1902436"/>
            <a:chExt cx="1646559" cy="1491592"/>
          </a:xfrm>
        </p:grpSpPr>
        <p:cxnSp>
          <p:nvCxnSpPr>
            <p:cNvPr id="256" name="Straight Connector 255"/>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0" name="Group 259"/>
          <p:cNvGrpSpPr>
            <a:grpSpLocks/>
          </p:cNvGrpSpPr>
          <p:nvPr/>
        </p:nvGrpSpPr>
        <p:grpSpPr bwMode="auto">
          <a:xfrm>
            <a:off x="3702050" y="4845050"/>
            <a:ext cx="220663" cy="196850"/>
            <a:chOff x="6497150" y="2569673"/>
            <a:chExt cx="354390" cy="316901"/>
          </a:xfrm>
        </p:grpSpPr>
        <p:cxnSp>
          <p:nvCxnSpPr>
            <p:cNvPr id="261" name="Straight Connector 26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3" name="Oval 262"/>
          <p:cNvSpPr/>
          <p:nvPr/>
        </p:nvSpPr>
        <p:spPr>
          <a:xfrm>
            <a:off x="3367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4" name="Group 263"/>
          <p:cNvGrpSpPr>
            <a:grpSpLocks/>
          </p:cNvGrpSpPr>
          <p:nvPr/>
        </p:nvGrpSpPr>
        <p:grpSpPr bwMode="auto">
          <a:xfrm>
            <a:off x="3352800" y="5173663"/>
            <a:ext cx="220663" cy="196850"/>
            <a:chOff x="6497150" y="2569673"/>
            <a:chExt cx="354390" cy="316901"/>
          </a:xfrm>
        </p:grpSpPr>
        <p:cxnSp>
          <p:nvCxnSpPr>
            <p:cNvPr id="265" name="Straight Connector 26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7" name="Oval 266"/>
          <p:cNvSpPr/>
          <p:nvPr/>
        </p:nvSpPr>
        <p:spPr>
          <a:xfrm>
            <a:off x="4065588" y="4487863"/>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8" name="Group 267"/>
          <p:cNvGrpSpPr>
            <a:grpSpLocks/>
          </p:cNvGrpSpPr>
          <p:nvPr/>
        </p:nvGrpSpPr>
        <p:grpSpPr bwMode="auto">
          <a:xfrm>
            <a:off x="3382963" y="4532313"/>
            <a:ext cx="220662" cy="196850"/>
            <a:chOff x="6497150" y="2569673"/>
            <a:chExt cx="354390" cy="316901"/>
          </a:xfrm>
        </p:grpSpPr>
        <p:cxnSp>
          <p:nvCxnSpPr>
            <p:cNvPr id="269" name="Straight Connector 26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1" name="Oval 270"/>
          <p:cNvSpPr/>
          <p:nvPr/>
        </p:nvSpPr>
        <p:spPr>
          <a:xfrm>
            <a:off x="4052888" y="51562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2" name="Group 271"/>
          <p:cNvGrpSpPr>
            <a:grpSpLocks/>
          </p:cNvGrpSpPr>
          <p:nvPr/>
        </p:nvGrpSpPr>
        <p:grpSpPr bwMode="auto">
          <a:xfrm>
            <a:off x="4052888" y="4845050"/>
            <a:ext cx="220662" cy="196850"/>
            <a:chOff x="6497150" y="2569673"/>
            <a:chExt cx="354390" cy="316901"/>
          </a:xfrm>
        </p:grpSpPr>
        <p:cxnSp>
          <p:nvCxnSpPr>
            <p:cNvPr id="273" name="Straight Connector 27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75" name="Group 274"/>
          <p:cNvGrpSpPr>
            <a:grpSpLocks/>
          </p:cNvGrpSpPr>
          <p:nvPr/>
        </p:nvGrpSpPr>
        <p:grpSpPr bwMode="auto">
          <a:xfrm>
            <a:off x="4646613" y="4478338"/>
            <a:ext cx="1025525" cy="927100"/>
            <a:chOff x="3764286" y="1902436"/>
            <a:chExt cx="1646559" cy="1491592"/>
          </a:xfrm>
        </p:grpSpPr>
        <p:cxnSp>
          <p:nvCxnSpPr>
            <p:cNvPr id="276" name="Straight Connector 27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0" name="Group 279"/>
          <p:cNvGrpSpPr>
            <a:grpSpLocks/>
          </p:cNvGrpSpPr>
          <p:nvPr/>
        </p:nvGrpSpPr>
        <p:grpSpPr bwMode="auto">
          <a:xfrm>
            <a:off x="5070475" y="4840288"/>
            <a:ext cx="220663" cy="196850"/>
            <a:chOff x="6497150" y="2569673"/>
            <a:chExt cx="354390" cy="316901"/>
          </a:xfrm>
        </p:grpSpPr>
        <p:cxnSp>
          <p:nvCxnSpPr>
            <p:cNvPr id="281" name="Straight Connector 28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3" name="Oval 282"/>
          <p:cNvSpPr/>
          <p:nvPr/>
        </p:nvSpPr>
        <p:spPr>
          <a:xfrm>
            <a:off x="473392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4" name="Group 283"/>
          <p:cNvGrpSpPr>
            <a:grpSpLocks/>
          </p:cNvGrpSpPr>
          <p:nvPr/>
        </p:nvGrpSpPr>
        <p:grpSpPr bwMode="auto">
          <a:xfrm>
            <a:off x="4721225" y="5168900"/>
            <a:ext cx="220663" cy="196850"/>
            <a:chOff x="6497150" y="2569673"/>
            <a:chExt cx="354390" cy="316901"/>
          </a:xfrm>
        </p:grpSpPr>
        <p:cxnSp>
          <p:nvCxnSpPr>
            <p:cNvPr id="285" name="Straight Connector 28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7" name="Oval 286"/>
          <p:cNvSpPr/>
          <p:nvPr/>
        </p:nvSpPr>
        <p:spPr>
          <a:xfrm>
            <a:off x="543401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8" name="Group 287"/>
          <p:cNvGrpSpPr>
            <a:grpSpLocks/>
          </p:cNvGrpSpPr>
          <p:nvPr/>
        </p:nvGrpSpPr>
        <p:grpSpPr bwMode="auto">
          <a:xfrm>
            <a:off x="4749800" y="4527550"/>
            <a:ext cx="220663" cy="196850"/>
            <a:chOff x="6497150" y="2569673"/>
            <a:chExt cx="354390" cy="316901"/>
          </a:xfrm>
        </p:grpSpPr>
        <p:cxnSp>
          <p:nvCxnSpPr>
            <p:cNvPr id="289" name="Straight Connector 28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1" name="Oval 290"/>
          <p:cNvSpPr/>
          <p:nvPr/>
        </p:nvSpPr>
        <p:spPr>
          <a:xfrm>
            <a:off x="542131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2" name="Group 291"/>
          <p:cNvGrpSpPr>
            <a:grpSpLocks/>
          </p:cNvGrpSpPr>
          <p:nvPr/>
        </p:nvGrpSpPr>
        <p:grpSpPr bwMode="auto">
          <a:xfrm>
            <a:off x="5421313" y="4840288"/>
            <a:ext cx="220662" cy="196850"/>
            <a:chOff x="6497150" y="2569673"/>
            <a:chExt cx="354390" cy="316901"/>
          </a:xfrm>
        </p:grpSpPr>
        <p:cxnSp>
          <p:nvCxnSpPr>
            <p:cNvPr id="293" name="Straight Connector 29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95" name="Group 294"/>
          <p:cNvGrpSpPr>
            <a:grpSpLocks/>
          </p:cNvGrpSpPr>
          <p:nvPr/>
        </p:nvGrpSpPr>
        <p:grpSpPr bwMode="auto">
          <a:xfrm>
            <a:off x="5919788" y="4473575"/>
            <a:ext cx="1023937" cy="928688"/>
            <a:chOff x="3764286" y="1902436"/>
            <a:chExt cx="1646559" cy="1491592"/>
          </a:xfrm>
        </p:grpSpPr>
        <p:cxnSp>
          <p:nvCxnSpPr>
            <p:cNvPr id="296" name="Straight Connector 295"/>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0" name="Group 299"/>
          <p:cNvGrpSpPr>
            <a:grpSpLocks/>
          </p:cNvGrpSpPr>
          <p:nvPr/>
        </p:nvGrpSpPr>
        <p:grpSpPr bwMode="auto">
          <a:xfrm>
            <a:off x="6343650" y="4837113"/>
            <a:ext cx="220663" cy="196850"/>
            <a:chOff x="6497150" y="2569673"/>
            <a:chExt cx="354390" cy="316901"/>
          </a:xfrm>
        </p:grpSpPr>
        <p:cxnSp>
          <p:nvCxnSpPr>
            <p:cNvPr id="301" name="Straight Connector 30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03" name="Oval 302"/>
          <p:cNvSpPr/>
          <p:nvPr/>
        </p:nvSpPr>
        <p:spPr>
          <a:xfrm>
            <a:off x="6007100" y="481330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4" name="Group 303"/>
          <p:cNvGrpSpPr>
            <a:grpSpLocks/>
          </p:cNvGrpSpPr>
          <p:nvPr/>
        </p:nvGrpSpPr>
        <p:grpSpPr bwMode="auto">
          <a:xfrm>
            <a:off x="5994400" y="5164138"/>
            <a:ext cx="219075" cy="198437"/>
            <a:chOff x="6497150" y="2569673"/>
            <a:chExt cx="354390" cy="316901"/>
          </a:xfrm>
        </p:grpSpPr>
        <p:cxnSp>
          <p:nvCxnSpPr>
            <p:cNvPr id="305" name="Straight Connector 30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07" name="Oval 306"/>
          <p:cNvSpPr/>
          <p:nvPr/>
        </p:nvSpPr>
        <p:spPr>
          <a:xfrm>
            <a:off x="6705600" y="44783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8" name="Group 307"/>
          <p:cNvGrpSpPr>
            <a:grpSpLocks/>
          </p:cNvGrpSpPr>
          <p:nvPr/>
        </p:nvGrpSpPr>
        <p:grpSpPr bwMode="auto">
          <a:xfrm>
            <a:off x="6022975" y="4522788"/>
            <a:ext cx="220663" cy="196850"/>
            <a:chOff x="6497150" y="2569673"/>
            <a:chExt cx="354390" cy="316901"/>
          </a:xfrm>
        </p:grpSpPr>
        <p:cxnSp>
          <p:nvCxnSpPr>
            <p:cNvPr id="309" name="Straight Connector 30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11" name="Oval 310"/>
          <p:cNvSpPr/>
          <p:nvPr/>
        </p:nvSpPr>
        <p:spPr>
          <a:xfrm>
            <a:off x="6694488" y="514826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2" name="Group 311"/>
          <p:cNvGrpSpPr>
            <a:grpSpLocks/>
          </p:cNvGrpSpPr>
          <p:nvPr/>
        </p:nvGrpSpPr>
        <p:grpSpPr bwMode="auto">
          <a:xfrm>
            <a:off x="6350000" y="5172075"/>
            <a:ext cx="220663" cy="196850"/>
            <a:chOff x="6497150" y="2569673"/>
            <a:chExt cx="354390" cy="316901"/>
          </a:xfrm>
        </p:grpSpPr>
        <p:cxnSp>
          <p:nvCxnSpPr>
            <p:cNvPr id="313" name="Straight Connector 31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15" name="Oval 314"/>
          <p:cNvSpPr/>
          <p:nvPr/>
        </p:nvSpPr>
        <p:spPr>
          <a:xfrm>
            <a:off x="2513013" y="51466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6" name="Oval 315"/>
          <p:cNvSpPr/>
          <p:nvPr/>
        </p:nvSpPr>
        <p:spPr>
          <a:xfrm>
            <a:off x="3703638" y="4497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 name="Oval 316"/>
          <p:cNvSpPr/>
          <p:nvPr/>
        </p:nvSpPr>
        <p:spPr>
          <a:xfrm>
            <a:off x="5070475" y="514667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8" name="Oval 317"/>
          <p:cNvSpPr/>
          <p:nvPr/>
        </p:nvSpPr>
        <p:spPr>
          <a:xfrm>
            <a:off x="6350000" y="448310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35"/>
                                        </p:tgtEl>
                                      </p:cBhvr>
                                    </p:animEffect>
                                    <p:set>
                                      <p:cBhvr>
                                        <p:cTn id="7" dur="1" fill="hold">
                                          <p:stCondLst>
                                            <p:cond delay="499"/>
                                          </p:stCondLst>
                                        </p:cTn>
                                        <p:tgtEl>
                                          <p:spTgt spid="235"/>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40"/>
                                        </p:tgtEl>
                                      </p:cBhvr>
                                    </p:animEffect>
                                    <p:set>
                                      <p:cBhvr>
                                        <p:cTn id="10" dur="1" fill="hold">
                                          <p:stCondLst>
                                            <p:cond delay="499"/>
                                          </p:stCondLst>
                                        </p:cTn>
                                        <p:tgtEl>
                                          <p:spTgt spid="240"/>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43"/>
                                        </p:tgtEl>
                                      </p:cBhvr>
                                    </p:animEffect>
                                    <p:set>
                                      <p:cBhvr>
                                        <p:cTn id="13" dur="1" fill="hold">
                                          <p:stCondLst>
                                            <p:cond delay="499"/>
                                          </p:stCondLst>
                                        </p:cTn>
                                        <p:tgtEl>
                                          <p:spTgt spid="243"/>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44"/>
                                        </p:tgtEl>
                                      </p:cBhvr>
                                    </p:animEffect>
                                    <p:set>
                                      <p:cBhvr>
                                        <p:cTn id="16" dur="1" fill="hold">
                                          <p:stCondLst>
                                            <p:cond delay="499"/>
                                          </p:stCondLst>
                                        </p:cTn>
                                        <p:tgtEl>
                                          <p:spTgt spid="244"/>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247"/>
                                        </p:tgtEl>
                                      </p:cBhvr>
                                    </p:animEffect>
                                    <p:set>
                                      <p:cBhvr>
                                        <p:cTn id="19" dur="1" fill="hold">
                                          <p:stCondLst>
                                            <p:cond delay="499"/>
                                          </p:stCondLst>
                                        </p:cTn>
                                        <p:tgtEl>
                                          <p:spTgt spid="247"/>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48"/>
                                        </p:tgtEl>
                                      </p:cBhvr>
                                    </p:animEffect>
                                    <p:set>
                                      <p:cBhvr>
                                        <p:cTn id="22" dur="1" fill="hold">
                                          <p:stCondLst>
                                            <p:cond delay="499"/>
                                          </p:stCondLst>
                                        </p:cTn>
                                        <p:tgtEl>
                                          <p:spTgt spid="248"/>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51"/>
                                        </p:tgtEl>
                                      </p:cBhvr>
                                    </p:animEffect>
                                    <p:set>
                                      <p:cBhvr>
                                        <p:cTn id="25" dur="1" fill="hold">
                                          <p:stCondLst>
                                            <p:cond delay="499"/>
                                          </p:stCondLst>
                                        </p:cTn>
                                        <p:tgtEl>
                                          <p:spTgt spid="251"/>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252"/>
                                        </p:tgtEl>
                                      </p:cBhvr>
                                    </p:animEffect>
                                    <p:set>
                                      <p:cBhvr>
                                        <p:cTn id="28" dur="1" fill="hold">
                                          <p:stCondLst>
                                            <p:cond delay="499"/>
                                          </p:stCondLst>
                                        </p:cTn>
                                        <p:tgtEl>
                                          <p:spTgt spid="252"/>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315"/>
                                        </p:tgtEl>
                                      </p:cBhvr>
                                    </p:animEffect>
                                    <p:set>
                                      <p:cBhvr>
                                        <p:cTn id="31" dur="1" fill="hold">
                                          <p:stCondLst>
                                            <p:cond delay="499"/>
                                          </p:stCondLst>
                                        </p:cTn>
                                        <p:tgtEl>
                                          <p:spTgt spid="315"/>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95"/>
                                        </p:tgtEl>
                                      </p:cBhvr>
                                    </p:animEffect>
                                    <p:set>
                                      <p:cBhvr>
                                        <p:cTn id="34" dur="1" fill="hold">
                                          <p:stCondLst>
                                            <p:cond delay="499"/>
                                          </p:stCondLst>
                                        </p:cTn>
                                        <p:tgtEl>
                                          <p:spTgt spid="395"/>
                                        </p:tgtEl>
                                        <p:attrNameLst>
                                          <p:attrName>style.visibility</p:attrName>
                                        </p:attrNameLst>
                                      </p:cBhvr>
                                      <p:to>
                                        <p:strVal val="hidden"/>
                                      </p:to>
                                    </p:set>
                                  </p:childTnLst>
                                </p:cTn>
                              </p:par>
                            </p:childTnLst>
                          </p:cTn>
                        </p:par>
                        <p:par>
                          <p:cTn id="35" fill="hold" nodeType="afterGroup">
                            <p:stCondLst>
                              <p:cond delay="500"/>
                            </p:stCondLst>
                            <p:childTnLst>
                              <p:par>
                                <p:cTn id="36" presetID="42" presetClass="path" presetSubtype="0" accel="50000" decel="50000" fill="hold" grpId="0" nodeType="afterEffect">
                                  <p:stCondLst>
                                    <p:cond delay="0"/>
                                  </p:stCondLst>
                                  <p:childTnLst>
                                    <p:animMotion origin="layout" path="M 2.16742E-6 2.04772E-6 L 2.16742E-6 -0.20732 " pathEditMode="relative" rAng="0" ptsTypes="AA">
                                      <p:cBhvr>
                                        <p:cTn id="37" dur="2000" fill="hold"/>
                                        <p:tgtEl>
                                          <p:spTgt spid="461"/>
                                        </p:tgtEl>
                                        <p:attrNameLst>
                                          <p:attrName>ppt_x</p:attrName>
                                          <p:attrName>ppt_y</p:attrName>
                                        </p:attrNameLst>
                                      </p:cBhvr>
                                      <p:rCtr x="0" y="-10378"/>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397"/>
                                        </p:tgtEl>
                                      </p:cBhvr>
                                    </p:animEffect>
                                    <p:set>
                                      <p:cBhvr>
                                        <p:cTn id="42" dur="1" fill="hold">
                                          <p:stCondLst>
                                            <p:cond delay="499"/>
                                          </p:stCondLst>
                                        </p:cTn>
                                        <p:tgtEl>
                                          <p:spTgt spid="397"/>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398"/>
                                        </p:tgtEl>
                                      </p:cBhvr>
                                    </p:animEffect>
                                    <p:set>
                                      <p:cBhvr>
                                        <p:cTn id="45" dur="1" fill="hold">
                                          <p:stCondLst>
                                            <p:cond delay="499"/>
                                          </p:stCondLst>
                                        </p:cTn>
                                        <p:tgtEl>
                                          <p:spTgt spid="398"/>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399"/>
                                        </p:tgtEl>
                                      </p:cBhvr>
                                    </p:animEffect>
                                    <p:set>
                                      <p:cBhvr>
                                        <p:cTn id="48" dur="1" fill="hold">
                                          <p:stCondLst>
                                            <p:cond delay="499"/>
                                          </p:stCondLst>
                                        </p:cTn>
                                        <p:tgtEl>
                                          <p:spTgt spid="399"/>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255"/>
                                        </p:tgtEl>
                                      </p:cBhvr>
                                    </p:animEffect>
                                    <p:set>
                                      <p:cBhvr>
                                        <p:cTn id="51" dur="1" fill="hold">
                                          <p:stCondLst>
                                            <p:cond delay="499"/>
                                          </p:stCondLst>
                                        </p:cTn>
                                        <p:tgtEl>
                                          <p:spTgt spid="255"/>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260"/>
                                        </p:tgtEl>
                                      </p:cBhvr>
                                    </p:animEffect>
                                    <p:set>
                                      <p:cBhvr>
                                        <p:cTn id="54" dur="1" fill="hold">
                                          <p:stCondLst>
                                            <p:cond delay="499"/>
                                          </p:stCondLst>
                                        </p:cTn>
                                        <p:tgtEl>
                                          <p:spTgt spid="260"/>
                                        </p:tgtEl>
                                        <p:attrNameLst>
                                          <p:attrName>style.visibility</p:attrName>
                                        </p:attrNameLst>
                                      </p:cBhvr>
                                      <p:to>
                                        <p:strVal val="hidden"/>
                                      </p:to>
                                    </p:set>
                                  </p:childTnLst>
                                </p:cTn>
                              </p:par>
                              <p:par>
                                <p:cTn id="55" presetID="9" presetClass="exit" presetSubtype="0" fill="hold" grpId="0" nodeType="withEffect">
                                  <p:stCondLst>
                                    <p:cond delay="0"/>
                                  </p:stCondLst>
                                  <p:childTnLst>
                                    <p:animEffect transition="out" filter="dissolve">
                                      <p:cBhvr>
                                        <p:cTn id="56" dur="500"/>
                                        <p:tgtEl>
                                          <p:spTgt spid="263"/>
                                        </p:tgtEl>
                                      </p:cBhvr>
                                    </p:animEffect>
                                    <p:set>
                                      <p:cBhvr>
                                        <p:cTn id="57" dur="1" fill="hold">
                                          <p:stCondLst>
                                            <p:cond delay="499"/>
                                          </p:stCondLst>
                                        </p:cTn>
                                        <p:tgtEl>
                                          <p:spTgt spid="263"/>
                                        </p:tgtEl>
                                        <p:attrNameLst>
                                          <p:attrName>style.visibility</p:attrName>
                                        </p:attrNameLst>
                                      </p:cBhvr>
                                      <p:to>
                                        <p:strVal val="hidden"/>
                                      </p:to>
                                    </p:set>
                                  </p:childTnLst>
                                </p:cTn>
                              </p:par>
                              <p:par>
                                <p:cTn id="58" presetID="9" presetClass="exit" presetSubtype="0" fill="hold" nodeType="withEffect">
                                  <p:stCondLst>
                                    <p:cond delay="0"/>
                                  </p:stCondLst>
                                  <p:childTnLst>
                                    <p:animEffect transition="out" filter="dissolve">
                                      <p:cBhvr>
                                        <p:cTn id="59" dur="500"/>
                                        <p:tgtEl>
                                          <p:spTgt spid="264"/>
                                        </p:tgtEl>
                                      </p:cBhvr>
                                    </p:animEffect>
                                    <p:set>
                                      <p:cBhvr>
                                        <p:cTn id="60" dur="1" fill="hold">
                                          <p:stCondLst>
                                            <p:cond delay="499"/>
                                          </p:stCondLst>
                                        </p:cTn>
                                        <p:tgtEl>
                                          <p:spTgt spid="264"/>
                                        </p:tgtEl>
                                        <p:attrNameLst>
                                          <p:attrName>style.visibility</p:attrName>
                                        </p:attrNameLst>
                                      </p:cBhvr>
                                      <p:to>
                                        <p:strVal val="hidden"/>
                                      </p:to>
                                    </p:set>
                                  </p:childTnLst>
                                </p:cTn>
                              </p:par>
                              <p:par>
                                <p:cTn id="61" presetID="9" presetClass="exit" presetSubtype="0" fill="hold" grpId="0" nodeType="withEffect">
                                  <p:stCondLst>
                                    <p:cond delay="0"/>
                                  </p:stCondLst>
                                  <p:childTnLst>
                                    <p:animEffect transition="out" filter="dissolve">
                                      <p:cBhvr>
                                        <p:cTn id="62" dur="500"/>
                                        <p:tgtEl>
                                          <p:spTgt spid="267"/>
                                        </p:tgtEl>
                                      </p:cBhvr>
                                    </p:animEffect>
                                    <p:set>
                                      <p:cBhvr>
                                        <p:cTn id="63" dur="1" fill="hold">
                                          <p:stCondLst>
                                            <p:cond delay="499"/>
                                          </p:stCondLst>
                                        </p:cTn>
                                        <p:tgtEl>
                                          <p:spTgt spid="267"/>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268"/>
                                        </p:tgtEl>
                                      </p:cBhvr>
                                    </p:animEffect>
                                    <p:set>
                                      <p:cBhvr>
                                        <p:cTn id="66" dur="1" fill="hold">
                                          <p:stCondLst>
                                            <p:cond delay="499"/>
                                          </p:stCondLst>
                                        </p:cTn>
                                        <p:tgtEl>
                                          <p:spTgt spid="268"/>
                                        </p:tgtEl>
                                        <p:attrNameLst>
                                          <p:attrName>style.visibility</p:attrName>
                                        </p:attrNameLst>
                                      </p:cBhvr>
                                      <p:to>
                                        <p:strVal val="hidden"/>
                                      </p:to>
                                    </p:set>
                                  </p:childTnLst>
                                </p:cTn>
                              </p:par>
                              <p:par>
                                <p:cTn id="67" presetID="9" presetClass="exit" presetSubtype="0" fill="hold" grpId="0" nodeType="withEffect">
                                  <p:stCondLst>
                                    <p:cond delay="0"/>
                                  </p:stCondLst>
                                  <p:childTnLst>
                                    <p:animEffect transition="out" filter="dissolve">
                                      <p:cBhvr>
                                        <p:cTn id="68" dur="500"/>
                                        <p:tgtEl>
                                          <p:spTgt spid="271"/>
                                        </p:tgtEl>
                                      </p:cBhvr>
                                    </p:animEffect>
                                    <p:set>
                                      <p:cBhvr>
                                        <p:cTn id="69" dur="1" fill="hold">
                                          <p:stCondLst>
                                            <p:cond delay="499"/>
                                          </p:stCondLst>
                                        </p:cTn>
                                        <p:tgtEl>
                                          <p:spTgt spid="271"/>
                                        </p:tgtEl>
                                        <p:attrNameLst>
                                          <p:attrName>style.visibility</p:attrName>
                                        </p:attrNameLst>
                                      </p:cBhvr>
                                      <p:to>
                                        <p:strVal val="hidden"/>
                                      </p:to>
                                    </p:set>
                                  </p:childTnLst>
                                </p:cTn>
                              </p:par>
                              <p:par>
                                <p:cTn id="70" presetID="9" presetClass="exit" presetSubtype="0" fill="hold" nodeType="withEffect">
                                  <p:stCondLst>
                                    <p:cond delay="0"/>
                                  </p:stCondLst>
                                  <p:childTnLst>
                                    <p:animEffect transition="out" filter="dissolve">
                                      <p:cBhvr>
                                        <p:cTn id="71" dur="500"/>
                                        <p:tgtEl>
                                          <p:spTgt spid="272"/>
                                        </p:tgtEl>
                                      </p:cBhvr>
                                    </p:animEffect>
                                    <p:set>
                                      <p:cBhvr>
                                        <p:cTn id="72" dur="1" fill="hold">
                                          <p:stCondLst>
                                            <p:cond delay="499"/>
                                          </p:stCondLst>
                                        </p:cTn>
                                        <p:tgtEl>
                                          <p:spTgt spid="272"/>
                                        </p:tgtEl>
                                        <p:attrNameLst>
                                          <p:attrName>style.visibility</p:attrName>
                                        </p:attrNameLst>
                                      </p:cBhvr>
                                      <p:to>
                                        <p:strVal val="hidden"/>
                                      </p:to>
                                    </p:set>
                                  </p:childTnLst>
                                </p:cTn>
                              </p:par>
                              <p:par>
                                <p:cTn id="73" presetID="9" presetClass="exit" presetSubtype="0" fill="hold" nodeType="withEffect">
                                  <p:stCondLst>
                                    <p:cond delay="0"/>
                                  </p:stCondLst>
                                  <p:childTnLst>
                                    <p:animEffect transition="out" filter="dissolve">
                                      <p:cBhvr>
                                        <p:cTn id="74" dur="500"/>
                                        <p:tgtEl>
                                          <p:spTgt spid="275"/>
                                        </p:tgtEl>
                                      </p:cBhvr>
                                    </p:animEffect>
                                    <p:set>
                                      <p:cBhvr>
                                        <p:cTn id="75" dur="1" fill="hold">
                                          <p:stCondLst>
                                            <p:cond delay="499"/>
                                          </p:stCondLst>
                                        </p:cTn>
                                        <p:tgtEl>
                                          <p:spTgt spid="275"/>
                                        </p:tgtEl>
                                        <p:attrNameLst>
                                          <p:attrName>style.visibility</p:attrName>
                                        </p:attrNameLst>
                                      </p:cBhvr>
                                      <p:to>
                                        <p:strVal val="hidden"/>
                                      </p:to>
                                    </p:set>
                                  </p:childTnLst>
                                </p:cTn>
                              </p:par>
                              <p:par>
                                <p:cTn id="76" presetID="9" presetClass="exit" presetSubtype="0" fill="hold" nodeType="withEffect">
                                  <p:stCondLst>
                                    <p:cond delay="0"/>
                                  </p:stCondLst>
                                  <p:childTnLst>
                                    <p:animEffect transition="out" filter="dissolve">
                                      <p:cBhvr>
                                        <p:cTn id="77" dur="500"/>
                                        <p:tgtEl>
                                          <p:spTgt spid="280"/>
                                        </p:tgtEl>
                                      </p:cBhvr>
                                    </p:animEffect>
                                    <p:set>
                                      <p:cBhvr>
                                        <p:cTn id="78" dur="1" fill="hold">
                                          <p:stCondLst>
                                            <p:cond delay="499"/>
                                          </p:stCondLst>
                                        </p:cTn>
                                        <p:tgtEl>
                                          <p:spTgt spid="280"/>
                                        </p:tgtEl>
                                        <p:attrNameLst>
                                          <p:attrName>style.visibility</p:attrName>
                                        </p:attrNameLst>
                                      </p:cBhvr>
                                      <p:to>
                                        <p:strVal val="hidden"/>
                                      </p:to>
                                    </p:set>
                                  </p:childTnLst>
                                </p:cTn>
                              </p:par>
                              <p:par>
                                <p:cTn id="79" presetID="9" presetClass="exit" presetSubtype="0" fill="hold" grpId="0" nodeType="withEffect">
                                  <p:stCondLst>
                                    <p:cond delay="0"/>
                                  </p:stCondLst>
                                  <p:childTnLst>
                                    <p:animEffect transition="out" filter="dissolve">
                                      <p:cBhvr>
                                        <p:cTn id="80" dur="500"/>
                                        <p:tgtEl>
                                          <p:spTgt spid="283"/>
                                        </p:tgtEl>
                                      </p:cBhvr>
                                    </p:animEffect>
                                    <p:set>
                                      <p:cBhvr>
                                        <p:cTn id="81" dur="1" fill="hold">
                                          <p:stCondLst>
                                            <p:cond delay="499"/>
                                          </p:stCondLst>
                                        </p:cTn>
                                        <p:tgtEl>
                                          <p:spTgt spid="283"/>
                                        </p:tgtEl>
                                        <p:attrNameLst>
                                          <p:attrName>style.visibility</p:attrName>
                                        </p:attrNameLst>
                                      </p:cBhvr>
                                      <p:to>
                                        <p:strVal val="hidden"/>
                                      </p:to>
                                    </p:set>
                                  </p:childTnLst>
                                </p:cTn>
                              </p:par>
                              <p:par>
                                <p:cTn id="82" presetID="9" presetClass="exit" presetSubtype="0" fill="hold" nodeType="withEffect">
                                  <p:stCondLst>
                                    <p:cond delay="0"/>
                                  </p:stCondLst>
                                  <p:childTnLst>
                                    <p:animEffect transition="out" filter="dissolve">
                                      <p:cBhvr>
                                        <p:cTn id="83" dur="500"/>
                                        <p:tgtEl>
                                          <p:spTgt spid="284"/>
                                        </p:tgtEl>
                                      </p:cBhvr>
                                    </p:animEffect>
                                    <p:set>
                                      <p:cBhvr>
                                        <p:cTn id="84" dur="1" fill="hold">
                                          <p:stCondLst>
                                            <p:cond delay="499"/>
                                          </p:stCondLst>
                                        </p:cTn>
                                        <p:tgtEl>
                                          <p:spTgt spid="284"/>
                                        </p:tgtEl>
                                        <p:attrNameLst>
                                          <p:attrName>style.visibility</p:attrName>
                                        </p:attrNameLst>
                                      </p:cBhvr>
                                      <p:to>
                                        <p:strVal val="hidden"/>
                                      </p:to>
                                    </p:set>
                                  </p:childTnLst>
                                </p:cTn>
                              </p:par>
                              <p:par>
                                <p:cTn id="85" presetID="9" presetClass="exit" presetSubtype="0" fill="hold" grpId="0" nodeType="withEffect">
                                  <p:stCondLst>
                                    <p:cond delay="0"/>
                                  </p:stCondLst>
                                  <p:childTnLst>
                                    <p:animEffect transition="out" filter="dissolve">
                                      <p:cBhvr>
                                        <p:cTn id="86" dur="500"/>
                                        <p:tgtEl>
                                          <p:spTgt spid="287"/>
                                        </p:tgtEl>
                                      </p:cBhvr>
                                    </p:animEffect>
                                    <p:set>
                                      <p:cBhvr>
                                        <p:cTn id="87" dur="1" fill="hold">
                                          <p:stCondLst>
                                            <p:cond delay="499"/>
                                          </p:stCondLst>
                                        </p:cTn>
                                        <p:tgtEl>
                                          <p:spTgt spid="287"/>
                                        </p:tgtEl>
                                        <p:attrNameLst>
                                          <p:attrName>style.visibility</p:attrName>
                                        </p:attrNameLst>
                                      </p:cBhvr>
                                      <p:to>
                                        <p:strVal val="hidden"/>
                                      </p:to>
                                    </p:set>
                                  </p:childTnLst>
                                </p:cTn>
                              </p:par>
                              <p:par>
                                <p:cTn id="88" presetID="9" presetClass="exit" presetSubtype="0" fill="hold" nodeType="withEffect">
                                  <p:stCondLst>
                                    <p:cond delay="0"/>
                                  </p:stCondLst>
                                  <p:childTnLst>
                                    <p:animEffect transition="out" filter="dissolve">
                                      <p:cBhvr>
                                        <p:cTn id="89" dur="500"/>
                                        <p:tgtEl>
                                          <p:spTgt spid="288"/>
                                        </p:tgtEl>
                                      </p:cBhvr>
                                    </p:animEffect>
                                    <p:set>
                                      <p:cBhvr>
                                        <p:cTn id="90" dur="1" fill="hold">
                                          <p:stCondLst>
                                            <p:cond delay="499"/>
                                          </p:stCondLst>
                                        </p:cTn>
                                        <p:tgtEl>
                                          <p:spTgt spid="288"/>
                                        </p:tgtEl>
                                        <p:attrNameLst>
                                          <p:attrName>style.visibility</p:attrName>
                                        </p:attrNameLst>
                                      </p:cBhvr>
                                      <p:to>
                                        <p:strVal val="hidden"/>
                                      </p:to>
                                    </p:set>
                                  </p:childTnLst>
                                </p:cTn>
                              </p:par>
                              <p:par>
                                <p:cTn id="91" presetID="9" presetClass="exit" presetSubtype="0" fill="hold" grpId="0" nodeType="withEffect">
                                  <p:stCondLst>
                                    <p:cond delay="0"/>
                                  </p:stCondLst>
                                  <p:childTnLst>
                                    <p:animEffect transition="out" filter="dissolve">
                                      <p:cBhvr>
                                        <p:cTn id="92" dur="500"/>
                                        <p:tgtEl>
                                          <p:spTgt spid="291"/>
                                        </p:tgtEl>
                                      </p:cBhvr>
                                    </p:animEffect>
                                    <p:set>
                                      <p:cBhvr>
                                        <p:cTn id="93" dur="1" fill="hold">
                                          <p:stCondLst>
                                            <p:cond delay="499"/>
                                          </p:stCondLst>
                                        </p:cTn>
                                        <p:tgtEl>
                                          <p:spTgt spid="291"/>
                                        </p:tgtEl>
                                        <p:attrNameLst>
                                          <p:attrName>style.visibility</p:attrName>
                                        </p:attrNameLst>
                                      </p:cBhvr>
                                      <p:to>
                                        <p:strVal val="hidden"/>
                                      </p:to>
                                    </p:set>
                                  </p:childTnLst>
                                </p:cTn>
                              </p:par>
                              <p:par>
                                <p:cTn id="94" presetID="9" presetClass="exit" presetSubtype="0" fill="hold" nodeType="withEffect">
                                  <p:stCondLst>
                                    <p:cond delay="0"/>
                                  </p:stCondLst>
                                  <p:childTnLst>
                                    <p:animEffect transition="out" filter="dissolve">
                                      <p:cBhvr>
                                        <p:cTn id="95" dur="500"/>
                                        <p:tgtEl>
                                          <p:spTgt spid="292"/>
                                        </p:tgtEl>
                                      </p:cBhvr>
                                    </p:animEffect>
                                    <p:set>
                                      <p:cBhvr>
                                        <p:cTn id="96" dur="1" fill="hold">
                                          <p:stCondLst>
                                            <p:cond delay="499"/>
                                          </p:stCondLst>
                                        </p:cTn>
                                        <p:tgtEl>
                                          <p:spTgt spid="292"/>
                                        </p:tgtEl>
                                        <p:attrNameLst>
                                          <p:attrName>style.visibility</p:attrName>
                                        </p:attrNameLst>
                                      </p:cBhvr>
                                      <p:to>
                                        <p:strVal val="hidden"/>
                                      </p:to>
                                    </p:set>
                                  </p:childTnLst>
                                </p:cTn>
                              </p:par>
                              <p:par>
                                <p:cTn id="97" presetID="9" presetClass="exit" presetSubtype="0" fill="hold" nodeType="withEffect">
                                  <p:stCondLst>
                                    <p:cond delay="0"/>
                                  </p:stCondLst>
                                  <p:childTnLst>
                                    <p:animEffect transition="out" filter="dissolve">
                                      <p:cBhvr>
                                        <p:cTn id="98" dur="500"/>
                                        <p:tgtEl>
                                          <p:spTgt spid="295"/>
                                        </p:tgtEl>
                                      </p:cBhvr>
                                    </p:animEffect>
                                    <p:set>
                                      <p:cBhvr>
                                        <p:cTn id="99" dur="1" fill="hold">
                                          <p:stCondLst>
                                            <p:cond delay="499"/>
                                          </p:stCondLst>
                                        </p:cTn>
                                        <p:tgtEl>
                                          <p:spTgt spid="295"/>
                                        </p:tgtEl>
                                        <p:attrNameLst>
                                          <p:attrName>style.visibility</p:attrName>
                                        </p:attrNameLst>
                                      </p:cBhvr>
                                      <p:to>
                                        <p:strVal val="hidden"/>
                                      </p:to>
                                    </p:set>
                                  </p:childTnLst>
                                </p:cTn>
                              </p:par>
                              <p:par>
                                <p:cTn id="100" presetID="9" presetClass="exit" presetSubtype="0" fill="hold" nodeType="withEffect">
                                  <p:stCondLst>
                                    <p:cond delay="0"/>
                                  </p:stCondLst>
                                  <p:childTnLst>
                                    <p:animEffect transition="out" filter="dissolve">
                                      <p:cBhvr>
                                        <p:cTn id="101" dur="500"/>
                                        <p:tgtEl>
                                          <p:spTgt spid="300"/>
                                        </p:tgtEl>
                                      </p:cBhvr>
                                    </p:animEffect>
                                    <p:set>
                                      <p:cBhvr>
                                        <p:cTn id="102" dur="1" fill="hold">
                                          <p:stCondLst>
                                            <p:cond delay="499"/>
                                          </p:stCondLst>
                                        </p:cTn>
                                        <p:tgtEl>
                                          <p:spTgt spid="300"/>
                                        </p:tgtEl>
                                        <p:attrNameLst>
                                          <p:attrName>style.visibility</p:attrName>
                                        </p:attrNameLst>
                                      </p:cBhvr>
                                      <p:to>
                                        <p:strVal val="hidden"/>
                                      </p:to>
                                    </p:set>
                                  </p:childTnLst>
                                </p:cTn>
                              </p:par>
                              <p:par>
                                <p:cTn id="103" presetID="9" presetClass="exit" presetSubtype="0" fill="hold" grpId="0" nodeType="withEffect">
                                  <p:stCondLst>
                                    <p:cond delay="0"/>
                                  </p:stCondLst>
                                  <p:childTnLst>
                                    <p:animEffect transition="out" filter="dissolve">
                                      <p:cBhvr>
                                        <p:cTn id="104" dur="500"/>
                                        <p:tgtEl>
                                          <p:spTgt spid="303"/>
                                        </p:tgtEl>
                                      </p:cBhvr>
                                    </p:animEffect>
                                    <p:set>
                                      <p:cBhvr>
                                        <p:cTn id="105" dur="1" fill="hold">
                                          <p:stCondLst>
                                            <p:cond delay="499"/>
                                          </p:stCondLst>
                                        </p:cTn>
                                        <p:tgtEl>
                                          <p:spTgt spid="303"/>
                                        </p:tgtEl>
                                        <p:attrNameLst>
                                          <p:attrName>style.visibility</p:attrName>
                                        </p:attrNameLst>
                                      </p:cBhvr>
                                      <p:to>
                                        <p:strVal val="hidden"/>
                                      </p:to>
                                    </p:set>
                                  </p:childTnLst>
                                </p:cTn>
                              </p:par>
                              <p:par>
                                <p:cTn id="106" presetID="9" presetClass="exit" presetSubtype="0" fill="hold" nodeType="withEffect">
                                  <p:stCondLst>
                                    <p:cond delay="0"/>
                                  </p:stCondLst>
                                  <p:childTnLst>
                                    <p:animEffect transition="out" filter="dissolve">
                                      <p:cBhvr>
                                        <p:cTn id="107" dur="500"/>
                                        <p:tgtEl>
                                          <p:spTgt spid="304"/>
                                        </p:tgtEl>
                                      </p:cBhvr>
                                    </p:animEffect>
                                    <p:set>
                                      <p:cBhvr>
                                        <p:cTn id="108" dur="1" fill="hold">
                                          <p:stCondLst>
                                            <p:cond delay="499"/>
                                          </p:stCondLst>
                                        </p:cTn>
                                        <p:tgtEl>
                                          <p:spTgt spid="304"/>
                                        </p:tgtEl>
                                        <p:attrNameLst>
                                          <p:attrName>style.visibility</p:attrName>
                                        </p:attrNameLst>
                                      </p:cBhvr>
                                      <p:to>
                                        <p:strVal val="hidden"/>
                                      </p:to>
                                    </p:set>
                                  </p:childTnLst>
                                </p:cTn>
                              </p:par>
                              <p:par>
                                <p:cTn id="109" presetID="9" presetClass="exit" presetSubtype="0" fill="hold" grpId="0" nodeType="withEffect">
                                  <p:stCondLst>
                                    <p:cond delay="0"/>
                                  </p:stCondLst>
                                  <p:childTnLst>
                                    <p:animEffect transition="out" filter="dissolve">
                                      <p:cBhvr>
                                        <p:cTn id="110" dur="500"/>
                                        <p:tgtEl>
                                          <p:spTgt spid="307"/>
                                        </p:tgtEl>
                                      </p:cBhvr>
                                    </p:animEffect>
                                    <p:set>
                                      <p:cBhvr>
                                        <p:cTn id="111" dur="1" fill="hold">
                                          <p:stCondLst>
                                            <p:cond delay="499"/>
                                          </p:stCondLst>
                                        </p:cTn>
                                        <p:tgtEl>
                                          <p:spTgt spid="307"/>
                                        </p:tgtEl>
                                        <p:attrNameLst>
                                          <p:attrName>style.visibility</p:attrName>
                                        </p:attrNameLst>
                                      </p:cBhvr>
                                      <p:to>
                                        <p:strVal val="hidden"/>
                                      </p:to>
                                    </p:set>
                                  </p:childTnLst>
                                </p:cTn>
                              </p:par>
                              <p:par>
                                <p:cTn id="112" presetID="9" presetClass="exit" presetSubtype="0" fill="hold" nodeType="withEffect">
                                  <p:stCondLst>
                                    <p:cond delay="0"/>
                                  </p:stCondLst>
                                  <p:childTnLst>
                                    <p:animEffect transition="out" filter="dissolve">
                                      <p:cBhvr>
                                        <p:cTn id="113" dur="500"/>
                                        <p:tgtEl>
                                          <p:spTgt spid="308"/>
                                        </p:tgtEl>
                                      </p:cBhvr>
                                    </p:animEffect>
                                    <p:set>
                                      <p:cBhvr>
                                        <p:cTn id="114" dur="1" fill="hold">
                                          <p:stCondLst>
                                            <p:cond delay="499"/>
                                          </p:stCondLst>
                                        </p:cTn>
                                        <p:tgtEl>
                                          <p:spTgt spid="308"/>
                                        </p:tgtEl>
                                        <p:attrNameLst>
                                          <p:attrName>style.visibility</p:attrName>
                                        </p:attrNameLst>
                                      </p:cBhvr>
                                      <p:to>
                                        <p:strVal val="hidden"/>
                                      </p:to>
                                    </p:set>
                                  </p:childTnLst>
                                </p:cTn>
                              </p:par>
                              <p:par>
                                <p:cTn id="115" presetID="9" presetClass="exit" presetSubtype="0" fill="hold" grpId="0" nodeType="withEffect">
                                  <p:stCondLst>
                                    <p:cond delay="0"/>
                                  </p:stCondLst>
                                  <p:childTnLst>
                                    <p:animEffect transition="out" filter="dissolve">
                                      <p:cBhvr>
                                        <p:cTn id="116" dur="500"/>
                                        <p:tgtEl>
                                          <p:spTgt spid="311"/>
                                        </p:tgtEl>
                                      </p:cBhvr>
                                    </p:animEffect>
                                    <p:set>
                                      <p:cBhvr>
                                        <p:cTn id="117" dur="1" fill="hold">
                                          <p:stCondLst>
                                            <p:cond delay="499"/>
                                          </p:stCondLst>
                                        </p:cTn>
                                        <p:tgtEl>
                                          <p:spTgt spid="311"/>
                                        </p:tgtEl>
                                        <p:attrNameLst>
                                          <p:attrName>style.visibility</p:attrName>
                                        </p:attrNameLst>
                                      </p:cBhvr>
                                      <p:to>
                                        <p:strVal val="hidden"/>
                                      </p:to>
                                    </p:set>
                                  </p:childTnLst>
                                </p:cTn>
                              </p:par>
                              <p:par>
                                <p:cTn id="118" presetID="9" presetClass="exit" presetSubtype="0" fill="hold" nodeType="withEffect">
                                  <p:stCondLst>
                                    <p:cond delay="0"/>
                                  </p:stCondLst>
                                  <p:childTnLst>
                                    <p:animEffect transition="out" filter="dissolve">
                                      <p:cBhvr>
                                        <p:cTn id="119" dur="500"/>
                                        <p:tgtEl>
                                          <p:spTgt spid="312"/>
                                        </p:tgtEl>
                                      </p:cBhvr>
                                    </p:animEffect>
                                    <p:set>
                                      <p:cBhvr>
                                        <p:cTn id="120" dur="1" fill="hold">
                                          <p:stCondLst>
                                            <p:cond delay="499"/>
                                          </p:stCondLst>
                                        </p:cTn>
                                        <p:tgtEl>
                                          <p:spTgt spid="312"/>
                                        </p:tgtEl>
                                        <p:attrNameLst>
                                          <p:attrName>style.visibility</p:attrName>
                                        </p:attrNameLst>
                                      </p:cBhvr>
                                      <p:to>
                                        <p:strVal val="hidden"/>
                                      </p:to>
                                    </p:set>
                                  </p:childTnLst>
                                </p:cTn>
                              </p:par>
                              <p:par>
                                <p:cTn id="121" presetID="9" presetClass="exit" presetSubtype="0" fill="hold" grpId="0" nodeType="withEffect">
                                  <p:stCondLst>
                                    <p:cond delay="0"/>
                                  </p:stCondLst>
                                  <p:childTnLst>
                                    <p:animEffect transition="out" filter="dissolve">
                                      <p:cBhvr>
                                        <p:cTn id="122" dur="500"/>
                                        <p:tgtEl>
                                          <p:spTgt spid="316"/>
                                        </p:tgtEl>
                                      </p:cBhvr>
                                    </p:animEffect>
                                    <p:set>
                                      <p:cBhvr>
                                        <p:cTn id="123" dur="1" fill="hold">
                                          <p:stCondLst>
                                            <p:cond delay="499"/>
                                          </p:stCondLst>
                                        </p:cTn>
                                        <p:tgtEl>
                                          <p:spTgt spid="316"/>
                                        </p:tgtEl>
                                        <p:attrNameLst>
                                          <p:attrName>style.visibility</p:attrName>
                                        </p:attrNameLst>
                                      </p:cBhvr>
                                      <p:to>
                                        <p:strVal val="hidden"/>
                                      </p:to>
                                    </p:set>
                                  </p:childTnLst>
                                </p:cTn>
                              </p:par>
                              <p:par>
                                <p:cTn id="124" presetID="9" presetClass="exit" presetSubtype="0" fill="hold" grpId="0" nodeType="withEffect">
                                  <p:stCondLst>
                                    <p:cond delay="0"/>
                                  </p:stCondLst>
                                  <p:childTnLst>
                                    <p:animEffect transition="out" filter="dissolve">
                                      <p:cBhvr>
                                        <p:cTn id="125" dur="500"/>
                                        <p:tgtEl>
                                          <p:spTgt spid="317"/>
                                        </p:tgtEl>
                                      </p:cBhvr>
                                    </p:animEffect>
                                    <p:set>
                                      <p:cBhvr>
                                        <p:cTn id="126" dur="1" fill="hold">
                                          <p:stCondLst>
                                            <p:cond delay="499"/>
                                          </p:stCondLst>
                                        </p:cTn>
                                        <p:tgtEl>
                                          <p:spTgt spid="317"/>
                                        </p:tgtEl>
                                        <p:attrNameLst>
                                          <p:attrName>style.visibility</p:attrName>
                                        </p:attrNameLst>
                                      </p:cBhvr>
                                      <p:to>
                                        <p:strVal val="hidden"/>
                                      </p:to>
                                    </p:set>
                                  </p:childTnLst>
                                </p:cTn>
                              </p:par>
                              <p:par>
                                <p:cTn id="127" presetID="9" presetClass="exit" presetSubtype="0" fill="hold" grpId="0" nodeType="withEffect">
                                  <p:stCondLst>
                                    <p:cond delay="0"/>
                                  </p:stCondLst>
                                  <p:childTnLst>
                                    <p:animEffect transition="out" filter="dissolve">
                                      <p:cBhvr>
                                        <p:cTn id="128" dur="500"/>
                                        <p:tgtEl>
                                          <p:spTgt spid="318"/>
                                        </p:tgtEl>
                                      </p:cBhvr>
                                    </p:animEffect>
                                    <p:set>
                                      <p:cBhvr>
                                        <p:cTn id="129" dur="1" fill="hold">
                                          <p:stCondLst>
                                            <p:cond delay="499"/>
                                          </p:stCondLst>
                                        </p:cTn>
                                        <p:tgtEl>
                                          <p:spTgt spid="318"/>
                                        </p:tgtEl>
                                        <p:attrNameLst>
                                          <p:attrName>style.visibility</p:attrName>
                                        </p:attrNameLst>
                                      </p:cBhvr>
                                      <p:to>
                                        <p:strVal val="hidden"/>
                                      </p:to>
                                    </p:set>
                                  </p:childTnLst>
                                </p:cTn>
                              </p:par>
                            </p:childTnLst>
                          </p:cTn>
                        </p:par>
                        <p:par>
                          <p:cTn id="130" fill="hold" nodeType="afterGroup">
                            <p:stCondLst>
                              <p:cond delay="500"/>
                            </p:stCondLst>
                            <p:childTnLst>
                              <p:par>
                                <p:cTn id="131" presetID="0" presetClass="path" presetSubtype="0" accel="50000" decel="50000" fill="hold" grpId="0" nodeType="afterEffect">
                                  <p:stCondLst>
                                    <p:cond delay="0"/>
                                  </p:stCondLst>
                                  <p:childTnLst>
                                    <p:animMotion origin="layout" path="M -0.00035 -0.00069 L -0.00035 -0.20824 " pathEditMode="relative" ptsTypes="AA">
                                      <p:cBhvr>
                                        <p:cTn id="132" dur="2000" fill="hold"/>
                                        <p:tgtEl>
                                          <p:spTgt spid="460"/>
                                        </p:tgtEl>
                                        <p:attrNameLst>
                                          <p:attrName>ppt_x</p:attrName>
                                          <p:attrName>ppt_y</p:attrName>
                                        </p:attrNameLst>
                                      </p:cBhvr>
                                    </p:animMotion>
                                  </p:childTnLst>
                                </p:cTn>
                              </p:par>
                              <p:par>
                                <p:cTn id="133" presetID="0" presetClass="path" presetSubtype="0" accel="50000" decel="50000" fill="hold" grpId="0" nodeType="withEffect">
                                  <p:stCondLst>
                                    <p:cond delay="0"/>
                                  </p:stCondLst>
                                  <p:childTnLst>
                                    <p:animMotion origin="layout" path="M -2.65717E-6 -1.78828E-6 L 0.00157 -0.20755 " pathEditMode="relative" ptsTypes="AA">
                                      <p:cBhvr>
                                        <p:cTn id="134" dur="2000" fill="hold"/>
                                        <p:tgtEl>
                                          <p:spTgt spid="459"/>
                                        </p:tgtEl>
                                        <p:attrNameLst>
                                          <p:attrName>ppt_x</p:attrName>
                                          <p:attrName>ppt_y</p:attrName>
                                        </p:attrNameLst>
                                      </p:cBhvr>
                                    </p:animMotion>
                                  </p:childTnLst>
                                </p:cTn>
                              </p:par>
                              <p:par>
                                <p:cTn id="135" presetID="0" presetClass="path" presetSubtype="0" accel="50000" decel="50000" fill="hold" grpId="0" nodeType="withEffect">
                                  <p:stCondLst>
                                    <p:cond delay="0"/>
                                  </p:stCondLst>
                                  <p:childTnLst>
                                    <p:animMotion origin="layout" path="M -6.28691E-7 4.92703E-6 L -6.28691E-7 -0.20755 " pathEditMode="relative" ptsTypes="AA">
                                      <p:cBhvr>
                                        <p:cTn id="136" dur="2000" fill="hold"/>
                                        <p:tgtEl>
                                          <p:spTgt spid="45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459" grpId="0" animBg="1"/>
      <p:bldP spid="460" grpId="0" animBg="1"/>
      <p:bldP spid="461" grpId="0" animBg="1"/>
      <p:bldP spid="243" grpId="0" animBg="1"/>
      <p:bldP spid="247" grpId="0" animBg="1"/>
      <p:bldP spid="251" grpId="0" animBg="1"/>
      <p:bldP spid="263" grpId="0" animBg="1"/>
      <p:bldP spid="267" grpId="0" animBg="1"/>
      <p:bldP spid="271" grpId="0" animBg="1"/>
      <p:bldP spid="283" grpId="0" animBg="1"/>
      <p:bldP spid="287" grpId="0" animBg="1"/>
      <p:bldP spid="291" grpId="0" animBg="1"/>
      <p:bldP spid="303" grpId="0" animBg="1"/>
      <p:bldP spid="307" grpId="0" animBg="1"/>
      <p:bldP spid="311" grpId="0" animBg="1"/>
      <p:bldP spid="315" grpId="0" animBg="1"/>
      <p:bldP spid="316" grpId="0" animBg="1"/>
      <p:bldP spid="317" grpId="0" animBg="1"/>
      <p:bldP spid="3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1143000"/>
          </a:xfrm>
        </p:spPr>
        <p:txBody>
          <a:bodyPr/>
          <a:lstStyle/>
          <a:p>
            <a:pPr>
              <a:defRPr/>
            </a:pPr>
            <a:r>
              <a:rPr lang="en-US" sz="2800" dirty="0" smtClean="0"/>
              <a:t>Look-ahead based Tic-Tac-Toe</a:t>
            </a:r>
            <a:endParaRPr lang="en-US" sz="2800" dirty="0"/>
          </a:p>
        </p:txBody>
      </p:sp>
      <p:grpSp>
        <p:nvGrpSpPr>
          <p:cNvPr id="32770"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2771"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2773"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2775"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sp>
        <p:nvSpPr>
          <p:cNvPr id="32777" name="TextBox 41"/>
          <p:cNvSpPr txBox="1">
            <a:spLocks noChangeArrowheads="1"/>
          </p:cNvSpPr>
          <p:nvPr/>
        </p:nvSpPr>
        <p:spPr bwMode="auto">
          <a:xfrm>
            <a:off x="30163" y="1890713"/>
            <a:ext cx="1049337"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X’s turn</a:t>
            </a:r>
          </a:p>
        </p:txBody>
      </p:sp>
      <p:cxnSp>
        <p:nvCxnSpPr>
          <p:cNvPr id="371" name="Straight Arrow Connector 370"/>
          <p:cNvCxnSpPr/>
          <p:nvPr/>
        </p:nvCxnSpPr>
        <p:spPr>
          <a:xfrm flipH="1">
            <a:off x="1997075" y="2554288"/>
            <a:ext cx="192405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sp>
        <p:nvSpPr>
          <p:cNvPr id="458" name="TextBox 457"/>
          <p:cNvSpPr txBox="1">
            <a:spLocks noChangeArrowheads="1"/>
          </p:cNvSpPr>
          <p:nvPr/>
        </p:nvSpPr>
        <p:spPr bwMode="auto">
          <a:xfrm>
            <a:off x="6154738" y="4476750"/>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59" name="TextBox 458"/>
          <p:cNvSpPr txBox="1">
            <a:spLocks noChangeArrowheads="1"/>
          </p:cNvSpPr>
          <p:nvPr/>
        </p:nvSpPr>
        <p:spPr bwMode="auto">
          <a:xfrm>
            <a:off x="4876800" y="4478338"/>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0" name="TextBox 459"/>
          <p:cNvSpPr txBox="1">
            <a:spLocks noChangeArrowheads="1"/>
          </p:cNvSpPr>
          <p:nvPr/>
        </p:nvSpPr>
        <p:spPr bwMode="auto">
          <a:xfrm>
            <a:off x="3532188" y="4476750"/>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1" name="TextBox 460"/>
          <p:cNvSpPr txBox="1">
            <a:spLocks noChangeArrowheads="1"/>
          </p:cNvSpPr>
          <p:nvPr/>
        </p:nvSpPr>
        <p:spPr bwMode="auto">
          <a:xfrm>
            <a:off x="2324100" y="446881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233" name="TextBox 232"/>
          <p:cNvSpPr txBox="1">
            <a:spLocks noChangeArrowheads="1"/>
          </p:cNvSpPr>
          <p:nvPr/>
        </p:nvSpPr>
        <p:spPr bwMode="auto">
          <a:xfrm>
            <a:off x="7270750" y="4465638"/>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234" name="TextBox 233"/>
          <p:cNvSpPr txBox="1">
            <a:spLocks noChangeArrowheads="1"/>
          </p:cNvSpPr>
          <p:nvPr/>
        </p:nvSpPr>
        <p:spPr bwMode="auto">
          <a:xfrm>
            <a:off x="560388" y="4467225"/>
            <a:ext cx="118903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grpSp>
        <p:nvGrpSpPr>
          <p:cNvPr id="185" name="Group 184"/>
          <p:cNvGrpSpPr>
            <a:grpSpLocks/>
          </p:cNvGrpSpPr>
          <p:nvPr/>
        </p:nvGrpSpPr>
        <p:grpSpPr bwMode="auto">
          <a:xfrm>
            <a:off x="3932238" y="3154363"/>
            <a:ext cx="1025525" cy="927100"/>
            <a:chOff x="3764286" y="1902436"/>
            <a:chExt cx="1646559" cy="1491592"/>
          </a:xfrm>
        </p:grpSpPr>
        <p:cxnSp>
          <p:nvCxnSpPr>
            <p:cNvPr id="186" name="Straight Connector 18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0" name="Group 189"/>
          <p:cNvGrpSpPr>
            <a:grpSpLocks/>
          </p:cNvGrpSpPr>
          <p:nvPr/>
        </p:nvGrpSpPr>
        <p:grpSpPr bwMode="auto">
          <a:xfrm>
            <a:off x="4356100" y="3516313"/>
            <a:ext cx="220663" cy="196850"/>
            <a:chOff x="6497150" y="2569673"/>
            <a:chExt cx="354390" cy="316901"/>
          </a:xfrm>
        </p:grpSpPr>
        <p:cxnSp>
          <p:nvCxnSpPr>
            <p:cNvPr id="191" name="Straight Connector 19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3" name="Oval 192"/>
          <p:cNvSpPr/>
          <p:nvPr/>
        </p:nvSpPr>
        <p:spPr>
          <a:xfrm>
            <a:off x="4019550"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4" name="Group 193"/>
          <p:cNvGrpSpPr>
            <a:grpSpLocks/>
          </p:cNvGrpSpPr>
          <p:nvPr/>
        </p:nvGrpSpPr>
        <p:grpSpPr bwMode="auto">
          <a:xfrm>
            <a:off x="4006850" y="3844925"/>
            <a:ext cx="220663" cy="196850"/>
            <a:chOff x="6497150" y="2569673"/>
            <a:chExt cx="354390" cy="316901"/>
          </a:xfrm>
        </p:grpSpPr>
        <p:cxnSp>
          <p:nvCxnSpPr>
            <p:cNvPr id="195" name="Straight Connector 19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7" name="Oval 196"/>
          <p:cNvSpPr/>
          <p:nvPr/>
        </p:nvSpPr>
        <p:spPr>
          <a:xfrm>
            <a:off x="4718050"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8" name="Group 197"/>
          <p:cNvGrpSpPr>
            <a:grpSpLocks/>
          </p:cNvGrpSpPr>
          <p:nvPr/>
        </p:nvGrpSpPr>
        <p:grpSpPr bwMode="auto">
          <a:xfrm>
            <a:off x="4035425" y="3203575"/>
            <a:ext cx="220663" cy="196850"/>
            <a:chOff x="6497150" y="2569673"/>
            <a:chExt cx="354390" cy="316901"/>
          </a:xfrm>
        </p:grpSpPr>
        <p:cxnSp>
          <p:nvCxnSpPr>
            <p:cNvPr id="199" name="Straight Connector 19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01" name="Oval 200"/>
          <p:cNvSpPr/>
          <p:nvPr/>
        </p:nvSpPr>
        <p:spPr>
          <a:xfrm>
            <a:off x="4706938"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2" name="Group 201"/>
          <p:cNvGrpSpPr>
            <a:grpSpLocks/>
          </p:cNvGrpSpPr>
          <p:nvPr/>
        </p:nvGrpSpPr>
        <p:grpSpPr bwMode="auto">
          <a:xfrm>
            <a:off x="1352550" y="3159125"/>
            <a:ext cx="1025525" cy="927100"/>
            <a:chOff x="3764286" y="1902436"/>
            <a:chExt cx="1646559" cy="1491592"/>
          </a:xfrm>
        </p:grpSpPr>
        <p:cxnSp>
          <p:nvCxnSpPr>
            <p:cNvPr id="203" name="Straight Connector 202"/>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7" name="Group 206"/>
          <p:cNvGrpSpPr>
            <a:grpSpLocks/>
          </p:cNvGrpSpPr>
          <p:nvPr/>
        </p:nvGrpSpPr>
        <p:grpSpPr bwMode="auto">
          <a:xfrm>
            <a:off x="1776413" y="3521075"/>
            <a:ext cx="220662" cy="196850"/>
            <a:chOff x="6497150" y="2569673"/>
            <a:chExt cx="354390" cy="316901"/>
          </a:xfrm>
        </p:grpSpPr>
        <p:cxnSp>
          <p:nvCxnSpPr>
            <p:cNvPr id="208" name="Straight Connector 20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0" name="Oval 209"/>
          <p:cNvSpPr/>
          <p:nvPr/>
        </p:nvSpPr>
        <p:spPr>
          <a:xfrm>
            <a:off x="1439863" y="34988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1" name="Group 210"/>
          <p:cNvGrpSpPr>
            <a:grpSpLocks/>
          </p:cNvGrpSpPr>
          <p:nvPr/>
        </p:nvGrpSpPr>
        <p:grpSpPr bwMode="auto">
          <a:xfrm>
            <a:off x="1427163" y="3849688"/>
            <a:ext cx="220662" cy="196850"/>
            <a:chOff x="6497150" y="2569673"/>
            <a:chExt cx="354390" cy="316901"/>
          </a:xfrm>
        </p:grpSpPr>
        <p:cxnSp>
          <p:nvCxnSpPr>
            <p:cNvPr id="212" name="Straight Connector 21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4" name="Oval 213"/>
          <p:cNvSpPr/>
          <p:nvPr/>
        </p:nvSpPr>
        <p:spPr>
          <a:xfrm>
            <a:off x="2139950" y="316388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5" name="Group 214"/>
          <p:cNvGrpSpPr>
            <a:grpSpLocks/>
          </p:cNvGrpSpPr>
          <p:nvPr/>
        </p:nvGrpSpPr>
        <p:grpSpPr bwMode="auto">
          <a:xfrm>
            <a:off x="1455738" y="3208338"/>
            <a:ext cx="220662" cy="196850"/>
            <a:chOff x="6497150" y="2569673"/>
            <a:chExt cx="354390" cy="316901"/>
          </a:xfrm>
        </p:grpSpPr>
        <p:cxnSp>
          <p:nvCxnSpPr>
            <p:cNvPr id="216" name="Straight Connector 21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8" name="Oval 217"/>
          <p:cNvSpPr/>
          <p:nvPr/>
        </p:nvSpPr>
        <p:spPr>
          <a:xfrm>
            <a:off x="2127250" y="38338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9" name="Group 218"/>
          <p:cNvGrpSpPr>
            <a:grpSpLocks/>
          </p:cNvGrpSpPr>
          <p:nvPr/>
        </p:nvGrpSpPr>
        <p:grpSpPr bwMode="auto">
          <a:xfrm>
            <a:off x="6545263" y="3154363"/>
            <a:ext cx="1023937" cy="927100"/>
            <a:chOff x="3764286" y="1902436"/>
            <a:chExt cx="1646559" cy="1491592"/>
          </a:xfrm>
        </p:grpSpPr>
        <p:cxnSp>
          <p:nvCxnSpPr>
            <p:cNvPr id="220" name="Straight Connector 219"/>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4" name="Group 223"/>
          <p:cNvGrpSpPr>
            <a:grpSpLocks/>
          </p:cNvGrpSpPr>
          <p:nvPr/>
        </p:nvGrpSpPr>
        <p:grpSpPr bwMode="auto">
          <a:xfrm>
            <a:off x="6969125" y="3516313"/>
            <a:ext cx="220663" cy="196850"/>
            <a:chOff x="6497150" y="2569673"/>
            <a:chExt cx="354390" cy="316901"/>
          </a:xfrm>
        </p:grpSpPr>
        <p:cxnSp>
          <p:nvCxnSpPr>
            <p:cNvPr id="225" name="Straight Connector 22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7" name="Oval 226"/>
          <p:cNvSpPr/>
          <p:nvPr/>
        </p:nvSpPr>
        <p:spPr>
          <a:xfrm>
            <a:off x="6632575"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8" name="Group 227"/>
          <p:cNvGrpSpPr>
            <a:grpSpLocks/>
          </p:cNvGrpSpPr>
          <p:nvPr/>
        </p:nvGrpSpPr>
        <p:grpSpPr bwMode="auto">
          <a:xfrm>
            <a:off x="6619875" y="3844925"/>
            <a:ext cx="220663" cy="196850"/>
            <a:chOff x="6497150" y="2569673"/>
            <a:chExt cx="354390" cy="316901"/>
          </a:xfrm>
        </p:grpSpPr>
        <p:cxnSp>
          <p:nvCxnSpPr>
            <p:cNvPr id="229" name="Straight Connector 22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31" name="Oval 230"/>
          <p:cNvSpPr/>
          <p:nvPr/>
        </p:nvSpPr>
        <p:spPr>
          <a:xfrm>
            <a:off x="7331075"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32" name="Group 231"/>
          <p:cNvGrpSpPr>
            <a:grpSpLocks/>
          </p:cNvGrpSpPr>
          <p:nvPr/>
        </p:nvGrpSpPr>
        <p:grpSpPr bwMode="auto">
          <a:xfrm>
            <a:off x="6648450" y="3203575"/>
            <a:ext cx="220663" cy="196850"/>
            <a:chOff x="6497150" y="2569673"/>
            <a:chExt cx="354390" cy="316901"/>
          </a:xfrm>
        </p:grpSpPr>
        <p:cxnSp>
          <p:nvCxnSpPr>
            <p:cNvPr id="319" name="Straight Connector 31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1" name="Oval 320"/>
          <p:cNvSpPr/>
          <p:nvPr/>
        </p:nvSpPr>
        <p:spPr>
          <a:xfrm>
            <a:off x="7319963"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2" name="TextBox 321"/>
          <p:cNvSpPr txBox="1">
            <a:spLocks noChangeArrowheads="1"/>
          </p:cNvSpPr>
          <p:nvPr/>
        </p:nvSpPr>
        <p:spPr bwMode="auto">
          <a:xfrm>
            <a:off x="30163" y="3370263"/>
            <a:ext cx="101758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O’s turn</a:t>
            </a:r>
          </a:p>
        </p:txBody>
      </p:sp>
      <p:grpSp>
        <p:nvGrpSpPr>
          <p:cNvPr id="323" name="Group 322"/>
          <p:cNvGrpSpPr>
            <a:grpSpLocks/>
          </p:cNvGrpSpPr>
          <p:nvPr/>
        </p:nvGrpSpPr>
        <p:grpSpPr bwMode="auto">
          <a:xfrm>
            <a:off x="1782763" y="3203575"/>
            <a:ext cx="220662" cy="196850"/>
            <a:chOff x="6497150" y="2569673"/>
            <a:chExt cx="354390" cy="316901"/>
          </a:xfrm>
        </p:grpSpPr>
        <p:cxnSp>
          <p:nvCxnSpPr>
            <p:cNvPr id="324" name="Straight Connector 32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26" name="Group 325"/>
          <p:cNvGrpSpPr>
            <a:grpSpLocks/>
          </p:cNvGrpSpPr>
          <p:nvPr/>
        </p:nvGrpSpPr>
        <p:grpSpPr bwMode="auto">
          <a:xfrm>
            <a:off x="4706938" y="3516313"/>
            <a:ext cx="220662" cy="196850"/>
            <a:chOff x="6497150" y="2569673"/>
            <a:chExt cx="354390" cy="316901"/>
          </a:xfrm>
        </p:grpSpPr>
        <p:cxnSp>
          <p:nvCxnSpPr>
            <p:cNvPr id="327" name="Straight Connector 32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29" name="Group 328"/>
          <p:cNvGrpSpPr>
            <a:grpSpLocks/>
          </p:cNvGrpSpPr>
          <p:nvPr/>
        </p:nvGrpSpPr>
        <p:grpSpPr bwMode="auto">
          <a:xfrm>
            <a:off x="6975475" y="3852863"/>
            <a:ext cx="220663" cy="196850"/>
            <a:chOff x="6497150" y="2569673"/>
            <a:chExt cx="354390" cy="316901"/>
          </a:xfrm>
        </p:grpSpPr>
        <p:cxnSp>
          <p:nvCxnSpPr>
            <p:cNvPr id="330" name="Straight Connector 3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332" name="Straight Arrow Connector 331"/>
          <p:cNvCxnSpPr/>
          <p:nvPr/>
        </p:nvCxnSpPr>
        <p:spPr>
          <a:xfrm flipH="1">
            <a:off x="1249363" y="4119563"/>
            <a:ext cx="536575"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3" name="Straight Arrow Connector 332"/>
          <p:cNvCxnSpPr/>
          <p:nvPr/>
        </p:nvCxnSpPr>
        <p:spPr>
          <a:xfrm>
            <a:off x="1997075" y="4119563"/>
            <a:ext cx="522288"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4" name="Straight Arrow Connector 333"/>
          <p:cNvCxnSpPr/>
          <p:nvPr/>
        </p:nvCxnSpPr>
        <p:spPr>
          <a:xfrm flipH="1">
            <a:off x="3819525"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5" name="Straight Arrow Connector 334"/>
          <p:cNvCxnSpPr/>
          <p:nvPr/>
        </p:nvCxnSpPr>
        <p:spPr>
          <a:xfrm>
            <a:off x="4567238"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6" name="Straight Arrow Connector 335"/>
          <p:cNvCxnSpPr/>
          <p:nvPr/>
        </p:nvCxnSpPr>
        <p:spPr>
          <a:xfrm flipH="1">
            <a:off x="6438900"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7" name="Straight Arrow Connector 336"/>
          <p:cNvCxnSpPr/>
          <p:nvPr/>
        </p:nvCxnSpPr>
        <p:spPr>
          <a:xfrm>
            <a:off x="7186613"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18" name="TextBox 417"/>
          <p:cNvSpPr txBox="1">
            <a:spLocks noChangeArrowheads="1"/>
          </p:cNvSpPr>
          <p:nvPr/>
        </p:nvSpPr>
        <p:spPr bwMode="auto">
          <a:xfrm>
            <a:off x="1047750" y="3159125"/>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419" name="TextBox 418"/>
          <p:cNvSpPr txBox="1">
            <a:spLocks noChangeArrowheads="1"/>
          </p:cNvSpPr>
          <p:nvPr/>
        </p:nvSpPr>
        <p:spPr bwMode="auto">
          <a:xfrm>
            <a:off x="4214813" y="3187700"/>
            <a:ext cx="512762"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20" name="TextBox 419"/>
          <p:cNvSpPr txBox="1">
            <a:spLocks noChangeArrowheads="1"/>
          </p:cNvSpPr>
          <p:nvPr/>
        </p:nvSpPr>
        <p:spPr bwMode="auto">
          <a:xfrm>
            <a:off x="6648450" y="3159125"/>
            <a:ext cx="1189038"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332"/>
                                        </p:tgtEl>
                                      </p:cBhvr>
                                    </p:animEffect>
                                    <p:set>
                                      <p:cBhvr>
                                        <p:cTn id="7" dur="1" fill="hold">
                                          <p:stCondLst>
                                            <p:cond delay="499"/>
                                          </p:stCondLst>
                                        </p:cTn>
                                        <p:tgtEl>
                                          <p:spTgt spid="33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333"/>
                                        </p:tgtEl>
                                      </p:cBhvr>
                                    </p:animEffect>
                                    <p:set>
                                      <p:cBhvr>
                                        <p:cTn id="10" dur="1" fill="hold">
                                          <p:stCondLst>
                                            <p:cond delay="499"/>
                                          </p:stCondLst>
                                        </p:cTn>
                                        <p:tgtEl>
                                          <p:spTgt spid="333"/>
                                        </p:tgtEl>
                                        <p:attrNameLst>
                                          <p:attrName>style.visibility</p:attrName>
                                        </p:attrNameLst>
                                      </p:cBhvr>
                                      <p:to>
                                        <p:strVal val="hidden"/>
                                      </p:to>
                                    </p:set>
                                  </p:childTnLst>
                                </p:cTn>
                              </p:par>
                              <p:par>
                                <p:cTn id="11" presetID="0" presetClass="path" presetSubtype="0" accel="50000" decel="50000" fill="hold" grpId="0" nodeType="withEffect">
                                  <p:stCondLst>
                                    <p:cond delay="0"/>
                                  </p:stCondLst>
                                  <p:childTnLst>
                                    <p:animMotion origin="layout" path="M 8.82251E-7 1.50799E-6 L 0.0646 1.50799E-6 " pathEditMode="relative" rAng="0" ptsTypes="AA">
                                      <p:cBhvr>
                                        <p:cTn id="12" dur="2000" fill="hold"/>
                                        <p:tgtEl>
                                          <p:spTgt spid="234"/>
                                        </p:tgtEl>
                                        <p:attrNameLst>
                                          <p:attrName>ppt_x</p:attrName>
                                          <p:attrName>ppt_y</p:attrName>
                                        </p:attrNameLst>
                                      </p:cBhvr>
                                      <p:rCtr x="3230" y="0"/>
                                    </p:animMotion>
                                  </p:childTnLst>
                                </p:cTn>
                              </p:par>
                            </p:childTnLst>
                          </p:cTn>
                        </p:par>
                        <p:par>
                          <p:cTn id="13" fill="hold" nodeType="afterGroup">
                            <p:stCondLst>
                              <p:cond delay="2000"/>
                            </p:stCondLst>
                            <p:childTnLst>
                              <p:par>
                                <p:cTn id="14" presetID="10" presetClass="exit" presetSubtype="0" fill="hold" grpId="0" nodeType="afterEffect">
                                  <p:stCondLst>
                                    <p:cond delay="0"/>
                                  </p:stCondLst>
                                  <p:childTnLst>
                                    <p:animEffect transition="out" filter="fade">
                                      <p:cBhvr>
                                        <p:cTn id="15" dur="500"/>
                                        <p:tgtEl>
                                          <p:spTgt spid="461"/>
                                        </p:tgtEl>
                                      </p:cBhvr>
                                    </p:animEffect>
                                    <p:set>
                                      <p:cBhvr>
                                        <p:cTn id="16" dur="1" fill="hold">
                                          <p:stCondLst>
                                            <p:cond delay="499"/>
                                          </p:stCondLst>
                                        </p:cTn>
                                        <p:tgtEl>
                                          <p:spTgt spid="461"/>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nodeType="clickEffect">
                                  <p:stCondLst>
                                    <p:cond delay="0"/>
                                  </p:stCondLst>
                                  <p:childTnLst>
                                    <p:animEffect transition="out" filter="dissolve">
                                      <p:cBhvr>
                                        <p:cTn id="20" dur="500"/>
                                        <p:tgtEl>
                                          <p:spTgt spid="334"/>
                                        </p:tgtEl>
                                      </p:cBhvr>
                                    </p:animEffect>
                                    <p:set>
                                      <p:cBhvr>
                                        <p:cTn id="21" dur="1" fill="hold">
                                          <p:stCondLst>
                                            <p:cond delay="499"/>
                                          </p:stCondLst>
                                        </p:cTn>
                                        <p:tgtEl>
                                          <p:spTgt spid="334"/>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335"/>
                                        </p:tgtEl>
                                      </p:cBhvr>
                                    </p:animEffect>
                                    <p:set>
                                      <p:cBhvr>
                                        <p:cTn id="24" dur="1" fill="hold">
                                          <p:stCondLst>
                                            <p:cond delay="499"/>
                                          </p:stCondLst>
                                        </p:cTn>
                                        <p:tgtEl>
                                          <p:spTgt spid="335"/>
                                        </p:tgtEl>
                                        <p:attrNameLst>
                                          <p:attrName>style.visibility</p:attrName>
                                        </p:attrNameLst>
                                      </p:cBhvr>
                                      <p:to>
                                        <p:strVal val="hidden"/>
                                      </p:to>
                                    </p:set>
                                  </p:childTnLst>
                                </p:cTn>
                              </p:par>
                              <p:par>
                                <p:cTn id="25" presetID="0" presetClass="path" presetSubtype="0" accel="50000" decel="50000" fill="hold" grpId="0" nodeType="withEffect">
                                  <p:stCondLst>
                                    <p:cond delay="0"/>
                                  </p:stCondLst>
                                  <p:childTnLst>
                                    <p:animMotion origin="layout" path="M -3.66447E-6 1.65393E-6 L 0.07277 -0.00116 " pathEditMode="relative" rAng="0" ptsTypes="AA">
                                      <p:cBhvr>
                                        <p:cTn id="26" dur="2000" fill="hold"/>
                                        <p:tgtEl>
                                          <p:spTgt spid="460"/>
                                        </p:tgtEl>
                                        <p:attrNameLst>
                                          <p:attrName>ppt_x</p:attrName>
                                          <p:attrName>ppt_y</p:attrName>
                                        </p:attrNameLst>
                                      </p:cBhvr>
                                      <p:rCtr x="3630" y="-69"/>
                                    </p:animMotion>
                                  </p:childTnLst>
                                </p:cTn>
                              </p:par>
                              <p:par>
                                <p:cTn id="27" presetID="0" presetClass="path" presetSubtype="0" accel="50000" decel="50000" fill="hold" grpId="0" nodeType="withEffect">
                                  <p:stCondLst>
                                    <p:cond delay="0"/>
                                  </p:stCondLst>
                                  <p:childTnLst>
                                    <p:animMotion origin="layout" path="M 2.02848E-6 1.49641E-6 L -0.07311 1.49641E-6 " pathEditMode="relative" ptsTypes="AA">
                                      <p:cBhvr>
                                        <p:cTn id="28" dur="2000" fill="hold"/>
                                        <p:tgtEl>
                                          <p:spTgt spid="459"/>
                                        </p:tgtEl>
                                        <p:attrNameLst>
                                          <p:attrName>ppt_x</p:attrName>
                                          <p:attrName>ppt_y</p:attrName>
                                        </p:attrNameLst>
                                      </p:cBhvr>
                                    </p:animMotion>
                                  </p:childTnLst>
                                </p:cTn>
                              </p:par>
                              <p:par>
                                <p:cTn id="29" presetID="9" presetClass="exit" presetSubtype="0" fill="hold" nodeType="withEffect">
                                  <p:stCondLst>
                                    <p:cond delay="0"/>
                                  </p:stCondLst>
                                  <p:childTnLst>
                                    <p:animEffect transition="out" filter="dissolve">
                                      <p:cBhvr>
                                        <p:cTn id="30" dur="500"/>
                                        <p:tgtEl>
                                          <p:spTgt spid="336"/>
                                        </p:tgtEl>
                                      </p:cBhvr>
                                    </p:animEffect>
                                    <p:set>
                                      <p:cBhvr>
                                        <p:cTn id="31" dur="1" fill="hold">
                                          <p:stCondLst>
                                            <p:cond delay="499"/>
                                          </p:stCondLst>
                                        </p:cTn>
                                        <p:tgtEl>
                                          <p:spTgt spid="336"/>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37"/>
                                        </p:tgtEl>
                                      </p:cBhvr>
                                    </p:animEffect>
                                    <p:set>
                                      <p:cBhvr>
                                        <p:cTn id="34" dur="1" fill="hold">
                                          <p:stCondLst>
                                            <p:cond delay="499"/>
                                          </p:stCondLst>
                                        </p:cTn>
                                        <p:tgtEl>
                                          <p:spTgt spid="337"/>
                                        </p:tgtEl>
                                        <p:attrNameLst>
                                          <p:attrName>style.visibility</p:attrName>
                                        </p:attrNameLst>
                                      </p:cBhvr>
                                      <p:to>
                                        <p:strVal val="hidden"/>
                                      </p:to>
                                    </p:set>
                                  </p:childTnLst>
                                </p:cTn>
                              </p:par>
                              <p:par>
                                <p:cTn id="35" presetID="0" presetClass="path" presetSubtype="0" accel="50000" decel="50000" fill="hold" grpId="0" nodeType="withEffect">
                                  <p:stCondLst>
                                    <p:cond delay="0"/>
                                  </p:stCondLst>
                                  <p:childTnLst>
                                    <p:animMotion origin="layout" path="M 0.00052 0.00023 L -0.06582 0.00023 " pathEditMode="relative" ptsTypes="AA">
                                      <p:cBhvr>
                                        <p:cTn id="36" dur="2000" fill="hold"/>
                                        <p:tgtEl>
                                          <p:spTgt spid="233"/>
                                        </p:tgtEl>
                                        <p:attrNameLst>
                                          <p:attrName>ppt_x</p:attrName>
                                          <p:attrName>ppt_y</p:attrName>
                                        </p:attrNameLst>
                                      </p:cBhvr>
                                    </p:animMotion>
                                  </p:childTnLst>
                                </p:cTn>
                              </p:par>
                            </p:childTnLst>
                          </p:cTn>
                        </p:par>
                        <p:par>
                          <p:cTn id="37" fill="hold" nodeType="afterGroup">
                            <p:stCondLst>
                              <p:cond delay="2000"/>
                            </p:stCondLst>
                            <p:childTnLst>
                              <p:par>
                                <p:cTn id="38" presetID="9" presetClass="exit" presetSubtype="0" fill="hold" grpId="0" nodeType="afterEffect">
                                  <p:stCondLst>
                                    <p:cond delay="0"/>
                                  </p:stCondLst>
                                  <p:iterate type="lt">
                                    <p:tmPct val="0"/>
                                  </p:iterate>
                                  <p:childTnLst>
                                    <p:animEffect transition="out" filter="dissolve">
                                      <p:cBhvr>
                                        <p:cTn id="39" dur="500"/>
                                        <p:tgtEl>
                                          <p:spTgt spid="458"/>
                                        </p:tgtEl>
                                      </p:cBhvr>
                                    </p:animEffect>
                                    <p:set>
                                      <p:cBhvr>
                                        <p:cTn id="40" dur="1" fill="hold">
                                          <p:stCondLst>
                                            <p:cond delay="499"/>
                                          </p:stCondLst>
                                        </p:cTn>
                                        <p:tgtEl>
                                          <p:spTgt spid="458"/>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459"/>
                                        </p:tgtEl>
                                      </p:cBhvr>
                                    </p:animEffect>
                                    <p:set>
                                      <p:cBhvr>
                                        <p:cTn id="43" dur="1" fill="hold">
                                          <p:stCondLst>
                                            <p:cond delay="499"/>
                                          </p:stCondLst>
                                        </p:cTn>
                                        <p:tgtEl>
                                          <p:spTgt spid="459"/>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xit" presetSubtype="0" fill="hold" grpId="1" nodeType="clickEffect">
                                  <p:stCondLst>
                                    <p:cond delay="0"/>
                                  </p:stCondLst>
                                  <p:iterate type="lt">
                                    <p:tmPct val="0"/>
                                  </p:iterate>
                                  <p:childTnLst>
                                    <p:animEffect transition="out" filter="dissolve">
                                      <p:cBhvr>
                                        <p:cTn id="47" dur="500"/>
                                        <p:tgtEl>
                                          <p:spTgt spid="458"/>
                                        </p:tgtEl>
                                      </p:cBhvr>
                                    </p:animEffect>
                                    <p:set>
                                      <p:cBhvr>
                                        <p:cTn id="48" dur="1" fill="hold">
                                          <p:stCondLst>
                                            <p:cond delay="499"/>
                                          </p:stCondLst>
                                        </p:cTn>
                                        <p:tgtEl>
                                          <p:spTgt spid="458"/>
                                        </p:tgtEl>
                                        <p:attrNameLst>
                                          <p:attrName>style.visibility</p:attrName>
                                        </p:attrNameLst>
                                      </p:cBhvr>
                                      <p:to>
                                        <p:strVal val="hidden"/>
                                      </p:to>
                                    </p:set>
                                  </p:childTnLst>
                                </p:cTn>
                              </p:par>
                              <p:par>
                                <p:cTn id="49" presetID="9" presetClass="exit" presetSubtype="0" fill="hold" grpId="2" nodeType="withEffect">
                                  <p:stCondLst>
                                    <p:cond delay="0"/>
                                  </p:stCondLst>
                                  <p:childTnLst>
                                    <p:animEffect transition="out" filter="dissolve">
                                      <p:cBhvr>
                                        <p:cTn id="50" dur="500"/>
                                        <p:tgtEl>
                                          <p:spTgt spid="459"/>
                                        </p:tgtEl>
                                      </p:cBhvr>
                                    </p:animEffect>
                                    <p:set>
                                      <p:cBhvr>
                                        <p:cTn id="51" dur="1" fill="hold">
                                          <p:stCondLst>
                                            <p:cond delay="499"/>
                                          </p:stCondLst>
                                        </p:cTn>
                                        <p:tgtEl>
                                          <p:spTgt spid="459"/>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460"/>
                                        </p:tgtEl>
                                      </p:cBhvr>
                                    </p:animEffect>
                                    <p:set>
                                      <p:cBhvr>
                                        <p:cTn id="54" dur="1" fill="hold">
                                          <p:stCondLst>
                                            <p:cond delay="499"/>
                                          </p:stCondLst>
                                        </p:cTn>
                                        <p:tgtEl>
                                          <p:spTgt spid="460"/>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461"/>
                                        </p:tgtEl>
                                      </p:cBhvr>
                                    </p:animEffect>
                                    <p:set>
                                      <p:cBhvr>
                                        <p:cTn id="57" dur="1" fill="hold">
                                          <p:stCondLst>
                                            <p:cond delay="499"/>
                                          </p:stCondLst>
                                        </p:cTn>
                                        <p:tgtEl>
                                          <p:spTgt spid="461"/>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233"/>
                                        </p:tgtEl>
                                      </p:cBhvr>
                                    </p:animEffect>
                                    <p:set>
                                      <p:cBhvr>
                                        <p:cTn id="60" dur="1" fill="hold">
                                          <p:stCondLst>
                                            <p:cond delay="499"/>
                                          </p:stCondLst>
                                        </p:cTn>
                                        <p:tgtEl>
                                          <p:spTgt spid="233"/>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234"/>
                                        </p:tgtEl>
                                      </p:cBhvr>
                                    </p:animEffect>
                                    <p:set>
                                      <p:cBhvr>
                                        <p:cTn id="63" dur="1" fill="hold">
                                          <p:stCondLst>
                                            <p:cond delay="499"/>
                                          </p:stCondLst>
                                        </p:cTn>
                                        <p:tgtEl>
                                          <p:spTgt spid="234"/>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185"/>
                                        </p:tgtEl>
                                      </p:cBhvr>
                                    </p:animEffect>
                                    <p:set>
                                      <p:cBhvr>
                                        <p:cTn id="66" dur="1" fill="hold">
                                          <p:stCondLst>
                                            <p:cond delay="499"/>
                                          </p:stCondLst>
                                        </p:cTn>
                                        <p:tgtEl>
                                          <p:spTgt spid="185"/>
                                        </p:tgtEl>
                                        <p:attrNameLst>
                                          <p:attrName>style.visibility</p:attrName>
                                        </p:attrNameLst>
                                      </p:cBhvr>
                                      <p:to>
                                        <p:strVal val="hidden"/>
                                      </p:to>
                                    </p:set>
                                  </p:childTnLst>
                                </p:cTn>
                              </p:par>
                              <p:par>
                                <p:cTn id="67" presetID="9" presetClass="exit" presetSubtype="0" fill="hold" nodeType="withEffect">
                                  <p:stCondLst>
                                    <p:cond delay="0"/>
                                  </p:stCondLst>
                                  <p:childTnLst>
                                    <p:animEffect transition="out" filter="dissolve">
                                      <p:cBhvr>
                                        <p:cTn id="68" dur="500"/>
                                        <p:tgtEl>
                                          <p:spTgt spid="190"/>
                                        </p:tgtEl>
                                      </p:cBhvr>
                                    </p:animEffect>
                                    <p:set>
                                      <p:cBhvr>
                                        <p:cTn id="69" dur="1" fill="hold">
                                          <p:stCondLst>
                                            <p:cond delay="499"/>
                                          </p:stCondLst>
                                        </p:cTn>
                                        <p:tgtEl>
                                          <p:spTgt spid="190"/>
                                        </p:tgtEl>
                                        <p:attrNameLst>
                                          <p:attrName>style.visibility</p:attrName>
                                        </p:attrNameLst>
                                      </p:cBhvr>
                                      <p:to>
                                        <p:strVal val="hidden"/>
                                      </p:to>
                                    </p:set>
                                  </p:childTnLst>
                                </p:cTn>
                              </p:par>
                              <p:par>
                                <p:cTn id="70" presetID="9" presetClass="exit" presetSubtype="0" fill="hold" grpId="0" nodeType="withEffect">
                                  <p:stCondLst>
                                    <p:cond delay="0"/>
                                  </p:stCondLst>
                                  <p:childTnLst>
                                    <p:animEffect transition="out" filter="dissolve">
                                      <p:cBhvr>
                                        <p:cTn id="71" dur="500"/>
                                        <p:tgtEl>
                                          <p:spTgt spid="193"/>
                                        </p:tgtEl>
                                      </p:cBhvr>
                                    </p:animEffect>
                                    <p:set>
                                      <p:cBhvr>
                                        <p:cTn id="72" dur="1" fill="hold">
                                          <p:stCondLst>
                                            <p:cond delay="499"/>
                                          </p:stCondLst>
                                        </p:cTn>
                                        <p:tgtEl>
                                          <p:spTgt spid="193"/>
                                        </p:tgtEl>
                                        <p:attrNameLst>
                                          <p:attrName>style.visibility</p:attrName>
                                        </p:attrNameLst>
                                      </p:cBhvr>
                                      <p:to>
                                        <p:strVal val="hidden"/>
                                      </p:to>
                                    </p:set>
                                  </p:childTnLst>
                                </p:cTn>
                              </p:par>
                              <p:par>
                                <p:cTn id="73" presetID="9" presetClass="exit" presetSubtype="0" fill="hold" nodeType="withEffect">
                                  <p:stCondLst>
                                    <p:cond delay="0"/>
                                  </p:stCondLst>
                                  <p:childTnLst>
                                    <p:animEffect transition="out" filter="dissolve">
                                      <p:cBhvr>
                                        <p:cTn id="74" dur="500"/>
                                        <p:tgtEl>
                                          <p:spTgt spid="194"/>
                                        </p:tgtEl>
                                      </p:cBhvr>
                                    </p:animEffect>
                                    <p:set>
                                      <p:cBhvr>
                                        <p:cTn id="75" dur="1" fill="hold">
                                          <p:stCondLst>
                                            <p:cond delay="499"/>
                                          </p:stCondLst>
                                        </p:cTn>
                                        <p:tgtEl>
                                          <p:spTgt spid="194"/>
                                        </p:tgtEl>
                                        <p:attrNameLst>
                                          <p:attrName>style.visibility</p:attrName>
                                        </p:attrNameLst>
                                      </p:cBhvr>
                                      <p:to>
                                        <p:strVal val="hidden"/>
                                      </p:to>
                                    </p:set>
                                  </p:childTnLst>
                                </p:cTn>
                              </p:par>
                              <p:par>
                                <p:cTn id="76" presetID="9" presetClass="exit" presetSubtype="0" fill="hold" grpId="0" nodeType="withEffect">
                                  <p:stCondLst>
                                    <p:cond delay="0"/>
                                  </p:stCondLst>
                                  <p:childTnLst>
                                    <p:animEffect transition="out" filter="dissolve">
                                      <p:cBhvr>
                                        <p:cTn id="77" dur="500"/>
                                        <p:tgtEl>
                                          <p:spTgt spid="197"/>
                                        </p:tgtEl>
                                      </p:cBhvr>
                                    </p:animEffect>
                                    <p:set>
                                      <p:cBhvr>
                                        <p:cTn id="78" dur="1" fill="hold">
                                          <p:stCondLst>
                                            <p:cond delay="499"/>
                                          </p:stCondLst>
                                        </p:cTn>
                                        <p:tgtEl>
                                          <p:spTgt spid="197"/>
                                        </p:tgtEl>
                                        <p:attrNameLst>
                                          <p:attrName>style.visibility</p:attrName>
                                        </p:attrNameLst>
                                      </p:cBhvr>
                                      <p:to>
                                        <p:strVal val="hidden"/>
                                      </p:to>
                                    </p:set>
                                  </p:childTnLst>
                                </p:cTn>
                              </p:par>
                              <p:par>
                                <p:cTn id="79" presetID="9" presetClass="exit" presetSubtype="0" fill="hold" nodeType="withEffect">
                                  <p:stCondLst>
                                    <p:cond delay="0"/>
                                  </p:stCondLst>
                                  <p:childTnLst>
                                    <p:animEffect transition="out" filter="dissolve">
                                      <p:cBhvr>
                                        <p:cTn id="80" dur="500"/>
                                        <p:tgtEl>
                                          <p:spTgt spid="198"/>
                                        </p:tgtEl>
                                      </p:cBhvr>
                                    </p:animEffect>
                                    <p:set>
                                      <p:cBhvr>
                                        <p:cTn id="81" dur="1" fill="hold">
                                          <p:stCondLst>
                                            <p:cond delay="499"/>
                                          </p:stCondLst>
                                        </p:cTn>
                                        <p:tgtEl>
                                          <p:spTgt spid="198"/>
                                        </p:tgtEl>
                                        <p:attrNameLst>
                                          <p:attrName>style.visibility</p:attrName>
                                        </p:attrNameLst>
                                      </p:cBhvr>
                                      <p:to>
                                        <p:strVal val="hidden"/>
                                      </p:to>
                                    </p:set>
                                  </p:childTnLst>
                                </p:cTn>
                              </p:par>
                              <p:par>
                                <p:cTn id="82" presetID="9" presetClass="exit" presetSubtype="0" fill="hold" grpId="0" nodeType="withEffect">
                                  <p:stCondLst>
                                    <p:cond delay="0"/>
                                  </p:stCondLst>
                                  <p:childTnLst>
                                    <p:animEffect transition="out" filter="dissolve">
                                      <p:cBhvr>
                                        <p:cTn id="83" dur="500"/>
                                        <p:tgtEl>
                                          <p:spTgt spid="201"/>
                                        </p:tgtEl>
                                      </p:cBhvr>
                                    </p:animEffect>
                                    <p:set>
                                      <p:cBhvr>
                                        <p:cTn id="84" dur="1" fill="hold">
                                          <p:stCondLst>
                                            <p:cond delay="499"/>
                                          </p:stCondLst>
                                        </p:cTn>
                                        <p:tgtEl>
                                          <p:spTgt spid="201"/>
                                        </p:tgtEl>
                                        <p:attrNameLst>
                                          <p:attrName>style.visibility</p:attrName>
                                        </p:attrNameLst>
                                      </p:cBhvr>
                                      <p:to>
                                        <p:strVal val="hidden"/>
                                      </p:to>
                                    </p:set>
                                  </p:childTnLst>
                                </p:cTn>
                              </p:par>
                              <p:par>
                                <p:cTn id="85" presetID="9" presetClass="exit" presetSubtype="0" fill="hold" nodeType="withEffect">
                                  <p:stCondLst>
                                    <p:cond delay="0"/>
                                  </p:stCondLst>
                                  <p:childTnLst>
                                    <p:animEffect transition="out" filter="dissolve">
                                      <p:cBhvr>
                                        <p:cTn id="86" dur="500"/>
                                        <p:tgtEl>
                                          <p:spTgt spid="202"/>
                                        </p:tgtEl>
                                      </p:cBhvr>
                                    </p:animEffect>
                                    <p:set>
                                      <p:cBhvr>
                                        <p:cTn id="87" dur="1" fill="hold">
                                          <p:stCondLst>
                                            <p:cond delay="499"/>
                                          </p:stCondLst>
                                        </p:cTn>
                                        <p:tgtEl>
                                          <p:spTgt spid="202"/>
                                        </p:tgtEl>
                                        <p:attrNameLst>
                                          <p:attrName>style.visibility</p:attrName>
                                        </p:attrNameLst>
                                      </p:cBhvr>
                                      <p:to>
                                        <p:strVal val="hidden"/>
                                      </p:to>
                                    </p:set>
                                  </p:childTnLst>
                                </p:cTn>
                              </p:par>
                              <p:par>
                                <p:cTn id="88" presetID="9" presetClass="exit" presetSubtype="0" fill="hold" nodeType="withEffect">
                                  <p:stCondLst>
                                    <p:cond delay="0"/>
                                  </p:stCondLst>
                                  <p:childTnLst>
                                    <p:animEffect transition="out" filter="dissolve">
                                      <p:cBhvr>
                                        <p:cTn id="89" dur="500"/>
                                        <p:tgtEl>
                                          <p:spTgt spid="207"/>
                                        </p:tgtEl>
                                      </p:cBhvr>
                                    </p:animEffect>
                                    <p:set>
                                      <p:cBhvr>
                                        <p:cTn id="90" dur="1" fill="hold">
                                          <p:stCondLst>
                                            <p:cond delay="499"/>
                                          </p:stCondLst>
                                        </p:cTn>
                                        <p:tgtEl>
                                          <p:spTgt spid="207"/>
                                        </p:tgtEl>
                                        <p:attrNameLst>
                                          <p:attrName>style.visibility</p:attrName>
                                        </p:attrNameLst>
                                      </p:cBhvr>
                                      <p:to>
                                        <p:strVal val="hidden"/>
                                      </p:to>
                                    </p:set>
                                  </p:childTnLst>
                                </p:cTn>
                              </p:par>
                              <p:par>
                                <p:cTn id="91" presetID="9" presetClass="exit" presetSubtype="0" fill="hold" grpId="0" nodeType="withEffect">
                                  <p:stCondLst>
                                    <p:cond delay="0"/>
                                  </p:stCondLst>
                                  <p:childTnLst>
                                    <p:animEffect transition="out" filter="dissolve">
                                      <p:cBhvr>
                                        <p:cTn id="92" dur="500"/>
                                        <p:tgtEl>
                                          <p:spTgt spid="210"/>
                                        </p:tgtEl>
                                      </p:cBhvr>
                                    </p:animEffect>
                                    <p:set>
                                      <p:cBhvr>
                                        <p:cTn id="93" dur="1" fill="hold">
                                          <p:stCondLst>
                                            <p:cond delay="499"/>
                                          </p:stCondLst>
                                        </p:cTn>
                                        <p:tgtEl>
                                          <p:spTgt spid="210"/>
                                        </p:tgtEl>
                                        <p:attrNameLst>
                                          <p:attrName>style.visibility</p:attrName>
                                        </p:attrNameLst>
                                      </p:cBhvr>
                                      <p:to>
                                        <p:strVal val="hidden"/>
                                      </p:to>
                                    </p:set>
                                  </p:childTnLst>
                                </p:cTn>
                              </p:par>
                              <p:par>
                                <p:cTn id="94" presetID="9" presetClass="exit" presetSubtype="0" fill="hold" nodeType="withEffect">
                                  <p:stCondLst>
                                    <p:cond delay="0"/>
                                  </p:stCondLst>
                                  <p:childTnLst>
                                    <p:animEffect transition="out" filter="dissolve">
                                      <p:cBhvr>
                                        <p:cTn id="95" dur="500"/>
                                        <p:tgtEl>
                                          <p:spTgt spid="211"/>
                                        </p:tgtEl>
                                      </p:cBhvr>
                                    </p:animEffect>
                                    <p:set>
                                      <p:cBhvr>
                                        <p:cTn id="96" dur="1" fill="hold">
                                          <p:stCondLst>
                                            <p:cond delay="499"/>
                                          </p:stCondLst>
                                        </p:cTn>
                                        <p:tgtEl>
                                          <p:spTgt spid="211"/>
                                        </p:tgtEl>
                                        <p:attrNameLst>
                                          <p:attrName>style.visibility</p:attrName>
                                        </p:attrNameLst>
                                      </p:cBhvr>
                                      <p:to>
                                        <p:strVal val="hidden"/>
                                      </p:to>
                                    </p:set>
                                  </p:childTnLst>
                                </p:cTn>
                              </p:par>
                              <p:par>
                                <p:cTn id="97" presetID="9" presetClass="exit" presetSubtype="0" fill="hold" grpId="0" nodeType="withEffect">
                                  <p:stCondLst>
                                    <p:cond delay="0"/>
                                  </p:stCondLst>
                                  <p:childTnLst>
                                    <p:animEffect transition="out" filter="dissolve">
                                      <p:cBhvr>
                                        <p:cTn id="98" dur="500"/>
                                        <p:tgtEl>
                                          <p:spTgt spid="214"/>
                                        </p:tgtEl>
                                      </p:cBhvr>
                                    </p:animEffect>
                                    <p:set>
                                      <p:cBhvr>
                                        <p:cTn id="99" dur="1" fill="hold">
                                          <p:stCondLst>
                                            <p:cond delay="499"/>
                                          </p:stCondLst>
                                        </p:cTn>
                                        <p:tgtEl>
                                          <p:spTgt spid="214"/>
                                        </p:tgtEl>
                                        <p:attrNameLst>
                                          <p:attrName>style.visibility</p:attrName>
                                        </p:attrNameLst>
                                      </p:cBhvr>
                                      <p:to>
                                        <p:strVal val="hidden"/>
                                      </p:to>
                                    </p:set>
                                  </p:childTnLst>
                                </p:cTn>
                              </p:par>
                              <p:par>
                                <p:cTn id="100" presetID="9" presetClass="exit" presetSubtype="0" fill="hold" nodeType="withEffect">
                                  <p:stCondLst>
                                    <p:cond delay="0"/>
                                  </p:stCondLst>
                                  <p:childTnLst>
                                    <p:animEffect transition="out" filter="dissolve">
                                      <p:cBhvr>
                                        <p:cTn id="101" dur="500"/>
                                        <p:tgtEl>
                                          <p:spTgt spid="215"/>
                                        </p:tgtEl>
                                      </p:cBhvr>
                                    </p:animEffect>
                                    <p:set>
                                      <p:cBhvr>
                                        <p:cTn id="102" dur="1" fill="hold">
                                          <p:stCondLst>
                                            <p:cond delay="499"/>
                                          </p:stCondLst>
                                        </p:cTn>
                                        <p:tgtEl>
                                          <p:spTgt spid="215"/>
                                        </p:tgtEl>
                                        <p:attrNameLst>
                                          <p:attrName>style.visibility</p:attrName>
                                        </p:attrNameLst>
                                      </p:cBhvr>
                                      <p:to>
                                        <p:strVal val="hidden"/>
                                      </p:to>
                                    </p:set>
                                  </p:childTnLst>
                                </p:cTn>
                              </p:par>
                              <p:par>
                                <p:cTn id="103" presetID="9" presetClass="exit" presetSubtype="0" fill="hold" grpId="0" nodeType="withEffect">
                                  <p:stCondLst>
                                    <p:cond delay="0"/>
                                  </p:stCondLst>
                                  <p:childTnLst>
                                    <p:animEffect transition="out" filter="dissolve">
                                      <p:cBhvr>
                                        <p:cTn id="104" dur="500"/>
                                        <p:tgtEl>
                                          <p:spTgt spid="218"/>
                                        </p:tgtEl>
                                      </p:cBhvr>
                                    </p:animEffect>
                                    <p:set>
                                      <p:cBhvr>
                                        <p:cTn id="105" dur="1" fill="hold">
                                          <p:stCondLst>
                                            <p:cond delay="499"/>
                                          </p:stCondLst>
                                        </p:cTn>
                                        <p:tgtEl>
                                          <p:spTgt spid="218"/>
                                        </p:tgtEl>
                                        <p:attrNameLst>
                                          <p:attrName>style.visibility</p:attrName>
                                        </p:attrNameLst>
                                      </p:cBhvr>
                                      <p:to>
                                        <p:strVal val="hidden"/>
                                      </p:to>
                                    </p:set>
                                  </p:childTnLst>
                                </p:cTn>
                              </p:par>
                              <p:par>
                                <p:cTn id="106" presetID="9" presetClass="exit" presetSubtype="0" fill="hold" nodeType="withEffect">
                                  <p:stCondLst>
                                    <p:cond delay="0"/>
                                  </p:stCondLst>
                                  <p:childTnLst>
                                    <p:animEffect transition="out" filter="dissolve">
                                      <p:cBhvr>
                                        <p:cTn id="107" dur="500"/>
                                        <p:tgtEl>
                                          <p:spTgt spid="219"/>
                                        </p:tgtEl>
                                      </p:cBhvr>
                                    </p:animEffect>
                                    <p:set>
                                      <p:cBhvr>
                                        <p:cTn id="108" dur="1" fill="hold">
                                          <p:stCondLst>
                                            <p:cond delay="499"/>
                                          </p:stCondLst>
                                        </p:cTn>
                                        <p:tgtEl>
                                          <p:spTgt spid="219"/>
                                        </p:tgtEl>
                                        <p:attrNameLst>
                                          <p:attrName>style.visibility</p:attrName>
                                        </p:attrNameLst>
                                      </p:cBhvr>
                                      <p:to>
                                        <p:strVal val="hidden"/>
                                      </p:to>
                                    </p:set>
                                  </p:childTnLst>
                                </p:cTn>
                              </p:par>
                              <p:par>
                                <p:cTn id="109" presetID="9" presetClass="exit" presetSubtype="0" fill="hold" nodeType="withEffect">
                                  <p:stCondLst>
                                    <p:cond delay="0"/>
                                  </p:stCondLst>
                                  <p:childTnLst>
                                    <p:animEffect transition="out" filter="dissolve">
                                      <p:cBhvr>
                                        <p:cTn id="110" dur="500"/>
                                        <p:tgtEl>
                                          <p:spTgt spid="224"/>
                                        </p:tgtEl>
                                      </p:cBhvr>
                                    </p:animEffect>
                                    <p:set>
                                      <p:cBhvr>
                                        <p:cTn id="111" dur="1" fill="hold">
                                          <p:stCondLst>
                                            <p:cond delay="499"/>
                                          </p:stCondLst>
                                        </p:cTn>
                                        <p:tgtEl>
                                          <p:spTgt spid="224"/>
                                        </p:tgtEl>
                                        <p:attrNameLst>
                                          <p:attrName>style.visibility</p:attrName>
                                        </p:attrNameLst>
                                      </p:cBhvr>
                                      <p:to>
                                        <p:strVal val="hidden"/>
                                      </p:to>
                                    </p:set>
                                  </p:childTnLst>
                                </p:cTn>
                              </p:par>
                              <p:par>
                                <p:cTn id="112" presetID="9" presetClass="exit" presetSubtype="0" fill="hold" grpId="0" nodeType="withEffect">
                                  <p:stCondLst>
                                    <p:cond delay="0"/>
                                  </p:stCondLst>
                                  <p:childTnLst>
                                    <p:animEffect transition="out" filter="dissolve">
                                      <p:cBhvr>
                                        <p:cTn id="113" dur="500"/>
                                        <p:tgtEl>
                                          <p:spTgt spid="227"/>
                                        </p:tgtEl>
                                      </p:cBhvr>
                                    </p:animEffect>
                                    <p:set>
                                      <p:cBhvr>
                                        <p:cTn id="114" dur="1" fill="hold">
                                          <p:stCondLst>
                                            <p:cond delay="499"/>
                                          </p:stCondLst>
                                        </p:cTn>
                                        <p:tgtEl>
                                          <p:spTgt spid="227"/>
                                        </p:tgtEl>
                                        <p:attrNameLst>
                                          <p:attrName>style.visibility</p:attrName>
                                        </p:attrNameLst>
                                      </p:cBhvr>
                                      <p:to>
                                        <p:strVal val="hidden"/>
                                      </p:to>
                                    </p:set>
                                  </p:childTnLst>
                                </p:cTn>
                              </p:par>
                              <p:par>
                                <p:cTn id="115" presetID="9" presetClass="exit" presetSubtype="0" fill="hold" nodeType="withEffect">
                                  <p:stCondLst>
                                    <p:cond delay="0"/>
                                  </p:stCondLst>
                                  <p:childTnLst>
                                    <p:animEffect transition="out" filter="dissolve">
                                      <p:cBhvr>
                                        <p:cTn id="116" dur="500"/>
                                        <p:tgtEl>
                                          <p:spTgt spid="228"/>
                                        </p:tgtEl>
                                      </p:cBhvr>
                                    </p:animEffect>
                                    <p:set>
                                      <p:cBhvr>
                                        <p:cTn id="117" dur="1" fill="hold">
                                          <p:stCondLst>
                                            <p:cond delay="499"/>
                                          </p:stCondLst>
                                        </p:cTn>
                                        <p:tgtEl>
                                          <p:spTgt spid="228"/>
                                        </p:tgtEl>
                                        <p:attrNameLst>
                                          <p:attrName>style.visibility</p:attrName>
                                        </p:attrNameLst>
                                      </p:cBhvr>
                                      <p:to>
                                        <p:strVal val="hidden"/>
                                      </p:to>
                                    </p:set>
                                  </p:childTnLst>
                                </p:cTn>
                              </p:par>
                              <p:par>
                                <p:cTn id="118" presetID="9" presetClass="exit" presetSubtype="0" fill="hold" grpId="0" nodeType="withEffect">
                                  <p:stCondLst>
                                    <p:cond delay="0"/>
                                  </p:stCondLst>
                                  <p:childTnLst>
                                    <p:animEffect transition="out" filter="dissolve">
                                      <p:cBhvr>
                                        <p:cTn id="119" dur="500"/>
                                        <p:tgtEl>
                                          <p:spTgt spid="231"/>
                                        </p:tgtEl>
                                      </p:cBhvr>
                                    </p:animEffect>
                                    <p:set>
                                      <p:cBhvr>
                                        <p:cTn id="120" dur="1" fill="hold">
                                          <p:stCondLst>
                                            <p:cond delay="499"/>
                                          </p:stCondLst>
                                        </p:cTn>
                                        <p:tgtEl>
                                          <p:spTgt spid="231"/>
                                        </p:tgtEl>
                                        <p:attrNameLst>
                                          <p:attrName>style.visibility</p:attrName>
                                        </p:attrNameLst>
                                      </p:cBhvr>
                                      <p:to>
                                        <p:strVal val="hidden"/>
                                      </p:to>
                                    </p:set>
                                  </p:childTnLst>
                                </p:cTn>
                              </p:par>
                              <p:par>
                                <p:cTn id="121" presetID="9" presetClass="exit" presetSubtype="0" fill="hold" nodeType="withEffect">
                                  <p:stCondLst>
                                    <p:cond delay="0"/>
                                  </p:stCondLst>
                                  <p:childTnLst>
                                    <p:animEffect transition="out" filter="dissolve">
                                      <p:cBhvr>
                                        <p:cTn id="122" dur="500"/>
                                        <p:tgtEl>
                                          <p:spTgt spid="232"/>
                                        </p:tgtEl>
                                      </p:cBhvr>
                                    </p:animEffect>
                                    <p:set>
                                      <p:cBhvr>
                                        <p:cTn id="123" dur="1" fill="hold">
                                          <p:stCondLst>
                                            <p:cond delay="499"/>
                                          </p:stCondLst>
                                        </p:cTn>
                                        <p:tgtEl>
                                          <p:spTgt spid="232"/>
                                        </p:tgtEl>
                                        <p:attrNameLst>
                                          <p:attrName>style.visibility</p:attrName>
                                        </p:attrNameLst>
                                      </p:cBhvr>
                                      <p:to>
                                        <p:strVal val="hidden"/>
                                      </p:to>
                                    </p:set>
                                  </p:childTnLst>
                                </p:cTn>
                              </p:par>
                              <p:par>
                                <p:cTn id="124" presetID="9" presetClass="exit" presetSubtype="0" fill="hold" grpId="0" nodeType="withEffect">
                                  <p:stCondLst>
                                    <p:cond delay="0"/>
                                  </p:stCondLst>
                                  <p:childTnLst>
                                    <p:animEffect transition="out" filter="dissolve">
                                      <p:cBhvr>
                                        <p:cTn id="125" dur="500"/>
                                        <p:tgtEl>
                                          <p:spTgt spid="321"/>
                                        </p:tgtEl>
                                      </p:cBhvr>
                                    </p:animEffect>
                                    <p:set>
                                      <p:cBhvr>
                                        <p:cTn id="126" dur="1" fill="hold">
                                          <p:stCondLst>
                                            <p:cond delay="499"/>
                                          </p:stCondLst>
                                        </p:cTn>
                                        <p:tgtEl>
                                          <p:spTgt spid="321"/>
                                        </p:tgtEl>
                                        <p:attrNameLst>
                                          <p:attrName>style.visibility</p:attrName>
                                        </p:attrNameLst>
                                      </p:cBhvr>
                                      <p:to>
                                        <p:strVal val="hidden"/>
                                      </p:to>
                                    </p:set>
                                  </p:childTnLst>
                                </p:cTn>
                              </p:par>
                              <p:par>
                                <p:cTn id="127" presetID="9" presetClass="exit" presetSubtype="0" fill="hold" grpId="0" nodeType="withEffect">
                                  <p:stCondLst>
                                    <p:cond delay="0"/>
                                  </p:stCondLst>
                                  <p:childTnLst>
                                    <p:animEffect transition="out" filter="dissolve">
                                      <p:cBhvr>
                                        <p:cTn id="128" dur="500"/>
                                        <p:tgtEl>
                                          <p:spTgt spid="322"/>
                                        </p:tgtEl>
                                      </p:cBhvr>
                                    </p:animEffect>
                                    <p:set>
                                      <p:cBhvr>
                                        <p:cTn id="129" dur="1" fill="hold">
                                          <p:stCondLst>
                                            <p:cond delay="499"/>
                                          </p:stCondLst>
                                        </p:cTn>
                                        <p:tgtEl>
                                          <p:spTgt spid="322"/>
                                        </p:tgtEl>
                                        <p:attrNameLst>
                                          <p:attrName>style.visibility</p:attrName>
                                        </p:attrNameLst>
                                      </p:cBhvr>
                                      <p:to>
                                        <p:strVal val="hidden"/>
                                      </p:to>
                                    </p:set>
                                  </p:childTnLst>
                                </p:cTn>
                              </p:par>
                              <p:par>
                                <p:cTn id="130" presetID="9" presetClass="exit" presetSubtype="0" fill="hold" nodeType="withEffect">
                                  <p:stCondLst>
                                    <p:cond delay="0"/>
                                  </p:stCondLst>
                                  <p:childTnLst>
                                    <p:animEffect transition="out" filter="dissolve">
                                      <p:cBhvr>
                                        <p:cTn id="131" dur="500"/>
                                        <p:tgtEl>
                                          <p:spTgt spid="323"/>
                                        </p:tgtEl>
                                      </p:cBhvr>
                                    </p:animEffect>
                                    <p:set>
                                      <p:cBhvr>
                                        <p:cTn id="132" dur="1" fill="hold">
                                          <p:stCondLst>
                                            <p:cond delay="499"/>
                                          </p:stCondLst>
                                        </p:cTn>
                                        <p:tgtEl>
                                          <p:spTgt spid="323"/>
                                        </p:tgtEl>
                                        <p:attrNameLst>
                                          <p:attrName>style.visibility</p:attrName>
                                        </p:attrNameLst>
                                      </p:cBhvr>
                                      <p:to>
                                        <p:strVal val="hidden"/>
                                      </p:to>
                                    </p:set>
                                  </p:childTnLst>
                                </p:cTn>
                              </p:par>
                              <p:par>
                                <p:cTn id="133" presetID="9" presetClass="exit" presetSubtype="0" fill="hold" nodeType="withEffect">
                                  <p:stCondLst>
                                    <p:cond delay="0"/>
                                  </p:stCondLst>
                                  <p:childTnLst>
                                    <p:animEffect transition="out" filter="dissolve">
                                      <p:cBhvr>
                                        <p:cTn id="134" dur="500"/>
                                        <p:tgtEl>
                                          <p:spTgt spid="326"/>
                                        </p:tgtEl>
                                      </p:cBhvr>
                                    </p:animEffect>
                                    <p:set>
                                      <p:cBhvr>
                                        <p:cTn id="135" dur="1" fill="hold">
                                          <p:stCondLst>
                                            <p:cond delay="499"/>
                                          </p:stCondLst>
                                        </p:cTn>
                                        <p:tgtEl>
                                          <p:spTgt spid="326"/>
                                        </p:tgtEl>
                                        <p:attrNameLst>
                                          <p:attrName>style.visibility</p:attrName>
                                        </p:attrNameLst>
                                      </p:cBhvr>
                                      <p:to>
                                        <p:strVal val="hidden"/>
                                      </p:to>
                                    </p:set>
                                  </p:childTnLst>
                                </p:cTn>
                              </p:par>
                              <p:par>
                                <p:cTn id="136" presetID="9" presetClass="exit" presetSubtype="0" fill="hold" nodeType="withEffect">
                                  <p:stCondLst>
                                    <p:cond delay="0"/>
                                  </p:stCondLst>
                                  <p:childTnLst>
                                    <p:animEffect transition="out" filter="dissolve">
                                      <p:cBhvr>
                                        <p:cTn id="137" dur="500"/>
                                        <p:tgtEl>
                                          <p:spTgt spid="329"/>
                                        </p:tgtEl>
                                      </p:cBhvr>
                                    </p:animEffect>
                                    <p:set>
                                      <p:cBhvr>
                                        <p:cTn id="138" dur="1" fill="hold">
                                          <p:stCondLst>
                                            <p:cond delay="499"/>
                                          </p:stCondLst>
                                        </p:cTn>
                                        <p:tgtEl>
                                          <p:spTgt spid="329"/>
                                        </p:tgtEl>
                                        <p:attrNameLst>
                                          <p:attrName>style.visibility</p:attrName>
                                        </p:attrNameLst>
                                      </p:cBhvr>
                                      <p:to>
                                        <p:strVal val="hidden"/>
                                      </p:to>
                                    </p:set>
                                  </p:childTnLst>
                                </p:cTn>
                              </p:par>
                              <p:par>
                                <p:cTn id="139" presetID="9" presetClass="exit" presetSubtype="0" fill="hold" nodeType="withEffect">
                                  <p:stCondLst>
                                    <p:cond delay="0"/>
                                  </p:stCondLst>
                                  <p:childTnLst>
                                    <p:animEffect transition="out" filter="dissolve">
                                      <p:cBhvr>
                                        <p:cTn id="140" dur="500"/>
                                        <p:tgtEl>
                                          <p:spTgt spid="332"/>
                                        </p:tgtEl>
                                      </p:cBhvr>
                                    </p:animEffect>
                                    <p:set>
                                      <p:cBhvr>
                                        <p:cTn id="141" dur="1" fill="hold">
                                          <p:stCondLst>
                                            <p:cond delay="499"/>
                                          </p:stCondLst>
                                        </p:cTn>
                                        <p:tgtEl>
                                          <p:spTgt spid="332"/>
                                        </p:tgtEl>
                                        <p:attrNameLst>
                                          <p:attrName>style.visibility</p:attrName>
                                        </p:attrNameLst>
                                      </p:cBhvr>
                                      <p:to>
                                        <p:strVal val="hidden"/>
                                      </p:to>
                                    </p:set>
                                  </p:childTnLst>
                                </p:cTn>
                              </p:par>
                              <p:par>
                                <p:cTn id="142" presetID="9" presetClass="exit" presetSubtype="0" fill="hold" nodeType="withEffect">
                                  <p:stCondLst>
                                    <p:cond delay="0"/>
                                  </p:stCondLst>
                                  <p:childTnLst>
                                    <p:animEffect transition="out" filter="dissolve">
                                      <p:cBhvr>
                                        <p:cTn id="143" dur="500"/>
                                        <p:tgtEl>
                                          <p:spTgt spid="333"/>
                                        </p:tgtEl>
                                      </p:cBhvr>
                                    </p:animEffect>
                                    <p:set>
                                      <p:cBhvr>
                                        <p:cTn id="144" dur="1" fill="hold">
                                          <p:stCondLst>
                                            <p:cond delay="499"/>
                                          </p:stCondLst>
                                        </p:cTn>
                                        <p:tgtEl>
                                          <p:spTgt spid="333"/>
                                        </p:tgtEl>
                                        <p:attrNameLst>
                                          <p:attrName>style.visibility</p:attrName>
                                        </p:attrNameLst>
                                      </p:cBhvr>
                                      <p:to>
                                        <p:strVal val="hidden"/>
                                      </p:to>
                                    </p:set>
                                  </p:childTnLst>
                                </p:cTn>
                              </p:par>
                              <p:par>
                                <p:cTn id="145" presetID="9" presetClass="exit" presetSubtype="0" fill="hold" nodeType="withEffect">
                                  <p:stCondLst>
                                    <p:cond delay="0"/>
                                  </p:stCondLst>
                                  <p:childTnLst>
                                    <p:animEffect transition="out" filter="dissolve">
                                      <p:cBhvr>
                                        <p:cTn id="146" dur="500"/>
                                        <p:tgtEl>
                                          <p:spTgt spid="334"/>
                                        </p:tgtEl>
                                      </p:cBhvr>
                                    </p:animEffect>
                                    <p:set>
                                      <p:cBhvr>
                                        <p:cTn id="147" dur="1" fill="hold">
                                          <p:stCondLst>
                                            <p:cond delay="499"/>
                                          </p:stCondLst>
                                        </p:cTn>
                                        <p:tgtEl>
                                          <p:spTgt spid="334"/>
                                        </p:tgtEl>
                                        <p:attrNameLst>
                                          <p:attrName>style.visibility</p:attrName>
                                        </p:attrNameLst>
                                      </p:cBhvr>
                                      <p:to>
                                        <p:strVal val="hidden"/>
                                      </p:to>
                                    </p:set>
                                  </p:childTnLst>
                                </p:cTn>
                              </p:par>
                              <p:par>
                                <p:cTn id="148" presetID="9" presetClass="exit" presetSubtype="0" fill="hold" nodeType="withEffect">
                                  <p:stCondLst>
                                    <p:cond delay="0"/>
                                  </p:stCondLst>
                                  <p:childTnLst>
                                    <p:animEffect transition="out" filter="dissolve">
                                      <p:cBhvr>
                                        <p:cTn id="149" dur="500"/>
                                        <p:tgtEl>
                                          <p:spTgt spid="335"/>
                                        </p:tgtEl>
                                      </p:cBhvr>
                                    </p:animEffect>
                                    <p:set>
                                      <p:cBhvr>
                                        <p:cTn id="150" dur="1" fill="hold">
                                          <p:stCondLst>
                                            <p:cond delay="499"/>
                                          </p:stCondLst>
                                        </p:cTn>
                                        <p:tgtEl>
                                          <p:spTgt spid="335"/>
                                        </p:tgtEl>
                                        <p:attrNameLst>
                                          <p:attrName>style.visibility</p:attrName>
                                        </p:attrNameLst>
                                      </p:cBhvr>
                                      <p:to>
                                        <p:strVal val="hidden"/>
                                      </p:to>
                                    </p:set>
                                  </p:childTnLst>
                                </p:cTn>
                              </p:par>
                              <p:par>
                                <p:cTn id="151" presetID="9" presetClass="exit" presetSubtype="0" fill="hold" nodeType="withEffect">
                                  <p:stCondLst>
                                    <p:cond delay="0"/>
                                  </p:stCondLst>
                                  <p:childTnLst>
                                    <p:animEffect transition="out" filter="dissolve">
                                      <p:cBhvr>
                                        <p:cTn id="152" dur="500"/>
                                        <p:tgtEl>
                                          <p:spTgt spid="336"/>
                                        </p:tgtEl>
                                      </p:cBhvr>
                                    </p:animEffect>
                                    <p:set>
                                      <p:cBhvr>
                                        <p:cTn id="153" dur="1" fill="hold">
                                          <p:stCondLst>
                                            <p:cond delay="499"/>
                                          </p:stCondLst>
                                        </p:cTn>
                                        <p:tgtEl>
                                          <p:spTgt spid="336"/>
                                        </p:tgtEl>
                                        <p:attrNameLst>
                                          <p:attrName>style.visibility</p:attrName>
                                        </p:attrNameLst>
                                      </p:cBhvr>
                                      <p:to>
                                        <p:strVal val="hidden"/>
                                      </p:to>
                                    </p:set>
                                  </p:childTnLst>
                                </p:cTn>
                              </p:par>
                              <p:par>
                                <p:cTn id="154" presetID="9" presetClass="exit" presetSubtype="0" fill="hold" nodeType="withEffect">
                                  <p:stCondLst>
                                    <p:cond delay="0"/>
                                  </p:stCondLst>
                                  <p:childTnLst>
                                    <p:animEffect transition="out" filter="dissolve">
                                      <p:cBhvr>
                                        <p:cTn id="155" dur="500"/>
                                        <p:tgtEl>
                                          <p:spTgt spid="337"/>
                                        </p:tgtEl>
                                      </p:cBhvr>
                                    </p:animEffect>
                                    <p:set>
                                      <p:cBhvr>
                                        <p:cTn id="156" dur="1" fill="hold">
                                          <p:stCondLst>
                                            <p:cond delay="499"/>
                                          </p:stCondLst>
                                        </p:cTn>
                                        <p:tgtEl>
                                          <p:spTgt spid="337"/>
                                        </p:tgtEl>
                                        <p:attrNameLst>
                                          <p:attrName>style.visibility</p:attrName>
                                        </p:attrNameLst>
                                      </p:cBhvr>
                                      <p:to>
                                        <p:strVal val="hidden"/>
                                      </p:to>
                                    </p:set>
                                  </p:childTnLst>
                                </p:cTn>
                              </p:par>
                              <p:par>
                                <p:cTn id="157" presetID="9" presetClass="entr" presetSubtype="0" fill="hold" grpId="0" nodeType="withEffect">
                                  <p:stCondLst>
                                    <p:cond delay="0"/>
                                  </p:stCondLst>
                                  <p:childTnLst>
                                    <p:set>
                                      <p:cBhvr>
                                        <p:cTn id="158" dur="1" fill="hold">
                                          <p:stCondLst>
                                            <p:cond delay="0"/>
                                          </p:stCondLst>
                                        </p:cTn>
                                        <p:tgtEl>
                                          <p:spTgt spid="418"/>
                                        </p:tgtEl>
                                        <p:attrNameLst>
                                          <p:attrName>style.visibility</p:attrName>
                                        </p:attrNameLst>
                                      </p:cBhvr>
                                      <p:to>
                                        <p:strVal val="visible"/>
                                      </p:to>
                                    </p:set>
                                    <p:animEffect transition="in" filter="dissolve">
                                      <p:cBhvr>
                                        <p:cTn id="159" dur="500"/>
                                        <p:tgtEl>
                                          <p:spTgt spid="418"/>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420"/>
                                        </p:tgtEl>
                                        <p:attrNameLst>
                                          <p:attrName>style.visibility</p:attrName>
                                        </p:attrNameLst>
                                      </p:cBhvr>
                                      <p:to>
                                        <p:strVal val="visible"/>
                                      </p:to>
                                    </p:set>
                                    <p:animEffect transition="in" filter="dissolve">
                                      <p:cBhvr>
                                        <p:cTn id="162" dur="500"/>
                                        <p:tgtEl>
                                          <p:spTgt spid="420"/>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419"/>
                                        </p:tgtEl>
                                        <p:attrNameLst>
                                          <p:attrName>style.visibility</p:attrName>
                                        </p:attrNameLst>
                                      </p:cBhvr>
                                      <p:to>
                                        <p:strVal val="visible"/>
                                      </p:to>
                                    </p:set>
                                    <p:animEffect transition="in" filter="dissolve">
                                      <p:cBhvr>
                                        <p:cTn id="165"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458" grpId="1" animBg="1"/>
      <p:bldP spid="459" grpId="0" animBg="1"/>
      <p:bldP spid="459" grpId="1" animBg="1"/>
      <p:bldP spid="459" grpId="2" animBg="1"/>
      <p:bldP spid="460" grpId="0" animBg="1"/>
      <p:bldP spid="460" grpId="1" animBg="1"/>
      <p:bldP spid="461" grpId="0" animBg="1"/>
      <p:bldP spid="461" grpId="1" animBg="1"/>
      <p:bldP spid="233" grpId="0" animBg="1"/>
      <p:bldP spid="233" grpId="1" animBg="1"/>
      <p:bldP spid="234" grpId="0" animBg="1"/>
      <p:bldP spid="234" grpId="1" animBg="1"/>
      <p:bldP spid="193" grpId="0" animBg="1"/>
      <p:bldP spid="197" grpId="0" animBg="1"/>
      <p:bldP spid="201" grpId="0" animBg="1"/>
      <p:bldP spid="210" grpId="0" animBg="1"/>
      <p:bldP spid="214" grpId="0" animBg="1"/>
      <p:bldP spid="218" grpId="0" animBg="1"/>
      <p:bldP spid="227" grpId="0" animBg="1"/>
      <p:bldP spid="231" grpId="0" animBg="1"/>
      <p:bldP spid="321" grpId="0" animBg="1"/>
      <p:bldP spid="322" grpId="0" animBg="1"/>
      <p:bldP spid="418" grpId="0" animBg="1"/>
      <p:bldP spid="419" grpId="0" animBg="1"/>
      <p:bldP spid="4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extBox 417"/>
          <p:cNvSpPr txBox="1">
            <a:spLocks noChangeArrowheads="1"/>
          </p:cNvSpPr>
          <p:nvPr/>
        </p:nvSpPr>
        <p:spPr bwMode="auto">
          <a:xfrm>
            <a:off x="1047750" y="3159125"/>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420" name="TextBox 419"/>
          <p:cNvSpPr txBox="1">
            <a:spLocks noChangeArrowheads="1"/>
          </p:cNvSpPr>
          <p:nvPr/>
        </p:nvSpPr>
        <p:spPr bwMode="auto">
          <a:xfrm>
            <a:off x="6648450" y="3159125"/>
            <a:ext cx="1189038"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100" name="TextBox 99"/>
          <p:cNvSpPr txBox="1">
            <a:spLocks noChangeArrowheads="1"/>
          </p:cNvSpPr>
          <p:nvPr/>
        </p:nvSpPr>
        <p:spPr bwMode="auto">
          <a:xfrm>
            <a:off x="4214813" y="3187700"/>
            <a:ext cx="512762"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grpSp>
        <p:nvGrpSpPr>
          <p:cNvPr id="33796" name="Group 100"/>
          <p:cNvGrpSpPr>
            <a:grpSpLocks/>
          </p:cNvGrpSpPr>
          <p:nvPr/>
        </p:nvGrpSpPr>
        <p:grpSpPr bwMode="auto">
          <a:xfrm>
            <a:off x="3932238" y="1627188"/>
            <a:ext cx="1025525" cy="927100"/>
            <a:chOff x="3764286" y="1902436"/>
            <a:chExt cx="1646559" cy="1491592"/>
          </a:xfrm>
        </p:grpSpPr>
        <p:cxnSp>
          <p:nvCxnSpPr>
            <p:cNvPr id="102" name="Straight Connector 101"/>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797" name="Group 105"/>
          <p:cNvGrpSpPr>
            <a:grpSpLocks/>
          </p:cNvGrpSpPr>
          <p:nvPr/>
        </p:nvGrpSpPr>
        <p:grpSpPr bwMode="auto">
          <a:xfrm>
            <a:off x="4356100" y="1989138"/>
            <a:ext cx="220663" cy="196850"/>
            <a:chOff x="6497150" y="2569673"/>
            <a:chExt cx="354390" cy="316901"/>
          </a:xfrm>
        </p:grpSpPr>
        <p:cxnSp>
          <p:nvCxnSpPr>
            <p:cNvPr id="107" name="Straight Connector 10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09" name="Oval 108"/>
          <p:cNvSpPr/>
          <p:nvPr/>
        </p:nvSpPr>
        <p:spPr>
          <a:xfrm>
            <a:off x="4019550" y="19669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799" name="Group 109"/>
          <p:cNvGrpSpPr>
            <a:grpSpLocks/>
          </p:cNvGrpSpPr>
          <p:nvPr/>
        </p:nvGrpSpPr>
        <p:grpSpPr bwMode="auto">
          <a:xfrm>
            <a:off x="4006850" y="2317750"/>
            <a:ext cx="220663" cy="196850"/>
            <a:chOff x="6497150" y="2569673"/>
            <a:chExt cx="354390" cy="316901"/>
          </a:xfrm>
        </p:grpSpPr>
        <p:cxnSp>
          <p:nvCxnSpPr>
            <p:cNvPr id="111" name="Straight Connector 11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3" name="Oval 112"/>
          <p:cNvSpPr/>
          <p:nvPr/>
        </p:nvSpPr>
        <p:spPr>
          <a:xfrm>
            <a:off x="4718050" y="16319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801" name="Group 113"/>
          <p:cNvGrpSpPr>
            <a:grpSpLocks/>
          </p:cNvGrpSpPr>
          <p:nvPr/>
        </p:nvGrpSpPr>
        <p:grpSpPr bwMode="auto">
          <a:xfrm>
            <a:off x="4035425" y="1676400"/>
            <a:ext cx="220663" cy="196850"/>
            <a:chOff x="6497150" y="2569673"/>
            <a:chExt cx="354390" cy="316901"/>
          </a:xfrm>
        </p:grpSpPr>
        <p:cxnSp>
          <p:nvCxnSpPr>
            <p:cNvPr id="115" name="Straight Connector 11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7" name="Oval 116"/>
          <p:cNvSpPr/>
          <p:nvPr/>
        </p:nvSpPr>
        <p:spPr>
          <a:xfrm>
            <a:off x="4706938" y="23018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03" name="TextBox 117"/>
          <p:cNvSpPr txBox="1">
            <a:spLocks noChangeArrowheads="1"/>
          </p:cNvSpPr>
          <p:nvPr/>
        </p:nvSpPr>
        <p:spPr bwMode="auto">
          <a:xfrm>
            <a:off x="30163" y="1890713"/>
            <a:ext cx="98107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rPr>
              <a:t>X’s turn</a:t>
            </a:r>
          </a:p>
        </p:txBody>
      </p:sp>
      <p:cxnSp>
        <p:nvCxnSpPr>
          <p:cNvPr id="119" name="Straight Arrow Connector 118"/>
          <p:cNvCxnSpPr/>
          <p:nvPr/>
        </p:nvCxnSpPr>
        <p:spPr>
          <a:xfrm flipH="1">
            <a:off x="1997075" y="2554288"/>
            <a:ext cx="192405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4473575" y="2554288"/>
            <a:ext cx="0" cy="600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5070475" y="2554288"/>
            <a:ext cx="190500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122" name="Group 121"/>
          <p:cNvGrpSpPr>
            <a:grpSpLocks/>
          </p:cNvGrpSpPr>
          <p:nvPr/>
        </p:nvGrpSpPr>
        <p:grpSpPr bwMode="auto">
          <a:xfrm>
            <a:off x="3932238" y="3154363"/>
            <a:ext cx="1025525" cy="927100"/>
            <a:chOff x="3764286" y="1902436"/>
            <a:chExt cx="1646559" cy="1491592"/>
          </a:xfrm>
        </p:grpSpPr>
        <p:cxnSp>
          <p:nvCxnSpPr>
            <p:cNvPr id="123" name="Straight Connector 122"/>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7" name="Group 126"/>
          <p:cNvGrpSpPr>
            <a:grpSpLocks/>
          </p:cNvGrpSpPr>
          <p:nvPr/>
        </p:nvGrpSpPr>
        <p:grpSpPr bwMode="auto">
          <a:xfrm>
            <a:off x="4356100" y="3516313"/>
            <a:ext cx="220663" cy="196850"/>
            <a:chOff x="6497150" y="2569673"/>
            <a:chExt cx="354390" cy="316901"/>
          </a:xfrm>
        </p:grpSpPr>
        <p:cxnSp>
          <p:nvCxnSpPr>
            <p:cNvPr id="128" name="Straight Connector 12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0" name="Oval 129"/>
          <p:cNvSpPr/>
          <p:nvPr/>
        </p:nvSpPr>
        <p:spPr>
          <a:xfrm>
            <a:off x="4019550"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1" name="Group 130"/>
          <p:cNvGrpSpPr>
            <a:grpSpLocks/>
          </p:cNvGrpSpPr>
          <p:nvPr/>
        </p:nvGrpSpPr>
        <p:grpSpPr bwMode="auto">
          <a:xfrm>
            <a:off x="4006850" y="3844925"/>
            <a:ext cx="220663" cy="196850"/>
            <a:chOff x="6497150" y="2569673"/>
            <a:chExt cx="354390" cy="316901"/>
          </a:xfrm>
        </p:grpSpPr>
        <p:cxnSp>
          <p:nvCxnSpPr>
            <p:cNvPr id="132" name="Straight Connector 13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4" name="Oval 133"/>
          <p:cNvSpPr/>
          <p:nvPr/>
        </p:nvSpPr>
        <p:spPr>
          <a:xfrm>
            <a:off x="4718050"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5" name="Group 134"/>
          <p:cNvGrpSpPr>
            <a:grpSpLocks/>
          </p:cNvGrpSpPr>
          <p:nvPr/>
        </p:nvGrpSpPr>
        <p:grpSpPr bwMode="auto">
          <a:xfrm>
            <a:off x="4035425" y="3203575"/>
            <a:ext cx="220663" cy="196850"/>
            <a:chOff x="6497150" y="2569673"/>
            <a:chExt cx="354390" cy="316901"/>
          </a:xfrm>
        </p:grpSpPr>
        <p:cxnSp>
          <p:nvCxnSpPr>
            <p:cNvPr id="136" name="Straight Connector 13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8" name="Oval 137"/>
          <p:cNvSpPr/>
          <p:nvPr/>
        </p:nvSpPr>
        <p:spPr>
          <a:xfrm>
            <a:off x="4706938"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9" name="Group 138"/>
          <p:cNvGrpSpPr>
            <a:grpSpLocks/>
          </p:cNvGrpSpPr>
          <p:nvPr/>
        </p:nvGrpSpPr>
        <p:grpSpPr bwMode="auto">
          <a:xfrm>
            <a:off x="4706938" y="3516313"/>
            <a:ext cx="220662" cy="196850"/>
            <a:chOff x="6497150" y="2569673"/>
            <a:chExt cx="354390" cy="316901"/>
          </a:xfrm>
        </p:grpSpPr>
        <p:cxnSp>
          <p:nvCxnSpPr>
            <p:cNvPr id="140" name="Straight Connector 13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2" name="Content Placeholder 2"/>
          <p:cNvSpPr>
            <a:spLocks noGrp="1"/>
          </p:cNvSpPr>
          <p:nvPr>
            <p:ph idx="1"/>
          </p:nvPr>
        </p:nvSpPr>
        <p:spPr>
          <a:xfrm>
            <a:off x="457200" y="4341813"/>
            <a:ext cx="8229600" cy="2058987"/>
          </a:xfrm>
        </p:spPr>
        <p:txBody>
          <a:bodyPr>
            <a:normAutofit/>
          </a:bodyPr>
          <a:lstStyle/>
          <a:p>
            <a:pPr>
              <a:defRPr/>
            </a:pPr>
            <a:r>
              <a:rPr lang="en-US" b="1" dirty="0" smtClean="0">
                <a:solidFill>
                  <a:schemeClr val="accent2"/>
                </a:solidFill>
              </a:rPr>
              <a:t>Approach: Look first at bottom tree. Label bottom-most boards.</a:t>
            </a:r>
          </a:p>
          <a:p>
            <a:pPr>
              <a:defRPr/>
            </a:pPr>
            <a:r>
              <a:rPr lang="en-US" b="1" dirty="0" smtClean="0">
                <a:solidFill>
                  <a:schemeClr val="accent2"/>
                </a:solidFill>
              </a:rPr>
              <a:t>     Then label boards one level up, according result of </a:t>
            </a:r>
            <a:r>
              <a:rPr lang="en-US" b="1" dirty="0" smtClean="0">
                <a:solidFill>
                  <a:srgbClr val="FF0000"/>
                </a:solidFill>
              </a:rPr>
              <a:t>best possible move.</a:t>
            </a:r>
          </a:p>
          <a:p>
            <a:pPr>
              <a:defRPr/>
            </a:pPr>
            <a:r>
              <a:rPr lang="en-US" b="1" dirty="0" smtClean="0">
                <a:solidFill>
                  <a:schemeClr val="accent2"/>
                </a:solidFill>
              </a:rPr>
              <a:t>     … and so on. Moving up layer by layer.</a:t>
            </a:r>
          </a:p>
          <a:p>
            <a:pPr>
              <a:defRPr/>
            </a:pPr>
            <a:r>
              <a:rPr lang="en-US" b="1" dirty="0" smtClean="0"/>
              <a:t>Termed the </a:t>
            </a:r>
            <a:r>
              <a:rPr lang="en-US" b="1" dirty="0" err="1" smtClean="0">
                <a:solidFill>
                  <a:srgbClr val="0000FF"/>
                </a:solidFill>
              </a:rPr>
              <a:t>Minimax</a:t>
            </a:r>
            <a:r>
              <a:rPr lang="en-US" b="1" dirty="0" smtClean="0">
                <a:solidFill>
                  <a:srgbClr val="0000FF"/>
                </a:solidFill>
              </a:rPr>
              <a:t> Algorithm</a:t>
            </a:r>
          </a:p>
          <a:p>
            <a:pPr lvl="1">
              <a:defRPr/>
            </a:pPr>
            <a:r>
              <a:rPr lang="en-US" b="1" dirty="0" smtClean="0"/>
              <a:t>Implemented as a depth-first search</a:t>
            </a:r>
            <a:endParaRPr lang="en-US" b="1" dirty="0"/>
          </a:p>
        </p:txBody>
      </p:sp>
      <p:sp>
        <p:nvSpPr>
          <p:cNvPr id="3" name="TextBox 2"/>
          <p:cNvSpPr txBox="1">
            <a:spLocks noChangeArrowheads="1"/>
          </p:cNvSpPr>
          <p:nvPr/>
        </p:nvSpPr>
        <p:spPr bwMode="auto">
          <a:xfrm>
            <a:off x="38100" y="12700"/>
            <a:ext cx="50450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FF0000"/>
                </a:solidFill>
              </a:rPr>
              <a:t>Each board in game tree gets </a:t>
            </a:r>
            <a:r>
              <a:rPr lang="en-US" b="1" i="1" dirty="0">
                <a:solidFill>
                  <a:srgbClr val="FF0000"/>
                </a:solidFill>
              </a:rPr>
              <a:t>unique</a:t>
            </a:r>
          </a:p>
          <a:p>
            <a:pPr eaLnBrk="1" hangingPunct="1"/>
            <a:r>
              <a:rPr lang="en-US" b="1" dirty="0">
                <a:solidFill>
                  <a:srgbClr val="FF0000"/>
                </a:solidFill>
              </a:rPr>
              <a:t>game tree value (utility; -1/0/+1)</a:t>
            </a:r>
          </a:p>
          <a:p>
            <a:pPr eaLnBrk="1" hangingPunct="1"/>
            <a:r>
              <a:rPr lang="en-US" b="1" dirty="0">
                <a:solidFill>
                  <a:srgbClr val="FF0000"/>
                </a:solidFill>
              </a:rPr>
              <a:t>under optimal rational play.</a:t>
            </a:r>
          </a:p>
          <a:p>
            <a:pPr eaLnBrk="1" hangingPunct="1"/>
            <a:r>
              <a:rPr lang="en-US" b="1" dirty="0">
                <a:solidFill>
                  <a:srgbClr val="FF0000"/>
                </a:solidFill>
              </a:rPr>
              <a:t>(Convince yourself.)</a:t>
            </a:r>
          </a:p>
        </p:txBody>
      </p:sp>
      <p:sp>
        <p:nvSpPr>
          <p:cNvPr id="33817" name="TextBox 4"/>
          <p:cNvSpPr txBox="1">
            <a:spLocks noChangeArrowheads="1"/>
          </p:cNvSpPr>
          <p:nvPr/>
        </p:nvSpPr>
        <p:spPr bwMode="auto">
          <a:xfrm>
            <a:off x="6781800" y="533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6" name="TextBox 5"/>
          <p:cNvSpPr txBox="1">
            <a:spLocks noChangeArrowheads="1"/>
          </p:cNvSpPr>
          <p:nvPr/>
        </p:nvSpPr>
        <p:spPr bwMode="auto">
          <a:xfrm>
            <a:off x="6172200" y="228600"/>
            <a:ext cx="2838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rPr>
              <a:t>E.g. 0 for top board.</a:t>
            </a:r>
          </a:p>
        </p:txBody>
      </p:sp>
      <p:sp>
        <p:nvSpPr>
          <p:cNvPr id="7" name="TextBox 6"/>
          <p:cNvSpPr txBox="1">
            <a:spLocks noChangeArrowheads="1"/>
          </p:cNvSpPr>
          <p:nvPr/>
        </p:nvSpPr>
        <p:spPr bwMode="auto">
          <a:xfrm>
            <a:off x="5856288" y="990600"/>
            <a:ext cx="340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What if our opponent</a:t>
            </a:r>
          </a:p>
          <a:p>
            <a:pPr eaLnBrk="1" hangingPunct="1"/>
            <a:r>
              <a:rPr lang="en-US" b="1"/>
              <a:t>does not play optimally?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19"/>
                                        </p:tgtEl>
                                      </p:cBhvr>
                                    </p:animEffect>
                                    <p:set>
                                      <p:cBhvr>
                                        <p:cTn id="7" dur="1" fill="hold">
                                          <p:stCondLst>
                                            <p:cond delay="499"/>
                                          </p:stCondLst>
                                        </p:cTn>
                                        <p:tgtEl>
                                          <p:spTgt spid="119"/>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418"/>
                                        </p:tgtEl>
                                      </p:cBhvr>
                                    </p:animEffect>
                                    <p:set>
                                      <p:cBhvr>
                                        <p:cTn id="10" dur="1" fill="hold">
                                          <p:stCondLst>
                                            <p:cond delay="499"/>
                                          </p:stCondLst>
                                        </p:cTn>
                                        <p:tgtEl>
                                          <p:spTgt spid="418"/>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21"/>
                                        </p:tgtEl>
                                      </p:cBhvr>
                                    </p:animEffect>
                                    <p:set>
                                      <p:cBhvr>
                                        <p:cTn id="13" dur="1" fill="hold">
                                          <p:stCondLst>
                                            <p:cond delay="499"/>
                                          </p:stCondLst>
                                        </p:cTn>
                                        <p:tgtEl>
                                          <p:spTgt spid="121"/>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420"/>
                                        </p:tgtEl>
                                      </p:cBhvr>
                                    </p:animEffect>
                                    <p:set>
                                      <p:cBhvr>
                                        <p:cTn id="16" dur="1" fill="hold">
                                          <p:stCondLst>
                                            <p:cond delay="499"/>
                                          </p:stCondLst>
                                        </p:cTn>
                                        <p:tgtEl>
                                          <p:spTgt spid="42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grpId="0" nodeType="clickEffect">
                                  <p:stCondLst>
                                    <p:cond delay="0"/>
                                  </p:stCondLst>
                                  <p:childTnLst>
                                    <p:animEffect transition="out" filter="dissolve">
                                      <p:cBhvr>
                                        <p:cTn id="20" dur="500"/>
                                        <p:tgtEl>
                                          <p:spTgt spid="100"/>
                                        </p:tgtEl>
                                      </p:cBhvr>
                                    </p:animEffect>
                                    <p:set>
                                      <p:cBhvr>
                                        <p:cTn id="21" dur="1" fill="hold">
                                          <p:stCondLst>
                                            <p:cond delay="499"/>
                                          </p:stCondLst>
                                        </p:cTn>
                                        <p:tgtEl>
                                          <p:spTgt spid="100"/>
                                        </p:tgtEl>
                                        <p:attrNameLst>
                                          <p:attrName>style.visibility</p:attrName>
                                        </p:attrNameLst>
                                      </p:cBhvr>
                                      <p:to>
                                        <p:strVal val="hidden"/>
                                      </p:to>
                                    </p:set>
                                  </p:childTnLst>
                                </p:cTn>
                              </p:par>
                            </p:childTnLst>
                          </p:cTn>
                        </p:par>
                        <p:par>
                          <p:cTn id="22" fill="hold" nodeType="afterGroup">
                            <p:stCondLst>
                              <p:cond delay="500"/>
                            </p:stCondLst>
                            <p:childTnLst>
                              <p:par>
                                <p:cTn id="23" presetID="9" presetClass="entr" presetSubtype="0" fill="hold" nodeType="after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dissolve">
                                      <p:cBhvr>
                                        <p:cTn id="25" dur="500"/>
                                        <p:tgtEl>
                                          <p:spTgt spid="122"/>
                                        </p:tgtEl>
                                      </p:cBhvr>
                                    </p:animEffect>
                                  </p:childTnLst>
                                </p:cTn>
                              </p:par>
                              <p:par>
                                <p:cTn id="26" presetID="9" presetClass="entr" presetSubtype="0" fill="hold"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dissolve">
                                      <p:cBhvr>
                                        <p:cTn id="28" dur="500"/>
                                        <p:tgtEl>
                                          <p:spTgt spid="12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0"/>
                                        </p:tgtEl>
                                        <p:attrNameLst>
                                          <p:attrName>style.visibility</p:attrName>
                                        </p:attrNameLst>
                                      </p:cBhvr>
                                      <p:to>
                                        <p:strVal val="visible"/>
                                      </p:to>
                                    </p:set>
                                    <p:animEffect transition="in" filter="dissolve">
                                      <p:cBhvr>
                                        <p:cTn id="31" dur="500"/>
                                        <p:tgtEl>
                                          <p:spTgt spid="130"/>
                                        </p:tgtEl>
                                      </p:cBhvr>
                                    </p:animEffect>
                                  </p:childTnLst>
                                </p:cTn>
                              </p:par>
                              <p:par>
                                <p:cTn id="32" presetID="9" presetClass="entr" presetSubtype="0" fill="hold" nodeType="withEffect">
                                  <p:stCondLst>
                                    <p:cond delay="0"/>
                                  </p:stCondLst>
                                  <p:childTnLst>
                                    <p:set>
                                      <p:cBhvr>
                                        <p:cTn id="33" dur="1" fill="hold">
                                          <p:stCondLst>
                                            <p:cond delay="0"/>
                                          </p:stCondLst>
                                        </p:cTn>
                                        <p:tgtEl>
                                          <p:spTgt spid="131"/>
                                        </p:tgtEl>
                                        <p:attrNameLst>
                                          <p:attrName>style.visibility</p:attrName>
                                        </p:attrNameLst>
                                      </p:cBhvr>
                                      <p:to>
                                        <p:strVal val="visible"/>
                                      </p:to>
                                    </p:set>
                                    <p:animEffect transition="in" filter="dissolve">
                                      <p:cBhvr>
                                        <p:cTn id="34" dur="500"/>
                                        <p:tgtEl>
                                          <p:spTgt spid="13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dissolve">
                                      <p:cBhvr>
                                        <p:cTn id="37" dur="500"/>
                                        <p:tgtEl>
                                          <p:spTgt spid="134"/>
                                        </p:tgtEl>
                                      </p:cBhvr>
                                    </p:animEffect>
                                  </p:childTnLst>
                                </p:cTn>
                              </p:par>
                              <p:par>
                                <p:cTn id="38" presetID="9" presetClass="entr" presetSubtype="0" fill="hold"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dissolve">
                                      <p:cBhvr>
                                        <p:cTn id="40" dur="500"/>
                                        <p:tgtEl>
                                          <p:spTgt spid="13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Effect transition="in" filter="dissolve">
                                      <p:cBhvr>
                                        <p:cTn id="43" dur="500"/>
                                        <p:tgtEl>
                                          <p:spTgt spid="138"/>
                                        </p:tgtEl>
                                      </p:cBhvr>
                                    </p:animEffect>
                                  </p:childTnLst>
                                </p:cTn>
                              </p:par>
                              <p:par>
                                <p:cTn id="44" presetID="9" presetClass="entr" presetSubtype="0" fill="hold" nodeType="withEffect">
                                  <p:stCondLst>
                                    <p:cond delay="0"/>
                                  </p:stCondLst>
                                  <p:childTnLst>
                                    <p:set>
                                      <p:cBhvr>
                                        <p:cTn id="45" dur="1" fill="hold">
                                          <p:stCondLst>
                                            <p:cond delay="0"/>
                                          </p:stCondLst>
                                        </p:cTn>
                                        <p:tgtEl>
                                          <p:spTgt spid="139"/>
                                        </p:tgtEl>
                                        <p:attrNameLst>
                                          <p:attrName>style.visibility</p:attrName>
                                        </p:attrNameLst>
                                      </p:cBhvr>
                                      <p:to>
                                        <p:strVal val="visible"/>
                                      </p:to>
                                    </p:set>
                                    <p:animEffect transition="in" filter="dissolve">
                                      <p:cBhvr>
                                        <p:cTn id="46" dur="500"/>
                                        <p:tgtEl>
                                          <p:spTgt spid="13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142">
                                            <p:txEl>
                                              <p:pRg st="0" end="0"/>
                                            </p:txEl>
                                          </p:spTgt>
                                        </p:tgtEl>
                                        <p:attrNameLst>
                                          <p:attrName>style.visibility</p:attrName>
                                        </p:attrNameLst>
                                      </p:cBhvr>
                                      <p:to>
                                        <p:strVal val="visible"/>
                                      </p:to>
                                    </p:set>
                                    <p:animEffect transition="in" filter="dissolve">
                                      <p:cBhvr>
                                        <p:cTn id="51" dur="500"/>
                                        <p:tgtEl>
                                          <p:spTgt spid="142">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142">
                                            <p:txEl>
                                              <p:pRg st="1" end="1"/>
                                            </p:txEl>
                                          </p:spTgt>
                                        </p:tgtEl>
                                        <p:attrNameLst>
                                          <p:attrName>style.visibility</p:attrName>
                                        </p:attrNameLst>
                                      </p:cBhvr>
                                      <p:to>
                                        <p:strVal val="visible"/>
                                      </p:to>
                                    </p:set>
                                    <p:animEffect transition="in" filter="dissolve">
                                      <p:cBhvr>
                                        <p:cTn id="56" dur="500"/>
                                        <p:tgtEl>
                                          <p:spTgt spid="142">
                                            <p:txEl>
                                              <p:pRg st="1" end="1"/>
                                            </p:txEl>
                                          </p:spTgt>
                                        </p:tgtEl>
                                      </p:cBhvr>
                                    </p:animEffect>
                                  </p:childTnLst>
                                </p:cTn>
                              </p:par>
                              <p:par>
                                <p:cTn id="57" presetID="9" presetClass="entr" presetSubtype="0" fill="hold" nodeType="withEffect">
                                  <p:stCondLst>
                                    <p:cond delay="0"/>
                                  </p:stCondLst>
                                  <p:childTnLst>
                                    <p:set>
                                      <p:cBhvr>
                                        <p:cTn id="58" dur="1" fill="hold">
                                          <p:stCondLst>
                                            <p:cond delay="0"/>
                                          </p:stCondLst>
                                        </p:cTn>
                                        <p:tgtEl>
                                          <p:spTgt spid="142">
                                            <p:txEl>
                                              <p:pRg st="2" end="2"/>
                                            </p:txEl>
                                          </p:spTgt>
                                        </p:tgtEl>
                                        <p:attrNameLst>
                                          <p:attrName>style.visibility</p:attrName>
                                        </p:attrNameLst>
                                      </p:cBhvr>
                                      <p:to>
                                        <p:strVal val="visible"/>
                                      </p:to>
                                    </p:set>
                                    <p:animEffect transition="in" filter="dissolve">
                                      <p:cBhvr>
                                        <p:cTn id="59" dur="500"/>
                                        <p:tgtEl>
                                          <p:spTgt spid="142">
                                            <p:txEl>
                                              <p:pRg st="2" end="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142">
                                            <p:txEl>
                                              <p:pRg st="3" end="3"/>
                                            </p:txEl>
                                          </p:spTgt>
                                        </p:tgtEl>
                                        <p:attrNameLst>
                                          <p:attrName>style.visibility</p:attrName>
                                        </p:attrNameLst>
                                      </p:cBhvr>
                                      <p:to>
                                        <p:strVal val="visible"/>
                                      </p:to>
                                    </p:set>
                                    <p:animEffect transition="in" filter="dissolve">
                                      <p:cBhvr>
                                        <p:cTn id="64" dur="500"/>
                                        <p:tgtEl>
                                          <p:spTgt spid="142">
                                            <p:txEl>
                                              <p:pRg st="3" end="3"/>
                                            </p:txEl>
                                          </p:spTgt>
                                        </p:tgtEl>
                                      </p:cBhvr>
                                    </p:animEffect>
                                  </p:childTnLst>
                                </p:cTn>
                              </p:par>
                              <p:par>
                                <p:cTn id="65" presetID="9" presetClass="entr" presetSubtype="0" fill="hold" nodeType="withEffect">
                                  <p:stCondLst>
                                    <p:cond delay="0"/>
                                  </p:stCondLst>
                                  <p:childTnLst>
                                    <p:set>
                                      <p:cBhvr>
                                        <p:cTn id="66" dur="1" fill="hold">
                                          <p:stCondLst>
                                            <p:cond delay="0"/>
                                          </p:stCondLst>
                                        </p:cTn>
                                        <p:tgtEl>
                                          <p:spTgt spid="142">
                                            <p:txEl>
                                              <p:pRg st="4" end="4"/>
                                            </p:txEl>
                                          </p:spTgt>
                                        </p:tgtEl>
                                        <p:attrNameLst>
                                          <p:attrName>style.visibility</p:attrName>
                                        </p:attrNameLst>
                                      </p:cBhvr>
                                      <p:to>
                                        <p:strVal val="visible"/>
                                      </p:to>
                                    </p:set>
                                    <p:animEffect transition="in" filter="dissolve">
                                      <p:cBhvr>
                                        <p:cTn id="67" dur="500"/>
                                        <p:tgtEl>
                                          <p:spTgt spid="142">
                                            <p:txEl>
                                              <p:pRg st="4" end="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additive="base">
                                        <p:cTn id="72" dur="500" fill="hold"/>
                                        <p:tgtEl>
                                          <p:spTgt spid="3"/>
                                        </p:tgtEl>
                                        <p:attrNameLst>
                                          <p:attrName>ppt_x</p:attrName>
                                        </p:attrNameLst>
                                      </p:cBhvr>
                                      <p:tavLst>
                                        <p:tav tm="0">
                                          <p:val>
                                            <p:strVal val="#ppt_x"/>
                                          </p:val>
                                        </p:tav>
                                        <p:tav tm="100000">
                                          <p:val>
                                            <p:strVal val="#ppt_x"/>
                                          </p:val>
                                        </p:tav>
                                      </p:tavLst>
                                    </p:anim>
                                    <p:anim calcmode="lin" valueType="num">
                                      <p:cBhvr additive="base">
                                        <p:cTn id="7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additive="base">
                                        <p:cTn id="78" dur="500" fill="hold"/>
                                        <p:tgtEl>
                                          <p:spTgt spid="6"/>
                                        </p:tgtEl>
                                        <p:attrNameLst>
                                          <p:attrName>ppt_x</p:attrName>
                                        </p:attrNameLst>
                                      </p:cBhvr>
                                      <p:tavLst>
                                        <p:tav tm="0">
                                          <p:val>
                                            <p:strVal val="#ppt_x"/>
                                          </p:val>
                                        </p:tav>
                                        <p:tav tm="100000">
                                          <p:val>
                                            <p:strVal val="#ppt_x"/>
                                          </p:val>
                                        </p:tav>
                                      </p:tavLst>
                                    </p:anim>
                                    <p:anim calcmode="lin" valueType="num">
                                      <p:cBhvr additive="base">
                                        <p:cTn id="7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additive="base">
                                        <p:cTn id="84" dur="500" fill="hold"/>
                                        <p:tgtEl>
                                          <p:spTgt spid="7"/>
                                        </p:tgtEl>
                                        <p:attrNameLst>
                                          <p:attrName>ppt_x</p:attrName>
                                        </p:attrNameLst>
                                      </p:cBhvr>
                                      <p:tavLst>
                                        <p:tav tm="0">
                                          <p:val>
                                            <p:strVal val="#ppt_x"/>
                                          </p:val>
                                        </p:tav>
                                        <p:tav tm="100000">
                                          <p:val>
                                            <p:strVal val="#ppt_x"/>
                                          </p:val>
                                        </p:tav>
                                      </p:tavLst>
                                    </p:anim>
                                    <p:anim calcmode="lin" valueType="num">
                                      <p:cBhvr additive="base">
                                        <p:cTn id="8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animBg="1"/>
      <p:bldP spid="420" grpId="0" animBg="1"/>
      <p:bldP spid="100" grpId="0" animBg="1"/>
      <p:bldP spid="130" grpId="0" animBg="1"/>
      <p:bldP spid="134" grpId="0" animBg="1"/>
      <p:bldP spid="138" grpId="0" animBg="1"/>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0"/>
            <a:ext cx="2667000" cy="1066800"/>
          </a:xfrm>
        </p:spPr>
        <p:txBody>
          <a:bodyPr/>
          <a:lstStyle/>
          <a:p>
            <a:pPr>
              <a:defRPr/>
            </a:pPr>
            <a:r>
              <a:rPr lang="en-US" dirty="0" smtClean="0">
                <a:solidFill>
                  <a:srgbClr val="FF0000"/>
                </a:solidFill>
              </a:rPr>
              <a:t>Aside: Game tree learning</a:t>
            </a:r>
            <a:endParaRPr lang="en-US" dirty="0">
              <a:solidFill>
                <a:srgbClr val="FF0000"/>
              </a:solidFill>
            </a:endParaRPr>
          </a:p>
        </p:txBody>
      </p:sp>
      <p:sp>
        <p:nvSpPr>
          <p:cNvPr id="3" name="Content Placeholder 2"/>
          <p:cNvSpPr>
            <a:spLocks noGrp="1"/>
          </p:cNvSpPr>
          <p:nvPr>
            <p:ph idx="1"/>
          </p:nvPr>
        </p:nvSpPr>
        <p:spPr>
          <a:xfrm>
            <a:off x="381000" y="1447800"/>
            <a:ext cx="8610600" cy="4953000"/>
          </a:xfrm>
        </p:spPr>
        <p:txBody>
          <a:bodyPr/>
          <a:lstStyle/>
          <a:p>
            <a:pPr>
              <a:defRPr/>
            </a:pPr>
            <a:r>
              <a:rPr lang="en-US" b="1" dirty="0" smtClean="0">
                <a:solidFill>
                  <a:schemeClr val="accent2"/>
                </a:solidFill>
              </a:rPr>
              <a:t>Can </a:t>
            </a:r>
            <a:r>
              <a:rPr lang="en-US" b="1" dirty="0" smtClean="0">
                <a:solidFill>
                  <a:srgbClr val="FF0000"/>
                </a:solidFill>
              </a:rPr>
              <a:t>(in principle</a:t>
            </a:r>
            <a:r>
              <a:rPr lang="en-US" b="1" dirty="0" smtClean="0">
                <a:solidFill>
                  <a:schemeClr val="accent2"/>
                </a:solidFill>
              </a:rPr>
              <a:t>) store all board values in large table. 3^19 = 19,683</a:t>
            </a:r>
          </a:p>
          <a:p>
            <a:pPr>
              <a:defRPr/>
            </a:pPr>
            <a:r>
              <a:rPr lang="en-US" b="1" dirty="0" smtClean="0">
                <a:solidFill>
                  <a:schemeClr val="accent2"/>
                </a:solidFill>
              </a:rPr>
              <a:t>for tic-tac-toe.</a:t>
            </a:r>
          </a:p>
          <a:p>
            <a:pPr>
              <a:defRPr/>
            </a:pPr>
            <a:endParaRPr lang="en-US" b="1" dirty="0">
              <a:solidFill>
                <a:schemeClr val="accent2"/>
              </a:solidFill>
            </a:endParaRPr>
          </a:p>
          <a:p>
            <a:pPr>
              <a:defRPr/>
            </a:pPr>
            <a:r>
              <a:rPr lang="en-US" b="1" i="1" dirty="0" smtClean="0">
                <a:solidFill>
                  <a:schemeClr val="accent2"/>
                </a:solidFill>
              </a:rPr>
              <a:t>Can use table to try to train classifier to predict “win”, “loss”, or “draw.”</a:t>
            </a:r>
          </a:p>
          <a:p>
            <a:pPr>
              <a:defRPr/>
            </a:pPr>
            <a:endParaRPr lang="en-US" b="1" dirty="0">
              <a:solidFill>
                <a:schemeClr val="accent2"/>
              </a:solidFill>
            </a:endParaRPr>
          </a:p>
          <a:p>
            <a:pPr>
              <a:defRPr/>
            </a:pPr>
            <a:r>
              <a:rPr lang="en-US" b="1" dirty="0" smtClean="0">
                <a:solidFill>
                  <a:schemeClr val="accent1">
                    <a:lumMod val="50000"/>
                  </a:schemeClr>
                </a:solidFill>
              </a:rPr>
              <a:t>Issue: For real games, one can only look at tiny, tiny fragment of </a:t>
            </a:r>
          </a:p>
          <a:p>
            <a:pPr>
              <a:defRPr/>
            </a:pPr>
            <a:r>
              <a:rPr lang="en-US" b="1" dirty="0" smtClean="0">
                <a:solidFill>
                  <a:schemeClr val="accent1">
                    <a:lumMod val="50000"/>
                  </a:schemeClr>
                </a:solidFill>
              </a:rPr>
              <a:t>table.</a:t>
            </a:r>
          </a:p>
          <a:p>
            <a:pPr>
              <a:defRPr/>
            </a:pPr>
            <a:endParaRPr lang="en-US" b="1" dirty="0">
              <a:solidFill>
                <a:schemeClr val="accent2"/>
              </a:solidFill>
            </a:endParaRPr>
          </a:p>
          <a:p>
            <a:pPr>
              <a:defRPr/>
            </a:pPr>
            <a:r>
              <a:rPr lang="en-US" b="1" dirty="0" smtClean="0">
                <a:solidFill>
                  <a:schemeClr val="accent2"/>
                </a:solidFill>
              </a:rPr>
              <a:t>Reinforcement learning builds on this idea.</a:t>
            </a:r>
            <a:endParaRPr lang="en-US" b="1" dirty="0">
              <a:solidFill>
                <a:schemeClr val="accent2"/>
              </a:solidFill>
            </a:endParaRPr>
          </a:p>
        </p:txBody>
      </p:sp>
      <p:sp>
        <p:nvSpPr>
          <p:cNvPr id="4" name="TextBox 3"/>
          <p:cNvSpPr txBox="1">
            <a:spLocks noChangeArrowheads="1"/>
          </p:cNvSpPr>
          <p:nvPr/>
        </p:nvSpPr>
        <p:spPr bwMode="auto">
          <a:xfrm>
            <a:off x="1295400" y="5562600"/>
            <a:ext cx="5897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See eg Irvine Machine Learning archive.</a:t>
            </a:r>
            <a:endParaRPr lang="en-US"/>
          </a:p>
          <a:p>
            <a:pPr eaLnBrk="1" hangingPunct="1"/>
            <a:r>
              <a:rPr lang="en-US" sz="2000" i="1">
                <a:hlinkClick r:id="rId2" action="ppaction://hlinkfile"/>
              </a:rPr>
              <a:t>archive.ics.uci.edu/ml/</a:t>
            </a:r>
            <a:r>
              <a:rPr lang="en-US" sz="2000" b="1" i="1">
                <a:hlinkClick r:id="rId2" action="ppaction://hlinkfile"/>
              </a:rPr>
              <a:t>datasets</a:t>
            </a:r>
            <a:r>
              <a:rPr lang="en-US" sz="2000" i="1">
                <a:hlinkClick r:id="rId2" action="ppaction://hlinkfile"/>
              </a:rPr>
              <a:t>/</a:t>
            </a:r>
            <a:r>
              <a:rPr lang="en-US" sz="2000" b="1" i="1">
                <a:hlinkClick r:id="rId2" action="ppaction://hlinkfile"/>
              </a:rPr>
              <a:t>Tic</a:t>
            </a:r>
            <a:r>
              <a:rPr lang="en-US" sz="2000" i="1">
                <a:hlinkClick r:id="rId2" action="ppaction://hlinkfile"/>
              </a:rPr>
              <a:t>-</a:t>
            </a:r>
            <a:r>
              <a:rPr lang="en-US" sz="2000" b="1" i="1">
                <a:hlinkClick r:id="rId2" action="ppaction://hlinkfile"/>
              </a:rPr>
              <a:t>Tac</a:t>
            </a:r>
            <a:r>
              <a:rPr lang="en-US" sz="2000" i="1">
                <a:hlinkClick r:id="rId2" action="ppaction://hlinkfile"/>
              </a:rPr>
              <a:t>-</a:t>
            </a:r>
            <a:r>
              <a:rPr lang="en-US" sz="2000" b="1" i="1">
                <a:hlinkClick r:id="rId2" action="ppaction://hlinkfile"/>
              </a:rPr>
              <a:t>Toe</a:t>
            </a:r>
            <a:r>
              <a:rPr lang="en-US" sz="2000" i="1">
                <a:hlinkClick r:id="rId2" action="ppaction://hlinkfile"/>
              </a:rPr>
              <a:t>+Endgame</a:t>
            </a:r>
            <a:endParaRPr lang="en-US" sz="200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Look-ahead based Chess</a:t>
            </a:r>
            <a:endParaRPr lang="en-US" dirty="0"/>
          </a:p>
        </p:txBody>
      </p:sp>
      <p:grpSp>
        <p:nvGrpSpPr>
          <p:cNvPr id="24"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8"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TextBox 41"/>
          <p:cNvSpPr txBox="1">
            <a:spLocks noChangeArrowheads="1"/>
          </p:cNvSpPr>
          <p:nvPr/>
        </p:nvSpPr>
        <p:spPr bwMode="auto">
          <a:xfrm>
            <a:off x="30163" y="1890713"/>
            <a:ext cx="98107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rPr>
              <a:t>X’s turn</a:t>
            </a:r>
          </a:p>
        </p:txBody>
      </p:sp>
      <p:grpSp>
        <p:nvGrpSpPr>
          <p:cNvPr id="43"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2"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6"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0"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5"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9"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3"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7"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2"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86"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90"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TextBox 93"/>
          <p:cNvSpPr txBox="1">
            <a:spLocks noChangeArrowheads="1"/>
          </p:cNvSpPr>
          <p:nvPr/>
        </p:nvSpPr>
        <p:spPr bwMode="auto">
          <a:xfrm>
            <a:off x="30163" y="3370263"/>
            <a:ext cx="101758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O’s turn</a:t>
            </a:r>
          </a:p>
        </p:txBody>
      </p:sp>
      <p:grpSp>
        <p:nvGrpSpPr>
          <p:cNvPr id="95"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98"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1"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4" name="Group 103"/>
          <p:cNvGrpSpPr>
            <a:grpSpLocks/>
          </p:cNvGrpSpPr>
          <p:nvPr/>
        </p:nvGrpSpPr>
        <p:grpSpPr bwMode="auto">
          <a:xfrm>
            <a:off x="715963" y="4454525"/>
            <a:ext cx="1023937" cy="928688"/>
            <a:chOff x="3764286" y="1902436"/>
            <a:chExt cx="1646559" cy="1491592"/>
          </a:xfrm>
        </p:grpSpPr>
        <p:cxnSp>
          <p:nvCxnSpPr>
            <p:cNvPr id="105" name="Straight Connector 10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a:grpSpLocks/>
          </p:cNvGrpSpPr>
          <p:nvPr/>
        </p:nvGrpSpPr>
        <p:grpSpPr bwMode="auto">
          <a:xfrm>
            <a:off x="1139825" y="4818063"/>
            <a:ext cx="219075" cy="196850"/>
            <a:chOff x="6497150" y="2569673"/>
            <a:chExt cx="354390" cy="316901"/>
          </a:xfrm>
        </p:grpSpPr>
        <p:cxnSp>
          <p:nvCxnSpPr>
            <p:cNvPr id="110" name="Straight Connector 1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2" name="Oval 111"/>
          <p:cNvSpPr/>
          <p:nvPr/>
        </p:nvSpPr>
        <p:spPr>
          <a:xfrm>
            <a:off x="803275" y="479425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3" name="Group 112"/>
          <p:cNvGrpSpPr>
            <a:grpSpLocks/>
          </p:cNvGrpSpPr>
          <p:nvPr/>
        </p:nvGrpSpPr>
        <p:grpSpPr bwMode="auto">
          <a:xfrm>
            <a:off x="788988" y="5146675"/>
            <a:ext cx="220662" cy="196850"/>
            <a:chOff x="6497150" y="2569673"/>
            <a:chExt cx="354390" cy="316901"/>
          </a:xfrm>
        </p:grpSpPr>
        <p:cxnSp>
          <p:nvCxnSpPr>
            <p:cNvPr id="114" name="Straight Connector 1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6" name="Oval 115"/>
          <p:cNvSpPr/>
          <p:nvPr/>
        </p:nvSpPr>
        <p:spPr>
          <a:xfrm>
            <a:off x="1501775" y="44592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7" name="Group 116"/>
          <p:cNvGrpSpPr>
            <a:grpSpLocks/>
          </p:cNvGrpSpPr>
          <p:nvPr/>
        </p:nvGrpSpPr>
        <p:grpSpPr bwMode="auto">
          <a:xfrm>
            <a:off x="819150" y="4503738"/>
            <a:ext cx="220663" cy="198437"/>
            <a:chOff x="6497150" y="2569673"/>
            <a:chExt cx="354390" cy="316901"/>
          </a:xfrm>
        </p:grpSpPr>
        <p:cxnSp>
          <p:nvCxnSpPr>
            <p:cNvPr id="118" name="Straight Connector 1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20" name="Oval 119"/>
          <p:cNvSpPr/>
          <p:nvPr/>
        </p:nvSpPr>
        <p:spPr>
          <a:xfrm>
            <a:off x="1490663" y="51292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21" name="Group 120"/>
          <p:cNvGrpSpPr>
            <a:grpSpLocks/>
          </p:cNvGrpSpPr>
          <p:nvPr/>
        </p:nvGrpSpPr>
        <p:grpSpPr bwMode="auto">
          <a:xfrm>
            <a:off x="1146175" y="4498975"/>
            <a:ext cx="220663" cy="198438"/>
            <a:chOff x="6497150" y="2569673"/>
            <a:chExt cx="354390" cy="316901"/>
          </a:xfrm>
        </p:grpSpPr>
        <p:cxnSp>
          <p:nvCxnSpPr>
            <p:cNvPr id="122" name="Straight Connector 1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24" name="Group 123"/>
          <p:cNvGrpSpPr>
            <a:grpSpLocks/>
          </p:cNvGrpSpPr>
          <p:nvPr/>
        </p:nvGrpSpPr>
        <p:grpSpPr bwMode="auto">
          <a:xfrm>
            <a:off x="2087563" y="4478338"/>
            <a:ext cx="1025525" cy="927100"/>
            <a:chOff x="3764286" y="1902436"/>
            <a:chExt cx="1646559" cy="1491592"/>
          </a:xfrm>
        </p:grpSpPr>
        <p:cxnSp>
          <p:nvCxnSpPr>
            <p:cNvPr id="125" name="Straight Connector 12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9" name="Group 128"/>
          <p:cNvGrpSpPr>
            <a:grpSpLocks/>
          </p:cNvGrpSpPr>
          <p:nvPr/>
        </p:nvGrpSpPr>
        <p:grpSpPr bwMode="auto">
          <a:xfrm>
            <a:off x="2511425" y="4840288"/>
            <a:ext cx="220663" cy="196850"/>
            <a:chOff x="6497150" y="2569673"/>
            <a:chExt cx="354390" cy="316901"/>
          </a:xfrm>
        </p:grpSpPr>
        <p:cxnSp>
          <p:nvCxnSpPr>
            <p:cNvPr id="130" name="Straight Connector 1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217487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3" name="Group 132"/>
          <p:cNvGrpSpPr>
            <a:grpSpLocks/>
          </p:cNvGrpSpPr>
          <p:nvPr/>
        </p:nvGrpSpPr>
        <p:grpSpPr bwMode="auto">
          <a:xfrm>
            <a:off x="2162175" y="5168900"/>
            <a:ext cx="220663" cy="196850"/>
            <a:chOff x="6497150" y="2569673"/>
            <a:chExt cx="354390" cy="316901"/>
          </a:xfrm>
        </p:grpSpPr>
        <p:cxnSp>
          <p:nvCxnSpPr>
            <p:cNvPr id="134" name="Straight Connector 1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6" name="Oval 135"/>
          <p:cNvSpPr/>
          <p:nvPr/>
        </p:nvSpPr>
        <p:spPr>
          <a:xfrm>
            <a:off x="287496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7" name="Group 136"/>
          <p:cNvGrpSpPr>
            <a:grpSpLocks/>
          </p:cNvGrpSpPr>
          <p:nvPr/>
        </p:nvGrpSpPr>
        <p:grpSpPr bwMode="auto">
          <a:xfrm>
            <a:off x="2190750" y="4527550"/>
            <a:ext cx="220663" cy="196850"/>
            <a:chOff x="6497150" y="2569673"/>
            <a:chExt cx="354390" cy="316901"/>
          </a:xfrm>
        </p:grpSpPr>
        <p:cxnSp>
          <p:nvCxnSpPr>
            <p:cNvPr id="138" name="Straight Connector 13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0" name="Oval 139"/>
          <p:cNvSpPr/>
          <p:nvPr/>
        </p:nvSpPr>
        <p:spPr>
          <a:xfrm>
            <a:off x="286226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41" name="Group 140"/>
          <p:cNvGrpSpPr>
            <a:grpSpLocks/>
          </p:cNvGrpSpPr>
          <p:nvPr/>
        </p:nvGrpSpPr>
        <p:grpSpPr bwMode="auto">
          <a:xfrm>
            <a:off x="2519363" y="4522788"/>
            <a:ext cx="219075" cy="196850"/>
            <a:chOff x="6497150" y="2569673"/>
            <a:chExt cx="354390" cy="316901"/>
          </a:xfrm>
        </p:grpSpPr>
        <p:cxnSp>
          <p:nvCxnSpPr>
            <p:cNvPr id="142" name="Straight Connector 14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4" name="Group 143"/>
          <p:cNvGrpSpPr>
            <a:grpSpLocks/>
          </p:cNvGrpSpPr>
          <p:nvPr/>
        </p:nvGrpSpPr>
        <p:grpSpPr bwMode="auto">
          <a:xfrm>
            <a:off x="3279775" y="4483100"/>
            <a:ext cx="1023938" cy="927100"/>
            <a:chOff x="3764286" y="1902436"/>
            <a:chExt cx="1646559" cy="1491592"/>
          </a:xfrm>
        </p:grpSpPr>
        <p:cxnSp>
          <p:nvCxnSpPr>
            <p:cNvPr id="145" name="Straight Connector 14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9" name="Group 148"/>
          <p:cNvGrpSpPr>
            <a:grpSpLocks/>
          </p:cNvGrpSpPr>
          <p:nvPr/>
        </p:nvGrpSpPr>
        <p:grpSpPr bwMode="auto">
          <a:xfrm>
            <a:off x="3702050" y="4845050"/>
            <a:ext cx="220663" cy="196850"/>
            <a:chOff x="6497150" y="2569673"/>
            <a:chExt cx="354390" cy="316901"/>
          </a:xfrm>
        </p:grpSpPr>
        <p:cxnSp>
          <p:nvCxnSpPr>
            <p:cNvPr id="150" name="Straight Connector 14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3367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3" name="Group 152"/>
          <p:cNvGrpSpPr>
            <a:grpSpLocks/>
          </p:cNvGrpSpPr>
          <p:nvPr/>
        </p:nvGrpSpPr>
        <p:grpSpPr bwMode="auto">
          <a:xfrm>
            <a:off x="3352800" y="5173663"/>
            <a:ext cx="220663" cy="196850"/>
            <a:chOff x="6497150" y="2569673"/>
            <a:chExt cx="354390" cy="316901"/>
          </a:xfrm>
        </p:grpSpPr>
        <p:cxnSp>
          <p:nvCxnSpPr>
            <p:cNvPr id="154" name="Straight Connector 15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6" name="Oval 155"/>
          <p:cNvSpPr/>
          <p:nvPr/>
        </p:nvSpPr>
        <p:spPr>
          <a:xfrm>
            <a:off x="4065588" y="4487863"/>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7" name="Group 156"/>
          <p:cNvGrpSpPr>
            <a:grpSpLocks/>
          </p:cNvGrpSpPr>
          <p:nvPr/>
        </p:nvGrpSpPr>
        <p:grpSpPr bwMode="auto">
          <a:xfrm>
            <a:off x="3382963" y="4532313"/>
            <a:ext cx="220662" cy="196850"/>
            <a:chOff x="6497150" y="2569673"/>
            <a:chExt cx="354390" cy="316901"/>
          </a:xfrm>
        </p:grpSpPr>
        <p:cxnSp>
          <p:nvCxnSpPr>
            <p:cNvPr id="158" name="Straight Connector 15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60" name="Oval 159"/>
          <p:cNvSpPr/>
          <p:nvPr/>
        </p:nvSpPr>
        <p:spPr>
          <a:xfrm>
            <a:off x="4052888" y="51562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61" name="Group 160"/>
          <p:cNvGrpSpPr>
            <a:grpSpLocks/>
          </p:cNvGrpSpPr>
          <p:nvPr/>
        </p:nvGrpSpPr>
        <p:grpSpPr bwMode="auto">
          <a:xfrm>
            <a:off x="4052888" y="4845050"/>
            <a:ext cx="220662" cy="196850"/>
            <a:chOff x="6497150" y="2569673"/>
            <a:chExt cx="354390" cy="316901"/>
          </a:xfrm>
        </p:grpSpPr>
        <p:cxnSp>
          <p:nvCxnSpPr>
            <p:cNvPr id="162" name="Straight Connector 16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64" name="Group 163"/>
          <p:cNvGrpSpPr>
            <a:grpSpLocks/>
          </p:cNvGrpSpPr>
          <p:nvPr/>
        </p:nvGrpSpPr>
        <p:grpSpPr bwMode="auto">
          <a:xfrm>
            <a:off x="4646613" y="4478338"/>
            <a:ext cx="1025525" cy="927100"/>
            <a:chOff x="3764286" y="1902436"/>
            <a:chExt cx="1646559" cy="1491592"/>
          </a:xfrm>
        </p:grpSpPr>
        <p:cxnSp>
          <p:nvCxnSpPr>
            <p:cNvPr id="165" name="Straight Connector 16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9" name="Group 168"/>
          <p:cNvGrpSpPr>
            <a:grpSpLocks/>
          </p:cNvGrpSpPr>
          <p:nvPr/>
        </p:nvGrpSpPr>
        <p:grpSpPr bwMode="auto">
          <a:xfrm>
            <a:off x="5070475" y="4840288"/>
            <a:ext cx="220663" cy="196850"/>
            <a:chOff x="6497150" y="2569673"/>
            <a:chExt cx="354390" cy="316901"/>
          </a:xfrm>
        </p:grpSpPr>
        <p:cxnSp>
          <p:nvCxnSpPr>
            <p:cNvPr id="170" name="Straight Connector 16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2" name="Oval 171"/>
          <p:cNvSpPr/>
          <p:nvPr/>
        </p:nvSpPr>
        <p:spPr>
          <a:xfrm>
            <a:off x="473392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3" name="Group 172"/>
          <p:cNvGrpSpPr>
            <a:grpSpLocks/>
          </p:cNvGrpSpPr>
          <p:nvPr/>
        </p:nvGrpSpPr>
        <p:grpSpPr bwMode="auto">
          <a:xfrm>
            <a:off x="4721225" y="5168900"/>
            <a:ext cx="220663" cy="196850"/>
            <a:chOff x="6497150" y="2569673"/>
            <a:chExt cx="354390" cy="316901"/>
          </a:xfrm>
        </p:grpSpPr>
        <p:cxnSp>
          <p:nvCxnSpPr>
            <p:cNvPr id="174" name="Straight Connector 17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6" name="Oval 175"/>
          <p:cNvSpPr/>
          <p:nvPr/>
        </p:nvSpPr>
        <p:spPr>
          <a:xfrm>
            <a:off x="543401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7" name="Group 176"/>
          <p:cNvGrpSpPr>
            <a:grpSpLocks/>
          </p:cNvGrpSpPr>
          <p:nvPr/>
        </p:nvGrpSpPr>
        <p:grpSpPr bwMode="auto">
          <a:xfrm>
            <a:off x="4749800" y="4527550"/>
            <a:ext cx="220663" cy="196850"/>
            <a:chOff x="6497150" y="2569673"/>
            <a:chExt cx="354390" cy="316901"/>
          </a:xfrm>
        </p:grpSpPr>
        <p:cxnSp>
          <p:nvCxnSpPr>
            <p:cNvPr id="178" name="Straight Connector 17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80" name="Oval 179"/>
          <p:cNvSpPr/>
          <p:nvPr/>
        </p:nvSpPr>
        <p:spPr>
          <a:xfrm>
            <a:off x="542131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81" name="Group 180"/>
          <p:cNvGrpSpPr>
            <a:grpSpLocks/>
          </p:cNvGrpSpPr>
          <p:nvPr/>
        </p:nvGrpSpPr>
        <p:grpSpPr bwMode="auto">
          <a:xfrm>
            <a:off x="5421313" y="4840288"/>
            <a:ext cx="220662" cy="196850"/>
            <a:chOff x="6497150" y="2569673"/>
            <a:chExt cx="354390" cy="316901"/>
          </a:xfrm>
        </p:grpSpPr>
        <p:cxnSp>
          <p:nvCxnSpPr>
            <p:cNvPr id="182" name="Straight Connector 18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84" name="Group 183"/>
          <p:cNvGrpSpPr>
            <a:grpSpLocks/>
          </p:cNvGrpSpPr>
          <p:nvPr/>
        </p:nvGrpSpPr>
        <p:grpSpPr bwMode="auto">
          <a:xfrm>
            <a:off x="5919788" y="4473575"/>
            <a:ext cx="1023937" cy="928688"/>
            <a:chOff x="3764286" y="1902436"/>
            <a:chExt cx="1646559" cy="1491592"/>
          </a:xfrm>
        </p:grpSpPr>
        <p:cxnSp>
          <p:nvCxnSpPr>
            <p:cNvPr id="185" name="Straight Connector 18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9" name="Group 188"/>
          <p:cNvGrpSpPr>
            <a:grpSpLocks/>
          </p:cNvGrpSpPr>
          <p:nvPr/>
        </p:nvGrpSpPr>
        <p:grpSpPr bwMode="auto">
          <a:xfrm>
            <a:off x="6343650" y="4837113"/>
            <a:ext cx="220663" cy="196850"/>
            <a:chOff x="6497150" y="2569673"/>
            <a:chExt cx="354390" cy="316901"/>
          </a:xfrm>
        </p:grpSpPr>
        <p:cxnSp>
          <p:nvCxnSpPr>
            <p:cNvPr id="190" name="Straight Connector 18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a:off x="6007100" y="481330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3" name="Group 192"/>
          <p:cNvGrpSpPr>
            <a:grpSpLocks/>
          </p:cNvGrpSpPr>
          <p:nvPr/>
        </p:nvGrpSpPr>
        <p:grpSpPr bwMode="auto">
          <a:xfrm>
            <a:off x="5994400" y="5164138"/>
            <a:ext cx="219075" cy="198437"/>
            <a:chOff x="6497150" y="2569673"/>
            <a:chExt cx="354390" cy="316901"/>
          </a:xfrm>
        </p:grpSpPr>
        <p:cxnSp>
          <p:nvCxnSpPr>
            <p:cNvPr id="194" name="Straight Connector 19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6" name="Oval 195"/>
          <p:cNvSpPr/>
          <p:nvPr/>
        </p:nvSpPr>
        <p:spPr>
          <a:xfrm>
            <a:off x="6705600" y="44783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7" name="Group 196"/>
          <p:cNvGrpSpPr>
            <a:grpSpLocks/>
          </p:cNvGrpSpPr>
          <p:nvPr/>
        </p:nvGrpSpPr>
        <p:grpSpPr bwMode="auto">
          <a:xfrm>
            <a:off x="6022975" y="4522788"/>
            <a:ext cx="220663" cy="196850"/>
            <a:chOff x="6497150" y="2569673"/>
            <a:chExt cx="354390" cy="316901"/>
          </a:xfrm>
        </p:grpSpPr>
        <p:cxnSp>
          <p:nvCxnSpPr>
            <p:cNvPr id="198" name="Straight Connector 19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a:xfrm>
            <a:off x="6694488" y="514826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1" name="Group 200"/>
          <p:cNvGrpSpPr>
            <a:grpSpLocks/>
          </p:cNvGrpSpPr>
          <p:nvPr/>
        </p:nvGrpSpPr>
        <p:grpSpPr bwMode="auto">
          <a:xfrm>
            <a:off x="6350000" y="5172075"/>
            <a:ext cx="220663" cy="196850"/>
            <a:chOff x="6497150" y="2569673"/>
            <a:chExt cx="354390" cy="316901"/>
          </a:xfrm>
        </p:grpSpPr>
        <p:cxnSp>
          <p:nvCxnSpPr>
            <p:cNvPr id="202" name="Straight Connector 20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04" name="Group 203"/>
          <p:cNvGrpSpPr>
            <a:grpSpLocks/>
          </p:cNvGrpSpPr>
          <p:nvPr/>
        </p:nvGrpSpPr>
        <p:grpSpPr bwMode="auto">
          <a:xfrm>
            <a:off x="7278688" y="4473575"/>
            <a:ext cx="1025525" cy="928688"/>
            <a:chOff x="3764286" y="1902436"/>
            <a:chExt cx="1646559" cy="1491592"/>
          </a:xfrm>
        </p:grpSpPr>
        <p:cxnSp>
          <p:nvCxnSpPr>
            <p:cNvPr id="205" name="Straight Connector 20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9" name="Group 208"/>
          <p:cNvGrpSpPr>
            <a:grpSpLocks/>
          </p:cNvGrpSpPr>
          <p:nvPr/>
        </p:nvGrpSpPr>
        <p:grpSpPr bwMode="auto">
          <a:xfrm>
            <a:off x="7702550" y="4837113"/>
            <a:ext cx="220663" cy="196850"/>
            <a:chOff x="6497150" y="2569673"/>
            <a:chExt cx="354390" cy="316901"/>
          </a:xfrm>
        </p:grpSpPr>
        <p:cxnSp>
          <p:nvCxnSpPr>
            <p:cNvPr id="210" name="Straight Connector 2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2" name="Oval 211"/>
          <p:cNvSpPr/>
          <p:nvPr/>
        </p:nvSpPr>
        <p:spPr>
          <a:xfrm>
            <a:off x="7366000" y="48133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3" name="Group 212"/>
          <p:cNvGrpSpPr>
            <a:grpSpLocks/>
          </p:cNvGrpSpPr>
          <p:nvPr/>
        </p:nvGrpSpPr>
        <p:grpSpPr bwMode="auto">
          <a:xfrm>
            <a:off x="7353300" y="5165725"/>
            <a:ext cx="220663" cy="196850"/>
            <a:chOff x="6497150" y="2569673"/>
            <a:chExt cx="354390" cy="316901"/>
          </a:xfrm>
        </p:grpSpPr>
        <p:cxnSp>
          <p:nvCxnSpPr>
            <p:cNvPr id="214" name="Straight Connector 2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a:xfrm>
            <a:off x="8066088" y="44783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7" name="Group 216"/>
          <p:cNvGrpSpPr>
            <a:grpSpLocks/>
          </p:cNvGrpSpPr>
          <p:nvPr/>
        </p:nvGrpSpPr>
        <p:grpSpPr bwMode="auto">
          <a:xfrm>
            <a:off x="7381875" y="4522788"/>
            <a:ext cx="220663" cy="198437"/>
            <a:chOff x="6497150" y="2569673"/>
            <a:chExt cx="354390" cy="316901"/>
          </a:xfrm>
        </p:grpSpPr>
        <p:cxnSp>
          <p:nvCxnSpPr>
            <p:cNvPr id="218" name="Straight Connector 2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8053388" y="5148263"/>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1" name="Group 220"/>
          <p:cNvGrpSpPr>
            <a:grpSpLocks/>
          </p:cNvGrpSpPr>
          <p:nvPr/>
        </p:nvGrpSpPr>
        <p:grpSpPr bwMode="auto">
          <a:xfrm>
            <a:off x="7708900" y="5172075"/>
            <a:ext cx="220663" cy="196850"/>
            <a:chOff x="6497150" y="2569673"/>
            <a:chExt cx="354390" cy="316901"/>
          </a:xfrm>
        </p:grpSpPr>
        <p:cxnSp>
          <p:nvCxnSpPr>
            <p:cNvPr id="222" name="Straight Connector 2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4" name="TextBox 223"/>
          <p:cNvSpPr txBox="1">
            <a:spLocks noChangeArrowheads="1"/>
          </p:cNvSpPr>
          <p:nvPr/>
        </p:nvSpPr>
        <p:spPr bwMode="auto">
          <a:xfrm>
            <a:off x="103188" y="4730750"/>
            <a:ext cx="3397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rPr>
              <a:t>X</a:t>
            </a:r>
          </a:p>
        </p:txBody>
      </p:sp>
      <p:sp>
        <p:nvSpPr>
          <p:cNvPr id="225" name="Oval 224"/>
          <p:cNvSpPr/>
          <p:nvPr/>
        </p:nvSpPr>
        <p:spPr>
          <a:xfrm>
            <a:off x="1493838" y="479425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226" name="Oval 225"/>
          <p:cNvSpPr/>
          <p:nvPr/>
        </p:nvSpPr>
        <p:spPr>
          <a:xfrm>
            <a:off x="2513013" y="51466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7" name="Oval 226"/>
          <p:cNvSpPr/>
          <p:nvPr/>
        </p:nvSpPr>
        <p:spPr>
          <a:xfrm>
            <a:off x="3703638" y="4497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8" name="Oval 227"/>
          <p:cNvSpPr/>
          <p:nvPr/>
        </p:nvSpPr>
        <p:spPr>
          <a:xfrm>
            <a:off x="5070475" y="514667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9" name="Oval 228"/>
          <p:cNvSpPr/>
          <p:nvPr/>
        </p:nvSpPr>
        <p:spPr>
          <a:xfrm>
            <a:off x="6350000" y="448310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0" name="Oval 229"/>
          <p:cNvSpPr/>
          <p:nvPr/>
        </p:nvSpPr>
        <p:spPr>
          <a:xfrm>
            <a:off x="8066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1" name="Straight Connector 230"/>
          <p:cNvCxnSpPr/>
          <p:nvPr/>
        </p:nvCxnSpPr>
        <p:spPr>
          <a:xfrm>
            <a:off x="1603375" y="4451350"/>
            <a:ext cx="0" cy="9286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181975" y="4437063"/>
            <a:ext cx="0" cy="9286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3" name="Group 232"/>
          <p:cNvGrpSpPr>
            <a:grpSpLocks/>
          </p:cNvGrpSpPr>
          <p:nvPr/>
        </p:nvGrpSpPr>
        <p:grpSpPr bwMode="auto">
          <a:xfrm>
            <a:off x="2066925" y="5861050"/>
            <a:ext cx="1025525" cy="928688"/>
            <a:chOff x="3764286" y="1902436"/>
            <a:chExt cx="1646559" cy="1491592"/>
          </a:xfrm>
        </p:grpSpPr>
        <p:cxnSp>
          <p:nvCxnSpPr>
            <p:cNvPr id="234" name="Straight Connector 23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8" name="Group 237"/>
          <p:cNvGrpSpPr>
            <a:grpSpLocks/>
          </p:cNvGrpSpPr>
          <p:nvPr/>
        </p:nvGrpSpPr>
        <p:grpSpPr bwMode="auto">
          <a:xfrm>
            <a:off x="2490788" y="6224588"/>
            <a:ext cx="220662" cy="196850"/>
            <a:chOff x="6497150" y="2569673"/>
            <a:chExt cx="354390" cy="316901"/>
          </a:xfrm>
        </p:grpSpPr>
        <p:cxnSp>
          <p:nvCxnSpPr>
            <p:cNvPr id="239" name="Straight Connector 2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1" name="Oval 240"/>
          <p:cNvSpPr/>
          <p:nvPr/>
        </p:nvSpPr>
        <p:spPr>
          <a:xfrm>
            <a:off x="2155825" y="6200775"/>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2" name="Group 241"/>
          <p:cNvGrpSpPr>
            <a:grpSpLocks/>
          </p:cNvGrpSpPr>
          <p:nvPr/>
        </p:nvGrpSpPr>
        <p:grpSpPr bwMode="auto">
          <a:xfrm>
            <a:off x="2141538" y="6553200"/>
            <a:ext cx="220662" cy="196850"/>
            <a:chOff x="6497150" y="2569673"/>
            <a:chExt cx="354390" cy="316901"/>
          </a:xfrm>
        </p:grpSpPr>
        <p:cxnSp>
          <p:nvCxnSpPr>
            <p:cNvPr id="243" name="Straight Connector 2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5" name="Oval 244"/>
          <p:cNvSpPr/>
          <p:nvPr/>
        </p:nvSpPr>
        <p:spPr>
          <a:xfrm>
            <a:off x="2854325" y="5865813"/>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6" name="Group 245"/>
          <p:cNvGrpSpPr>
            <a:grpSpLocks/>
          </p:cNvGrpSpPr>
          <p:nvPr/>
        </p:nvGrpSpPr>
        <p:grpSpPr bwMode="auto">
          <a:xfrm>
            <a:off x="2170113" y="5910263"/>
            <a:ext cx="220662" cy="198437"/>
            <a:chOff x="6497150" y="2569673"/>
            <a:chExt cx="354390" cy="316901"/>
          </a:xfrm>
        </p:grpSpPr>
        <p:cxnSp>
          <p:nvCxnSpPr>
            <p:cNvPr id="247" name="Straight Connector 24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9" name="Oval 248"/>
          <p:cNvSpPr/>
          <p:nvPr/>
        </p:nvSpPr>
        <p:spPr>
          <a:xfrm>
            <a:off x="2841625"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0" name="Group 249"/>
          <p:cNvGrpSpPr>
            <a:grpSpLocks/>
          </p:cNvGrpSpPr>
          <p:nvPr/>
        </p:nvGrpSpPr>
        <p:grpSpPr bwMode="auto">
          <a:xfrm>
            <a:off x="2498725" y="5905500"/>
            <a:ext cx="220663" cy="198438"/>
            <a:chOff x="6497150" y="2569673"/>
            <a:chExt cx="354390" cy="316901"/>
          </a:xfrm>
        </p:grpSpPr>
        <p:cxnSp>
          <p:nvCxnSpPr>
            <p:cNvPr id="251" name="Straight Connector 25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3" name="Oval 252"/>
          <p:cNvSpPr/>
          <p:nvPr/>
        </p:nvSpPr>
        <p:spPr>
          <a:xfrm>
            <a:off x="24923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4" name="Group 253"/>
          <p:cNvGrpSpPr>
            <a:grpSpLocks/>
          </p:cNvGrpSpPr>
          <p:nvPr/>
        </p:nvGrpSpPr>
        <p:grpSpPr bwMode="auto">
          <a:xfrm>
            <a:off x="3276600" y="5872163"/>
            <a:ext cx="1023938" cy="928687"/>
            <a:chOff x="3764286" y="1902436"/>
            <a:chExt cx="1646559" cy="1491592"/>
          </a:xfrm>
        </p:grpSpPr>
        <p:cxnSp>
          <p:nvCxnSpPr>
            <p:cNvPr id="255" name="Straight Connector 25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9" name="Group 258"/>
          <p:cNvGrpSpPr>
            <a:grpSpLocks/>
          </p:cNvGrpSpPr>
          <p:nvPr/>
        </p:nvGrpSpPr>
        <p:grpSpPr bwMode="auto">
          <a:xfrm>
            <a:off x="3700463" y="6234113"/>
            <a:ext cx="220662" cy="198437"/>
            <a:chOff x="6497150" y="2569673"/>
            <a:chExt cx="354390" cy="316901"/>
          </a:xfrm>
        </p:grpSpPr>
        <p:cxnSp>
          <p:nvCxnSpPr>
            <p:cNvPr id="260" name="Straight Connector 25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2" name="Oval 261"/>
          <p:cNvSpPr/>
          <p:nvPr/>
        </p:nvSpPr>
        <p:spPr>
          <a:xfrm>
            <a:off x="3363913" y="6211888"/>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3" name="Group 262"/>
          <p:cNvGrpSpPr>
            <a:grpSpLocks/>
          </p:cNvGrpSpPr>
          <p:nvPr/>
        </p:nvGrpSpPr>
        <p:grpSpPr bwMode="auto">
          <a:xfrm>
            <a:off x="3349625" y="6562725"/>
            <a:ext cx="220663" cy="198438"/>
            <a:chOff x="6497150" y="2569673"/>
            <a:chExt cx="354390" cy="316901"/>
          </a:xfrm>
        </p:grpSpPr>
        <p:cxnSp>
          <p:nvCxnSpPr>
            <p:cNvPr id="264" name="Straight Connector 26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6" name="Oval 265"/>
          <p:cNvSpPr/>
          <p:nvPr/>
        </p:nvSpPr>
        <p:spPr>
          <a:xfrm>
            <a:off x="4062413" y="58769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7" name="Group 266"/>
          <p:cNvGrpSpPr>
            <a:grpSpLocks/>
          </p:cNvGrpSpPr>
          <p:nvPr/>
        </p:nvGrpSpPr>
        <p:grpSpPr bwMode="auto">
          <a:xfrm>
            <a:off x="3379788" y="5921375"/>
            <a:ext cx="220662" cy="196850"/>
            <a:chOff x="6497150" y="2569673"/>
            <a:chExt cx="354390" cy="316901"/>
          </a:xfrm>
        </p:grpSpPr>
        <p:cxnSp>
          <p:nvCxnSpPr>
            <p:cNvPr id="268" name="Straight Connector 26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0" name="Oval 269"/>
          <p:cNvSpPr/>
          <p:nvPr/>
        </p:nvSpPr>
        <p:spPr>
          <a:xfrm>
            <a:off x="4051300" y="6546850"/>
            <a:ext cx="230188"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1" name="Group 270"/>
          <p:cNvGrpSpPr>
            <a:grpSpLocks/>
          </p:cNvGrpSpPr>
          <p:nvPr/>
        </p:nvGrpSpPr>
        <p:grpSpPr bwMode="auto">
          <a:xfrm>
            <a:off x="4049713" y="6234113"/>
            <a:ext cx="220662" cy="198437"/>
            <a:chOff x="6497150" y="2569673"/>
            <a:chExt cx="354390" cy="316901"/>
          </a:xfrm>
        </p:grpSpPr>
        <p:cxnSp>
          <p:nvCxnSpPr>
            <p:cNvPr id="272" name="Straight Connector 27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4" name="Oval 273"/>
          <p:cNvSpPr/>
          <p:nvPr/>
        </p:nvSpPr>
        <p:spPr>
          <a:xfrm>
            <a:off x="3702050" y="588803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5" name="Group 274"/>
          <p:cNvGrpSpPr>
            <a:grpSpLocks/>
          </p:cNvGrpSpPr>
          <p:nvPr/>
        </p:nvGrpSpPr>
        <p:grpSpPr bwMode="auto">
          <a:xfrm>
            <a:off x="4646613" y="5861050"/>
            <a:ext cx="1025525" cy="928688"/>
            <a:chOff x="3764286" y="1902436"/>
            <a:chExt cx="1646559" cy="1491592"/>
          </a:xfrm>
        </p:grpSpPr>
        <p:cxnSp>
          <p:nvCxnSpPr>
            <p:cNvPr id="276" name="Straight Connector 27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0" name="Group 279"/>
          <p:cNvGrpSpPr>
            <a:grpSpLocks/>
          </p:cNvGrpSpPr>
          <p:nvPr/>
        </p:nvGrpSpPr>
        <p:grpSpPr bwMode="auto">
          <a:xfrm>
            <a:off x="5070475" y="6224588"/>
            <a:ext cx="220663" cy="196850"/>
            <a:chOff x="6497150" y="2569673"/>
            <a:chExt cx="354390" cy="316901"/>
          </a:xfrm>
        </p:grpSpPr>
        <p:cxnSp>
          <p:nvCxnSpPr>
            <p:cNvPr id="281" name="Straight Connector 28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3" name="Oval 282"/>
          <p:cNvSpPr/>
          <p:nvPr/>
        </p:nvSpPr>
        <p:spPr>
          <a:xfrm>
            <a:off x="4735513" y="6200775"/>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4" name="Group 283"/>
          <p:cNvGrpSpPr>
            <a:grpSpLocks/>
          </p:cNvGrpSpPr>
          <p:nvPr/>
        </p:nvGrpSpPr>
        <p:grpSpPr bwMode="auto">
          <a:xfrm>
            <a:off x="4721225" y="6551613"/>
            <a:ext cx="220663" cy="198437"/>
            <a:chOff x="6497150" y="2569673"/>
            <a:chExt cx="354390" cy="316901"/>
          </a:xfrm>
        </p:grpSpPr>
        <p:cxnSp>
          <p:nvCxnSpPr>
            <p:cNvPr id="285" name="Straight Connector 28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7" name="Oval 286"/>
          <p:cNvSpPr/>
          <p:nvPr/>
        </p:nvSpPr>
        <p:spPr>
          <a:xfrm>
            <a:off x="5434013" y="58658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8" name="Group 287"/>
          <p:cNvGrpSpPr>
            <a:grpSpLocks/>
          </p:cNvGrpSpPr>
          <p:nvPr/>
        </p:nvGrpSpPr>
        <p:grpSpPr bwMode="auto">
          <a:xfrm>
            <a:off x="4749800" y="5910263"/>
            <a:ext cx="220663" cy="196850"/>
            <a:chOff x="6497150" y="2569673"/>
            <a:chExt cx="354390" cy="316901"/>
          </a:xfrm>
        </p:grpSpPr>
        <p:cxnSp>
          <p:nvCxnSpPr>
            <p:cNvPr id="289" name="Straight Connector 28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1" name="Oval 290"/>
          <p:cNvSpPr/>
          <p:nvPr/>
        </p:nvSpPr>
        <p:spPr>
          <a:xfrm>
            <a:off x="5421313"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2" name="Group 291"/>
          <p:cNvGrpSpPr>
            <a:grpSpLocks/>
          </p:cNvGrpSpPr>
          <p:nvPr/>
        </p:nvGrpSpPr>
        <p:grpSpPr bwMode="auto">
          <a:xfrm>
            <a:off x="5421313" y="6224588"/>
            <a:ext cx="220662" cy="196850"/>
            <a:chOff x="6497150" y="2569673"/>
            <a:chExt cx="354390" cy="316901"/>
          </a:xfrm>
        </p:grpSpPr>
        <p:cxnSp>
          <p:nvCxnSpPr>
            <p:cNvPr id="293" name="Straight Connector 29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5" name="Oval 294"/>
          <p:cNvSpPr/>
          <p:nvPr/>
        </p:nvSpPr>
        <p:spPr>
          <a:xfrm>
            <a:off x="50704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2" name="Group 311"/>
          <p:cNvGrpSpPr>
            <a:grpSpLocks/>
          </p:cNvGrpSpPr>
          <p:nvPr/>
        </p:nvGrpSpPr>
        <p:grpSpPr bwMode="auto">
          <a:xfrm>
            <a:off x="5919788" y="5865813"/>
            <a:ext cx="1023937" cy="928687"/>
            <a:chOff x="3764286" y="1902436"/>
            <a:chExt cx="1646559" cy="1491592"/>
          </a:xfrm>
        </p:grpSpPr>
        <p:cxnSp>
          <p:nvCxnSpPr>
            <p:cNvPr id="313" name="Straight Connector 312"/>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a:grpSpLocks/>
          </p:cNvGrpSpPr>
          <p:nvPr/>
        </p:nvGrpSpPr>
        <p:grpSpPr bwMode="auto">
          <a:xfrm>
            <a:off x="6343650" y="6229350"/>
            <a:ext cx="220663" cy="196850"/>
            <a:chOff x="6497150" y="2569673"/>
            <a:chExt cx="354390" cy="316901"/>
          </a:xfrm>
        </p:grpSpPr>
        <p:cxnSp>
          <p:nvCxnSpPr>
            <p:cNvPr id="318" name="Straight Connector 3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0" name="Oval 319"/>
          <p:cNvSpPr/>
          <p:nvPr/>
        </p:nvSpPr>
        <p:spPr>
          <a:xfrm>
            <a:off x="6007100" y="6205538"/>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1" name="Group 320"/>
          <p:cNvGrpSpPr>
            <a:grpSpLocks/>
          </p:cNvGrpSpPr>
          <p:nvPr/>
        </p:nvGrpSpPr>
        <p:grpSpPr bwMode="auto">
          <a:xfrm>
            <a:off x="5994400" y="6557963"/>
            <a:ext cx="219075" cy="196850"/>
            <a:chOff x="6497150" y="2569673"/>
            <a:chExt cx="354390" cy="316901"/>
          </a:xfrm>
        </p:grpSpPr>
        <p:cxnSp>
          <p:nvCxnSpPr>
            <p:cNvPr id="322" name="Straight Connector 3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4" name="Oval 323"/>
          <p:cNvSpPr/>
          <p:nvPr/>
        </p:nvSpPr>
        <p:spPr>
          <a:xfrm>
            <a:off x="6705600" y="5870575"/>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5" name="Group 324"/>
          <p:cNvGrpSpPr>
            <a:grpSpLocks/>
          </p:cNvGrpSpPr>
          <p:nvPr/>
        </p:nvGrpSpPr>
        <p:grpSpPr bwMode="auto">
          <a:xfrm>
            <a:off x="6022975" y="5915025"/>
            <a:ext cx="220663" cy="198438"/>
            <a:chOff x="6497150" y="2569673"/>
            <a:chExt cx="354390" cy="316901"/>
          </a:xfrm>
        </p:grpSpPr>
        <p:cxnSp>
          <p:nvCxnSpPr>
            <p:cNvPr id="326" name="Straight Connector 32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8" name="Oval 327"/>
          <p:cNvSpPr/>
          <p:nvPr/>
        </p:nvSpPr>
        <p:spPr>
          <a:xfrm>
            <a:off x="6694488" y="654050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9" name="Group 328"/>
          <p:cNvGrpSpPr>
            <a:grpSpLocks/>
          </p:cNvGrpSpPr>
          <p:nvPr/>
        </p:nvGrpSpPr>
        <p:grpSpPr bwMode="auto">
          <a:xfrm>
            <a:off x="6350000" y="6564313"/>
            <a:ext cx="220663" cy="196850"/>
            <a:chOff x="6497150" y="2569673"/>
            <a:chExt cx="354390" cy="316901"/>
          </a:xfrm>
        </p:grpSpPr>
        <p:cxnSp>
          <p:nvCxnSpPr>
            <p:cNvPr id="330" name="Straight Connector 3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32" name="Oval 331"/>
          <p:cNvSpPr/>
          <p:nvPr/>
        </p:nvSpPr>
        <p:spPr>
          <a:xfrm>
            <a:off x="6350000" y="587533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3" name="Group 332"/>
          <p:cNvGrpSpPr>
            <a:grpSpLocks/>
          </p:cNvGrpSpPr>
          <p:nvPr/>
        </p:nvGrpSpPr>
        <p:grpSpPr bwMode="auto">
          <a:xfrm>
            <a:off x="2841625" y="6211888"/>
            <a:ext cx="220663" cy="196850"/>
            <a:chOff x="6497150" y="2569673"/>
            <a:chExt cx="354390" cy="316901"/>
          </a:xfrm>
        </p:grpSpPr>
        <p:cxnSp>
          <p:nvCxnSpPr>
            <p:cNvPr id="334" name="Straight Connector 3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6" name="Group 335"/>
          <p:cNvGrpSpPr>
            <a:grpSpLocks/>
          </p:cNvGrpSpPr>
          <p:nvPr/>
        </p:nvGrpSpPr>
        <p:grpSpPr bwMode="auto">
          <a:xfrm>
            <a:off x="3711575" y="6564313"/>
            <a:ext cx="220663" cy="196850"/>
            <a:chOff x="6497150" y="2569673"/>
            <a:chExt cx="354390" cy="316901"/>
          </a:xfrm>
        </p:grpSpPr>
        <p:cxnSp>
          <p:nvCxnSpPr>
            <p:cNvPr id="337" name="Straight Connector 33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9" name="Group 338"/>
          <p:cNvGrpSpPr>
            <a:grpSpLocks/>
          </p:cNvGrpSpPr>
          <p:nvPr/>
        </p:nvGrpSpPr>
        <p:grpSpPr bwMode="auto">
          <a:xfrm>
            <a:off x="5070475" y="5902325"/>
            <a:ext cx="220663" cy="196850"/>
            <a:chOff x="6497150" y="2569673"/>
            <a:chExt cx="354390" cy="316901"/>
          </a:xfrm>
        </p:grpSpPr>
        <p:cxnSp>
          <p:nvCxnSpPr>
            <p:cNvPr id="340" name="Straight Connector 33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42" name="Group 341"/>
          <p:cNvGrpSpPr>
            <a:grpSpLocks/>
          </p:cNvGrpSpPr>
          <p:nvPr/>
        </p:nvGrpSpPr>
        <p:grpSpPr bwMode="auto">
          <a:xfrm>
            <a:off x="6694488" y="6224588"/>
            <a:ext cx="220662" cy="196850"/>
            <a:chOff x="6497150" y="2569673"/>
            <a:chExt cx="354390" cy="316901"/>
          </a:xfrm>
        </p:grpSpPr>
        <p:cxnSp>
          <p:nvCxnSpPr>
            <p:cNvPr id="343" name="Straight Connector 3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371" name="Straight Arrow Connector 370"/>
          <p:cNvCxnSpPr/>
          <p:nvPr/>
        </p:nvCxnSpPr>
        <p:spPr>
          <a:xfrm flipH="1">
            <a:off x="1997075" y="2554288"/>
            <a:ext cx="192405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345" name="Picture 344"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2888" y="1625600"/>
            <a:ext cx="88741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 name="Picture 345"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0338" y="3163888"/>
            <a:ext cx="885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 name="Picture 346"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0" y="3157538"/>
            <a:ext cx="885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347"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4163" y="3159125"/>
            <a:ext cx="8858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348"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78338"/>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 name="Picture 349"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4498975"/>
            <a:ext cx="8858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 name="Picture 350"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9313" y="4487863"/>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2" name="Picture 351"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8688" y="4478338"/>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3" name="Picture 352"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7738" y="4483100"/>
            <a:ext cx="8874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 name="Picture 353"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4263" y="4473575"/>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 name="Picture 354"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1063" y="5892800"/>
            <a:ext cx="8874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 name="Picture 355"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7088" y="5870575"/>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 name="Picture 356"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5038" y="5876925"/>
            <a:ext cx="88741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 name="Picture 357"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5" y="5865813"/>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 name="TextBox 358"/>
          <p:cNvSpPr txBox="1">
            <a:spLocks noChangeArrowheads="1"/>
          </p:cNvSpPr>
          <p:nvPr/>
        </p:nvSpPr>
        <p:spPr bwMode="auto">
          <a:xfrm>
            <a:off x="53975" y="1901825"/>
            <a:ext cx="14700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00"/>
                </a:solidFill>
              </a:rPr>
              <a:t>White’s turn</a:t>
            </a:r>
          </a:p>
        </p:txBody>
      </p:sp>
      <p:sp>
        <p:nvSpPr>
          <p:cNvPr id="360" name="TextBox 359"/>
          <p:cNvSpPr txBox="1">
            <a:spLocks noChangeArrowheads="1"/>
          </p:cNvSpPr>
          <p:nvPr/>
        </p:nvSpPr>
        <p:spPr bwMode="auto">
          <a:xfrm>
            <a:off x="34925" y="3278188"/>
            <a:ext cx="1012825" cy="708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Black’s turn</a:t>
            </a:r>
          </a:p>
        </p:txBody>
      </p:sp>
      <p:sp>
        <p:nvSpPr>
          <p:cNvPr id="3" name="TextBox 2"/>
          <p:cNvSpPr txBox="1">
            <a:spLocks noChangeArrowheads="1"/>
          </p:cNvSpPr>
          <p:nvPr/>
        </p:nvSpPr>
        <p:spPr bwMode="auto">
          <a:xfrm>
            <a:off x="6111875" y="1749425"/>
            <a:ext cx="2916238" cy="447675"/>
          </a:xfrm>
          <a:prstGeom prst="rect">
            <a:avLst/>
          </a:prstGeom>
          <a:noFill/>
          <a:ln w="19050">
            <a:solidFill>
              <a:srgbClr val="29293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300">
                <a:solidFill>
                  <a:srgbClr val="0000FF"/>
                </a:solidFill>
              </a:rPr>
              <a:t>But there’s a catch…</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04"/>
                                        </p:tgtEl>
                                      </p:cBhvr>
                                    </p:animEffect>
                                    <p:set>
                                      <p:cBhvr>
                                        <p:cTn id="7" dur="1" fill="hold">
                                          <p:stCondLst>
                                            <p:cond delay="499"/>
                                          </p:stCondLst>
                                        </p:cTn>
                                        <p:tgtEl>
                                          <p:spTgt spid="104"/>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9"/>
                                        </p:tgtEl>
                                      </p:cBhvr>
                                    </p:animEffect>
                                    <p:set>
                                      <p:cBhvr>
                                        <p:cTn id="10" dur="1" fill="hold">
                                          <p:stCondLst>
                                            <p:cond delay="499"/>
                                          </p:stCondLst>
                                        </p:cTn>
                                        <p:tgtEl>
                                          <p:spTgt spid="10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12"/>
                                        </p:tgtEl>
                                      </p:cBhvr>
                                    </p:animEffect>
                                    <p:set>
                                      <p:cBhvr>
                                        <p:cTn id="13" dur="1" fill="hold">
                                          <p:stCondLst>
                                            <p:cond delay="499"/>
                                          </p:stCondLst>
                                        </p:cTn>
                                        <p:tgtEl>
                                          <p:spTgt spid="112"/>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13"/>
                                        </p:tgtEl>
                                      </p:cBhvr>
                                    </p:animEffect>
                                    <p:set>
                                      <p:cBhvr>
                                        <p:cTn id="16" dur="1" fill="hold">
                                          <p:stCondLst>
                                            <p:cond delay="499"/>
                                          </p:stCondLst>
                                        </p:cTn>
                                        <p:tgtEl>
                                          <p:spTgt spid="113"/>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16"/>
                                        </p:tgtEl>
                                      </p:cBhvr>
                                    </p:animEffect>
                                    <p:set>
                                      <p:cBhvr>
                                        <p:cTn id="19" dur="1" fill="hold">
                                          <p:stCondLst>
                                            <p:cond delay="499"/>
                                          </p:stCondLst>
                                        </p:cTn>
                                        <p:tgtEl>
                                          <p:spTgt spid="116"/>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17"/>
                                        </p:tgtEl>
                                      </p:cBhvr>
                                    </p:animEffect>
                                    <p:set>
                                      <p:cBhvr>
                                        <p:cTn id="22" dur="1" fill="hold">
                                          <p:stCondLst>
                                            <p:cond delay="499"/>
                                          </p:stCondLst>
                                        </p:cTn>
                                        <p:tgtEl>
                                          <p:spTgt spid="1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120"/>
                                        </p:tgtEl>
                                      </p:cBhvr>
                                    </p:animEffect>
                                    <p:set>
                                      <p:cBhvr>
                                        <p:cTn id="25" dur="1" fill="hold">
                                          <p:stCondLst>
                                            <p:cond delay="499"/>
                                          </p:stCondLst>
                                        </p:cTn>
                                        <p:tgtEl>
                                          <p:spTgt spid="120"/>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21"/>
                                        </p:tgtEl>
                                      </p:cBhvr>
                                    </p:animEffect>
                                    <p:set>
                                      <p:cBhvr>
                                        <p:cTn id="28" dur="1" fill="hold">
                                          <p:stCondLst>
                                            <p:cond delay="499"/>
                                          </p:stCondLst>
                                        </p:cTn>
                                        <p:tgtEl>
                                          <p:spTgt spid="121"/>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124"/>
                                        </p:tgtEl>
                                      </p:cBhvr>
                                    </p:animEffect>
                                    <p:set>
                                      <p:cBhvr>
                                        <p:cTn id="31" dur="1" fill="hold">
                                          <p:stCondLst>
                                            <p:cond delay="499"/>
                                          </p:stCondLst>
                                        </p:cTn>
                                        <p:tgtEl>
                                          <p:spTgt spid="12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129"/>
                                        </p:tgtEl>
                                      </p:cBhvr>
                                    </p:animEffect>
                                    <p:set>
                                      <p:cBhvr>
                                        <p:cTn id="34" dur="1" fill="hold">
                                          <p:stCondLst>
                                            <p:cond delay="499"/>
                                          </p:stCondLst>
                                        </p:cTn>
                                        <p:tgtEl>
                                          <p:spTgt spid="129"/>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500"/>
                                        <p:tgtEl>
                                          <p:spTgt spid="132"/>
                                        </p:tgtEl>
                                      </p:cBhvr>
                                    </p:animEffect>
                                    <p:set>
                                      <p:cBhvr>
                                        <p:cTn id="37" dur="1" fill="hold">
                                          <p:stCondLst>
                                            <p:cond delay="499"/>
                                          </p:stCondLst>
                                        </p:cTn>
                                        <p:tgtEl>
                                          <p:spTgt spid="132"/>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133"/>
                                        </p:tgtEl>
                                      </p:cBhvr>
                                    </p:animEffect>
                                    <p:set>
                                      <p:cBhvr>
                                        <p:cTn id="40" dur="1" fill="hold">
                                          <p:stCondLst>
                                            <p:cond delay="499"/>
                                          </p:stCondLst>
                                        </p:cTn>
                                        <p:tgtEl>
                                          <p:spTgt spid="133"/>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136"/>
                                        </p:tgtEl>
                                      </p:cBhvr>
                                    </p:animEffect>
                                    <p:set>
                                      <p:cBhvr>
                                        <p:cTn id="43" dur="1" fill="hold">
                                          <p:stCondLst>
                                            <p:cond delay="499"/>
                                          </p:stCondLst>
                                        </p:cTn>
                                        <p:tgtEl>
                                          <p:spTgt spid="136"/>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37"/>
                                        </p:tgtEl>
                                      </p:cBhvr>
                                    </p:animEffect>
                                    <p:set>
                                      <p:cBhvr>
                                        <p:cTn id="46" dur="1" fill="hold">
                                          <p:stCondLst>
                                            <p:cond delay="499"/>
                                          </p:stCondLst>
                                        </p:cTn>
                                        <p:tgtEl>
                                          <p:spTgt spid="137"/>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500"/>
                                        <p:tgtEl>
                                          <p:spTgt spid="140"/>
                                        </p:tgtEl>
                                      </p:cBhvr>
                                    </p:animEffect>
                                    <p:set>
                                      <p:cBhvr>
                                        <p:cTn id="49" dur="1" fill="hold">
                                          <p:stCondLst>
                                            <p:cond delay="499"/>
                                          </p:stCondLst>
                                        </p:cTn>
                                        <p:tgtEl>
                                          <p:spTgt spid="140"/>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141"/>
                                        </p:tgtEl>
                                      </p:cBhvr>
                                    </p:animEffect>
                                    <p:set>
                                      <p:cBhvr>
                                        <p:cTn id="52" dur="1" fill="hold">
                                          <p:stCondLst>
                                            <p:cond delay="499"/>
                                          </p:stCondLst>
                                        </p:cTn>
                                        <p:tgtEl>
                                          <p:spTgt spid="141"/>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144"/>
                                        </p:tgtEl>
                                      </p:cBhvr>
                                    </p:animEffect>
                                    <p:set>
                                      <p:cBhvr>
                                        <p:cTn id="55" dur="1" fill="hold">
                                          <p:stCondLst>
                                            <p:cond delay="499"/>
                                          </p:stCondLst>
                                        </p:cTn>
                                        <p:tgtEl>
                                          <p:spTgt spid="144"/>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149"/>
                                        </p:tgtEl>
                                      </p:cBhvr>
                                    </p:animEffect>
                                    <p:set>
                                      <p:cBhvr>
                                        <p:cTn id="58" dur="1" fill="hold">
                                          <p:stCondLst>
                                            <p:cond delay="499"/>
                                          </p:stCondLst>
                                        </p:cTn>
                                        <p:tgtEl>
                                          <p:spTgt spid="149"/>
                                        </p:tgtEl>
                                        <p:attrNameLst>
                                          <p:attrName>style.visibility</p:attrName>
                                        </p:attrNameLst>
                                      </p:cBhvr>
                                      <p:to>
                                        <p:strVal val="hidden"/>
                                      </p:to>
                                    </p:set>
                                  </p:childTnLst>
                                </p:cTn>
                              </p:par>
                              <p:par>
                                <p:cTn id="59" presetID="9" presetClass="exit" presetSubtype="0" fill="hold" grpId="0" nodeType="withEffect">
                                  <p:stCondLst>
                                    <p:cond delay="0"/>
                                  </p:stCondLst>
                                  <p:childTnLst>
                                    <p:animEffect transition="out" filter="dissolve">
                                      <p:cBhvr>
                                        <p:cTn id="60" dur="500"/>
                                        <p:tgtEl>
                                          <p:spTgt spid="152"/>
                                        </p:tgtEl>
                                      </p:cBhvr>
                                    </p:animEffect>
                                    <p:set>
                                      <p:cBhvr>
                                        <p:cTn id="61" dur="1" fill="hold">
                                          <p:stCondLst>
                                            <p:cond delay="499"/>
                                          </p:stCondLst>
                                        </p:cTn>
                                        <p:tgtEl>
                                          <p:spTgt spid="152"/>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153"/>
                                        </p:tgtEl>
                                      </p:cBhvr>
                                    </p:animEffect>
                                    <p:set>
                                      <p:cBhvr>
                                        <p:cTn id="64" dur="1" fill="hold">
                                          <p:stCondLst>
                                            <p:cond delay="499"/>
                                          </p:stCondLst>
                                        </p:cTn>
                                        <p:tgtEl>
                                          <p:spTgt spid="153"/>
                                        </p:tgtEl>
                                        <p:attrNameLst>
                                          <p:attrName>style.visibility</p:attrName>
                                        </p:attrNameLst>
                                      </p:cBhvr>
                                      <p:to>
                                        <p:strVal val="hidden"/>
                                      </p:to>
                                    </p:set>
                                  </p:childTnLst>
                                </p:cTn>
                              </p:par>
                              <p:par>
                                <p:cTn id="65" presetID="9" presetClass="exit" presetSubtype="0" fill="hold" grpId="0" nodeType="withEffect">
                                  <p:stCondLst>
                                    <p:cond delay="0"/>
                                  </p:stCondLst>
                                  <p:childTnLst>
                                    <p:animEffect transition="out" filter="dissolve">
                                      <p:cBhvr>
                                        <p:cTn id="66" dur="500"/>
                                        <p:tgtEl>
                                          <p:spTgt spid="156"/>
                                        </p:tgtEl>
                                      </p:cBhvr>
                                    </p:animEffect>
                                    <p:set>
                                      <p:cBhvr>
                                        <p:cTn id="67" dur="1" fill="hold">
                                          <p:stCondLst>
                                            <p:cond delay="499"/>
                                          </p:stCondLst>
                                        </p:cTn>
                                        <p:tgtEl>
                                          <p:spTgt spid="156"/>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157"/>
                                        </p:tgtEl>
                                      </p:cBhvr>
                                    </p:animEffect>
                                    <p:set>
                                      <p:cBhvr>
                                        <p:cTn id="70" dur="1" fill="hold">
                                          <p:stCondLst>
                                            <p:cond delay="499"/>
                                          </p:stCondLst>
                                        </p:cTn>
                                        <p:tgtEl>
                                          <p:spTgt spid="157"/>
                                        </p:tgtEl>
                                        <p:attrNameLst>
                                          <p:attrName>style.visibility</p:attrName>
                                        </p:attrNameLst>
                                      </p:cBhvr>
                                      <p:to>
                                        <p:strVal val="hidden"/>
                                      </p:to>
                                    </p:set>
                                  </p:childTnLst>
                                </p:cTn>
                              </p:par>
                              <p:par>
                                <p:cTn id="71" presetID="9" presetClass="exit" presetSubtype="0" fill="hold" grpId="0" nodeType="withEffect">
                                  <p:stCondLst>
                                    <p:cond delay="0"/>
                                  </p:stCondLst>
                                  <p:childTnLst>
                                    <p:animEffect transition="out" filter="dissolve">
                                      <p:cBhvr>
                                        <p:cTn id="72" dur="500"/>
                                        <p:tgtEl>
                                          <p:spTgt spid="160"/>
                                        </p:tgtEl>
                                      </p:cBhvr>
                                    </p:animEffect>
                                    <p:set>
                                      <p:cBhvr>
                                        <p:cTn id="73" dur="1" fill="hold">
                                          <p:stCondLst>
                                            <p:cond delay="499"/>
                                          </p:stCondLst>
                                        </p:cTn>
                                        <p:tgtEl>
                                          <p:spTgt spid="160"/>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161"/>
                                        </p:tgtEl>
                                      </p:cBhvr>
                                    </p:animEffect>
                                    <p:set>
                                      <p:cBhvr>
                                        <p:cTn id="76" dur="1" fill="hold">
                                          <p:stCondLst>
                                            <p:cond delay="499"/>
                                          </p:stCondLst>
                                        </p:cTn>
                                        <p:tgtEl>
                                          <p:spTgt spid="161"/>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500"/>
                                        <p:tgtEl>
                                          <p:spTgt spid="164"/>
                                        </p:tgtEl>
                                      </p:cBhvr>
                                    </p:animEffect>
                                    <p:set>
                                      <p:cBhvr>
                                        <p:cTn id="79" dur="1" fill="hold">
                                          <p:stCondLst>
                                            <p:cond delay="499"/>
                                          </p:stCondLst>
                                        </p:cTn>
                                        <p:tgtEl>
                                          <p:spTgt spid="164"/>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169"/>
                                        </p:tgtEl>
                                      </p:cBhvr>
                                    </p:animEffect>
                                    <p:set>
                                      <p:cBhvr>
                                        <p:cTn id="82" dur="1" fill="hold">
                                          <p:stCondLst>
                                            <p:cond delay="499"/>
                                          </p:stCondLst>
                                        </p:cTn>
                                        <p:tgtEl>
                                          <p:spTgt spid="169"/>
                                        </p:tgtEl>
                                        <p:attrNameLst>
                                          <p:attrName>style.visibility</p:attrName>
                                        </p:attrNameLst>
                                      </p:cBhvr>
                                      <p:to>
                                        <p:strVal val="hidden"/>
                                      </p:to>
                                    </p:set>
                                  </p:childTnLst>
                                </p:cTn>
                              </p:par>
                              <p:par>
                                <p:cTn id="83" presetID="9" presetClass="exit" presetSubtype="0" fill="hold" grpId="0" nodeType="withEffect">
                                  <p:stCondLst>
                                    <p:cond delay="0"/>
                                  </p:stCondLst>
                                  <p:childTnLst>
                                    <p:animEffect transition="out" filter="dissolve">
                                      <p:cBhvr>
                                        <p:cTn id="84" dur="500"/>
                                        <p:tgtEl>
                                          <p:spTgt spid="172"/>
                                        </p:tgtEl>
                                      </p:cBhvr>
                                    </p:animEffect>
                                    <p:set>
                                      <p:cBhvr>
                                        <p:cTn id="85" dur="1" fill="hold">
                                          <p:stCondLst>
                                            <p:cond delay="499"/>
                                          </p:stCondLst>
                                        </p:cTn>
                                        <p:tgtEl>
                                          <p:spTgt spid="172"/>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173"/>
                                        </p:tgtEl>
                                      </p:cBhvr>
                                    </p:animEffect>
                                    <p:set>
                                      <p:cBhvr>
                                        <p:cTn id="88" dur="1" fill="hold">
                                          <p:stCondLst>
                                            <p:cond delay="499"/>
                                          </p:stCondLst>
                                        </p:cTn>
                                        <p:tgtEl>
                                          <p:spTgt spid="173"/>
                                        </p:tgtEl>
                                        <p:attrNameLst>
                                          <p:attrName>style.visibility</p:attrName>
                                        </p:attrNameLst>
                                      </p:cBhvr>
                                      <p:to>
                                        <p:strVal val="hidden"/>
                                      </p:to>
                                    </p:set>
                                  </p:childTnLst>
                                </p:cTn>
                              </p:par>
                              <p:par>
                                <p:cTn id="89" presetID="9" presetClass="exit" presetSubtype="0" fill="hold" grpId="0" nodeType="withEffect">
                                  <p:stCondLst>
                                    <p:cond delay="0"/>
                                  </p:stCondLst>
                                  <p:childTnLst>
                                    <p:animEffect transition="out" filter="dissolve">
                                      <p:cBhvr>
                                        <p:cTn id="90" dur="500"/>
                                        <p:tgtEl>
                                          <p:spTgt spid="176"/>
                                        </p:tgtEl>
                                      </p:cBhvr>
                                    </p:animEffect>
                                    <p:set>
                                      <p:cBhvr>
                                        <p:cTn id="91" dur="1" fill="hold">
                                          <p:stCondLst>
                                            <p:cond delay="499"/>
                                          </p:stCondLst>
                                        </p:cTn>
                                        <p:tgtEl>
                                          <p:spTgt spid="176"/>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500"/>
                                        <p:tgtEl>
                                          <p:spTgt spid="177"/>
                                        </p:tgtEl>
                                      </p:cBhvr>
                                    </p:animEffect>
                                    <p:set>
                                      <p:cBhvr>
                                        <p:cTn id="94" dur="1" fill="hold">
                                          <p:stCondLst>
                                            <p:cond delay="499"/>
                                          </p:stCondLst>
                                        </p:cTn>
                                        <p:tgtEl>
                                          <p:spTgt spid="177"/>
                                        </p:tgtEl>
                                        <p:attrNameLst>
                                          <p:attrName>style.visibility</p:attrName>
                                        </p:attrNameLst>
                                      </p:cBhvr>
                                      <p:to>
                                        <p:strVal val="hidden"/>
                                      </p:to>
                                    </p:set>
                                  </p:childTnLst>
                                </p:cTn>
                              </p:par>
                              <p:par>
                                <p:cTn id="95" presetID="9" presetClass="exit" presetSubtype="0" fill="hold" grpId="0" nodeType="withEffect">
                                  <p:stCondLst>
                                    <p:cond delay="0"/>
                                  </p:stCondLst>
                                  <p:childTnLst>
                                    <p:animEffect transition="out" filter="dissolve">
                                      <p:cBhvr>
                                        <p:cTn id="96" dur="500"/>
                                        <p:tgtEl>
                                          <p:spTgt spid="180"/>
                                        </p:tgtEl>
                                      </p:cBhvr>
                                    </p:animEffect>
                                    <p:set>
                                      <p:cBhvr>
                                        <p:cTn id="97" dur="1" fill="hold">
                                          <p:stCondLst>
                                            <p:cond delay="499"/>
                                          </p:stCondLst>
                                        </p:cTn>
                                        <p:tgtEl>
                                          <p:spTgt spid="180"/>
                                        </p:tgtEl>
                                        <p:attrNameLst>
                                          <p:attrName>style.visibility</p:attrName>
                                        </p:attrNameLst>
                                      </p:cBhvr>
                                      <p:to>
                                        <p:strVal val="hidden"/>
                                      </p:to>
                                    </p:set>
                                  </p:childTnLst>
                                </p:cTn>
                              </p:par>
                              <p:par>
                                <p:cTn id="98" presetID="9" presetClass="exit" presetSubtype="0" fill="hold" nodeType="withEffect">
                                  <p:stCondLst>
                                    <p:cond delay="0"/>
                                  </p:stCondLst>
                                  <p:childTnLst>
                                    <p:animEffect transition="out" filter="dissolve">
                                      <p:cBhvr>
                                        <p:cTn id="99" dur="500"/>
                                        <p:tgtEl>
                                          <p:spTgt spid="181"/>
                                        </p:tgtEl>
                                      </p:cBhvr>
                                    </p:animEffect>
                                    <p:set>
                                      <p:cBhvr>
                                        <p:cTn id="100" dur="1" fill="hold">
                                          <p:stCondLst>
                                            <p:cond delay="499"/>
                                          </p:stCondLst>
                                        </p:cTn>
                                        <p:tgtEl>
                                          <p:spTgt spid="181"/>
                                        </p:tgtEl>
                                        <p:attrNameLst>
                                          <p:attrName>style.visibility</p:attrName>
                                        </p:attrNameLst>
                                      </p:cBhvr>
                                      <p:to>
                                        <p:strVal val="hidden"/>
                                      </p:to>
                                    </p:set>
                                  </p:childTnLst>
                                </p:cTn>
                              </p:par>
                              <p:par>
                                <p:cTn id="101" presetID="9" presetClass="exit" presetSubtype="0" fill="hold" nodeType="withEffect">
                                  <p:stCondLst>
                                    <p:cond delay="0"/>
                                  </p:stCondLst>
                                  <p:childTnLst>
                                    <p:animEffect transition="out" filter="dissolve">
                                      <p:cBhvr>
                                        <p:cTn id="102" dur="500"/>
                                        <p:tgtEl>
                                          <p:spTgt spid="184"/>
                                        </p:tgtEl>
                                      </p:cBhvr>
                                    </p:animEffect>
                                    <p:set>
                                      <p:cBhvr>
                                        <p:cTn id="103" dur="1" fill="hold">
                                          <p:stCondLst>
                                            <p:cond delay="499"/>
                                          </p:stCondLst>
                                        </p:cTn>
                                        <p:tgtEl>
                                          <p:spTgt spid="184"/>
                                        </p:tgtEl>
                                        <p:attrNameLst>
                                          <p:attrName>style.visibility</p:attrName>
                                        </p:attrNameLst>
                                      </p:cBhvr>
                                      <p:to>
                                        <p:strVal val="hidden"/>
                                      </p:to>
                                    </p:set>
                                  </p:childTnLst>
                                </p:cTn>
                              </p:par>
                              <p:par>
                                <p:cTn id="104" presetID="9" presetClass="exit" presetSubtype="0" fill="hold" nodeType="withEffect">
                                  <p:stCondLst>
                                    <p:cond delay="0"/>
                                  </p:stCondLst>
                                  <p:childTnLst>
                                    <p:animEffect transition="out" filter="dissolve">
                                      <p:cBhvr>
                                        <p:cTn id="105" dur="500"/>
                                        <p:tgtEl>
                                          <p:spTgt spid="189"/>
                                        </p:tgtEl>
                                      </p:cBhvr>
                                    </p:animEffect>
                                    <p:set>
                                      <p:cBhvr>
                                        <p:cTn id="106" dur="1" fill="hold">
                                          <p:stCondLst>
                                            <p:cond delay="499"/>
                                          </p:stCondLst>
                                        </p:cTn>
                                        <p:tgtEl>
                                          <p:spTgt spid="189"/>
                                        </p:tgtEl>
                                        <p:attrNameLst>
                                          <p:attrName>style.visibility</p:attrName>
                                        </p:attrNameLst>
                                      </p:cBhvr>
                                      <p:to>
                                        <p:strVal val="hidden"/>
                                      </p:to>
                                    </p:set>
                                  </p:childTnLst>
                                </p:cTn>
                              </p:par>
                              <p:par>
                                <p:cTn id="107" presetID="9" presetClass="exit" presetSubtype="0" fill="hold" grpId="0" nodeType="withEffect">
                                  <p:stCondLst>
                                    <p:cond delay="0"/>
                                  </p:stCondLst>
                                  <p:childTnLst>
                                    <p:animEffect transition="out" filter="dissolve">
                                      <p:cBhvr>
                                        <p:cTn id="108" dur="500"/>
                                        <p:tgtEl>
                                          <p:spTgt spid="192"/>
                                        </p:tgtEl>
                                      </p:cBhvr>
                                    </p:animEffect>
                                    <p:set>
                                      <p:cBhvr>
                                        <p:cTn id="109" dur="1" fill="hold">
                                          <p:stCondLst>
                                            <p:cond delay="499"/>
                                          </p:stCondLst>
                                        </p:cTn>
                                        <p:tgtEl>
                                          <p:spTgt spid="192"/>
                                        </p:tgtEl>
                                        <p:attrNameLst>
                                          <p:attrName>style.visibility</p:attrName>
                                        </p:attrNameLst>
                                      </p:cBhvr>
                                      <p:to>
                                        <p:strVal val="hidden"/>
                                      </p:to>
                                    </p:set>
                                  </p:childTnLst>
                                </p:cTn>
                              </p:par>
                              <p:par>
                                <p:cTn id="110" presetID="9" presetClass="exit" presetSubtype="0" fill="hold" nodeType="withEffect">
                                  <p:stCondLst>
                                    <p:cond delay="0"/>
                                  </p:stCondLst>
                                  <p:childTnLst>
                                    <p:animEffect transition="out" filter="dissolve">
                                      <p:cBhvr>
                                        <p:cTn id="111" dur="500"/>
                                        <p:tgtEl>
                                          <p:spTgt spid="193"/>
                                        </p:tgtEl>
                                      </p:cBhvr>
                                    </p:animEffect>
                                    <p:set>
                                      <p:cBhvr>
                                        <p:cTn id="112" dur="1" fill="hold">
                                          <p:stCondLst>
                                            <p:cond delay="499"/>
                                          </p:stCondLst>
                                        </p:cTn>
                                        <p:tgtEl>
                                          <p:spTgt spid="193"/>
                                        </p:tgtEl>
                                        <p:attrNameLst>
                                          <p:attrName>style.visibility</p:attrName>
                                        </p:attrNameLst>
                                      </p:cBhvr>
                                      <p:to>
                                        <p:strVal val="hidden"/>
                                      </p:to>
                                    </p:set>
                                  </p:childTnLst>
                                </p:cTn>
                              </p:par>
                              <p:par>
                                <p:cTn id="113" presetID="9" presetClass="exit" presetSubtype="0" fill="hold" grpId="0" nodeType="withEffect">
                                  <p:stCondLst>
                                    <p:cond delay="0"/>
                                  </p:stCondLst>
                                  <p:childTnLst>
                                    <p:animEffect transition="out" filter="dissolve">
                                      <p:cBhvr>
                                        <p:cTn id="114" dur="500"/>
                                        <p:tgtEl>
                                          <p:spTgt spid="196"/>
                                        </p:tgtEl>
                                      </p:cBhvr>
                                    </p:animEffect>
                                    <p:set>
                                      <p:cBhvr>
                                        <p:cTn id="115" dur="1" fill="hold">
                                          <p:stCondLst>
                                            <p:cond delay="499"/>
                                          </p:stCondLst>
                                        </p:cTn>
                                        <p:tgtEl>
                                          <p:spTgt spid="196"/>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500"/>
                                        <p:tgtEl>
                                          <p:spTgt spid="197"/>
                                        </p:tgtEl>
                                      </p:cBhvr>
                                    </p:animEffect>
                                    <p:set>
                                      <p:cBhvr>
                                        <p:cTn id="118" dur="1" fill="hold">
                                          <p:stCondLst>
                                            <p:cond delay="499"/>
                                          </p:stCondLst>
                                        </p:cTn>
                                        <p:tgtEl>
                                          <p:spTgt spid="197"/>
                                        </p:tgtEl>
                                        <p:attrNameLst>
                                          <p:attrName>style.visibility</p:attrName>
                                        </p:attrNameLst>
                                      </p:cBhvr>
                                      <p:to>
                                        <p:strVal val="hidden"/>
                                      </p:to>
                                    </p:set>
                                  </p:childTnLst>
                                </p:cTn>
                              </p:par>
                              <p:par>
                                <p:cTn id="119" presetID="9" presetClass="exit" presetSubtype="0" fill="hold" grpId="0" nodeType="withEffect">
                                  <p:stCondLst>
                                    <p:cond delay="0"/>
                                  </p:stCondLst>
                                  <p:childTnLst>
                                    <p:animEffect transition="out" filter="dissolve">
                                      <p:cBhvr>
                                        <p:cTn id="120" dur="500"/>
                                        <p:tgtEl>
                                          <p:spTgt spid="200"/>
                                        </p:tgtEl>
                                      </p:cBhvr>
                                    </p:animEffect>
                                    <p:set>
                                      <p:cBhvr>
                                        <p:cTn id="121" dur="1" fill="hold">
                                          <p:stCondLst>
                                            <p:cond delay="499"/>
                                          </p:stCondLst>
                                        </p:cTn>
                                        <p:tgtEl>
                                          <p:spTgt spid="200"/>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201"/>
                                        </p:tgtEl>
                                      </p:cBhvr>
                                    </p:animEffect>
                                    <p:set>
                                      <p:cBhvr>
                                        <p:cTn id="124" dur="1" fill="hold">
                                          <p:stCondLst>
                                            <p:cond delay="499"/>
                                          </p:stCondLst>
                                        </p:cTn>
                                        <p:tgtEl>
                                          <p:spTgt spid="201"/>
                                        </p:tgtEl>
                                        <p:attrNameLst>
                                          <p:attrName>style.visibility</p:attrName>
                                        </p:attrNameLst>
                                      </p:cBhvr>
                                      <p:to>
                                        <p:strVal val="hidden"/>
                                      </p:to>
                                    </p:set>
                                  </p:childTnLst>
                                </p:cTn>
                              </p:par>
                              <p:par>
                                <p:cTn id="125" presetID="9" presetClass="exit" presetSubtype="0" fill="hold" nodeType="withEffect">
                                  <p:stCondLst>
                                    <p:cond delay="0"/>
                                  </p:stCondLst>
                                  <p:childTnLst>
                                    <p:animEffect transition="out" filter="dissolve">
                                      <p:cBhvr>
                                        <p:cTn id="126" dur="500"/>
                                        <p:tgtEl>
                                          <p:spTgt spid="204"/>
                                        </p:tgtEl>
                                      </p:cBhvr>
                                    </p:animEffect>
                                    <p:set>
                                      <p:cBhvr>
                                        <p:cTn id="127" dur="1" fill="hold">
                                          <p:stCondLst>
                                            <p:cond delay="499"/>
                                          </p:stCondLst>
                                        </p:cTn>
                                        <p:tgtEl>
                                          <p:spTgt spid="204"/>
                                        </p:tgtEl>
                                        <p:attrNameLst>
                                          <p:attrName>style.visibility</p:attrName>
                                        </p:attrNameLst>
                                      </p:cBhvr>
                                      <p:to>
                                        <p:strVal val="hidden"/>
                                      </p:to>
                                    </p:set>
                                  </p:childTnLst>
                                </p:cTn>
                              </p:par>
                              <p:par>
                                <p:cTn id="128" presetID="9" presetClass="exit" presetSubtype="0" fill="hold" nodeType="withEffect">
                                  <p:stCondLst>
                                    <p:cond delay="0"/>
                                  </p:stCondLst>
                                  <p:childTnLst>
                                    <p:animEffect transition="out" filter="dissolve">
                                      <p:cBhvr>
                                        <p:cTn id="129" dur="500"/>
                                        <p:tgtEl>
                                          <p:spTgt spid="209"/>
                                        </p:tgtEl>
                                      </p:cBhvr>
                                    </p:animEffect>
                                    <p:set>
                                      <p:cBhvr>
                                        <p:cTn id="130" dur="1" fill="hold">
                                          <p:stCondLst>
                                            <p:cond delay="499"/>
                                          </p:stCondLst>
                                        </p:cTn>
                                        <p:tgtEl>
                                          <p:spTgt spid="209"/>
                                        </p:tgtEl>
                                        <p:attrNameLst>
                                          <p:attrName>style.visibility</p:attrName>
                                        </p:attrNameLst>
                                      </p:cBhvr>
                                      <p:to>
                                        <p:strVal val="hidden"/>
                                      </p:to>
                                    </p:set>
                                  </p:childTnLst>
                                </p:cTn>
                              </p:par>
                              <p:par>
                                <p:cTn id="131" presetID="9" presetClass="exit" presetSubtype="0" fill="hold" grpId="0" nodeType="withEffect">
                                  <p:stCondLst>
                                    <p:cond delay="0"/>
                                  </p:stCondLst>
                                  <p:childTnLst>
                                    <p:animEffect transition="out" filter="dissolve">
                                      <p:cBhvr>
                                        <p:cTn id="132" dur="500"/>
                                        <p:tgtEl>
                                          <p:spTgt spid="212"/>
                                        </p:tgtEl>
                                      </p:cBhvr>
                                    </p:animEffect>
                                    <p:set>
                                      <p:cBhvr>
                                        <p:cTn id="133" dur="1" fill="hold">
                                          <p:stCondLst>
                                            <p:cond delay="499"/>
                                          </p:stCondLst>
                                        </p:cTn>
                                        <p:tgtEl>
                                          <p:spTgt spid="212"/>
                                        </p:tgtEl>
                                        <p:attrNameLst>
                                          <p:attrName>style.visibility</p:attrName>
                                        </p:attrNameLst>
                                      </p:cBhvr>
                                      <p:to>
                                        <p:strVal val="hidden"/>
                                      </p:to>
                                    </p:set>
                                  </p:childTnLst>
                                </p:cTn>
                              </p:par>
                              <p:par>
                                <p:cTn id="134" presetID="9" presetClass="exit" presetSubtype="0" fill="hold" nodeType="withEffect">
                                  <p:stCondLst>
                                    <p:cond delay="0"/>
                                  </p:stCondLst>
                                  <p:childTnLst>
                                    <p:animEffect transition="out" filter="dissolve">
                                      <p:cBhvr>
                                        <p:cTn id="135" dur="500"/>
                                        <p:tgtEl>
                                          <p:spTgt spid="213"/>
                                        </p:tgtEl>
                                      </p:cBhvr>
                                    </p:animEffect>
                                    <p:set>
                                      <p:cBhvr>
                                        <p:cTn id="136" dur="1" fill="hold">
                                          <p:stCondLst>
                                            <p:cond delay="499"/>
                                          </p:stCondLst>
                                        </p:cTn>
                                        <p:tgtEl>
                                          <p:spTgt spid="213"/>
                                        </p:tgtEl>
                                        <p:attrNameLst>
                                          <p:attrName>style.visibility</p:attrName>
                                        </p:attrNameLst>
                                      </p:cBhvr>
                                      <p:to>
                                        <p:strVal val="hidden"/>
                                      </p:to>
                                    </p:set>
                                  </p:childTnLst>
                                </p:cTn>
                              </p:par>
                              <p:par>
                                <p:cTn id="137" presetID="9" presetClass="exit" presetSubtype="0" fill="hold" grpId="0" nodeType="withEffect">
                                  <p:stCondLst>
                                    <p:cond delay="0"/>
                                  </p:stCondLst>
                                  <p:childTnLst>
                                    <p:animEffect transition="out" filter="dissolve">
                                      <p:cBhvr>
                                        <p:cTn id="138" dur="500"/>
                                        <p:tgtEl>
                                          <p:spTgt spid="216"/>
                                        </p:tgtEl>
                                      </p:cBhvr>
                                    </p:animEffect>
                                    <p:set>
                                      <p:cBhvr>
                                        <p:cTn id="139" dur="1" fill="hold">
                                          <p:stCondLst>
                                            <p:cond delay="499"/>
                                          </p:stCondLst>
                                        </p:cTn>
                                        <p:tgtEl>
                                          <p:spTgt spid="216"/>
                                        </p:tgtEl>
                                        <p:attrNameLst>
                                          <p:attrName>style.visibility</p:attrName>
                                        </p:attrNameLst>
                                      </p:cBhvr>
                                      <p:to>
                                        <p:strVal val="hidden"/>
                                      </p:to>
                                    </p:set>
                                  </p:childTnLst>
                                </p:cTn>
                              </p:par>
                              <p:par>
                                <p:cTn id="140" presetID="9" presetClass="exit" presetSubtype="0" fill="hold" nodeType="withEffect">
                                  <p:stCondLst>
                                    <p:cond delay="0"/>
                                  </p:stCondLst>
                                  <p:childTnLst>
                                    <p:animEffect transition="out" filter="dissolve">
                                      <p:cBhvr>
                                        <p:cTn id="141" dur="500"/>
                                        <p:tgtEl>
                                          <p:spTgt spid="217"/>
                                        </p:tgtEl>
                                      </p:cBhvr>
                                    </p:animEffect>
                                    <p:set>
                                      <p:cBhvr>
                                        <p:cTn id="142" dur="1" fill="hold">
                                          <p:stCondLst>
                                            <p:cond delay="499"/>
                                          </p:stCondLst>
                                        </p:cTn>
                                        <p:tgtEl>
                                          <p:spTgt spid="217"/>
                                        </p:tgtEl>
                                        <p:attrNameLst>
                                          <p:attrName>style.visibility</p:attrName>
                                        </p:attrNameLst>
                                      </p:cBhvr>
                                      <p:to>
                                        <p:strVal val="hidden"/>
                                      </p:to>
                                    </p:set>
                                  </p:childTnLst>
                                </p:cTn>
                              </p:par>
                              <p:par>
                                <p:cTn id="143" presetID="9" presetClass="exit" presetSubtype="0" fill="hold" grpId="0" nodeType="withEffect">
                                  <p:stCondLst>
                                    <p:cond delay="0"/>
                                  </p:stCondLst>
                                  <p:childTnLst>
                                    <p:animEffect transition="out" filter="dissolve">
                                      <p:cBhvr>
                                        <p:cTn id="144" dur="500"/>
                                        <p:tgtEl>
                                          <p:spTgt spid="220"/>
                                        </p:tgtEl>
                                      </p:cBhvr>
                                    </p:animEffect>
                                    <p:set>
                                      <p:cBhvr>
                                        <p:cTn id="145" dur="1" fill="hold">
                                          <p:stCondLst>
                                            <p:cond delay="499"/>
                                          </p:stCondLst>
                                        </p:cTn>
                                        <p:tgtEl>
                                          <p:spTgt spid="220"/>
                                        </p:tgtEl>
                                        <p:attrNameLst>
                                          <p:attrName>style.visibility</p:attrName>
                                        </p:attrNameLst>
                                      </p:cBhvr>
                                      <p:to>
                                        <p:strVal val="hidden"/>
                                      </p:to>
                                    </p:set>
                                  </p:childTnLst>
                                </p:cTn>
                              </p:par>
                              <p:par>
                                <p:cTn id="146" presetID="9" presetClass="exit" presetSubtype="0" fill="hold" nodeType="withEffect">
                                  <p:stCondLst>
                                    <p:cond delay="0"/>
                                  </p:stCondLst>
                                  <p:childTnLst>
                                    <p:animEffect transition="out" filter="dissolve">
                                      <p:cBhvr>
                                        <p:cTn id="147" dur="500"/>
                                        <p:tgtEl>
                                          <p:spTgt spid="221"/>
                                        </p:tgtEl>
                                      </p:cBhvr>
                                    </p:animEffect>
                                    <p:set>
                                      <p:cBhvr>
                                        <p:cTn id="148" dur="1" fill="hold">
                                          <p:stCondLst>
                                            <p:cond delay="499"/>
                                          </p:stCondLst>
                                        </p:cTn>
                                        <p:tgtEl>
                                          <p:spTgt spid="221"/>
                                        </p:tgtEl>
                                        <p:attrNameLst>
                                          <p:attrName>style.visibility</p:attrName>
                                        </p:attrNameLst>
                                      </p:cBhvr>
                                      <p:to>
                                        <p:strVal val="hidden"/>
                                      </p:to>
                                    </p:set>
                                  </p:childTnLst>
                                </p:cTn>
                              </p:par>
                              <p:par>
                                <p:cTn id="149" presetID="9" presetClass="exit" presetSubtype="0" fill="hold" grpId="0" nodeType="withEffect">
                                  <p:stCondLst>
                                    <p:cond delay="0"/>
                                  </p:stCondLst>
                                  <p:childTnLst>
                                    <p:animEffect transition="out" filter="dissolve">
                                      <p:cBhvr>
                                        <p:cTn id="150" dur="500"/>
                                        <p:tgtEl>
                                          <p:spTgt spid="224"/>
                                        </p:tgtEl>
                                      </p:cBhvr>
                                    </p:animEffect>
                                    <p:set>
                                      <p:cBhvr>
                                        <p:cTn id="151" dur="1" fill="hold">
                                          <p:stCondLst>
                                            <p:cond delay="499"/>
                                          </p:stCondLst>
                                        </p:cTn>
                                        <p:tgtEl>
                                          <p:spTgt spid="224"/>
                                        </p:tgtEl>
                                        <p:attrNameLst>
                                          <p:attrName>style.visibility</p:attrName>
                                        </p:attrNameLst>
                                      </p:cBhvr>
                                      <p:to>
                                        <p:strVal val="hidden"/>
                                      </p:to>
                                    </p:set>
                                  </p:childTnLst>
                                </p:cTn>
                              </p:par>
                              <p:par>
                                <p:cTn id="152" presetID="9" presetClass="exit" presetSubtype="0" fill="hold" grpId="0" nodeType="withEffect">
                                  <p:stCondLst>
                                    <p:cond delay="0"/>
                                  </p:stCondLst>
                                  <p:childTnLst>
                                    <p:animEffect transition="out" filter="dissolve">
                                      <p:cBhvr>
                                        <p:cTn id="153" dur="500"/>
                                        <p:tgtEl>
                                          <p:spTgt spid="225"/>
                                        </p:tgtEl>
                                      </p:cBhvr>
                                    </p:animEffect>
                                    <p:set>
                                      <p:cBhvr>
                                        <p:cTn id="154" dur="1" fill="hold">
                                          <p:stCondLst>
                                            <p:cond delay="499"/>
                                          </p:stCondLst>
                                        </p:cTn>
                                        <p:tgtEl>
                                          <p:spTgt spid="225"/>
                                        </p:tgtEl>
                                        <p:attrNameLst>
                                          <p:attrName>style.visibility</p:attrName>
                                        </p:attrNameLst>
                                      </p:cBhvr>
                                      <p:to>
                                        <p:strVal val="hidden"/>
                                      </p:to>
                                    </p:set>
                                  </p:childTnLst>
                                </p:cTn>
                              </p:par>
                              <p:par>
                                <p:cTn id="155" presetID="9" presetClass="exit" presetSubtype="0" fill="hold" grpId="0" nodeType="withEffect">
                                  <p:stCondLst>
                                    <p:cond delay="0"/>
                                  </p:stCondLst>
                                  <p:childTnLst>
                                    <p:animEffect transition="out" filter="dissolve">
                                      <p:cBhvr>
                                        <p:cTn id="156" dur="500"/>
                                        <p:tgtEl>
                                          <p:spTgt spid="226"/>
                                        </p:tgtEl>
                                      </p:cBhvr>
                                    </p:animEffect>
                                    <p:set>
                                      <p:cBhvr>
                                        <p:cTn id="157" dur="1" fill="hold">
                                          <p:stCondLst>
                                            <p:cond delay="499"/>
                                          </p:stCondLst>
                                        </p:cTn>
                                        <p:tgtEl>
                                          <p:spTgt spid="226"/>
                                        </p:tgtEl>
                                        <p:attrNameLst>
                                          <p:attrName>style.visibility</p:attrName>
                                        </p:attrNameLst>
                                      </p:cBhvr>
                                      <p:to>
                                        <p:strVal val="hidden"/>
                                      </p:to>
                                    </p:set>
                                  </p:childTnLst>
                                </p:cTn>
                              </p:par>
                              <p:par>
                                <p:cTn id="158" presetID="9" presetClass="exit" presetSubtype="0" fill="hold" grpId="0" nodeType="withEffect">
                                  <p:stCondLst>
                                    <p:cond delay="0"/>
                                  </p:stCondLst>
                                  <p:childTnLst>
                                    <p:animEffect transition="out" filter="dissolve">
                                      <p:cBhvr>
                                        <p:cTn id="159" dur="500"/>
                                        <p:tgtEl>
                                          <p:spTgt spid="227"/>
                                        </p:tgtEl>
                                      </p:cBhvr>
                                    </p:animEffect>
                                    <p:set>
                                      <p:cBhvr>
                                        <p:cTn id="160" dur="1" fill="hold">
                                          <p:stCondLst>
                                            <p:cond delay="499"/>
                                          </p:stCondLst>
                                        </p:cTn>
                                        <p:tgtEl>
                                          <p:spTgt spid="227"/>
                                        </p:tgtEl>
                                        <p:attrNameLst>
                                          <p:attrName>style.visibility</p:attrName>
                                        </p:attrNameLst>
                                      </p:cBhvr>
                                      <p:to>
                                        <p:strVal val="hidden"/>
                                      </p:to>
                                    </p:set>
                                  </p:childTnLst>
                                </p:cTn>
                              </p:par>
                              <p:par>
                                <p:cTn id="161" presetID="9" presetClass="exit" presetSubtype="0" fill="hold" grpId="0" nodeType="withEffect">
                                  <p:stCondLst>
                                    <p:cond delay="0"/>
                                  </p:stCondLst>
                                  <p:childTnLst>
                                    <p:animEffect transition="out" filter="dissolve">
                                      <p:cBhvr>
                                        <p:cTn id="162" dur="500"/>
                                        <p:tgtEl>
                                          <p:spTgt spid="228"/>
                                        </p:tgtEl>
                                      </p:cBhvr>
                                    </p:animEffect>
                                    <p:set>
                                      <p:cBhvr>
                                        <p:cTn id="163" dur="1" fill="hold">
                                          <p:stCondLst>
                                            <p:cond delay="499"/>
                                          </p:stCondLst>
                                        </p:cTn>
                                        <p:tgtEl>
                                          <p:spTgt spid="228"/>
                                        </p:tgtEl>
                                        <p:attrNameLst>
                                          <p:attrName>style.visibility</p:attrName>
                                        </p:attrNameLst>
                                      </p:cBhvr>
                                      <p:to>
                                        <p:strVal val="hidden"/>
                                      </p:to>
                                    </p:set>
                                  </p:childTnLst>
                                </p:cTn>
                              </p:par>
                              <p:par>
                                <p:cTn id="164" presetID="9" presetClass="exit" presetSubtype="0" fill="hold" grpId="0" nodeType="withEffect">
                                  <p:stCondLst>
                                    <p:cond delay="0"/>
                                  </p:stCondLst>
                                  <p:childTnLst>
                                    <p:animEffect transition="out" filter="dissolve">
                                      <p:cBhvr>
                                        <p:cTn id="165" dur="500"/>
                                        <p:tgtEl>
                                          <p:spTgt spid="229"/>
                                        </p:tgtEl>
                                      </p:cBhvr>
                                    </p:animEffect>
                                    <p:set>
                                      <p:cBhvr>
                                        <p:cTn id="166" dur="1" fill="hold">
                                          <p:stCondLst>
                                            <p:cond delay="499"/>
                                          </p:stCondLst>
                                        </p:cTn>
                                        <p:tgtEl>
                                          <p:spTgt spid="229"/>
                                        </p:tgtEl>
                                        <p:attrNameLst>
                                          <p:attrName>style.visibility</p:attrName>
                                        </p:attrNameLst>
                                      </p:cBhvr>
                                      <p:to>
                                        <p:strVal val="hidden"/>
                                      </p:to>
                                    </p:set>
                                  </p:childTnLst>
                                </p:cTn>
                              </p:par>
                              <p:par>
                                <p:cTn id="167" presetID="9" presetClass="exit" presetSubtype="0" fill="hold" grpId="0" nodeType="withEffect">
                                  <p:stCondLst>
                                    <p:cond delay="0"/>
                                  </p:stCondLst>
                                  <p:childTnLst>
                                    <p:animEffect transition="out" filter="dissolve">
                                      <p:cBhvr>
                                        <p:cTn id="168" dur="500"/>
                                        <p:tgtEl>
                                          <p:spTgt spid="230"/>
                                        </p:tgtEl>
                                      </p:cBhvr>
                                    </p:animEffect>
                                    <p:set>
                                      <p:cBhvr>
                                        <p:cTn id="169" dur="1" fill="hold">
                                          <p:stCondLst>
                                            <p:cond delay="499"/>
                                          </p:stCondLst>
                                        </p:cTn>
                                        <p:tgtEl>
                                          <p:spTgt spid="230"/>
                                        </p:tgtEl>
                                        <p:attrNameLst>
                                          <p:attrName>style.visibility</p:attrName>
                                        </p:attrNameLst>
                                      </p:cBhvr>
                                      <p:to>
                                        <p:strVal val="hidden"/>
                                      </p:to>
                                    </p:set>
                                  </p:childTnLst>
                                </p:cTn>
                              </p:par>
                              <p:par>
                                <p:cTn id="170" presetID="9" presetClass="exit" presetSubtype="0" fill="hold" nodeType="withEffect">
                                  <p:stCondLst>
                                    <p:cond delay="0"/>
                                  </p:stCondLst>
                                  <p:childTnLst>
                                    <p:animEffect transition="out" filter="dissolve">
                                      <p:cBhvr>
                                        <p:cTn id="171" dur="500"/>
                                        <p:tgtEl>
                                          <p:spTgt spid="231"/>
                                        </p:tgtEl>
                                      </p:cBhvr>
                                    </p:animEffect>
                                    <p:set>
                                      <p:cBhvr>
                                        <p:cTn id="172" dur="1" fill="hold">
                                          <p:stCondLst>
                                            <p:cond delay="499"/>
                                          </p:stCondLst>
                                        </p:cTn>
                                        <p:tgtEl>
                                          <p:spTgt spid="231"/>
                                        </p:tgtEl>
                                        <p:attrNameLst>
                                          <p:attrName>style.visibility</p:attrName>
                                        </p:attrNameLst>
                                      </p:cBhvr>
                                      <p:to>
                                        <p:strVal val="hidden"/>
                                      </p:to>
                                    </p:set>
                                  </p:childTnLst>
                                </p:cTn>
                              </p:par>
                              <p:par>
                                <p:cTn id="173" presetID="9" presetClass="exit" presetSubtype="0" fill="hold" nodeType="withEffect">
                                  <p:stCondLst>
                                    <p:cond delay="0"/>
                                  </p:stCondLst>
                                  <p:childTnLst>
                                    <p:animEffect transition="out" filter="dissolve">
                                      <p:cBhvr>
                                        <p:cTn id="174" dur="500"/>
                                        <p:tgtEl>
                                          <p:spTgt spid="232"/>
                                        </p:tgtEl>
                                      </p:cBhvr>
                                    </p:animEffect>
                                    <p:set>
                                      <p:cBhvr>
                                        <p:cTn id="175" dur="1" fill="hold">
                                          <p:stCondLst>
                                            <p:cond delay="499"/>
                                          </p:stCondLst>
                                        </p:cTn>
                                        <p:tgtEl>
                                          <p:spTgt spid="232"/>
                                        </p:tgtEl>
                                        <p:attrNameLst>
                                          <p:attrName>style.visibility</p:attrName>
                                        </p:attrNameLst>
                                      </p:cBhvr>
                                      <p:to>
                                        <p:strVal val="hidden"/>
                                      </p:to>
                                    </p:set>
                                  </p:childTnLst>
                                </p:cTn>
                              </p:par>
                              <p:par>
                                <p:cTn id="176" presetID="9" presetClass="exit" presetSubtype="0" fill="hold" nodeType="withEffect">
                                  <p:stCondLst>
                                    <p:cond delay="0"/>
                                  </p:stCondLst>
                                  <p:childTnLst>
                                    <p:animEffect transition="out" filter="dissolve">
                                      <p:cBhvr>
                                        <p:cTn id="177" dur="500"/>
                                        <p:tgtEl>
                                          <p:spTgt spid="233"/>
                                        </p:tgtEl>
                                      </p:cBhvr>
                                    </p:animEffect>
                                    <p:set>
                                      <p:cBhvr>
                                        <p:cTn id="178" dur="1" fill="hold">
                                          <p:stCondLst>
                                            <p:cond delay="499"/>
                                          </p:stCondLst>
                                        </p:cTn>
                                        <p:tgtEl>
                                          <p:spTgt spid="233"/>
                                        </p:tgtEl>
                                        <p:attrNameLst>
                                          <p:attrName>style.visibility</p:attrName>
                                        </p:attrNameLst>
                                      </p:cBhvr>
                                      <p:to>
                                        <p:strVal val="hidden"/>
                                      </p:to>
                                    </p:set>
                                  </p:childTnLst>
                                </p:cTn>
                              </p:par>
                              <p:par>
                                <p:cTn id="179" presetID="9" presetClass="exit" presetSubtype="0" fill="hold" nodeType="withEffect">
                                  <p:stCondLst>
                                    <p:cond delay="0"/>
                                  </p:stCondLst>
                                  <p:childTnLst>
                                    <p:animEffect transition="out" filter="dissolve">
                                      <p:cBhvr>
                                        <p:cTn id="180" dur="500"/>
                                        <p:tgtEl>
                                          <p:spTgt spid="238"/>
                                        </p:tgtEl>
                                      </p:cBhvr>
                                    </p:animEffect>
                                    <p:set>
                                      <p:cBhvr>
                                        <p:cTn id="181" dur="1" fill="hold">
                                          <p:stCondLst>
                                            <p:cond delay="499"/>
                                          </p:stCondLst>
                                        </p:cTn>
                                        <p:tgtEl>
                                          <p:spTgt spid="238"/>
                                        </p:tgtEl>
                                        <p:attrNameLst>
                                          <p:attrName>style.visibility</p:attrName>
                                        </p:attrNameLst>
                                      </p:cBhvr>
                                      <p:to>
                                        <p:strVal val="hidden"/>
                                      </p:to>
                                    </p:set>
                                  </p:childTnLst>
                                </p:cTn>
                              </p:par>
                              <p:par>
                                <p:cTn id="182" presetID="9" presetClass="exit" presetSubtype="0" fill="hold" grpId="0" nodeType="withEffect">
                                  <p:stCondLst>
                                    <p:cond delay="0"/>
                                  </p:stCondLst>
                                  <p:childTnLst>
                                    <p:animEffect transition="out" filter="dissolve">
                                      <p:cBhvr>
                                        <p:cTn id="183" dur="500"/>
                                        <p:tgtEl>
                                          <p:spTgt spid="241"/>
                                        </p:tgtEl>
                                      </p:cBhvr>
                                    </p:animEffect>
                                    <p:set>
                                      <p:cBhvr>
                                        <p:cTn id="184" dur="1" fill="hold">
                                          <p:stCondLst>
                                            <p:cond delay="499"/>
                                          </p:stCondLst>
                                        </p:cTn>
                                        <p:tgtEl>
                                          <p:spTgt spid="241"/>
                                        </p:tgtEl>
                                        <p:attrNameLst>
                                          <p:attrName>style.visibility</p:attrName>
                                        </p:attrNameLst>
                                      </p:cBhvr>
                                      <p:to>
                                        <p:strVal val="hidden"/>
                                      </p:to>
                                    </p:set>
                                  </p:childTnLst>
                                </p:cTn>
                              </p:par>
                              <p:par>
                                <p:cTn id="185" presetID="9" presetClass="exit" presetSubtype="0" fill="hold" nodeType="withEffect">
                                  <p:stCondLst>
                                    <p:cond delay="0"/>
                                  </p:stCondLst>
                                  <p:childTnLst>
                                    <p:animEffect transition="out" filter="dissolve">
                                      <p:cBhvr>
                                        <p:cTn id="186" dur="500"/>
                                        <p:tgtEl>
                                          <p:spTgt spid="242"/>
                                        </p:tgtEl>
                                      </p:cBhvr>
                                    </p:animEffect>
                                    <p:set>
                                      <p:cBhvr>
                                        <p:cTn id="187" dur="1" fill="hold">
                                          <p:stCondLst>
                                            <p:cond delay="499"/>
                                          </p:stCondLst>
                                        </p:cTn>
                                        <p:tgtEl>
                                          <p:spTgt spid="242"/>
                                        </p:tgtEl>
                                        <p:attrNameLst>
                                          <p:attrName>style.visibility</p:attrName>
                                        </p:attrNameLst>
                                      </p:cBhvr>
                                      <p:to>
                                        <p:strVal val="hidden"/>
                                      </p:to>
                                    </p:set>
                                  </p:childTnLst>
                                </p:cTn>
                              </p:par>
                              <p:par>
                                <p:cTn id="188" presetID="9" presetClass="exit" presetSubtype="0" fill="hold" grpId="0" nodeType="withEffect">
                                  <p:stCondLst>
                                    <p:cond delay="0"/>
                                  </p:stCondLst>
                                  <p:childTnLst>
                                    <p:animEffect transition="out" filter="dissolve">
                                      <p:cBhvr>
                                        <p:cTn id="189" dur="500"/>
                                        <p:tgtEl>
                                          <p:spTgt spid="245"/>
                                        </p:tgtEl>
                                      </p:cBhvr>
                                    </p:animEffect>
                                    <p:set>
                                      <p:cBhvr>
                                        <p:cTn id="190" dur="1" fill="hold">
                                          <p:stCondLst>
                                            <p:cond delay="499"/>
                                          </p:stCondLst>
                                        </p:cTn>
                                        <p:tgtEl>
                                          <p:spTgt spid="245"/>
                                        </p:tgtEl>
                                        <p:attrNameLst>
                                          <p:attrName>style.visibility</p:attrName>
                                        </p:attrNameLst>
                                      </p:cBhvr>
                                      <p:to>
                                        <p:strVal val="hidden"/>
                                      </p:to>
                                    </p:set>
                                  </p:childTnLst>
                                </p:cTn>
                              </p:par>
                              <p:par>
                                <p:cTn id="191" presetID="9" presetClass="exit" presetSubtype="0" fill="hold" nodeType="withEffect">
                                  <p:stCondLst>
                                    <p:cond delay="0"/>
                                  </p:stCondLst>
                                  <p:childTnLst>
                                    <p:animEffect transition="out" filter="dissolve">
                                      <p:cBhvr>
                                        <p:cTn id="192" dur="500"/>
                                        <p:tgtEl>
                                          <p:spTgt spid="246"/>
                                        </p:tgtEl>
                                      </p:cBhvr>
                                    </p:animEffect>
                                    <p:set>
                                      <p:cBhvr>
                                        <p:cTn id="193" dur="1" fill="hold">
                                          <p:stCondLst>
                                            <p:cond delay="499"/>
                                          </p:stCondLst>
                                        </p:cTn>
                                        <p:tgtEl>
                                          <p:spTgt spid="246"/>
                                        </p:tgtEl>
                                        <p:attrNameLst>
                                          <p:attrName>style.visibility</p:attrName>
                                        </p:attrNameLst>
                                      </p:cBhvr>
                                      <p:to>
                                        <p:strVal val="hidden"/>
                                      </p:to>
                                    </p:set>
                                  </p:childTnLst>
                                </p:cTn>
                              </p:par>
                              <p:par>
                                <p:cTn id="194" presetID="9" presetClass="exit" presetSubtype="0" fill="hold" grpId="0" nodeType="withEffect">
                                  <p:stCondLst>
                                    <p:cond delay="0"/>
                                  </p:stCondLst>
                                  <p:childTnLst>
                                    <p:animEffect transition="out" filter="dissolve">
                                      <p:cBhvr>
                                        <p:cTn id="195" dur="500"/>
                                        <p:tgtEl>
                                          <p:spTgt spid="249"/>
                                        </p:tgtEl>
                                      </p:cBhvr>
                                    </p:animEffect>
                                    <p:set>
                                      <p:cBhvr>
                                        <p:cTn id="196" dur="1" fill="hold">
                                          <p:stCondLst>
                                            <p:cond delay="499"/>
                                          </p:stCondLst>
                                        </p:cTn>
                                        <p:tgtEl>
                                          <p:spTgt spid="249"/>
                                        </p:tgtEl>
                                        <p:attrNameLst>
                                          <p:attrName>style.visibility</p:attrName>
                                        </p:attrNameLst>
                                      </p:cBhvr>
                                      <p:to>
                                        <p:strVal val="hidden"/>
                                      </p:to>
                                    </p:set>
                                  </p:childTnLst>
                                </p:cTn>
                              </p:par>
                              <p:par>
                                <p:cTn id="197" presetID="9" presetClass="exit" presetSubtype="0" fill="hold" nodeType="withEffect">
                                  <p:stCondLst>
                                    <p:cond delay="0"/>
                                  </p:stCondLst>
                                  <p:childTnLst>
                                    <p:animEffect transition="out" filter="dissolve">
                                      <p:cBhvr>
                                        <p:cTn id="198" dur="500"/>
                                        <p:tgtEl>
                                          <p:spTgt spid="250"/>
                                        </p:tgtEl>
                                      </p:cBhvr>
                                    </p:animEffect>
                                    <p:set>
                                      <p:cBhvr>
                                        <p:cTn id="199" dur="1" fill="hold">
                                          <p:stCondLst>
                                            <p:cond delay="499"/>
                                          </p:stCondLst>
                                        </p:cTn>
                                        <p:tgtEl>
                                          <p:spTgt spid="250"/>
                                        </p:tgtEl>
                                        <p:attrNameLst>
                                          <p:attrName>style.visibility</p:attrName>
                                        </p:attrNameLst>
                                      </p:cBhvr>
                                      <p:to>
                                        <p:strVal val="hidden"/>
                                      </p:to>
                                    </p:set>
                                  </p:childTnLst>
                                </p:cTn>
                              </p:par>
                              <p:par>
                                <p:cTn id="200" presetID="9" presetClass="exit" presetSubtype="0" fill="hold" grpId="0" nodeType="withEffect">
                                  <p:stCondLst>
                                    <p:cond delay="0"/>
                                  </p:stCondLst>
                                  <p:childTnLst>
                                    <p:animEffect transition="out" filter="dissolve">
                                      <p:cBhvr>
                                        <p:cTn id="201" dur="500"/>
                                        <p:tgtEl>
                                          <p:spTgt spid="253"/>
                                        </p:tgtEl>
                                      </p:cBhvr>
                                    </p:animEffect>
                                    <p:set>
                                      <p:cBhvr>
                                        <p:cTn id="202" dur="1" fill="hold">
                                          <p:stCondLst>
                                            <p:cond delay="499"/>
                                          </p:stCondLst>
                                        </p:cTn>
                                        <p:tgtEl>
                                          <p:spTgt spid="253"/>
                                        </p:tgtEl>
                                        <p:attrNameLst>
                                          <p:attrName>style.visibility</p:attrName>
                                        </p:attrNameLst>
                                      </p:cBhvr>
                                      <p:to>
                                        <p:strVal val="hidden"/>
                                      </p:to>
                                    </p:set>
                                  </p:childTnLst>
                                </p:cTn>
                              </p:par>
                              <p:par>
                                <p:cTn id="203" presetID="9" presetClass="exit" presetSubtype="0" fill="hold" nodeType="withEffect">
                                  <p:stCondLst>
                                    <p:cond delay="0"/>
                                  </p:stCondLst>
                                  <p:childTnLst>
                                    <p:animEffect transition="out" filter="dissolve">
                                      <p:cBhvr>
                                        <p:cTn id="204" dur="500"/>
                                        <p:tgtEl>
                                          <p:spTgt spid="254"/>
                                        </p:tgtEl>
                                      </p:cBhvr>
                                    </p:animEffect>
                                    <p:set>
                                      <p:cBhvr>
                                        <p:cTn id="205" dur="1" fill="hold">
                                          <p:stCondLst>
                                            <p:cond delay="499"/>
                                          </p:stCondLst>
                                        </p:cTn>
                                        <p:tgtEl>
                                          <p:spTgt spid="254"/>
                                        </p:tgtEl>
                                        <p:attrNameLst>
                                          <p:attrName>style.visibility</p:attrName>
                                        </p:attrNameLst>
                                      </p:cBhvr>
                                      <p:to>
                                        <p:strVal val="hidden"/>
                                      </p:to>
                                    </p:set>
                                  </p:childTnLst>
                                </p:cTn>
                              </p:par>
                              <p:par>
                                <p:cTn id="206" presetID="9" presetClass="exit" presetSubtype="0" fill="hold" nodeType="withEffect">
                                  <p:stCondLst>
                                    <p:cond delay="0"/>
                                  </p:stCondLst>
                                  <p:childTnLst>
                                    <p:animEffect transition="out" filter="dissolve">
                                      <p:cBhvr>
                                        <p:cTn id="207" dur="500"/>
                                        <p:tgtEl>
                                          <p:spTgt spid="259"/>
                                        </p:tgtEl>
                                      </p:cBhvr>
                                    </p:animEffect>
                                    <p:set>
                                      <p:cBhvr>
                                        <p:cTn id="208" dur="1" fill="hold">
                                          <p:stCondLst>
                                            <p:cond delay="499"/>
                                          </p:stCondLst>
                                        </p:cTn>
                                        <p:tgtEl>
                                          <p:spTgt spid="259"/>
                                        </p:tgtEl>
                                        <p:attrNameLst>
                                          <p:attrName>style.visibility</p:attrName>
                                        </p:attrNameLst>
                                      </p:cBhvr>
                                      <p:to>
                                        <p:strVal val="hidden"/>
                                      </p:to>
                                    </p:set>
                                  </p:childTnLst>
                                </p:cTn>
                              </p:par>
                              <p:par>
                                <p:cTn id="209" presetID="9" presetClass="exit" presetSubtype="0" fill="hold" grpId="0" nodeType="withEffect">
                                  <p:stCondLst>
                                    <p:cond delay="0"/>
                                  </p:stCondLst>
                                  <p:childTnLst>
                                    <p:animEffect transition="out" filter="dissolve">
                                      <p:cBhvr>
                                        <p:cTn id="210" dur="500"/>
                                        <p:tgtEl>
                                          <p:spTgt spid="262"/>
                                        </p:tgtEl>
                                      </p:cBhvr>
                                    </p:animEffect>
                                    <p:set>
                                      <p:cBhvr>
                                        <p:cTn id="211" dur="1" fill="hold">
                                          <p:stCondLst>
                                            <p:cond delay="499"/>
                                          </p:stCondLst>
                                        </p:cTn>
                                        <p:tgtEl>
                                          <p:spTgt spid="262"/>
                                        </p:tgtEl>
                                        <p:attrNameLst>
                                          <p:attrName>style.visibility</p:attrName>
                                        </p:attrNameLst>
                                      </p:cBhvr>
                                      <p:to>
                                        <p:strVal val="hidden"/>
                                      </p:to>
                                    </p:set>
                                  </p:childTnLst>
                                </p:cTn>
                              </p:par>
                              <p:par>
                                <p:cTn id="212" presetID="9" presetClass="exit" presetSubtype="0" fill="hold" nodeType="withEffect">
                                  <p:stCondLst>
                                    <p:cond delay="0"/>
                                  </p:stCondLst>
                                  <p:childTnLst>
                                    <p:animEffect transition="out" filter="dissolve">
                                      <p:cBhvr>
                                        <p:cTn id="213" dur="500"/>
                                        <p:tgtEl>
                                          <p:spTgt spid="263"/>
                                        </p:tgtEl>
                                      </p:cBhvr>
                                    </p:animEffect>
                                    <p:set>
                                      <p:cBhvr>
                                        <p:cTn id="214" dur="1" fill="hold">
                                          <p:stCondLst>
                                            <p:cond delay="499"/>
                                          </p:stCondLst>
                                        </p:cTn>
                                        <p:tgtEl>
                                          <p:spTgt spid="263"/>
                                        </p:tgtEl>
                                        <p:attrNameLst>
                                          <p:attrName>style.visibility</p:attrName>
                                        </p:attrNameLst>
                                      </p:cBhvr>
                                      <p:to>
                                        <p:strVal val="hidden"/>
                                      </p:to>
                                    </p:set>
                                  </p:childTnLst>
                                </p:cTn>
                              </p:par>
                              <p:par>
                                <p:cTn id="215" presetID="9" presetClass="exit" presetSubtype="0" fill="hold" grpId="0" nodeType="withEffect">
                                  <p:stCondLst>
                                    <p:cond delay="0"/>
                                  </p:stCondLst>
                                  <p:childTnLst>
                                    <p:animEffect transition="out" filter="dissolve">
                                      <p:cBhvr>
                                        <p:cTn id="216" dur="500"/>
                                        <p:tgtEl>
                                          <p:spTgt spid="266"/>
                                        </p:tgtEl>
                                      </p:cBhvr>
                                    </p:animEffect>
                                    <p:set>
                                      <p:cBhvr>
                                        <p:cTn id="217" dur="1" fill="hold">
                                          <p:stCondLst>
                                            <p:cond delay="499"/>
                                          </p:stCondLst>
                                        </p:cTn>
                                        <p:tgtEl>
                                          <p:spTgt spid="266"/>
                                        </p:tgtEl>
                                        <p:attrNameLst>
                                          <p:attrName>style.visibility</p:attrName>
                                        </p:attrNameLst>
                                      </p:cBhvr>
                                      <p:to>
                                        <p:strVal val="hidden"/>
                                      </p:to>
                                    </p:set>
                                  </p:childTnLst>
                                </p:cTn>
                              </p:par>
                              <p:par>
                                <p:cTn id="218" presetID="9" presetClass="exit" presetSubtype="0" fill="hold" nodeType="withEffect">
                                  <p:stCondLst>
                                    <p:cond delay="0"/>
                                  </p:stCondLst>
                                  <p:childTnLst>
                                    <p:animEffect transition="out" filter="dissolve">
                                      <p:cBhvr>
                                        <p:cTn id="219" dur="500"/>
                                        <p:tgtEl>
                                          <p:spTgt spid="267"/>
                                        </p:tgtEl>
                                      </p:cBhvr>
                                    </p:animEffect>
                                    <p:set>
                                      <p:cBhvr>
                                        <p:cTn id="220" dur="1" fill="hold">
                                          <p:stCondLst>
                                            <p:cond delay="499"/>
                                          </p:stCondLst>
                                        </p:cTn>
                                        <p:tgtEl>
                                          <p:spTgt spid="267"/>
                                        </p:tgtEl>
                                        <p:attrNameLst>
                                          <p:attrName>style.visibility</p:attrName>
                                        </p:attrNameLst>
                                      </p:cBhvr>
                                      <p:to>
                                        <p:strVal val="hidden"/>
                                      </p:to>
                                    </p:set>
                                  </p:childTnLst>
                                </p:cTn>
                              </p:par>
                              <p:par>
                                <p:cTn id="221" presetID="9" presetClass="exit" presetSubtype="0" fill="hold" grpId="0" nodeType="withEffect">
                                  <p:stCondLst>
                                    <p:cond delay="0"/>
                                  </p:stCondLst>
                                  <p:childTnLst>
                                    <p:animEffect transition="out" filter="dissolve">
                                      <p:cBhvr>
                                        <p:cTn id="222" dur="500"/>
                                        <p:tgtEl>
                                          <p:spTgt spid="270"/>
                                        </p:tgtEl>
                                      </p:cBhvr>
                                    </p:animEffect>
                                    <p:set>
                                      <p:cBhvr>
                                        <p:cTn id="223" dur="1" fill="hold">
                                          <p:stCondLst>
                                            <p:cond delay="499"/>
                                          </p:stCondLst>
                                        </p:cTn>
                                        <p:tgtEl>
                                          <p:spTgt spid="270"/>
                                        </p:tgtEl>
                                        <p:attrNameLst>
                                          <p:attrName>style.visibility</p:attrName>
                                        </p:attrNameLst>
                                      </p:cBhvr>
                                      <p:to>
                                        <p:strVal val="hidden"/>
                                      </p:to>
                                    </p:set>
                                  </p:childTnLst>
                                </p:cTn>
                              </p:par>
                              <p:par>
                                <p:cTn id="224" presetID="9" presetClass="exit" presetSubtype="0" fill="hold" nodeType="withEffect">
                                  <p:stCondLst>
                                    <p:cond delay="0"/>
                                  </p:stCondLst>
                                  <p:childTnLst>
                                    <p:animEffect transition="out" filter="dissolve">
                                      <p:cBhvr>
                                        <p:cTn id="225" dur="500"/>
                                        <p:tgtEl>
                                          <p:spTgt spid="271"/>
                                        </p:tgtEl>
                                      </p:cBhvr>
                                    </p:animEffect>
                                    <p:set>
                                      <p:cBhvr>
                                        <p:cTn id="226" dur="1" fill="hold">
                                          <p:stCondLst>
                                            <p:cond delay="499"/>
                                          </p:stCondLst>
                                        </p:cTn>
                                        <p:tgtEl>
                                          <p:spTgt spid="271"/>
                                        </p:tgtEl>
                                        <p:attrNameLst>
                                          <p:attrName>style.visibility</p:attrName>
                                        </p:attrNameLst>
                                      </p:cBhvr>
                                      <p:to>
                                        <p:strVal val="hidden"/>
                                      </p:to>
                                    </p:set>
                                  </p:childTnLst>
                                </p:cTn>
                              </p:par>
                              <p:par>
                                <p:cTn id="227" presetID="9" presetClass="exit" presetSubtype="0" fill="hold" grpId="0" nodeType="withEffect">
                                  <p:stCondLst>
                                    <p:cond delay="0"/>
                                  </p:stCondLst>
                                  <p:childTnLst>
                                    <p:animEffect transition="out" filter="dissolve">
                                      <p:cBhvr>
                                        <p:cTn id="228" dur="500"/>
                                        <p:tgtEl>
                                          <p:spTgt spid="274"/>
                                        </p:tgtEl>
                                      </p:cBhvr>
                                    </p:animEffect>
                                    <p:set>
                                      <p:cBhvr>
                                        <p:cTn id="229" dur="1" fill="hold">
                                          <p:stCondLst>
                                            <p:cond delay="499"/>
                                          </p:stCondLst>
                                        </p:cTn>
                                        <p:tgtEl>
                                          <p:spTgt spid="274"/>
                                        </p:tgtEl>
                                        <p:attrNameLst>
                                          <p:attrName>style.visibility</p:attrName>
                                        </p:attrNameLst>
                                      </p:cBhvr>
                                      <p:to>
                                        <p:strVal val="hidden"/>
                                      </p:to>
                                    </p:set>
                                  </p:childTnLst>
                                </p:cTn>
                              </p:par>
                              <p:par>
                                <p:cTn id="230" presetID="9" presetClass="exit" presetSubtype="0" fill="hold" nodeType="withEffect">
                                  <p:stCondLst>
                                    <p:cond delay="0"/>
                                  </p:stCondLst>
                                  <p:childTnLst>
                                    <p:animEffect transition="out" filter="dissolve">
                                      <p:cBhvr>
                                        <p:cTn id="231" dur="500"/>
                                        <p:tgtEl>
                                          <p:spTgt spid="275"/>
                                        </p:tgtEl>
                                      </p:cBhvr>
                                    </p:animEffect>
                                    <p:set>
                                      <p:cBhvr>
                                        <p:cTn id="232" dur="1" fill="hold">
                                          <p:stCondLst>
                                            <p:cond delay="499"/>
                                          </p:stCondLst>
                                        </p:cTn>
                                        <p:tgtEl>
                                          <p:spTgt spid="275"/>
                                        </p:tgtEl>
                                        <p:attrNameLst>
                                          <p:attrName>style.visibility</p:attrName>
                                        </p:attrNameLst>
                                      </p:cBhvr>
                                      <p:to>
                                        <p:strVal val="hidden"/>
                                      </p:to>
                                    </p:set>
                                  </p:childTnLst>
                                </p:cTn>
                              </p:par>
                              <p:par>
                                <p:cTn id="233" presetID="9" presetClass="exit" presetSubtype="0" fill="hold" nodeType="withEffect">
                                  <p:stCondLst>
                                    <p:cond delay="0"/>
                                  </p:stCondLst>
                                  <p:childTnLst>
                                    <p:animEffect transition="out" filter="dissolve">
                                      <p:cBhvr>
                                        <p:cTn id="234" dur="500"/>
                                        <p:tgtEl>
                                          <p:spTgt spid="280"/>
                                        </p:tgtEl>
                                      </p:cBhvr>
                                    </p:animEffect>
                                    <p:set>
                                      <p:cBhvr>
                                        <p:cTn id="235" dur="1" fill="hold">
                                          <p:stCondLst>
                                            <p:cond delay="499"/>
                                          </p:stCondLst>
                                        </p:cTn>
                                        <p:tgtEl>
                                          <p:spTgt spid="280"/>
                                        </p:tgtEl>
                                        <p:attrNameLst>
                                          <p:attrName>style.visibility</p:attrName>
                                        </p:attrNameLst>
                                      </p:cBhvr>
                                      <p:to>
                                        <p:strVal val="hidden"/>
                                      </p:to>
                                    </p:set>
                                  </p:childTnLst>
                                </p:cTn>
                              </p:par>
                              <p:par>
                                <p:cTn id="236" presetID="9" presetClass="exit" presetSubtype="0" fill="hold" grpId="0" nodeType="withEffect">
                                  <p:stCondLst>
                                    <p:cond delay="0"/>
                                  </p:stCondLst>
                                  <p:childTnLst>
                                    <p:animEffect transition="out" filter="dissolve">
                                      <p:cBhvr>
                                        <p:cTn id="237" dur="500"/>
                                        <p:tgtEl>
                                          <p:spTgt spid="283"/>
                                        </p:tgtEl>
                                      </p:cBhvr>
                                    </p:animEffect>
                                    <p:set>
                                      <p:cBhvr>
                                        <p:cTn id="238" dur="1" fill="hold">
                                          <p:stCondLst>
                                            <p:cond delay="499"/>
                                          </p:stCondLst>
                                        </p:cTn>
                                        <p:tgtEl>
                                          <p:spTgt spid="283"/>
                                        </p:tgtEl>
                                        <p:attrNameLst>
                                          <p:attrName>style.visibility</p:attrName>
                                        </p:attrNameLst>
                                      </p:cBhvr>
                                      <p:to>
                                        <p:strVal val="hidden"/>
                                      </p:to>
                                    </p:set>
                                  </p:childTnLst>
                                </p:cTn>
                              </p:par>
                              <p:par>
                                <p:cTn id="239" presetID="9" presetClass="exit" presetSubtype="0" fill="hold" nodeType="withEffect">
                                  <p:stCondLst>
                                    <p:cond delay="0"/>
                                  </p:stCondLst>
                                  <p:childTnLst>
                                    <p:animEffect transition="out" filter="dissolve">
                                      <p:cBhvr>
                                        <p:cTn id="240" dur="500"/>
                                        <p:tgtEl>
                                          <p:spTgt spid="284"/>
                                        </p:tgtEl>
                                      </p:cBhvr>
                                    </p:animEffect>
                                    <p:set>
                                      <p:cBhvr>
                                        <p:cTn id="241" dur="1" fill="hold">
                                          <p:stCondLst>
                                            <p:cond delay="499"/>
                                          </p:stCondLst>
                                        </p:cTn>
                                        <p:tgtEl>
                                          <p:spTgt spid="284"/>
                                        </p:tgtEl>
                                        <p:attrNameLst>
                                          <p:attrName>style.visibility</p:attrName>
                                        </p:attrNameLst>
                                      </p:cBhvr>
                                      <p:to>
                                        <p:strVal val="hidden"/>
                                      </p:to>
                                    </p:set>
                                  </p:childTnLst>
                                </p:cTn>
                              </p:par>
                              <p:par>
                                <p:cTn id="242" presetID="9" presetClass="exit" presetSubtype="0" fill="hold" grpId="0" nodeType="withEffect">
                                  <p:stCondLst>
                                    <p:cond delay="0"/>
                                  </p:stCondLst>
                                  <p:childTnLst>
                                    <p:animEffect transition="out" filter="dissolve">
                                      <p:cBhvr>
                                        <p:cTn id="243" dur="500"/>
                                        <p:tgtEl>
                                          <p:spTgt spid="287"/>
                                        </p:tgtEl>
                                      </p:cBhvr>
                                    </p:animEffect>
                                    <p:set>
                                      <p:cBhvr>
                                        <p:cTn id="244" dur="1" fill="hold">
                                          <p:stCondLst>
                                            <p:cond delay="499"/>
                                          </p:stCondLst>
                                        </p:cTn>
                                        <p:tgtEl>
                                          <p:spTgt spid="287"/>
                                        </p:tgtEl>
                                        <p:attrNameLst>
                                          <p:attrName>style.visibility</p:attrName>
                                        </p:attrNameLst>
                                      </p:cBhvr>
                                      <p:to>
                                        <p:strVal val="hidden"/>
                                      </p:to>
                                    </p:set>
                                  </p:childTnLst>
                                </p:cTn>
                              </p:par>
                              <p:par>
                                <p:cTn id="245" presetID="9" presetClass="exit" presetSubtype="0" fill="hold" nodeType="withEffect">
                                  <p:stCondLst>
                                    <p:cond delay="0"/>
                                  </p:stCondLst>
                                  <p:childTnLst>
                                    <p:animEffect transition="out" filter="dissolve">
                                      <p:cBhvr>
                                        <p:cTn id="246" dur="500"/>
                                        <p:tgtEl>
                                          <p:spTgt spid="288"/>
                                        </p:tgtEl>
                                      </p:cBhvr>
                                    </p:animEffect>
                                    <p:set>
                                      <p:cBhvr>
                                        <p:cTn id="247" dur="1" fill="hold">
                                          <p:stCondLst>
                                            <p:cond delay="499"/>
                                          </p:stCondLst>
                                        </p:cTn>
                                        <p:tgtEl>
                                          <p:spTgt spid="288"/>
                                        </p:tgtEl>
                                        <p:attrNameLst>
                                          <p:attrName>style.visibility</p:attrName>
                                        </p:attrNameLst>
                                      </p:cBhvr>
                                      <p:to>
                                        <p:strVal val="hidden"/>
                                      </p:to>
                                    </p:set>
                                  </p:childTnLst>
                                </p:cTn>
                              </p:par>
                              <p:par>
                                <p:cTn id="248" presetID="9" presetClass="exit" presetSubtype="0" fill="hold" grpId="0" nodeType="withEffect">
                                  <p:stCondLst>
                                    <p:cond delay="0"/>
                                  </p:stCondLst>
                                  <p:childTnLst>
                                    <p:animEffect transition="out" filter="dissolve">
                                      <p:cBhvr>
                                        <p:cTn id="249" dur="500"/>
                                        <p:tgtEl>
                                          <p:spTgt spid="291"/>
                                        </p:tgtEl>
                                      </p:cBhvr>
                                    </p:animEffect>
                                    <p:set>
                                      <p:cBhvr>
                                        <p:cTn id="250" dur="1" fill="hold">
                                          <p:stCondLst>
                                            <p:cond delay="499"/>
                                          </p:stCondLst>
                                        </p:cTn>
                                        <p:tgtEl>
                                          <p:spTgt spid="291"/>
                                        </p:tgtEl>
                                        <p:attrNameLst>
                                          <p:attrName>style.visibility</p:attrName>
                                        </p:attrNameLst>
                                      </p:cBhvr>
                                      <p:to>
                                        <p:strVal val="hidden"/>
                                      </p:to>
                                    </p:set>
                                  </p:childTnLst>
                                </p:cTn>
                              </p:par>
                              <p:par>
                                <p:cTn id="251" presetID="9" presetClass="exit" presetSubtype="0" fill="hold" nodeType="withEffect">
                                  <p:stCondLst>
                                    <p:cond delay="0"/>
                                  </p:stCondLst>
                                  <p:childTnLst>
                                    <p:animEffect transition="out" filter="dissolve">
                                      <p:cBhvr>
                                        <p:cTn id="252" dur="500"/>
                                        <p:tgtEl>
                                          <p:spTgt spid="292"/>
                                        </p:tgtEl>
                                      </p:cBhvr>
                                    </p:animEffect>
                                    <p:set>
                                      <p:cBhvr>
                                        <p:cTn id="253" dur="1" fill="hold">
                                          <p:stCondLst>
                                            <p:cond delay="499"/>
                                          </p:stCondLst>
                                        </p:cTn>
                                        <p:tgtEl>
                                          <p:spTgt spid="292"/>
                                        </p:tgtEl>
                                        <p:attrNameLst>
                                          <p:attrName>style.visibility</p:attrName>
                                        </p:attrNameLst>
                                      </p:cBhvr>
                                      <p:to>
                                        <p:strVal val="hidden"/>
                                      </p:to>
                                    </p:set>
                                  </p:childTnLst>
                                </p:cTn>
                              </p:par>
                              <p:par>
                                <p:cTn id="254" presetID="9" presetClass="exit" presetSubtype="0" fill="hold" grpId="0" nodeType="withEffect">
                                  <p:stCondLst>
                                    <p:cond delay="0"/>
                                  </p:stCondLst>
                                  <p:childTnLst>
                                    <p:animEffect transition="out" filter="dissolve">
                                      <p:cBhvr>
                                        <p:cTn id="255" dur="500"/>
                                        <p:tgtEl>
                                          <p:spTgt spid="295"/>
                                        </p:tgtEl>
                                      </p:cBhvr>
                                    </p:animEffect>
                                    <p:set>
                                      <p:cBhvr>
                                        <p:cTn id="256" dur="1" fill="hold">
                                          <p:stCondLst>
                                            <p:cond delay="499"/>
                                          </p:stCondLst>
                                        </p:cTn>
                                        <p:tgtEl>
                                          <p:spTgt spid="295"/>
                                        </p:tgtEl>
                                        <p:attrNameLst>
                                          <p:attrName>style.visibility</p:attrName>
                                        </p:attrNameLst>
                                      </p:cBhvr>
                                      <p:to>
                                        <p:strVal val="hidden"/>
                                      </p:to>
                                    </p:set>
                                  </p:childTnLst>
                                </p:cTn>
                              </p:par>
                              <p:par>
                                <p:cTn id="257" presetID="9" presetClass="exit" presetSubtype="0" fill="hold" nodeType="withEffect">
                                  <p:stCondLst>
                                    <p:cond delay="0"/>
                                  </p:stCondLst>
                                  <p:childTnLst>
                                    <p:animEffect transition="out" filter="dissolve">
                                      <p:cBhvr>
                                        <p:cTn id="258" dur="500"/>
                                        <p:tgtEl>
                                          <p:spTgt spid="312"/>
                                        </p:tgtEl>
                                      </p:cBhvr>
                                    </p:animEffect>
                                    <p:set>
                                      <p:cBhvr>
                                        <p:cTn id="259" dur="1" fill="hold">
                                          <p:stCondLst>
                                            <p:cond delay="499"/>
                                          </p:stCondLst>
                                        </p:cTn>
                                        <p:tgtEl>
                                          <p:spTgt spid="312"/>
                                        </p:tgtEl>
                                        <p:attrNameLst>
                                          <p:attrName>style.visibility</p:attrName>
                                        </p:attrNameLst>
                                      </p:cBhvr>
                                      <p:to>
                                        <p:strVal val="hidden"/>
                                      </p:to>
                                    </p:set>
                                  </p:childTnLst>
                                </p:cTn>
                              </p:par>
                              <p:par>
                                <p:cTn id="260" presetID="9" presetClass="exit" presetSubtype="0" fill="hold" nodeType="withEffect">
                                  <p:stCondLst>
                                    <p:cond delay="0"/>
                                  </p:stCondLst>
                                  <p:childTnLst>
                                    <p:animEffect transition="out" filter="dissolve">
                                      <p:cBhvr>
                                        <p:cTn id="261" dur="500"/>
                                        <p:tgtEl>
                                          <p:spTgt spid="317"/>
                                        </p:tgtEl>
                                      </p:cBhvr>
                                    </p:animEffect>
                                    <p:set>
                                      <p:cBhvr>
                                        <p:cTn id="262" dur="1" fill="hold">
                                          <p:stCondLst>
                                            <p:cond delay="499"/>
                                          </p:stCondLst>
                                        </p:cTn>
                                        <p:tgtEl>
                                          <p:spTgt spid="317"/>
                                        </p:tgtEl>
                                        <p:attrNameLst>
                                          <p:attrName>style.visibility</p:attrName>
                                        </p:attrNameLst>
                                      </p:cBhvr>
                                      <p:to>
                                        <p:strVal val="hidden"/>
                                      </p:to>
                                    </p:set>
                                  </p:childTnLst>
                                </p:cTn>
                              </p:par>
                              <p:par>
                                <p:cTn id="263" presetID="9" presetClass="exit" presetSubtype="0" fill="hold" grpId="0" nodeType="withEffect">
                                  <p:stCondLst>
                                    <p:cond delay="0"/>
                                  </p:stCondLst>
                                  <p:childTnLst>
                                    <p:animEffect transition="out" filter="dissolve">
                                      <p:cBhvr>
                                        <p:cTn id="264" dur="500"/>
                                        <p:tgtEl>
                                          <p:spTgt spid="320"/>
                                        </p:tgtEl>
                                      </p:cBhvr>
                                    </p:animEffect>
                                    <p:set>
                                      <p:cBhvr>
                                        <p:cTn id="265" dur="1" fill="hold">
                                          <p:stCondLst>
                                            <p:cond delay="499"/>
                                          </p:stCondLst>
                                        </p:cTn>
                                        <p:tgtEl>
                                          <p:spTgt spid="320"/>
                                        </p:tgtEl>
                                        <p:attrNameLst>
                                          <p:attrName>style.visibility</p:attrName>
                                        </p:attrNameLst>
                                      </p:cBhvr>
                                      <p:to>
                                        <p:strVal val="hidden"/>
                                      </p:to>
                                    </p:set>
                                  </p:childTnLst>
                                </p:cTn>
                              </p:par>
                              <p:par>
                                <p:cTn id="266" presetID="9" presetClass="exit" presetSubtype="0" fill="hold" nodeType="withEffect">
                                  <p:stCondLst>
                                    <p:cond delay="0"/>
                                  </p:stCondLst>
                                  <p:childTnLst>
                                    <p:animEffect transition="out" filter="dissolve">
                                      <p:cBhvr>
                                        <p:cTn id="267" dur="500"/>
                                        <p:tgtEl>
                                          <p:spTgt spid="321"/>
                                        </p:tgtEl>
                                      </p:cBhvr>
                                    </p:animEffect>
                                    <p:set>
                                      <p:cBhvr>
                                        <p:cTn id="268" dur="1" fill="hold">
                                          <p:stCondLst>
                                            <p:cond delay="499"/>
                                          </p:stCondLst>
                                        </p:cTn>
                                        <p:tgtEl>
                                          <p:spTgt spid="321"/>
                                        </p:tgtEl>
                                        <p:attrNameLst>
                                          <p:attrName>style.visibility</p:attrName>
                                        </p:attrNameLst>
                                      </p:cBhvr>
                                      <p:to>
                                        <p:strVal val="hidden"/>
                                      </p:to>
                                    </p:set>
                                  </p:childTnLst>
                                </p:cTn>
                              </p:par>
                              <p:par>
                                <p:cTn id="269" presetID="9" presetClass="exit" presetSubtype="0" fill="hold" grpId="0" nodeType="withEffect">
                                  <p:stCondLst>
                                    <p:cond delay="0"/>
                                  </p:stCondLst>
                                  <p:childTnLst>
                                    <p:animEffect transition="out" filter="dissolve">
                                      <p:cBhvr>
                                        <p:cTn id="270" dur="500"/>
                                        <p:tgtEl>
                                          <p:spTgt spid="324"/>
                                        </p:tgtEl>
                                      </p:cBhvr>
                                    </p:animEffect>
                                    <p:set>
                                      <p:cBhvr>
                                        <p:cTn id="271" dur="1" fill="hold">
                                          <p:stCondLst>
                                            <p:cond delay="499"/>
                                          </p:stCondLst>
                                        </p:cTn>
                                        <p:tgtEl>
                                          <p:spTgt spid="324"/>
                                        </p:tgtEl>
                                        <p:attrNameLst>
                                          <p:attrName>style.visibility</p:attrName>
                                        </p:attrNameLst>
                                      </p:cBhvr>
                                      <p:to>
                                        <p:strVal val="hidden"/>
                                      </p:to>
                                    </p:set>
                                  </p:childTnLst>
                                </p:cTn>
                              </p:par>
                              <p:par>
                                <p:cTn id="272" presetID="9" presetClass="exit" presetSubtype="0" fill="hold" nodeType="withEffect">
                                  <p:stCondLst>
                                    <p:cond delay="0"/>
                                  </p:stCondLst>
                                  <p:childTnLst>
                                    <p:animEffect transition="out" filter="dissolve">
                                      <p:cBhvr>
                                        <p:cTn id="273" dur="500"/>
                                        <p:tgtEl>
                                          <p:spTgt spid="325"/>
                                        </p:tgtEl>
                                      </p:cBhvr>
                                    </p:animEffect>
                                    <p:set>
                                      <p:cBhvr>
                                        <p:cTn id="274" dur="1" fill="hold">
                                          <p:stCondLst>
                                            <p:cond delay="499"/>
                                          </p:stCondLst>
                                        </p:cTn>
                                        <p:tgtEl>
                                          <p:spTgt spid="325"/>
                                        </p:tgtEl>
                                        <p:attrNameLst>
                                          <p:attrName>style.visibility</p:attrName>
                                        </p:attrNameLst>
                                      </p:cBhvr>
                                      <p:to>
                                        <p:strVal val="hidden"/>
                                      </p:to>
                                    </p:set>
                                  </p:childTnLst>
                                </p:cTn>
                              </p:par>
                              <p:par>
                                <p:cTn id="275" presetID="9" presetClass="exit" presetSubtype="0" fill="hold" grpId="0" nodeType="withEffect">
                                  <p:stCondLst>
                                    <p:cond delay="0"/>
                                  </p:stCondLst>
                                  <p:childTnLst>
                                    <p:animEffect transition="out" filter="dissolve">
                                      <p:cBhvr>
                                        <p:cTn id="276" dur="500"/>
                                        <p:tgtEl>
                                          <p:spTgt spid="328"/>
                                        </p:tgtEl>
                                      </p:cBhvr>
                                    </p:animEffect>
                                    <p:set>
                                      <p:cBhvr>
                                        <p:cTn id="277" dur="1" fill="hold">
                                          <p:stCondLst>
                                            <p:cond delay="499"/>
                                          </p:stCondLst>
                                        </p:cTn>
                                        <p:tgtEl>
                                          <p:spTgt spid="328"/>
                                        </p:tgtEl>
                                        <p:attrNameLst>
                                          <p:attrName>style.visibility</p:attrName>
                                        </p:attrNameLst>
                                      </p:cBhvr>
                                      <p:to>
                                        <p:strVal val="hidden"/>
                                      </p:to>
                                    </p:set>
                                  </p:childTnLst>
                                </p:cTn>
                              </p:par>
                              <p:par>
                                <p:cTn id="278" presetID="9" presetClass="exit" presetSubtype="0" fill="hold" nodeType="withEffect">
                                  <p:stCondLst>
                                    <p:cond delay="0"/>
                                  </p:stCondLst>
                                  <p:childTnLst>
                                    <p:animEffect transition="out" filter="dissolve">
                                      <p:cBhvr>
                                        <p:cTn id="279" dur="500"/>
                                        <p:tgtEl>
                                          <p:spTgt spid="329"/>
                                        </p:tgtEl>
                                      </p:cBhvr>
                                    </p:animEffect>
                                    <p:set>
                                      <p:cBhvr>
                                        <p:cTn id="280" dur="1" fill="hold">
                                          <p:stCondLst>
                                            <p:cond delay="499"/>
                                          </p:stCondLst>
                                        </p:cTn>
                                        <p:tgtEl>
                                          <p:spTgt spid="329"/>
                                        </p:tgtEl>
                                        <p:attrNameLst>
                                          <p:attrName>style.visibility</p:attrName>
                                        </p:attrNameLst>
                                      </p:cBhvr>
                                      <p:to>
                                        <p:strVal val="hidden"/>
                                      </p:to>
                                    </p:set>
                                  </p:childTnLst>
                                </p:cTn>
                              </p:par>
                              <p:par>
                                <p:cTn id="281" presetID="9" presetClass="exit" presetSubtype="0" fill="hold" grpId="0" nodeType="withEffect">
                                  <p:stCondLst>
                                    <p:cond delay="0"/>
                                  </p:stCondLst>
                                  <p:childTnLst>
                                    <p:animEffect transition="out" filter="dissolve">
                                      <p:cBhvr>
                                        <p:cTn id="282" dur="500"/>
                                        <p:tgtEl>
                                          <p:spTgt spid="332"/>
                                        </p:tgtEl>
                                      </p:cBhvr>
                                    </p:animEffect>
                                    <p:set>
                                      <p:cBhvr>
                                        <p:cTn id="283" dur="1" fill="hold">
                                          <p:stCondLst>
                                            <p:cond delay="499"/>
                                          </p:stCondLst>
                                        </p:cTn>
                                        <p:tgtEl>
                                          <p:spTgt spid="332"/>
                                        </p:tgtEl>
                                        <p:attrNameLst>
                                          <p:attrName>style.visibility</p:attrName>
                                        </p:attrNameLst>
                                      </p:cBhvr>
                                      <p:to>
                                        <p:strVal val="hidden"/>
                                      </p:to>
                                    </p:set>
                                  </p:childTnLst>
                                </p:cTn>
                              </p:par>
                              <p:par>
                                <p:cTn id="284" presetID="9" presetClass="exit" presetSubtype="0" fill="hold" nodeType="withEffect">
                                  <p:stCondLst>
                                    <p:cond delay="0"/>
                                  </p:stCondLst>
                                  <p:childTnLst>
                                    <p:animEffect transition="out" filter="dissolve">
                                      <p:cBhvr>
                                        <p:cTn id="285" dur="500"/>
                                        <p:tgtEl>
                                          <p:spTgt spid="333"/>
                                        </p:tgtEl>
                                      </p:cBhvr>
                                    </p:animEffect>
                                    <p:set>
                                      <p:cBhvr>
                                        <p:cTn id="286" dur="1" fill="hold">
                                          <p:stCondLst>
                                            <p:cond delay="499"/>
                                          </p:stCondLst>
                                        </p:cTn>
                                        <p:tgtEl>
                                          <p:spTgt spid="333"/>
                                        </p:tgtEl>
                                        <p:attrNameLst>
                                          <p:attrName>style.visibility</p:attrName>
                                        </p:attrNameLst>
                                      </p:cBhvr>
                                      <p:to>
                                        <p:strVal val="hidden"/>
                                      </p:to>
                                    </p:set>
                                  </p:childTnLst>
                                </p:cTn>
                              </p:par>
                              <p:par>
                                <p:cTn id="287" presetID="9" presetClass="exit" presetSubtype="0" fill="hold" nodeType="withEffect">
                                  <p:stCondLst>
                                    <p:cond delay="0"/>
                                  </p:stCondLst>
                                  <p:childTnLst>
                                    <p:animEffect transition="out" filter="dissolve">
                                      <p:cBhvr>
                                        <p:cTn id="288" dur="500"/>
                                        <p:tgtEl>
                                          <p:spTgt spid="336"/>
                                        </p:tgtEl>
                                      </p:cBhvr>
                                    </p:animEffect>
                                    <p:set>
                                      <p:cBhvr>
                                        <p:cTn id="289" dur="1" fill="hold">
                                          <p:stCondLst>
                                            <p:cond delay="499"/>
                                          </p:stCondLst>
                                        </p:cTn>
                                        <p:tgtEl>
                                          <p:spTgt spid="336"/>
                                        </p:tgtEl>
                                        <p:attrNameLst>
                                          <p:attrName>style.visibility</p:attrName>
                                        </p:attrNameLst>
                                      </p:cBhvr>
                                      <p:to>
                                        <p:strVal val="hidden"/>
                                      </p:to>
                                    </p:set>
                                  </p:childTnLst>
                                </p:cTn>
                              </p:par>
                              <p:par>
                                <p:cTn id="290" presetID="9" presetClass="exit" presetSubtype="0" fill="hold" nodeType="withEffect">
                                  <p:stCondLst>
                                    <p:cond delay="0"/>
                                  </p:stCondLst>
                                  <p:childTnLst>
                                    <p:animEffect transition="out" filter="dissolve">
                                      <p:cBhvr>
                                        <p:cTn id="291" dur="500"/>
                                        <p:tgtEl>
                                          <p:spTgt spid="339"/>
                                        </p:tgtEl>
                                      </p:cBhvr>
                                    </p:animEffect>
                                    <p:set>
                                      <p:cBhvr>
                                        <p:cTn id="292" dur="1" fill="hold">
                                          <p:stCondLst>
                                            <p:cond delay="499"/>
                                          </p:stCondLst>
                                        </p:cTn>
                                        <p:tgtEl>
                                          <p:spTgt spid="339"/>
                                        </p:tgtEl>
                                        <p:attrNameLst>
                                          <p:attrName>style.visibility</p:attrName>
                                        </p:attrNameLst>
                                      </p:cBhvr>
                                      <p:to>
                                        <p:strVal val="hidden"/>
                                      </p:to>
                                    </p:set>
                                  </p:childTnLst>
                                </p:cTn>
                              </p:par>
                              <p:par>
                                <p:cTn id="293" presetID="9" presetClass="exit" presetSubtype="0" fill="hold" nodeType="withEffect">
                                  <p:stCondLst>
                                    <p:cond delay="0"/>
                                  </p:stCondLst>
                                  <p:childTnLst>
                                    <p:animEffect transition="out" filter="dissolve">
                                      <p:cBhvr>
                                        <p:cTn id="294" dur="500"/>
                                        <p:tgtEl>
                                          <p:spTgt spid="342"/>
                                        </p:tgtEl>
                                      </p:cBhvr>
                                    </p:animEffect>
                                    <p:set>
                                      <p:cBhvr>
                                        <p:cTn id="295" dur="1" fill="hold">
                                          <p:stCondLst>
                                            <p:cond delay="499"/>
                                          </p:stCondLst>
                                        </p:cTn>
                                        <p:tgtEl>
                                          <p:spTgt spid="342"/>
                                        </p:tgtEl>
                                        <p:attrNameLst>
                                          <p:attrName>style.visibility</p:attrName>
                                        </p:attrNameLst>
                                      </p:cBhvr>
                                      <p:to>
                                        <p:strVal val="hidden"/>
                                      </p:to>
                                    </p:set>
                                  </p:childTnLst>
                                </p:cTn>
                              </p:par>
                              <p:par>
                                <p:cTn id="296" presetID="9" presetClass="exit" presetSubtype="0" fill="hold" nodeType="withEffect">
                                  <p:stCondLst>
                                    <p:cond delay="0"/>
                                  </p:stCondLst>
                                  <p:childTnLst>
                                    <p:animEffect transition="out" filter="dissolve">
                                      <p:cBhvr>
                                        <p:cTn id="297" dur="500"/>
                                        <p:tgtEl>
                                          <p:spTgt spid="43"/>
                                        </p:tgtEl>
                                      </p:cBhvr>
                                    </p:animEffect>
                                    <p:set>
                                      <p:cBhvr>
                                        <p:cTn id="298" dur="1" fill="hold">
                                          <p:stCondLst>
                                            <p:cond delay="499"/>
                                          </p:stCondLst>
                                        </p:cTn>
                                        <p:tgtEl>
                                          <p:spTgt spid="43"/>
                                        </p:tgtEl>
                                        <p:attrNameLst>
                                          <p:attrName>style.visibility</p:attrName>
                                        </p:attrNameLst>
                                      </p:cBhvr>
                                      <p:to>
                                        <p:strVal val="hidden"/>
                                      </p:to>
                                    </p:set>
                                  </p:childTnLst>
                                </p:cTn>
                              </p:par>
                              <p:par>
                                <p:cTn id="299" presetID="9" presetClass="exit" presetSubtype="0" fill="hold" nodeType="withEffect">
                                  <p:stCondLst>
                                    <p:cond delay="0"/>
                                  </p:stCondLst>
                                  <p:childTnLst>
                                    <p:animEffect transition="out" filter="dissolve">
                                      <p:cBhvr>
                                        <p:cTn id="300" dur="500"/>
                                        <p:tgtEl>
                                          <p:spTgt spid="48"/>
                                        </p:tgtEl>
                                      </p:cBhvr>
                                    </p:animEffect>
                                    <p:set>
                                      <p:cBhvr>
                                        <p:cTn id="301" dur="1" fill="hold">
                                          <p:stCondLst>
                                            <p:cond delay="499"/>
                                          </p:stCondLst>
                                        </p:cTn>
                                        <p:tgtEl>
                                          <p:spTgt spid="48"/>
                                        </p:tgtEl>
                                        <p:attrNameLst>
                                          <p:attrName>style.visibility</p:attrName>
                                        </p:attrNameLst>
                                      </p:cBhvr>
                                      <p:to>
                                        <p:strVal val="hidden"/>
                                      </p:to>
                                    </p:set>
                                  </p:childTnLst>
                                </p:cTn>
                              </p:par>
                              <p:par>
                                <p:cTn id="302" presetID="9" presetClass="exit" presetSubtype="0" fill="hold" grpId="0" nodeType="withEffect">
                                  <p:stCondLst>
                                    <p:cond delay="0"/>
                                  </p:stCondLst>
                                  <p:childTnLst>
                                    <p:animEffect transition="out" filter="dissolve">
                                      <p:cBhvr>
                                        <p:cTn id="303" dur="500"/>
                                        <p:tgtEl>
                                          <p:spTgt spid="51"/>
                                        </p:tgtEl>
                                      </p:cBhvr>
                                    </p:animEffect>
                                    <p:set>
                                      <p:cBhvr>
                                        <p:cTn id="304" dur="1" fill="hold">
                                          <p:stCondLst>
                                            <p:cond delay="499"/>
                                          </p:stCondLst>
                                        </p:cTn>
                                        <p:tgtEl>
                                          <p:spTgt spid="51"/>
                                        </p:tgtEl>
                                        <p:attrNameLst>
                                          <p:attrName>style.visibility</p:attrName>
                                        </p:attrNameLst>
                                      </p:cBhvr>
                                      <p:to>
                                        <p:strVal val="hidden"/>
                                      </p:to>
                                    </p:set>
                                  </p:childTnLst>
                                </p:cTn>
                              </p:par>
                              <p:par>
                                <p:cTn id="305" presetID="9" presetClass="exit" presetSubtype="0" fill="hold" nodeType="withEffect">
                                  <p:stCondLst>
                                    <p:cond delay="0"/>
                                  </p:stCondLst>
                                  <p:childTnLst>
                                    <p:animEffect transition="out" filter="dissolve">
                                      <p:cBhvr>
                                        <p:cTn id="306" dur="500"/>
                                        <p:tgtEl>
                                          <p:spTgt spid="52"/>
                                        </p:tgtEl>
                                      </p:cBhvr>
                                    </p:animEffect>
                                    <p:set>
                                      <p:cBhvr>
                                        <p:cTn id="307" dur="1" fill="hold">
                                          <p:stCondLst>
                                            <p:cond delay="499"/>
                                          </p:stCondLst>
                                        </p:cTn>
                                        <p:tgtEl>
                                          <p:spTgt spid="52"/>
                                        </p:tgtEl>
                                        <p:attrNameLst>
                                          <p:attrName>style.visibility</p:attrName>
                                        </p:attrNameLst>
                                      </p:cBhvr>
                                      <p:to>
                                        <p:strVal val="hidden"/>
                                      </p:to>
                                    </p:set>
                                  </p:childTnLst>
                                </p:cTn>
                              </p:par>
                              <p:par>
                                <p:cTn id="308" presetID="9" presetClass="exit" presetSubtype="0" fill="hold" grpId="0" nodeType="withEffect">
                                  <p:stCondLst>
                                    <p:cond delay="0"/>
                                  </p:stCondLst>
                                  <p:childTnLst>
                                    <p:animEffect transition="out" filter="dissolve">
                                      <p:cBhvr>
                                        <p:cTn id="309" dur="500"/>
                                        <p:tgtEl>
                                          <p:spTgt spid="55"/>
                                        </p:tgtEl>
                                      </p:cBhvr>
                                    </p:animEffect>
                                    <p:set>
                                      <p:cBhvr>
                                        <p:cTn id="310" dur="1" fill="hold">
                                          <p:stCondLst>
                                            <p:cond delay="499"/>
                                          </p:stCondLst>
                                        </p:cTn>
                                        <p:tgtEl>
                                          <p:spTgt spid="55"/>
                                        </p:tgtEl>
                                        <p:attrNameLst>
                                          <p:attrName>style.visibility</p:attrName>
                                        </p:attrNameLst>
                                      </p:cBhvr>
                                      <p:to>
                                        <p:strVal val="hidden"/>
                                      </p:to>
                                    </p:set>
                                  </p:childTnLst>
                                </p:cTn>
                              </p:par>
                              <p:par>
                                <p:cTn id="311" presetID="9" presetClass="exit" presetSubtype="0" fill="hold" nodeType="withEffect">
                                  <p:stCondLst>
                                    <p:cond delay="0"/>
                                  </p:stCondLst>
                                  <p:childTnLst>
                                    <p:animEffect transition="out" filter="dissolve">
                                      <p:cBhvr>
                                        <p:cTn id="312" dur="500"/>
                                        <p:tgtEl>
                                          <p:spTgt spid="56"/>
                                        </p:tgtEl>
                                      </p:cBhvr>
                                    </p:animEffect>
                                    <p:set>
                                      <p:cBhvr>
                                        <p:cTn id="313" dur="1" fill="hold">
                                          <p:stCondLst>
                                            <p:cond delay="499"/>
                                          </p:stCondLst>
                                        </p:cTn>
                                        <p:tgtEl>
                                          <p:spTgt spid="56"/>
                                        </p:tgtEl>
                                        <p:attrNameLst>
                                          <p:attrName>style.visibility</p:attrName>
                                        </p:attrNameLst>
                                      </p:cBhvr>
                                      <p:to>
                                        <p:strVal val="hidden"/>
                                      </p:to>
                                    </p:set>
                                  </p:childTnLst>
                                </p:cTn>
                              </p:par>
                              <p:par>
                                <p:cTn id="314" presetID="9" presetClass="exit" presetSubtype="0" fill="hold" grpId="0" nodeType="withEffect">
                                  <p:stCondLst>
                                    <p:cond delay="0"/>
                                  </p:stCondLst>
                                  <p:childTnLst>
                                    <p:animEffect transition="out" filter="dissolve">
                                      <p:cBhvr>
                                        <p:cTn id="315" dur="500"/>
                                        <p:tgtEl>
                                          <p:spTgt spid="59"/>
                                        </p:tgtEl>
                                      </p:cBhvr>
                                    </p:animEffect>
                                    <p:set>
                                      <p:cBhvr>
                                        <p:cTn id="316" dur="1" fill="hold">
                                          <p:stCondLst>
                                            <p:cond delay="499"/>
                                          </p:stCondLst>
                                        </p:cTn>
                                        <p:tgtEl>
                                          <p:spTgt spid="59"/>
                                        </p:tgtEl>
                                        <p:attrNameLst>
                                          <p:attrName>style.visibility</p:attrName>
                                        </p:attrNameLst>
                                      </p:cBhvr>
                                      <p:to>
                                        <p:strVal val="hidden"/>
                                      </p:to>
                                    </p:set>
                                  </p:childTnLst>
                                </p:cTn>
                              </p:par>
                              <p:par>
                                <p:cTn id="317" presetID="9" presetClass="exit" presetSubtype="0" fill="hold" nodeType="withEffect">
                                  <p:stCondLst>
                                    <p:cond delay="0"/>
                                  </p:stCondLst>
                                  <p:childTnLst>
                                    <p:animEffect transition="out" filter="dissolve">
                                      <p:cBhvr>
                                        <p:cTn id="318" dur="500"/>
                                        <p:tgtEl>
                                          <p:spTgt spid="60"/>
                                        </p:tgtEl>
                                      </p:cBhvr>
                                    </p:animEffect>
                                    <p:set>
                                      <p:cBhvr>
                                        <p:cTn id="319" dur="1" fill="hold">
                                          <p:stCondLst>
                                            <p:cond delay="499"/>
                                          </p:stCondLst>
                                        </p:cTn>
                                        <p:tgtEl>
                                          <p:spTgt spid="60"/>
                                        </p:tgtEl>
                                        <p:attrNameLst>
                                          <p:attrName>style.visibility</p:attrName>
                                        </p:attrNameLst>
                                      </p:cBhvr>
                                      <p:to>
                                        <p:strVal val="hidden"/>
                                      </p:to>
                                    </p:set>
                                  </p:childTnLst>
                                </p:cTn>
                              </p:par>
                              <p:par>
                                <p:cTn id="320" presetID="9" presetClass="exit" presetSubtype="0" fill="hold" nodeType="withEffect">
                                  <p:stCondLst>
                                    <p:cond delay="0"/>
                                  </p:stCondLst>
                                  <p:childTnLst>
                                    <p:animEffect transition="out" filter="dissolve">
                                      <p:cBhvr>
                                        <p:cTn id="321" dur="500"/>
                                        <p:tgtEl>
                                          <p:spTgt spid="65"/>
                                        </p:tgtEl>
                                      </p:cBhvr>
                                    </p:animEffect>
                                    <p:set>
                                      <p:cBhvr>
                                        <p:cTn id="322" dur="1" fill="hold">
                                          <p:stCondLst>
                                            <p:cond delay="499"/>
                                          </p:stCondLst>
                                        </p:cTn>
                                        <p:tgtEl>
                                          <p:spTgt spid="65"/>
                                        </p:tgtEl>
                                        <p:attrNameLst>
                                          <p:attrName>style.visibility</p:attrName>
                                        </p:attrNameLst>
                                      </p:cBhvr>
                                      <p:to>
                                        <p:strVal val="hidden"/>
                                      </p:to>
                                    </p:set>
                                  </p:childTnLst>
                                </p:cTn>
                              </p:par>
                              <p:par>
                                <p:cTn id="323" presetID="9" presetClass="exit" presetSubtype="0" fill="hold" grpId="0" nodeType="withEffect">
                                  <p:stCondLst>
                                    <p:cond delay="0"/>
                                  </p:stCondLst>
                                  <p:childTnLst>
                                    <p:animEffect transition="out" filter="dissolve">
                                      <p:cBhvr>
                                        <p:cTn id="324" dur="500"/>
                                        <p:tgtEl>
                                          <p:spTgt spid="68"/>
                                        </p:tgtEl>
                                      </p:cBhvr>
                                    </p:animEffect>
                                    <p:set>
                                      <p:cBhvr>
                                        <p:cTn id="325" dur="1" fill="hold">
                                          <p:stCondLst>
                                            <p:cond delay="499"/>
                                          </p:stCondLst>
                                        </p:cTn>
                                        <p:tgtEl>
                                          <p:spTgt spid="68"/>
                                        </p:tgtEl>
                                        <p:attrNameLst>
                                          <p:attrName>style.visibility</p:attrName>
                                        </p:attrNameLst>
                                      </p:cBhvr>
                                      <p:to>
                                        <p:strVal val="hidden"/>
                                      </p:to>
                                    </p:set>
                                  </p:childTnLst>
                                </p:cTn>
                              </p:par>
                              <p:par>
                                <p:cTn id="326" presetID="9" presetClass="exit" presetSubtype="0" fill="hold" nodeType="withEffect">
                                  <p:stCondLst>
                                    <p:cond delay="0"/>
                                  </p:stCondLst>
                                  <p:childTnLst>
                                    <p:animEffect transition="out" filter="dissolve">
                                      <p:cBhvr>
                                        <p:cTn id="327" dur="500"/>
                                        <p:tgtEl>
                                          <p:spTgt spid="69"/>
                                        </p:tgtEl>
                                      </p:cBhvr>
                                    </p:animEffect>
                                    <p:set>
                                      <p:cBhvr>
                                        <p:cTn id="328" dur="1" fill="hold">
                                          <p:stCondLst>
                                            <p:cond delay="499"/>
                                          </p:stCondLst>
                                        </p:cTn>
                                        <p:tgtEl>
                                          <p:spTgt spid="69"/>
                                        </p:tgtEl>
                                        <p:attrNameLst>
                                          <p:attrName>style.visibility</p:attrName>
                                        </p:attrNameLst>
                                      </p:cBhvr>
                                      <p:to>
                                        <p:strVal val="hidden"/>
                                      </p:to>
                                    </p:set>
                                  </p:childTnLst>
                                </p:cTn>
                              </p:par>
                              <p:par>
                                <p:cTn id="329" presetID="9" presetClass="exit" presetSubtype="0" fill="hold" grpId="0" nodeType="withEffect">
                                  <p:stCondLst>
                                    <p:cond delay="0"/>
                                  </p:stCondLst>
                                  <p:childTnLst>
                                    <p:animEffect transition="out" filter="dissolve">
                                      <p:cBhvr>
                                        <p:cTn id="330" dur="500"/>
                                        <p:tgtEl>
                                          <p:spTgt spid="72"/>
                                        </p:tgtEl>
                                      </p:cBhvr>
                                    </p:animEffect>
                                    <p:set>
                                      <p:cBhvr>
                                        <p:cTn id="331" dur="1" fill="hold">
                                          <p:stCondLst>
                                            <p:cond delay="499"/>
                                          </p:stCondLst>
                                        </p:cTn>
                                        <p:tgtEl>
                                          <p:spTgt spid="72"/>
                                        </p:tgtEl>
                                        <p:attrNameLst>
                                          <p:attrName>style.visibility</p:attrName>
                                        </p:attrNameLst>
                                      </p:cBhvr>
                                      <p:to>
                                        <p:strVal val="hidden"/>
                                      </p:to>
                                    </p:set>
                                  </p:childTnLst>
                                </p:cTn>
                              </p:par>
                              <p:par>
                                <p:cTn id="332" presetID="9" presetClass="exit" presetSubtype="0" fill="hold" nodeType="withEffect">
                                  <p:stCondLst>
                                    <p:cond delay="0"/>
                                  </p:stCondLst>
                                  <p:childTnLst>
                                    <p:animEffect transition="out" filter="dissolve">
                                      <p:cBhvr>
                                        <p:cTn id="333" dur="500"/>
                                        <p:tgtEl>
                                          <p:spTgt spid="73"/>
                                        </p:tgtEl>
                                      </p:cBhvr>
                                    </p:animEffect>
                                    <p:set>
                                      <p:cBhvr>
                                        <p:cTn id="334" dur="1" fill="hold">
                                          <p:stCondLst>
                                            <p:cond delay="499"/>
                                          </p:stCondLst>
                                        </p:cTn>
                                        <p:tgtEl>
                                          <p:spTgt spid="73"/>
                                        </p:tgtEl>
                                        <p:attrNameLst>
                                          <p:attrName>style.visibility</p:attrName>
                                        </p:attrNameLst>
                                      </p:cBhvr>
                                      <p:to>
                                        <p:strVal val="hidden"/>
                                      </p:to>
                                    </p:set>
                                  </p:childTnLst>
                                </p:cTn>
                              </p:par>
                              <p:par>
                                <p:cTn id="335" presetID="9" presetClass="exit" presetSubtype="0" fill="hold" grpId="0" nodeType="withEffect">
                                  <p:stCondLst>
                                    <p:cond delay="0"/>
                                  </p:stCondLst>
                                  <p:childTnLst>
                                    <p:animEffect transition="out" filter="dissolve">
                                      <p:cBhvr>
                                        <p:cTn id="336" dur="500"/>
                                        <p:tgtEl>
                                          <p:spTgt spid="76"/>
                                        </p:tgtEl>
                                      </p:cBhvr>
                                    </p:animEffect>
                                    <p:set>
                                      <p:cBhvr>
                                        <p:cTn id="337" dur="1" fill="hold">
                                          <p:stCondLst>
                                            <p:cond delay="499"/>
                                          </p:stCondLst>
                                        </p:cTn>
                                        <p:tgtEl>
                                          <p:spTgt spid="76"/>
                                        </p:tgtEl>
                                        <p:attrNameLst>
                                          <p:attrName>style.visibility</p:attrName>
                                        </p:attrNameLst>
                                      </p:cBhvr>
                                      <p:to>
                                        <p:strVal val="hidden"/>
                                      </p:to>
                                    </p:set>
                                  </p:childTnLst>
                                </p:cTn>
                              </p:par>
                              <p:par>
                                <p:cTn id="338" presetID="9" presetClass="exit" presetSubtype="0" fill="hold" nodeType="withEffect">
                                  <p:stCondLst>
                                    <p:cond delay="0"/>
                                  </p:stCondLst>
                                  <p:childTnLst>
                                    <p:animEffect transition="out" filter="dissolve">
                                      <p:cBhvr>
                                        <p:cTn id="339" dur="500"/>
                                        <p:tgtEl>
                                          <p:spTgt spid="77"/>
                                        </p:tgtEl>
                                      </p:cBhvr>
                                    </p:animEffect>
                                    <p:set>
                                      <p:cBhvr>
                                        <p:cTn id="340" dur="1" fill="hold">
                                          <p:stCondLst>
                                            <p:cond delay="499"/>
                                          </p:stCondLst>
                                        </p:cTn>
                                        <p:tgtEl>
                                          <p:spTgt spid="77"/>
                                        </p:tgtEl>
                                        <p:attrNameLst>
                                          <p:attrName>style.visibility</p:attrName>
                                        </p:attrNameLst>
                                      </p:cBhvr>
                                      <p:to>
                                        <p:strVal val="hidden"/>
                                      </p:to>
                                    </p:set>
                                  </p:childTnLst>
                                </p:cTn>
                              </p:par>
                              <p:par>
                                <p:cTn id="341" presetID="9" presetClass="exit" presetSubtype="0" fill="hold" nodeType="withEffect">
                                  <p:stCondLst>
                                    <p:cond delay="0"/>
                                  </p:stCondLst>
                                  <p:childTnLst>
                                    <p:animEffect transition="out" filter="dissolve">
                                      <p:cBhvr>
                                        <p:cTn id="342" dur="500"/>
                                        <p:tgtEl>
                                          <p:spTgt spid="82"/>
                                        </p:tgtEl>
                                      </p:cBhvr>
                                    </p:animEffect>
                                    <p:set>
                                      <p:cBhvr>
                                        <p:cTn id="343" dur="1" fill="hold">
                                          <p:stCondLst>
                                            <p:cond delay="499"/>
                                          </p:stCondLst>
                                        </p:cTn>
                                        <p:tgtEl>
                                          <p:spTgt spid="82"/>
                                        </p:tgtEl>
                                        <p:attrNameLst>
                                          <p:attrName>style.visibility</p:attrName>
                                        </p:attrNameLst>
                                      </p:cBhvr>
                                      <p:to>
                                        <p:strVal val="hidden"/>
                                      </p:to>
                                    </p:set>
                                  </p:childTnLst>
                                </p:cTn>
                              </p:par>
                              <p:par>
                                <p:cTn id="344" presetID="9" presetClass="exit" presetSubtype="0" fill="hold" grpId="0" nodeType="withEffect">
                                  <p:stCondLst>
                                    <p:cond delay="0"/>
                                  </p:stCondLst>
                                  <p:childTnLst>
                                    <p:animEffect transition="out" filter="dissolve">
                                      <p:cBhvr>
                                        <p:cTn id="345" dur="500"/>
                                        <p:tgtEl>
                                          <p:spTgt spid="85"/>
                                        </p:tgtEl>
                                      </p:cBhvr>
                                    </p:animEffect>
                                    <p:set>
                                      <p:cBhvr>
                                        <p:cTn id="346" dur="1" fill="hold">
                                          <p:stCondLst>
                                            <p:cond delay="499"/>
                                          </p:stCondLst>
                                        </p:cTn>
                                        <p:tgtEl>
                                          <p:spTgt spid="85"/>
                                        </p:tgtEl>
                                        <p:attrNameLst>
                                          <p:attrName>style.visibility</p:attrName>
                                        </p:attrNameLst>
                                      </p:cBhvr>
                                      <p:to>
                                        <p:strVal val="hidden"/>
                                      </p:to>
                                    </p:set>
                                  </p:childTnLst>
                                </p:cTn>
                              </p:par>
                              <p:par>
                                <p:cTn id="347" presetID="9" presetClass="exit" presetSubtype="0" fill="hold" nodeType="withEffect">
                                  <p:stCondLst>
                                    <p:cond delay="0"/>
                                  </p:stCondLst>
                                  <p:childTnLst>
                                    <p:animEffect transition="out" filter="dissolve">
                                      <p:cBhvr>
                                        <p:cTn id="348" dur="500"/>
                                        <p:tgtEl>
                                          <p:spTgt spid="86"/>
                                        </p:tgtEl>
                                      </p:cBhvr>
                                    </p:animEffect>
                                    <p:set>
                                      <p:cBhvr>
                                        <p:cTn id="349" dur="1" fill="hold">
                                          <p:stCondLst>
                                            <p:cond delay="499"/>
                                          </p:stCondLst>
                                        </p:cTn>
                                        <p:tgtEl>
                                          <p:spTgt spid="86"/>
                                        </p:tgtEl>
                                        <p:attrNameLst>
                                          <p:attrName>style.visibility</p:attrName>
                                        </p:attrNameLst>
                                      </p:cBhvr>
                                      <p:to>
                                        <p:strVal val="hidden"/>
                                      </p:to>
                                    </p:set>
                                  </p:childTnLst>
                                </p:cTn>
                              </p:par>
                              <p:par>
                                <p:cTn id="350" presetID="9" presetClass="exit" presetSubtype="0" fill="hold" grpId="0" nodeType="withEffect">
                                  <p:stCondLst>
                                    <p:cond delay="0"/>
                                  </p:stCondLst>
                                  <p:childTnLst>
                                    <p:animEffect transition="out" filter="dissolve">
                                      <p:cBhvr>
                                        <p:cTn id="351" dur="500"/>
                                        <p:tgtEl>
                                          <p:spTgt spid="89"/>
                                        </p:tgtEl>
                                      </p:cBhvr>
                                    </p:animEffect>
                                    <p:set>
                                      <p:cBhvr>
                                        <p:cTn id="352" dur="1" fill="hold">
                                          <p:stCondLst>
                                            <p:cond delay="499"/>
                                          </p:stCondLst>
                                        </p:cTn>
                                        <p:tgtEl>
                                          <p:spTgt spid="89"/>
                                        </p:tgtEl>
                                        <p:attrNameLst>
                                          <p:attrName>style.visibility</p:attrName>
                                        </p:attrNameLst>
                                      </p:cBhvr>
                                      <p:to>
                                        <p:strVal val="hidden"/>
                                      </p:to>
                                    </p:set>
                                  </p:childTnLst>
                                </p:cTn>
                              </p:par>
                              <p:par>
                                <p:cTn id="353" presetID="9" presetClass="exit" presetSubtype="0" fill="hold" nodeType="withEffect">
                                  <p:stCondLst>
                                    <p:cond delay="0"/>
                                  </p:stCondLst>
                                  <p:childTnLst>
                                    <p:animEffect transition="out" filter="dissolve">
                                      <p:cBhvr>
                                        <p:cTn id="354" dur="500"/>
                                        <p:tgtEl>
                                          <p:spTgt spid="90"/>
                                        </p:tgtEl>
                                      </p:cBhvr>
                                    </p:animEffect>
                                    <p:set>
                                      <p:cBhvr>
                                        <p:cTn id="355" dur="1" fill="hold">
                                          <p:stCondLst>
                                            <p:cond delay="499"/>
                                          </p:stCondLst>
                                        </p:cTn>
                                        <p:tgtEl>
                                          <p:spTgt spid="90"/>
                                        </p:tgtEl>
                                        <p:attrNameLst>
                                          <p:attrName>style.visibility</p:attrName>
                                        </p:attrNameLst>
                                      </p:cBhvr>
                                      <p:to>
                                        <p:strVal val="hidden"/>
                                      </p:to>
                                    </p:set>
                                  </p:childTnLst>
                                </p:cTn>
                              </p:par>
                              <p:par>
                                <p:cTn id="356" presetID="9" presetClass="exit" presetSubtype="0" fill="hold" grpId="0" nodeType="withEffect">
                                  <p:stCondLst>
                                    <p:cond delay="0"/>
                                  </p:stCondLst>
                                  <p:childTnLst>
                                    <p:animEffect transition="out" filter="dissolve">
                                      <p:cBhvr>
                                        <p:cTn id="357" dur="500"/>
                                        <p:tgtEl>
                                          <p:spTgt spid="93"/>
                                        </p:tgtEl>
                                      </p:cBhvr>
                                    </p:animEffect>
                                    <p:set>
                                      <p:cBhvr>
                                        <p:cTn id="358" dur="1" fill="hold">
                                          <p:stCondLst>
                                            <p:cond delay="499"/>
                                          </p:stCondLst>
                                        </p:cTn>
                                        <p:tgtEl>
                                          <p:spTgt spid="93"/>
                                        </p:tgtEl>
                                        <p:attrNameLst>
                                          <p:attrName>style.visibility</p:attrName>
                                        </p:attrNameLst>
                                      </p:cBhvr>
                                      <p:to>
                                        <p:strVal val="hidden"/>
                                      </p:to>
                                    </p:set>
                                  </p:childTnLst>
                                </p:cTn>
                              </p:par>
                              <p:par>
                                <p:cTn id="359" presetID="9" presetClass="exit" presetSubtype="0" fill="hold" grpId="0" nodeType="withEffect">
                                  <p:stCondLst>
                                    <p:cond delay="0"/>
                                  </p:stCondLst>
                                  <p:childTnLst>
                                    <p:animEffect transition="out" filter="dissolve">
                                      <p:cBhvr>
                                        <p:cTn id="360" dur="500"/>
                                        <p:tgtEl>
                                          <p:spTgt spid="94"/>
                                        </p:tgtEl>
                                      </p:cBhvr>
                                    </p:animEffect>
                                    <p:set>
                                      <p:cBhvr>
                                        <p:cTn id="361" dur="1" fill="hold">
                                          <p:stCondLst>
                                            <p:cond delay="499"/>
                                          </p:stCondLst>
                                        </p:cTn>
                                        <p:tgtEl>
                                          <p:spTgt spid="94"/>
                                        </p:tgtEl>
                                        <p:attrNameLst>
                                          <p:attrName>style.visibility</p:attrName>
                                        </p:attrNameLst>
                                      </p:cBhvr>
                                      <p:to>
                                        <p:strVal val="hidden"/>
                                      </p:to>
                                    </p:set>
                                  </p:childTnLst>
                                </p:cTn>
                              </p:par>
                              <p:par>
                                <p:cTn id="362" presetID="9" presetClass="exit" presetSubtype="0" fill="hold" nodeType="withEffect">
                                  <p:stCondLst>
                                    <p:cond delay="0"/>
                                  </p:stCondLst>
                                  <p:childTnLst>
                                    <p:animEffect transition="out" filter="dissolve">
                                      <p:cBhvr>
                                        <p:cTn id="363" dur="500"/>
                                        <p:tgtEl>
                                          <p:spTgt spid="95"/>
                                        </p:tgtEl>
                                      </p:cBhvr>
                                    </p:animEffect>
                                    <p:set>
                                      <p:cBhvr>
                                        <p:cTn id="364" dur="1" fill="hold">
                                          <p:stCondLst>
                                            <p:cond delay="499"/>
                                          </p:stCondLst>
                                        </p:cTn>
                                        <p:tgtEl>
                                          <p:spTgt spid="95"/>
                                        </p:tgtEl>
                                        <p:attrNameLst>
                                          <p:attrName>style.visibility</p:attrName>
                                        </p:attrNameLst>
                                      </p:cBhvr>
                                      <p:to>
                                        <p:strVal val="hidden"/>
                                      </p:to>
                                    </p:set>
                                  </p:childTnLst>
                                </p:cTn>
                              </p:par>
                              <p:par>
                                <p:cTn id="365" presetID="9" presetClass="exit" presetSubtype="0" fill="hold" nodeType="withEffect">
                                  <p:stCondLst>
                                    <p:cond delay="0"/>
                                  </p:stCondLst>
                                  <p:childTnLst>
                                    <p:animEffect transition="out" filter="dissolve">
                                      <p:cBhvr>
                                        <p:cTn id="366" dur="500"/>
                                        <p:tgtEl>
                                          <p:spTgt spid="98"/>
                                        </p:tgtEl>
                                      </p:cBhvr>
                                    </p:animEffect>
                                    <p:set>
                                      <p:cBhvr>
                                        <p:cTn id="367" dur="1" fill="hold">
                                          <p:stCondLst>
                                            <p:cond delay="499"/>
                                          </p:stCondLst>
                                        </p:cTn>
                                        <p:tgtEl>
                                          <p:spTgt spid="98"/>
                                        </p:tgtEl>
                                        <p:attrNameLst>
                                          <p:attrName>style.visibility</p:attrName>
                                        </p:attrNameLst>
                                      </p:cBhvr>
                                      <p:to>
                                        <p:strVal val="hidden"/>
                                      </p:to>
                                    </p:set>
                                  </p:childTnLst>
                                </p:cTn>
                              </p:par>
                              <p:par>
                                <p:cTn id="368" presetID="9" presetClass="exit" presetSubtype="0" fill="hold" nodeType="withEffect">
                                  <p:stCondLst>
                                    <p:cond delay="0"/>
                                  </p:stCondLst>
                                  <p:childTnLst>
                                    <p:animEffect transition="out" filter="dissolve">
                                      <p:cBhvr>
                                        <p:cTn id="369" dur="500"/>
                                        <p:tgtEl>
                                          <p:spTgt spid="101"/>
                                        </p:tgtEl>
                                      </p:cBhvr>
                                    </p:animEffect>
                                    <p:set>
                                      <p:cBhvr>
                                        <p:cTn id="370" dur="1" fill="hold">
                                          <p:stCondLst>
                                            <p:cond delay="499"/>
                                          </p:stCondLst>
                                        </p:cTn>
                                        <p:tgtEl>
                                          <p:spTgt spid="101"/>
                                        </p:tgtEl>
                                        <p:attrNameLst>
                                          <p:attrName>style.visibility</p:attrName>
                                        </p:attrNameLst>
                                      </p:cBhvr>
                                      <p:to>
                                        <p:strVal val="hidden"/>
                                      </p:to>
                                    </p:set>
                                  </p:childTnLst>
                                </p:cTn>
                              </p:par>
                              <p:par>
                                <p:cTn id="371" presetID="9" presetClass="exit" presetSubtype="0" fill="hold" nodeType="withEffect">
                                  <p:stCondLst>
                                    <p:cond delay="0"/>
                                  </p:stCondLst>
                                  <p:childTnLst>
                                    <p:animEffect transition="out" filter="dissolve">
                                      <p:cBhvr>
                                        <p:cTn id="372" dur="500"/>
                                        <p:tgtEl>
                                          <p:spTgt spid="24"/>
                                        </p:tgtEl>
                                      </p:cBhvr>
                                    </p:animEffect>
                                    <p:set>
                                      <p:cBhvr>
                                        <p:cTn id="373" dur="1" fill="hold">
                                          <p:stCondLst>
                                            <p:cond delay="499"/>
                                          </p:stCondLst>
                                        </p:cTn>
                                        <p:tgtEl>
                                          <p:spTgt spid="24"/>
                                        </p:tgtEl>
                                        <p:attrNameLst>
                                          <p:attrName>style.visibility</p:attrName>
                                        </p:attrNameLst>
                                      </p:cBhvr>
                                      <p:to>
                                        <p:strVal val="hidden"/>
                                      </p:to>
                                    </p:set>
                                  </p:childTnLst>
                                </p:cTn>
                              </p:par>
                              <p:par>
                                <p:cTn id="374" presetID="9" presetClass="exit" presetSubtype="0" fill="hold" nodeType="withEffect">
                                  <p:stCondLst>
                                    <p:cond delay="0"/>
                                  </p:stCondLst>
                                  <p:childTnLst>
                                    <p:animEffect transition="out" filter="dissolve">
                                      <p:cBhvr>
                                        <p:cTn id="375" dur="500"/>
                                        <p:tgtEl>
                                          <p:spTgt spid="29"/>
                                        </p:tgtEl>
                                      </p:cBhvr>
                                    </p:animEffect>
                                    <p:set>
                                      <p:cBhvr>
                                        <p:cTn id="376" dur="1" fill="hold">
                                          <p:stCondLst>
                                            <p:cond delay="499"/>
                                          </p:stCondLst>
                                        </p:cTn>
                                        <p:tgtEl>
                                          <p:spTgt spid="29"/>
                                        </p:tgtEl>
                                        <p:attrNameLst>
                                          <p:attrName>style.visibility</p:attrName>
                                        </p:attrNameLst>
                                      </p:cBhvr>
                                      <p:to>
                                        <p:strVal val="hidden"/>
                                      </p:to>
                                    </p:set>
                                  </p:childTnLst>
                                </p:cTn>
                              </p:par>
                              <p:par>
                                <p:cTn id="377" presetID="9" presetClass="exit" presetSubtype="0" fill="hold" grpId="0" nodeType="withEffect">
                                  <p:stCondLst>
                                    <p:cond delay="0"/>
                                  </p:stCondLst>
                                  <p:childTnLst>
                                    <p:animEffect transition="out" filter="dissolve">
                                      <p:cBhvr>
                                        <p:cTn id="378" dur="500"/>
                                        <p:tgtEl>
                                          <p:spTgt spid="32"/>
                                        </p:tgtEl>
                                      </p:cBhvr>
                                    </p:animEffect>
                                    <p:set>
                                      <p:cBhvr>
                                        <p:cTn id="379" dur="1" fill="hold">
                                          <p:stCondLst>
                                            <p:cond delay="499"/>
                                          </p:stCondLst>
                                        </p:cTn>
                                        <p:tgtEl>
                                          <p:spTgt spid="32"/>
                                        </p:tgtEl>
                                        <p:attrNameLst>
                                          <p:attrName>style.visibility</p:attrName>
                                        </p:attrNameLst>
                                      </p:cBhvr>
                                      <p:to>
                                        <p:strVal val="hidden"/>
                                      </p:to>
                                    </p:set>
                                  </p:childTnLst>
                                </p:cTn>
                              </p:par>
                              <p:par>
                                <p:cTn id="380" presetID="9" presetClass="exit" presetSubtype="0" fill="hold" nodeType="withEffect">
                                  <p:stCondLst>
                                    <p:cond delay="0"/>
                                  </p:stCondLst>
                                  <p:childTnLst>
                                    <p:animEffect transition="out" filter="dissolve">
                                      <p:cBhvr>
                                        <p:cTn id="381" dur="500"/>
                                        <p:tgtEl>
                                          <p:spTgt spid="33"/>
                                        </p:tgtEl>
                                      </p:cBhvr>
                                    </p:animEffect>
                                    <p:set>
                                      <p:cBhvr>
                                        <p:cTn id="382" dur="1" fill="hold">
                                          <p:stCondLst>
                                            <p:cond delay="499"/>
                                          </p:stCondLst>
                                        </p:cTn>
                                        <p:tgtEl>
                                          <p:spTgt spid="33"/>
                                        </p:tgtEl>
                                        <p:attrNameLst>
                                          <p:attrName>style.visibility</p:attrName>
                                        </p:attrNameLst>
                                      </p:cBhvr>
                                      <p:to>
                                        <p:strVal val="hidden"/>
                                      </p:to>
                                    </p:set>
                                  </p:childTnLst>
                                </p:cTn>
                              </p:par>
                              <p:par>
                                <p:cTn id="383" presetID="9" presetClass="exit" presetSubtype="0" fill="hold" grpId="0" nodeType="withEffect">
                                  <p:stCondLst>
                                    <p:cond delay="0"/>
                                  </p:stCondLst>
                                  <p:childTnLst>
                                    <p:animEffect transition="out" filter="dissolve">
                                      <p:cBhvr>
                                        <p:cTn id="384" dur="500"/>
                                        <p:tgtEl>
                                          <p:spTgt spid="36"/>
                                        </p:tgtEl>
                                      </p:cBhvr>
                                    </p:animEffect>
                                    <p:set>
                                      <p:cBhvr>
                                        <p:cTn id="385" dur="1" fill="hold">
                                          <p:stCondLst>
                                            <p:cond delay="499"/>
                                          </p:stCondLst>
                                        </p:cTn>
                                        <p:tgtEl>
                                          <p:spTgt spid="36"/>
                                        </p:tgtEl>
                                        <p:attrNameLst>
                                          <p:attrName>style.visibility</p:attrName>
                                        </p:attrNameLst>
                                      </p:cBhvr>
                                      <p:to>
                                        <p:strVal val="hidden"/>
                                      </p:to>
                                    </p:set>
                                  </p:childTnLst>
                                </p:cTn>
                              </p:par>
                              <p:par>
                                <p:cTn id="386" presetID="9" presetClass="exit" presetSubtype="0" fill="hold" nodeType="withEffect">
                                  <p:stCondLst>
                                    <p:cond delay="0"/>
                                  </p:stCondLst>
                                  <p:childTnLst>
                                    <p:animEffect transition="out" filter="dissolve">
                                      <p:cBhvr>
                                        <p:cTn id="387" dur="500"/>
                                        <p:tgtEl>
                                          <p:spTgt spid="38"/>
                                        </p:tgtEl>
                                      </p:cBhvr>
                                    </p:animEffect>
                                    <p:set>
                                      <p:cBhvr>
                                        <p:cTn id="388" dur="1" fill="hold">
                                          <p:stCondLst>
                                            <p:cond delay="499"/>
                                          </p:stCondLst>
                                        </p:cTn>
                                        <p:tgtEl>
                                          <p:spTgt spid="38"/>
                                        </p:tgtEl>
                                        <p:attrNameLst>
                                          <p:attrName>style.visibility</p:attrName>
                                        </p:attrNameLst>
                                      </p:cBhvr>
                                      <p:to>
                                        <p:strVal val="hidden"/>
                                      </p:to>
                                    </p:set>
                                  </p:childTnLst>
                                </p:cTn>
                              </p:par>
                              <p:par>
                                <p:cTn id="389" presetID="9" presetClass="exit" presetSubtype="0" fill="hold" grpId="0" nodeType="withEffect">
                                  <p:stCondLst>
                                    <p:cond delay="0"/>
                                  </p:stCondLst>
                                  <p:childTnLst>
                                    <p:animEffect transition="out" filter="dissolve">
                                      <p:cBhvr>
                                        <p:cTn id="390" dur="500"/>
                                        <p:tgtEl>
                                          <p:spTgt spid="41"/>
                                        </p:tgtEl>
                                      </p:cBhvr>
                                    </p:animEffect>
                                    <p:set>
                                      <p:cBhvr>
                                        <p:cTn id="391" dur="1" fill="hold">
                                          <p:stCondLst>
                                            <p:cond delay="499"/>
                                          </p:stCondLst>
                                        </p:cTn>
                                        <p:tgtEl>
                                          <p:spTgt spid="41"/>
                                        </p:tgtEl>
                                        <p:attrNameLst>
                                          <p:attrName>style.visibility</p:attrName>
                                        </p:attrNameLst>
                                      </p:cBhvr>
                                      <p:to>
                                        <p:strVal val="hidden"/>
                                      </p:to>
                                    </p:set>
                                  </p:childTnLst>
                                </p:cTn>
                              </p:par>
                              <p:par>
                                <p:cTn id="392" presetID="9" presetClass="exit" presetSubtype="0" fill="hold" grpId="0" nodeType="withEffect">
                                  <p:stCondLst>
                                    <p:cond delay="0"/>
                                  </p:stCondLst>
                                  <p:childTnLst>
                                    <p:animEffect transition="out" filter="dissolve">
                                      <p:cBhvr>
                                        <p:cTn id="393" dur="500"/>
                                        <p:tgtEl>
                                          <p:spTgt spid="42"/>
                                        </p:tgtEl>
                                      </p:cBhvr>
                                    </p:animEffect>
                                    <p:set>
                                      <p:cBhvr>
                                        <p:cTn id="394" dur="1" fill="hold">
                                          <p:stCondLst>
                                            <p:cond delay="499"/>
                                          </p:stCondLst>
                                        </p:cTn>
                                        <p:tgtEl>
                                          <p:spTgt spid="42"/>
                                        </p:tgtEl>
                                        <p:attrNameLst>
                                          <p:attrName>style.visibility</p:attrName>
                                        </p:attrNameLst>
                                      </p:cBhvr>
                                      <p:to>
                                        <p:strVal val="hidden"/>
                                      </p:to>
                                    </p:set>
                                  </p:childTnLst>
                                </p:cTn>
                              </p:par>
                            </p:childTnLst>
                          </p:cTn>
                        </p:par>
                        <p:par>
                          <p:cTn id="395" fill="hold" nodeType="afterGroup">
                            <p:stCondLst>
                              <p:cond delay="500"/>
                            </p:stCondLst>
                            <p:childTnLst>
                              <p:par>
                                <p:cTn id="396" presetID="9" presetClass="entr" presetSubtype="0" fill="hold" nodeType="afterEffect">
                                  <p:stCondLst>
                                    <p:cond delay="0"/>
                                  </p:stCondLst>
                                  <p:childTnLst>
                                    <p:set>
                                      <p:cBhvr>
                                        <p:cTn id="397" dur="1" fill="hold">
                                          <p:stCondLst>
                                            <p:cond delay="0"/>
                                          </p:stCondLst>
                                        </p:cTn>
                                        <p:tgtEl>
                                          <p:spTgt spid="345"/>
                                        </p:tgtEl>
                                        <p:attrNameLst>
                                          <p:attrName>style.visibility</p:attrName>
                                        </p:attrNameLst>
                                      </p:cBhvr>
                                      <p:to>
                                        <p:strVal val="visible"/>
                                      </p:to>
                                    </p:set>
                                    <p:animEffect transition="in" filter="dissolve">
                                      <p:cBhvr>
                                        <p:cTn id="398" dur="500"/>
                                        <p:tgtEl>
                                          <p:spTgt spid="345"/>
                                        </p:tgtEl>
                                      </p:cBhvr>
                                    </p:animEffect>
                                  </p:childTnLst>
                                </p:cTn>
                              </p:par>
                              <p:par>
                                <p:cTn id="399" presetID="9" presetClass="entr" presetSubtype="0" fill="hold" nodeType="withEffect">
                                  <p:stCondLst>
                                    <p:cond delay="0"/>
                                  </p:stCondLst>
                                  <p:childTnLst>
                                    <p:set>
                                      <p:cBhvr>
                                        <p:cTn id="400" dur="1" fill="hold">
                                          <p:stCondLst>
                                            <p:cond delay="0"/>
                                          </p:stCondLst>
                                        </p:cTn>
                                        <p:tgtEl>
                                          <p:spTgt spid="346"/>
                                        </p:tgtEl>
                                        <p:attrNameLst>
                                          <p:attrName>style.visibility</p:attrName>
                                        </p:attrNameLst>
                                      </p:cBhvr>
                                      <p:to>
                                        <p:strVal val="visible"/>
                                      </p:to>
                                    </p:set>
                                    <p:animEffect transition="in" filter="dissolve">
                                      <p:cBhvr>
                                        <p:cTn id="401" dur="500"/>
                                        <p:tgtEl>
                                          <p:spTgt spid="346"/>
                                        </p:tgtEl>
                                      </p:cBhvr>
                                    </p:animEffect>
                                  </p:childTnLst>
                                </p:cTn>
                              </p:par>
                              <p:par>
                                <p:cTn id="402" presetID="9" presetClass="entr" presetSubtype="0" fill="hold" nodeType="withEffect">
                                  <p:stCondLst>
                                    <p:cond delay="0"/>
                                  </p:stCondLst>
                                  <p:childTnLst>
                                    <p:set>
                                      <p:cBhvr>
                                        <p:cTn id="403" dur="1" fill="hold">
                                          <p:stCondLst>
                                            <p:cond delay="0"/>
                                          </p:stCondLst>
                                        </p:cTn>
                                        <p:tgtEl>
                                          <p:spTgt spid="347"/>
                                        </p:tgtEl>
                                        <p:attrNameLst>
                                          <p:attrName>style.visibility</p:attrName>
                                        </p:attrNameLst>
                                      </p:cBhvr>
                                      <p:to>
                                        <p:strVal val="visible"/>
                                      </p:to>
                                    </p:set>
                                    <p:animEffect transition="in" filter="dissolve">
                                      <p:cBhvr>
                                        <p:cTn id="404" dur="500"/>
                                        <p:tgtEl>
                                          <p:spTgt spid="347"/>
                                        </p:tgtEl>
                                      </p:cBhvr>
                                    </p:animEffect>
                                  </p:childTnLst>
                                </p:cTn>
                              </p:par>
                              <p:par>
                                <p:cTn id="405" presetID="9" presetClass="entr" presetSubtype="0" fill="hold" nodeType="withEffect">
                                  <p:stCondLst>
                                    <p:cond delay="0"/>
                                  </p:stCondLst>
                                  <p:childTnLst>
                                    <p:set>
                                      <p:cBhvr>
                                        <p:cTn id="406" dur="1" fill="hold">
                                          <p:stCondLst>
                                            <p:cond delay="0"/>
                                          </p:stCondLst>
                                        </p:cTn>
                                        <p:tgtEl>
                                          <p:spTgt spid="348"/>
                                        </p:tgtEl>
                                        <p:attrNameLst>
                                          <p:attrName>style.visibility</p:attrName>
                                        </p:attrNameLst>
                                      </p:cBhvr>
                                      <p:to>
                                        <p:strVal val="visible"/>
                                      </p:to>
                                    </p:set>
                                    <p:animEffect transition="in" filter="dissolve">
                                      <p:cBhvr>
                                        <p:cTn id="407" dur="500"/>
                                        <p:tgtEl>
                                          <p:spTgt spid="348"/>
                                        </p:tgtEl>
                                      </p:cBhvr>
                                    </p:animEffect>
                                  </p:childTnLst>
                                </p:cTn>
                              </p:par>
                              <p:par>
                                <p:cTn id="408" presetID="9" presetClass="entr" presetSubtype="0" fill="hold" nodeType="withEffect">
                                  <p:stCondLst>
                                    <p:cond delay="0"/>
                                  </p:stCondLst>
                                  <p:childTnLst>
                                    <p:set>
                                      <p:cBhvr>
                                        <p:cTn id="409" dur="1" fill="hold">
                                          <p:stCondLst>
                                            <p:cond delay="0"/>
                                          </p:stCondLst>
                                        </p:cTn>
                                        <p:tgtEl>
                                          <p:spTgt spid="349"/>
                                        </p:tgtEl>
                                        <p:attrNameLst>
                                          <p:attrName>style.visibility</p:attrName>
                                        </p:attrNameLst>
                                      </p:cBhvr>
                                      <p:to>
                                        <p:strVal val="visible"/>
                                      </p:to>
                                    </p:set>
                                    <p:animEffect transition="in" filter="dissolve">
                                      <p:cBhvr>
                                        <p:cTn id="410" dur="500"/>
                                        <p:tgtEl>
                                          <p:spTgt spid="349"/>
                                        </p:tgtEl>
                                      </p:cBhvr>
                                    </p:animEffect>
                                  </p:childTnLst>
                                </p:cTn>
                              </p:par>
                              <p:par>
                                <p:cTn id="411" presetID="9" presetClass="entr" presetSubtype="0" fill="hold" nodeType="withEffect">
                                  <p:stCondLst>
                                    <p:cond delay="0"/>
                                  </p:stCondLst>
                                  <p:childTnLst>
                                    <p:set>
                                      <p:cBhvr>
                                        <p:cTn id="412" dur="1" fill="hold">
                                          <p:stCondLst>
                                            <p:cond delay="0"/>
                                          </p:stCondLst>
                                        </p:cTn>
                                        <p:tgtEl>
                                          <p:spTgt spid="350"/>
                                        </p:tgtEl>
                                        <p:attrNameLst>
                                          <p:attrName>style.visibility</p:attrName>
                                        </p:attrNameLst>
                                      </p:cBhvr>
                                      <p:to>
                                        <p:strVal val="visible"/>
                                      </p:to>
                                    </p:set>
                                    <p:animEffect transition="in" filter="dissolve">
                                      <p:cBhvr>
                                        <p:cTn id="413" dur="500"/>
                                        <p:tgtEl>
                                          <p:spTgt spid="350"/>
                                        </p:tgtEl>
                                      </p:cBhvr>
                                    </p:animEffect>
                                  </p:childTnLst>
                                </p:cTn>
                              </p:par>
                              <p:par>
                                <p:cTn id="414" presetID="9" presetClass="entr" presetSubtype="0" fill="hold" nodeType="withEffect">
                                  <p:stCondLst>
                                    <p:cond delay="0"/>
                                  </p:stCondLst>
                                  <p:childTnLst>
                                    <p:set>
                                      <p:cBhvr>
                                        <p:cTn id="415" dur="1" fill="hold">
                                          <p:stCondLst>
                                            <p:cond delay="0"/>
                                          </p:stCondLst>
                                        </p:cTn>
                                        <p:tgtEl>
                                          <p:spTgt spid="351"/>
                                        </p:tgtEl>
                                        <p:attrNameLst>
                                          <p:attrName>style.visibility</p:attrName>
                                        </p:attrNameLst>
                                      </p:cBhvr>
                                      <p:to>
                                        <p:strVal val="visible"/>
                                      </p:to>
                                    </p:set>
                                    <p:animEffect transition="in" filter="dissolve">
                                      <p:cBhvr>
                                        <p:cTn id="416" dur="500"/>
                                        <p:tgtEl>
                                          <p:spTgt spid="351"/>
                                        </p:tgtEl>
                                      </p:cBhvr>
                                    </p:animEffect>
                                  </p:childTnLst>
                                </p:cTn>
                              </p:par>
                              <p:par>
                                <p:cTn id="417" presetID="9" presetClass="entr" presetSubtype="0" fill="hold" nodeType="withEffect">
                                  <p:stCondLst>
                                    <p:cond delay="0"/>
                                  </p:stCondLst>
                                  <p:childTnLst>
                                    <p:set>
                                      <p:cBhvr>
                                        <p:cTn id="418" dur="1" fill="hold">
                                          <p:stCondLst>
                                            <p:cond delay="0"/>
                                          </p:stCondLst>
                                        </p:cTn>
                                        <p:tgtEl>
                                          <p:spTgt spid="352"/>
                                        </p:tgtEl>
                                        <p:attrNameLst>
                                          <p:attrName>style.visibility</p:attrName>
                                        </p:attrNameLst>
                                      </p:cBhvr>
                                      <p:to>
                                        <p:strVal val="visible"/>
                                      </p:to>
                                    </p:set>
                                    <p:animEffect transition="in" filter="dissolve">
                                      <p:cBhvr>
                                        <p:cTn id="419" dur="500"/>
                                        <p:tgtEl>
                                          <p:spTgt spid="352"/>
                                        </p:tgtEl>
                                      </p:cBhvr>
                                    </p:animEffect>
                                  </p:childTnLst>
                                </p:cTn>
                              </p:par>
                              <p:par>
                                <p:cTn id="420" presetID="9" presetClass="entr" presetSubtype="0" fill="hold" nodeType="withEffect">
                                  <p:stCondLst>
                                    <p:cond delay="0"/>
                                  </p:stCondLst>
                                  <p:childTnLst>
                                    <p:set>
                                      <p:cBhvr>
                                        <p:cTn id="421" dur="1" fill="hold">
                                          <p:stCondLst>
                                            <p:cond delay="0"/>
                                          </p:stCondLst>
                                        </p:cTn>
                                        <p:tgtEl>
                                          <p:spTgt spid="353"/>
                                        </p:tgtEl>
                                        <p:attrNameLst>
                                          <p:attrName>style.visibility</p:attrName>
                                        </p:attrNameLst>
                                      </p:cBhvr>
                                      <p:to>
                                        <p:strVal val="visible"/>
                                      </p:to>
                                    </p:set>
                                    <p:animEffect transition="in" filter="dissolve">
                                      <p:cBhvr>
                                        <p:cTn id="422" dur="500"/>
                                        <p:tgtEl>
                                          <p:spTgt spid="353"/>
                                        </p:tgtEl>
                                      </p:cBhvr>
                                    </p:animEffect>
                                  </p:childTnLst>
                                </p:cTn>
                              </p:par>
                              <p:par>
                                <p:cTn id="423" presetID="9" presetClass="entr" presetSubtype="0" fill="hold" nodeType="withEffect">
                                  <p:stCondLst>
                                    <p:cond delay="0"/>
                                  </p:stCondLst>
                                  <p:childTnLst>
                                    <p:set>
                                      <p:cBhvr>
                                        <p:cTn id="424" dur="1" fill="hold">
                                          <p:stCondLst>
                                            <p:cond delay="0"/>
                                          </p:stCondLst>
                                        </p:cTn>
                                        <p:tgtEl>
                                          <p:spTgt spid="354"/>
                                        </p:tgtEl>
                                        <p:attrNameLst>
                                          <p:attrName>style.visibility</p:attrName>
                                        </p:attrNameLst>
                                      </p:cBhvr>
                                      <p:to>
                                        <p:strVal val="visible"/>
                                      </p:to>
                                    </p:set>
                                    <p:animEffect transition="in" filter="dissolve">
                                      <p:cBhvr>
                                        <p:cTn id="425" dur="500"/>
                                        <p:tgtEl>
                                          <p:spTgt spid="354"/>
                                        </p:tgtEl>
                                      </p:cBhvr>
                                    </p:animEffect>
                                  </p:childTnLst>
                                </p:cTn>
                              </p:par>
                              <p:par>
                                <p:cTn id="426" presetID="9" presetClass="entr" presetSubtype="0" fill="hold" nodeType="withEffect">
                                  <p:stCondLst>
                                    <p:cond delay="0"/>
                                  </p:stCondLst>
                                  <p:childTnLst>
                                    <p:set>
                                      <p:cBhvr>
                                        <p:cTn id="427" dur="1" fill="hold">
                                          <p:stCondLst>
                                            <p:cond delay="0"/>
                                          </p:stCondLst>
                                        </p:cTn>
                                        <p:tgtEl>
                                          <p:spTgt spid="355"/>
                                        </p:tgtEl>
                                        <p:attrNameLst>
                                          <p:attrName>style.visibility</p:attrName>
                                        </p:attrNameLst>
                                      </p:cBhvr>
                                      <p:to>
                                        <p:strVal val="visible"/>
                                      </p:to>
                                    </p:set>
                                    <p:animEffect transition="in" filter="dissolve">
                                      <p:cBhvr>
                                        <p:cTn id="428" dur="500"/>
                                        <p:tgtEl>
                                          <p:spTgt spid="355"/>
                                        </p:tgtEl>
                                      </p:cBhvr>
                                    </p:animEffect>
                                  </p:childTnLst>
                                </p:cTn>
                              </p:par>
                              <p:par>
                                <p:cTn id="429" presetID="9" presetClass="entr" presetSubtype="0" fill="hold" nodeType="withEffect">
                                  <p:stCondLst>
                                    <p:cond delay="0"/>
                                  </p:stCondLst>
                                  <p:childTnLst>
                                    <p:set>
                                      <p:cBhvr>
                                        <p:cTn id="430" dur="1" fill="hold">
                                          <p:stCondLst>
                                            <p:cond delay="0"/>
                                          </p:stCondLst>
                                        </p:cTn>
                                        <p:tgtEl>
                                          <p:spTgt spid="356"/>
                                        </p:tgtEl>
                                        <p:attrNameLst>
                                          <p:attrName>style.visibility</p:attrName>
                                        </p:attrNameLst>
                                      </p:cBhvr>
                                      <p:to>
                                        <p:strVal val="visible"/>
                                      </p:to>
                                    </p:set>
                                    <p:animEffect transition="in" filter="dissolve">
                                      <p:cBhvr>
                                        <p:cTn id="431" dur="500"/>
                                        <p:tgtEl>
                                          <p:spTgt spid="356"/>
                                        </p:tgtEl>
                                      </p:cBhvr>
                                    </p:animEffect>
                                  </p:childTnLst>
                                </p:cTn>
                              </p:par>
                              <p:par>
                                <p:cTn id="432" presetID="9" presetClass="entr" presetSubtype="0" fill="hold" nodeType="withEffect">
                                  <p:stCondLst>
                                    <p:cond delay="0"/>
                                  </p:stCondLst>
                                  <p:childTnLst>
                                    <p:set>
                                      <p:cBhvr>
                                        <p:cTn id="433" dur="1" fill="hold">
                                          <p:stCondLst>
                                            <p:cond delay="0"/>
                                          </p:stCondLst>
                                        </p:cTn>
                                        <p:tgtEl>
                                          <p:spTgt spid="357"/>
                                        </p:tgtEl>
                                        <p:attrNameLst>
                                          <p:attrName>style.visibility</p:attrName>
                                        </p:attrNameLst>
                                      </p:cBhvr>
                                      <p:to>
                                        <p:strVal val="visible"/>
                                      </p:to>
                                    </p:set>
                                    <p:animEffect transition="in" filter="dissolve">
                                      <p:cBhvr>
                                        <p:cTn id="434" dur="500"/>
                                        <p:tgtEl>
                                          <p:spTgt spid="357"/>
                                        </p:tgtEl>
                                      </p:cBhvr>
                                    </p:animEffect>
                                  </p:childTnLst>
                                </p:cTn>
                              </p:par>
                              <p:par>
                                <p:cTn id="435" presetID="9" presetClass="entr" presetSubtype="0" fill="hold" nodeType="withEffect">
                                  <p:stCondLst>
                                    <p:cond delay="0"/>
                                  </p:stCondLst>
                                  <p:childTnLst>
                                    <p:set>
                                      <p:cBhvr>
                                        <p:cTn id="436" dur="1" fill="hold">
                                          <p:stCondLst>
                                            <p:cond delay="0"/>
                                          </p:stCondLst>
                                        </p:cTn>
                                        <p:tgtEl>
                                          <p:spTgt spid="358"/>
                                        </p:tgtEl>
                                        <p:attrNameLst>
                                          <p:attrName>style.visibility</p:attrName>
                                        </p:attrNameLst>
                                      </p:cBhvr>
                                      <p:to>
                                        <p:strVal val="visible"/>
                                      </p:to>
                                    </p:set>
                                    <p:animEffect transition="in" filter="dissolve">
                                      <p:cBhvr>
                                        <p:cTn id="437" dur="500"/>
                                        <p:tgtEl>
                                          <p:spTgt spid="358"/>
                                        </p:tgtEl>
                                      </p:cBhvr>
                                    </p:animEffect>
                                  </p:childTnLst>
                                </p:cTn>
                              </p:par>
                              <p:par>
                                <p:cTn id="438" presetID="9" presetClass="entr" presetSubtype="0" fill="hold" grpId="0" nodeType="withEffect">
                                  <p:stCondLst>
                                    <p:cond delay="0"/>
                                  </p:stCondLst>
                                  <p:childTnLst>
                                    <p:set>
                                      <p:cBhvr>
                                        <p:cTn id="439" dur="1" fill="hold">
                                          <p:stCondLst>
                                            <p:cond delay="0"/>
                                          </p:stCondLst>
                                        </p:cTn>
                                        <p:tgtEl>
                                          <p:spTgt spid="359"/>
                                        </p:tgtEl>
                                        <p:attrNameLst>
                                          <p:attrName>style.visibility</p:attrName>
                                        </p:attrNameLst>
                                      </p:cBhvr>
                                      <p:to>
                                        <p:strVal val="visible"/>
                                      </p:to>
                                    </p:set>
                                    <p:animEffect transition="in" filter="dissolve">
                                      <p:cBhvr>
                                        <p:cTn id="440" dur="500"/>
                                        <p:tgtEl>
                                          <p:spTgt spid="359"/>
                                        </p:tgtEl>
                                      </p:cBhvr>
                                    </p:animEffect>
                                  </p:childTnLst>
                                </p:cTn>
                              </p:par>
                              <p:par>
                                <p:cTn id="441" presetID="9" presetClass="entr" presetSubtype="0" fill="hold" grpId="0" nodeType="withEffect">
                                  <p:stCondLst>
                                    <p:cond delay="0"/>
                                  </p:stCondLst>
                                  <p:childTnLst>
                                    <p:set>
                                      <p:cBhvr>
                                        <p:cTn id="442" dur="1" fill="hold">
                                          <p:stCondLst>
                                            <p:cond delay="0"/>
                                          </p:stCondLst>
                                        </p:cTn>
                                        <p:tgtEl>
                                          <p:spTgt spid="360"/>
                                        </p:tgtEl>
                                        <p:attrNameLst>
                                          <p:attrName>style.visibility</p:attrName>
                                        </p:attrNameLst>
                                      </p:cBhvr>
                                      <p:to>
                                        <p:strVal val="visible"/>
                                      </p:to>
                                    </p:set>
                                    <p:animEffect transition="in" filter="dissolve">
                                      <p:cBhvr>
                                        <p:cTn id="443" dur="500"/>
                                        <p:tgtEl>
                                          <p:spTgt spid="360"/>
                                        </p:tgtEl>
                                      </p:cBhvr>
                                    </p:animEffect>
                                  </p:childTnLst>
                                </p:cTn>
                              </p:par>
                            </p:childTnLst>
                          </p:cTn>
                        </p:par>
                      </p:childTnLst>
                    </p:cTn>
                  </p:par>
                  <p:par>
                    <p:cTn id="444" fill="hold" nodeType="clickPar">
                      <p:stCondLst>
                        <p:cond delay="indefinite"/>
                      </p:stCondLst>
                      <p:childTnLst>
                        <p:par>
                          <p:cTn id="445" fill="hold" nodeType="withGroup">
                            <p:stCondLst>
                              <p:cond delay="0"/>
                            </p:stCondLst>
                            <p:childTnLst>
                              <p:par>
                                <p:cTn id="446" presetID="1" presetClass="entr" presetSubtype="0" fill="hold" grpId="0" nodeType="clickEffect">
                                  <p:stCondLst>
                                    <p:cond delay="0"/>
                                  </p:stCondLst>
                                  <p:childTnLst>
                                    <p:set>
                                      <p:cBhvr>
                                        <p:cTn id="4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41" grpId="0" animBg="1"/>
      <p:bldP spid="42" grpId="0" animBg="1"/>
      <p:bldP spid="51" grpId="0" animBg="1"/>
      <p:bldP spid="55" grpId="0" animBg="1"/>
      <p:bldP spid="59" grpId="0" animBg="1"/>
      <p:bldP spid="68" grpId="0" animBg="1"/>
      <p:bldP spid="72" grpId="0" animBg="1"/>
      <p:bldP spid="76" grpId="0" animBg="1"/>
      <p:bldP spid="85" grpId="0" animBg="1"/>
      <p:bldP spid="89" grpId="0" animBg="1"/>
      <p:bldP spid="93" grpId="0" animBg="1"/>
      <p:bldP spid="94" grpId="0" animBg="1"/>
      <p:bldP spid="112" grpId="0" animBg="1"/>
      <p:bldP spid="116" grpId="0" animBg="1"/>
      <p:bldP spid="120" grpId="0" animBg="1"/>
      <p:bldP spid="132" grpId="0" animBg="1"/>
      <p:bldP spid="136" grpId="0" animBg="1"/>
      <p:bldP spid="140" grpId="0" animBg="1"/>
      <p:bldP spid="152" grpId="0" animBg="1"/>
      <p:bldP spid="156" grpId="0" animBg="1"/>
      <p:bldP spid="160" grpId="0" animBg="1"/>
      <p:bldP spid="172" grpId="0" animBg="1"/>
      <p:bldP spid="176" grpId="0" animBg="1"/>
      <p:bldP spid="180" grpId="0" animBg="1"/>
      <p:bldP spid="192" grpId="0" animBg="1"/>
      <p:bldP spid="196" grpId="0" animBg="1"/>
      <p:bldP spid="200" grpId="0" animBg="1"/>
      <p:bldP spid="212" grpId="0" animBg="1"/>
      <p:bldP spid="216" grpId="0" animBg="1"/>
      <p:bldP spid="220" grpId="0" animBg="1"/>
      <p:bldP spid="224" grpId="0" animBg="1"/>
      <p:bldP spid="225" grpId="0" animBg="1"/>
      <p:bldP spid="226" grpId="0" animBg="1"/>
      <p:bldP spid="227" grpId="0" animBg="1"/>
      <p:bldP spid="228" grpId="0" animBg="1"/>
      <p:bldP spid="229" grpId="0" animBg="1"/>
      <p:bldP spid="230" grpId="0" animBg="1"/>
      <p:bldP spid="241" grpId="0" animBg="1"/>
      <p:bldP spid="245" grpId="0" animBg="1"/>
      <p:bldP spid="249" grpId="0" animBg="1"/>
      <p:bldP spid="253" grpId="0" animBg="1"/>
      <p:bldP spid="262" grpId="0" animBg="1"/>
      <p:bldP spid="266" grpId="0" animBg="1"/>
      <p:bldP spid="270" grpId="0" animBg="1"/>
      <p:bldP spid="274" grpId="0" animBg="1"/>
      <p:bldP spid="283" grpId="0" animBg="1"/>
      <p:bldP spid="287" grpId="0" animBg="1"/>
      <p:bldP spid="291" grpId="0" animBg="1"/>
      <p:bldP spid="295" grpId="0" animBg="1"/>
      <p:bldP spid="320" grpId="0" animBg="1"/>
      <p:bldP spid="324" grpId="0" animBg="1"/>
      <p:bldP spid="328" grpId="0" animBg="1"/>
      <p:bldP spid="332" grpId="0" animBg="1"/>
      <p:bldP spid="359" grpId="0" animBg="1"/>
      <p:bldP spid="360"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772400" cy="1143000"/>
          </a:xfrm>
        </p:spPr>
        <p:txBody>
          <a:bodyPr/>
          <a:lstStyle/>
          <a:p>
            <a:pPr>
              <a:defRPr/>
            </a:pPr>
            <a:r>
              <a:rPr lang="en-US" dirty="0" smtClean="0"/>
              <a:t>How big is this tree?</a:t>
            </a:r>
            <a:endParaRPr lang="en-US" dirty="0"/>
          </a:p>
        </p:txBody>
      </p:sp>
      <p:cxnSp>
        <p:nvCxnSpPr>
          <p:cNvPr id="18" name="Straight Arrow Connector 17"/>
          <p:cNvCxnSpPr/>
          <p:nvPr/>
        </p:nvCxnSpPr>
        <p:spPr>
          <a:xfrm flipH="1">
            <a:off x="1816100" y="2790825"/>
            <a:ext cx="2820988" cy="4095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2673350" y="2790825"/>
            <a:ext cx="1963738" cy="561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3455988" y="2790825"/>
            <a:ext cx="1181100"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133850" y="2790825"/>
            <a:ext cx="503238"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637088" y="2790825"/>
            <a:ext cx="611187"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637088" y="2790825"/>
            <a:ext cx="976312"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4637088" y="2790825"/>
            <a:ext cx="1712912" cy="561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4637088" y="2790825"/>
            <a:ext cx="2687637" cy="4095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637088" y="2790825"/>
            <a:ext cx="0"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1816100" y="3765550"/>
            <a:ext cx="2820988" cy="4095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2673350" y="3765550"/>
            <a:ext cx="1963738" cy="561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3455988" y="3765550"/>
            <a:ext cx="1181100"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4133850" y="3765550"/>
            <a:ext cx="503238"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637088" y="3765550"/>
            <a:ext cx="611187"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4637088" y="3765550"/>
            <a:ext cx="976312"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637088" y="3765550"/>
            <a:ext cx="1712912" cy="561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637088" y="3765550"/>
            <a:ext cx="2687637" cy="4095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4637088" y="3765550"/>
            <a:ext cx="0"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4533900" y="3479800"/>
            <a:ext cx="234950" cy="238125"/>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61" name="TextBox 60"/>
          <p:cNvSpPr txBox="1">
            <a:spLocks noChangeArrowheads="1"/>
          </p:cNvSpPr>
          <p:nvPr/>
        </p:nvSpPr>
        <p:spPr bwMode="auto">
          <a:xfrm>
            <a:off x="457200" y="4800600"/>
            <a:ext cx="823436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50000"/>
              </a:lnSpc>
            </a:pPr>
            <a:r>
              <a:rPr lang="en-US" sz="2000">
                <a:solidFill>
                  <a:srgbClr val="FF0000"/>
                </a:solidFill>
              </a:rPr>
              <a:t>Approx. 10^120 &gt; Number of atoms in the observable universe (10^80)</a:t>
            </a:r>
          </a:p>
          <a:p>
            <a:pPr algn="ctr" eaLnBrk="1" hangingPunct="1">
              <a:lnSpc>
                <a:spcPct val="150000"/>
              </a:lnSpc>
            </a:pPr>
            <a:r>
              <a:rPr lang="en-US" sz="2000"/>
              <a:t>We can really only search a </a:t>
            </a:r>
            <a:r>
              <a:rPr lang="en-US" sz="2000" b="1">
                <a:solidFill>
                  <a:srgbClr val="FF0000"/>
                </a:solidFill>
              </a:rPr>
              <a:t>tiny, miniscule  faction </a:t>
            </a:r>
            <a:r>
              <a:rPr lang="en-US" sz="2000"/>
              <a:t>of this tree!</a:t>
            </a:r>
          </a:p>
          <a:p>
            <a:pPr algn="ctr" eaLnBrk="1" hangingPunct="1">
              <a:lnSpc>
                <a:spcPct val="150000"/>
              </a:lnSpc>
            </a:pPr>
            <a:r>
              <a:rPr lang="en-US" sz="2000"/>
              <a:t>Around 60 x 10^9 nodes for 5 minute move. </a:t>
            </a:r>
            <a:r>
              <a:rPr lang="en-US" sz="2000" b="1">
                <a:solidFill>
                  <a:schemeClr val="accent2"/>
                </a:solidFill>
              </a:rPr>
              <a:t>Approx. 1 / 10^70 fraction.</a:t>
            </a:r>
          </a:p>
          <a:p>
            <a:pPr algn="ctr" eaLnBrk="1" hangingPunct="1">
              <a:lnSpc>
                <a:spcPct val="150000"/>
              </a:lnSpc>
            </a:pPr>
            <a:endParaRPr lang="en-US" sz="2000"/>
          </a:p>
        </p:txBody>
      </p:sp>
      <p:sp>
        <p:nvSpPr>
          <p:cNvPr id="66" name="TextBox 65"/>
          <p:cNvSpPr txBox="1">
            <a:spLocks noChangeArrowheads="1"/>
          </p:cNvSpPr>
          <p:nvPr/>
        </p:nvSpPr>
        <p:spPr bwMode="auto">
          <a:xfrm>
            <a:off x="5964238" y="1773238"/>
            <a:ext cx="2132012" cy="769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t>~35 moves per position</a:t>
            </a:r>
          </a:p>
        </p:txBody>
      </p:sp>
      <p:pic>
        <p:nvPicPr>
          <p:cNvPr id="35863" name="Picture 33"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4175" y="1801813"/>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Arrow Connector 35"/>
          <p:cNvCxnSpPr>
            <a:stCxn id="66" idx="2"/>
          </p:cNvCxnSpPr>
          <p:nvPr/>
        </p:nvCxnSpPr>
        <p:spPr>
          <a:xfrm flipH="1">
            <a:off x="5964238" y="2543175"/>
            <a:ext cx="1066800" cy="350838"/>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a:spLocks noChangeArrowheads="1"/>
          </p:cNvSpPr>
          <p:nvPr/>
        </p:nvSpPr>
        <p:spPr bwMode="auto">
          <a:xfrm>
            <a:off x="7734300" y="3200400"/>
            <a:ext cx="957263" cy="1106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t>~80 levels deep</a:t>
            </a:r>
          </a:p>
        </p:txBody>
      </p:sp>
      <p:cxnSp>
        <p:nvCxnSpPr>
          <p:cNvPr id="40" name="Straight Arrow Connector 39"/>
          <p:cNvCxnSpPr/>
          <p:nvPr/>
        </p:nvCxnSpPr>
        <p:spPr>
          <a:xfrm>
            <a:off x="7564438" y="2790825"/>
            <a:ext cx="0" cy="1882775"/>
          </a:xfrm>
          <a:prstGeom prst="straightConnector1">
            <a:avLst/>
          </a:prstGeom>
          <a:ln>
            <a:solidFill>
              <a:srgbClr val="292934"/>
            </a:solidFill>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par>
                                <p:cTn id="20" presetID="9"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par>
                                <p:cTn id="23" presetID="9"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dissolve">
                                      <p:cBhvr>
                                        <p:cTn id="25" dur="500"/>
                                        <p:tgtEl>
                                          <p:spTgt spid="35"/>
                                        </p:tgtEl>
                                      </p:cBhvr>
                                    </p:animEffect>
                                  </p:childTnLst>
                                </p:cTn>
                              </p:par>
                              <p:par>
                                <p:cTn id="26" presetID="9"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dissolve">
                                      <p:cBhvr>
                                        <p:cTn id="28" dur="500"/>
                                        <p:tgtEl>
                                          <p:spTgt spid="38"/>
                                        </p:tgtEl>
                                      </p:cBhvr>
                                    </p:animEffect>
                                  </p:childTnLst>
                                </p:cTn>
                              </p:par>
                              <p:par>
                                <p:cTn id="29" presetID="9"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dissolve">
                                      <p:cBhvr>
                                        <p:cTn id="31" dur="500"/>
                                        <p:tgtEl>
                                          <p:spTgt spid="4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dissolve">
                                      <p:cBhvr>
                                        <p:cTn id="34" dur="500"/>
                                        <p:tgtEl>
                                          <p:spTgt spid="66"/>
                                        </p:tgtEl>
                                      </p:cBhvr>
                                    </p:animEffect>
                                  </p:childTnLst>
                                </p:cTn>
                              </p:par>
                              <p:par>
                                <p:cTn id="35" presetID="9"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dissolve">
                                      <p:cBhvr>
                                        <p:cTn id="37" dur="500"/>
                                        <p:tgtEl>
                                          <p:spTgt spid="3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dissolve">
                                      <p:cBhvr>
                                        <p:cTn id="42" dur="500"/>
                                        <p:tgtEl>
                                          <p:spTgt spid="49"/>
                                        </p:tgtEl>
                                      </p:cBhvr>
                                    </p:animEffect>
                                  </p:childTnLst>
                                </p:cTn>
                              </p:par>
                              <p:par>
                                <p:cTn id="43" presetID="9"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dissolve">
                                      <p:cBhvr>
                                        <p:cTn id="45" dur="500"/>
                                        <p:tgtEl>
                                          <p:spTgt spid="50"/>
                                        </p:tgtEl>
                                      </p:cBhvr>
                                    </p:animEffect>
                                  </p:childTnLst>
                                </p:cTn>
                              </p:par>
                              <p:par>
                                <p:cTn id="46" presetID="9" presetClass="entr" presetSubtype="0"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dissolve">
                                      <p:cBhvr>
                                        <p:cTn id="48" dur="500"/>
                                        <p:tgtEl>
                                          <p:spTgt spid="51"/>
                                        </p:tgtEl>
                                      </p:cBhvr>
                                    </p:animEffect>
                                  </p:childTnLst>
                                </p:cTn>
                              </p:par>
                              <p:par>
                                <p:cTn id="49" presetID="9"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dissolve">
                                      <p:cBhvr>
                                        <p:cTn id="51" dur="500"/>
                                        <p:tgtEl>
                                          <p:spTgt spid="52"/>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dissolve">
                                      <p:cBhvr>
                                        <p:cTn id="54" dur="500"/>
                                        <p:tgtEl>
                                          <p:spTgt spid="58"/>
                                        </p:tgtEl>
                                      </p:cBhvr>
                                    </p:animEffect>
                                  </p:childTnLst>
                                </p:cTn>
                              </p:par>
                              <p:par>
                                <p:cTn id="55" presetID="9"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dissolve">
                                      <p:cBhvr>
                                        <p:cTn id="57" dur="500"/>
                                        <p:tgtEl>
                                          <p:spTgt spid="53"/>
                                        </p:tgtEl>
                                      </p:cBhvr>
                                    </p:animEffect>
                                  </p:childTnLst>
                                </p:cTn>
                              </p:par>
                              <p:par>
                                <p:cTn id="58" presetID="9" presetClass="entr" presetSubtype="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dissolve">
                                      <p:cBhvr>
                                        <p:cTn id="60" dur="500"/>
                                        <p:tgtEl>
                                          <p:spTgt spid="54"/>
                                        </p:tgtEl>
                                      </p:cBhvr>
                                    </p:animEffect>
                                  </p:childTnLst>
                                </p:cTn>
                              </p:par>
                              <p:par>
                                <p:cTn id="61" presetID="9"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dissolve">
                                      <p:cBhvr>
                                        <p:cTn id="63" dur="500"/>
                                        <p:tgtEl>
                                          <p:spTgt spid="55"/>
                                        </p:tgtEl>
                                      </p:cBhvr>
                                    </p:animEffect>
                                  </p:childTnLst>
                                </p:cTn>
                              </p:par>
                              <p:par>
                                <p:cTn id="64" presetID="9" presetClass="entr" presetSubtype="0" fill="hold"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dissolve">
                                      <p:cBhvr>
                                        <p:cTn id="66" dur="500"/>
                                        <p:tgtEl>
                                          <p:spTgt spid="56"/>
                                        </p:tgtEl>
                                      </p:cBhvr>
                                    </p:animEffect>
                                  </p:childTnLst>
                                </p:cTn>
                              </p:par>
                              <p:par>
                                <p:cTn id="67" presetID="9"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dissolve">
                                      <p:cBhvr>
                                        <p:cTn id="69" dur="500"/>
                                        <p:tgtEl>
                                          <p:spTgt spid="5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dissolve">
                                      <p:cBhvr>
                                        <p:cTn id="72" dur="500"/>
                                        <p:tgtEl>
                                          <p:spTgt spid="39"/>
                                        </p:tgtEl>
                                      </p:cBhvr>
                                    </p:animEffect>
                                  </p:childTnLst>
                                </p:cTn>
                              </p:par>
                              <p:par>
                                <p:cTn id="73" presetID="9"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dissolve">
                                      <p:cBhvr>
                                        <p:cTn id="75" dur="500"/>
                                        <p:tgtEl>
                                          <p:spTgt spid="4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dissolve">
                                      <p:cBhvr>
                                        <p:cTn id="8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1" grpId="0"/>
      <p:bldP spid="66"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1143000"/>
          </a:xfrm>
        </p:spPr>
        <p:txBody>
          <a:bodyPr/>
          <a:lstStyle/>
          <a:p>
            <a:pPr>
              <a:defRPr/>
            </a:pPr>
            <a:r>
              <a:rPr lang="en-US" sz="2800" dirty="0" smtClean="0">
                <a:solidFill>
                  <a:srgbClr val="FF0000"/>
                </a:solidFill>
              </a:rPr>
              <a:t>What’s the work-around?</a:t>
            </a:r>
            <a:endParaRPr lang="en-US" sz="2800" dirty="0">
              <a:solidFill>
                <a:srgbClr val="FF0000"/>
              </a:solidFill>
            </a:endParaRPr>
          </a:p>
        </p:txBody>
      </p:sp>
      <p:sp>
        <p:nvSpPr>
          <p:cNvPr id="3" name="Content Placeholder 2"/>
          <p:cNvSpPr>
            <a:spLocks noGrp="1"/>
          </p:cNvSpPr>
          <p:nvPr>
            <p:ph idx="1"/>
          </p:nvPr>
        </p:nvSpPr>
        <p:spPr>
          <a:xfrm>
            <a:off x="609600" y="76200"/>
            <a:ext cx="7848600" cy="2971800"/>
          </a:xfrm>
        </p:spPr>
        <p:txBody>
          <a:bodyPr/>
          <a:lstStyle/>
          <a:p>
            <a:pPr>
              <a:lnSpc>
                <a:spcPct val="150000"/>
              </a:lnSpc>
              <a:defRPr/>
            </a:pPr>
            <a:r>
              <a:rPr lang="en-US" b="1" dirty="0" smtClean="0">
                <a:solidFill>
                  <a:schemeClr val="accent2"/>
                </a:solidFill>
              </a:rPr>
              <a:t>Don’t search to the very end</a:t>
            </a:r>
          </a:p>
          <a:p>
            <a:pPr lvl="1">
              <a:lnSpc>
                <a:spcPct val="150000"/>
              </a:lnSpc>
              <a:defRPr/>
            </a:pPr>
            <a:r>
              <a:rPr lang="en-US" b="1" dirty="0" smtClean="0">
                <a:solidFill>
                  <a:schemeClr val="accent2"/>
                </a:solidFill>
              </a:rPr>
              <a:t>Go down 10-12 levels (still deeper than most humans)</a:t>
            </a:r>
          </a:p>
          <a:p>
            <a:pPr lvl="1">
              <a:lnSpc>
                <a:spcPct val="150000"/>
              </a:lnSpc>
              <a:defRPr/>
            </a:pPr>
            <a:r>
              <a:rPr lang="en-US" b="1" dirty="0" smtClean="0">
                <a:solidFill>
                  <a:schemeClr val="accent2"/>
                </a:solidFill>
              </a:rPr>
              <a:t>But now what?</a:t>
            </a:r>
          </a:p>
          <a:p>
            <a:pPr lvl="1">
              <a:lnSpc>
                <a:spcPct val="150000"/>
              </a:lnSpc>
              <a:defRPr/>
            </a:pPr>
            <a:r>
              <a:rPr lang="en-US" b="1" dirty="0" smtClean="0">
                <a:solidFill>
                  <a:schemeClr val="accent2"/>
                </a:solidFill>
              </a:rPr>
              <a:t>Compute </a:t>
            </a:r>
            <a:r>
              <a:rPr lang="en-US" b="1" i="1" dirty="0" smtClean="0">
                <a:solidFill>
                  <a:schemeClr val="accent2"/>
                </a:solidFill>
              </a:rPr>
              <a:t>an estimate of </a:t>
            </a:r>
            <a:r>
              <a:rPr lang="en-US" b="1" i="1" dirty="0" smtClean="0">
                <a:solidFill>
                  <a:srgbClr val="FF0000"/>
                </a:solidFill>
              </a:rPr>
              <a:t>the position’s </a:t>
            </a:r>
            <a:r>
              <a:rPr lang="en-US" b="1" i="1" dirty="0" smtClean="0">
                <a:solidFill>
                  <a:schemeClr val="accent2"/>
                </a:solidFill>
              </a:rPr>
              <a:t>value</a:t>
            </a:r>
          </a:p>
          <a:p>
            <a:pPr lvl="2">
              <a:lnSpc>
                <a:spcPct val="150000"/>
              </a:lnSpc>
              <a:defRPr/>
            </a:pPr>
            <a:r>
              <a:rPr lang="en-US" b="1" dirty="0" smtClean="0"/>
              <a:t>This heuristic function is typically designed by a domain expert</a:t>
            </a:r>
          </a:p>
        </p:txBody>
      </p:sp>
      <p:pic>
        <p:nvPicPr>
          <p:cNvPr id="4" name="Picture 3" descr="Kasparov v Deep Blu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30876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886200" y="2743200"/>
            <a:ext cx="39830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Consider a game tree</a:t>
            </a:r>
          </a:p>
          <a:p>
            <a:pPr eaLnBrk="1" hangingPunct="1"/>
            <a:r>
              <a:rPr lang="en-US" sz="2000" b="1">
                <a:solidFill>
                  <a:srgbClr val="FF0000"/>
                </a:solidFill>
              </a:rPr>
              <a:t>with leaf utilities (final</a:t>
            </a:r>
          </a:p>
          <a:p>
            <a:pPr eaLnBrk="1" hangingPunct="1"/>
            <a:r>
              <a:rPr lang="en-US" sz="2000" b="1">
                <a:solidFill>
                  <a:srgbClr val="FF0000"/>
                </a:solidFill>
              </a:rPr>
              <a:t>boards) +1 / 0 / -1 (or +inf / 0 –inf).</a:t>
            </a:r>
          </a:p>
          <a:p>
            <a:pPr eaLnBrk="1" hangingPunct="1"/>
            <a:r>
              <a:rPr lang="en-US" sz="2000" b="1">
                <a:solidFill>
                  <a:schemeClr val="accent2"/>
                </a:solidFill>
              </a:rPr>
              <a:t>What are the utilities of</a:t>
            </a:r>
          </a:p>
          <a:p>
            <a:pPr eaLnBrk="1" hangingPunct="1"/>
            <a:r>
              <a:rPr lang="en-US" sz="2000" b="1">
                <a:solidFill>
                  <a:schemeClr val="accent2"/>
                </a:solidFill>
              </a:rPr>
              <a:t>intermediate boards in the</a:t>
            </a:r>
          </a:p>
          <a:p>
            <a:pPr eaLnBrk="1" hangingPunct="1"/>
            <a:r>
              <a:rPr lang="en-US" sz="2000" b="1">
                <a:solidFill>
                  <a:schemeClr val="accent2"/>
                </a:solidFill>
              </a:rPr>
              <a:t>game tree?</a:t>
            </a:r>
          </a:p>
        </p:txBody>
      </p:sp>
      <p:sp>
        <p:nvSpPr>
          <p:cNvPr id="6" name="TextBox 5"/>
          <p:cNvSpPr txBox="1">
            <a:spLocks noChangeArrowheads="1"/>
          </p:cNvSpPr>
          <p:nvPr/>
        </p:nvSpPr>
        <p:spPr bwMode="auto">
          <a:xfrm>
            <a:off x="6553200" y="4343400"/>
            <a:ext cx="2379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CC"/>
                </a:solidFill>
              </a:rPr>
              <a:t>+1 / 0 / -1</a:t>
            </a:r>
          </a:p>
          <a:p>
            <a:pPr eaLnBrk="1" hangingPunct="1"/>
            <a:r>
              <a:rPr lang="en-US" b="1">
                <a:solidFill>
                  <a:srgbClr val="3333CC"/>
                </a:solidFill>
              </a:rPr>
              <a:t>(or +inf / 0 / -inf)</a:t>
            </a:r>
          </a:p>
        </p:txBody>
      </p:sp>
      <p:sp>
        <p:nvSpPr>
          <p:cNvPr id="7" name="TextBox 6"/>
          <p:cNvSpPr txBox="1">
            <a:spLocks noChangeArrowheads="1"/>
          </p:cNvSpPr>
          <p:nvPr/>
        </p:nvSpPr>
        <p:spPr bwMode="auto">
          <a:xfrm>
            <a:off x="381000" y="5105400"/>
            <a:ext cx="80645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2946A"/>
                </a:solidFill>
              </a:rPr>
              <a:t>The board heuristics is trying to </a:t>
            </a:r>
            <a:r>
              <a:rPr lang="en-US" sz="2000" b="1" i="1">
                <a:solidFill>
                  <a:srgbClr val="32946A"/>
                </a:solidFill>
              </a:rPr>
              <a:t>estimate</a:t>
            </a:r>
            <a:r>
              <a:rPr lang="en-US" sz="2000" b="1">
                <a:solidFill>
                  <a:srgbClr val="32946A"/>
                </a:solidFill>
              </a:rPr>
              <a:t> these values from a quick calculation on the board. Eg, considering material won/loss on chess board or regions captures in GO. Heuristic value of e.g. +0.9, </a:t>
            </a:r>
            <a:r>
              <a:rPr lang="en-US" sz="2000" b="1">
                <a:solidFill>
                  <a:srgbClr val="FF0000"/>
                </a:solidFill>
              </a:rPr>
              <a:t>suggests </a:t>
            </a:r>
            <a:r>
              <a:rPr lang="en-US" sz="2000" b="1">
                <a:solidFill>
                  <a:srgbClr val="32946A"/>
                </a:solidFill>
              </a:rPr>
              <a:t>true value may be +1</a:t>
            </a:r>
            <a:r>
              <a:rPr lang="en-US">
                <a:solidFill>
                  <a:srgbClr val="32946A"/>
                </a:solidFill>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1+#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305800" cy="457200"/>
          </a:xfrm>
        </p:spPr>
        <p:txBody>
          <a:bodyPr/>
          <a:lstStyle/>
          <a:p>
            <a:pPr>
              <a:defRPr/>
            </a:pPr>
            <a:r>
              <a:rPr lang="en-US" b="1" dirty="0" smtClean="0">
                <a:solidFill>
                  <a:schemeClr val="accent2"/>
                </a:solidFill>
              </a:rPr>
              <a:t>What is a problem for the board heuristics (or evaluation functions)</a:t>
            </a:r>
          </a:p>
          <a:p>
            <a:pPr>
              <a:defRPr/>
            </a:pPr>
            <a:r>
              <a:rPr lang="en-US" b="1" dirty="0" smtClean="0">
                <a:solidFill>
                  <a:schemeClr val="accent2"/>
                </a:solidFill>
              </a:rPr>
              <a:t>at the beginning of the game?</a:t>
            </a:r>
            <a:endParaRPr lang="en-US" b="1" dirty="0">
              <a:solidFill>
                <a:schemeClr val="accent2"/>
              </a:solidFill>
            </a:endParaRPr>
          </a:p>
        </p:txBody>
      </p:sp>
      <p:sp>
        <p:nvSpPr>
          <p:cNvPr id="4" name="TextBox 3"/>
          <p:cNvSpPr txBox="1"/>
          <p:nvPr/>
        </p:nvSpPr>
        <p:spPr>
          <a:xfrm>
            <a:off x="1295400" y="914400"/>
            <a:ext cx="6126163" cy="369888"/>
          </a:xfrm>
          <a:prstGeom prst="rect">
            <a:avLst/>
          </a:prstGeom>
          <a:noFill/>
        </p:spPr>
        <p:txBody>
          <a:bodyPr wrap="none">
            <a:spAutoFit/>
          </a:bodyPr>
          <a:lstStyle/>
          <a:p>
            <a:pPr>
              <a:defRPr/>
            </a:pPr>
            <a:r>
              <a:rPr lang="en-US" sz="1800" b="1" dirty="0">
                <a:solidFill>
                  <a:schemeClr val="accent1">
                    <a:lumMod val="50000"/>
                  </a:schemeClr>
                </a:solidFill>
              </a:rPr>
              <a:t>(Consider a heuristics that looks at lost and captured pieces.)</a:t>
            </a:r>
          </a:p>
        </p:txBody>
      </p:sp>
      <p:sp>
        <p:nvSpPr>
          <p:cNvPr id="167939" name="TextBox 4"/>
          <p:cNvSpPr txBox="1">
            <a:spLocks noChangeArrowheads="1"/>
          </p:cNvSpPr>
          <p:nvPr/>
        </p:nvSpPr>
        <p:spPr bwMode="auto">
          <a:xfrm>
            <a:off x="381000" y="1600200"/>
            <a:ext cx="526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CC"/>
                </a:solidFill>
              </a:rPr>
              <a:t>What will the heuristic values be near the top?</a:t>
            </a:r>
          </a:p>
        </p:txBody>
      </p:sp>
      <p:sp>
        <p:nvSpPr>
          <p:cNvPr id="167940" name="TextBox 5"/>
          <p:cNvSpPr txBox="1">
            <a:spLocks noChangeArrowheads="1"/>
          </p:cNvSpPr>
          <p:nvPr/>
        </p:nvSpPr>
        <p:spPr bwMode="auto">
          <a:xfrm>
            <a:off x="2438400" y="2133600"/>
            <a:ext cx="482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rPr>
              <a:t>Close to 0! Not much has happened yet….</a:t>
            </a:r>
          </a:p>
        </p:txBody>
      </p:sp>
      <p:sp>
        <p:nvSpPr>
          <p:cNvPr id="7" name="TextBox 6"/>
          <p:cNvSpPr txBox="1"/>
          <p:nvPr/>
        </p:nvSpPr>
        <p:spPr>
          <a:xfrm>
            <a:off x="427038" y="3098800"/>
            <a:ext cx="6516687" cy="1016000"/>
          </a:xfrm>
          <a:prstGeom prst="rect">
            <a:avLst/>
          </a:prstGeom>
          <a:noFill/>
        </p:spPr>
        <p:txBody>
          <a:bodyPr wrap="none">
            <a:spAutoFit/>
          </a:bodyPr>
          <a:lstStyle/>
          <a:p>
            <a:pPr>
              <a:defRPr/>
            </a:pPr>
            <a:r>
              <a:rPr lang="en-US" sz="2000" b="1" dirty="0">
                <a:solidFill>
                  <a:schemeClr val="accent1">
                    <a:lumMod val="50000"/>
                  </a:schemeClr>
                </a:solidFill>
              </a:rPr>
              <a:t>Other issue: children of any node are mostly quite similar. </a:t>
            </a:r>
          </a:p>
          <a:p>
            <a:pPr>
              <a:defRPr/>
            </a:pPr>
            <a:r>
              <a:rPr lang="en-US" sz="2000" b="1" dirty="0">
                <a:solidFill>
                  <a:schemeClr val="accent1">
                    <a:lumMod val="50000"/>
                  </a:schemeClr>
                </a:solidFill>
              </a:rPr>
              <a:t>Gives almost identical heuristic board values. Little or no</a:t>
            </a:r>
          </a:p>
          <a:p>
            <a:pPr>
              <a:defRPr/>
            </a:pPr>
            <a:r>
              <a:rPr lang="en-US" sz="2000" b="1" dirty="0">
                <a:solidFill>
                  <a:schemeClr val="accent1">
                    <a:lumMod val="50000"/>
                  </a:schemeClr>
                </a:solidFill>
              </a:rPr>
              <a:t>information about the right move.</a:t>
            </a:r>
            <a:endParaRPr lang="en-US" b="1" dirty="0">
              <a:solidFill>
                <a:schemeClr val="accent1">
                  <a:lumMod val="50000"/>
                </a:schemeClr>
              </a:solidFill>
            </a:endParaRPr>
          </a:p>
        </p:txBody>
      </p:sp>
      <p:sp>
        <p:nvSpPr>
          <p:cNvPr id="167942" name="TextBox 7"/>
          <p:cNvSpPr txBox="1">
            <a:spLocks noChangeArrowheads="1"/>
          </p:cNvSpPr>
          <p:nvPr/>
        </p:nvSpPr>
        <p:spPr bwMode="auto">
          <a:xfrm>
            <a:off x="762000" y="4467225"/>
            <a:ext cx="6477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Solution: Look ahead. I.e., build search tree several levels</a:t>
            </a:r>
          </a:p>
          <a:p>
            <a:pPr eaLnBrk="1" hangingPunct="1"/>
            <a:r>
              <a:rPr lang="en-US" sz="2000" b="1">
                <a:solidFill>
                  <a:srgbClr val="FF0000"/>
                </a:solidFill>
              </a:rPr>
              <a:t>deep (hopefully 10 or more levels). Boards at bottom of tree more diverse. </a:t>
            </a:r>
            <a:r>
              <a:rPr lang="en-US" sz="2000" b="1" i="1">
                <a:solidFill>
                  <a:srgbClr val="3333CC"/>
                </a:solidFill>
              </a:rPr>
              <a:t>Use minimax search to determine value of starting board, assuming optimal play for both players.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167939">
                                            <p:txEl>
                                              <p:pRg st="0" end="0"/>
                                            </p:txEl>
                                          </p:spTgt>
                                        </p:tgtEl>
                                        <p:attrNameLst>
                                          <p:attrName>style.visibility</p:attrName>
                                        </p:attrNameLst>
                                      </p:cBhvr>
                                      <p:to>
                                        <p:strVal val="visible"/>
                                      </p:to>
                                    </p:set>
                                    <p:anim calcmode="lin" valueType="num">
                                      <p:cBhvr additive="base">
                                        <p:cTn id="21" dur="500" fill="hold"/>
                                        <p:tgtEl>
                                          <p:spTgt spid="167939">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7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167940">
                                            <p:txEl>
                                              <p:pRg st="0" end="0"/>
                                            </p:txEl>
                                          </p:spTgt>
                                        </p:tgtEl>
                                        <p:attrNameLst>
                                          <p:attrName>style.visibility</p:attrName>
                                        </p:attrNameLst>
                                      </p:cBhvr>
                                      <p:to>
                                        <p:strVal val="visible"/>
                                      </p:to>
                                    </p:set>
                                    <p:anim calcmode="lin" valueType="num">
                                      <p:cBhvr additive="base">
                                        <p:cTn id="27" dur="500" fill="hold"/>
                                        <p:tgtEl>
                                          <p:spTgt spid="16794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79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calcmode="lin" valueType="num">
                                      <p:cBhvr additive="base">
                                        <p:cTn id="41"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167942">
                                            <p:txEl>
                                              <p:pRg st="0" end="0"/>
                                            </p:txEl>
                                          </p:spTgt>
                                        </p:tgtEl>
                                        <p:attrNameLst>
                                          <p:attrName>style.visibility</p:attrName>
                                        </p:attrNameLst>
                                      </p:cBhvr>
                                      <p:to>
                                        <p:strVal val="visible"/>
                                      </p:to>
                                    </p:set>
                                    <p:anim calcmode="lin" valueType="num">
                                      <p:cBhvr additive="base">
                                        <p:cTn id="47" dur="500" fill="hold"/>
                                        <p:tgtEl>
                                          <p:spTgt spid="167942">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67942">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67942">
                                            <p:txEl>
                                              <p:pRg st="1" end="1"/>
                                            </p:txEl>
                                          </p:spTgt>
                                        </p:tgtEl>
                                        <p:attrNameLst>
                                          <p:attrName>style.visibility</p:attrName>
                                        </p:attrNameLst>
                                      </p:cBhvr>
                                      <p:to>
                                        <p:strVal val="visible"/>
                                      </p:to>
                                    </p:set>
                                    <p:anim calcmode="lin" valueType="num">
                                      <p:cBhvr additive="base">
                                        <p:cTn id="51" dur="500" fill="hold"/>
                                        <p:tgtEl>
                                          <p:spTgt spid="167942">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6794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Rectangle 2"/>
          <p:cNvSpPr>
            <a:spLocks noGrp="1" noChangeArrowheads="1"/>
          </p:cNvSpPr>
          <p:nvPr>
            <p:ph type="title"/>
          </p:nvPr>
        </p:nvSpPr>
        <p:spPr/>
        <p:txBody>
          <a:bodyPr/>
          <a:lstStyle/>
          <a:p>
            <a:pPr eaLnBrk="1" hangingPunct="1">
              <a:defRPr/>
            </a:pPr>
            <a:r>
              <a:rPr lang="en-US" dirty="0" smtClean="0">
                <a:solidFill>
                  <a:srgbClr val="FF0000"/>
                </a:solidFill>
                <a:cs typeface="+mj-cs"/>
              </a:rPr>
              <a:t>Outline</a:t>
            </a:r>
          </a:p>
        </p:txBody>
      </p:sp>
      <p:sp>
        <p:nvSpPr>
          <p:cNvPr id="1533955" name="Rectangle 3"/>
          <p:cNvSpPr>
            <a:spLocks noGrp="1" noChangeArrowheads="1"/>
          </p:cNvSpPr>
          <p:nvPr>
            <p:ph type="body" idx="1"/>
          </p:nvPr>
        </p:nvSpPr>
        <p:spPr>
          <a:xfrm>
            <a:off x="990600" y="1676400"/>
            <a:ext cx="7772400" cy="4114800"/>
          </a:xfrm>
        </p:spPr>
        <p:txBody>
          <a:bodyPr/>
          <a:lstStyle/>
          <a:p>
            <a:pPr eaLnBrk="1" hangingPunct="1">
              <a:defRPr/>
            </a:pPr>
            <a:r>
              <a:rPr lang="en-US" sz="2800" b="1" dirty="0" smtClean="0">
                <a:solidFill>
                  <a:schemeClr val="accent2"/>
                </a:solidFill>
                <a:cs typeface="+mn-cs"/>
              </a:rPr>
              <a:t>Adversarial Search </a:t>
            </a:r>
          </a:p>
          <a:p>
            <a:pPr eaLnBrk="1" hangingPunct="1">
              <a:defRPr/>
            </a:pPr>
            <a:r>
              <a:rPr lang="en-US" sz="2800" b="1" dirty="0" smtClean="0">
                <a:solidFill>
                  <a:schemeClr val="accent2"/>
                </a:solidFill>
                <a:cs typeface="+mn-cs"/>
              </a:rPr>
              <a:t>Optimal decisions</a:t>
            </a:r>
          </a:p>
          <a:p>
            <a:pPr eaLnBrk="1" hangingPunct="1">
              <a:defRPr/>
            </a:pPr>
            <a:r>
              <a:rPr lang="en-US" sz="2800" b="1" dirty="0" err="1" smtClean="0">
                <a:solidFill>
                  <a:schemeClr val="accent2"/>
                </a:solidFill>
                <a:cs typeface="+mn-cs"/>
              </a:rPr>
              <a:t>Minimax</a:t>
            </a:r>
            <a:endParaRPr lang="en-US" sz="2800" b="1" dirty="0" smtClean="0">
              <a:solidFill>
                <a:schemeClr val="accent2"/>
              </a:solidFill>
              <a:cs typeface="+mn-cs"/>
            </a:endParaRPr>
          </a:p>
          <a:p>
            <a:pPr eaLnBrk="1" hangingPunct="1">
              <a:defRPr/>
            </a:pPr>
            <a:r>
              <a:rPr lang="en-US" sz="2800" b="1" dirty="0" smtClean="0">
                <a:solidFill>
                  <a:schemeClr val="accent2"/>
                </a:solidFill>
                <a:cs typeface="+mn-cs"/>
              </a:rPr>
              <a:t>α-β pruning</a:t>
            </a:r>
          </a:p>
          <a:p>
            <a:pPr eaLnBrk="1" hangingPunct="1">
              <a:defRPr/>
            </a:pPr>
            <a:r>
              <a:rPr lang="en-US" sz="2800" b="1" dirty="0" smtClean="0">
                <a:solidFill>
                  <a:schemeClr val="accent2"/>
                </a:solidFill>
                <a:cs typeface="+mn-cs"/>
              </a:rPr>
              <a:t>Case study: Deep Blue</a:t>
            </a:r>
          </a:p>
          <a:p>
            <a:pPr eaLnBrk="1" hangingPunct="1">
              <a:defRPr/>
            </a:pPr>
            <a:r>
              <a:rPr lang="en-US" sz="2800" b="1" dirty="0" smtClean="0">
                <a:solidFill>
                  <a:schemeClr val="accent2"/>
                </a:solidFill>
                <a:cs typeface="+mn-cs"/>
              </a:rPr>
              <a:t>UCT and Go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Pag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6858000"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5769114"/>
            <a:ext cx="6972382" cy="707886"/>
          </a:xfrm>
          <a:prstGeom prst="rect">
            <a:avLst/>
          </a:prstGeom>
          <a:noFill/>
        </p:spPr>
        <p:txBody>
          <a:bodyPr wrap="none" rtlCol="0">
            <a:spAutoFit/>
          </a:bodyPr>
          <a:lstStyle/>
          <a:p>
            <a:r>
              <a:rPr lang="en-US" sz="2000" b="1" dirty="0" smtClean="0">
                <a:solidFill>
                  <a:srgbClr val="008000"/>
                </a:solidFill>
              </a:rPr>
              <a:t>IBM knew this when they “acquired” the Deep Thought team.</a:t>
            </a:r>
          </a:p>
          <a:p>
            <a:r>
              <a:rPr lang="en-US" sz="2000" b="1" dirty="0" smtClean="0">
                <a:solidFill>
                  <a:srgbClr val="008000"/>
                </a:solidFill>
              </a:rPr>
              <a:t>They could predict what it would take to beat Kasparov.</a:t>
            </a:r>
            <a:endParaRPr lang="en-US" sz="2000" b="1" dirty="0">
              <a:solidFill>
                <a:srgbClr val="008000"/>
              </a:solidFill>
            </a:endParaRPr>
          </a:p>
        </p:txBody>
      </p:sp>
      <p:sp>
        <p:nvSpPr>
          <p:cNvPr id="3" name="TextBox 2"/>
          <p:cNvSpPr txBox="1"/>
          <p:nvPr/>
        </p:nvSpPr>
        <p:spPr>
          <a:xfrm>
            <a:off x="152400" y="152400"/>
            <a:ext cx="2209800" cy="3046988"/>
          </a:xfrm>
          <a:prstGeom prst="rect">
            <a:avLst/>
          </a:prstGeom>
          <a:noFill/>
        </p:spPr>
        <p:txBody>
          <a:bodyPr wrap="square" rtlCol="0">
            <a:spAutoFit/>
          </a:bodyPr>
          <a:lstStyle/>
          <a:p>
            <a:r>
              <a:rPr lang="en-US" b="1" dirty="0" smtClean="0">
                <a:solidFill>
                  <a:srgbClr val="FF0000"/>
                </a:solidFill>
              </a:rPr>
              <a:t>Intriguing aside:</a:t>
            </a:r>
          </a:p>
          <a:p>
            <a:r>
              <a:rPr lang="en-US" b="1" dirty="0" smtClean="0">
                <a:solidFill>
                  <a:srgbClr val="FF0000"/>
                </a:solidFill>
              </a:rPr>
              <a:t>What is the</a:t>
            </a:r>
          </a:p>
          <a:p>
            <a:r>
              <a:rPr lang="en-US" b="1" dirty="0" smtClean="0">
                <a:solidFill>
                  <a:srgbClr val="FF0000"/>
                </a:solidFill>
              </a:rPr>
              <a:t>formal computational</a:t>
            </a:r>
          </a:p>
          <a:p>
            <a:r>
              <a:rPr lang="en-US" b="1" dirty="0" smtClean="0">
                <a:solidFill>
                  <a:srgbClr val="FF0000"/>
                </a:solidFill>
              </a:rPr>
              <a:t>complexity of chess? Use</a:t>
            </a:r>
          </a:p>
          <a:p>
            <a:r>
              <a:rPr lang="en-US" b="1" dirty="0" smtClean="0">
                <a:solidFill>
                  <a:srgbClr val="FF0000"/>
                </a:solidFill>
              </a:rPr>
              <a:t>Big-O notation.</a:t>
            </a:r>
            <a:endParaRPr lang="en-US"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000"/>
                                        <p:tgtEl>
                                          <p:spTgt spid="3">
                                            <p:txEl>
                                              <p:pRg st="1" end="1"/>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heel(1)">
                                      <p:cBhvr>
                                        <p:cTn id="26" dur="2000"/>
                                        <p:tgtEl>
                                          <p:spTgt spid="3">
                                            <p:txEl>
                                              <p:pRg st="3" end="3"/>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heel(1)">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extBox 8"/>
          <p:cNvSpPr txBox="1">
            <a:spLocks noChangeArrowheads="1"/>
          </p:cNvSpPr>
          <p:nvPr/>
        </p:nvSpPr>
        <p:spPr bwMode="auto">
          <a:xfrm>
            <a:off x="304800" y="228600"/>
            <a:ext cx="5221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CC"/>
                </a:solidFill>
              </a:rPr>
              <a:t>Will deeper search give stronger play? </a:t>
            </a:r>
          </a:p>
        </p:txBody>
      </p:sp>
      <p:sp>
        <p:nvSpPr>
          <p:cNvPr id="168962" name="TextBox 9"/>
          <p:cNvSpPr txBox="1">
            <a:spLocks noChangeArrowheads="1"/>
          </p:cNvSpPr>
          <p:nvPr/>
        </p:nvSpPr>
        <p:spPr bwMode="auto">
          <a:xfrm>
            <a:off x="5638800" y="304800"/>
            <a:ext cx="269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Always?</a:t>
            </a:r>
            <a:r>
              <a:rPr lang="en-US">
                <a:solidFill>
                  <a:srgbClr val="FF0000"/>
                </a:solidFill>
              </a:rPr>
              <a:t> </a:t>
            </a:r>
            <a:r>
              <a:rPr lang="en-US" b="1">
                <a:solidFill>
                  <a:srgbClr val="FF0000"/>
                </a:solidFill>
              </a:rPr>
              <a:t>And why?</a:t>
            </a:r>
          </a:p>
        </p:txBody>
      </p:sp>
      <p:sp>
        <p:nvSpPr>
          <p:cNvPr id="168963" name="TextBox 10"/>
          <p:cNvSpPr txBox="1">
            <a:spLocks noChangeArrowheads="1"/>
          </p:cNvSpPr>
          <p:nvPr/>
        </p:nvSpPr>
        <p:spPr bwMode="auto">
          <a:xfrm>
            <a:off x="685800" y="914400"/>
            <a:ext cx="7988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2000" b="1" dirty="0" smtClean="0">
                <a:solidFill>
                  <a:schemeClr val="accent1">
                    <a:lumMod val="75000"/>
                  </a:schemeClr>
                </a:solidFill>
              </a:rPr>
              <a:t>Very counterintuitive: there are “artificial games” where searching</a:t>
            </a:r>
          </a:p>
          <a:p>
            <a:pPr eaLnBrk="1" hangingPunct="1">
              <a:defRPr/>
            </a:pPr>
            <a:r>
              <a:rPr lang="en-US" sz="2000" b="1" dirty="0" smtClean="0">
                <a:solidFill>
                  <a:schemeClr val="accent1">
                    <a:lumMod val="75000"/>
                  </a:schemeClr>
                </a:solidFill>
              </a:rPr>
              <a:t>deeper leads to worse play! (</a:t>
            </a:r>
            <a:r>
              <a:rPr lang="en-US" sz="2000" b="1" dirty="0" err="1" smtClean="0">
                <a:solidFill>
                  <a:schemeClr val="accent1">
                    <a:lumMod val="75000"/>
                  </a:schemeClr>
                </a:solidFill>
              </a:rPr>
              <a:t>Nau</a:t>
            </a:r>
            <a:r>
              <a:rPr lang="en-US" sz="2000" b="1" dirty="0" smtClean="0">
                <a:solidFill>
                  <a:schemeClr val="accent1">
                    <a:lumMod val="75000"/>
                  </a:schemeClr>
                </a:solidFill>
              </a:rPr>
              <a:t> and Pearl 1980) Not in natural games!</a:t>
            </a:r>
          </a:p>
          <a:p>
            <a:pPr eaLnBrk="1" hangingPunct="1">
              <a:defRPr/>
            </a:pPr>
            <a:r>
              <a:rPr lang="en-US" sz="2000" b="1" dirty="0" smtClean="0">
                <a:solidFill>
                  <a:schemeClr val="accent1">
                    <a:lumMod val="75000"/>
                  </a:schemeClr>
                </a:solidFill>
              </a:rPr>
              <a:t>Game tree anomaly.</a:t>
            </a:r>
          </a:p>
        </p:txBody>
      </p:sp>
      <p:sp>
        <p:nvSpPr>
          <p:cNvPr id="168964" name="TextBox 11"/>
          <p:cNvSpPr txBox="1">
            <a:spLocks noChangeArrowheads="1"/>
          </p:cNvSpPr>
          <p:nvPr/>
        </p:nvSpPr>
        <p:spPr bwMode="auto">
          <a:xfrm>
            <a:off x="609600" y="2014538"/>
            <a:ext cx="7848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3333CC"/>
                </a:solidFill>
              </a:rPr>
              <a:t>Heuristic board </a:t>
            </a:r>
            <a:r>
              <a:rPr lang="en-US" sz="2000" b="1" dirty="0" err="1">
                <a:solidFill>
                  <a:srgbClr val="3333CC"/>
                </a:solidFill>
              </a:rPr>
              <a:t>eval</a:t>
            </a:r>
            <a:r>
              <a:rPr lang="en-US" sz="2000" b="1" dirty="0">
                <a:solidFill>
                  <a:srgbClr val="3333CC"/>
                </a:solidFill>
              </a:rPr>
              <a:t> value is sometimes informally</a:t>
            </a:r>
          </a:p>
          <a:p>
            <a:pPr eaLnBrk="1" hangingPunct="1"/>
            <a:r>
              <a:rPr lang="en-US" sz="2000" b="1" dirty="0">
                <a:solidFill>
                  <a:srgbClr val="3333CC"/>
                </a:solidFill>
              </a:rPr>
              <a:t>referred to as the </a:t>
            </a:r>
            <a:r>
              <a:rPr lang="en-US" sz="2000" b="1" dirty="0">
                <a:solidFill>
                  <a:srgbClr val="FF0000"/>
                </a:solidFill>
              </a:rPr>
              <a:t>“chance of winning” </a:t>
            </a:r>
            <a:r>
              <a:rPr lang="en-US" sz="2000" b="1" dirty="0">
                <a:solidFill>
                  <a:srgbClr val="3333CC"/>
                </a:solidFill>
              </a:rPr>
              <a:t>from that position.</a:t>
            </a:r>
          </a:p>
          <a:p>
            <a:pPr eaLnBrk="1" hangingPunct="1"/>
            <a:endParaRPr lang="en-US" sz="2000" dirty="0"/>
          </a:p>
          <a:p>
            <a:pPr eaLnBrk="1" hangingPunct="1"/>
            <a:r>
              <a:rPr lang="en-US" sz="2000" b="1" dirty="0">
                <a:solidFill>
                  <a:schemeClr val="accent1">
                    <a:lumMod val="75000"/>
                  </a:schemeClr>
                </a:solidFill>
              </a:rPr>
              <a:t>That’s a bit odd, because in a deterministic game with</a:t>
            </a:r>
          </a:p>
          <a:p>
            <a:pPr eaLnBrk="1" hangingPunct="1"/>
            <a:r>
              <a:rPr lang="en-US" sz="2000" b="1" dirty="0">
                <a:solidFill>
                  <a:schemeClr val="accent1">
                    <a:lumMod val="75000"/>
                  </a:schemeClr>
                </a:solidFill>
              </a:rPr>
              <a:t>perfect information and optimal play, there is no “chance” </a:t>
            </a:r>
          </a:p>
          <a:p>
            <a:pPr eaLnBrk="1" hangingPunct="1"/>
            <a:r>
              <a:rPr lang="en-US" sz="2000" b="1" dirty="0">
                <a:solidFill>
                  <a:schemeClr val="accent1">
                    <a:lumMod val="75000"/>
                  </a:schemeClr>
                </a:solidFill>
              </a:rPr>
              <a:t>at all! Each board has a fixed utility:</a:t>
            </a:r>
          </a:p>
          <a:p>
            <a:pPr eaLnBrk="1" hangingPunct="1"/>
            <a:r>
              <a:rPr lang="en-US" sz="2000" b="1" dirty="0">
                <a:solidFill>
                  <a:schemeClr val="accent1">
                    <a:lumMod val="75000"/>
                  </a:schemeClr>
                </a:solidFill>
              </a:rPr>
              <a:t>-1, 0, or +1 (a loss, draw, or a win).  (result from game theory)</a:t>
            </a:r>
          </a:p>
          <a:p>
            <a:pPr eaLnBrk="1" hangingPunct="1"/>
            <a:endParaRPr lang="en-US" sz="2000" b="1" dirty="0">
              <a:solidFill>
                <a:schemeClr val="accent1">
                  <a:lumMod val="75000"/>
                </a:schemeClr>
              </a:solidFill>
            </a:endParaRPr>
          </a:p>
          <a:p>
            <a:pPr eaLnBrk="1" hangingPunct="1"/>
            <a:r>
              <a:rPr lang="en-US" sz="2000" b="1" dirty="0">
                <a:solidFill>
                  <a:schemeClr val="accent1">
                    <a:lumMod val="75000"/>
                  </a:schemeClr>
                </a:solidFill>
              </a:rPr>
              <a:t>Still, “chance of winning” is an informally useful notion. </a:t>
            </a:r>
            <a:r>
              <a:rPr lang="en-US" sz="2000" b="1" dirty="0" smtClean="0">
                <a:solidFill>
                  <a:schemeClr val="accent1">
                    <a:lumMod val="75000"/>
                  </a:schemeClr>
                </a:solidFill>
              </a:rPr>
              <a:t>But, remember, </a:t>
            </a:r>
            <a:r>
              <a:rPr lang="en-US" sz="2000" b="1" dirty="0">
                <a:solidFill>
                  <a:schemeClr val="accent1">
                    <a:lumMod val="75000"/>
                  </a:schemeClr>
                </a:solidFill>
              </a:rPr>
              <a:t>no </a:t>
            </a:r>
            <a:r>
              <a:rPr lang="en-US" sz="2000" b="1" dirty="0" smtClean="0">
                <a:solidFill>
                  <a:schemeClr val="accent1">
                    <a:lumMod val="75000"/>
                  </a:schemeClr>
                </a:solidFill>
              </a:rPr>
              <a:t>clear semantics </a:t>
            </a:r>
            <a:r>
              <a:rPr lang="en-US" sz="2000" b="1" dirty="0">
                <a:solidFill>
                  <a:schemeClr val="accent1">
                    <a:lumMod val="75000"/>
                  </a:schemeClr>
                </a:solidFill>
              </a:rPr>
              <a:t>to heuristic values.</a:t>
            </a:r>
          </a:p>
        </p:txBody>
      </p:sp>
      <p:sp>
        <p:nvSpPr>
          <p:cNvPr id="168965" name="TextBox 12"/>
          <p:cNvSpPr txBox="1">
            <a:spLocks noChangeArrowheads="1"/>
          </p:cNvSpPr>
          <p:nvPr/>
        </p:nvSpPr>
        <p:spPr bwMode="auto">
          <a:xfrm>
            <a:off x="685800" y="5305425"/>
            <a:ext cx="620336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FF0000"/>
                </a:solidFill>
              </a:rPr>
              <a:t>What if board </a:t>
            </a:r>
            <a:r>
              <a:rPr lang="en-US" sz="2000" b="1" dirty="0" err="1">
                <a:solidFill>
                  <a:srgbClr val="FF0000"/>
                </a:solidFill>
              </a:rPr>
              <a:t>eval</a:t>
            </a:r>
            <a:r>
              <a:rPr lang="en-US" sz="2000" b="1" dirty="0">
                <a:solidFill>
                  <a:srgbClr val="FF0000"/>
                </a:solidFill>
              </a:rPr>
              <a:t> gives true board utility? How much</a:t>
            </a:r>
          </a:p>
          <a:p>
            <a:pPr eaLnBrk="1" hangingPunct="1"/>
            <a:r>
              <a:rPr lang="en-US" sz="2000" b="1" dirty="0">
                <a:solidFill>
                  <a:srgbClr val="FF0000"/>
                </a:solidFill>
              </a:rPr>
              <a:t>search is needed to make a move?</a:t>
            </a:r>
          </a:p>
          <a:p>
            <a:pPr eaLnBrk="1" hangingPunct="1"/>
            <a:r>
              <a:rPr lang="en-US" sz="2000" b="1" dirty="0">
                <a:solidFill>
                  <a:srgbClr val="009973"/>
                </a:solidFill>
              </a:rPr>
              <a:t>We’ll see that using machine learning and “self play,”</a:t>
            </a:r>
          </a:p>
          <a:p>
            <a:pPr eaLnBrk="1" hangingPunct="1"/>
            <a:r>
              <a:rPr lang="en-US" sz="2000" b="1" dirty="0">
                <a:solidFill>
                  <a:srgbClr val="009973"/>
                </a:solidFill>
              </a:rPr>
              <a:t>we can get close for backgammon.</a:t>
            </a:r>
            <a:endParaRPr lang="en-US" b="1" dirty="0">
              <a:solidFill>
                <a:srgbClr val="009973"/>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8961"/>
                                        </p:tgtEl>
                                        <p:attrNameLst>
                                          <p:attrName>style.visibility</p:attrName>
                                        </p:attrNameLst>
                                      </p:cBhvr>
                                      <p:to>
                                        <p:strVal val="visible"/>
                                      </p:to>
                                    </p:set>
                                    <p:anim calcmode="lin" valueType="num">
                                      <p:cBhvr additive="base">
                                        <p:cTn id="7" dur="500" fill="hold"/>
                                        <p:tgtEl>
                                          <p:spTgt spid="168961"/>
                                        </p:tgtEl>
                                        <p:attrNameLst>
                                          <p:attrName>ppt_x</p:attrName>
                                        </p:attrNameLst>
                                      </p:cBhvr>
                                      <p:tavLst>
                                        <p:tav tm="0">
                                          <p:val>
                                            <p:strVal val="1+#ppt_w/2"/>
                                          </p:val>
                                        </p:tav>
                                        <p:tav tm="100000">
                                          <p:val>
                                            <p:strVal val="#ppt_x"/>
                                          </p:val>
                                        </p:tav>
                                      </p:tavLst>
                                    </p:anim>
                                    <p:anim calcmode="lin" valueType="num">
                                      <p:cBhvr additive="base">
                                        <p:cTn id="8" dur="500" fill="hold"/>
                                        <p:tgtEl>
                                          <p:spTgt spid="1689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8962"/>
                                        </p:tgtEl>
                                        <p:attrNameLst>
                                          <p:attrName>style.visibility</p:attrName>
                                        </p:attrNameLst>
                                      </p:cBhvr>
                                      <p:to>
                                        <p:strVal val="visible"/>
                                      </p:to>
                                    </p:set>
                                    <p:anim calcmode="lin" valueType="num">
                                      <p:cBhvr additive="base">
                                        <p:cTn id="13" dur="500" fill="hold"/>
                                        <p:tgtEl>
                                          <p:spTgt spid="168962"/>
                                        </p:tgtEl>
                                        <p:attrNameLst>
                                          <p:attrName>ppt_x</p:attrName>
                                        </p:attrNameLst>
                                      </p:cBhvr>
                                      <p:tavLst>
                                        <p:tav tm="0">
                                          <p:val>
                                            <p:strVal val="1+#ppt_w/2"/>
                                          </p:val>
                                        </p:tav>
                                        <p:tav tm="100000">
                                          <p:val>
                                            <p:strVal val="#ppt_x"/>
                                          </p:val>
                                        </p:tav>
                                      </p:tavLst>
                                    </p:anim>
                                    <p:anim calcmode="lin" valueType="num">
                                      <p:cBhvr additive="base">
                                        <p:cTn id="14" dur="500" fill="hold"/>
                                        <p:tgtEl>
                                          <p:spTgt spid="16896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68963">
                                            <p:txEl>
                                              <p:pRg st="0" end="0"/>
                                            </p:txEl>
                                          </p:spTgt>
                                        </p:tgtEl>
                                        <p:attrNameLst>
                                          <p:attrName>style.visibility</p:attrName>
                                        </p:attrNameLst>
                                      </p:cBhvr>
                                      <p:to>
                                        <p:strVal val="visible"/>
                                      </p:to>
                                    </p:set>
                                    <p:anim calcmode="lin" valueType="num">
                                      <p:cBhvr additive="base">
                                        <p:cTn id="19" dur="500" fill="hold"/>
                                        <p:tgtEl>
                                          <p:spTgt spid="16896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896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68963">
                                            <p:txEl>
                                              <p:pRg st="1" end="1"/>
                                            </p:txEl>
                                          </p:spTgt>
                                        </p:tgtEl>
                                        <p:attrNameLst>
                                          <p:attrName>style.visibility</p:attrName>
                                        </p:attrNameLst>
                                      </p:cBhvr>
                                      <p:to>
                                        <p:strVal val="visible"/>
                                      </p:to>
                                    </p:set>
                                    <p:anim calcmode="lin" valueType="num">
                                      <p:cBhvr additive="base">
                                        <p:cTn id="23" dur="500" fill="hold"/>
                                        <p:tgtEl>
                                          <p:spTgt spid="168963">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68963">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8963">
                                            <p:txEl>
                                              <p:pRg st="2" end="2"/>
                                            </p:txEl>
                                          </p:spTgt>
                                        </p:tgtEl>
                                        <p:attrNameLst>
                                          <p:attrName>style.visibility</p:attrName>
                                        </p:attrNameLst>
                                      </p:cBhvr>
                                      <p:to>
                                        <p:strVal val="visible"/>
                                      </p:to>
                                    </p:set>
                                    <p:anim calcmode="lin" valueType="num">
                                      <p:cBhvr additive="base">
                                        <p:cTn id="27" dur="500" fill="hold"/>
                                        <p:tgtEl>
                                          <p:spTgt spid="16896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8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168964">
                                            <p:txEl>
                                              <p:pRg st="0" end="0"/>
                                            </p:txEl>
                                          </p:spTgt>
                                        </p:tgtEl>
                                        <p:attrNameLst>
                                          <p:attrName>style.visibility</p:attrName>
                                        </p:attrNameLst>
                                      </p:cBhvr>
                                      <p:to>
                                        <p:strVal val="visible"/>
                                      </p:to>
                                    </p:set>
                                    <p:anim calcmode="lin" valueType="num">
                                      <p:cBhvr additive="base">
                                        <p:cTn id="33" dur="500" fill="hold"/>
                                        <p:tgtEl>
                                          <p:spTgt spid="168964">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896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68964">
                                            <p:txEl>
                                              <p:pRg st="1" end="1"/>
                                            </p:txEl>
                                          </p:spTgt>
                                        </p:tgtEl>
                                        <p:attrNameLst>
                                          <p:attrName>style.visibility</p:attrName>
                                        </p:attrNameLst>
                                      </p:cBhvr>
                                      <p:to>
                                        <p:strVal val="visible"/>
                                      </p:to>
                                    </p:set>
                                    <p:anim calcmode="lin" valueType="num">
                                      <p:cBhvr additive="base">
                                        <p:cTn id="37" dur="500" fill="hold"/>
                                        <p:tgtEl>
                                          <p:spTgt spid="168964">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89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68964">
                                            <p:txEl>
                                              <p:pRg st="3" end="3"/>
                                            </p:txEl>
                                          </p:spTgt>
                                        </p:tgtEl>
                                        <p:attrNameLst>
                                          <p:attrName>style.visibility</p:attrName>
                                        </p:attrNameLst>
                                      </p:cBhvr>
                                      <p:to>
                                        <p:strVal val="visible"/>
                                      </p:to>
                                    </p:set>
                                    <p:anim calcmode="lin" valueType="num">
                                      <p:cBhvr additive="base">
                                        <p:cTn id="43" dur="500" fill="hold"/>
                                        <p:tgtEl>
                                          <p:spTgt spid="168964">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8964">
                                            <p:txEl>
                                              <p:pRg st="3" end="3"/>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68964">
                                            <p:txEl>
                                              <p:pRg st="4" end="4"/>
                                            </p:txEl>
                                          </p:spTgt>
                                        </p:tgtEl>
                                        <p:attrNameLst>
                                          <p:attrName>style.visibility</p:attrName>
                                        </p:attrNameLst>
                                      </p:cBhvr>
                                      <p:to>
                                        <p:strVal val="visible"/>
                                      </p:to>
                                    </p:set>
                                    <p:anim calcmode="lin" valueType="num">
                                      <p:cBhvr additive="base">
                                        <p:cTn id="47" dur="500" fill="hold"/>
                                        <p:tgtEl>
                                          <p:spTgt spid="168964">
                                            <p:txEl>
                                              <p:pRg st="4" end="4"/>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68964">
                                            <p:txEl>
                                              <p:pRg st="4" end="4"/>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68964">
                                            <p:txEl>
                                              <p:pRg st="5" end="5"/>
                                            </p:txEl>
                                          </p:spTgt>
                                        </p:tgtEl>
                                        <p:attrNameLst>
                                          <p:attrName>style.visibility</p:attrName>
                                        </p:attrNameLst>
                                      </p:cBhvr>
                                      <p:to>
                                        <p:strVal val="visible"/>
                                      </p:to>
                                    </p:set>
                                    <p:anim calcmode="lin" valueType="num">
                                      <p:cBhvr additive="base">
                                        <p:cTn id="51" dur="500" fill="hold"/>
                                        <p:tgtEl>
                                          <p:spTgt spid="168964">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68964">
                                            <p:txEl>
                                              <p:pRg st="5" end="5"/>
                                            </p:txEl>
                                          </p:spTgt>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68964">
                                            <p:txEl>
                                              <p:pRg st="6" end="6"/>
                                            </p:txEl>
                                          </p:spTgt>
                                        </p:tgtEl>
                                        <p:attrNameLst>
                                          <p:attrName>style.visibility</p:attrName>
                                        </p:attrNameLst>
                                      </p:cBhvr>
                                      <p:to>
                                        <p:strVal val="visible"/>
                                      </p:to>
                                    </p:set>
                                    <p:anim calcmode="lin" valueType="num">
                                      <p:cBhvr additive="base">
                                        <p:cTn id="55" dur="500" fill="hold"/>
                                        <p:tgtEl>
                                          <p:spTgt spid="168964">
                                            <p:txEl>
                                              <p:pRg st="6" end="6"/>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68964">
                                            <p:txEl>
                                              <p:pRg st="6" end="6"/>
                                            </p:txEl>
                                          </p:spTgt>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168964">
                                            <p:txEl>
                                              <p:pRg st="8" end="8"/>
                                            </p:txEl>
                                          </p:spTgt>
                                        </p:tgtEl>
                                        <p:attrNameLst>
                                          <p:attrName>style.visibility</p:attrName>
                                        </p:attrNameLst>
                                      </p:cBhvr>
                                      <p:to>
                                        <p:strVal val="visible"/>
                                      </p:to>
                                    </p:set>
                                    <p:anim calcmode="lin" valueType="num">
                                      <p:cBhvr additive="base">
                                        <p:cTn id="59" dur="500" fill="hold"/>
                                        <p:tgtEl>
                                          <p:spTgt spid="168964">
                                            <p:txEl>
                                              <p:pRg st="8" end="8"/>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6896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nodeType="clickEffect">
                                  <p:stCondLst>
                                    <p:cond delay="0"/>
                                  </p:stCondLst>
                                  <p:childTnLst>
                                    <p:set>
                                      <p:cBhvr>
                                        <p:cTn id="64" dur="1" fill="hold">
                                          <p:stCondLst>
                                            <p:cond delay="0"/>
                                          </p:stCondLst>
                                        </p:cTn>
                                        <p:tgtEl>
                                          <p:spTgt spid="168965">
                                            <p:txEl>
                                              <p:pRg st="0" end="0"/>
                                            </p:txEl>
                                          </p:spTgt>
                                        </p:tgtEl>
                                        <p:attrNameLst>
                                          <p:attrName>style.visibility</p:attrName>
                                        </p:attrNameLst>
                                      </p:cBhvr>
                                      <p:to>
                                        <p:strVal val="visible"/>
                                      </p:to>
                                    </p:set>
                                    <p:anim calcmode="lin" valueType="num">
                                      <p:cBhvr additive="base">
                                        <p:cTn id="65" dur="500" fill="hold"/>
                                        <p:tgtEl>
                                          <p:spTgt spid="168965">
                                            <p:txEl>
                                              <p:pRg st="0" end="0"/>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168965">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168965">
                                            <p:txEl>
                                              <p:pRg st="1" end="1"/>
                                            </p:txEl>
                                          </p:spTgt>
                                        </p:tgtEl>
                                        <p:attrNameLst>
                                          <p:attrName>style.visibility</p:attrName>
                                        </p:attrNameLst>
                                      </p:cBhvr>
                                      <p:to>
                                        <p:strVal val="visible"/>
                                      </p:to>
                                    </p:set>
                                    <p:anim calcmode="lin" valueType="num">
                                      <p:cBhvr additive="base">
                                        <p:cTn id="69" dur="500" fill="hold"/>
                                        <p:tgtEl>
                                          <p:spTgt spid="168965">
                                            <p:txEl>
                                              <p:pRg st="1" end="1"/>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689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nodeType="clickEffect">
                                  <p:stCondLst>
                                    <p:cond delay="0"/>
                                  </p:stCondLst>
                                  <p:childTnLst>
                                    <p:set>
                                      <p:cBhvr>
                                        <p:cTn id="74" dur="1" fill="hold">
                                          <p:stCondLst>
                                            <p:cond delay="0"/>
                                          </p:stCondLst>
                                        </p:cTn>
                                        <p:tgtEl>
                                          <p:spTgt spid="168965">
                                            <p:txEl>
                                              <p:pRg st="2" end="2"/>
                                            </p:txEl>
                                          </p:spTgt>
                                        </p:tgtEl>
                                        <p:attrNameLst>
                                          <p:attrName>style.visibility</p:attrName>
                                        </p:attrNameLst>
                                      </p:cBhvr>
                                      <p:to>
                                        <p:strVal val="visible"/>
                                      </p:to>
                                    </p:set>
                                    <p:anim calcmode="lin" valueType="num">
                                      <p:cBhvr additive="base">
                                        <p:cTn id="75" dur="500" fill="hold"/>
                                        <p:tgtEl>
                                          <p:spTgt spid="168965">
                                            <p:txEl>
                                              <p:pRg st="2" end="2"/>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68965">
                                            <p:txEl>
                                              <p:pRg st="2" end="2"/>
                                            </p:txEl>
                                          </p:spTgt>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168965">
                                            <p:txEl>
                                              <p:pRg st="3" end="3"/>
                                            </p:txEl>
                                          </p:spTgt>
                                        </p:tgtEl>
                                        <p:attrNameLst>
                                          <p:attrName>style.visibility</p:attrName>
                                        </p:attrNameLst>
                                      </p:cBhvr>
                                      <p:to>
                                        <p:strVal val="visible"/>
                                      </p:to>
                                    </p:set>
                                    <p:anim calcmode="lin" valueType="num">
                                      <p:cBhvr additive="base">
                                        <p:cTn id="79" dur="500" fill="hold"/>
                                        <p:tgtEl>
                                          <p:spTgt spid="168965">
                                            <p:txEl>
                                              <p:pRg st="3" end="3"/>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6896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1" grpId="0"/>
      <p:bldP spid="1689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200" y="1600200"/>
            <a:ext cx="4689475" cy="4876800"/>
          </a:xfrm>
        </p:spPr>
        <p:txBody>
          <a:bodyPr/>
          <a:lstStyle/>
          <a:p>
            <a:pPr>
              <a:lnSpc>
                <a:spcPct val="150000"/>
              </a:lnSpc>
              <a:defRPr/>
            </a:pPr>
            <a:r>
              <a:rPr lang="en-US" dirty="0" smtClean="0"/>
              <a:t>Two important factors for success:</a:t>
            </a:r>
          </a:p>
          <a:p>
            <a:pPr lvl="1">
              <a:lnSpc>
                <a:spcPct val="150000"/>
              </a:lnSpc>
              <a:defRPr/>
            </a:pPr>
            <a:r>
              <a:rPr lang="en-US" dirty="0" smtClean="0"/>
              <a:t>Deep look ahead</a:t>
            </a:r>
          </a:p>
          <a:p>
            <a:pPr lvl="1">
              <a:lnSpc>
                <a:spcPct val="150000"/>
              </a:lnSpc>
              <a:defRPr/>
            </a:pPr>
            <a:r>
              <a:rPr lang="en-US" dirty="0" smtClean="0"/>
              <a:t>Good heuristic function</a:t>
            </a:r>
          </a:p>
          <a:p>
            <a:pPr>
              <a:lnSpc>
                <a:spcPct val="150000"/>
              </a:lnSpc>
              <a:defRPr/>
            </a:pPr>
            <a:r>
              <a:rPr lang="en-US" dirty="0" smtClean="0"/>
              <a:t>Are there games where this is not feasible? </a:t>
            </a:r>
            <a:endParaRPr lang="en-US" dirty="0"/>
          </a:p>
        </p:txBody>
      </p:sp>
      <p:pic>
        <p:nvPicPr>
          <p:cNvPr id="4" name="Content Placeholder 6" descr="go.gif"/>
          <p:cNvPicPr>
            <a:picLocks noChangeAspect="1"/>
          </p:cNvPicPr>
          <p:nvPr/>
        </p:nvPicPr>
        <p:blipFill>
          <a:blip r:embed="rId3">
            <a:extLst>
              <a:ext uri="{28A0092B-C50C-407E-A947-70E740481C1C}">
                <a14:useLocalDpi xmlns:a14="http://schemas.microsoft.com/office/drawing/2010/main" val="0"/>
              </a:ext>
            </a:extLst>
          </a:blip>
          <a:srcRect t="1253" b="1253"/>
          <a:stretch>
            <a:fillRect/>
          </a:stretch>
        </p:blipFill>
        <p:spPr bwMode="auto">
          <a:xfrm>
            <a:off x="5637213" y="2082800"/>
            <a:ext cx="3049587"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199" y="1600200"/>
            <a:ext cx="4689173" cy="4876800"/>
          </a:xfrm>
        </p:spPr>
        <p:txBody>
          <a:bodyPr/>
          <a:lstStyle/>
          <a:p>
            <a:pPr>
              <a:lnSpc>
                <a:spcPct val="150000"/>
              </a:lnSpc>
              <a:defRPr/>
            </a:pPr>
            <a:r>
              <a:rPr lang="en-US" dirty="0" smtClean="0"/>
              <a:t>Two important factors for success:</a:t>
            </a:r>
          </a:p>
          <a:p>
            <a:pPr lvl="1">
              <a:lnSpc>
                <a:spcPct val="150000"/>
              </a:lnSpc>
              <a:defRPr/>
            </a:pPr>
            <a:r>
              <a:rPr lang="en-US" strike="sngStrike" dirty="0" smtClean="0">
                <a:solidFill>
                  <a:schemeClr val="tx2"/>
                </a:solidFill>
              </a:rPr>
              <a:t>Deep look ahead</a:t>
            </a:r>
          </a:p>
          <a:p>
            <a:pPr lvl="1">
              <a:lnSpc>
                <a:spcPct val="150000"/>
              </a:lnSpc>
              <a:defRPr/>
            </a:pPr>
            <a:r>
              <a:rPr lang="en-US" dirty="0" smtClean="0"/>
              <a:t>Good heuristic function</a:t>
            </a:r>
          </a:p>
          <a:p>
            <a:pPr>
              <a:lnSpc>
                <a:spcPct val="150000"/>
              </a:lnSpc>
              <a:defRPr/>
            </a:pPr>
            <a:r>
              <a:rPr lang="en-US" dirty="0" smtClean="0"/>
              <a:t>Are there games where this is not feasible? </a:t>
            </a:r>
            <a:endParaRPr lang="en-US" dirty="0"/>
          </a:p>
        </p:txBody>
      </p:sp>
      <p:sp>
        <p:nvSpPr>
          <p:cNvPr id="44035" name="TextBox 4"/>
          <p:cNvSpPr txBox="1">
            <a:spLocks noChangeArrowheads="1"/>
          </p:cNvSpPr>
          <p:nvPr/>
        </p:nvSpPr>
        <p:spPr bwMode="auto">
          <a:xfrm>
            <a:off x="6145213" y="1463675"/>
            <a:ext cx="21939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Looking 14 levels ahead in Chess ≈ Looking 4 levels ahead in Go</a:t>
            </a:r>
          </a:p>
          <a:p>
            <a:pPr eaLnBrk="1" hangingPunct="1"/>
            <a:endParaRPr lang="en-US"/>
          </a:p>
        </p:txBody>
      </p:sp>
      <p:cxnSp>
        <p:nvCxnSpPr>
          <p:cNvPr id="8" name="Straight Arrow Connector 7"/>
          <p:cNvCxnSpPr/>
          <p:nvPr/>
        </p:nvCxnSpPr>
        <p:spPr>
          <a:xfrm flipH="1">
            <a:off x="2895600" y="1752600"/>
            <a:ext cx="3194050" cy="800100"/>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199" y="1600200"/>
            <a:ext cx="4689173" cy="4876800"/>
          </a:xfrm>
        </p:spPr>
        <p:txBody>
          <a:bodyPr/>
          <a:lstStyle/>
          <a:p>
            <a:pPr>
              <a:lnSpc>
                <a:spcPct val="150000"/>
              </a:lnSpc>
              <a:defRPr/>
            </a:pPr>
            <a:r>
              <a:rPr lang="en-US" dirty="0" smtClean="0"/>
              <a:t>Two important factors for success:</a:t>
            </a:r>
          </a:p>
          <a:p>
            <a:pPr lvl="1">
              <a:lnSpc>
                <a:spcPct val="150000"/>
              </a:lnSpc>
              <a:defRPr/>
            </a:pPr>
            <a:r>
              <a:rPr lang="en-US" strike="sngStrike" dirty="0" smtClean="0">
                <a:solidFill>
                  <a:schemeClr val="tx2"/>
                </a:solidFill>
              </a:rPr>
              <a:t>Deep look ahead</a:t>
            </a:r>
          </a:p>
          <a:p>
            <a:pPr lvl="1">
              <a:lnSpc>
                <a:spcPct val="150000"/>
              </a:lnSpc>
              <a:defRPr/>
            </a:pPr>
            <a:r>
              <a:rPr lang="en-US" strike="sngStrike" dirty="0" smtClean="0">
                <a:solidFill>
                  <a:schemeClr val="tx2"/>
                </a:solidFill>
              </a:rPr>
              <a:t>Good heuristic function</a:t>
            </a:r>
          </a:p>
          <a:p>
            <a:pPr>
              <a:lnSpc>
                <a:spcPct val="150000"/>
              </a:lnSpc>
              <a:defRPr/>
            </a:pPr>
            <a:r>
              <a:rPr lang="en-US" dirty="0" smtClean="0"/>
              <a:t>Are there games where this is not feasible? </a:t>
            </a:r>
            <a:endParaRPr lang="en-US" dirty="0"/>
          </a:p>
        </p:txBody>
      </p:sp>
      <p:sp>
        <p:nvSpPr>
          <p:cNvPr id="46083" name="TextBox 4"/>
          <p:cNvSpPr txBox="1">
            <a:spLocks noChangeArrowheads="1"/>
          </p:cNvSpPr>
          <p:nvPr/>
        </p:nvSpPr>
        <p:spPr bwMode="auto">
          <a:xfrm>
            <a:off x="6145213" y="1463675"/>
            <a:ext cx="21939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Looking 14 levels ahead in Chess ≈ Looking 4 levels ahead in Go</a:t>
            </a:r>
          </a:p>
          <a:p>
            <a:pPr eaLnBrk="1" hangingPunct="1"/>
            <a:endParaRPr lang="en-US"/>
          </a:p>
        </p:txBody>
      </p:sp>
      <p:cxnSp>
        <p:nvCxnSpPr>
          <p:cNvPr id="8" name="Straight Arrow Connector 7"/>
          <p:cNvCxnSpPr/>
          <p:nvPr/>
        </p:nvCxnSpPr>
        <p:spPr>
          <a:xfrm flipH="1">
            <a:off x="2895600" y="1828800"/>
            <a:ext cx="3194050" cy="800100"/>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46085" name="TextBox 5"/>
          <p:cNvSpPr txBox="1">
            <a:spLocks noChangeArrowheads="1"/>
          </p:cNvSpPr>
          <p:nvPr/>
        </p:nvSpPr>
        <p:spPr bwMode="auto">
          <a:xfrm>
            <a:off x="6145213" y="3808413"/>
            <a:ext cx="2193925" cy="12938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Moves have extremely delayed effects</a:t>
            </a:r>
          </a:p>
          <a:p>
            <a:pPr eaLnBrk="1" hangingPunct="1"/>
            <a:endParaRPr lang="en-US"/>
          </a:p>
        </p:txBody>
      </p:sp>
      <p:cxnSp>
        <p:nvCxnSpPr>
          <p:cNvPr id="7" name="Straight Arrow Connector 6"/>
          <p:cNvCxnSpPr/>
          <p:nvPr/>
        </p:nvCxnSpPr>
        <p:spPr>
          <a:xfrm flipH="1" flipV="1">
            <a:off x="3581400" y="3048000"/>
            <a:ext cx="2463800" cy="823912"/>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199" y="1600200"/>
            <a:ext cx="4689173" cy="4876800"/>
          </a:xfrm>
        </p:spPr>
        <p:txBody>
          <a:bodyPr/>
          <a:lstStyle/>
          <a:p>
            <a:pPr>
              <a:lnSpc>
                <a:spcPct val="150000"/>
              </a:lnSpc>
              <a:defRPr/>
            </a:pPr>
            <a:r>
              <a:rPr lang="en-US" dirty="0" smtClean="0"/>
              <a:t>Two important factors for success:</a:t>
            </a:r>
          </a:p>
          <a:p>
            <a:pPr lvl="1">
              <a:lnSpc>
                <a:spcPct val="150000"/>
              </a:lnSpc>
              <a:defRPr/>
            </a:pPr>
            <a:r>
              <a:rPr lang="en-US" strike="sngStrike" dirty="0" smtClean="0">
                <a:solidFill>
                  <a:schemeClr val="tx2"/>
                </a:solidFill>
              </a:rPr>
              <a:t>Deep look ahead</a:t>
            </a:r>
          </a:p>
          <a:p>
            <a:pPr lvl="1">
              <a:lnSpc>
                <a:spcPct val="150000"/>
              </a:lnSpc>
              <a:defRPr/>
            </a:pPr>
            <a:r>
              <a:rPr lang="en-US" strike="sngStrike" dirty="0" smtClean="0">
                <a:solidFill>
                  <a:schemeClr val="tx2"/>
                </a:solidFill>
              </a:rPr>
              <a:t>Good heuristic function</a:t>
            </a:r>
          </a:p>
          <a:p>
            <a:pPr>
              <a:lnSpc>
                <a:spcPct val="150000"/>
              </a:lnSpc>
              <a:defRPr/>
            </a:pPr>
            <a:r>
              <a:rPr lang="en-US" dirty="0" smtClean="0"/>
              <a:t>Are there games where this is not feasible? </a:t>
            </a:r>
            <a:endParaRPr lang="en-US" dirty="0"/>
          </a:p>
        </p:txBody>
      </p:sp>
      <p:sp>
        <p:nvSpPr>
          <p:cNvPr id="48131" name="TextBox 4"/>
          <p:cNvSpPr txBox="1">
            <a:spLocks noChangeArrowheads="1"/>
          </p:cNvSpPr>
          <p:nvPr/>
        </p:nvSpPr>
        <p:spPr bwMode="auto">
          <a:xfrm>
            <a:off x="6145213" y="1463675"/>
            <a:ext cx="21939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Looking 14 levels ahead in Chess ≈ Looking 4 levels ahead in Go</a:t>
            </a:r>
          </a:p>
          <a:p>
            <a:pPr eaLnBrk="1" hangingPunct="1"/>
            <a:endParaRPr lang="en-US"/>
          </a:p>
        </p:txBody>
      </p:sp>
      <p:cxnSp>
        <p:nvCxnSpPr>
          <p:cNvPr id="8" name="Straight Arrow Connector 7"/>
          <p:cNvCxnSpPr>
            <a:stCxn id="48131" idx="1"/>
          </p:cNvCxnSpPr>
          <p:nvPr/>
        </p:nvCxnSpPr>
        <p:spPr>
          <a:xfrm flipH="1">
            <a:off x="2951163" y="2263775"/>
            <a:ext cx="3194050" cy="800100"/>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48133" name="TextBox 5"/>
          <p:cNvSpPr txBox="1">
            <a:spLocks noChangeArrowheads="1"/>
          </p:cNvSpPr>
          <p:nvPr/>
        </p:nvSpPr>
        <p:spPr bwMode="auto">
          <a:xfrm>
            <a:off x="6145213" y="3808413"/>
            <a:ext cx="2193925" cy="12938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Moves have extremely delayed effects</a:t>
            </a:r>
          </a:p>
          <a:p>
            <a:pPr eaLnBrk="1" hangingPunct="1"/>
            <a:endParaRPr lang="en-US"/>
          </a:p>
        </p:txBody>
      </p:sp>
      <p:cxnSp>
        <p:nvCxnSpPr>
          <p:cNvPr id="7" name="Straight Arrow Connector 6"/>
          <p:cNvCxnSpPr>
            <a:stCxn id="48133" idx="1"/>
          </p:cNvCxnSpPr>
          <p:nvPr/>
        </p:nvCxnSpPr>
        <p:spPr>
          <a:xfrm flipH="1" flipV="1">
            <a:off x="3681413" y="3630613"/>
            <a:ext cx="2463800" cy="823912"/>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48135" name="TextBox 3"/>
          <p:cNvSpPr txBox="1">
            <a:spLocks noChangeArrowheads="1"/>
          </p:cNvSpPr>
          <p:nvPr/>
        </p:nvSpPr>
        <p:spPr bwMode="auto">
          <a:xfrm>
            <a:off x="457200" y="5721350"/>
            <a:ext cx="8229600" cy="830263"/>
          </a:xfrm>
          <a:prstGeom prst="rect">
            <a:avLst/>
          </a:prstGeom>
          <a:noFill/>
          <a:ln w="9525">
            <a:solidFill>
              <a:srgbClr val="29293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dirty="0" err="1"/>
              <a:t>Minimax</a:t>
            </a:r>
            <a:r>
              <a:rPr lang="en-US" dirty="0"/>
              <a:t> players for GO were very weak until 2007…but </a:t>
            </a:r>
            <a:r>
              <a:rPr lang="en-US" dirty="0" smtClean="0"/>
              <a:t>then </a:t>
            </a:r>
            <a:r>
              <a:rPr lang="en-US" dirty="0"/>
              <a:t>play at master </a:t>
            </a:r>
            <a:r>
              <a:rPr lang="en-US" dirty="0" smtClean="0"/>
              <a:t>level. Now, </a:t>
            </a:r>
            <a:r>
              <a:rPr lang="en-US" dirty="0" err="1" smtClean="0"/>
              <a:t>AlphaGo</a:t>
            </a:r>
            <a:r>
              <a:rPr lang="en-US" dirty="0" smtClean="0"/>
              <a:t> world champion.</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199" y="1600200"/>
            <a:ext cx="4689173" cy="4876800"/>
          </a:xfrm>
        </p:spPr>
        <p:txBody>
          <a:bodyPr/>
          <a:lstStyle/>
          <a:p>
            <a:pPr>
              <a:lnSpc>
                <a:spcPct val="150000"/>
              </a:lnSpc>
              <a:defRPr/>
            </a:pPr>
            <a:r>
              <a:rPr lang="en-US" dirty="0" smtClean="0"/>
              <a:t>Two important factors for success:</a:t>
            </a:r>
          </a:p>
          <a:p>
            <a:pPr lvl="1">
              <a:lnSpc>
                <a:spcPct val="150000"/>
              </a:lnSpc>
              <a:defRPr/>
            </a:pPr>
            <a:r>
              <a:rPr lang="en-US" strike="sngStrike" dirty="0" smtClean="0">
                <a:solidFill>
                  <a:schemeClr val="tx2"/>
                </a:solidFill>
              </a:rPr>
              <a:t>Deep look ahead</a:t>
            </a:r>
          </a:p>
          <a:p>
            <a:pPr lvl="1">
              <a:lnSpc>
                <a:spcPct val="150000"/>
              </a:lnSpc>
              <a:defRPr/>
            </a:pPr>
            <a:r>
              <a:rPr lang="en-US" strike="sngStrike" dirty="0" smtClean="0">
                <a:solidFill>
                  <a:schemeClr val="tx2"/>
                </a:solidFill>
              </a:rPr>
              <a:t>Good heuristic function</a:t>
            </a:r>
          </a:p>
          <a:p>
            <a:pPr>
              <a:lnSpc>
                <a:spcPct val="150000"/>
              </a:lnSpc>
              <a:defRPr/>
            </a:pPr>
            <a:r>
              <a:rPr lang="en-US" dirty="0" smtClean="0"/>
              <a:t>Are there games where this is not feasible? </a:t>
            </a:r>
            <a:endParaRPr lang="en-US" dirty="0"/>
          </a:p>
        </p:txBody>
      </p:sp>
      <p:sp>
        <p:nvSpPr>
          <p:cNvPr id="50179" name="TextBox 4"/>
          <p:cNvSpPr txBox="1">
            <a:spLocks noChangeArrowheads="1"/>
          </p:cNvSpPr>
          <p:nvPr/>
        </p:nvSpPr>
        <p:spPr bwMode="auto">
          <a:xfrm>
            <a:off x="6145213" y="1463675"/>
            <a:ext cx="21939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Looking 14 levels ahead in Chess ≈ Looking 4 levels ahead in Go</a:t>
            </a:r>
          </a:p>
          <a:p>
            <a:pPr eaLnBrk="1" hangingPunct="1"/>
            <a:endParaRPr lang="en-US"/>
          </a:p>
        </p:txBody>
      </p:sp>
      <p:cxnSp>
        <p:nvCxnSpPr>
          <p:cNvPr id="8" name="Straight Arrow Connector 7"/>
          <p:cNvCxnSpPr>
            <a:stCxn id="50179" idx="1"/>
          </p:cNvCxnSpPr>
          <p:nvPr/>
        </p:nvCxnSpPr>
        <p:spPr>
          <a:xfrm flipH="1">
            <a:off x="2951163" y="2263775"/>
            <a:ext cx="3194050" cy="800100"/>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50181" name="TextBox 5"/>
          <p:cNvSpPr txBox="1">
            <a:spLocks noChangeArrowheads="1"/>
          </p:cNvSpPr>
          <p:nvPr/>
        </p:nvSpPr>
        <p:spPr bwMode="auto">
          <a:xfrm>
            <a:off x="6145213" y="3808413"/>
            <a:ext cx="2193925" cy="12938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Moves have extremely delayed effects</a:t>
            </a:r>
          </a:p>
          <a:p>
            <a:pPr eaLnBrk="1" hangingPunct="1"/>
            <a:endParaRPr lang="en-US"/>
          </a:p>
        </p:txBody>
      </p:sp>
      <p:cxnSp>
        <p:nvCxnSpPr>
          <p:cNvPr id="7" name="Straight Arrow Connector 6"/>
          <p:cNvCxnSpPr>
            <a:stCxn id="50181" idx="1"/>
          </p:cNvCxnSpPr>
          <p:nvPr/>
        </p:nvCxnSpPr>
        <p:spPr>
          <a:xfrm flipH="1" flipV="1">
            <a:off x="3681413" y="3630613"/>
            <a:ext cx="2463800" cy="823912"/>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50183" name="TextBox 3"/>
          <p:cNvSpPr txBox="1">
            <a:spLocks noChangeArrowheads="1"/>
          </p:cNvSpPr>
          <p:nvPr/>
        </p:nvSpPr>
        <p:spPr bwMode="auto">
          <a:xfrm>
            <a:off x="457200" y="5181600"/>
            <a:ext cx="8229600" cy="830263"/>
          </a:xfrm>
          <a:prstGeom prst="rect">
            <a:avLst/>
          </a:prstGeom>
          <a:noFill/>
          <a:ln w="9525">
            <a:solidFill>
              <a:srgbClr val="29293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0000FF"/>
                </a:solidFill>
              </a:rPr>
              <a:t>New sampling based search method:</a:t>
            </a:r>
          </a:p>
          <a:p>
            <a:pPr algn="ctr" eaLnBrk="1" hangingPunct="1"/>
            <a:r>
              <a:rPr lang="en-US">
                <a:solidFill>
                  <a:srgbClr val="0000FF"/>
                </a:solidFill>
              </a:rPr>
              <a:t>Upper Confidence bounds applied to Trees (UCT)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8" y="0"/>
            <a:ext cx="8686800" cy="914400"/>
          </a:xfrm>
        </p:spPr>
        <p:txBody>
          <a:bodyPr/>
          <a:lstStyle/>
          <a:p>
            <a:pPr>
              <a:defRPr/>
            </a:pPr>
            <a:r>
              <a:rPr lang="en-US" sz="2800" dirty="0" smtClean="0">
                <a:solidFill>
                  <a:srgbClr val="FF0000"/>
                </a:solidFill>
              </a:rPr>
              <a:t>Well… Why not use a strategy / knowledge,</a:t>
            </a:r>
            <a:br>
              <a:rPr lang="en-US" sz="2800" dirty="0" smtClean="0">
                <a:solidFill>
                  <a:srgbClr val="FF0000"/>
                </a:solidFill>
              </a:rPr>
            </a:br>
            <a:r>
              <a:rPr lang="en-US" sz="2800" dirty="0" smtClean="0">
                <a:solidFill>
                  <a:srgbClr val="FF0000"/>
                </a:solidFill>
              </a:rPr>
              <a:t>as humans do?</a:t>
            </a:r>
            <a:endParaRPr lang="en-US" sz="2800" dirty="0">
              <a:solidFill>
                <a:srgbClr val="FF0000"/>
              </a:solidFill>
            </a:endParaRPr>
          </a:p>
        </p:txBody>
      </p:sp>
      <p:sp>
        <p:nvSpPr>
          <p:cNvPr id="3" name="Content Placeholder 2"/>
          <p:cNvSpPr>
            <a:spLocks noGrp="1"/>
          </p:cNvSpPr>
          <p:nvPr>
            <p:ph idx="1"/>
          </p:nvPr>
        </p:nvSpPr>
        <p:spPr>
          <a:xfrm>
            <a:off x="381000" y="762000"/>
            <a:ext cx="7620000" cy="533400"/>
          </a:xfrm>
        </p:spPr>
        <p:txBody>
          <a:bodyPr/>
          <a:lstStyle/>
          <a:p>
            <a:pPr>
              <a:defRPr/>
            </a:pPr>
            <a:r>
              <a:rPr lang="en-US" sz="2400" b="1" dirty="0" smtClean="0">
                <a:solidFill>
                  <a:schemeClr val="accent2"/>
                </a:solidFill>
              </a:rPr>
              <a:t>Consider for Tic-Tac-Toe:</a:t>
            </a:r>
            <a:endParaRPr lang="en-US" sz="2400" b="1" dirty="0">
              <a:solidFill>
                <a:schemeClr val="accent2"/>
              </a:solidFill>
            </a:endParaRPr>
          </a:p>
        </p:txBody>
      </p:sp>
      <p:pic>
        <p:nvPicPr>
          <p:cNvPr id="52227" name="Picture 3" descr="Screen Shot 2012-09-24 at 3.13.06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371600"/>
            <a:ext cx="91551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514600" y="3962400"/>
            <a:ext cx="3821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Sounds reasonable… right?</a:t>
            </a:r>
          </a:p>
        </p:txBody>
      </p:sp>
      <p:pic>
        <p:nvPicPr>
          <p:cNvPr id="6" name="Picture 5" descr="Screen Shot 2012-09-24 at 3.12.5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00400"/>
            <a:ext cx="574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239000" y="44958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Oops!!</a:t>
            </a:r>
          </a:p>
        </p:txBody>
      </p:sp>
      <p:sp>
        <p:nvSpPr>
          <p:cNvPr id="8" name="Rectangle 7"/>
          <p:cNvSpPr>
            <a:spLocks noChangeArrowheads="1"/>
          </p:cNvSpPr>
          <p:nvPr/>
        </p:nvSpPr>
        <p:spPr bwMode="auto">
          <a:xfrm>
            <a:off x="228600" y="4800600"/>
            <a:ext cx="2514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0000"/>
                </a:solidFill>
              </a:rPr>
              <a:t>Consider</a:t>
            </a:r>
          </a:p>
          <a:p>
            <a:r>
              <a:rPr lang="en-US" b="1">
                <a:solidFill>
                  <a:srgbClr val="FF0000"/>
                </a:solidFill>
              </a:rPr>
              <a:t>Black uses</a:t>
            </a:r>
          </a:p>
          <a:p>
            <a:r>
              <a:rPr lang="en-US" b="1">
                <a:solidFill>
                  <a:srgbClr val="FF0000"/>
                </a:solidFill>
              </a:rPr>
              <a:t>the strategy…</a:t>
            </a:r>
          </a:p>
        </p:txBody>
      </p:sp>
      <p:sp>
        <p:nvSpPr>
          <p:cNvPr id="4" name="TextBox 3"/>
          <p:cNvSpPr txBox="1"/>
          <p:nvPr/>
        </p:nvSpPr>
        <p:spPr>
          <a:xfrm>
            <a:off x="3312349" y="3124200"/>
            <a:ext cx="1031051" cy="461665"/>
          </a:xfrm>
          <a:prstGeom prst="rect">
            <a:avLst/>
          </a:prstGeom>
          <a:noFill/>
        </p:spPr>
        <p:txBody>
          <a:bodyPr wrap="none" rtlCol="0">
            <a:spAutoFit/>
          </a:bodyPr>
          <a:lstStyle/>
          <a:p>
            <a:r>
              <a:rPr lang="en-US" b="1" dirty="0" smtClean="0">
                <a:solidFill>
                  <a:srgbClr val="FF0000"/>
                </a:solidFill>
              </a:rPr>
              <a:t>Rule 3</a:t>
            </a:r>
            <a:endParaRPr lang="en-US" b="1" dirty="0">
              <a:solidFill>
                <a:srgbClr val="FF0000"/>
              </a:solidFill>
            </a:endParaRPr>
          </a:p>
        </p:txBody>
      </p:sp>
      <p:sp>
        <p:nvSpPr>
          <p:cNvPr id="9" name="Rectangle 8"/>
          <p:cNvSpPr/>
          <p:nvPr/>
        </p:nvSpPr>
        <p:spPr>
          <a:xfrm>
            <a:off x="6096000" y="3124200"/>
            <a:ext cx="1031051" cy="461665"/>
          </a:xfrm>
          <a:prstGeom prst="rect">
            <a:avLst/>
          </a:prstGeom>
        </p:spPr>
        <p:txBody>
          <a:bodyPr wrap="none">
            <a:spAutoFit/>
          </a:bodyPr>
          <a:lstStyle/>
          <a:p>
            <a:r>
              <a:rPr lang="en-US" b="1" dirty="0">
                <a:solidFill>
                  <a:srgbClr val="FF0000"/>
                </a:solidFill>
              </a:rPr>
              <a:t>Rule </a:t>
            </a:r>
            <a:r>
              <a:rPr lang="en-US" b="1" dirty="0" smtClean="0">
                <a:solidFill>
                  <a:srgbClr val="FF0000"/>
                </a:solidFill>
              </a:rPr>
              <a:t>4</a:t>
            </a:r>
            <a:endParaRPr lang="en-US" b="1" dirty="0">
              <a:solidFill>
                <a:srgbClr val="FF0000"/>
              </a:solidFill>
            </a:endParaRPr>
          </a:p>
        </p:txBody>
      </p:sp>
      <p:sp>
        <p:nvSpPr>
          <p:cNvPr id="10" name="Rectangle 9"/>
          <p:cNvSpPr/>
          <p:nvPr/>
        </p:nvSpPr>
        <p:spPr>
          <a:xfrm>
            <a:off x="4038600" y="4800600"/>
            <a:ext cx="1031051" cy="461665"/>
          </a:xfrm>
          <a:prstGeom prst="rect">
            <a:avLst/>
          </a:prstGeom>
        </p:spPr>
        <p:txBody>
          <a:bodyPr wrap="none">
            <a:spAutoFit/>
          </a:bodyPr>
          <a:lstStyle/>
          <a:p>
            <a:r>
              <a:rPr lang="en-US" b="1" dirty="0">
                <a:solidFill>
                  <a:srgbClr val="FF0000"/>
                </a:solidFill>
              </a:rPr>
              <a:t>Rule </a:t>
            </a:r>
            <a:r>
              <a:rPr lang="en-US" b="1" dirty="0" smtClean="0">
                <a:solidFill>
                  <a:srgbClr val="FF0000"/>
                </a:solidFill>
              </a:rPr>
              <a:t>2</a:t>
            </a:r>
            <a:endParaRPr lang="en-US"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8"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0-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8" grpId="0"/>
      <p:bldP spid="4"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153400" cy="4343400"/>
          </a:xfrm>
        </p:spPr>
        <p:txBody>
          <a:bodyPr/>
          <a:lstStyle/>
          <a:p>
            <a:pPr>
              <a:defRPr/>
            </a:pPr>
            <a:r>
              <a:rPr lang="en-US" b="1" dirty="0" smtClean="0">
                <a:solidFill>
                  <a:srgbClr val="0000FF"/>
                </a:solidFill>
              </a:rPr>
              <a:t>So, although one can capture strategic knowledge of many games</a:t>
            </a:r>
          </a:p>
          <a:p>
            <a:pPr>
              <a:defRPr/>
            </a:pPr>
            <a:r>
              <a:rPr lang="en-US" b="1" dirty="0" smtClean="0">
                <a:solidFill>
                  <a:srgbClr val="0000FF"/>
                </a:solidFill>
              </a:rPr>
              <a:t>in high-level rules (at least to some extent), in practice any</a:t>
            </a:r>
          </a:p>
          <a:p>
            <a:pPr>
              <a:defRPr/>
            </a:pPr>
            <a:r>
              <a:rPr lang="en-US" b="1" dirty="0" smtClean="0">
                <a:solidFill>
                  <a:srgbClr val="FF0000"/>
                </a:solidFill>
              </a:rPr>
              <a:t>interesting game will revolve </a:t>
            </a:r>
            <a:r>
              <a:rPr lang="en-US" b="1" i="1" dirty="0" smtClean="0">
                <a:solidFill>
                  <a:srgbClr val="FF0000"/>
                </a:solidFill>
              </a:rPr>
              <a:t>precisely around the exceptions to</a:t>
            </a:r>
          </a:p>
          <a:p>
            <a:pPr>
              <a:defRPr/>
            </a:pPr>
            <a:r>
              <a:rPr lang="en-US" b="1" i="1" dirty="0" smtClean="0">
                <a:solidFill>
                  <a:srgbClr val="FF0000"/>
                </a:solidFill>
              </a:rPr>
              <a:t>those rules!</a:t>
            </a:r>
          </a:p>
          <a:p>
            <a:pPr>
              <a:defRPr/>
            </a:pPr>
            <a:endParaRPr lang="en-US" b="1" dirty="0">
              <a:solidFill>
                <a:srgbClr val="0000FF"/>
              </a:solidFill>
            </a:endParaRPr>
          </a:p>
          <a:p>
            <a:pPr>
              <a:defRPr/>
            </a:pPr>
            <a:r>
              <a:rPr lang="en-US" b="1" dirty="0" smtClean="0">
                <a:solidFill>
                  <a:srgbClr val="0000FF"/>
                </a:solidFill>
              </a:rPr>
              <a:t>Issue has been studied for decades but research keeps coming back to</a:t>
            </a:r>
          </a:p>
          <a:p>
            <a:pPr>
              <a:defRPr/>
            </a:pPr>
            <a:r>
              <a:rPr lang="en-US" b="1" dirty="0" smtClean="0">
                <a:solidFill>
                  <a:srgbClr val="0000FF"/>
                </a:solidFill>
              </a:rPr>
              <a:t>game tree search (or most recently, game tree sampling).</a:t>
            </a:r>
          </a:p>
          <a:p>
            <a:pPr>
              <a:defRPr/>
            </a:pPr>
            <a:endParaRPr lang="en-US" b="1" dirty="0">
              <a:solidFill>
                <a:srgbClr val="0000FF"/>
              </a:solidFill>
            </a:endParaRPr>
          </a:p>
          <a:p>
            <a:pPr>
              <a:defRPr/>
            </a:pPr>
            <a:r>
              <a:rPr lang="en-US" b="1" dirty="0" smtClean="0">
                <a:solidFill>
                  <a:srgbClr val="0000FF"/>
                </a:solidFill>
              </a:rPr>
              <a:t>Currently only one exception: reinforcement learning for backgammon. </a:t>
            </a:r>
          </a:p>
          <a:p>
            <a:pPr>
              <a:defRPr/>
            </a:pPr>
            <a:r>
              <a:rPr lang="en-US" b="1" dirty="0">
                <a:solidFill>
                  <a:srgbClr val="0000FF"/>
                </a:solidFill>
              </a:rPr>
              <a:t> </a:t>
            </a:r>
            <a:r>
              <a:rPr lang="en-US" b="1" dirty="0" smtClean="0">
                <a:solidFill>
                  <a:srgbClr val="0000FF"/>
                </a:solidFill>
              </a:rPr>
              <a:t>        (discussed later)</a:t>
            </a:r>
          </a:p>
          <a:p>
            <a:pPr>
              <a:defRPr/>
            </a:pPr>
            <a:r>
              <a:rPr lang="en-US" b="1" dirty="0">
                <a:solidFill>
                  <a:srgbClr val="0000FF"/>
                </a:solidFill>
              </a:rPr>
              <a:t> </a:t>
            </a:r>
            <a:r>
              <a:rPr lang="en-US" b="1" dirty="0" smtClean="0">
                <a:solidFill>
                  <a:srgbClr val="0000FF"/>
                </a:solidFill>
              </a:rPr>
              <a:t>        </a:t>
            </a:r>
            <a:r>
              <a:rPr lang="en-US" b="1" dirty="0" smtClean="0">
                <a:solidFill>
                  <a:schemeClr val="accent5">
                    <a:lumMod val="50000"/>
                  </a:schemeClr>
                </a:solidFill>
              </a:rPr>
              <a:t>A very strong board evaluation function was learned</a:t>
            </a:r>
            <a:r>
              <a:rPr lang="en-US" b="1" dirty="0">
                <a:solidFill>
                  <a:schemeClr val="accent5">
                    <a:lumMod val="50000"/>
                  </a:schemeClr>
                </a:solidFill>
              </a:rPr>
              <a:t> </a:t>
            </a:r>
            <a:r>
              <a:rPr lang="en-US" b="1" dirty="0" smtClean="0">
                <a:solidFill>
                  <a:schemeClr val="accent5">
                    <a:lumMod val="50000"/>
                  </a:schemeClr>
                </a:solidFill>
              </a:rPr>
              <a:t>in self-play.</a:t>
            </a:r>
          </a:p>
          <a:p>
            <a:pPr>
              <a:defRPr/>
            </a:pPr>
            <a:r>
              <a:rPr lang="en-US" b="1" dirty="0" smtClean="0">
                <a:solidFill>
                  <a:schemeClr val="accent5">
                    <a:lumMod val="50000"/>
                  </a:schemeClr>
                </a:solidFill>
              </a:rPr>
              <a:t>         Represented as a neural net.</a:t>
            </a:r>
          </a:p>
          <a:p>
            <a:pPr>
              <a:defRPr/>
            </a:pPr>
            <a:r>
              <a:rPr lang="en-US" b="1" dirty="0">
                <a:solidFill>
                  <a:schemeClr val="accent5">
                    <a:lumMod val="50000"/>
                  </a:schemeClr>
                </a:solidFill>
              </a:rPr>
              <a:t> </a:t>
            </a:r>
            <a:r>
              <a:rPr lang="en-US" b="1" dirty="0" smtClean="0">
                <a:solidFill>
                  <a:schemeClr val="accent5">
                    <a:lumMod val="50000"/>
                  </a:schemeClr>
                </a:solidFill>
              </a:rPr>
              <a:t>        Almost no search remained.</a:t>
            </a:r>
            <a:endParaRPr lang="en-US" b="1" dirty="0">
              <a:solidFill>
                <a:schemeClr val="accent5">
                  <a:lumMod val="50000"/>
                </a:schemeClr>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11" end="1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 calcmode="lin" valueType="num">
                                      <p:cBhvr additive="base">
                                        <p:cTn id="33"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3" name="Rectangle 3"/>
          <p:cNvSpPr>
            <a:spLocks noGrp="1" noChangeArrowheads="1"/>
          </p:cNvSpPr>
          <p:nvPr>
            <p:ph type="body" idx="1"/>
          </p:nvPr>
        </p:nvSpPr>
        <p:spPr>
          <a:xfrm>
            <a:off x="1066800" y="1600200"/>
            <a:ext cx="7620000" cy="4191000"/>
          </a:xfrm>
        </p:spPr>
        <p:txBody>
          <a:bodyPr/>
          <a:lstStyle/>
          <a:p>
            <a:pPr marL="533400" indent="-533400" eaLnBrk="1" hangingPunct="1">
              <a:defRPr/>
            </a:pPr>
            <a:r>
              <a:rPr lang="en-US" b="1" dirty="0" smtClean="0">
                <a:solidFill>
                  <a:srgbClr val="3333CC"/>
                </a:solidFill>
                <a:cs typeface="+mn-cs"/>
              </a:rPr>
              <a:t>Formal definition of a game: </a:t>
            </a:r>
          </a:p>
          <a:p>
            <a:pPr marL="914400" lvl="1" indent="-457200" eaLnBrk="1" hangingPunct="1">
              <a:defRPr/>
            </a:pPr>
            <a:r>
              <a:rPr lang="en-US" b="1" dirty="0" smtClean="0"/>
              <a:t>Initial state</a:t>
            </a:r>
          </a:p>
          <a:p>
            <a:pPr marL="914400" lvl="1" indent="-457200" eaLnBrk="1" hangingPunct="1">
              <a:defRPr/>
            </a:pPr>
            <a:r>
              <a:rPr lang="en-US" b="1" dirty="0" smtClean="0"/>
              <a:t>Successor function: returns list of </a:t>
            </a:r>
            <a:r>
              <a:rPr lang="en-US" b="1" i="1" dirty="0" smtClean="0"/>
              <a:t>(move, state)</a:t>
            </a:r>
            <a:r>
              <a:rPr lang="en-US" b="1" dirty="0" smtClean="0"/>
              <a:t> pairs</a:t>
            </a:r>
          </a:p>
          <a:p>
            <a:pPr marL="914400" lvl="1" indent="-457200" eaLnBrk="1" hangingPunct="1">
              <a:defRPr/>
            </a:pPr>
            <a:r>
              <a:rPr lang="en-US" b="1" dirty="0" smtClean="0"/>
              <a:t>Terminal test: determines when game over</a:t>
            </a:r>
          </a:p>
          <a:p>
            <a:pPr marL="1295400" lvl="2" indent="-381000" eaLnBrk="1" hangingPunct="1">
              <a:buFontTx/>
              <a:buNone/>
              <a:defRPr/>
            </a:pPr>
            <a:r>
              <a:rPr lang="en-US" sz="2000" b="1" dirty="0" smtClean="0"/>
              <a:t>Terminal states: states where game ends</a:t>
            </a:r>
          </a:p>
          <a:p>
            <a:pPr marL="914400" lvl="1" indent="-457200" eaLnBrk="1" hangingPunct="1">
              <a:defRPr/>
            </a:pPr>
            <a:r>
              <a:rPr lang="en-US" b="1" dirty="0" smtClean="0"/>
              <a:t>Utility function (objective function or payoff function): gives numeric value for </a:t>
            </a:r>
            <a:r>
              <a:rPr lang="en-US" b="1" dirty="0" smtClean="0">
                <a:solidFill>
                  <a:schemeClr val="accent2"/>
                </a:solidFill>
              </a:rPr>
              <a:t>terminal states</a:t>
            </a:r>
          </a:p>
          <a:p>
            <a:pPr marL="914400" lvl="1" indent="-457200" eaLnBrk="1" hangingPunct="1">
              <a:defRPr/>
            </a:pPr>
            <a:endParaRPr lang="en-US" dirty="0" smtClean="0"/>
          </a:p>
        </p:txBody>
      </p:sp>
      <p:sp>
        <p:nvSpPr>
          <p:cNvPr id="1536004" name="Text Box 4"/>
          <p:cNvSpPr txBox="1">
            <a:spLocks noChangeArrowheads="1"/>
          </p:cNvSpPr>
          <p:nvPr/>
        </p:nvSpPr>
        <p:spPr bwMode="auto">
          <a:xfrm>
            <a:off x="1339850" y="4648200"/>
            <a:ext cx="588486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cs typeface="+mn-cs"/>
              </a:rPr>
              <a:t>We will consider games with 2 players (</a:t>
            </a:r>
            <a:r>
              <a:rPr lang="en-US" sz="2000" b="1" dirty="0">
                <a:solidFill>
                  <a:srgbClr val="FF0000"/>
                </a:solidFill>
                <a:cs typeface="+mn-cs"/>
              </a:rPr>
              <a:t>Max and Min</a:t>
            </a:r>
            <a:r>
              <a:rPr lang="en-US" sz="2000" dirty="0">
                <a:cs typeface="+mn-cs"/>
              </a:rPr>
              <a:t>)</a:t>
            </a:r>
          </a:p>
          <a:p>
            <a:pPr algn="ctr">
              <a:defRPr/>
            </a:pPr>
            <a:r>
              <a:rPr lang="en-US" sz="2000" dirty="0">
                <a:cs typeface="+mn-cs"/>
              </a:rPr>
              <a:t> </a:t>
            </a:r>
          </a:p>
          <a:p>
            <a:pPr algn="ctr">
              <a:defRPr/>
            </a:pPr>
            <a:r>
              <a:rPr lang="en-US" sz="2000" b="1" dirty="0">
                <a:solidFill>
                  <a:srgbClr val="FF0000"/>
                </a:solidFill>
                <a:cs typeface="+mn-cs"/>
              </a:rPr>
              <a:t>Max moves first.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title"/>
          </p:nvPr>
        </p:nvSpPr>
        <p:spPr/>
        <p:txBody>
          <a:bodyPr/>
          <a:lstStyle/>
          <a:p>
            <a:pPr eaLnBrk="1" hangingPunct="1">
              <a:defRPr/>
            </a:pPr>
            <a:r>
              <a:rPr lang="en-US" sz="2400" dirty="0" smtClean="0">
                <a:solidFill>
                  <a:srgbClr val="FF0000"/>
                </a:solidFill>
                <a:cs typeface="+mj-cs"/>
              </a:rPr>
              <a:t>Adversarial Reasoning: Games</a:t>
            </a:r>
          </a:p>
        </p:txBody>
      </p:sp>
      <p:sp>
        <p:nvSpPr>
          <p:cNvPr id="1605635" name="Rectangle 3"/>
          <p:cNvSpPr>
            <a:spLocks noGrp="1" noChangeArrowheads="1"/>
          </p:cNvSpPr>
          <p:nvPr>
            <p:ph type="body" idx="1"/>
          </p:nvPr>
        </p:nvSpPr>
        <p:spPr>
          <a:xfrm>
            <a:off x="990600" y="1600200"/>
            <a:ext cx="7772400" cy="4572000"/>
          </a:xfrm>
        </p:spPr>
        <p:txBody>
          <a:bodyPr/>
          <a:lstStyle/>
          <a:p>
            <a:pPr marL="533400" indent="-533400" eaLnBrk="1" hangingPunct="1">
              <a:lnSpc>
                <a:spcPct val="80000"/>
              </a:lnSpc>
              <a:defRPr/>
            </a:pPr>
            <a:r>
              <a:rPr lang="en-US" b="1" dirty="0" smtClean="0">
                <a:solidFill>
                  <a:srgbClr val="FF0000"/>
                </a:solidFill>
                <a:cs typeface="+mn-cs"/>
              </a:rPr>
              <a:t>Mathematical</a:t>
            </a:r>
            <a:r>
              <a:rPr lang="en-US" sz="2400" b="1" dirty="0" smtClean="0">
                <a:solidFill>
                  <a:srgbClr val="FF0000"/>
                </a:solidFill>
                <a:cs typeface="+mn-cs"/>
              </a:rPr>
              <a:t> Game Theory</a:t>
            </a:r>
          </a:p>
          <a:p>
            <a:pPr marL="533400" indent="-533400" eaLnBrk="1" hangingPunct="1">
              <a:lnSpc>
                <a:spcPct val="80000"/>
              </a:lnSpc>
              <a:defRPr/>
            </a:pPr>
            <a:endParaRPr lang="en-US" sz="2400" dirty="0" smtClean="0">
              <a:cs typeface="+mn-cs"/>
            </a:endParaRPr>
          </a:p>
          <a:p>
            <a:pPr marL="0" indent="0" eaLnBrk="1" hangingPunct="1">
              <a:lnSpc>
                <a:spcPct val="80000"/>
              </a:lnSpc>
              <a:defRPr/>
            </a:pPr>
            <a:r>
              <a:rPr lang="en-US" b="1" dirty="0" smtClean="0">
                <a:cs typeface="+mn-cs"/>
                <a:sym typeface="Wingdings" charset="0"/>
              </a:rPr>
              <a:t>Branch of economics that views any multi-agent environment as</a:t>
            </a:r>
          </a:p>
          <a:p>
            <a:pPr marL="0" indent="0" eaLnBrk="1" hangingPunct="1">
              <a:lnSpc>
                <a:spcPct val="80000"/>
              </a:lnSpc>
              <a:defRPr/>
            </a:pPr>
            <a:r>
              <a:rPr lang="en-US" b="1" dirty="0" smtClean="0">
                <a:cs typeface="+mn-cs"/>
                <a:sym typeface="Wingdings" charset="0"/>
              </a:rPr>
              <a:t>a game, provided that the </a:t>
            </a:r>
            <a:r>
              <a:rPr lang="en-US" b="1" dirty="0" smtClean="0">
                <a:solidFill>
                  <a:schemeClr val="accent2"/>
                </a:solidFill>
                <a:cs typeface="+mn-cs"/>
                <a:sym typeface="Wingdings" charset="0"/>
              </a:rPr>
              <a:t>impact of each agent on the others is </a:t>
            </a:r>
          </a:p>
          <a:p>
            <a:pPr marL="0" indent="0" eaLnBrk="1" hangingPunct="1">
              <a:lnSpc>
                <a:spcPct val="80000"/>
              </a:lnSpc>
              <a:defRPr/>
            </a:pPr>
            <a:r>
              <a:rPr lang="ja-JP" altLang="en-US" b="1" dirty="0" smtClean="0">
                <a:solidFill>
                  <a:schemeClr val="accent2"/>
                </a:solidFill>
                <a:latin typeface="Arial"/>
                <a:cs typeface="+mn-cs"/>
                <a:sym typeface="Wingdings" charset="0"/>
              </a:rPr>
              <a:t>“</a:t>
            </a:r>
            <a:r>
              <a:rPr lang="en-US" b="1" dirty="0" smtClean="0">
                <a:solidFill>
                  <a:schemeClr val="accent2"/>
                </a:solidFill>
                <a:cs typeface="+mn-cs"/>
                <a:sym typeface="Wingdings" charset="0"/>
              </a:rPr>
              <a:t>significant</a:t>
            </a:r>
            <a:r>
              <a:rPr lang="ja-JP" altLang="en-US" b="1" dirty="0" smtClean="0">
                <a:solidFill>
                  <a:schemeClr val="accent2"/>
                </a:solidFill>
                <a:latin typeface="Arial"/>
                <a:cs typeface="+mn-cs"/>
                <a:sym typeface="Wingdings" charset="0"/>
              </a:rPr>
              <a:t>”</a:t>
            </a:r>
            <a:r>
              <a:rPr lang="en-US" b="1" dirty="0" smtClean="0">
                <a:solidFill>
                  <a:schemeClr val="accent2"/>
                </a:solidFill>
                <a:cs typeface="+mn-cs"/>
                <a:sym typeface="Wingdings" charset="0"/>
              </a:rPr>
              <a:t>,</a:t>
            </a:r>
            <a:r>
              <a:rPr lang="en-US" b="1" dirty="0" smtClean="0">
                <a:cs typeface="+mn-cs"/>
                <a:sym typeface="Wingdings" charset="0"/>
              </a:rPr>
              <a:t> regardless of whether the agents are cooperative or</a:t>
            </a:r>
          </a:p>
          <a:p>
            <a:pPr marL="0" indent="0" eaLnBrk="1" hangingPunct="1">
              <a:lnSpc>
                <a:spcPct val="80000"/>
              </a:lnSpc>
              <a:defRPr/>
            </a:pPr>
            <a:r>
              <a:rPr lang="en-US" b="1" dirty="0" smtClean="0">
                <a:cs typeface="+mn-cs"/>
                <a:sym typeface="Wingdings" charset="0"/>
              </a:rPr>
              <a:t> competitive.</a:t>
            </a:r>
          </a:p>
          <a:p>
            <a:pPr marL="533400" indent="-533400" eaLnBrk="1" hangingPunct="1">
              <a:lnSpc>
                <a:spcPct val="80000"/>
              </a:lnSpc>
              <a:buFont typeface="Wingdings" charset="0"/>
              <a:buNone/>
              <a:defRPr/>
            </a:pPr>
            <a:endParaRPr lang="en-US" dirty="0" smtClean="0">
              <a:cs typeface="+mn-cs"/>
            </a:endParaRPr>
          </a:p>
          <a:p>
            <a:pPr marL="533400" indent="-533400" eaLnBrk="1" hangingPunct="1">
              <a:lnSpc>
                <a:spcPct val="80000"/>
              </a:lnSpc>
              <a:buFont typeface="Wingdings" charset="0"/>
              <a:buNone/>
              <a:defRPr/>
            </a:pPr>
            <a:r>
              <a:rPr lang="en-US" b="1" dirty="0" smtClean="0">
                <a:solidFill>
                  <a:srgbClr val="3333CC"/>
                </a:solidFill>
                <a:cs typeface="+mn-cs"/>
              </a:rPr>
              <a:t>First step:</a:t>
            </a:r>
          </a:p>
          <a:p>
            <a:pPr marL="914400" lvl="1" indent="-457200" eaLnBrk="1" hangingPunct="1">
              <a:lnSpc>
                <a:spcPct val="80000"/>
              </a:lnSpc>
              <a:defRPr/>
            </a:pPr>
            <a:r>
              <a:rPr lang="en-US" b="1" dirty="0" smtClean="0">
                <a:solidFill>
                  <a:srgbClr val="3333CC"/>
                </a:solidFill>
              </a:rPr>
              <a:t>Deterministic</a:t>
            </a:r>
          </a:p>
          <a:p>
            <a:pPr marL="914400" lvl="1" indent="-457200" eaLnBrk="1" hangingPunct="1">
              <a:lnSpc>
                <a:spcPct val="80000"/>
              </a:lnSpc>
              <a:defRPr/>
            </a:pPr>
            <a:r>
              <a:rPr lang="en-US" b="1" dirty="0" smtClean="0">
                <a:solidFill>
                  <a:srgbClr val="3333CC"/>
                </a:solidFill>
              </a:rPr>
              <a:t>Turn taking</a:t>
            </a:r>
          </a:p>
          <a:p>
            <a:pPr marL="914400" lvl="1" indent="-457200" eaLnBrk="1" hangingPunct="1">
              <a:lnSpc>
                <a:spcPct val="80000"/>
              </a:lnSpc>
              <a:defRPr/>
            </a:pPr>
            <a:r>
              <a:rPr lang="en-US" b="1" dirty="0" smtClean="0">
                <a:solidFill>
                  <a:srgbClr val="3333CC"/>
                </a:solidFill>
              </a:rPr>
              <a:t>2-player</a:t>
            </a:r>
          </a:p>
          <a:p>
            <a:pPr marL="914400" lvl="1" indent="-457200" eaLnBrk="1" hangingPunct="1">
              <a:lnSpc>
                <a:spcPct val="80000"/>
              </a:lnSpc>
              <a:defRPr/>
            </a:pPr>
            <a:r>
              <a:rPr lang="en-US" b="1" dirty="0" smtClean="0">
                <a:solidFill>
                  <a:srgbClr val="3333CC"/>
                </a:solidFill>
              </a:rPr>
              <a:t>Zero-sum game of perfect information (fully observable)</a:t>
            </a:r>
          </a:p>
          <a:p>
            <a:pPr marL="457200" lvl="1" indent="0" eaLnBrk="1" hangingPunct="1">
              <a:lnSpc>
                <a:spcPct val="80000"/>
              </a:lnSpc>
              <a:buFontTx/>
              <a:buNone/>
              <a:defRPr/>
            </a:pPr>
            <a:r>
              <a:rPr lang="en-US" b="1" dirty="0" smtClean="0">
                <a:solidFill>
                  <a:srgbClr val="3333CC"/>
                </a:solidFill>
              </a:rPr>
              <a:t>       </a:t>
            </a:r>
            <a:r>
              <a:rPr lang="en-US" b="1" dirty="0" smtClean="0">
                <a:solidFill>
                  <a:schemeClr val="accent1">
                    <a:lumMod val="75000"/>
                  </a:schemeClr>
                </a:solidFill>
              </a:rPr>
              <a:t>“my win is your loss” and vice versa; utility of final states</a:t>
            </a:r>
          </a:p>
          <a:p>
            <a:pPr marL="457200" lvl="1" indent="0" eaLnBrk="1" hangingPunct="1">
              <a:lnSpc>
                <a:spcPct val="80000"/>
              </a:lnSpc>
              <a:buFontTx/>
              <a:buNone/>
              <a:defRPr/>
            </a:pPr>
            <a:r>
              <a:rPr lang="en-US" b="1" dirty="0">
                <a:solidFill>
                  <a:schemeClr val="accent1">
                    <a:lumMod val="75000"/>
                  </a:schemeClr>
                </a:solidFill>
              </a:rPr>
              <a:t> </a:t>
            </a:r>
            <a:r>
              <a:rPr lang="en-US" b="1" dirty="0" smtClean="0">
                <a:solidFill>
                  <a:schemeClr val="accent1">
                    <a:lumMod val="75000"/>
                  </a:schemeClr>
                </a:solidFill>
              </a:rPr>
              <a:t>      opposite for each player. My +10 is your -10.</a:t>
            </a:r>
          </a:p>
          <a:p>
            <a:pPr marL="914400" lvl="1" indent="-457200" eaLnBrk="1" hangingPunct="1">
              <a:lnSpc>
                <a:spcPct val="80000"/>
              </a:lnSpc>
              <a:buFontTx/>
              <a:buNone/>
              <a:defRPr/>
            </a:pPr>
            <a:endParaRPr lang="en-US" dirty="0" smtClean="0">
              <a:cs typeface="Times New Roman" charset="0"/>
            </a:endParaRPr>
          </a:p>
          <a:p>
            <a:pPr marL="533400" indent="-533400" eaLnBrk="1" hangingPunct="1">
              <a:lnSpc>
                <a:spcPct val="80000"/>
              </a:lnSpc>
              <a:defRPr/>
            </a:pPr>
            <a:r>
              <a:rPr lang="en-US" sz="1800" dirty="0" smtClean="0">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05635">
                                            <p:txEl>
                                              <p:pRg st="2" end="2"/>
                                            </p:txEl>
                                          </p:spTgt>
                                        </p:tgtEl>
                                        <p:attrNameLst>
                                          <p:attrName>style.visibility</p:attrName>
                                        </p:attrNameLst>
                                      </p:cBhvr>
                                      <p:to>
                                        <p:strVal val="visible"/>
                                      </p:to>
                                    </p:set>
                                    <p:anim calcmode="lin" valueType="num">
                                      <p:cBhvr additive="base">
                                        <p:cTn id="7" dur="500" fill="hold"/>
                                        <p:tgtEl>
                                          <p:spTgt spid="160563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563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05635">
                                            <p:txEl>
                                              <p:pRg st="3" end="3"/>
                                            </p:txEl>
                                          </p:spTgt>
                                        </p:tgtEl>
                                        <p:attrNameLst>
                                          <p:attrName>style.visibility</p:attrName>
                                        </p:attrNameLst>
                                      </p:cBhvr>
                                      <p:to>
                                        <p:strVal val="visible"/>
                                      </p:to>
                                    </p:set>
                                    <p:anim calcmode="lin" valueType="num">
                                      <p:cBhvr additive="base">
                                        <p:cTn id="11" dur="500" fill="hold"/>
                                        <p:tgtEl>
                                          <p:spTgt spid="160563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0563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05635">
                                            <p:txEl>
                                              <p:pRg st="4" end="4"/>
                                            </p:txEl>
                                          </p:spTgt>
                                        </p:tgtEl>
                                        <p:attrNameLst>
                                          <p:attrName>style.visibility</p:attrName>
                                        </p:attrNameLst>
                                      </p:cBhvr>
                                      <p:to>
                                        <p:strVal val="visible"/>
                                      </p:to>
                                    </p:set>
                                    <p:anim calcmode="lin" valueType="num">
                                      <p:cBhvr additive="base">
                                        <p:cTn id="15" dur="500" fill="hold"/>
                                        <p:tgtEl>
                                          <p:spTgt spid="160563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0563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05635">
                                            <p:txEl>
                                              <p:pRg st="5" end="5"/>
                                            </p:txEl>
                                          </p:spTgt>
                                        </p:tgtEl>
                                        <p:attrNameLst>
                                          <p:attrName>style.visibility</p:attrName>
                                        </p:attrNameLst>
                                      </p:cBhvr>
                                      <p:to>
                                        <p:strVal val="visible"/>
                                      </p:to>
                                    </p:set>
                                    <p:anim calcmode="lin" valueType="num">
                                      <p:cBhvr additive="base">
                                        <p:cTn id="19" dur="500" fill="hold"/>
                                        <p:tgtEl>
                                          <p:spTgt spid="160563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056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05635">
                                            <p:txEl>
                                              <p:pRg st="7" end="7"/>
                                            </p:txEl>
                                          </p:spTgt>
                                        </p:tgtEl>
                                        <p:attrNameLst>
                                          <p:attrName>style.visibility</p:attrName>
                                        </p:attrNameLst>
                                      </p:cBhvr>
                                      <p:to>
                                        <p:strVal val="visible"/>
                                      </p:to>
                                    </p:set>
                                    <p:anim calcmode="lin" valueType="num">
                                      <p:cBhvr additive="base">
                                        <p:cTn id="25" dur="500" fill="hold"/>
                                        <p:tgtEl>
                                          <p:spTgt spid="160563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05635">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05635">
                                            <p:txEl>
                                              <p:pRg st="8" end="8"/>
                                            </p:txEl>
                                          </p:spTgt>
                                        </p:tgtEl>
                                        <p:attrNameLst>
                                          <p:attrName>style.visibility</p:attrName>
                                        </p:attrNameLst>
                                      </p:cBhvr>
                                      <p:to>
                                        <p:strVal val="visible"/>
                                      </p:to>
                                    </p:set>
                                    <p:anim calcmode="lin" valueType="num">
                                      <p:cBhvr additive="base">
                                        <p:cTn id="29" dur="500" fill="hold"/>
                                        <p:tgtEl>
                                          <p:spTgt spid="160563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05635">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05635">
                                            <p:txEl>
                                              <p:pRg st="9" end="9"/>
                                            </p:txEl>
                                          </p:spTgt>
                                        </p:tgtEl>
                                        <p:attrNameLst>
                                          <p:attrName>style.visibility</p:attrName>
                                        </p:attrNameLst>
                                      </p:cBhvr>
                                      <p:to>
                                        <p:strVal val="visible"/>
                                      </p:to>
                                    </p:set>
                                    <p:anim calcmode="lin" valueType="num">
                                      <p:cBhvr additive="base">
                                        <p:cTn id="33" dur="500" fill="hold"/>
                                        <p:tgtEl>
                                          <p:spTgt spid="1605635">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05635">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05635">
                                            <p:txEl>
                                              <p:pRg st="10" end="10"/>
                                            </p:txEl>
                                          </p:spTgt>
                                        </p:tgtEl>
                                        <p:attrNameLst>
                                          <p:attrName>style.visibility</p:attrName>
                                        </p:attrNameLst>
                                      </p:cBhvr>
                                      <p:to>
                                        <p:strVal val="visible"/>
                                      </p:to>
                                    </p:set>
                                    <p:anim calcmode="lin" valueType="num">
                                      <p:cBhvr additive="base">
                                        <p:cTn id="37" dur="500" fill="hold"/>
                                        <p:tgtEl>
                                          <p:spTgt spid="160563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05635">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05635">
                                            <p:txEl>
                                              <p:pRg st="11" end="11"/>
                                            </p:txEl>
                                          </p:spTgt>
                                        </p:tgtEl>
                                        <p:attrNameLst>
                                          <p:attrName>style.visibility</p:attrName>
                                        </p:attrNameLst>
                                      </p:cBhvr>
                                      <p:to>
                                        <p:strVal val="visible"/>
                                      </p:to>
                                    </p:set>
                                    <p:anim calcmode="lin" valueType="num">
                                      <p:cBhvr additive="base">
                                        <p:cTn id="41" dur="500" fill="hold"/>
                                        <p:tgtEl>
                                          <p:spTgt spid="1605635">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05635">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05635">
                                            <p:txEl>
                                              <p:pRg st="12" end="12"/>
                                            </p:txEl>
                                          </p:spTgt>
                                        </p:tgtEl>
                                        <p:attrNameLst>
                                          <p:attrName>style.visibility</p:attrName>
                                        </p:attrNameLst>
                                      </p:cBhvr>
                                      <p:to>
                                        <p:strVal val="visible"/>
                                      </p:to>
                                    </p:set>
                                    <p:anim calcmode="lin" valueType="num">
                                      <p:cBhvr additive="base">
                                        <p:cTn id="45" dur="500" fill="hold"/>
                                        <p:tgtEl>
                                          <p:spTgt spid="1605635">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05635">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05635">
                                            <p:txEl>
                                              <p:pRg st="13" end="13"/>
                                            </p:txEl>
                                          </p:spTgt>
                                        </p:tgtEl>
                                        <p:attrNameLst>
                                          <p:attrName>style.visibility</p:attrName>
                                        </p:attrNameLst>
                                      </p:cBhvr>
                                      <p:to>
                                        <p:strVal val="visible"/>
                                      </p:to>
                                    </p:set>
                                    <p:anim calcmode="lin" valueType="num">
                                      <p:cBhvr additive="base">
                                        <p:cTn id="49" dur="500" fill="hold"/>
                                        <p:tgtEl>
                                          <p:spTgt spid="1605635">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05635">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05635">
                                            <p:txEl>
                                              <p:pRg st="15" end="15"/>
                                            </p:txEl>
                                          </p:spTgt>
                                        </p:tgtEl>
                                        <p:attrNameLst>
                                          <p:attrName>style.visibility</p:attrName>
                                        </p:attrNameLst>
                                      </p:cBhvr>
                                      <p:to>
                                        <p:strVal val="visible"/>
                                      </p:to>
                                    </p:set>
                                    <p:anim calcmode="lin" valueType="num">
                                      <p:cBhvr additive="base">
                                        <p:cTn id="53" dur="500" fill="hold"/>
                                        <p:tgtEl>
                                          <p:spTgt spid="1605635">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0563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title"/>
          </p:nvPr>
        </p:nvSpPr>
        <p:spPr/>
        <p:txBody>
          <a:bodyPr/>
          <a:lstStyle/>
          <a:p>
            <a:pPr eaLnBrk="1" hangingPunct="1">
              <a:defRPr/>
            </a:pPr>
            <a:r>
              <a:rPr lang="en-US" smtClean="0">
                <a:cs typeface="+mj-cs"/>
              </a:rPr>
              <a:t>Game Tree Example:</a:t>
            </a:r>
            <a:br>
              <a:rPr lang="en-US" smtClean="0">
                <a:cs typeface="+mj-cs"/>
              </a:rPr>
            </a:br>
            <a:r>
              <a:rPr lang="en-US" smtClean="0">
                <a:cs typeface="+mj-cs"/>
              </a:rPr>
              <a:t>Tic-Tac-Toe</a:t>
            </a:r>
          </a:p>
        </p:txBody>
      </p:sp>
      <p:pic>
        <p:nvPicPr>
          <p:cNvPr id="1544195" name="Picture 3" descr="tictacto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4600" y="1905000"/>
            <a:ext cx="6165850" cy="43894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44197" name="Text Box 5"/>
          <p:cNvSpPr txBox="1">
            <a:spLocks noChangeArrowheads="1"/>
          </p:cNvSpPr>
          <p:nvPr/>
        </p:nvSpPr>
        <p:spPr bwMode="auto">
          <a:xfrm>
            <a:off x="212725" y="5222875"/>
            <a:ext cx="15859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FF0000"/>
                </a:solidFill>
                <a:cs typeface="+mn-cs"/>
              </a:rPr>
              <a:t>Tree from</a:t>
            </a:r>
          </a:p>
          <a:p>
            <a:pPr>
              <a:defRPr/>
            </a:pPr>
            <a:r>
              <a:rPr lang="en-US" dirty="0">
                <a:solidFill>
                  <a:srgbClr val="FF0000"/>
                </a:solidFill>
                <a:cs typeface="+mn-cs"/>
              </a:rPr>
              <a:t>Max</a:t>
            </a:r>
            <a:r>
              <a:rPr lang="en-US" dirty="0">
                <a:solidFill>
                  <a:srgbClr val="FF0000"/>
                </a:solidFill>
                <a:latin typeface="Arial"/>
                <a:cs typeface="+mn-cs"/>
              </a:rPr>
              <a:t>’</a:t>
            </a:r>
            <a:r>
              <a:rPr lang="en-US" dirty="0">
                <a:solidFill>
                  <a:srgbClr val="FF0000"/>
                </a:solidFill>
                <a:cs typeface="+mn-cs"/>
              </a:rPr>
              <a:t>s </a:t>
            </a:r>
          </a:p>
          <a:p>
            <a:pPr>
              <a:defRPr/>
            </a:pPr>
            <a:r>
              <a:rPr lang="en-US" dirty="0">
                <a:solidFill>
                  <a:srgbClr val="FF0000"/>
                </a:solidFill>
                <a:cs typeface="+mn-cs"/>
              </a:rPr>
              <a:t>perspective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4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1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p:txBody>
          <a:bodyPr/>
          <a:lstStyle/>
          <a:p>
            <a:pPr eaLnBrk="1" hangingPunct="1">
              <a:defRPr/>
            </a:pPr>
            <a:r>
              <a:rPr lang="en-US" smtClean="0">
                <a:cs typeface="+mj-cs"/>
              </a:rPr>
              <a:t>Minimax Algorithm</a:t>
            </a:r>
          </a:p>
        </p:txBody>
      </p:sp>
      <p:sp>
        <p:nvSpPr>
          <p:cNvPr id="1546243" name="Rectangle 3"/>
          <p:cNvSpPr>
            <a:spLocks noGrp="1" noChangeArrowheads="1"/>
          </p:cNvSpPr>
          <p:nvPr>
            <p:ph type="body" idx="1"/>
          </p:nvPr>
        </p:nvSpPr>
        <p:spPr>
          <a:xfrm>
            <a:off x="685800" y="1828800"/>
            <a:ext cx="7772400" cy="4114800"/>
          </a:xfrm>
        </p:spPr>
        <p:txBody>
          <a:bodyPr/>
          <a:lstStyle/>
          <a:p>
            <a:pPr eaLnBrk="1" hangingPunct="1">
              <a:defRPr/>
            </a:pPr>
            <a:r>
              <a:rPr lang="en-US" b="1" dirty="0" err="1" smtClean="0">
                <a:solidFill>
                  <a:srgbClr val="FF0000"/>
                </a:solidFill>
                <a:cs typeface="+mn-cs"/>
              </a:rPr>
              <a:t>Minimax</a:t>
            </a:r>
            <a:r>
              <a:rPr lang="en-US" b="1" dirty="0" smtClean="0">
                <a:solidFill>
                  <a:srgbClr val="FF0000"/>
                </a:solidFill>
                <a:cs typeface="+mn-cs"/>
              </a:rPr>
              <a:t> algorithm</a:t>
            </a:r>
          </a:p>
          <a:p>
            <a:pPr lvl="1" eaLnBrk="1" hangingPunct="1">
              <a:defRPr/>
            </a:pPr>
            <a:r>
              <a:rPr lang="en-US" b="1" dirty="0" smtClean="0">
                <a:solidFill>
                  <a:schemeClr val="accent2"/>
                </a:solidFill>
              </a:rPr>
              <a:t>Perfect play for deterministic, 2-player game</a:t>
            </a:r>
          </a:p>
          <a:p>
            <a:pPr lvl="1" eaLnBrk="1" hangingPunct="1">
              <a:defRPr/>
            </a:pPr>
            <a:r>
              <a:rPr lang="en-US" b="1" dirty="0" smtClean="0">
                <a:solidFill>
                  <a:schemeClr val="accent2"/>
                </a:solidFill>
              </a:rPr>
              <a:t>Max  tries to maximize its score  </a:t>
            </a:r>
          </a:p>
          <a:p>
            <a:pPr lvl="1" eaLnBrk="1" hangingPunct="1">
              <a:defRPr/>
            </a:pPr>
            <a:r>
              <a:rPr lang="en-US" b="1" dirty="0" smtClean="0">
                <a:solidFill>
                  <a:schemeClr val="accent2"/>
                </a:solidFill>
              </a:rPr>
              <a:t>Min  tries to minimize Max</a:t>
            </a:r>
            <a:r>
              <a:rPr lang="en-US" b="1" dirty="0" smtClean="0">
                <a:solidFill>
                  <a:schemeClr val="accent2"/>
                </a:solidFill>
                <a:latin typeface="Arial"/>
              </a:rPr>
              <a:t>’</a:t>
            </a:r>
            <a:r>
              <a:rPr lang="en-US" b="1" dirty="0" smtClean="0">
                <a:solidFill>
                  <a:schemeClr val="accent2"/>
                </a:solidFill>
              </a:rPr>
              <a:t>s score (Min)</a:t>
            </a:r>
          </a:p>
          <a:p>
            <a:pPr lvl="1" eaLnBrk="1" hangingPunct="1">
              <a:defRPr/>
            </a:pPr>
            <a:r>
              <a:rPr lang="en-US" b="1" dirty="0" smtClean="0">
                <a:solidFill>
                  <a:schemeClr val="accent2"/>
                </a:solidFill>
              </a:rPr>
              <a:t>Goal: Max to move to position with highest </a:t>
            </a:r>
            <a:r>
              <a:rPr lang="en-US" b="1" dirty="0" err="1" smtClean="0">
                <a:solidFill>
                  <a:srgbClr val="FF0000"/>
                </a:solidFill>
              </a:rPr>
              <a:t>minimax</a:t>
            </a:r>
            <a:r>
              <a:rPr lang="en-US" b="1" dirty="0" smtClean="0">
                <a:solidFill>
                  <a:srgbClr val="FF0000"/>
                </a:solidFill>
              </a:rPr>
              <a:t> value </a:t>
            </a:r>
          </a:p>
          <a:p>
            <a:pPr lvl="1" eaLnBrk="1" hangingPunct="1">
              <a:buFontTx/>
              <a:buNone/>
              <a:defRPr/>
            </a:pPr>
            <a:r>
              <a:rPr lang="en-US" b="1" dirty="0" smtClean="0">
                <a:solidFill>
                  <a:schemeClr val="accent2"/>
                </a:solidFill>
              </a:rPr>
              <a:t>	</a:t>
            </a:r>
            <a:r>
              <a:rPr lang="en-US" b="1" dirty="0" smtClean="0">
                <a:solidFill>
                  <a:schemeClr val="accent2"/>
                </a:solidFill>
                <a:sym typeface="Wingdings" charset="0"/>
              </a:rPr>
              <a:t> </a:t>
            </a:r>
            <a:r>
              <a:rPr lang="en-US" b="1" dirty="0" smtClean="0">
                <a:solidFill>
                  <a:schemeClr val="accent2"/>
                </a:solidFill>
              </a:rPr>
              <a:t>Identify best achievable payoff against best play</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title"/>
          </p:nvPr>
        </p:nvSpPr>
        <p:spPr/>
        <p:txBody>
          <a:bodyPr/>
          <a:lstStyle/>
          <a:p>
            <a:pPr eaLnBrk="1" hangingPunct="1">
              <a:defRPr/>
            </a:pPr>
            <a:r>
              <a:rPr lang="en-US" smtClean="0">
                <a:cs typeface="+mj-cs"/>
              </a:rPr>
              <a:t>Minimax Algorithm  </a:t>
            </a:r>
          </a:p>
        </p:txBody>
      </p:sp>
      <p:pic>
        <p:nvPicPr>
          <p:cNvPr id="1550339" name="Picture 3" descr="minima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28800"/>
            <a:ext cx="71628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grpSp>
        <p:nvGrpSpPr>
          <p:cNvPr id="60419" name="Group 6"/>
          <p:cNvGrpSpPr>
            <a:grpSpLocks/>
          </p:cNvGrpSpPr>
          <p:nvPr/>
        </p:nvGrpSpPr>
        <p:grpSpPr bwMode="auto">
          <a:xfrm>
            <a:off x="457200" y="5638800"/>
            <a:ext cx="1600200" cy="519113"/>
            <a:chOff x="288" y="3552"/>
            <a:chExt cx="1008" cy="327"/>
          </a:xfrm>
        </p:grpSpPr>
        <p:sp>
          <p:nvSpPr>
            <p:cNvPr id="1550340" name="Rectangle 4"/>
            <p:cNvSpPr>
              <a:spLocks noChangeArrowheads="1"/>
            </p:cNvSpPr>
            <p:nvPr/>
          </p:nvSpPr>
          <p:spPr bwMode="auto">
            <a:xfrm>
              <a:off x="768" y="3552"/>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0341" name="Text Box 5"/>
            <p:cNvSpPr txBox="1">
              <a:spLocks noChangeArrowheads="1"/>
            </p:cNvSpPr>
            <p:nvPr/>
          </p:nvSpPr>
          <p:spPr bwMode="auto">
            <a:xfrm>
              <a:off x="288" y="364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Payoff for Max</a:t>
              </a:r>
            </a:p>
          </p:txBody>
        </p:sp>
      </p:gr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title"/>
          </p:nvPr>
        </p:nvSpPr>
        <p:spPr/>
        <p:txBody>
          <a:bodyPr/>
          <a:lstStyle/>
          <a:p>
            <a:pPr eaLnBrk="1" hangingPunct="1">
              <a:defRPr/>
            </a:pPr>
            <a:r>
              <a:rPr lang="en-US" smtClean="0">
                <a:cs typeface="+mj-cs"/>
              </a:rPr>
              <a:t>Minimax Algorithm (cont</a:t>
            </a:r>
            <a:r>
              <a:rPr lang="ja-JP" altLang="en-US" smtClean="0">
                <a:latin typeface="Arial"/>
                <a:cs typeface="+mj-cs"/>
              </a:rPr>
              <a:t>’</a:t>
            </a:r>
            <a:r>
              <a:rPr lang="en-US" smtClean="0">
                <a:cs typeface="+mj-cs"/>
              </a:rPr>
              <a:t>d)</a:t>
            </a:r>
          </a:p>
        </p:txBody>
      </p:sp>
      <p:pic>
        <p:nvPicPr>
          <p:cNvPr id="1552387" name="Picture 3" descr="minima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28800"/>
            <a:ext cx="71628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52388" name="Text Box 4"/>
          <p:cNvSpPr txBox="1">
            <a:spLocks noChangeArrowheads="1"/>
          </p:cNvSpPr>
          <p:nvPr/>
        </p:nvSpPr>
        <p:spPr bwMode="auto">
          <a:xfrm>
            <a:off x="28194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2389" name="Text Box 5"/>
          <p:cNvSpPr txBox="1">
            <a:spLocks noChangeArrowheads="1"/>
          </p:cNvSpPr>
          <p:nvPr/>
        </p:nvSpPr>
        <p:spPr bwMode="auto">
          <a:xfrm>
            <a:off x="38100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9</a:t>
            </a:r>
          </a:p>
        </p:txBody>
      </p:sp>
      <p:sp>
        <p:nvSpPr>
          <p:cNvPr id="1552390" name="Text Box 6"/>
          <p:cNvSpPr txBox="1">
            <a:spLocks noChangeArrowheads="1"/>
          </p:cNvSpPr>
          <p:nvPr/>
        </p:nvSpPr>
        <p:spPr bwMode="auto">
          <a:xfrm>
            <a:off x="4800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2391" name="Text Box 7"/>
          <p:cNvSpPr txBox="1">
            <a:spLocks noChangeArrowheads="1"/>
          </p:cNvSpPr>
          <p:nvPr/>
        </p:nvSpPr>
        <p:spPr bwMode="auto">
          <a:xfrm>
            <a:off x="5791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7</a:t>
            </a:r>
          </a:p>
        </p:txBody>
      </p:sp>
      <p:sp>
        <p:nvSpPr>
          <p:cNvPr id="1552392" name="Text Box 8"/>
          <p:cNvSpPr txBox="1">
            <a:spLocks noChangeArrowheads="1"/>
          </p:cNvSpPr>
          <p:nvPr/>
        </p:nvSpPr>
        <p:spPr bwMode="auto">
          <a:xfrm>
            <a:off x="6705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2393" name="Text Box 9"/>
          <p:cNvSpPr txBox="1">
            <a:spLocks noChangeArrowheads="1"/>
          </p:cNvSpPr>
          <p:nvPr/>
        </p:nvSpPr>
        <p:spPr bwMode="auto">
          <a:xfrm>
            <a:off x="7696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6</a:t>
            </a:r>
          </a:p>
        </p:txBody>
      </p:sp>
      <p:sp>
        <p:nvSpPr>
          <p:cNvPr id="1552394" name="Line 10"/>
          <p:cNvSpPr>
            <a:spLocks noChangeShapeType="1"/>
          </p:cNvSpPr>
          <p:nvPr/>
        </p:nvSpPr>
        <p:spPr bwMode="auto">
          <a:xfrm flipV="1">
            <a:off x="3048000" y="4953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5" name="Line 11"/>
          <p:cNvSpPr>
            <a:spLocks noChangeShapeType="1"/>
          </p:cNvSpPr>
          <p:nvPr/>
        </p:nvSpPr>
        <p:spPr bwMode="auto">
          <a:xfrm flipH="1" flipV="1">
            <a:off x="4038600" y="4876800"/>
            <a:ext cx="228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6" name="Line 12"/>
          <p:cNvSpPr>
            <a:spLocks noChangeShapeType="1"/>
          </p:cNvSpPr>
          <p:nvPr/>
        </p:nvSpPr>
        <p:spPr bwMode="auto">
          <a:xfrm flipV="1">
            <a:off x="5029200" y="48768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7" name="Line 13"/>
          <p:cNvSpPr>
            <a:spLocks noChangeShapeType="1"/>
          </p:cNvSpPr>
          <p:nvPr/>
        </p:nvSpPr>
        <p:spPr bwMode="auto">
          <a:xfrm flipH="1" flipV="1">
            <a:off x="6019800" y="4876800"/>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8" name="Line 14"/>
          <p:cNvSpPr>
            <a:spLocks noChangeShapeType="1"/>
          </p:cNvSpPr>
          <p:nvPr/>
        </p:nvSpPr>
        <p:spPr bwMode="auto">
          <a:xfrm flipV="1">
            <a:off x="6629400" y="4876800"/>
            <a:ext cx="76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9" name="Line 15"/>
          <p:cNvSpPr>
            <a:spLocks noChangeShapeType="1"/>
          </p:cNvSpPr>
          <p:nvPr/>
        </p:nvSpPr>
        <p:spPr bwMode="auto">
          <a:xfrm flipH="1" flipV="1">
            <a:off x="70104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0" name="Line 16"/>
          <p:cNvSpPr>
            <a:spLocks noChangeShapeType="1"/>
          </p:cNvSpPr>
          <p:nvPr/>
        </p:nvSpPr>
        <p:spPr bwMode="auto">
          <a:xfrm flipV="1">
            <a:off x="7543800" y="4876800"/>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1" name="Line 17"/>
          <p:cNvSpPr>
            <a:spLocks noChangeShapeType="1"/>
          </p:cNvSpPr>
          <p:nvPr/>
        </p:nvSpPr>
        <p:spPr bwMode="auto">
          <a:xfrm flipH="1" flipV="1">
            <a:off x="80010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2" name="Line 18"/>
          <p:cNvSpPr>
            <a:spLocks noChangeShapeType="1"/>
          </p:cNvSpPr>
          <p:nvPr/>
        </p:nvSpPr>
        <p:spPr bwMode="auto">
          <a:xfrm flipV="1">
            <a:off x="35814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3" name="Line 19"/>
          <p:cNvSpPr>
            <a:spLocks noChangeShapeType="1"/>
          </p:cNvSpPr>
          <p:nvPr/>
        </p:nvSpPr>
        <p:spPr bwMode="auto">
          <a:xfrm flipV="1">
            <a:off x="2286000" y="48768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4" name="Line 20"/>
          <p:cNvSpPr>
            <a:spLocks noChangeShapeType="1"/>
          </p:cNvSpPr>
          <p:nvPr/>
        </p:nvSpPr>
        <p:spPr bwMode="auto">
          <a:xfrm flipV="1">
            <a:off x="55626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nvGrpSpPr>
          <p:cNvPr id="62484" name="Group 22"/>
          <p:cNvGrpSpPr>
            <a:grpSpLocks/>
          </p:cNvGrpSpPr>
          <p:nvPr/>
        </p:nvGrpSpPr>
        <p:grpSpPr bwMode="auto">
          <a:xfrm>
            <a:off x="457200" y="5638800"/>
            <a:ext cx="1600200" cy="519113"/>
            <a:chOff x="288" y="3552"/>
            <a:chExt cx="1008" cy="327"/>
          </a:xfrm>
        </p:grpSpPr>
        <p:sp>
          <p:nvSpPr>
            <p:cNvPr id="1552407" name="Rectangle 23"/>
            <p:cNvSpPr>
              <a:spLocks noChangeArrowheads="1"/>
            </p:cNvSpPr>
            <p:nvPr/>
          </p:nvSpPr>
          <p:spPr bwMode="auto">
            <a:xfrm>
              <a:off x="768" y="3552"/>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2408" name="Text Box 24"/>
            <p:cNvSpPr txBox="1">
              <a:spLocks noChangeArrowheads="1"/>
            </p:cNvSpPr>
            <p:nvPr/>
          </p:nvSpPr>
          <p:spPr bwMode="auto">
            <a:xfrm>
              <a:off x="288" y="364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Payoff for Max</a:t>
              </a:r>
            </a:p>
          </p:txBody>
        </p:sp>
      </p:gr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type="title"/>
          </p:nvPr>
        </p:nvSpPr>
        <p:spPr/>
        <p:txBody>
          <a:bodyPr/>
          <a:lstStyle/>
          <a:p>
            <a:pPr eaLnBrk="1" hangingPunct="1">
              <a:defRPr/>
            </a:pPr>
            <a:r>
              <a:rPr lang="en-US" smtClean="0">
                <a:cs typeface="+mj-cs"/>
              </a:rPr>
              <a:t>Minimax Algorithm (cont</a:t>
            </a:r>
            <a:r>
              <a:rPr lang="ja-JP" altLang="en-US" smtClean="0">
                <a:latin typeface="Arial"/>
                <a:cs typeface="+mj-cs"/>
              </a:rPr>
              <a:t>’</a:t>
            </a:r>
            <a:r>
              <a:rPr lang="en-US" smtClean="0">
                <a:cs typeface="+mj-cs"/>
              </a:rPr>
              <a:t>d)</a:t>
            </a:r>
          </a:p>
        </p:txBody>
      </p:sp>
      <p:pic>
        <p:nvPicPr>
          <p:cNvPr id="1554435" name="Picture 3" descr="minima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28800"/>
            <a:ext cx="71628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54436" name="Text Box 4"/>
          <p:cNvSpPr txBox="1">
            <a:spLocks noChangeArrowheads="1"/>
          </p:cNvSpPr>
          <p:nvPr/>
        </p:nvSpPr>
        <p:spPr bwMode="auto">
          <a:xfrm>
            <a:off x="28194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4437" name="Text Box 5"/>
          <p:cNvSpPr txBox="1">
            <a:spLocks noChangeArrowheads="1"/>
          </p:cNvSpPr>
          <p:nvPr/>
        </p:nvSpPr>
        <p:spPr bwMode="auto">
          <a:xfrm>
            <a:off x="38100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9</a:t>
            </a:r>
          </a:p>
        </p:txBody>
      </p:sp>
      <p:sp>
        <p:nvSpPr>
          <p:cNvPr id="1554438" name="Text Box 6"/>
          <p:cNvSpPr txBox="1">
            <a:spLocks noChangeArrowheads="1"/>
          </p:cNvSpPr>
          <p:nvPr/>
        </p:nvSpPr>
        <p:spPr bwMode="auto">
          <a:xfrm>
            <a:off x="4800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4439" name="Text Box 7"/>
          <p:cNvSpPr txBox="1">
            <a:spLocks noChangeArrowheads="1"/>
          </p:cNvSpPr>
          <p:nvPr/>
        </p:nvSpPr>
        <p:spPr bwMode="auto">
          <a:xfrm>
            <a:off x="5791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7</a:t>
            </a:r>
          </a:p>
        </p:txBody>
      </p:sp>
      <p:sp>
        <p:nvSpPr>
          <p:cNvPr id="1554440" name="Text Box 8"/>
          <p:cNvSpPr txBox="1">
            <a:spLocks noChangeArrowheads="1"/>
          </p:cNvSpPr>
          <p:nvPr/>
        </p:nvSpPr>
        <p:spPr bwMode="auto">
          <a:xfrm>
            <a:off x="6705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4441" name="Text Box 9"/>
          <p:cNvSpPr txBox="1">
            <a:spLocks noChangeArrowheads="1"/>
          </p:cNvSpPr>
          <p:nvPr/>
        </p:nvSpPr>
        <p:spPr bwMode="auto">
          <a:xfrm>
            <a:off x="7696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6</a:t>
            </a:r>
          </a:p>
        </p:txBody>
      </p:sp>
      <p:sp>
        <p:nvSpPr>
          <p:cNvPr id="1554442" name="Text Box 10"/>
          <p:cNvSpPr txBox="1">
            <a:spLocks noChangeArrowheads="1"/>
          </p:cNvSpPr>
          <p:nvPr/>
        </p:nvSpPr>
        <p:spPr bwMode="auto">
          <a:xfrm>
            <a:off x="32766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4443" name="Text Box 11"/>
          <p:cNvSpPr txBox="1">
            <a:spLocks noChangeArrowheads="1"/>
          </p:cNvSpPr>
          <p:nvPr/>
        </p:nvSpPr>
        <p:spPr bwMode="auto">
          <a:xfrm>
            <a:off x="52578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4444" name="Text Box 12"/>
          <p:cNvSpPr txBox="1">
            <a:spLocks noChangeArrowheads="1"/>
          </p:cNvSpPr>
          <p:nvPr/>
        </p:nvSpPr>
        <p:spPr bwMode="auto">
          <a:xfrm>
            <a:off x="72390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4445" name="Line 13"/>
          <p:cNvSpPr>
            <a:spLocks noChangeShapeType="1"/>
          </p:cNvSpPr>
          <p:nvPr/>
        </p:nvSpPr>
        <p:spPr bwMode="auto">
          <a:xfrm flipV="1">
            <a:off x="3048000" y="4953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46" name="Line 14"/>
          <p:cNvSpPr>
            <a:spLocks noChangeShapeType="1"/>
          </p:cNvSpPr>
          <p:nvPr/>
        </p:nvSpPr>
        <p:spPr bwMode="auto">
          <a:xfrm flipH="1" flipV="1">
            <a:off x="4038600" y="4876800"/>
            <a:ext cx="228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47" name="Line 15"/>
          <p:cNvSpPr>
            <a:spLocks noChangeShapeType="1"/>
          </p:cNvSpPr>
          <p:nvPr/>
        </p:nvSpPr>
        <p:spPr bwMode="auto">
          <a:xfrm flipV="1">
            <a:off x="5029200" y="48768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48" name="Line 16"/>
          <p:cNvSpPr>
            <a:spLocks noChangeShapeType="1"/>
          </p:cNvSpPr>
          <p:nvPr/>
        </p:nvSpPr>
        <p:spPr bwMode="auto">
          <a:xfrm flipH="1" flipV="1">
            <a:off x="6019800" y="4876800"/>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49" name="Line 17"/>
          <p:cNvSpPr>
            <a:spLocks noChangeShapeType="1"/>
          </p:cNvSpPr>
          <p:nvPr/>
        </p:nvSpPr>
        <p:spPr bwMode="auto">
          <a:xfrm flipV="1">
            <a:off x="6629400" y="4876800"/>
            <a:ext cx="76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0" name="Line 18"/>
          <p:cNvSpPr>
            <a:spLocks noChangeShapeType="1"/>
          </p:cNvSpPr>
          <p:nvPr/>
        </p:nvSpPr>
        <p:spPr bwMode="auto">
          <a:xfrm flipH="1" flipV="1">
            <a:off x="70104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1" name="Line 19"/>
          <p:cNvSpPr>
            <a:spLocks noChangeShapeType="1"/>
          </p:cNvSpPr>
          <p:nvPr/>
        </p:nvSpPr>
        <p:spPr bwMode="auto">
          <a:xfrm flipV="1">
            <a:off x="7543800" y="4876800"/>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2" name="Line 20"/>
          <p:cNvSpPr>
            <a:spLocks noChangeShapeType="1"/>
          </p:cNvSpPr>
          <p:nvPr/>
        </p:nvSpPr>
        <p:spPr bwMode="auto">
          <a:xfrm flipH="1" flipV="1">
            <a:off x="80010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3" name="Line 21"/>
          <p:cNvSpPr>
            <a:spLocks noChangeShapeType="1"/>
          </p:cNvSpPr>
          <p:nvPr/>
        </p:nvSpPr>
        <p:spPr bwMode="auto">
          <a:xfrm flipV="1">
            <a:off x="35814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4" name="Line 22"/>
          <p:cNvSpPr>
            <a:spLocks noChangeShapeType="1"/>
          </p:cNvSpPr>
          <p:nvPr/>
        </p:nvSpPr>
        <p:spPr bwMode="auto">
          <a:xfrm flipV="1">
            <a:off x="2286000" y="48768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5" name="Line 23"/>
          <p:cNvSpPr>
            <a:spLocks noChangeShapeType="1"/>
          </p:cNvSpPr>
          <p:nvPr/>
        </p:nvSpPr>
        <p:spPr bwMode="auto">
          <a:xfrm flipV="1">
            <a:off x="55626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6" name="Line 24"/>
          <p:cNvSpPr>
            <a:spLocks noChangeShapeType="1"/>
          </p:cNvSpPr>
          <p:nvPr/>
        </p:nvSpPr>
        <p:spPr bwMode="auto">
          <a:xfrm flipV="1">
            <a:off x="2895600" y="3657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7" name="Line 25"/>
          <p:cNvSpPr>
            <a:spLocks noChangeShapeType="1"/>
          </p:cNvSpPr>
          <p:nvPr/>
        </p:nvSpPr>
        <p:spPr bwMode="auto">
          <a:xfrm flipH="1" flipV="1">
            <a:off x="3581400" y="3657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8" name="Line 26"/>
          <p:cNvSpPr>
            <a:spLocks noChangeShapeType="1"/>
          </p:cNvSpPr>
          <p:nvPr/>
        </p:nvSpPr>
        <p:spPr bwMode="auto">
          <a:xfrm flipV="1">
            <a:off x="4800600" y="35814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9" name="Line 27"/>
          <p:cNvSpPr>
            <a:spLocks noChangeShapeType="1"/>
          </p:cNvSpPr>
          <p:nvPr/>
        </p:nvSpPr>
        <p:spPr bwMode="auto">
          <a:xfrm flipH="1" flipV="1">
            <a:off x="5486400" y="35814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60" name="Line 28"/>
          <p:cNvSpPr>
            <a:spLocks noChangeShapeType="1"/>
          </p:cNvSpPr>
          <p:nvPr/>
        </p:nvSpPr>
        <p:spPr bwMode="auto">
          <a:xfrm flipV="1">
            <a:off x="6781800" y="35814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61" name="Line 29"/>
          <p:cNvSpPr>
            <a:spLocks noChangeShapeType="1"/>
          </p:cNvSpPr>
          <p:nvPr/>
        </p:nvSpPr>
        <p:spPr bwMode="auto">
          <a:xfrm flipH="1" flipV="1">
            <a:off x="7467600" y="36576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nvGrpSpPr>
          <p:cNvPr id="64541" name="Group 30"/>
          <p:cNvGrpSpPr>
            <a:grpSpLocks/>
          </p:cNvGrpSpPr>
          <p:nvPr/>
        </p:nvGrpSpPr>
        <p:grpSpPr bwMode="auto">
          <a:xfrm>
            <a:off x="457200" y="5638800"/>
            <a:ext cx="1600200" cy="519113"/>
            <a:chOff x="288" y="3552"/>
            <a:chExt cx="1008" cy="327"/>
          </a:xfrm>
        </p:grpSpPr>
        <p:sp>
          <p:nvSpPr>
            <p:cNvPr id="1554463" name="Rectangle 31"/>
            <p:cNvSpPr>
              <a:spLocks noChangeArrowheads="1"/>
            </p:cNvSpPr>
            <p:nvPr/>
          </p:nvSpPr>
          <p:spPr bwMode="auto">
            <a:xfrm>
              <a:off x="768" y="3552"/>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4464" name="Text Box 32"/>
            <p:cNvSpPr txBox="1">
              <a:spLocks noChangeArrowheads="1"/>
            </p:cNvSpPr>
            <p:nvPr/>
          </p:nvSpPr>
          <p:spPr bwMode="auto">
            <a:xfrm>
              <a:off x="288" y="364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Payoff for Max</a:t>
              </a:r>
            </a:p>
          </p:txBody>
        </p:sp>
      </p:gr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Grp="1" noChangeArrowheads="1"/>
          </p:cNvSpPr>
          <p:nvPr>
            <p:ph type="title"/>
          </p:nvPr>
        </p:nvSpPr>
        <p:spPr>
          <a:xfrm>
            <a:off x="1371600" y="-381000"/>
            <a:ext cx="7772400" cy="1143000"/>
          </a:xfrm>
        </p:spPr>
        <p:txBody>
          <a:bodyPr/>
          <a:lstStyle/>
          <a:p>
            <a:pPr eaLnBrk="1" hangingPunct="1">
              <a:defRPr/>
            </a:pPr>
            <a:r>
              <a:rPr lang="en-US" sz="2800" dirty="0" err="1" smtClean="0">
                <a:solidFill>
                  <a:srgbClr val="FF0000"/>
                </a:solidFill>
                <a:cs typeface="+mj-cs"/>
              </a:rPr>
              <a:t>Minimax</a:t>
            </a:r>
            <a:r>
              <a:rPr lang="en-US" sz="2800" dirty="0" smtClean="0">
                <a:solidFill>
                  <a:srgbClr val="FF0000"/>
                </a:solidFill>
                <a:cs typeface="+mj-cs"/>
              </a:rPr>
              <a:t> Algorithm</a:t>
            </a:r>
          </a:p>
        </p:txBody>
      </p:sp>
      <p:pic>
        <p:nvPicPr>
          <p:cNvPr id="1556483" name="Picture 3" descr="minima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28800"/>
            <a:ext cx="71628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56484" name="Text Box 4"/>
          <p:cNvSpPr txBox="1">
            <a:spLocks noChangeArrowheads="1"/>
          </p:cNvSpPr>
          <p:nvPr/>
        </p:nvSpPr>
        <p:spPr bwMode="auto">
          <a:xfrm>
            <a:off x="28194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6485" name="Text Box 5"/>
          <p:cNvSpPr txBox="1">
            <a:spLocks noChangeArrowheads="1"/>
          </p:cNvSpPr>
          <p:nvPr/>
        </p:nvSpPr>
        <p:spPr bwMode="auto">
          <a:xfrm>
            <a:off x="38100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9</a:t>
            </a:r>
          </a:p>
        </p:txBody>
      </p:sp>
      <p:sp>
        <p:nvSpPr>
          <p:cNvPr id="1556486" name="Text Box 6"/>
          <p:cNvSpPr txBox="1">
            <a:spLocks noChangeArrowheads="1"/>
          </p:cNvSpPr>
          <p:nvPr/>
        </p:nvSpPr>
        <p:spPr bwMode="auto">
          <a:xfrm>
            <a:off x="4800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6487" name="Text Box 7"/>
          <p:cNvSpPr txBox="1">
            <a:spLocks noChangeArrowheads="1"/>
          </p:cNvSpPr>
          <p:nvPr/>
        </p:nvSpPr>
        <p:spPr bwMode="auto">
          <a:xfrm>
            <a:off x="5791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7</a:t>
            </a:r>
          </a:p>
        </p:txBody>
      </p:sp>
      <p:sp>
        <p:nvSpPr>
          <p:cNvPr id="1556488" name="Text Box 8"/>
          <p:cNvSpPr txBox="1">
            <a:spLocks noChangeArrowheads="1"/>
          </p:cNvSpPr>
          <p:nvPr/>
        </p:nvSpPr>
        <p:spPr bwMode="auto">
          <a:xfrm>
            <a:off x="6705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6489" name="Text Box 9"/>
          <p:cNvSpPr txBox="1">
            <a:spLocks noChangeArrowheads="1"/>
          </p:cNvSpPr>
          <p:nvPr/>
        </p:nvSpPr>
        <p:spPr bwMode="auto">
          <a:xfrm>
            <a:off x="7696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6</a:t>
            </a:r>
          </a:p>
        </p:txBody>
      </p:sp>
      <p:sp>
        <p:nvSpPr>
          <p:cNvPr id="1556490" name="Text Box 10"/>
          <p:cNvSpPr txBox="1">
            <a:spLocks noChangeArrowheads="1"/>
          </p:cNvSpPr>
          <p:nvPr/>
        </p:nvSpPr>
        <p:spPr bwMode="auto">
          <a:xfrm>
            <a:off x="32766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6491" name="Text Box 11"/>
          <p:cNvSpPr txBox="1">
            <a:spLocks noChangeArrowheads="1"/>
          </p:cNvSpPr>
          <p:nvPr/>
        </p:nvSpPr>
        <p:spPr bwMode="auto">
          <a:xfrm>
            <a:off x="52578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6492" name="Text Box 12"/>
          <p:cNvSpPr txBox="1">
            <a:spLocks noChangeArrowheads="1"/>
          </p:cNvSpPr>
          <p:nvPr/>
        </p:nvSpPr>
        <p:spPr bwMode="auto">
          <a:xfrm>
            <a:off x="72390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6493" name="Text Box 13"/>
          <p:cNvSpPr txBox="1">
            <a:spLocks noChangeArrowheads="1"/>
          </p:cNvSpPr>
          <p:nvPr/>
        </p:nvSpPr>
        <p:spPr bwMode="auto">
          <a:xfrm>
            <a:off x="5257800" y="20574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6494" name="Line 14"/>
          <p:cNvSpPr>
            <a:spLocks noChangeShapeType="1"/>
          </p:cNvSpPr>
          <p:nvPr/>
        </p:nvSpPr>
        <p:spPr bwMode="auto">
          <a:xfrm flipV="1">
            <a:off x="3048000" y="4953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5" name="Line 15"/>
          <p:cNvSpPr>
            <a:spLocks noChangeShapeType="1"/>
          </p:cNvSpPr>
          <p:nvPr/>
        </p:nvSpPr>
        <p:spPr bwMode="auto">
          <a:xfrm flipH="1" flipV="1">
            <a:off x="4038600" y="4876800"/>
            <a:ext cx="228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6" name="Line 16"/>
          <p:cNvSpPr>
            <a:spLocks noChangeShapeType="1"/>
          </p:cNvSpPr>
          <p:nvPr/>
        </p:nvSpPr>
        <p:spPr bwMode="auto">
          <a:xfrm flipV="1">
            <a:off x="5029200" y="48768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7" name="Line 17"/>
          <p:cNvSpPr>
            <a:spLocks noChangeShapeType="1"/>
          </p:cNvSpPr>
          <p:nvPr/>
        </p:nvSpPr>
        <p:spPr bwMode="auto">
          <a:xfrm flipH="1" flipV="1">
            <a:off x="6019800" y="4876800"/>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8" name="Line 18"/>
          <p:cNvSpPr>
            <a:spLocks noChangeShapeType="1"/>
          </p:cNvSpPr>
          <p:nvPr/>
        </p:nvSpPr>
        <p:spPr bwMode="auto">
          <a:xfrm flipV="1">
            <a:off x="6629400" y="4876800"/>
            <a:ext cx="76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9" name="Line 19"/>
          <p:cNvSpPr>
            <a:spLocks noChangeShapeType="1"/>
          </p:cNvSpPr>
          <p:nvPr/>
        </p:nvSpPr>
        <p:spPr bwMode="auto">
          <a:xfrm flipH="1" flipV="1">
            <a:off x="70104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0" name="Line 20"/>
          <p:cNvSpPr>
            <a:spLocks noChangeShapeType="1"/>
          </p:cNvSpPr>
          <p:nvPr/>
        </p:nvSpPr>
        <p:spPr bwMode="auto">
          <a:xfrm flipV="1">
            <a:off x="7543800" y="4876800"/>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1" name="Line 21"/>
          <p:cNvSpPr>
            <a:spLocks noChangeShapeType="1"/>
          </p:cNvSpPr>
          <p:nvPr/>
        </p:nvSpPr>
        <p:spPr bwMode="auto">
          <a:xfrm flipH="1" flipV="1">
            <a:off x="80010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2" name="Line 22"/>
          <p:cNvSpPr>
            <a:spLocks noChangeShapeType="1"/>
          </p:cNvSpPr>
          <p:nvPr/>
        </p:nvSpPr>
        <p:spPr bwMode="auto">
          <a:xfrm flipV="1">
            <a:off x="35814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3" name="Line 23"/>
          <p:cNvSpPr>
            <a:spLocks noChangeShapeType="1"/>
          </p:cNvSpPr>
          <p:nvPr/>
        </p:nvSpPr>
        <p:spPr bwMode="auto">
          <a:xfrm flipV="1">
            <a:off x="2286000" y="48768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4" name="Line 24"/>
          <p:cNvSpPr>
            <a:spLocks noChangeShapeType="1"/>
          </p:cNvSpPr>
          <p:nvPr/>
        </p:nvSpPr>
        <p:spPr bwMode="auto">
          <a:xfrm flipV="1">
            <a:off x="55626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5" name="Line 25"/>
          <p:cNvSpPr>
            <a:spLocks noChangeShapeType="1"/>
          </p:cNvSpPr>
          <p:nvPr/>
        </p:nvSpPr>
        <p:spPr bwMode="auto">
          <a:xfrm flipV="1">
            <a:off x="2895600" y="3657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6" name="Line 26"/>
          <p:cNvSpPr>
            <a:spLocks noChangeShapeType="1"/>
          </p:cNvSpPr>
          <p:nvPr/>
        </p:nvSpPr>
        <p:spPr bwMode="auto">
          <a:xfrm flipH="1" flipV="1">
            <a:off x="3581400" y="3657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7" name="Line 27"/>
          <p:cNvSpPr>
            <a:spLocks noChangeShapeType="1"/>
          </p:cNvSpPr>
          <p:nvPr/>
        </p:nvSpPr>
        <p:spPr bwMode="auto">
          <a:xfrm flipV="1">
            <a:off x="4800600" y="35814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8" name="Line 28"/>
          <p:cNvSpPr>
            <a:spLocks noChangeShapeType="1"/>
          </p:cNvSpPr>
          <p:nvPr/>
        </p:nvSpPr>
        <p:spPr bwMode="auto">
          <a:xfrm flipH="1" flipV="1">
            <a:off x="5486400" y="35814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9" name="Line 29"/>
          <p:cNvSpPr>
            <a:spLocks noChangeShapeType="1"/>
          </p:cNvSpPr>
          <p:nvPr/>
        </p:nvSpPr>
        <p:spPr bwMode="auto">
          <a:xfrm flipV="1">
            <a:off x="6781800" y="35814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10" name="Line 30"/>
          <p:cNvSpPr>
            <a:spLocks noChangeShapeType="1"/>
          </p:cNvSpPr>
          <p:nvPr/>
        </p:nvSpPr>
        <p:spPr bwMode="auto">
          <a:xfrm flipH="1" flipV="1">
            <a:off x="7467600" y="36576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11" name="Line 31"/>
          <p:cNvSpPr>
            <a:spLocks noChangeShapeType="1"/>
          </p:cNvSpPr>
          <p:nvPr/>
        </p:nvSpPr>
        <p:spPr bwMode="auto">
          <a:xfrm flipV="1">
            <a:off x="3429000" y="2362200"/>
            <a:ext cx="1752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12" name="Line 32"/>
          <p:cNvSpPr>
            <a:spLocks noChangeShapeType="1"/>
          </p:cNvSpPr>
          <p:nvPr/>
        </p:nvSpPr>
        <p:spPr bwMode="auto">
          <a:xfrm flipH="1" flipV="1">
            <a:off x="5562600" y="2362200"/>
            <a:ext cx="1828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nvGrpSpPr>
          <p:cNvPr id="66592" name="Group 33"/>
          <p:cNvGrpSpPr>
            <a:grpSpLocks/>
          </p:cNvGrpSpPr>
          <p:nvPr/>
        </p:nvGrpSpPr>
        <p:grpSpPr bwMode="auto">
          <a:xfrm>
            <a:off x="457200" y="5638800"/>
            <a:ext cx="1600200" cy="519113"/>
            <a:chOff x="288" y="3552"/>
            <a:chExt cx="1008" cy="327"/>
          </a:xfrm>
        </p:grpSpPr>
        <p:sp>
          <p:nvSpPr>
            <p:cNvPr id="1556514" name="Rectangle 34"/>
            <p:cNvSpPr>
              <a:spLocks noChangeArrowheads="1"/>
            </p:cNvSpPr>
            <p:nvPr/>
          </p:nvSpPr>
          <p:spPr bwMode="auto">
            <a:xfrm>
              <a:off x="768" y="3552"/>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6515" name="Text Box 35"/>
            <p:cNvSpPr txBox="1">
              <a:spLocks noChangeArrowheads="1"/>
            </p:cNvSpPr>
            <p:nvPr/>
          </p:nvSpPr>
          <p:spPr bwMode="auto">
            <a:xfrm>
              <a:off x="288" y="364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Payoff for Max</a:t>
              </a:r>
            </a:p>
          </p:txBody>
        </p:sp>
      </p:grpSp>
      <p:sp>
        <p:nvSpPr>
          <p:cNvPr id="2" name="TextBox 1"/>
          <p:cNvSpPr txBox="1">
            <a:spLocks noChangeArrowheads="1"/>
          </p:cNvSpPr>
          <p:nvPr/>
        </p:nvSpPr>
        <p:spPr bwMode="auto">
          <a:xfrm>
            <a:off x="457200" y="304800"/>
            <a:ext cx="2270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What if </a:t>
            </a:r>
          </a:p>
          <a:p>
            <a:pPr eaLnBrk="1" hangingPunct="1"/>
            <a:r>
              <a:rPr lang="en-US" b="1">
                <a:solidFill>
                  <a:srgbClr val="FF0000"/>
                </a:solidFill>
              </a:rPr>
              <a:t>payoff(Q) = 100</a:t>
            </a:r>
          </a:p>
          <a:p>
            <a:pPr eaLnBrk="1" hangingPunct="1"/>
            <a:r>
              <a:rPr lang="en-US" b="1">
                <a:solidFill>
                  <a:srgbClr val="FF0000"/>
                </a:solidFill>
              </a:rPr>
              <a:t>payoff(R) = 200</a:t>
            </a:r>
          </a:p>
        </p:txBody>
      </p:sp>
      <p:sp>
        <p:nvSpPr>
          <p:cNvPr id="3" name="TextBox 2"/>
          <p:cNvSpPr txBox="1">
            <a:spLocks noChangeArrowheads="1"/>
          </p:cNvSpPr>
          <p:nvPr/>
        </p:nvSpPr>
        <p:spPr bwMode="auto">
          <a:xfrm>
            <a:off x="457200" y="1524000"/>
            <a:ext cx="4022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rPr>
              <a:t>Starting DFS, left to right, </a:t>
            </a:r>
          </a:p>
          <a:p>
            <a:pPr eaLnBrk="1" hangingPunct="1"/>
            <a:r>
              <a:rPr lang="en-US" b="1">
                <a:solidFill>
                  <a:schemeClr val="accent2"/>
                </a:solidFill>
              </a:rPr>
              <a:t>do we need to know eval(H)?</a:t>
            </a:r>
          </a:p>
        </p:txBody>
      </p:sp>
      <p:sp>
        <p:nvSpPr>
          <p:cNvPr id="4" name="TextBox 3"/>
          <p:cNvSpPr txBox="1"/>
          <p:nvPr/>
        </p:nvSpPr>
        <p:spPr>
          <a:xfrm>
            <a:off x="5410200" y="609600"/>
            <a:ext cx="3275013" cy="1138238"/>
          </a:xfrm>
          <a:prstGeom prst="rect">
            <a:avLst/>
          </a:prstGeom>
          <a:noFill/>
        </p:spPr>
        <p:txBody>
          <a:bodyPr wrap="none">
            <a:spAutoFit/>
          </a:bodyPr>
          <a:lstStyle/>
          <a:p>
            <a:pPr>
              <a:defRPr/>
            </a:pPr>
            <a:r>
              <a:rPr lang="en-US" b="1" dirty="0">
                <a:solidFill>
                  <a:schemeClr val="accent6"/>
                </a:solidFill>
              </a:rPr>
              <a:t>Do DFS. Real games:</a:t>
            </a:r>
          </a:p>
          <a:p>
            <a:pPr>
              <a:defRPr/>
            </a:pPr>
            <a:r>
              <a:rPr lang="en-US" b="1" dirty="0">
                <a:solidFill>
                  <a:schemeClr val="accent6"/>
                </a:solidFill>
              </a:rPr>
              <a:t>use iterative deepening.</a:t>
            </a:r>
          </a:p>
          <a:p>
            <a:pPr>
              <a:defRPr/>
            </a:pPr>
            <a:r>
              <a:rPr lang="en-US" sz="2000" b="1" dirty="0">
                <a:solidFill>
                  <a:schemeClr val="accent6"/>
                </a:solidFill>
              </a:rPr>
              <a:t>(gives “anytime” approach.)</a:t>
            </a:r>
          </a:p>
        </p:txBody>
      </p:sp>
      <p:sp>
        <p:nvSpPr>
          <p:cNvPr id="39" name="Diagonal Stripe 38"/>
          <p:cNvSpPr/>
          <p:nvPr/>
        </p:nvSpPr>
        <p:spPr>
          <a:xfrm>
            <a:off x="5486400" y="3810000"/>
            <a:ext cx="457200" cy="533400"/>
          </a:xfrm>
          <a:prstGeom prst="diagStrip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5" name="TextBox 4"/>
          <p:cNvSpPr txBox="1">
            <a:spLocks noChangeArrowheads="1"/>
          </p:cNvSpPr>
          <p:nvPr/>
        </p:nvSpPr>
        <p:spPr bwMode="auto">
          <a:xfrm>
            <a:off x="5715000" y="3352800"/>
            <a:ext cx="1090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Prune!</a:t>
            </a:r>
          </a:p>
        </p:txBody>
      </p:sp>
      <p:sp>
        <p:nvSpPr>
          <p:cNvPr id="41" name="Diagonal Stripe 40"/>
          <p:cNvSpPr/>
          <p:nvPr/>
        </p:nvSpPr>
        <p:spPr>
          <a:xfrm>
            <a:off x="7467600" y="3810000"/>
            <a:ext cx="457200" cy="533400"/>
          </a:xfrm>
          <a:prstGeom prst="diagStrip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42" name="TextBox 41"/>
          <p:cNvSpPr txBox="1">
            <a:spLocks noChangeArrowheads="1"/>
          </p:cNvSpPr>
          <p:nvPr/>
        </p:nvSpPr>
        <p:spPr bwMode="auto">
          <a:xfrm>
            <a:off x="7848600" y="3352800"/>
            <a:ext cx="1090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Prune!</a:t>
            </a:r>
          </a:p>
        </p:txBody>
      </p:sp>
      <p:sp>
        <p:nvSpPr>
          <p:cNvPr id="6" name="TextBox 5"/>
          <p:cNvSpPr txBox="1">
            <a:spLocks noChangeArrowheads="1"/>
          </p:cNvSpPr>
          <p:nvPr/>
        </p:nvSpPr>
        <p:spPr bwMode="auto">
          <a:xfrm>
            <a:off x="5638800" y="18288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&gt;= 3</a:t>
            </a:r>
          </a:p>
        </p:txBody>
      </p:sp>
      <p:sp>
        <p:nvSpPr>
          <p:cNvPr id="7" name="Rectangle 6"/>
          <p:cNvSpPr>
            <a:spLocks noChangeArrowheads="1"/>
          </p:cNvSpPr>
          <p:nvPr/>
        </p:nvSpPr>
        <p:spPr bwMode="auto">
          <a:xfrm>
            <a:off x="5486400" y="2971800"/>
            <a:ext cx="76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rPr>
              <a:t>&lt;= 0</a:t>
            </a:r>
          </a:p>
        </p:txBody>
      </p:sp>
      <p:sp>
        <p:nvSpPr>
          <p:cNvPr id="8" name="TextBox 7"/>
          <p:cNvSpPr txBox="1">
            <a:spLocks noChangeArrowheads="1"/>
          </p:cNvSpPr>
          <p:nvPr/>
        </p:nvSpPr>
        <p:spPr bwMode="auto">
          <a:xfrm>
            <a:off x="6388100" y="1828800"/>
            <a:ext cx="214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(DFS left to right)</a:t>
            </a:r>
            <a:endParaRPr lang="en-US" b="1">
              <a:solidFill>
                <a:srgbClr val="FF0000"/>
              </a:solidFill>
            </a:endParaRPr>
          </a:p>
        </p:txBody>
      </p:sp>
      <p:sp>
        <p:nvSpPr>
          <p:cNvPr id="46" name="Rectangle 45"/>
          <p:cNvSpPr>
            <a:spLocks noChangeArrowheads="1"/>
          </p:cNvSpPr>
          <p:nvPr/>
        </p:nvSpPr>
        <p:spPr bwMode="auto">
          <a:xfrm>
            <a:off x="7467600" y="2895600"/>
            <a:ext cx="76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rPr>
              <a:t>&lt;= 2</a:t>
            </a:r>
          </a:p>
        </p:txBody>
      </p:sp>
      <p:sp>
        <p:nvSpPr>
          <p:cNvPr id="9" name="TextBox 8"/>
          <p:cNvSpPr txBox="1"/>
          <p:nvPr/>
        </p:nvSpPr>
        <p:spPr>
          <a:xfrm>
            <a:off x="228600" y="3048000"/>
            <a:ext cx="1586943" cy="830997"/>
          </a:xfrm>
          <a:prstGeom prst="rect">
            <a:avLst/>
          </a:prstGeom>
          <a:noFill/>
        </p:spPr>
        <p:txBody>
          <a:bodyPr wrap="none" rtlCol="0">
            <a:spAutoFit/>
          </a:bodyPr>
          <a:lstStyle/>
          <a:p>
            <a:r>
              <a:rPr lang="en-US" b="1" dirty="0" smtClean="0">
                <a:solidFill>
                  <a:schemeClr val="accent1">
                    <a:lumMod val="75000"/>
                  </a:schemeClr>
                </a:solidFill>
              </a:rPr>
              <a:t>alpha-beta</a:t>
            </a:r>
          </a:p>
          <a:p>
            <a:r>
              <a:rPr lang="en-US" b="1" dirty="0" smtClean="0">
                <a:solidFill>
                  <a:schemeClr val="accent1">
                    <a:lumMod val="75000"/>
                  </a:schemeClr>
                </a:solidFill>
              </a:rPr>
              <a:t>pruning</a:t>
            </a:r>
            <a:endParaRPr lang="en-US" b="1" dirty="0">
              <a:solidFill>
                <a:schemeClr val="accent1">
                  <a:lumMod val="75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1+#ppt_w/2"/>
                                          </p:val>
                                        </p:tav>
                                        <p:tav tm="100000">
                                          <p:val>
                                            <p:strVal val="#ppt_x"/>
                                          </p:val>
                                        </p:tav>
                                      </p:tavLst>
                                    </p:anim>
                                    <p:anim calcmode="lin" valueType="num">
                                      <p:cBhvr additive="base">
                                        <p:cTn id="42" dur="500" fill="hold"/>
                                        <p:tgtEl>
                                          <p:spTgt spid="3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1+#ppt_w/2"/>
                                          </p:val>
                                        </p:tav>
                                        <p:tav tm="100000">
                                          <p:val>
                                            <p:strVal val="#ppt_x"/>
                                          </p:val>
                                        </p:tav>
                                      </p:tavLst>
                                    </p:anim>
                                    <p:anim calcmode="lin" valueType="num">
                                      <p:cBhvr additive="base">
                                        <p:cTn id="46" dur="500" fill="hold"/>
                                        <p:tgtEl>
                                          <p:spTgt spid="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1+#ppt_w/2"/>
                                          </p:val>
                                        </p:tav>
                                        <p:tav tm="100000">
                                          <p:val>
                                            <p:strVal val="#ppt_x"/>
                                          </p:val>
                                        </p:tav>
                                      </p:tavLst>
                                    </p:anim>
                                    <p:anim calcmode="lin" valueType="num">
                                      <p:cBhvr additive="base">
                                        <p:cTn id="50"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1+#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1+#ppt_w/2"/>
                                          </p:val>
                                        </p:tav>
                                        <p:tav tm="100000">
                                          <p:val>
                                            <p:strVal val="#ppt_x"/>
                                          </p:val>
                                        </p:tav>
                                      </p:tavLst>
                                    </p:anim>
                                    <p:anim calcmode="lin" valueType="num">
                                      <p:cBhvr additive="base">
                                        <p:cTn id="60"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xEl>
                                              <p:pRg st="0" end="0"/>
                                            </p:txEl>
                                          </p:spTgt>
                                        </p:tgtEl>
                                        <p:attrNameLst>
                                          <p:attrName>style.visibility</p:attrName>
                                        </p:attrNameLst>
                                      </p:cBhvr>
                                      <p:to>
                                        <p:strVal val="visible"/>
                                      </p:to>
                                    </p:set>
                                    <p:anim calcmode="lin" valueType="num">
                                      <p:cBhvr additive="base">
                                        <p:cTn id="6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
                                            <p:txEl>
                                              <p:pRg st="1" end="1"/>
                                            </p:txEl>
                                          </p:spTgt>
                                        </p:tgtEl>
                                        <p:attrNameLst>
                                          <p:attrName>style.visibility</p:attrName>
                                        </p:attrNameLst>
                                      </p:cBhvr>
                                      <p:to>
                                        <p:strVal val="visible"/>
                                      </p:to>
                                    </p:set>
                                    <p:anim calcmode="lin" valueType="num">
                                      <p:cBhvr additive="base">
                                        <p:cTn id="6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2" grpId="0"/>
      <p:bldP spid="6" grpId="0"/>
      <p:bldP spid="7" grpId="0"/>
      <p:bldP spid="8" grpId="0"/>
      <p:bldP spid="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1" name="Rectangle 3"/>
          <p:cNvSpPr>
            <a:spLocks noGrp="1" noChangeArrowheads="1"/>
          </p:cNvSpPr>
          <p:nvPr>
            <p:ph type="body" idx="1"/>
          </p:nvPr>
        </p:nvSpPr>
        <p:spPr>
          <a:xfrm>
            <a:off x="685800" y="1066800"/>
            <a:ext cx="7772400" cy="4114800"/>
          </a:xfrm>
        </p:spPr>
        <p:txBody>
          <a:bodyPr/>
          <a:lstStyle/>
          <a:p>
            <a:pPr eaLnBrk="1" hangingPunct="1">
              <a:defRPr/>
            </a:pPr>
            <a:r>
              <a:rPr lang="en-US" b="1" dirty="0" smtClean="0">
                <a:cs typeface="+mn-cs"/>
              </a:rPr>
              <a:t>Properties of </a:t>
            </a:r>
            <a:r>
              <a:rPr lang="en-US" b="1" dirty="0" err="1" smtClean="0">
                <a:cs typeface="+mn-cs"/>
              </a:rPr>
              <a:t>minimax</a:t>
            </a:r>
            <a:r>
              <a:rPr lang="en-US" b="1" dirty="0" smtClean="0">
                <a:cs typeface="+mn-cs"/>
              </a:rPr>
              <a:t> algorithm:</a:t>
            </a:r>
          </a:p>
          <a:p>
            <a:pPr eaLnBrk="1" hangingPunct="1">
              <a:defRPr/>
            </a:pPr>
            <a:endParaRPr lang="en-US" b="1" dirty="0" smtClean="0">
              <a:cs typeface="+mn-cs"/>
            </a:endParaRPr>
          </a:p>
          <a:p>
            <a:pPr eaLnBrk="1" hangingPunct="1">
              <a:defRPr/>
            </a:pPr>
            <a:r>
              <a:rPr lang="en-US" b="1" u="sng" dirty="0" smtClean="0">
                <a:solidFill>
                  <a:srgbClr val="CC0099"/>
                </a:solidFill>
                <a:cs typeface="+mn-cs"/>
              </a:rPr>
              <a:t>Complete?</a:t>
            </a:r>
            <a:r>
              <a:rPr lang="en-US" b="1" dirty="0" smtClean="0">
                <a:cs typeface="+mn-cs"/>
              </a:rPr>
              <a:t> Yes (if tree is finite)
</a:t>
            </a:r>
          </a:p>
          <a:p>
            <a:pPr eaLnBrk="1" hangingPunct="1">
              <a:defRPr/>
            </a:pPr>
            <a:r>
              <a:rPr lang="en-US" b="1" u="sng" dirty="0" smtClean="0">
                <a:solidFill>
                  <a:srgbClr val="CC0099"/>
                </a:solidFill>
                <a:cs typeface="+mn-cs"/>
              </a:rPr>
              <a:t>Optimal?</a:t>
            </a:r>
            <a:r>
              <a:rPr lang="en-US" b="1" dirty="0" smtClean="0">
                <a:cs typeface="+mn-cs"/>
              </a:rPr>
              <a:t> Yes (against an optimal opponent)
</a:t>
            </a:r>
          </a:p>
          <a:p>
            <a:pPr eaLnBrk="1" hangingPunct="1">
              <a:defRPr/>
            </a:pPr>
            <a:r>
              <a:rPr lang="en-US" b="1" u="sng" dirty="0" smtClean="0">
                <a:solidFill>
                  <a:srgbClr val="CC0099"/>
                </a:solidFill>
                <a:cs typeface="+mn-cs"/>
              </a:rPr>
              <a:t>Time complexity?</a:t>
            </a:r>
            <a:r>
              <a:rPr lang="en-US" b="1" dirty="0" smtClean="0">
                <a:cs typeface="+mn-cs"/>
              </a:rPr>
              <a:t> O(</a:t>
            </a:r>
            <a:r>
              <a:rPr lang="en-US" b="1" dirty="0" err="1" smtClean="0">
                <a:cs typeface="+mn-cs"/>
              </a:rPr>
              <a:t>b</a:t>
            </a:r>
            <a:r>
              <a:rPr lang="en-US" b="1" baseline="30000" dirty="0" err="1" smtClean="0">
                <a:cs typeface="+mn-cs"/>
              </a:rPr>
              <a:t>m</a:t>
            </a:r>
            <a:r>
              <a:rPr lang="en-US" b="1" dirty="0" smtClean="0">
                <a:cs typeface="+mn-cs"/>
              </a:rPr>
              <a:t>)
</a:t>
            </a:r>
          </a:p>
          <a:p>
            <a:pPr eaLnBrk="1" hangingPunct="1">
              <a:defRPr/>
            </a:pPr>
            <a:r>
              <a:rPr lang="en-US" b="1" u="sng" dirty="0" smtClean="0">
                <a:solidFill>
                  <a:srgbClr val="CC0099"/>
                </a:solidFill>
                <a:cs typeface="+mn-cs"/>
              </a:rPr>
              <a:t>Space complexity?</a:t>
            </a:r>
            <a:r>
              <a:rPr lang="en-US" b="1" dirty="0" smtClean="0">
                <a:cs typeface="+mn-cs"/>
              </a:rPr>
              <a:t> O(</a:t>
            </a:r>
            <a:r>
              <a:rPr lang="en-US" b="1" dirty="0" err="1" smtClean="0">
                <a:cs typeface="+mn-cs"/>
              </a:rPr>
              <a:t>bm</a:t>
            </a:r>
            <a:r>
              <a:rPr lang="en-US" b="1" dirty="0" smtClean="0">
                <a:cs typeface="+mn-cs"/>
              </a:rPr>
              <a:t>) (depth-first exploration, if it generates all successors at once)</a:t>
            </a:r>
            <a:r>
              <a:rPr lang="en-US" dirty="0" smtClean="0">
                <a:cs typeface="+mn-cs"/>
              </a:rPr>
              <a:t>
</a:t>
            </a:r>
          </a:p>
          <a:p>
            <a:pPr eaLnBrk="1" hangingPunct="1">
              <a:defRPr/>
            </a:pPr>
            <a:endParaRPr lang="en-US" dirty="0" smtClean="0">
              <a:cs typeface="+mn-cs"/>
            </a:endParaRPr>
          </a:p>
        </p:txBody>
      </p:sp>
      <p:sp>
        <p:nvSpPr>
          <p:cNvPr id="1558533" name="Rectangle 5"/>
          <p:cNvSpPr>
            <a:spLocks noChangeArrowheads="1"/>
          </p:cNvSpPr>
          <p:nvPr/>
        </p:nvSpPr>
        <p:spPr bwMode="auto">
          <a:xfrm>
            <a:off x="1687513" y="4876800"/>
            <a:ext cx="553878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20000"/>
              </a:spcBef>
              <a:defRPr/>
            </a:pPr>
            <a:r>
              <a:rPr lang="en-US" sz="2000" b="1" dirty="0">
                <a:cs typeface="+mn-cs"/>
              </a:rPr>
              <a:t>For chess, b ≈ 35, m ≈ 80 for "reasonable" games</a:t>
            </a:r>
            <a:br>
              <a:rPr lang="en-US" sz="2000" b="1" dirty="0">
                <a:cs typeface="+mn-cs"/>
              </a:rPr>
            </a:br>
            <a:r>
              <a:rPr lang="en-US" sz="2000" b="1" dirty="0">
                <a:cs typeface="+mn-cs"/>
                <a:sym typeface="Wingdings" charset="0"/>
              </a:rPr>
              <a:t></a:t>
            </a:r>
            <a:r>
              <a:rPr lang="en-US" sz="2000" b="1" dirty="0">
                <a:cs typeface="+mn-cs"/>
              </a:rPr>
              <a:t> exact solution completely infeasible</a:t>
            </a:r>
          </a:p>
          <a:p>
            <a:pPr algn="ctr">
              <a:spcBef>
                <a:spcPct val="20000"/>
              </a:spcBef>
              <a:defRPr/>
            </a:pPr>
            <a:r>
              <a:rPr lang="en-US" sz="2000" dirty="0">
                <a:cs typeface="+mn-cs"/>
              </a:rPr>
              <a:t>
</a:t>
            </a:r>
          </a:p>
        </p:txBody>
      </p:sp>
      <p:sp>
        <p:nvSpPr>
          <p:cNvPr id="1558534" name="Text Box 6"/>
          <p:cNvSpPr txBox="1">
            <a:spLocks noChangeArrowheads="1"/>
          </p:cNvSpPr>
          <p:nvPr/>
        </p:nvSpPr>
        <p:spPr bwMode="auto">
          <a:xfrm>
            <a:off x="746125" y="5881688"/>
            <a:ext cx="55229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dirty="0">
                <a:solidFill>
                  <a:schemeClr val="accent2"/>
                </a:solidFill>
                <a:cs typeface="+mn-cs"/>
              </a:rPr>
              <a:t>m – maximum depth of the tree; b – legal moves</a:t>
            </a:r>
          </a:p>
        </p:txBody>
      </p:sp>
      <p:sp>
        <p:nvSpPr>
          <p:cNvPr id="2" name="TextBox 1"/>
          <p:cNvSpPr txBox="1"/>
          <p:nvPr/>
        </p:nvSpPr>
        <p:spPr>
          <a:xfrm>
            <a:off x="6629400" y="457200"/>
            <a:ext cx="714258" cy="461665"/>
          </a:xfrm>
          <a:prstGeom prst="rect">
            <a:avLst/>
          </a:prstGeom>
          <a:noFill/>
        </p:spPr>
        <p:txBody>
          <a:bodyPr wrap="none" rtlCol="0">
            <a:spAutoFit/>
          </a:bodyPr>
          <a:lstStyle/>
          <a:p>
            <a:r>
              <a:rPr lang="en-US" dirty="0" smtClean="0"/>
              <a:t>here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558531">
                                            <p:txEl>
                                              <p:pRg st="2" end="2"/>
                                            </p:txEl>
                                          </p:spTgt>
                                        </p:tgtEl>
                                        <p:attrNameLst>
                                          <p:attrName>style.visibility</p:attrName>
                                        </p:attrNameLst>
                                      </p:cBhvr>
                                      <p:to>
                                        <p:strVal val="visible"/>
                                      </p:to>
                                    </p:set>
                                    <p:anim calcmode="lin" valueType="num">
                                      <p:cBhvr additive="base">
                                        <p:cTn id="7" dur="500" fill="hold"/>
                                        <p:tgtEl>
                                          <p:spTgt spid="1558531">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58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558531">
                                            <p:txEl>
                                              <p:pRg st="3" end="3"/>
                                            </p:txEl>
                                          </p:spTgt>
                                        </p:tgtEl>
                                        <p:attrNameLst>
                                          <p:attrName>style.visibility</p:attrName>
                                        </p:attrNameLst>
                                      </p:cBhvr>
                                      <p:to>
                                        <p:strVal val="visible"/>
                                      </p:to>
                                    </p:set>
                                    <p:anim calcmode="lin" valueType="num">
                                      <p:cBhvr additive="base">
                                        <p:cTn id="13" dur="500" fill="hold"/>
                                        <p:tgtEl>
                                          <p:spTgt spid="1558531">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58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558531">
                                            <p:txEl>
                                              <p:pRg st="4" end="4"/>
                                            </p:txEl>
                                          </p:spTgt>
                                        </p:tgtEl>
                                        <p:attrNameLst>
                                          <p:attrName>style.visibility</p:attrName>
                                        </p:attrNameLst>
                                      </p:cBhvr>
                                      <p:to>
                                        <p:strVal val="visible"/>
                                      </p:to>
                                    </p:set>
                                    <p:anim calcmode="lin" valueType="num">
                                      <p:cBhvr additive="base">
                                        <p:cTn id="19" dur="500" fill="hold"/>
                                        <p:tgtEl>
                                          <p:spTgt spid="155853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58531">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558534">
                                            <p:txEl>
                                              <p:pRg st="0" end="0"/>
                                            </p:txEl>
                                          </p:spTgt>
                                        </p:tgtEl>
                                        <p:attrNameLst>
                                          <p:attrName>style.visibility</p:attrName>
                                        </p:attrNameLst>
                                      </p:cBhvr>
                                      <p:to>
                                        <p:strVal val="visible"/>
                                      </p:to>
                                    </p:set>
                                    <p:anim calcmode="lin" valueType="num">
                                      <p:cBhvr additive="base">
                                        <p:cTn id="23" dur="500" fill="hold"/>
                                        <p:tgtEl>
                                          <p:spTgt spid="1558534">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5585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1558531">
                                            <p:txEl>
                                              <p:pRg st="5" end="5"/>
                                            </p:txEl>
                                          </p:spTgt>
                                        </p:tgtEl>
                                        <p:attrNameLst>
                                          <p:attrName>style.visibility</p:attrName>
                                        </p:attrNameLst>
                                      </p:cBhvr>
                                      <p:to>
                                        <p:strVal val="visible"/>
                                      </p:to>
                                    </p:set>
                                    <p:anim calcmode="lin" valueType="num">
                                      <p:cBhvr additive="base">
                                        <p:cTn id="29" dur="500" fill="hold"/>
                                        <p:tgtEl>
                                          <p:spTgt spid="1558531">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558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5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5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ChangeArrowheads="1"/>
          </p:cNvSpPr>
          <p:nvPr>
            <p:ph type="title"/>
          </p:nvPr>
        </p:nvSpPr>
        <p:spPr/>
        <p:txBody>
          <a:bodyPr/>
          <a:lstStyle/>
          <a:p>
            <a:pPr eaLnBrk="1" hangingPunct="1">
              <a:defRPr/>
            </a:pPr>
            <a:r>
              <a:rPr lang="en-US" sz="2800" dirty="0" err="1" smtClean="0">
                <a:solidFill>
                  <a:srgbClr val="FF0000"/>
                </a:solidFill>
                <a:cs typeface="+mj-cs"/>
              </a:rPr>
              <a:t>Minimax</a:t>
            </a:r>
            <a:r>
              <a:rPr lang="en-US" sz="2800" dirty="0" smtClean="0">
                <a:solidFill>
                  <a:srgbClr val="FF0000"/>
                </a:solidFill>
                <a:cs typeface="+mj-cs"/>
              </a:rPr>
              <a:t> Algorithm  </a:t>
            </a:r>
          </a:p>
        </p:txBody>
      </p:sp>
      <p:sp>
        <p:nvSpPr>
          <p:cNvPr id="1625091" name="Rectangle 3"/>
          <p:cNvSpPr>
            <a:spLocks noGrp="1" noChangeArrowheads="1"/>
          </p:cNvSpPr>
          <p:nvPr>
            <p:ph type="body" idx="1"/>
          </p:nvPr>
        </p:nvSpPr>
        <p:spPr/>
        <p:txBody>
          <a:bodyPr/>
          <a:lstStyle/>
          <a:p>
            <a:pPr eaLnBrk="1" hangingPunct="1">
              <a:defRPr/>
            </a:pPr>
            <a:r>
              <a:rPr lang="en-US" b="1" dirty="0" smtClean="0">
                <a:solidFill>
                  <a:srgbClr val="3333CC"/>
                </a:solidFill>
                <a:cs typeface="+mn-cs"/>
              </a:rPr>
              <a:t>Limitations</a:t>
            </a:r>
          </a:p>
          <a:p>
            <a:pPr lvl="1" eaLnBrk="1" hangingPunct="1">
              <a:defRPr/>
            </a:pPr>
            <a:r>
              <a:rPr lang="en-US" b="1" dirty="0" smtClean="0">
                <a:solidFill>
                  <a:srgbClr val="3333CC"/>
                </a:solidFill>
              </a:rPr>
              <a:t>Generally not feasible to traverse entire tree</a:t>
            </a:r>
          </a:p>
          <a:p>
            <a:pPr lvl="1" eaLnBrk="1" hangingPunct="1">
              <a:defRPr/>
            </a:pPr>
            <a:r>
              <a:rPr lang="en-US" b="1" dirty="0" smtClean="0">
                <a:solidFill>
                  <a:srgbClr val="3333CC"/>
                </a:solidFill>
              </a:rPr>
              <a:t>Time limitations</a:t>
            </a:r>
          </a:p>
          <a:p>
            <a:pPr lvl="1" eaLnBrk="1" hangingPunct="1">
              <a:defRPr/>
            </a:pPr>
            <a:endParaRPr lang="en-US" dirty="0" smtClean="0"/>
          </a:p>
          <a:p>
            <a:pPr eaLnBrk="1" hangingPunct="1">
              <a:defRPr/>
            </a:pPr>
            <a:r>
              <a:rPr lang="en-US" b="1" dirty="0" smtClean="0">
                <a:solidFill>
                  <a:srgbClr val="00664D"/>
                </a:solidFill>
                <a:cs typeface="+mn-cs"/>
              </a:rPr>
              <a:t>Key Improvements</a:t>
            </a:r>
          </a:p>
          <a:p>
            <a:pPr lvl="1" eaLnBrk="1" hangingPunct="1">
              <a:defRPr/>
            </a:pPr>
            <a:r>
              <a:rPr lang="en-US" b="1" dirty="0" smtClean="0">
                <a:solidFill>
                  <a:srgbClr val="00664D"/>
                </a:solidFill>
              </a:rPr>
              <a:t>Use evaluation function instead of utility (discussed earlier)</a:t>
            </a:r>
          </a:p>
          <a:p>
            <a:pPr lvl="2" eaLnBrk="1" hangingPunct="1">
              <a:defRPr/>
            </a:pPr>
            <a:r>
              <a:rPr lang="en-US" b="1" dirty="0" smtClean="0">
                <a:solidFill>
                  <a:srgbClr val="00664D"/>
                </a:solidFill>
              </a:rPr>
              <a:t>Evaluation function provides estimate of utility at given position</a:t>
            </a:r>
          </a:p>
          <a:p>
            <a:pPr lvl="2" eaLnBrk="1" hangingPunct="1">
              <a:defRPr/>
            </a:pPr>
            <a:endParaRPr lang="en-US" b="1" dirty="0" smtClean="0">
              <a:solidFill>
                <a:srgbClr val="00664D"/>
              </a:solidFill>
            </a:endParaRPr>
          </a:p>
          <a:p>
            <a:pPr lvl="1" eaLnBrk="1" hangingPunct="1">
              <a:defRPr/>
            </a:pPr>
            <a:r>
              <a:rPr lang="en-US" b="1" dirty="0" smtClean="0">
                <a:solidFill>
                  <a:srgbClr val="00664D"/>
                </a:solidFill>
              </a:rPr>
              <a:t>Alpha/beta pruning</a:t>
            </a:r>
          </a:p>
          <a:p>
            <a:pPr lvl="2" eaLnBrk="1" hangingPunct="1">
              <a:defRPr/>
            </a:pPr>
            <a:endParaRPr lang="en-US" b="1" dirty="0" smtClean="0">
              <a:solidFill>
                <a:schemeClr val="accent1"/>
              </a:solidFill>
            </a:endParaRPr>
          </a:p>
          <a:p>
            <a:pPr lvl="1" eaLnBrk="1" hangingPunct="1">
              <a:defRPr/>
            </a:pP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625091">
                                            <p:txEl>
                                              <p:pRg st="4" end="4"/>
                                            </p:txEl>
                                          </p:spTgt>
                                        </p:tgtEl>
                                        <p:attrNameLst>
                                          <p:attrName>style.visibility</p:attrName>
                                        </p:attrNameLst>
                                      </p:cBhvr>
                                      <p:to>
                                        <p:strVal val="visible"/>
                                      </p:to>
                                    </p:set>
                                    <p:anim calcmode="lin" valueType="num">
                                      <p:cBhvr additive="base">
                                        <p:cTn id="7" dur="500" fill="hold"/>
                                        <p:tgtEl>
                                          <p:spTgt spid="1625091">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25091">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25091">
                                            <p:txEl>
                                              <p:pRg st="5" end="5"/>
                                            </p:txEl>
                                          </p:spTgt>
                                        </p:tgtEl>
                                        <p:attrNameLst>
                                          <p:attrName>style.visibility</p:attrName>
                                        </p:attrNameLst>
                                      </p:cBhvr>
                                      <p:to>
                                        <p:strVal val="visible"/>
                                      </p:to>
                                    </p:set>
                                    <p:anim calcmode="lin" valueType="num">
                                      <p:cBhvr additive="base">
                                        <p:cTn id="11" dur="500" fill="hold"/>
                                        <p:tgtEl>
                                          <p:spTgt spid="1625091">
                                            <p:txEl>
                                              <p:pRg st="5" end="5"/>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625091">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625091">
                                            <p:txEl>
                                              <p:pRg st="6" end="6"/>
                                            </p:txEl>
                                          </p:spTgt>
                                        </p:tgtEl>
                                        <p:attrNameLst>
                                          <p:attrName>style.visibility</p:attrName>
                                        </p:attrNameLst>
                                      </p:cBhvr>
                                      <p:to>
                                        <p:strVal val="visible"/>
                                      </p:to>
                                    </p:set>
                                    <p:anim calcmode="lin" valueType="num">
                                      <p:cBhvr additive="base">
                                        <p:cTn id="15" dur="500" fill="hold"/>
                                        <p:tgtEl>
                                          <p:spTgt spid="1625091">
                                            <p:txEl>
                                              <p:pRg st="6" end="6"/>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625091">
                                            <p:txEl>
                                              <p:pRg st="6" end="6"/>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625091">
                                            <p:txEl>
                                              <p:pRg st="8" end="8"/>
                                            </p:txEl>
                                          </p:spTgt>
                                        </p:tgtEl>
                                        <p:attrNameLst>
                                          <p:attrName>style.visibility</p:attrName>
                                        </p:attrNameLst>
                                      </p:cBhvr>
                                      <p:to>
                                        <p:strVal val="visible"/>
                                      </p:to>
                                    </p:set>
                                    <p:anim calcmode="lin" valueType="num">
                                      <p:cBhvr additive="base">
                                        <p:cTn id="19" dur="500" fill="hold"/>
                                        <p:tgtEl>
                                          <p:spTgt spid="1625091">
                                            <p:txEl>
                                              <p:pRg st="8" end="8"/>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2509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3" name="Rectangle 3"/>
          <p:cNvSpPr>
            <a:spLocks noGrp="1" noChangeArrowheads="1"/>
          </p:cNvSpPr>
          <p:nvPr>
            <p:ph type="body" idx="1"/>
          </p:nvPr>
        </p:nvSpPr>
        <p:spPr>
          <a:xfrm>
            <a:off x="838200" y="1143000"/>
            <a:ext cx="7772400" cy="4114800"/>
          </a:xfrm>
        </p:spPr>
        <p:txBody>
          <a:bodyPr/>
          <a:lstStyle/>
          <a:p>
            <a:pPr eaLnBrk="1" hangingPunct="1">
              <a:defRPr/>
            </a:pPr>
            <a:r>
              <a:rPr lang="en-US" sz="2400" dirty="0" smtClean="0">
                <a:solidFill>
                  <a:schemeClr val="accent2"/>
                </a:solidFill>
                <a:cs typeface="+mn-cs"/>
              </a:rPr>
              <a:t>Can we  improve search by reducing the size of the game tree to be examined?</a:t>
            </a:r>
            <a:r>
              <a:rPr lang="en-US" sz="1800" dirty="0" smtClean="0">
                <a:solidFill>
                  <a:schemeClr val="accent2"/>
                </a:solidFill>
                <a:cs typeface="+mn-cs"/>
              </a:rPr>
              <a:t>	</a:t>
            </a:r>
          </a:p>
          <a:p>
            <a:pPr eaLnBrk="1" hangingPunct="1">
              <a:defRPr/>
            </a:pPr>
            <a:endParaRPr lang="en-US" dirty="0" smtClean="0">
              <a:cs typeface="+mn-cs"/>
            </a:endParaRPr>
          </a:p>
        </p:txBody>
      </p:sp>
      <p:sp>
        <p:nvSpPr>
          <p:cNvPr id="1566725" name="Rectangle 5"/>
          <p:cNvSpPr>
            <a:spLocks noChangeArrowheads="1"/>
          </p:cNvSpPr>
          <p:nvPr/>
        </p:nvSpPr>
        <p:spPr bwMode="auto">
          <a:xfrm>
            <a:off x="2357438" y="2286000"/>
            <a:ext cx="39671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1">
              <a:spcBef>
                <a:spcPct val="20000"/>
              </a:spcBef>
              <a:defRPr/>
            </a:pPr>
            <a:r>
              <a:rPr lang="en-US" b="1" dirty="0">
                <a:solidFill>
                  <a:srgbClr val="FF0000"/>
                </a:solidFill>
                <a:cs typeface="+mn-cs"/>
                <a:sym typeface="Wingdings" charset="0"/>
              </a:rPr>
              <a:t> </a:t>
            </a:r>
            <a:r>
              <a:rPr lang="en-US" sz="2000" b="1" dirty="0">
                <a:solidFill>
                  <a:srgbClr val="FF0000"/>
                </a:solidFill>
                <a:cs typeface="+mn-cs"/>
              </a:rPr>
              <a:t>Yes!  Using alpha-beta pruning</a:t>
            </a:r>
          </a:p>
        </p:txBody>
      </p:sp>
      <p:sp>
        <p:nvSpPr>
          <p:cNvPr id="1566726" name="Rectangle 6"/>
          <p:cNvSpPr>
            <a:spLocks noGrp="1" noChangeArrowheads="1"/>
          </p:cNvSpPr>
          <p:nvPr>
            <p:ph type="title"/>
          </p:nvPr>
        </p:nvSpPr>
        <p:spPr>
          <a:xfrm>
            <a:off x="1066800" y="76200"/>
            <a:ext cx="7772400" cy="1143000"/>
          </a:xfrm>
        </p:spPr>
        <p:txBody>
          <a:bodyPr/>
          <a:lstStyle/>
          <a:p>
            <a:pPr eaLnBrk="1" hangingPunct="1">
              <a:defRPr/>
            </a:pPr>
            <a:r>
              <a:rPr lang="en-US" dirty="0" smtClean="0">
                <a:solidFill>
                  <a:srgbClr val="FF0000"/>
                </a:solidFill>
                <a:cs typeface="+mj-cs"/>
              </a:rPr>
              <a:t>α-β Pruning</a:t>
            </a:r>
          </a:p>
        </p:txBody>
      </p:sp>
      <p:sp>
        <p:nvSpPr>
          <p:cNvPr id="1566727" name="Rectangle 7"/>
          <p:cNvSpPr>
            <a:spLocks noChangeArrowheads="1"/>
          </p:cNvSpPr>
          <p:nvPr/>
        </p:nvSpPr>
        <p:spPr bwMode="auto">
          <a:xfrm>
            <a:off x="685800" y="3124200"/>
            <a:ext cx="8153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r>
              <a:rPr lang="en-US" sz="2000" b="1" dirty="0">
                <a:solidFill>
                  <a:srgbClr val="32946A"/>
                </a:solidFill>
                <a:cs typeface="+mn-cs"/>
              </a:rPr>
              <a:t>Principle</a:t>
            </a:r>
          </a:p>
          <a:p>
            <a:pPr marL="742950" lvl="1" indent="-285750">
              <a:spcBef>
                <a:spcPct val="20000"/>
              </a:spcBef>
              <a:buFontTx/>
              <a:buChar char="–"/>
              <a:defRPr/>
            </a:pPr>
            <a:r>
              <a:rPr lang="en-US" sz="2000" b="1" dirty="0">
                <a:solidFill>
                  <a:srgbClr val="32946A"/>
                </a:solidFill>
                <a:cs typeface="+mn-cs"/>
              </a:rPr>
              <a:t>If a move is determined worse than another move already examined, then there is no need for  further examination of the node.</a:t>
            </a:r>
          </a:p>
          <a:p>
            <a:pPr marL="742950" lvl="1" indent="-285750">
              <a:spcBef>
                <a:spcPct val="20000"/>
              </a:spcBef>
              <a:buFontTx/>
              <a:buChar char="–"/>
              <a:defRPr/>
            </a:pPr>
            <a:endParaRPr lang="en-US" sz="2000" b="1" dirty="0">
              <a:solidFill>
                <a:srgbClr val="32946A"/>
              </a:solidFill>
              <a:cs typeface="+mn-cs"/>
            </a:endParaRPr>
          </a:p>
          <a:p>
            <a:pPr>
              <a:spcBef>
                <a:spcPct val="20000"/>
              </a:spcBef>
              <a:defRPr/>
            </a:pPr>
            <a:r>
              <a:rPr lang="en-US" sz="2000" b="1" dirty="0">
                <a:solidFill>
                  <a:srgbClr val="3333CC"/>
                </a:solidFill>
                <a:cs typeface="+mn-cs"/>
              </a:rPr>
              <a:t>Analysis shows that will be able to search almost twice as deep.</a:t>
            </a:r>
          </a:p>
          <a:p>
            <a:pPr>
              <a:spcBef>
                <a:spcPct val="20000"/>
              </a:spcBef>
              <a:defRPr/>
            </a:pPr>
            <a:r>
              <a:rPr lang="en-US" sz="2000" b="1" i="1" dirty="0">
                <a:solidFill>
                  <a:srgbClr val="3333CC"/>
                </a:solidFill>
                <a:cs typeface="+mn-cs"/>
              </a:rPr>
              <a:t>Really is what makes game tree search practically feasible.</a:t>
            </a:r>
          </a:p>
          <a:p>
            <a:pPr>
              <a:spcBef>
                <a:spcPct val="20000"/>
              </a:spcBef>
              <a:defRPr/>
            </a:pPr>
            <a:r>
              <a:rPr lang="en-US" sz="2000" b="1" dirty="0">
                <a:solidFill>
                  <a:schemeClr val="accent5">
                    <a:lumMod val="50000"/>
                  </a:schemeClr>
                </a:solidFill>
                <a:cs typeface="+mn-cs"/>
              </a:rPr>
              <a:t>E.g. Deep Blue 14 plies using alpha-beta pruning. </a:t>
            </a:r>
          </a:p>
          <a:p>
            <a:pPr>
              <a:spcBef>
                <a:spcPct val="20000"/>
              </a:spcBef>
              <a:defRPr/>
            </a:pPr>
            <a:r>
              <a:rPr lang="en-US" sz="2000" b="1" dirty="0">
                <a:solidFill>
                  <a:schemeClr val="accent5">
                    <a:lumMod val="50000"/>
                  </a:schemeClr>
                </a:solidFill>
                <a:cs typeface="+mn-cs"/>
              </a:rPr>
              <a:t>Otherwise only 7 or 8 (weak chess player). (</a:t>
            </a:r>
            <a:r>
              <a:rPr lang="en-US" sz="2000" b="1" dirty="0" err="1">
                <a:solidFill>
                  <a:schemeClr val="accent5">
                    <a:lumMod val="50000"/>
                  </a:schemeClr>
                </a:solidFill>
                <a:cs typeface="+mn-cs"/>
              </a:rPr>
              <a:t>plie</a:t>
            </a:r>
            <a:r>
              <a:rPr lang="en-US" sz="2000" b="1" dirty="0">
                <a:solidFill>
                  <a:schemeClr val="accent5">
                    <a:lumMod val="50000"/>
                  </a:schemeClr>
                </a:solidFill>
                <a:cs typeface="+mn-cs"/>
              </a:rPr>
              <a:t> = half move / one player)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nodeType="clickEffect">
                                  <p:stCondLst>
                                    <p:cond delay="0"/>
                                  </p:stCondLst>
                                  <p:childTnLst>
                                    <p:set>
                                      <p:cBhvr>
                                        <p:cTn id="10" dur="1" fill="hold">
                                          <p:stCondLst>
                                            <p:cond delay="0"/>
                                          </p:stCondLst>
                                        </p:cTn>
                                        <p:tgtEl>
                                          <p:spTgt spid="1566727">
                                            <p:txEl>
                                              <p:pRg st="0" end="0"/>
                                            </p:txEl>
                                          </p:spTgt>
                                        </p:tgtEl>
                                        <p:attrNameLst>
                                          <p:attrName>style.visibility</p:attrName>
                                        </p:attrNameLst>
                                      </p:cBhvr>
                                      <p:to>
                                        <p:strVal val="visible"/>
                                      </p:to>
                                    </p:set>
                                    <p:anim calcmode="lin" valueType="num">
                                      <p:cBhvr additive="base">
                                        <p:cTn id="11" dur="500" fill="hold"/>
                                        <p:tgtEl>
                                          <p:spTgt spid="156672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6672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566727">
                                            <p:txEl>
                                              <p:pRg st="1" end="1"/>
                                            </p:txEl>
                                          </p:spTgt>
                                        </p:tgtEl>
                                        <p:attrNameLst>
                                          <p:attrName>style.visibility</p:attrName>
                                        </p:attrNameLst>
                                      </p:cBhvr>
                                      <p:to>
                                        <p:strVal val="visible"/>
                                      </p:to>
                                    </p:set>
                                    <p:anim calcmode="lin" valueType="num">
                                      <p:cBhvr additive="base">
                                        <p:cTn id="15" dur="500" fill="hold"/>
                                        <p:tgtEl>
                                          <p:spTgt spid="1566727">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6672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566727">
                                            <p:txEl>
                                              <p:pRg st="3" end="3"/>
                                            </p:txEl>
                                          </p:spTgt>
                                        </p:tgtEl>
                                        <p:attrNameLst>
                                          <p:attrName>style.visibility</p:attrName>
                                        </p:attrNameLst>
                                      </p:cBhvr>
                                      <p:to>
                                        <p:strVal val="visible"/>
                                      </p:to>
                                    </p:set>
                                    <p:anim calcmode="lin" valueType="num">
                                      <p:cBhvr additive="base">
                                        <p:cTn id="19" dur="500" fill="hold"/>
                                        <p:tgtEl>
                                          <p:spTgt spid="15667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667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566727">
                                            <p:txEl>
                                              <p:pRg st="4" end="4"/>
                                            </p:txEl>
                                          </p:spTgt>
                                        </p:tgtEl>
                                        <p:attrNameLst>
                                          <p:attrName>style.visibility</p:attrName>
                                        </p:attrNameLst>
                                      </p:cBhvr>
                                      <p:to>
                                        <p:strVal val="visible"/>
                                      </p:to>
                                    </p:set>
                                    <p:anim calcmode="lin" valueType="num">
                                      <p:cBhvr additive="base">
                                        <p:cTn id="23" dur="500" fill="hold"/>
                                        <p:tgtEl>
                                          <p:spTgt spid="156672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56672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566727">
                                            <p:txEl>
                                              <p:pRg st="5" end="5"/>
                                            </p:txEl>
                                          </p:spTgt>
                                        </p:tgtEl>
                                        <p:attrNameLst>
                                          <p:attrName>style.visibility</p:attrName>
                                        </p:attrNameLst>
                                      </p:cBhvr>
                                      <p:to>
                                        <p:strVal val="visible"/>
                                      </p:to>
                                    </p:set>
                                    <p:anim calcmode="lin" valueType="num">
                                      <p:cBhvr additive="base">
                                        <p:cTn id="27" dur="500" fill="hold"/>
                                        <p:tgtEl>
                                          <p:spTgt spid="1566727">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56672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566727">
                                            <p:txEl>
                                              <p:pRg st="6" end="6"/>
                                            </p:txEl>
                                          </p:spTgt>
                                        </p:tgtEl>
                                        <p:attrNameLst>
                                          <p:attrName>style.visibility</p:attrName>
                                        </p:attrNameLst>
                                      </p:cBhvr>
                                      <p:to>
                                        <p:strVal val="visible"/>
                                      </p:to>
                                    </p:set>
                                    <p:anim calcmode="lin" valueType="num">
                                      <p:cBhvr additive="base">
                                        <p:cTn id="31" dur="500" fill="hold"/>
                                        <p:tgtEl>
                                          <p:spTgt spid="1566727">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667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title"/>
          </p:nvPr>
        </p:nvSpPr>
        <p:spPr>
          <a:xfrm>
            <a:off x="1143000" y="-228600"/>
            <a:ext cx="7772400" cy="1143000"/>
          </a:xfrm>
        </p:spPr>
        <p:txBody>
          <a:bodyPr/>
          <a:lstStyle/>
          <a:p>
            <a:pPr eaLnBrk="1" hangingPunct="1">
              <a:defRPr/>
            </a:pPr>
            <a:r>
              <a:rPr lang="en-US" sz="2800" dirty="0" smtClean="0">
                <a:solidFill>
                  <a:srgbClr val="FF0000"/>
                </a:solidFill>
                <a:cs typeface="+mj-cs"/>
              </a:rPr>
              <a:t>α-β Pruning Example</a:t>
            </a:r>
          </a:p>
        </p:txBody>
      </p:sp>
      <p:pic>
        <p:nvPicPr>
          <p:cNvPr id="74754" name="Picture 3" descr="alpha-beta-progress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7239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Rectangle 2"/>
          <p:cNvSpPr>
            <a:spLocks noGrp="1" noChangeArrowheads="1"/>
          </p:cNvSpPr>
          <p:nvPr>
            <p:ph type="title"/>
          </p:nvPr>
        </p:nvSpPr>
        <p:spPr>
          <a:xfrm>
            <a:off x="1066800" y="-304800"/>
            <a:ext cx="7772400" cy="1143000"/>
          </a:xfrm>
        </p:spPr>
        <p:txBody>
          <a:bodyPr/>
          <a:lstStyle/>
          <a:p>
            <a:pPr eaLnBrk="1" hangingPunct="1">
              <a:defRPr/>
            </a:pPr>
            <a:r>
              <a:rPr lang="en-US" sz="2800" dirty="0" smtClean="0">
                <a:solidFill>
                  <a:srgbClr val="FF0000"/>
                </a:solidFill>
                <a:cs typeface="+mj-cs"/>
              </a:rPr>
              <a:t>Game Playing vs. Search   </a:t>
            </a:r>
          </a:p>
        </p:txBody>
      </p:sp>
      <p:sp>
        <p:nvSpPr>
          <p:cNvPr id="1607683" name="Rectangle 3"/>
          <p:cNvSpPr>
            <a:spLocks noGrp="1" noChangeArrowheads="1"/>
          </p:cNvSpPr>
          <p:nvPr>
            <p:ph type="body" idx="1"/>
          </p:nvPr>
        </p:nvSpPr>
        <p:spPr>
          <a:xfrm>
            <a:off x="685800" y="1066800"/>
            <a:ext cx="7848600" cy="4800600"/>
          </a:xfrm>
        </p:spPr>
        <p:txBody>
          <a:bodyPr/>
          <a:lstStyle/>
          <a:p>
            <a:pPr marL="533400" indent="-533400" eaLnBrk="1" hangingPunct="1">
              <a:lnSpc>
                <a:spcPct val="80000"/>
              </a:lnSpc>
              <a:defRPr/>
            </a:pPr>
            <a:r>
              <a:rPr lang="en-US" sz="1800" dirty="0" smtClean="0">
                <a:cs typeface="+mn-cs"/>
              </a:rPr>
              <a:t> </a:t>
            </a:r>
            <a:endParaRPr lang="en-US" sz="1800" dirty="0" smtClean="0">
              <a:cs typeface="Times New Roman" charset="0"/>
            </a:endParaRPr>
          </a:p>
          <a:p>
            <a:pPr marL="533400" indent="-533400" eaLnBrk="1" hangingPunct="1">
              <a:lnSpc>
                <a:spcPct val="80000"/>
              </a:lnSpc>
              <a:defRPr/>
            </a:pPr>
            <a:r>
              <a:rPr lang="en-US" b="1" dirty="0" smtClean="0">
                <a:solidFill>
                  <a:srgbClr val="3333CC"/>
                </a:solidFill>
                <a:cs typeface="+mn-cs"/>
              </a:rPr>
              <a:t>Multi-agent game vs. single-agent search problem</a:t>
            </a:r>
          </a:p>
          <a:p>
            <a:pPr marL="533400" indent="-533400" eaLnBrk="1" hangingPunct="1">
              <a:lnSpc>
                <a:spcPct val="80000"/>
              </a:lnSpc>
              <a:defRPr/>
            </a:pPr>
            <a:endParaRPr lang="en-US" dirty="0">
              <a:cs typeface="+mn-cs"/>
            </a:endParaRPr>
          </a:p>
          <a:p>
            <a:pPr marL="533400" indent="-533400" eaLnBrk="1" hangingPunct="1">
              <a:lnSpc>
                <a:spcPct val="80000"/>
              </a:lnSpc>
              <a:defRPr/>
            </a:pPr>
            <a:r>
              <a:rPr lang="en-US" b="1" dirty="0" smtClean="0">
                <a:solidFill>
                  <a:srgbClr val="009973"/>
                </a:solidFill>
                <a:cs typeface="+mn-cs"/>
              </a:rPr>
              <a:t>"Unpredictable" opponent need a </a:t>
            </a:r>
            <a:r>
              <a:rPr lang="en-US" b="1" dirty="0" smtClean="0">
                <a:solidFill>
                  <a:srgbClr val="FF0000"/>
                </a:solidFill>
                <a:cs typeface="+mn-cs"/>
              </a:rPr>
              <a:t>strategy</a:t>
            </a:r>
            <a:r>
              <a:rPr lang="en-US" b="1" dirty="0" smtClean="0">
                <a:solidFill>
                  <a:srgbClr val="009973"/>
                </a:solidFill>
                <a:cs typeface="+mn-cs"/>
              </a:rPr>
              <a:t>: specifies a move</a:t>
            </a:r>
          </a:p>
          <a:p>
            <a:pPr marL="533400" indent="-533400" eaLnBrk="1" hangingPunct="1">
              <a:lnSpc>
                <a:spcPct val="80000"/>
              </a:lnSpc>
              <a:defRPr/>
            </a:pPr>
            <a:r>
              <a:rPr lang="en-US" b="1" dirty="0">
                <a:solidFill>
                  <a:srgbClr val="009973"/>
                </a:solidFill>
                <a:cs typeface="+mn-cs"/>
              </a:rPr>
              <a:t> </a:t>
            </a:r>
            <a:r>
              <a:rPr lang="en-US" b="1" dirty="0" smtClean="0">
                <a:solidFill>
                  <a:srgbClr val="009973"/>
                </a:solidFill>
                <a:cs typeface="+mn-cs"/>
              </a:rPr>
              <a:t>       for each possible opponent reply. </a:t>
            </a:r>
          </a:p>
          <a:p>
            <a:pPr marL="533400" indent="-533400" eaLnBrk="1" hangingPunct="1">
              <a:lnSpc>
                <a:spcPct val="80000"/>
              </a:lnSpc>
              <a:defRPr/>
            </a:pPr>
            <a:r>
              <a:rPr lang="en-US" b="1" dirty="0">
                <a:solidFill>
                  <a:srgbClr val="009973"/>
                </a:solidFill>
                <a:cs typeface="+mn-cs"/>
              </a:rPr>
              <a:t> </a:t>
            </a:r>
            <a:r>
              <a:rPr lang="en-US" b="1" dirty="0" smtClean="0">
                <a:solidFill>
                  <a:srgbClr val="009973"/>
                </a:solidFill>
                <a:cs typeface="+mn-cs"/>
              </a:rPr>
              <a:t>       </a:t>
            </a:r>
            <a:r>
              <a:rPr lang="en-US" b="1" dirty="0" err="1" smtClean="0">
                <a:solidFill>
                  <a:srgbClr val="009973"/>
                </a:solidFill>
                <a:cs typeface="+mn-cs"/>
              </a:rPr>
              <a:t>E.g</a:t>
            </a:r>
            <a:r>
              <a:rPr lang="en-US" b="1" dirty="0" smtClean="0">
                <a:solidFill>
                  <a:srgbClr val="009973"/>
                </a:solidFill>
                <a:cs typeface="+mn-cs"/>
              </a:rPr>
              <a:t> with “huge” lookup table.</a:t>
            </a:r>
            <a:r>
              <a:rPr lang="en-US" dirty="0" smtClean="0">
                <a:cs typeface="+mn-cs"/>
              </a:rPr>
              <a:t>
</a:t>
            </a:r>
          </a:p>
          <a:p>
            <a:pPr marL="533400" indent="-533400" eaLnBrk="1" hangingPunct="1">
              <a:lnSpc>
                <a:spcPct val="80000"/>
              </a:lnSpc>
              <a:defRPr/>
            </a:pPr>
            <a:r>
              <a:rPr lang="en-US" dirty="0" smtClean="0">
                <a:cs typeface="+mn-cs"/>
              </a:rPr>
              <a:t>	</a:t>
            </a:r>
            <a:r>
              <a:rPr lang="en-US" b="1" dirty="0" smtClean="0">
                <a:solidFill>
                  <a:schemeClr val="accent2"/>
                </a:solidFill>
                <a:cs typeface="+mn-cs"/>
              </a:rPr>
              <a:t>Time limits </a:t>
            </a:r>
            <a:r>
              <a:rPr lang="en-US" b="1" dirty="0" smtClean="0">
                <a:solidFill>
                  <a:schemeClr val="accent2"/>
                </a:solidFill>
                <a:cs typeface="Arial" charset="0"/>
                <a:sym typeface="Wingdings" charset="0"/>
              </a:rPr>
              <a:t></a:t>
            </a:r>
            <a:r>
              <a:rPr lang="en-US" b="1" dirty="0" smtClean="0">
                <a:solidFill>
                  <a:schemeClr val="accent2"/>
                </a:solidFill>
                <a:cs typeface="+mn-cs"/>
              </a:rPr>
              <a:t> unlikely to find optimal response, must approximate</a:t>
            </a:r>
          </a:p>
          <a:p>
            <a:pPr marL="533400" indent="-533400" eaLnBrk="1" hangingPunct="1">
              <a:lnSpc>
                <a:spcPct val="80000"/>
              </a:lnSpc>
              <a:defRPr/>
            </a:pPr>
            <a:endParaRPr lang="en-US" b="1" dirty="0">
              <a:solidFill>
                <a:schemeClr val="accent2"/>
              </a:solidFill>
              <a:cs typeface="+mn-cs"/>
            </a:endParaRPr>
          </a:p>
          <a:p>
            <a:pPr marL="533400" indent="-533400" eaLnBrk="1" hangingPunct="1">
              <a:lnSpc>
                <a:spcPct val="80000"/>
              </a:lnSpc>
              <a:defRPr/>
            </a:pPr>
            <a:r>
              <a:rPr lang="en-US" b="1" dirty="0" smtClean="0">
                <a:solidFill>
                  <a:srgbClr val="009973"/>
                </a:solidFill>
                <a:cs typeface="+mn-cs"/>
              </a:rPr>
              <a:t>Rich history of game playing in AI, in particular in the area of chess.</a:t>
            </a:r>
          </a:p>
          <a:p>
            <a:pPr marL="533400" indent="-533400" eaLnBrk="1" hangingPunct="1">
              <a:lnSpc>
                <a:spcPct val="80000"/>
              </a:lnSpc>
              <a:defRPr/>
            </a:pPr>
            <a:endParaRPr lang="en-US" b="1" dirty="0">
              <a:solidFill>
                <a:srgbClr val="009973"/>
              </a:solidFill>
              <a:cs typeface="+mn-cs"/>
            </a:endParaRPr>
          </a:p>
          <a:p>
            <a:pPr marL="533400" indent="-533400" eaLnBrk="1" hangingPunct="1">
              <a:lnSpc>
                <a:spcPct val="80000"/>
              </a:lnSpc>
              <a:defRPr/>
            </a:pPr>
            <a:r>
              <a:rPr lang="en-US" b="1" dirty="0" smtClean="0">
                <a:solidFill>
                  <a:srgbClr val="009973"/>
                </a:solidFill>
                <a:cs typeface="+mn-cs"/>
              </a:rPr>
              <a:t>Both Turing and Shannon viewed chess as an important challenge for</a:t>
            </a:r>
          </a:p>
          <a:p>
            <a:pPr marL="533400" indent="-533400" eaLnBrk="1" hangingPunct="1">
              <a:lnSpc>
                <a:spcPct val="80000"/>
              </a:lnSpc>
              <a:defRPr/>
            </a:pPr>
            <a:r>
              <a:rPr lang="en-US" b="1" dirty="0" smtClean="0">
                <a:solidFill>
                  <a:srgbClr val="009973"/>
                </a:solidFill>
                <a:cs typeface="+mn-cs"/>
              </a:rPr>
              <a:t>machine intelligence because playing chess </a:t>
            </a:r>
            <a:r>
              <a:rPr lang="en-US" b="1" dirty="0" smtClean="0">
                <a:solidFill>
                  <a:srgbClr val="FF0000"/>
                </a:solidFill>
                <a:cs typeface="+mn-cs"/>
              </a:rPr>
              <a:t>appears to require some</a:t>
            </a:r>
          </a:p>
          <a:p>
            <a:pPr marL="533400" indent="-533400" eaLnBrk="1" hangingPunct="1">
              <a:lnSpc>
                <a:spcPct val="80000"/>
              </a:lnSpc>
              <a:defRPr/>
            </a:pPr>
            <a:r>
              <a:rPr lang="en-US" b="1" dirty="0" smtClean="0">
                <a:solidFill>
                  <a:srgbClr val="FF0000"/>
                </a:solidFill>
                <a:cs typeface="+mn-cs"/>
              </a:rPr>
              <a:t>level of intelligence.</a:t>
            </a:r>
          </a:p>
          <a:p>
            <a:pPr marL="914400" lvl="1" indent="-457200" eaLnBrk="1" hangingPunct="1">
              <a:lnSpc>
                <a:spcPct val="80000"/>
              </a:lnSpc>
              <a:defRPr/>
            </a:pPr>
            <a:endParaRPr lang="en-US" dirty="0" smtClean="0">
              <a:solidFill>
                <a:srgbClr val="009973"/>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07683">
                                            <p:txEl>
                                              <p:pRg st="3" end="3"/>
                                            </p:txEl>
                                          </p:spTgt>
                                        </p:tgtEl>
                                        <p:attrNameLst>
                                          <p:attrName>style.visibility</p:attrName>
                                        </p:attrNameLst>
                                      </p:cBhvr>
                                      <p:to>
                                        <p:strVal val="visible"/>
                                      </p:to>
                                    </p:set>
                                    <p:anim calcmode="lin" valueType="num">
                                      <p:cBhvr additive="base">
                                        <p:cTn id="7" dur="500" fill="hold"/>
                                        <p:tgtEl>
                                          <p:spTgt spid="160768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768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07683">
                                            <p:txEl>
                                              <p:pRg st="4" end="4"/>
                                            </p:txEl>
                                          </p:spTgt>
                                        </p:tgtEl>
                                        <p:attrNameLst>
                                          <p:attrName>style.visibility</p:attrName>
                                        </p:attrNameLst>
                                      </p:cBhvr>
                                      <p:to>
                                        <p:strVal val="visible"/>
                                      </p:to>
                                    </p:set>
                                    <p:anim calcmode="lin" valueType="num">
                                      <p:cBhvr additive="base">
                                        <p:cTn id="11" dur="500" fill="hold"/>
                                        <p:tgtEl>
                                          <p:spTgt spid="160768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0768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07683">
                                            <p:txEl>
                                              <p:pRg st="5" end="5"/>
                                            </p:txEl>
                                          </p:spTgt>
                                        </p:tgtEl>
                                        <p:attrNameLst>
                                          <p:attrName>style.visibility</p:attrName>
                                        </p:attrNameLst>
                                      </p:cBhvr>
                                      <p:to>
                                        <p:strVal val="visible"/>
                                      </p:to>
                                    </p:set>
                                    <p:anim calcmode="lin" valueType="num">
                                      <p:cBhvr additive="base">
                                        <p:cTn id="15" dur="500" fill="hold"/>
                                        <p:tgtEl>
                                          <p:spTgt spid="160768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076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607683">
                                            <p:txEl>
                                              <p:pRg st="5" end="5"/>
                                            </p:txEl>
                                          </p:spTgt>
                                        </p:tgtEl>
                                        <p:attrNameLst>
                                          <p:attrName>style.visibility</p:attrName>
                                        </p:attrNameLst>
                                      </p:cBhvr>
                                      <p:to>
                                        <p:strVal val="visible"/>
                                      </p:to>
                                    </p:set>
                                    <p:anim calcmode="lin" valueType="num">
                                      <p:cBhvr additive="base">
                                        <p:cTn id="21" dur="500" fill="hold"/>
                                        <p:tgtEl>
                                          <p:spTgt spid="160768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0768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07683">
                                            <p:txEl>
                                              <p:pRg st="6" end="6"/>
                                            </p:txEl>
                                          </p:spTgt>
                                        </p:tgtEl>
                                        <p:attrNameLst>
                                          <p:attrName>style.visibility</p:attrName>
                                        </p:attrNameLst>
                                      </p:cBhvr>
                                      <p:to>
                                        <p:strVal val="visible"/>
                                      </p:to>
                                    </p:set>
                                    <p:anim calcmode="lin" valueType="num">
                                      <p:cBhvr additive="base">
                                        <p:cTn id="25" dur="500" fill="hold"/>
                                        <p:tgtEl>
                                          <p:spTgt spid="160768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076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07683">
                                            <p:txEl>
                                              <p:pRg st="8" end="8"/>
                                            </p:txEl>
                                          </p:spTgt>
                                        </p:tgtEl>
                                        <p:attrNameLst>
                                          <p:attrName>style.visibility</p:attrName>
                                        </p:attrNameLst>
                                      </p:cBhvr>
                                      <p:to>
                                        <p:strVal val="visible"/>
                                      </p:to>
                                    </p:set>
                                    <p:anim calcmode="lin" valueType="num">
                                      <p:cBhvr additive="base">
                                        <p:cTn id="31" dur="500" fill="hold"/>
                                        <p:tgtEl>
                                          <p:spTgt spid="160768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0768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07683">
                                            <p:txEl>
                                              <p:pRg st="10" end="10"/>
                                            </p:txEl>
                                          </p:spTgt>
                                        </p:tgtEl>
                                        <p:attrNameLst>
                                          <p:attrName>style.visibility</p:attrName>
                                        </p:attrNameLst>
                                      </p:cBhvr>
                                      <p:to>
                                        <p:strVal val="visible"/>
                                      </p:to>
                                    </p:set>
                                    <p:anim calcmode="lin" valueType="num">
                                      <p:cBhvr additive="base">
                                        <p:cTn id="35" dur="500" fill="hold"/>
                                        <p:tgtEl>
                                          <p:spTgt spid="160768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0768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07683">
                                            <p:txEl>
                                              <p:pRg st="11" end="11"/>
                                            </p:txEl>
                                          </p:spTgt>
                                        </p:tgtEl>
                                        <p:attrNameLst>
                                          <p:attrName>style.visibility</p:attrName>
                                        </p:attrNameLst>
                                      </p:cBhvr>
                                      <p:to>
                                        <p:strVal val="visible"/>
                                      </p:to>
                                    </p:set>
                                    <p:anim calcmode="lin" valueType="num">
                                      <p:cBhvr additive="base">
                                        <p:cTn id="39" dur="500" fill="hold"/>
                                        <p:tgtEl>
                                          <p:spTgt spid="160768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07683">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07683">
                                            <p:txEl>
                                              <p:pRg st="12" end="12"/>
                                            </p:txEl>
                                          </p:spTgt>
                                        </p:tgtEl>
                                        <p:attrNameLst>
                                          <p:attrName>style.visibility</p:attrName>
                                        </p:attrNameLst>
                                      </p:cBhvr>
                                      <p:to>
                                        <p:strVal val="visible"/>
                                      </p:to>
                                    </p:set>
                                    <p:anim calcmode="lin" valueType="num">
                                      <p:cBhvr additive="base">
                                        <p:cTn id="43" dur="500" fill="hold"/>
                                        <p:tgtEl>
                                          <p:spTgt spid="160768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0768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3" descr="alpha-beta-progress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38400"/>
            <a:ext cx="76200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3" descr="alpha-beta-progress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769620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 descr="alpha-beta-progress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76962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3" descr="alpha-beta-progress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6962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477000" y="5029200"/>
            <a:ext cx="2081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Note: order</a:t>
            </a:r>
          </a:p>
          <a:p>
            <a:pPr eaLnBrk="1" hangingPunct="1"/>
            <a:r>
              <a:rPr lang="en-US" sz="2000" b="1">
                <a:solidFill>
                  <a:srgbClr val="FF0000"/>
                </a:solidFill>
              </a:rPr>
              <a:t>children matters!</a:t>
            </a:r>
          </a:p>
        </p:txBody>
      </p:sp>
      <p:sp>
        <p:nvSpPr>
          <p:cNvPr id="4" name="TextBox 3"/>
          <p:cNvSpPr txBox="1">
            <a:spLocks noChangeArrowheads="1"/>
          </p:cNvSpPr>
          <p:nvPr/>
        </p:nvSpPr>
        <p:spPr bwMode="auto">
          <a:xfrm>
            <a:off x="609600" y="5486400"/>
            <a:ext cx="3557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rPr>
              <a:t>What gives best pruning?</a:t>
            </a:r>
          </a:p>
        </p:txBody>
      </p:sp>
      <p:sp>
        <p:nvSpPr>
          <p:cNvPr id="5" name="TextBox 4"/>
          <p:cNvSpPr txBox="1">
            <a:spLocks noChangeArrowheads="1"/>
          </p:cNvSpPr>
          <p:nvPr/>
        </p:nvSpPr>
        <p:spPr bwMode="auto">
          <a:xfrm>
            <a:off x="457200" y="6096000"/>
            <a:ext cx="614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CC"/>
                </a:solidFill>
              </a:rPr>
              <a:t>Visit most promising (from min/max perspective) first.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ChangeArrowheads="1"/>
          </p:cNvSpPr>
          <p:nvPr>
            <p:ph type="title"/>
          </p:nvPr>
        </p:nvSpPr>
        <p:spPr>
          <a:xfrm>
            <a:off x="1219200" y="-152400"/>
            <a:ext cx="7772400" cy="1143000"/>
          </a:xfrm>
        </p:spPr>
        <p:txBody>
          <a:bodyPr/>
          <a:lstStyle/>
          <a:p>
            <a:pPr eaLnBrk="1" hangingPunct="1">
              <a:defRPr/>
            </a:pPr>
            <a:r>
              <a:rPr lang="en-US" sz="2800" dirty="0" smtClean="0">
                <a:solidFill>
                  <a:srgbClr val="FF0000"/>
                </a:solidFill>
                <a:cs typeface="Arial" charset="0"/>
              </a:rPr>
              <a:t>Alpha-Beta Pruning</a:t>
            </a:r>
            <a:endParaRPr lang="el-GR" sz="2800" dirty="0" smtClean="0">
              <a:solidFill>
                <a:srgbClr val="FF0000"/>
              </a:solidFill>
              <a:cs typeface="Arial" charset="0"/>
            </a:endParaRPr>
          </a:p>
        </p:txBody>
      </p:sp>
      <p:sp>
        <p:nvSpPr>
          <p:cNvPr id="1634307" name="Rectangle 3"/>
          <p:cNvSpPr>
            <a:spLocks noGrp="1" noChangeArrowheads="1"/>
          </p:cNvSpPr>
          <p:nvPr>
            <p:ph type="body" idx="1"/>
          </p:nvPr>
        </p:nvSpPr>
        <p:spPr>
          <a:xfrm>
            <a:off x="381000" y="1676400"/>
            <a:ext cx="8534400" cy="4267200"/>
          </a:xfrm>
        </p:spPr>
        <p:txBody>
          <a:bodyPr/>
          <a:lstStyle/>
          <a:p>
            <a:pPr eaLnBrk="1" hangingPunct="1">
              <a:defRPr/>
            </a:pPr>
            <a:r>
              <a:rPr lang="en-US" sz="2400" b="1" dirty="0" smtClean="0">
                <a:cs typeface="Arial" charset="0"/>
              </a:rPr>
              <a:t>Rules:</a:t>
            </a:r>
          </a:p>
          <a:p>
            <a:pPr lvl="1" eaLnBrk="1" hangingPunct="1">
              <a:defRPr/>
            </a:pPr>
            <a:r>
              <a:rPr lang="el-GR" sz="2400" b="1" dirty="0" smtClean="0">
                <a:solidFill>
                  <a:srgbClr val="FF0000"/>
                </a:solidFill>
                <a:cs typeface="Arial" charset="0"/>
              </a:rPr>
              <a:t>α</a:t>
            </a:r>
            <a:r>
              <a:rPr lang="en-US" sz="2400" b="1" dirty="0" smtClean="0">
                <a:cs typeface="Arial" charset="0"/>
              </a:rPr>
              <a:t> is the best (highest) </a:t>
            </a:r>
            <a:r>
              <a:rPr lang="en-US" sz="2400" b="1" dirty="0" smtClean="0">
                <a:solidFill>
                  <a:srgbClr val="FF0000"/>
                </a:solidFill>
                <a:cs typeface="Arial" charset="0"/>
              </a:rPr>
              <a:t>found so </a:t>
            </a:r>
            <a:r>
              <a:rPr lang="en-US" sz="2400" b="1" dirty="0" smtClean="0">
                <a:cs typeface="Arial" charset="0"/>
              </a:rPr>
              <a:t>far along the path for </a:t>
            </a:r>
            <a:r>
              <a:rPr lang="en-US" sz="2400" b="1" dirty="0" smtClean="0">
                <a:solidFill>
                  <a:srgbClr val="FF0000"/>
                </a:solidFill>
                <a:cs typeface="Arial" charset="0"/>
              </a:rPr>
              <a:t>Max</a:t>
            </a:r>
          </a:p>
          <a:p>
            <a:pPr lvl="1" eaLnBrk="1" hangingPunct="1">
              <a:defRPr/>
            </a:pPr>
            <a:r>
              <a:rPr lang="el-GR" sz="2400" b="1" dirty="0" smtClean="0">
                <a:solidFill>
                  <a:srgbClr val="FF0000"/>
                </a:solidFill>
                <a:cs typeface="Arial" charset="0"/>
              </a:rPr>
              <a:t>β</a:t>
            </a:r>
            <a:r>
              <a:rPr lang="en-US" sz="2400" b="1" dirty="0" smtClean="0">
                <a:cs typeface="Arial" charset="0"/>
              </a:rPr>
              <a:t> is the best (lowest) found so far along the path for </a:t>
            </a:r>
            <a:r>
              <a:rPr lang="en-US" sz="2400" b="1" dirty="0" smtClean="0">
                <a:solidFill>
                  <a:srgbClr val="FF0000"/>
                </a:solidFill>
                <a:cs typeface="Arial" charset="0"/>
              </a:rPr>
              <a:t>Min</a:t>
            </a:r>
            <a:r>
              <a:rPr lang="en-US" sz="2400" b="1" dirty="0" smtClean="0">
                <a:cs typeface="Arial" charset="0"/>
              </a:rPr>
              <a:t> </a:t>
            </a:r>
          </a:p>
          <a:p>
            <a:pPr lvl="1" eaLnBrk="1" hangingPunct="1">
              <a:defRPr/>
            </a:pPr>
            <a:r>
              <a:rPr lang="en-US" sz="2400" b="1" dirty="0" smtClean="0"/>
              <a:t>Search below a </a:t>
            </a:r>
            <a:r>
              <a:rPr lang="en-US" sz="2400" b="1" dirty="0" smtClean="0">
                <a:solidFill>
                  <a:srgbClr val="FF0000"/>
                </a:solidFill>
              </a:rPr>
              <a:t>MIN</a:t>
            </a:r>
            <a:r>
              <a:rPr lang="en-US" sz="2400" b="1" dirty="0" smtClean="0"/>
              <a:t> node may be </a:t>
            </a:r>
            <a:r>
              <a:rPr lang="en-US" sz="2400" b="1" dirty="0" smtClean="0">
                <a:solidFill>
                  <a:srgbClr val="FF0000"/>
                </a:solidFill>
              </a:rPr>
              <a:t>alpha-pruned</a:t>
            </a:r>
            <a:r>
              <a:rPr lang="en-US" sz="2400" b="1" dirty="0" smtClean="0"/>
              <a:t> if</a:t>
            </a:r>
          </a:p>
          <a:p>
            <a:pPr marL="457200" lvl="1" indent="0" eaLnBrk="1" hangingPunct="1">
              <a:buFontTx/>
              <a:buNone/>
              <a:defRPr/>
            </a:pPr>
            <a:r>
              <a:rPr lang="en-US" sz="2400" b="1" dirty="0">
                <a:solidFill>
                  <a:srgbClr val="FF0000"/>
                </a:solidFill>
              </a:rPr>
              <a:t> </a:t>
            </a:r>
            <a:r>
              <a:rPr lang="en-US" sz="2400" b="1" dirty="0" smtClean="0">
                <a:solidFill>
                  <a:srgbClr val="FF0000"/>
                </a:solidFill>
              </a:rPr>
              <a:t>  </a:t>
            </a:r>
            <a:r>
              <a:rPr lang="en-US" sz="2400" b="1" dirty="0" smtClean="0"/>
              <a:t> its </a:t>
            </a:r>
            <a:r>
              <a:rPr lang="el-GR" sz="2400" b="1" dirty="0" smtClean="0">
                <a:solidFill>
                  <a:srgbClr val="FF0000"/>
                </a:solidFill>
                <a:cs typeface="Times New Roman" charset="0"/>
              </a:rPr>
              <a:t>β</a:t>
            </a:r>
            <a:r>
              <a:rPr lang="en-US" sz="2400" b="1" dirty="0" smtClean="0">
                <a:solidFill>
                  <a:srgbClr val="FF0000"/>
                </a:solidFill>
                <a:cs typeface="Times New Roman" charset="0"/>
              </a:rPr>
              <a:t> &lt;=</a:t>
            </a:r>
            <a:r>
              <a:rPr lang="en-US" sz="2400" b="1" dirty="0" smtClean="0">
                <a:solidFill>
                  <a:srgbClr val="CC00CC"/>
                </a:solidFill>
                <a:cs typeface="Times New Roman" charset="0"/>
              </a:rPr>
              <a:t>  </a:t>
            </a:r>
            <a:r>
              <a:rPr lang="el-GR" sz="2400" b="1" dirty="0" smtClean="0">
                <a:solidFill>
                  <a:srgbClr val="FF0000"/>
                </a:solidFill>
                <a:cs typeface="Arial" charset="0"/>
              </a:rPr>
              <a:t>α</a:t>
            </a:r>
            <a:r>
              <a:rPr lang="en-US" sz="2400" b="1" dirty="0" smtClean="0">
                <a:solidFill>
                  <a:srgbClr val="CC00CC"/>
                </a:solidFill>
              </a:rPr>
              <a:t> </a:t>
            </a:r>
            <a:r>
              <a:rPr lang="en-US" sz="2400" b="1" dirty="0" smtClean="0">
                <a:solidFill>
                  <a:srgbClr val="FF0000"/>
                </a:solidFill>
              </a:rPr>
              <a:t> of some MAX ancestor</a:t>
            </a:r>
          </a:p>
          <a:p>
            <a:pPr lvl="1" eaLnBrk="1" hangingPunct="1">
              <a:defRPr/>
            </a:pPr>
            <a:r>
              <a:rPr lang="en-US" sz="2400" b="1" dirty="0" smtClean="0"/>
              <a:t>Search below a </a:t>
            </a:r>
            <a:r>
              <a:rPr lang="en-US" sz="2400" b="1" dirty="0" smtClean="0">
                <a:solidFill>
                  <a:srgbClr val="FF0000"/>
                </a:solidFill>
              </a:rPr>
              <a:t>MAX</a:t>
            </a:r>
            <a:r>
              <a:rPr lang="en-US" sz="2400" b="1" dirty="0" smtClean="0"/>
              <a:t> node may be </a:t>
            </a:r>
            <a:r>
              <a:rPr lang="en-US" sz="2400" b="1" dirty="0" smtClean="0">
                <a:solidFill>
                  <a:srgbClr val="CC00CC"/>
                </a:solidFill>
              </a:rPr>
              <a:t>beta-pruned </a:t>
            </a:r>
            <a:r>
              <a:rPr lang="en-US" sz="2400" b="1" dirty="0" smtClean="0"/>
              <a:t>if  its </a:t>
            </a:r>
          </a:p>
          <a:p>
            <a:pPr marL="457200" lvl="1" indent="0" eaLnBrk="1" hangingPunct="1">
              <a:buFontTx/>
              <a:buNone/>
              <a:defRPr/>
            </a:pPr>
            <a:r>
              <a:rPr lang="en-US" sz="2400" b="1" dirty="0">
                <a:solidFill>
                  <a:srgbClr val="FF0000"/>
                </a:solidFill>
                <a:sym typeface="Symbol" charset="0"/>
              </a:rPr>
              <a:t> </a:t>
            </a:r>
            <a:r>
              <a:rPr lang="en-US" sz="2400" b="1" dirty="0" smtClean="0">
                <a:solidFill>
                  <a:srgbClr val="FF0000"/>
                </a:solidFill>
                <a:sym typeface="Symbol" charset="0"/>
              </a:rPr>
              <a:t>   </a:t>
            </a:r>
            <a:r>
              <a:rPr lang="el-GR" sz="2400" b="1" dirty="0" smtClean="0">
                <a:solidFill>
                  <a:srgbClr val="FF0000"/>
                </a:solidFill>
                <a:cs typeface="Arial" charset="0"/>
              </a:rPr>
              <a:t>α</a:t>
            </a:r>
            <a:r>
              <a:rPr lang="en-US" sz="2400" b="1" dirty="0" smtClean="0">
                <a:solidFill>
                  <a:srgbClr val="FF0000"/>
                </a:solidFill>
                <a:cs typeface="Arial" charset="0"/>
              </a:rPr>
              <a:t> &gt;= </a:t>
            </a:r>
            <a:r>
              <a:rPr lang="en-US" sz="2400" b="1" dirty="0" smtClean="0">
                <a:solidFill>
                  <a:srgbClr val="FF0000"/>
                </a:solidFill>
              </a:rPr>
              <a:t> </a:t>
            </a:r>
            <a:r>
              <a:rPr lang="el-GR" sz="2400" b="1" dirty="0" smtClean="0">
                <a:solidFill>
                  <a:srgbClr val="FF0000"/>
                </a:solidFill>
                <a:cs typeface="Times New Roman" charset="0"/>
              </a:rPr>
              <a:t>β</a:t>
            </a:r>
            <a:r>
              <a:rPr lang="en-US" sz="2400" b="1" dirty="0" smtClean="0">
                <a:solidFill>
                  <a:srgbClr val="FF0000"/>
                </a:solidFill>
              </a:rPr>
              <a:t> of some MIN ancestor.</a:t>
            </a:r>
          </a:p>
          <a:p>
            <a:pPr lvl="1" eaLnBrk="1" hangingPunct="1">
              <a:buFontTx/>
              <a:buNone/>
              <a:defRPr/>
            </a:pPr>
            <a:endParaRPr lang="en-US" b="1" dirty="0" smtClean="0">
              <a:solidFill>
                <a:srgbClr val="FF0000"/>
              </a:solidFill>
              <a:cs typeface="Arial" charset="0"/>
            </a:endParaRPr>
          </a:p>
          <a:p>
            <a:pPr lvl="1" eaLnBrk="1" hangingPunct="1">
              <a:buFontTx/>
              <a:buNone/>
              <a:defRPr/>
            </a:pPr>
            <a:endParaRPr lang="en-US" b="1" dirty="0" smtClean="0">
              <a:cs typeface="Arial" charset="0"/>
            </a:endParaRPr>
          </a:p>
          <a:p>
            <a:pPr lvl="1" eaLnBrk="1" hangingPunct="1">
              <a:buFontTx/>
              <a:buNone/>
              <a:defRPr/>
            </a:pPr>
            <a:endParaRPr lang="en-US" dirty="0" smtClean="0">
              <a:cs typeface="Arial" charset="0"/>
            </a:endParaRPr>
          </a:p>
        </p:txBody>
      </p:sp>
      <p:sp>
        <p:nvSpPr>
          <p:cNvPr id="2" name="TextBox 1"/>
          <p:cNvSpPr txBox="1"/>
          <p:nvPr/>
        </p:nvSpPr>
        <p:spPr>
          <a:xfrm>
            <a:off x="931102" y="5105400"/>
            <a:ext cx="3031298" cy="461665"/>
          </a:xfrm>
          <a:prstGeom prst="rect">
            <a:avLst/>
          </a:prstGeom>
          <a:noFill/>
        </p:spPr>
        <p:txBody>
          <a:bodyPr wrap="none" rtlCol="0">
            <a:spAutoFit/>
          </a:bodyPr>
          <a:lstStyle/>
          <a:p>
            <a:r>
              <a:rPr lang="en-US" b="1" dirty="0" smtClean="0">
                <a:solidFill>
                  <a:schemeClr val="accent2">
                    <a:lumMod val="75000"/>
                  </a:schemeClr>
                </a:solidFill>
              </a:rPr>
              <a:t>See also fig. 5.5 R&amp;N.</a:t>
            </a:r>
            <a:endParaRPr lang="en-US" b="1" dirty="0">
              <a:solidFill>
                <a:schemeClr val="accent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2"/>
          <p:cNvSpPr>
            <a:spLocks noGrp="1" noChangeArrowheads="1"/>
          </p:cNvSpPr>
          <p:nvPr>
            <p:ph type="title"/>
          </p:nvPr>
        </p:nvSpPr>
        <p:spPr>
          <a:xfrm>
            <a:off x="1066800" y="-152400"/>
            <a:ext cx="7772400" cy="1143000"/>
          </a:xfrm>
        </p:spPr>
        <p:txBody>
          <a:bodyPr/>
          <a:lstStyle/>
          <a:p>
            <a:pPr eaLnBrk="1" hangingPunct="1">
              <a:defRPr/>
            </a:pPr>
            <a:r>
              <a:rPr lang="en-US" sz="2800" dirty="0" smtClean="0">
                <a:solidFill>
                  <a:srgbClr val="FF0000"/>
                </a:solidFill>
                <a:cs typeface="+mj-cs"/>
              </a:rPr>
              <a:t>More abstractly</a:t>
            </a:r>
          </a:p>
        </p:txBody>
      </p:sp>
      <p:sp>
        <p:nvSpPr>
          <p:cNvPr id="1631235" name="Rectangle 3"/>
          <p:cNvSpPr>
            <a:spLocks noGrp="1" noChangeArrowheads="1"/>
          </p:cNvSpPr>
          <p:nvPr>
            <p:ph type="body" sz="half" idx="1"/>
          </p:nvPr>
        </p:nvSpPr>
        <p:spPr>
          <a:xfrm>
            <a:off x="304800" y="1143000"/>
            <a:ext cx="3814763" cy="4114800"/>
          </a:xfrm>
        </p:spPr>
        <p:txBody>
          <a:bodyPr/>
          <a:lstStyle/>
          <a:p>
            <a:pPr marL="0" indent="0" eaLnBrk="1" hangingPunct="1">
              <a:defRPr/>
            </a:pPr>
            <a:r>
              <a:rPr lang="en-US" sz="2400" b="1" dirty="0" smtClean="0">
                <a:solidFill>
                  <a:schemeClr val="accent2"/>
                </a:solidFill>
                <a:cs typeface="+mn-cs"/>
              </a:rPr>
              <a:t>α is the value of the best (i.e., highest-value) choice found so far at any choice point along the path for </a:t>
            </a:r>
            <a:r>
              <a:rPr lang="en-US" sz="2400" b="1" i="1" dirty="0" smtClean="0">
                <a:solidFill>
                  <a:schemeClr val="accent2"/>
                </a:solidFill>
                <a:cs typeface="+mn-cs"/>
              </a:rPr>
              <a:t>max</a:t>
            </a:r>
            <a:r>
              <a:rPr lang="en-US" sz="2400" b="1" dirty="0" smtClean="0">
                <a:solidFill>
                  <a:schemeClr val="accent2"/>
                </a:solidFill>
                <a:cs typeface="+mn-cs"/>
              </a:rPr>
              <a:t>
</a:t>
            </a:r>
          </a:p>
          <a:p>
            <a:pPr marL="0" indent="0" eaLnBrk="1" hangingPunct="1">
              <a:defRPr/>
            </a:pPr>
            <a:r>
              <a:rPr lang="en-US" sz="2400" b="1" dirty="0" smtClean="0">
                <a:solidFill>
                  <a:schemeClr val="accent1">
                    <a:lumMod val="50000"/>
                  </a:schemeClr>
                </a:solidFill>
                <a:cs typeface="+mn-cs"/>
              </a:rPr>
              <a:t>If </a:t>
            </a:r>
            <a:r>
              <a:rPr lang="en-US" sz="2400" b="1" i="1" dirty="0" smtClean="0">
                <a:solidFill>
                  <a:schemeClr val="accent1">
                    <a:lumMod val="50000"/>
                  </a:schemeClr>
                </a:solidFill>
                <a:cs typeface="+mn-cs"/>
              </a:rPr>
              <a:t>v</a:t>
            </a:r>
            <a:r>
              <a:rPr lang="en-US" sz="2400" b="1" dirty="0" smtClean="0">
                <a:solidFill>
                  <a:schemeClr val="accent1">
                    <a:lumMod val="50000"/>
                  </a:schemeClr>
                </a:solidFill>
                <a:cs typeface="+mn-cs"/>
              </a:rPr>
              <a:t> is worse than α, </a:t>
            </a:r>
            <a:r>
              <a:rPr lang="en-US" sz="2400" b="1" i="1" dirty="0" smtClean="0">
                <a:solidFill>
                  <a:schemeClr val="accent1">
                    <a:lumMod val="50000"/>
                  </a:schemeClr>
                </a:solidFill>
                <a:cs typeface="+mn-cs"/>
              </a:rPr>
              <a:t>max</a:t>
            </a:r>
            <a:r>
              <a:rPr lang="en-US" sz="2400" b="1" dirty="0" smtClean="0">
                <a:solidFill>
                  <a:schemeClr val="accent1">
                    <a:lumMod val="50000"/>
                  </a:schemeClr>
                </a:solidFill>
                <a:cs typeface="+mn-cs"/>
              </a:rPr>
              <a:t> will avoid it
</a:t>
            </a:r>
          </a:p>
          <a:p>
            <a:pPr lvl="1" eaLnBrk="1" hangingPunct="1">
              <a:buFontTx/>
              <a:buNone/>
              <a:defRPr/>
            </a:pPr>
            <a:r>
              <a:rPr lang="en-US" b="1" dirty="0" smtClean="0">
                <a:solidFill>
                  <a:schemeClr val="accent1">
                    <a:lumMod val="50000"/>
                  </a:schemeClr>
                </a:solidFill>
                <a:cs typeface="Arial" charset="0"/>
                <a:sym typeface="Wingdings" charset="0"/>
              </a:rPr>
              <a:t></a:t>
            </a:r>
            <a:r>
              <a:rPr lang="en-US" b="1" dirty="0" smtClean="0">
                <a:solidFill>
                  <a:schemeClr val="accent1">
                    <a:lumMod val="50000"/>
                  </a:schemeClr>
                </a:solidFill>
              </a:rPr>
              <a:t> prune that branch
</a:t>
            </a:r>
          </a:p>
          <a:p>
            <a:pPr marL="0" indent="0" eaLnBrk="1" hangingPunct="1">
              <a:defRPr/>
            </a:pPr>
            <a:r>
              <a:rPr lang="en-US" sz="2400" dirty="0" smtClean="0">
                <a:cs typeface="+mn-cs"/>
              </a:rPr>
              <a:t>Define β similarly for </a:t>
            </a:r>
            <a:r>
              <a:rPr lang="en-US" sz="2400" i="1" dirty="0" smtClean="0">
                <a:cs typeface="+mn-cs"/>
              </a:rPr>
              <a:t>min</a:t>
            </a:r>
            <a:r>
              <a:rPr lang="en-US" sz="2400" dirty="0" smtClean="0">
                <a:cs typeface="+mn-cs"/>
              </a:rPr>
              <a:t>
</a:t>
            </a:r>
          </a:p>
        </p:txBody>
      </p:sp>
      <p:pic>
        <p:nvPicPr>
          <p:cNvPr id="87043" name="Picture 5" descr="alpha-beta-gen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19200"/>
            <a:ext cx="40687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title"/>
          </p:nvPr>
        </p:nvSpPr>
        <p:spPr>
          <a:xfrm>
            <a:off x="1066800" y="-228600"/>
            <a:ext cx="7772400" cy="1143000"/>
          </a:xfrm>
        </p:spPr>
        <p:txBody>
          <a:bodyPr/>
          <a:lstStyle/>
          <a:p>
            <a:pPr eaLnBrk="1" hangingPunct="1">
              <a:defRPr/>
            </a:pPr>
            <a:r>
              <a:rPr lang="en-US" sz="2800" dirty="0" smtClean="0">
                <a:solidFill>
                  <a:srgbClr val="FF0000"/>
                </a:solidFill>
                <a:cs typeface="+mj-cs"/>
              </a:rPr>
              <a:t>Properties of α-β Prune</a:t>
            </a:r>
          </a:p>
        </p:txBody>
      </p:sp>
      <p:sp>
        <p:nvSpPr>
          <p:cNvPr id="1629187" name="Rectangle 3"/>
          <p:cNvSpPr>
            <a:spLocks noGrp="1" noChangeArrowheads="1"/>
          </p:cNvSpPr>
          <p:nvPr>
            <p:ph type="body" idx="1"/>
          </p:nvPr>
        </p:nvSpPr>
        <p:spPr>
          <a:xfrm>
            <a:off x="990600" y="1219200"/>
            <a:ext cx="7772400" cy="4114800"/>
          </a:xfrm>
        </p:spPr>
        <p:txBody>
          <a:bodyPr/>
          <a:lstStyle/>
          <a:p>
            <a:pPr eaLnBrk="1" hangingPunct="1">
              <a:defRPr/>
            </a:pPr>
            <a:r>
              <a:rPr lang="en-US" b="1" dirty="0" smtClean="0">
                <a:cs typeface="+mn-cs"/>
              </a:rPr>
              <a:t>Pruning </a:t>
            </a:r>
            <a:r>
              <a:rPr lang="en-US" b="1" dirty="0" smtClean="0">
                <a:solidFill>
                  <a:srgbClr val="FF0000"/>
                </a:solidFill>
                <a:cs typeface="+mn-cs"/>
              </a:rPr>
              <a:t>does not</a:t>
            </a:r>
            <a:r>
              <a:rPr lang="en-US" b="1" dirty="0" smtClean="0">
                <a:cs typeface="+mn-cs"/>
              </a:rPr>
              <a:t> affect final result</a:t>
            </a:r>
          </a:p>
          <a:p>
            <a:pPr lvl="4" eaLnBrk="1" hangingPunct="1">
              <a:defRPr/>
            </a:pPr>
            <a:endParaRPr lang="en-US" b="1" dirty="0" smtClean="0"/>
          </a:p>
          <a:p>
            <a:pPr eaLnBrk="1" hangingPunct="1">
              <a:defRPr/>
            </a:pPr>
            <a:r>
              <a:rPr lang="en-US" b="1" dirty="0" smtClean="0">
                <a:cs typeface="+mn-cs"/>
              </a:rPr>
              <a:t>Good move ordering improves effectiveness of pruning b(e.g., chess, try captures first, then threats, </a:t>
            </a:r>
            <a:r>
              <a:rPr lang="en-US" b="1" dirty="0" err="1" smtClean="0">
                <a:cs typeface="+mn-cs"/>
              </a:rPr>
              <a:t>froward</a:t>
            </a:r>
            <a:r>
              <a:rPr lang="en-US" b="1" dirty="0" smtClean="0">
                <a:cs typeface="+mn-cs"/>
              </a:rPr>
              <a:t> moves, then backward moves…)</a:t>
            </a:r>
          </a:p>
          <a:p>
            <a:pPr lvl="4" eaLnBrk="1" hangingPunct="1">
              <a:defRPr/>
            </a:pPr>
            <a:endParaRPr lang="en-US" b="1" dirty="0" smtClean="0"/>
          </a:p>
          <a:p>
            <a:pPr eaLnBrk="1" hangingPunct="1">
              <a:defRPr/>
            </a:pPr>
            <a:r>
              <a:rPr lang="en-US" b="1" dirty="0" smtClean="0">
                <a:cs typeface="+mn-cs"/>
              </a:rPr>
              <a:t>With "perfect ordering," time complexity = O(</a:t>
            </a:r>
            <a:r>
              <a:rPr lang="en-US" b="1" dirty="0" err="1" smtClean="0">
                <a:cs typeface="+mn-cs"/>
              </a:rPr>
              <a:t>b</a:t>
            </a:r>
            <a:r>
              <a:rPr lang="en-US" b="1" baseline="30000" dirty="0" err="1" smtClean="0">
                <a:cs typeface="+mn-cs"/>
              </a:rPr>
              <a:t>m</a:t>
            </a:r>
            <a:r>
              <a:rPr lang="en-US" b="1" baseline="30000" dirty="0" smtClean="0">
                <a:cs typeface="+mn-cs"/>
              </a:rPr>
              <a:t>/2</a:t>
            </a:r>
            <a:r>
              <a:rPr lang="en-US" b="1" dirty="0" smtClean="0">
                <a:cs typeface="+mn-cs"/>
              </a:rPr>
              <a:t>)</a:t>
            </a:r>
          </a:p>
          <a:p>
            <a:pPr lvl="1" eaLnBrk="1" hangingPunct="1">
              <a:buFontTx/>
              <a:buNone/>
              <a:defRPr/>
            </a:pPr>
            <a:r>
              <a:rPr lang="en-US" b="1" dirty="0" smtClean="0">
                <a:cs typeface="Arial" charset="0"/>
                <a:sym typeface="Wingdings" charset="0"/>
              </a:rPr>
              <a:t></a:t>
            </a:r>
            <a:r>
              <a:rPr lang="en-US" b="1" dirty="0" smtClean="0"/>
              <a:t> </a:t>
            </a:r>
            <a:r>
              <a:rPr lang="en-US" b="1" dirty="0" smtClean="0">
                <a:solidFill>
                  <a:srgbClr val="FF0000"/>
                </a:solidFill>
              </a:rPr>
              <a:t>doubles</a:t>
            </a:r>
            <a:r>
              <a:rPr lang="en-US" b="1" dirty="0" smtClean="0"/>
              <a:t> depth of search that alpha-beta pruning can explore</a:t>
            </a:r>
          </a:p>
          <a:p>
            <a:pPr lvl="4" eaLnBrk="1" hangingPunct="1">
              <a:defRPr/>
            </a:pPr>
            <a:endParaRPr lang="en-US" b="1" dirty="0" smtClean="0"/>
          </a:p>
        </p:txBody>
      </p:sp>
      <p:sp>
        <p:nvSpPr>
          <p:cNvPr id="1629188" name="Rectangle 4"/>
          <p:cNvSpPr>
            <a:spLocks noChangeArrowheads="1"/>
          </p:cNvSpPr>
          <p:nvPr/>
        </p:nvSpPr>
        <p:spPr bwMode="auto">
          <a:xfrm>
            <a:off x="1143000" y="4572000"/>
            <a:ext cx="5954713"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spcBef>
                <a:spcPct val="20000"/>
              </a:spcBef>
              <a:defRPr/>
            </a:pPr>
            <a:r>
              <a:rPr lang="en-US" sz="2000" b="1" dirty="0">
                <a:solidFill>
                  <a:srgbClr val="00664D"/>
                </a:solidFill>
                <a:cs typeface="+mn-cs"/>
              </a:rPr>
              <a:t>Example of the value of reasoning about which </a:t>
            </a:r>
          </a:p>
          <a:p>
            <a:pPr algn="ctr">
              <a:lnSpc>
                <a:spcPct val="90000"/>
              </a:lnSpc>
              <a:spcBef>
                <a:spcPct val="20000"/>
              </a:spcBef>
              <a:defRPr/>
            </a:pPr>
            <a:r>
              <a:rPr lang="en-US" sz="2000" b="1" dirty="0">
                <a:solidFill>
                  <a:srgbClr val="00664D"/>
                </a:solidFill>
                <a:cs typeface="+mn-cs"/>
              </a:rPr>
              <a:t>computations are relevant (a form of </a:t>
            </a:r>
            <a:r>
              <a:rPr lang="en-US" sz="2000" b="1" dirty="0" err="1">
                <a:solidFill>
                  <a:srgbClr val="FF0000"/>
                </a:solidFill>
                <a:cs typeface="+mn-cs"/>
              </a:rPr>
              <a:t>metareasoning</a:t>
            </a:r>
            <a:r>
              <a:rPr lang="en-US" sz="2000" b="1" dirty="0">
                <a:solidFill>
                  <a:srgbClr val="00664D"/>
                </a:solidFill>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9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918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7" name="Rectangle 3"/>
          <p:cNvSpPr>
            <a:spLocks noGrp="1" noChangeArrowheads="1"/>
          </p:cNvSpPr>
          <p:nvPr>
            <p:ph type="body" idx="1"/>
          </p:nvPr>
        </p:nvSpPr>
        <p:spPr>
          <a:xfrm>
            <a:off x="685800" y="533400"/>
            <a:ext cx="7772400" cy="4114800"/>
          </a:xfrm>
        </p:spPr>
        <p:txBody>
          <a:bodyPr/>
          <a:lstStyle/>
          <a:p>
            <a:pPr eaLnBrk="1" hangingPunct="1">
              <a:defRPr/>
            </a:pPr>
            <a:r>
              <a:rPr lang="en-US" b="1" dirty="0" smtClean="0">
                <a:solidFill>
                  <a:schemeClr val="accent2"/>
                </a:solidFill>
                <a:cs typeface="+mn-cs"/>
              </a:rPr>
              <a:t>A few quick approx. numbers for Chess:</a:t>
            </a:r>
          </a:p>
          <a:p>
            <a:pPr eaLnBrk="1" hangingPunct="1">
              <a:defRPr/>
            </a:pPr>
            <a:endParaRPr lang="en-US" b="1" dirty="0">
              <a:solidFill>
                <a:schemeClr val="accent2"/>
              </a:solidFill>
              <a:cs typeface="+mn-cs"/>
            </a:endParaRPr>
          </a:p>
          <a:p>
            <a:pPr eaLnBrk="1" hangingPunct="1">
              <a:defRPr/>
            </a:pPr>
            <a:r>
              <a:rPr lang="en-US" b="1" dirty="0" smtClean="0">
                <a:solidFill>
                  <a:schemeClr val="accent2"/>
                </a:solidFill>
                <a:cs typeface="+mn-cs"/>
              </a:rPr>
              <a:t>b = 35</a:t>
            </a:r>
          </a:p>
          <a:p>
            <a:pPr eaLnBrk="1" hangingPunct="1">
              <a:defRPr/>
            </a:pPr>
            <a:r>
              <a:rPr lang="en-US" b="1" dirty="0" smtClean="0">
                <a:solidFill>
                  <a:schemeClr val="accent2"/>
                </a:solidFill>
                <a:cs typeface="+mn-cs"/>
              </a:rPr>
              <a:t>200M nodes / second ===&gt; 5 </a:t>
            </a:r>
            <a:r>
              <a:rPr lang="en-US" b="1" dirty="0" err="1" smtClean="0">
                <a:solidFill>
                  <a:schemeClr val="accent2"/>
                </a:solidFill>
                <a:cs typeface="+mn-cs"/>
              </a:rPr>
              <a:t>mins</a:t>
            </a:r>
            <a:r>
              <a:rPr lang="en-US" b="1" dirty="0" smtClean="0">
                <a:solidFill>
                  <a:schemeClr val="accent2"/>
                </a:solidFill>
                <a:cs typeface="+mn-cs"/>
              </a:rPr>
              <a:t> = 60 B nodes in search tree</a:t>
            </a:r>
          </a:p>
          <a:p>
            <a:pPr eaLnBrk="1" hangingPunct="1">
              <a:defRPr/>
            </a:pPr>
            <a:r>
              <a:rPr lang="en-US" b="1" dirty="0" smtClean="0">
                <a:solidFill>
                  <a:schemeClr val="accent1">
                    <a:lumMod val="50000"/>
                  </a:schemeClr>
                </a:solidFill>
                <a:cs typeface="+mn-cs"/>
              </a:rPr>
              <a:t>(2 M nodes / sec. software only, fast PC ===&gt; 600 M nodes in tree)</a:t>
            </a:r>
          </a:p>
          <a:p>
            <a:pPr eaLnBrk="1" hangingPunct="1">
              <a:defRPr/>
            </a:pPr>
            <a:endParaRPr lang="en-US" b="1" dirty="0">
              <a:solidFill>
                <a:schemeClr val="accent2"/>
              </a:solidFill>
              <a:cs typeface="+mn-cs"/>
            </a:endParaRPr>
          </a:p>
          <a:p>
            <a:pPr eaLnBrk="1" hangingPunct="1">
              <a:defRPr/>
            </a:pPr>
            <a:r>
              <a:rPr lang="en-US" b="1" dirty="0" smtClean="0">
                <a:solidFill>
                  <a:schemeClr val="accent2"/>
                </a:solidFill>
                <a:cs typeface="+mn-cs"/>
              </a:rPr>
              <a:t>35^7 = 64 B</a:t>
            </a:r>
          </a:p>
          <a:p>
            <a:pPr eaLnBrk="1" hangingPunct="1">
              <a:defRPr/>
            </a:pPr>
            <a:r>
              <a:rPr lang="en-US" b="1" dirty="0" smtClean="0">
                <a:solidFill>
                  <a:srgbClr val="00664D"/>
                </a:solidFill>
                <a:cs typeface="+mn-cs"/>
              </a:rPr>
              <a:t>35^5 = 52 M</a:t>
            </a:r>
          </a:p>
          <a:p>
            <a:pPr eaLnBrk="1" hangingPunct="1">
              <a:defRPr/>
            </a:pPr>
            <a:endParaRPr lang="en-US" b="1" dirty="0">
              <a:solidFill>
                <a:schemeClr val="accent2"/>
              </a:solidFill>
              <a:cs typeface="+mn-cs"/>
            </a:endParaRPr>
          </a:p>
          <a:p>
            <a:pPr eaLnBrk="1" hangingPunct="1">
              <a:defRPr/>
            </a:pPr>
            <a:r>
              <a:rPr lang="en-US" b="1" dirty="0" smtClean="0">
                <a:solidFill>
                  <a:schemeClr val="accent2"/>
                </a:solidFill>
                <a:cs typeface="+mn-cs"/>
              </a:rPr>
              <a:t>So, basic </a:t>
            </a:r>
            <a:r>
              <a:rPr lang="en-US" b="1" dirty="0" err="1" smtClean="0">
                <a:solidFill>
                  <a:schemeClr val="accent2"/>
                </a:solidFill>
                <a:cs typeface="+mn-cs"/>
              </a:rPr>
              <a:t>minimax</a:t>
            </a:r>
            <a:r>
              <a:rPr lang="en-US" b="1" dirty="0" smtClean="0">
                <a:solidFill>
                  <a:schemeClr val="accent2"/>
                </a:solidFill>
                <a:cs typeface="+mn-cs"/>
              </a:rPr>
              <a:t>: around 7 plies deep. </a:t>
            </a:r>
            <a:r>
              <a:rPr lang="en-US" b="1" dirty="0" smtClean="0">
                <a:solidFill>
                  <a:srgbClr val="00664D"/>
                </a:solidFill>
                <a:cs typeface="+mn-cs"/>
              </a:rPr>
              <a:t>(5 plies)</a:t>
            </a:r>
          </a:p>
          <a:p>
            <a:pPr eaLnBrk="1" hangingPunct="1">
              <a:defRPr/>
            </a:pPr>
            <a:r>
              <a:rPr lang="en-US" b="1" dirty="0" smtClean="0">
                <a:solidFill>
                  <a:schemeClr val="accent2"/>
                </a:solidFill>
                <a:cs typeface="+mn-cs"/>
              </a:rPr>
              <a:t>With, alpha-beta 35^(14/2) = 64 B. Therefore, 14 plies deep. </a:t>
            </a:r>
            <a:r>
              <a:rPr lang="en-US" b="1" dirty="0" smtClean="0">
                <a:solidFill>
                  <a:srgbClr val="00664D"/>
                </a:solidFill>
                <a:cs typeface="+mn-cs"/>
              </a:rPr>
              <a:t>(10 plies)</a:t>
            </a:r>
          </a:p>
          <a:p>
            <a:pPr eaLnBrk="1" hangingPunct="1">
              <a:defRPr/>
            </a:pPr>
            <a:endParaRPr lang="en-US" dirty="0">
              <a:cs typeface="+mn-cs"/>
            </a:endParaRPr>
          </a:p>
          <a:p>
            <a:pPr eaLnBrk="1" hangingPunct="1">
              <a:defRPr/>
            </a:pPr>
            <a:r>
              <a:rPr lang="en-US" dirty="0" smtClean="0">
                <a:cs typeface="+mn-cs"/>
              </a:rPr>
              <a:t>
</a:t>
            </a:r>
          </a:p>
          <a:p>
            <a:pPr eaLnBrk="1" hangingPunct="1">
              <a:defRPr/>
            </a:pPr>
            <a:endParaRPr lang="en-US" dirty="0" smtClean="0">
              <a:cs typeface="+mn-cs"/>
            </a:endParaRPr>
          </a:p>
          <a:p>
            <a:pPr eaLnBrk="1" hangingPunct="1">
              <a:defRPr/>
            </a:pPr>
            <a:r>
              <a:rPr lang="en-US" dirty="0" smtClean="0">
                <a:cs typeface="+mn-cs"/>
              </a:rPr>
              <a:t>
</a:t>
            </a:r>
          </a:p>
          <a:p>
            <a:pPr eaLnBrk="1" hangingPunct="1">
              <a:defRPr/>
            </a:pPr>
            <a:endParaRPr lang="en-US" dirty="0" smtClean="0">
              <a:cs typeface="+mn-cs"/>
            </a:endParaRPr>
          </a:p>
        </p:txBody>
      </p:sp>
      <p:sp>
        <p:nvSpPr>
          <p:cNvPr id="3" name="TextBox 2"/>
          <p:cNvSpPr txBox="1"/>
          <p:nvPr/>
        </p:nvSpPr>
        <p:spPr>
          <a:xfrm>
            <a:off x="1066800" y="4724400"/>
            <a:ext cx="6324600" cy="1631950"/>
          </a:xfrm>
          <a:prstGeom prst="rect">
            <a:avLst/>
          </a:prstGeom>
          <a:noFill/>
          <a:ln w="19050" cmpd="sng">
            <a:solidFill>
              <a:schemeClr val="accent1"/>
            </a:solidFill>
          </a:ln>
        </p:spPr>
        <p:txBody>
          <a:bodyPr>
            <a:spAutoFit/>
          </a:bodyPr>
          <a:lstStyle/>
          <a:p>
            <a:pPr lvl="1">
              <a:defRPr/>
            </a:pPr>
            <a:r>
              <a:rPr lang="en-US" sz="2000" b="1" dirty="0">
                <a:solidFill>
                  <a:schemeClr val="accent1">
                    <a:lumMod val="50000"/>
                  </a:schemeClr>
                </a:solidFill>
              </a:rPr>
              <a:t>Aside:</a:t>
            </a:r>
          </a:p>
          <a:p>
            <a:pPr lvl="1">
              <a:defRPr/>
            </a:pPr>
            <a:r>
              <a:rPr lang="en-US" sz="2000" b="1" dirty="0">
                <a:solidFill>
                  <a:schemeClr val="accent1">
                    <a:lumMod val="50000"/>
                  </a:schemeClr>
                </a:solidFill>
              </a:rPr>
              <a:t>4-ply </a:t>
            </a:r>
            <a:r>
              <a:rPr lang="en-US" sz="2000" b="1" dirty="0">
                <a:solidFill>
                  <a:schemeClr val="accent1">
                    <a:lumMod val="50000"/>
                  </a:schemeClr>
                </a:solidFill>
                <a:cs typeface="Arial" charset="0"/>
              </a:rPr>
              <a:t>≈ </a:t>
            </a:r>
            <a:r>
              <a:rPr lang="en-US" sz="2000" b="1" dirty="0">
                <a:solidFill>
                  <a:schemeClr val="accent1">
                    <a:lumMod val="50000"/>
                  </a:schemeClr>
                </a:solidFill>
              </a:rPr>
              <a:t>human novice</a:t>
            </a:r>
          </a:p>
          <a:p>
            <a:pPr lvl="1">
              <a:defRPr/>
            </a:pPr>
            <a:r>
              <a:rPr lang="en-US" sz="2000" b="1" dirty="0">
                <a:solidFill>
                  <a:schemeClr val="accent1">
                    <a:lumMod val="50000"/>
                  </a:schemeClr>
                </a:solidFill>
              </a:rPr>
              <a:t>8-ply / 10-ply </a:t>
            </a:r>
            <a:r>
              <a:rPr lang="en-US" sz="2000" b="1" dirty="0">
                <a:solidFill>
                  <a:schemeClr val="accent1">
                    <a:lumMod val="50000"/>
                  </a:schemeClr>
                </a:solidFill>
                <a:cs typeface="Arial" charset="0"/>
              </a:rPr>
              <a:t>≈</a:t>
            </a:r>
            <a:r>
              <a:rPr lang="en-US" sz="2000" b="1" dirty="0">
                <a:solidFill>
                  <a:schemeClr val="accent1">
                    <a:lumMod val="50000"/>
                  </a:schemeClr>
                </a:solidFill>
              </a:rPr>
              <a:t> typical PC, human master</a:t>
            </a:r>
          </a:p>
          <a:p>
            <a:pPr lvl="1">
              <a:defRPr/>
            </a:pPr>
            <a:r>
              <a:rPr lang="en-US" sz="2000" b="1" dirty="0">
                <a:solidFill>
                  <a:schemeClr val="accent1">
                    <a:lumMod val="50000"/>
                  </a:schemeClr>
                </a:solidFill>
              </a:rPr>
              <a:t>14-ply </a:t>
            </a:r>
            <a:r>
              <a:rPr lang="en-US" sz="2000" b="1" dirty="0">
                <a:solidFill>
                  <a:schemeClr val="accent1">
                    <a:lumMod val="50000"/>
                  </a:schemeClr>
                </a:solidFill>
                <a:cs typeface="Arial" charset="0"/>
              </a:rPr>
              <a:t>≈</a:t>
            </a:r>
            <a:r>
              <a:rPr lang="en-US" sz="2000" b="1" dirty="0">
                <a:solidFill>
                  <a:schemeClr val="accent1">
                    <a:lumMod val="50000"/>
                  </a:schemeClr>
                </a:solidFill>
              </a:rPr>
              <a:t> Deep Blue, Kasparov (+ depth 25 for “selective extensions”) / 7 moves by each player.</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2"/>
          <p:cNvSpPr>
            <a:spLocks noGrp="1" noChangeArrowheads="1"/>
          </p:cNvSpPr>
          <p:nvPr>
            <p:ph type="title"/>
          </p:nvPr>
        </p:nvSpPr>
        <p:spPr>
          <a:xfrm>
            <a:off x="1066800" y="0"/>
            <a:ext cx="7772400" cy="1143000"/>
          </a:xfrm>
        </p:spPr>
        <p:txBody>
          <a:bodyPr/>
          <a:lstStyle/>
          <a:p>
            <a:pPr eaLnBrk="1" hangingPunct="1">
              <a:defRPr/>
            </a:pPr>
            <a:r>
              <a:rPr lang="en-US" sz="2800" dirty="0" smtClean="0">
                <a:solidFill>
                  <a:srgbClr val="FF0000"/>
                </a:solidFill>
                <a:cs typeface="+mj-cs"/>
              </a:rPr>
              <a:t>Resource limits</a:t>
            </a:r>
          </a:p>
        </p:txBody>
      </p:sp>
      <p:sp>
        <p:nvSpPr>
          <p:cNvPr id="1636355" name="Rectangle 3"/>
          <p:cNvSpPr>
            <a:spLocks noGrp="1" noChangeArrowheads="1"/>
          </p:cNvSpPr>
          <p:nvPr>
            <p:ph type="body" idx="1"/>
          </p:nvPr>
        </p:nvSpPr>
        <p:spPr>
          <a:xfrm>
            <a:off x="457200" y="609600"/>
            <a:ext cx="7772400" cy="4114800"/>
          </a:xfrm>
        </p:spPr>
        <p:txBody>
          <a:bodyPr/>
          <a:lstStyle/>
          <a:p>
            <a:pPr eaLnBrk="1" hangingPunct="1">
              <a:lnSpc>
                <a:spcPct val="90000"/>
              </a:lnSpc>
              <a:defRPr/>
            </a:pPr>
            <a:endParaRPr lang="en-US" dirty="0" smtClean="0">
              <a:cs typeface="+mn-cs"/>
            </a:endParaRPr>
          </a:p>
          <a:p>
            <a:pPr eaLnBrk="1" hangingPunct="1">
              <a:lnSpc>
                <a:spcPct val="90000"/>
              </a:lnSpc>
              <a:defRPr/>
            </a:pPr>
            <a:r>
              <a:rPr lang="en-US" b="1" dirty="0" smtClean="0">
                <a:cs typeface="+mn-cs"/>
              </a:rPr>
              <a:t>Can’t go to all the way to the “bottom:”</a:t>
            </a:r>
          </a:p>
          <a:p>
            <a:pPr eaLnBrk="1" hangingPunct="1">
              <a:lnSpc>
                <a:spcPct val="90000"/>
              </a:lnSpc>
              <a:defRPr/>
            </a:pPr>
            <a:r>
              <a:rPr lang="en-US" b="1" dirty="0" smtClean="0">
                <a:cs typeface="+mn-cs"/>
              </a:rPr>
              <a:t>
      </a:t>
            </a:r>
            <a:r>
              <a:rPr lang="en-US" b="1" dirty="0" smtClean="0">
                <a:solidFill>
                  <a:srgbClr val="FF0000"/>
                </a:solidFill>
                <a:cs typeface="+mn-cs"/>
              </a:rPr>
              <a:t>evaluation function </a:t>
            </a:r>
          </a:p>
          <a:p>
            <a:pPr lvl="1" eaLnBrk="1" hangingPunct="1">
              <a:lnSpc>
                <a:spcPct val="90000"/>
              </a:lnSpc>
              <a:buFontTx/>
              <a:buNone/>
              <a:defRPr/>
            </a:pPr>
            <a:r>
              <a:rPr lang="en-US" b="1" dirty="0" smtClean="0"/>
              <a:t>    = estimated desirability of position
</a:t>
            </a:r>
          </a:p>
          <a:p>
            <a:pPr eaLnBrk="1" hangingPunct="1">
              <a:lnSpc>
                <a:spcPct val="90000"/>
              </a:lnSpc>
              <a:defRPr/>
            </a:pPr>
            <a:endParaRPr lang="en-US" b="1" dirty="0" smtClean="0">
              <a:cs typeface="+mn-cs"/>
            </a:endParaRPr>
          </a:p>
          <a:p>
            <a:pPr eaLnBrk="1" hangingPunct="1">
              <a:lnSpc>
                <a:spcPct val="90000"/>
              </a:lnSpc>
              <a:defRPr/>
            </a:pPr>
            <a:r>
              <a:rPr lang="en-US" b="1" dirty="0" smtClean="0">
                <a:solidFill>
                  <a:srgbClr val="FF0000"/>
                </a:solidFill>
                <a:cs typeface="+mn-cs"/>
              </a:rPr>
              <a:t>cutoff test: </a:t>
            </a:r>
          </a:p>
          <a:p>
            <a:pPr lvl="1" eaLnBrk="1" hangingPunct="1">
              <a:lnSpc>
                <a:spcPct val="90000"/>
              </a:lnSpc>
              <a:buFontTx/>
              <a:buNone/>
              <a:defRPr/>
            </a:pPr>
            <a:r>
              <a:rPr lang="en-US" b="1" dirty="0" smtClean="0"/>
              <a:t>e.g., depth limit </a:t>
            </a:r>
          </a:p>
          <a:p>
            <a:pPr lvl="1" eaLnBrk="1" hangingPunct="1">
              <a:lnSpc>
                <a:spcPct val="90000"/>
              </a:lnSpc>
              <a:buFontTx/>
              <a:buNone/>
              <a:defRPr/>
            </a:pPr>
            <a:r>
              <a:rPr lang="en-US" b="1" dirty="0" smtClean="0"/>
              <a:t>(Use Iterative Deepening)</a:t>
            </a:r>
          </a:p>
          <a:p>
            <a:pPr lvl="1" eaLnBrk="1" hangingPunct="1">
              <a:lnSpc>
                <a:spcPct val="90000"/>
              </a:lnSpc>
              <a:buFontTx/>
              <a:buNone/>
              <a:defRPr/>
            </a:pPr>
            <a:endParaRPr lang="en-US" dirty="0" smtClean="0"/>
          </a:p>
          <a:p>
            <a:pPr lvl="1" eaLnBrk="1" hangingPunct="1">
              <a:lnSpc>
                <a:spcPct val="90000"/>
              </a:lnSpc>
              <a:buFontTx/>
              <a:buNone/>
              <a:defRPr/>
            </a:pPr>
            <a:r>
              <a:rPr lang="en-US" dirty="0" smtClean="0"/>
              <a:t>
</a:t>
            </a:r>
            <a:r>
              <a:rPr lang="en-US" b="1" dirty="0" smtClean="0">
                <a:solidFill>
                  <a:srgbClr val="00664D"/>
                </a:solidFill>
              </a:rPr>
              <a:t>“Unstable positions:”</a:t>
            </a:r>
          </a:p>
          <a:p>
            <a:pPr lvl="1" eaLnBrk="1" hangingPunct="1">
              <a:lnSpc>
                <a:spcPct val="90000"/>
              </a:lnSpc>
              <a:buFontTx/>
              <a:buNone/>
              <a:defRPr/>
            </a:pPr>
            <a:r>
              <a:rPr lang="en-US" b="1" dirty="0" smtClean="0">
                <a:solidFill>
                  <a:srgbClr val="00664D"/>
                </a:solidFill>
              </a:rPr>
              <a:t>Search deeper.</a:t>
            </a:r>
          </a:p>
          <a:p>
            <a:pPr lvl="1" eaLnBrk="1" hangingPunct="1">
              <a:lnSpc>
                <a:spcPct val="90000"/>
              </a:lnSpc>
              <a:buFontTx/>
              <a:buNone/>
              <a:defRPr/>
            </a:pPr>
            <a:r>
              <a:rPr lang="en-US" b="1" dirty="0" smtClean="0">
                <a:solidFill>
                  <a:srgbClr val="00664D"/>
                </a:solidFill>
              </a:rPr>
              <a:t>Selective extensions.</a:t>
            </a:r>
          </a:p>
          <a:p>
            <a:pPr lvl="1" eaLnBrk="1" hangingPunct="1">
              <a:lnSpc>
                <a:spcPct val="90000"/>
              </a:lnSpc>
              <a:buFontTx/>
              <a:buNone/>
              <a:defRPr/>
            </a:pPr>
            <a:r>
              <a:rPr lang="en-US" b="1" dirty="0" smtClean="0">
                <a:solidFill>
                  <a:srgbClr val="00664D"/>
                </a:solidFill>
              </a:rPr>
              <a:t>E.g. exchange of several</a:t>
            </a:r>
          </a:p>
          <a:p>
            <a:pPr lvl="1" eaLnBrk="1" hangingPunct="1">
              <a:lnSpc>
                <a:spcPct val="90000"/>
              </a:lnSpc>
              <a:buFontTx/>
              <a:buNone/>
              <a:defRPr/>
            </a:pPr>
            <a:r>
              <a:rPr lang="en-US" b="1" dirty="0">
                <a:solidFill>
                  <a:srgbClr val="00664D"/>
                </a:solidFill>
              </a:rPr>
              <a:t>p</a:t>
            </a:r>
            <a:r>
              <a:rPr lang="en-US" b="1" dirty="0" smtClean="0">
                <a:solidFill>
                  <a:srgbClr val="00664D"/>
                </a:solidFill>
              </a:rPr>
              <a:t>ieces in a row.</a:t>
            </a:r>
          </a:p>
        </p:txBody>
      </p:sp>
      <p:sp>
        <p:nvSpPr>
          <p:cNvPr id="1636357" name="Rectangle 5"/>
          <p:cNvSpPr>
            <a:spLocks noChangeArrowheads="1"/>
          </p:cNvSpPr>
          <p:nvPr/>
        </p:nvSpPr>
        <p:spPr bwMode="auto">
          <a:xfrm>
            <a:off x="3886200" y="4953000"/>
            <a:ext cx="4876800" cy="126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1">
              <a:lnSpc>
                <a:spcPct val="90000"/>
              </a:lnSpc>
              <a:spcBef>
                <a:spcPct val="20000"/>
              </a:spcBef>
              <a:buFont typeface="Wingdings" charset="0"/>
              <a:buChar char="à"/>
              <a:defRPr/>
            </a:pPr>
            <a:r>
              <a:rPr lang="en-US" sz="2000" dirty="0">
                <a:cs typeface="+mn-cs"/>
              </a:rPr>
              <a:t> </a:t>
            </a:r>
            <a:r>
              <a:rPr lang="en-US" sz="2000" b="1" dirty="0">
                <a:cs typeface="+mn-cs"/>
              </a:rPr>
              <a:t>add </a:t>
            </a:r>
            <a:r>
              <a:rPr lang="en-US" sz="2000" b="1" dirty="0">
                <a:solidFill>
                  <a:srgbClr val="FF0000"/>
                </a:solidFill>
                <a:cs typeface="+mn-cs"/>
              </a:rPr>
              <a:t>quiescence search: </a:t>
            </a:r>
          </a:p>
          <a:p>
            <a:pPr lvl="1">
              <a:lnSpc>
                <a:spcPct val="90000"/>
              </a:lnSpc>
              <a:spcBef>
                <a:spcPct val="20000"/>
              </a:spcBef>
              <a:buFont typeface="Wingdings" charset="0"/>
              <a:buChar char="à"/>
              <a:defRPr/>
            </a:pPr>
            <a:r>
              <a:rPr lang="en-US" sz="2000" b="1" dirty="0">
                <a:solidFill>
                  <a:schemeClr val="accent2"/>
                </a:solidFill>
                <a:cs typeface="Times New Roman" charset="0"/>
              </a:rPr>
              <a:t> quiescent position:</a:t>
            </a:r>
            <a:r>
              <a:rPr lang="en-US" sz="2000" b="1" dirty="0">
                <a:cs typeface="Times New Roman" charset="0"/>
              </a:rPr>
              <a:t> position where next move unlikely to cause 	large change in players</a:t>
            </a:r>
            <a:r>
              <a:rPr lang="ja-JP" altLang="en-US" sz="2000" b="1" dirty="0">
                <a:latin typeface="Arial"/>
                <a:cs typeface="Times New Roman" charset="0"/>
              </a:rPr>
              <a:t>’</a:t>
            </a:r>
            <a:r>
              <a:rPr lang="en-US" sz="2000" b="1" dirty="0">
                <a:cs typeface="Times New Roman" charset="0"/>
              </a:rPr>
              <a:t> positions</a:t>
            </a:r>
          </a:p>
        </p:txBody>
      </p:sp>
      <p:sp>
        <p:nvSpPr>
          <p:cNvPr id="1636358" name="Rectangle 6"/>
          <p:cNvSpPr>
            <a:spLocks noChangeArrowheads="1"/>
          </p:cNvSpPr>
          <p:nvPr/>
        </p:nvSpPr>
        <p:spPr bwMode="auto">
          <a:xfrm>
            <a:off x="4267200" y="3276600"/>
            <a:ext cx="43042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rgbClr val="FF0000"/>
                </a:solidFill>
                <a:cs typeface="+mn-cs"/>
              </a:rPr>
              <a:t>What is the problem with that?  </a:t>
            </a:r>
          </a:p>
        </p:txBody>
      </p:sp>
      <p:sp>
        <p:nvSpPr>
          <p:cNvPr id="2" name="TextBox 1"/>
          <p:cNvSpPr txBox="1">
            <a:spLocks noChangeArrowheads="1"/>
          </p:cNvSpPr>
          <p:nvPr/>
        </p:nvSpPr>
        <p:spPr bwMode="auto">
          <a:xfrm>
            <a:off x="5715000" y="4114800"/>
            <a:ext cx="217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i="1" dirty="0">
                <a:solidFill>
                  <a:srgbClr val="FF0000"/>
                </a:solidFill>
              </a:rPr>
              <a:t>Horizon effect.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63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635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1636355">
                                            <p:txEl>
                                              <p:pRg st="9" end="9"/>
                                            </p:txEl>
                                          </p:spTgt>
                                        </p:tgtEl>
                                        <p:attrNameLst>
                                          <p:attrName>style.visibility</p:attrName>
                                        </p:attrNameLst>
                                      </p:cBhvr>
                                      <p:to>
                                        <p:strVal val="visible"/>
                                      </p:to>
                                    </p:set>
                                    <p:anim calcmode="lin" valueType="num">
                                      <p:cBhvr additive="base">
                                        <p:cTn id="21" dur="500" fill="hold"/>
                                        <p:tgtEl>
                                          <p:spTgt spid="1636355">
                                            <p:txEl>
                                              <p:pRg st="9" end="9"/>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36355">
                                            <p:txEl>
                                              <p:pRg st="9" end="9"/>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636355">
                                            <p:txEl>
                                              <p:pRg st="10" end="10"/>
                                            </p:txEl>
                                          </p:spTgt>
                                        </p:tgtEl>
                                        <p:attrNameLst>
                                          <p:attrName>style.visibility</p:attrName>
                                        </p:attrNameLst>
                                      </p:cBhvr>
                                      <p:to>
                                        <p:strVal val="visible"/>
                                      </p:to>
                                    </p:set>
                                    <p:anim calcmode="lin" valueType="num">
                                      <p:cBhvr additive="base">
                                        <p:cTn id="25" dur="500" fill="hold"/>
                                        <p:tgtEl>
                                          <p:spTgt spid="1636355">
                                            <p:txEl>
                                              <p:pRg st="10" end="1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36355">
                                            <p:txEl>
                                              <p:pRg st="10" end="1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636355">
                                            <p:txEl>
                                              <p:pRg st="11" end="11"/>
                                            </p:txEl>
                                          </p:spTgt>
                                        </p:tgtEl>
                                        <p:attrNameLst>
                                          <p:attrName>style.visibility</p:attrName>
                                        </p:attrNameLst>
                                      </p:cBhvr>
                                      <p:to>
                                        <p:strVal val="visible"/>
                                      </p:to>
                                    </p:set>
                                    <p:anim calcmode="lin" valueType="num">
                                      <p:cBhvr additive="base">
                                        <p:cTn id="29" dur="500" fill="hold"/>
                                        <p:tgtEl>
                                          <p:spTgt spid="1636355">
                                            <p:txEl>
                                              <p:pRg st="11" end="1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636355">
                                            <p:txEl>
                                              <p:pRg st="11" end="1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636355">
                                            <p:txEl>
                                              <p:pRg st="12" end="12"/>
                                            </p:txEl>
                                          </p:spTgt>
                                        </p:tgtEl>
                                        <p:attrNameLst>
                                          <p:attrName>style.visibility</p:attrName>
                                        </p:attrNameLst>
                                      </p:cBhvr>
                                      <p:to>
                                        <p:strVal val="visible"/>
                                      </p:to>
                                    </p:set>
                                    <p:anim calcmode="lin" valueType="num">
                                      <p:cBhvr additive="base">
                                        <p:cTn id="33" dur="500" fill="hold"/>
                                        <p:tgtEl>
                                          <p:spTgt spid="1636355">
                                            <p:txEl>
                                              <p:pRg st="12" end="1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36355">
                                            <p:txEl>
                                              <p:pRg st="12" end="12"/>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636355">
                                            <p:txEl>
                                              <p:pRg st="13" end="13"/>
                                            </p:txEl>
                                          </p:spTgt>
                                        </p:tgtEl>
                                        <p:attrNameLst>
                                          <p:attrName>style.visibility</p:attrName>
                                        </p:attrNameLst>
                                      </p:cBhvr>
                                      <p:to>
                                        <p:strVal val="visible"/>
                                      </p:to>
                                    </p:set>
                                    <p:anim calcmode="lin" valueType="num">
                                      <p:cBhvr additive="base">
                                        <p:cTn id="37" dur="500" fill="hold"/>
                                        <p:tgtEl>
                                          <p:spTgt spid="1636355">
                                            <p:txEl>
                                              <p:pRg st="13" end="1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36355">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6357" grpId="0"/>
      <p:bldP spid="1636358" grpId="0"/>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ChangeArrowheads="1"/>
          </p:cNvSpPr>
          <p:nvPr>
            <p:ph type="title"/>
          </p:nvPr>
        </p:nvSpPr>
        <p:spPr>
          <a:xfrm>
            <a:off x="1219200" y="76200"/>
            <a:ext cx="7772400" cy="1143000"/>
          </a:xfrm>
        </p:spPr>
        <p:txBody>
          <a:bodyPr/>
          <a:lstStyle/>
          <a:p>
            <a:pPr eaLnBrk="1" hangingPunct="1">
              <a:defRPr/>
            </a:pPr>
            <a:r>
              <a:rPr lang="en-US" dirty="0" smtClean="0">
                <a:solidFill>
                  <a:srgbClr val="FF0000"/>
                </a:solidFill>
                <a:cs typeface="+mj-cs"/>
              </a:rPr>
              <a:t>Evaluation Function</a:t>
            </a:r>
            <a:r>
              <a:rPr lang="en-US" dirty="0" smtClean="0">
                <a:cs typeface="+mj-cs"/>
              </a:rPr>
              <a:t> </a:t>
            </a:r>
          </a:p>
        </p:txBody>
      </p:sp>
      <p:sp>
        <p:nvSpPr>
          <p:cNvPr id="1614851" name="Rectangle 3"/>
          <p:cNvSpPr>
            <a:spLocks noGrp="1" noChangeArrowheads="1"/>
          </p:cNvSpPr>
          <p:nvPr>
            <p:ph type="body" idx="1"/>
          </p:nvPr>
        </p:nvSpPr>
        <p:spPr>
          <a:xfrm>
            <a:off x="990600" y="1676400"/>
            <a:ext cx="7772400" cy="4114800"/>
          </a:xfrm>
        </p:spPr>
        <p:txBody>
          <a:bodyPr/>
          <a:lstStyle/>
          <a:p>
            <a:pPr lvl="1" eaLnBrk="1" hangingPunct="1">
              <a:defRPr/>
            </a:pPr>
            <a:r>
              <a:rPr lang="en-US" b="1" dirty="0" smtClean="0">
                <a:solidFill>
                  <a:schemeClr val="accent2"/>
                </a:solidFill>
              </a:rPr>
              <a:t>Performed at search cutoff point</a:t>
            </a:r>
          </a:p>
          <a:p>
            <a:pPr lvl="1" eaLnBrk="1" hangingPunct="1">
              <a:defRPr/>
            </a:pPr>
            <a:r>
              <a:rPr lang="en-US" b="1" dirty="0" smtClean="0">
                <a:solidFill>
                  <a:schemeClr val="accent2"/>
                </a:solidFill>
              </a:rPr>
              <a:t>Must have same terminal/goal states as utility function</a:t>
            </a:r>
          </a:p>
          <a:p>
            <a:pPr lvl="1" eaLnBrk="1" hangingPunct="1">
              <a:defRPr/>
            </a:pPr>
            <a:r>
              <a:rPr lang="en-US" b="1" dirty="0" smtClean="0">
                <a:solidFill>
                  <a:schemeClr val="accent2"/>
                </a:solidFill>
              </a:rPr>
              <a:t>Tradeoff between accuracy and time </a:t>
            </a:r>
            <a:r>
              <a:rPr lang="en-US" b="1" dirty="0" smtClean="0">
                <a:solidFill>
                  <a:schemeClr val="accent2"/>
                </a:solidFill>
                <a:cs typeface="Times New Roman" charset="0"/>
              </a:rPr>
              <a:t>→ reasonable complexity</a:t>
            </a:r>
          </a:p>
          <a:p>
            <a:pPr lvl="1" eaLnBrk="1" hangingPunct="1">
              <a:defRPr/>
            </a:pPr>
            <a:r>
              <a:rPr lang="en-US" b="1" dirty="0" smtClean="0">
                <a:solidFill>
                  <a:schemeClr val="accent2"/>
                </a:solidFill>
                <a:cs typeface="Times New Roman" charset="0"/>
              </a:rPr>
              <a:t>Accurate</a:t>
            </a:r>
          </a:p>
          <a:p>
            <a:pPr lvl="2" eaLnBrk="1" hangingPunct="1">
              <a:defRPr/>
            </a:pPr>
            <a:r>
              <a:rPr lang="en-US" b="1" dirty="0" smtClean="0">
                <a:solidFill>
                  <a:schemeClr val="accent2"/>
                </a:solidFill>
                <a:cs typeface="Times New Roman" charset="0"/>
              </a:rPr>
              <a:t>Performance of game-playing system dependent on accuracy/goodness of evaluation</a:t>
            </a:r>
          </a:p>
          <a:p>
            <a:pPr lvl="2" eaLnBrk="1" hangingPunct="1">
              <a:defRPr/>
            </a:pPr>
            <a:r>
              <a:rPr lang="en-US" b="1" dirty="0" smtClean="0">
                <a:solidFill>
                  <a:schemeClr val="accent2"/>
                </a:solidFill>
                <a:cs typeface="Times New Roman" charset="0"/>
              </a:rPr>
              <a:t>Evaluation of nonterminal states strongly correlated with actual chances of winning</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pPr>
              <a:defRPr/>
            </a:pPr>
            <a:r>
              <a:rPr lang="en-US" sz="2800" dirty="0" smtClean="0">
                <a:solidFill>
                  <a:srgbClr val="FF0000"/>
                </a:solidFill>
              </a:rPr>
              <a:t>A Brief History of Computer Chess</a:t>
            </a:r>
            <a:endParaRPr lang="en-US" sz="2800" dirty="0">
              <a:solidFill>
                <a:srgbClr val="FF0000"/>
              </a:solidFill>
            </a:endParaRPr>
          </a:p>
        </p:txBody>
      </p:sp>
      <p:pic>
        <p:nvPicPr>
          <p:cNvPr id="4" name="Picture 3" descr="ajedrecist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87513"/>
            <a:ext cx="236855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hann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875" y="4554538"/>
            <a:ext cx="1349375"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asparov v Deep Blu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0913" y="2671763"/>
            <a:ext cx="2655887"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uring.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19425" y="4554538"/>
            <a:ext cx="1573213"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57200" y="3733800"/>
            <a:ext cx="1019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1912</a:t>
            </a:r>
          </a:p>
        </p:txBody>
      </p:sp>
      <p:sp>
        <p:nvSpPr>
          <p:cNvPr id="16" name="TextBox 15"/>
          <p:cNvSpPr txBox="1">
            <a:spLocks noChangeArrowheads="1"/>
          </p:cNvSpPr>
          <p:nvPr/>
        </p:nvSpPr>
        <p:spPr bwMode="auto">
          <a:xfrm>
            <a:off x="520700" y="5376863"/>
            <a:ext cx="1019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1950s</a:t>
            </a:r>
          </a:p>
        </p:txBody>
      </p:sp>
      <p:sp>
        <p:nvSpPr>
          <p:cNvPr id="20" name="Right Arrow 19"/>
          <p:cNvSpPr/>
          <p:nvPr/>
        </p:nvSpPr>
        <p:spPr>
          <a:xfrm rot="2807188">
            <a:off x="2030413" y="3905250"/>
            <a:ext cx="895350" cy="393700"/>
          </a:xfrm>
          <a:prstGeom prst="rightArrow">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1" name="Picture 20" descr="slate-atkin-chess.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43338" y="1687513"/>
            <a:ext cx="155416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21"/>
          <p:cNvSpPr/>
          <p:nvPr/>
        </p:nvSpPr>
        <p:spPr>
          <a:xfrm rot="18019426">
            <a:off x="3783012" y="4041776"/>
            <a:ext cx="498475" cy="393700"/>
          </a:xfrm>
          <a:prstGeom prst="rightArrow">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TextBox 22"/>
          <p:cNvSpPr txBox="1">
            <a:spLocks noChangeArrowheads="1"/>
          </p:cNvSpPr>
          <p:nvPr/>
        </p:nvSpPr>
        <p:spPr bwMode="auto">
          <a:xfrm>
            <a:off x="4592638" y="3957638"/>
            <a:ext cx="969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1970s</a:t>
            </a:r>
          </a:p>
        </p:txBody>
      </p:sp>
      <p:sp>
        <p:nvSpPr>
          <p:cNvPr id="25" name="Bent Arrow 24"/>
          <p:cNvSpPr/>
          <p:nvPr/>
        </p:nvSpPr>
        <p:spPr>
          <a:xfrm rot="5400000">
            <a:off x="6111875" y="1285875"/>
            <a:ext cx="668338" cy="1963738"/>
          </a:xfrm>
          <a:prstGeom prst="bentArrow">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6" name="TextBox 25"/>
          <p:cNvSpPr txBox="1">
            <a:spLocks noChangeArrowheads="1"/>
          </p:cNvSpPr>
          <p:nvPr/>
        </p:nvSpPr>
        <p:spPr bwMode="auto">
          <a:xfrm>
            <a:off x="7881938" y="2301875"/>
            <a:ext cx="80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1997</a:t>
            </a:r>
          </a:p>
        </p:txBody>
      </p:sp>
      <p:pic>
        <p:nvPicPr>
          <p:cNvPr id="27" name="Picture 26" descr="pocketfritz.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64175" y="4967288"/>
            <a:ext cx="241776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Bent Arrow 27"/>
          <p:cNvSpPr/>
          <p:nvPr/>
        </p:nvSpPr>
        <p:spPr>
          <a:xfrm rot="10800000">
            <a:off x="8001000" y="4733925"/>
            <a:ext cx="668338" cy="1506538"/>
          </a:xfrm>
          <a:prstGeom prst="bentArrow">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9" name="TextBox 28"/>
          <p:cNvSpPr txBox="1">
            <a:spLocks noChangeArrowheads="1"/>
          </p:cNvSpPr>
          <p:nvPr/>
        </p:nvSpPr>
        <p:spPr bwMode="auto">
          <a:xfrm>
            <a:off x="8004175" y="6411913"/>
            <a:ext cx="80486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a:t>Today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animBg="1"/>
      <p:bldP spid="22" grpId="0" animBg="1"/>
      <p:bldP spid="23" grpId="0"/>
      <p:bldP spid="26" grpId="0"/>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noChangeArrowheads="1"/>
          </p:cNvSpPr>
          <p:nvPr>
            <p:ph type="title"/>
          </p:nvPr>
        </p:nvSpPr>
        <p:spPr>
          <a:xfrm>
            <a:off x="1066800" y="-304800"/>
            <a:ext cx="7772400" cy="1143000"/>
          </a:xfrm>
        </p:spPr>
        <p:txBody>
          <a:bodyPr/>
          <a:lstStyle/>
          <a:p>
            <a:pPr eaLnBrk="1" hangingPunct="1">
              <a:defRPr/>
            </a:pPr>
            <a:r>
              <a:rPr lang="en-US" sz="2800" dirty="0" smtClean="0">
                <a:solidFill>
                  <a:srgbClr val="FF0000"/>
                </a:solidFill>
                <a:cs typeface="+mj-cs"/>
              </a:rPr>
              <a:t>Evaluation functions</a:t>
            </a:r>
          </a:p>
        </p:txBody>
      </p:sp>
      <p:sp>
        <p:nvSpPr>
          <p:cNvPr id="1637379" name="Rectangle 3"/>
          <p:cNvSpPr>
            <a:spLocks noGrp="1" noChangeArrowheads="1"/>
          </p:cNvSpPr>
          <p:nvPr>
            <p:ph type="body" idx="1"/>
          </p:nvPr>
        </p:nvSpPr>
        <p:spPr>
          <a:xfrm>
            <a:off x="457200" y="457200"/>
            <a:ext cx="8153400" cy="6096000"/>
          </a:xfrm>
        </p:spPr>
        <p:txBody>
          <a:bodyPr/>
          <a:lstStyle/>
          <a:p>
            <a:pPr eaLnBrk="1" hangingPunct="1">
              <a:defRPr/>
            </a:pPr>
            <a:r>
              <a:rPr lang="en-US" b="1" dirty="0" smtClean="0">
                <a:cs typeface="+mn-cs"/>
              </a:rPr>
              <a:t>For chess, typically </a:t>
            </a:r>
            <a:r>
              <a:rPr lang="en-US" b="1" dirty="0" smtClean="0">
                <a:solidFill>
                  <a:srgbClr val="FF0000"/>
                </a:solidFill>
                <a:cs typeface="+mn-cs"/>
              </a:rPr>
              <a:t>linear</a:t>
            </a:r>
            <a:r>
              <a:rPr lang="en-US" b="1" dirty="0" smtClean="0">
                <a:cs typeface="+mn-cs"/>
              </a:rPr>
              <a:t> weighted sum of </a:t>
            </a:r>
            <a:r>
              <a:rPr lang="en-US" b="1" dirty="0" smtClean="0">
                <a:solidFill>
                  <a:schemeClr val="accent2"/>
                </a:solidFill>
                <a:cs typeface="+mn-cs"/>
              </a:rPr>
              <a:t>features</a:t>
            </a:r>
          </a:p>
          <a:p>
            <a:pPr eaLnBrk="1" hangingPunct="1">
              <a:defRPr/>
            </a:pPr>
            <a:endParaRPr lang="en-US" b="1" dirty="0" smtClean="0">
              <a:cs typeface="+mn-cs"/>
            </a:endParaRPr>
          </a:p>
          <a:p>
            <a:pPr algn="ctr" eaLnBrk="1" hangingPunct="1">
              <a:defRPr/>
            </a:pPr>
            <a:r>
              <a:rPr lang="en-US" b="1" i="1" dirty="0" err="1" smtClean="0">
                <a:cs typeface="+mn-cs"/>
              </a:rPr>
              <a:t>Eval</a:t>
            </a:r>
            <a:r>
              <a:rPr lang="en-US" b="1" i="1" dirty="0" smtClean="0">
                <a:cs typeface="+mn-cs"/>
              </a:rPr>
              <a:t>(s) </a:t>
            </a:r>
            <a:r>
              <a:rPr lang="en-US" b="1" dirty="0" smtClean="0">
                <a:cs typeface="+mn-cs"/>
              </a:rPr>
              <a:t>= w</a:t>
            </a:r>
            <a:r>
              <a:rPr lang="en-US" b="1" baseline="-25000" dirty="0" smtClean="0">
                <a:cs typeface="+mn-cs"/>
              </a:rPr>
              <a:t>1</a:t>
            </a:r>
            <a:r>
              <a:rPr lang="en-US" b="1" dirty="0" smtClean="0">
                <a:cs typeface="+mn-cs"/>
              </a:rPr>
              <a:t> f</a:t>
            </a:r>
            <a:r>
              <a:rPr lang="en-US" b="1" baseline="-25000" dirty="0" smtClean="0">
                <a:cs typeface="+mn-cs"/>
              </a:rPr>
              <a:t>1</a:t>
            </a:r>
            <a:r>
              <a:rPr lang="en-US" b="1" dirty="0" smtClean="0">
                <a:cs typeface="+mn-cs"/>
              </a:rPr>
              <a:t>(s) + w</a:t>
            </a:r>
            <a:r>
              <a:rPr lang="en-US" b="1" baseline="-25000" dirty="0" smtClean="0">
                <a:cs typeface="+mn-cs"/>
              </a:rPr>
              <a:t>2</a:t>
            </a:r>
            <a:r>
              <a:rPr lang="en-US" b="1" dirty="0" smtClean="0">
                <a:cs typeface="+mn-cs"/>
              </a:rPr>
              <a:t> f</a:t>
            </a:r>
            <a:r>
              <a:rPr lang="en-US" b="1" baseline="-25000" dirty="0" smtClean="0">
                <a:cs typeface="+mn-cs"/>
              </a:rPr>
              <a:t>2</a:t>
            </a:r>
            <a:r>
              <a:rPr lang="en-US" b="1" dirty="0" smtClean="0">
                <a:cs typeface="+mn-cs"/>
              </a:rPr>
              <a:t>(s) +</a:t>
            </a:r>
            <a:r>
              <a:rPr lang="en-US" dirty="0" smtClean="0">
                <a:cs typeface="+mn-cs"/>
              </a:rPr>
              <a:t> … </a:t>
            </a:r>
            <a:r>
              <a:rPr lang="en-US" b="1" dirty="0" smtClean="0">
                <a:cs typeface="+mn-cs"/>
              </a:rPr>
              <a:t>+ </a:t>
            </a:r>
            <a:r>
              <a:rPr lang="en-US" b="1" dirty="0" err="1" smtClean="0">
                <a:cs typeface="+mn-cs"/>
              </a:rPr>
              <a:t>w</a:t>
            </a:r>
            <a:r>
              <a:rPr lang="en-US" b="1" baseline="-25000" dirty="0" err="1" smtClean="0">
                <a:cs typeface="+mn-cs"/>
              </a:rPr>
              <a:t>n</a:t>
            </a:r>
            <a:r>
              <a:rPr lang="en-US" b="1" dirty="0" smtClean="0">
                <a:cs typeface="+mn-cs"/>
              </a:rPr>
              <a:t> </a:t>
            </a:r>
            <a:r>
              <a:rPr lang="en-US" b="1" dirty="0" err="1" smtClean="0">
                <a:cs typeface="+mn-cs"/>
              </a:rPr>
              <a:t>f</a:t>
            </a:r>
            <a:r>
              <a:rPr lang="en-US" b="1" baseline="-25000" dirty="0" err="1" smtClean="0">
                <a:cs typeface="+mn-cs"/>
              </a:rPr>
              <a:t>n</a:t>
            </a:r>
            <a:r>
              <a:rPr lang="en-US" b="1" dirty="0" smtClean="0">
                <a:cs typeface="+mn-cs"/>
              </a:rPr>
              <a:t>(s)</a:t>
            </a:r>
          </a:p>
          <a:p>
            <a:pPr algn="ctr" eaLnBrk="1" hangingPunct="1">
              <a:defRPr/>
            </a:pPr>
            <a:endParaRPr lang="en-US" dirty="0" smtClean="0">
              <a:cs typeface="+mn-cs"/>
            </a:endParaRPr>
          </a:p>
          <a:p>
            <a:pPr eaLnBrk="1" hangingPunct="1">
              <a:defRPr/>
            </a:pPr>
            <a:r>
              <a:rPr lang="en-US" b="1" dirty="0" smtClean="0">
                <a:cs typeface="+mn-cs"/>
              </a:rPr>
              <a:t>e.g., w</a:t>
            </a:r>
            <a:r>
              <a:rPr lang="en-US" b="1" baseline="-25000" dirty="0" smtClean="0">
                <a:cs typeface="+mn-cs"/>
              </a:rPr>
              <a:t>1</a:t>
            </a:r>
            <a:r>
              <a:rPr lang="en-US" b="1" dirty="0" smtClean="0">
                <a:cs typeface="+mn-cs"/>
              </a:rPr>
              <a:t> = 1 with </a:t>
            </a:r>
          </a:p>
          <a:p>
            <a:pPr eaLnBrk="1" hangingPunct="1">
              <a:defRPr/>
            </a:pPr>
            <a:r>
              <a:rPr lang="en-US" b="1" dirty="0" smtClean="0">
                <a:cs typeface="+mn-cs"/>
              </a:rPr>
              <a:t>	f</a:t>
            </a:r>
            <a:r>
              <a:rPr lang="en-US" b="1" baseline="-25000" dirty="0" smtClean="0">
                <a:cs typeface="+mn-cs"/>
              </a:rPr>
              <a:t>1</a:t>
            </a:r>
            <a:r>
              <a:rPr lang="en-US" b="1" dirty="0" smtClean="0">
                <a:cs typeface="+mn-cs"/>
              </a:rPr>
              <a:t>(s) = (number of white pawns) –  (number of black pawns), etc.
</a:t>
            </a:r>
          </a:p>
        </p:txBody>
      </p:sp>
      <p:sp>
        <p:nvSpPr>
          <p:cNvPr id="1637382" name="Rectangle 6"/>
          <p:cNvSpPr>
            <a:spLocks noChangeArrowheads="1"/>
          </p:cNvSpPr>
          <p:nvPr/>
        </p:nvSpPr>
        <p:spPr bwMode="auto">
          <a:xfrm>
            <a:off x="1447800" y="2667000"/>
            <a:ext cx="71628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defRPr/>
            </a:pPr>
            <a:r>
              <a:rPr lang="en-US" sz="2000" b="1" dirty="0">
                <a:solidFill>
                  <a:srgbClr val="FF0000"/>
                </a:solidFill>
                <a:cs typeface="+mn-cs"/>
              </a:rPr>
              <a:t>Key challenge – find a good  evaluation features:</a:t>
            </a:r>
          </a:p>
          <a:p>
            <a:pPr lvl="1">
              <a:defRPr/>
            </a:pPr>
            <a:r>
              <a:rPr lang="en-US" sz="2000" b="1" dirty="0">
                <a:solidFill>
                  <a:srgbClr val="FF0000"/>
                </a:solidFill>
                <a:cs typeface="+mn-cs"/>
              </a:rPr>
              <a:t>       </a:t>
            </a:r>
            <a:r>
              <a:rPr lang="en-US" sz="2000" b="1" dirty="0">
                <a:solidFill>
                  <a:srgbClr val="00664D"/>
                </a:solidFill>
                <a:cs typeface="+mn-cs"/>
              </a:rPr>
              <a:t>Not just material! (as used by novice)</a:t>
            </a:r>
          </a:p>
          <a:p>
            <a:pPr lvl="1">
              <a:defRPr/>
            </a:pPr>
            <a:r>
              <a:rPr lang="en-US" sz="2000" dirty="0">
                <a:cs typeface="+mn-cs"/>
              </a:rPr>
              <a:t>	</a:t>
            </a:r>
            <a:r>
              <a:rPr lang="en-US" sz="2000" b="1" dirty="0">
                <a:solidFill>
                  <a:schemeClr val="accent2"/>
                </a:solidFill>
                <a:cs typeface="+mn-cs"/>
              </a:rPr>
              <a:t>Isolated pawns are bad.</a:t>
            </a:r>
          </a:p>
          <a:p>
            <a:pPr lvl="1">
              <a:defRPr/>
            </a:pPr>
            <a:r>
              <a:rPr lang="en-US" sz="2000" b="1" dirty="0">
                <a:solidFill>
                  <a:schemeClr val="accent2"/>
                </a:solidFill>
                <a:cs typeface="+mn-cs"/>
              </a:rPr>
              <a:t>	How well protected is your king?</a:t>
            </a:r>
          </a:p>
          <a:p>
            <a:pPr lvl="1">
              <a:defRPr/>
            </a:pPr>
            <a:r>
              <a:rPr lang="en-US" sz="2000" b="1" dirty="0">
                <a:solidFill>
                  <a:schemeClr val="accent2"/>
                </a:solidFill>
                <a:cs typeface="+mn-cs"/>
              </a:rPr>
              <a:t>	How much maneuverability to you have?</a:t>
            </a:r>
          </a:p>
          <a:p>
            <a:pPr lvl="1">
              <a:defRPr/>
            </a:pPr>
            <a:r>
              <a:rPr lang="en-US" sz="2000" b="1" dirty="0">
                <a:solidFill>
                  <a:schemeClr val="accent2"/>
                </a:solidFill>
                <a:cs typeface="+mn-cs"/>
              </a:rPr>
              <a:t>	Do you control the center of the board?</a:t>
            </a:r>
          </a:p>
          <a:p>
            <a:pPr lvl="1">
              <a:defRPr/>
            </a:pPr>
            <a:r>
              <a:rPr lang="en-US" sz="2000" b="1" dirty="0">
                <a:solidFill>
                  <a:schemeClr val="accent2"/>
                </a:solidFill>
                <a:cs typeface="+mn-cs"/>
              </a:rPr>
              <a:t>	Strategies change as the game proceeds</a:t>
            </a:r>
          </a:p>
        </p:txBody>
      </p:sp>
      <p:sp>
        <p:nvSpPr>
          <p:cNvPr id="2" name="TextBox 1"/>
          <p:cNvSpPr txBox="1">
            <a:spLocks noChangeArrowheads="1"/>
          </p:cNvSpPr>
          <p:nvPr/>
        </p:nvSpPr>
        <p:spPr bwMode="auto">
          <a:xfrm>
            <a:off x="381000" y="4876800"/>
            <a:ext cx="77835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8000"/>
                </a:solidFill>
              </a:rPr>
              <a:t>Features are a form of chess knowledge. Hand-coded in eval function. </a:t>
            </a:r>
          </a:p>
          <a:p>
            <a:pPr eaLnBrk="1" hangingPunct="1"/>
            <a:r>
              <a:rPr lang="en-US" sz="2000" b="1">
                <a:solidFill>
                  <a:srgbClr val="008000"/>
                </a:solidFill>
              </a:rPr>
              <a:t>          Knowledge tightly integrated in search.</a:t>
            </a:r>
          </a:p>
          <a:p>
            <a:pPr eaLnBrk="1" hangingPunct="1"/>
            <a:r>
              <a:rPr lang="en-US" sz="2000" b="1">
                <a:solidFill>
                  <a:srgbClr val="008000"/>
                </a:solidFill>
              </a:rPr>
              <a:t>          Feature weights: can be automatically tuned (“learned”).</a:t>
            </a:r>
          </a:p>
          <a:p>
            <a:pPr eaLnBrk="1" hangingPunct="1"/>
            <a:r>
              <a:rPr lang="en-US" sz="2000" b="1">
                <a:solidFill>
                  <a:srgbClr val="FF0000"/>
                </a:solidFill>
              </a:rPr>
              <a:t>Standard issue in machine learning: </a:t>
            </a:r>
          </a:p>
          <a:p>
            <a:pPr eaLnBrk="1" hangingPunct="1"/>
            <a:r>
              <a:rPr lang="en-US" sz="2000" b="1">
                <a:solidFill>
                  <a:srgbClr val="FF0000"/>
                </a:solidFill>
              </a:rPr>
              <a:t>    Features, generally hand-coded; weights tuned automatically.</a:t>
            </a:r>
          </a:p>
          <a:p>
            <a:pPr eaLnBrk="1" hangingPunct="1"/>
            <a:endParaRPr lang="en-US" sz="2000" b="1">
              <a:solidFill>
                <a:srgbClr val="FF0000"/>
              </a:solidFill>
            </a:endParaRPr>
          </a:p>
          <a:p>
            <a:pPr eaLnBrk="1" hangingPunct="1"/>
            <a:endParaRPr lang="en-US" sz="2000" b="1"/>
          </a:p>
        </p:txBody>
      </p:sp>
      <p:sp>
        <p:nvSpPr>
          <p:cNvPr id="3" name="TextBox 2"/>
          <p:cNvSpPr txBox="1"/>
          <p:nvPr/>
        </p:nvSpPr>
        <p:spPr>
          <a:xfrm>
            <a:off x="7848600" y="5486400"/>
            <a:ext cx="1082348" cy="523220"/>
          </a:xfrm>
          <a:prstGeom prst="rect">
            <a:avLst/>
          </a:prstGeom>
          <a:noFill/>
        </p:spPr>
        <p:txBody>
          <a:bodyPr wrap="none" rtlCol="0">
            <a:spAutoFit/>
          </a:bodyPr>
          <a:lstStyle/>
          <a:p>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How?</a:t>
            </a: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73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738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738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738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738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738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7382">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 calcmode="lin" valueType="num">
                                      <p:cBhvr additive="base">
                                        <p:cTn id="4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
                                            <p:txEl>
                                              <p:pRg st="3" end="3"/>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 calcmode="lin" valueType="num">
                                      <p:cBhvr additive="base">
                                        <p:cTn id="4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Rectangle 2"/>
          <p:cNvSpPr>
            <a:spLocks noGrp="1" noChangeArrowheads="1"/>
          </p:cNvSpPr>
          <p:nvPr>
            <p:ph type="title"/>
          </p:nvPr>
        </p:nvSpPr>
        <p:spPr/>
        <p:txBody>
          <a:bodyPr/>
          <a:lstStyle/>
          <a:p>
            <a:pPr eaLnBrk="1" hangingPunct="1">
              <a:defRPr/>
            </a:pPr>
            <a:r>
              <a:rPr lang="en-US" sz="2000" smtClean="0">
                <a:cs typeface="+mj-cs"/>
              </a:rPr>
              <a:t>When Chance is involved:</a:t>
            </a:r>
            <a:br>
              <a:rPr lang="en-US" sz="2000" smtClean="0">
                <a:cs typeface="+mj-cs"/>
              </a:rPr>
            </a:br>
            <a:r>
              <a:rPr lang="en-US" sz="2000" smtClean="0">
                <a:cs typeface="+mj-cs"/>
              </a:rPr>
              <a:t>Backgammon Board</a:t>
            </a:r>
          </a:p>
        </p:txBody>
      </p:sp>
      <p:sp>
        <p:nvSpPr>
          <p:cNvPr id="1677315" name="Rectangle 3"/>
          <p:cNvSpPr>
            <a:spLocks noChangeArrowheads="1"/>
          </p:cNvSpPr>
          <p:nvPr/>
        </p:nvSpPr>
        <p:spPr bwMode="auto">
          <a:xfrm>
            <a:off x="1981200" y="1600200"/>
            <a:ext cx="5181600" cy="41910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16" name="Rectangle 4"/>
          <p:cNvSpPr>
            <a:spLocks noChangeArrowheads="1"/>
          </p:cNvSpPr>
          <p:nvPr/>
        </p:nvSpPr>
        <p:spPr bwMode="auto">
          <a:xfrm>
            <a:off x="2057400" y="1676400"/>
            <a:ext cx="5029200" cy="403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17" name="Rectangle 5"/>
          <p:cNvSpPr>
            <a:spLocks noChangeArrowheads="1"/>
          </p:cNvSpPr>
          <p:nvPr/>
        </p:nvSpPr>
        <p:spPr bwMode="auto">
          <a:xfrm>
            <a:off x="4495800" y="1676400"/>
            <a:ext cx="228600" cy="403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18" name="AutoShape 6"/>
          <p:cNvSpPr>
            <a:spLocks noChangeArrowheads="1"/>
          </p:cNvSpPr>
          <p:nvPr/>
        </p:nvSpPr>
        <p:spPr bwMode="auto">
          <a:xfrm>
            <a:off x="3276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19" name="AutoShape 7"/>
          <p:cNvSpPr>
            <a:spLocks noChangeArrowheads="1"/>
          </p:cNvSpPr>
          <p:nvPr/>
        </p:nvSpPr>
        <p:spPr bwMode="auto">
          <a:xfrm>
            <a:off x="4038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0" name="AutoShape 8"/>
          <p:cNvSpPr>
            <a:spLocks noChangeArrowheads="1"/>
          </p:cNvSpPr>
          <p:nvPr/>
        </p:nvSpPr>
        <p:spPr bwMode="auto">
          <a:xfrm>
            <a:off x="2133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1" name="AutoShape 9"/>
          <p:cNvSpPr>
            <a:spLocks noChangeArrowheads="1"/>
          </p:cNvSpPr>
          <p:nvPr/>
        </p:nvSpPr>
        <p:spPr bwMode="auto">
          <a:xfrm>
            <a:off x="3657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2" name="AutoShape 10"/>
          <p:cNvSpPr>
            <a:spLocks noChangeArrowheads="1"/>
          </p:cNvSpPr>
          <p:nvPr/>
        </p:nvSpPr>
        <p:spPr bwMode="auto">
          <a:xfrm>
            <a:off x="2514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3" name="AutoShape 11"/>
          <p:cNvSpPr>
            <a:spLocks noChangeArrowheads="1"/>
          </p:cNvSpPr>
          <p:nvPr/>
        </p:nvSpPr>
        <p:spPr bwMode="auto">
          <a:xfrm>
            <a:off x="2895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4" name="AutoShape 12"/>
          <p:cNvSpPr>
            <a:spLocks noChangeArrowheads="1"/>
          </p:cNvSpPr>
          <p:nvPr/>
        </p:nvSpPr>
        <p:spPr bwMode="auto">
          <a:xfrm>
            <a:off x="5943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5" name="AutoShape 13"/>
          <p:cNvSpPr>
            <a:spLocks noChangeArrowheads="1"/>
          </p:cNvSpPr>
          <p:nvPr/>
        </p:nvSpPr>
        <p:spPr bwMode="auto">
          <a:xfrm>
            <a:off x="6705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6" name="AutoShape 14"/>
          <p:cNvSpPr>
            <a:spLocks noChangeArrowheads="1"/>
          </p:cNvSpPr>
          <p:nvPr/>
        </p:nvSpPr>
        <p:spPr bwMode="auto">
          <a:xfrm>
            <a:off x="4800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7" name="AutoShape 15"/>
          <p:cNvSpPr>
            <a:spLocks noChangeArrowheads="1"/>
          </p:cNvSpPr>
          <p:nvPr/>
        </p:nvSpPr>
        <p:spPr bwMode="auto">
          <a:xfrm>
            <a:off x="6324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8" name="AutoShape 16"/>
          <p:cNvSpPr>
            <a:spLocks noChangeArrowheads="1"/>
          </p:cNvSpPr>
          <p:nvPr/>
        </p:nvSpPr>
        <p:spPr bwMode="auto">
          <a:xfrm>
            <a:off x="5181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9" name="AutoShape 17"/>
          <p:cNvSpPr>
            <a:spLocks noChangeArrowheads="1"/>
          </p:cNvSpPr>
          <p:nvPr/>
        </p:nvSpPr>
        <p:spPr bwMode="auto">
          <a:xfrm>
            <a:off x="5562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0" name="AutoShape 18"/>
          <p:cNvSpPr>
            <a:spLocks noChangeArrowheads="1"/>
          </p:cNvSpPr>
          <p:nvPr/>
        </p:nvSpPr>
        <p:spPr bwMode="auto">
          <a:xfrm rot="10800000">
            <a:off x="3276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1" name="AutoShape 19"/>
          <p:cNvSpPr>
            <a:spLocks noChangeArrowheads="1"/>
          </p:cNvSpPr>
          <p:nvPr/>
        </p:nvSpPr>
        <p:spPr bwMode="auto">
          <a:xfrm rot="10800000">
            <a:off x="4038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2" name="AutoShape 20"/>
          <p:cNvSpPr>
            <a:spLocks noChangeArrowheads="1"/>
          </p:cNvSpPr>
          <p:nvPr/>
        </p:nvSpPr>
        <p:spPr bwMode="auto">
          <a:xfrm rot="10800000">
            <a:off x="2133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3" name="AutoShape 21"/>
          <p:cNvSpPr>
            <a:spLocks noChangeArrowheads="1"/>
          </p:cNvSpPr>
          <p:nvPr/>
        </p:nvSpPr>
        <p:spPr bwMode="auto">
          <a:xfrm rot="10800000">
            <a:off x="3657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4" name="AutoShape 22"/>
          <p:cNvSpPr>
            <a:spLocks noChangeArrowheads="1"/>
          </p:cNvSpPr>
          <p:nvPr/>
        </p:nvSpPr>
        <p:spPr bwMode="auto">
          <a:xfrm rot="10800000">
            <a:off x="2514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5" name="AutoShape 23"/>
          <p:cNvSpPr>
            <a:spLocks noChangeArrowheads="1"/>
          </p:cNvSpPr>
          <p:nvPr/>
        </p:nvSpPr>
        <p:spPr bwMode="auto">
          <a:xfrm rot="10800000">
            <a:off x="2895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6" name="AutoShape 24"/>
          <p:cNvSpPr>
            <a:spLocks noChangeArrowheads="1"/>
          </p:cNvSpPr>
          <p:nvPr/>
        </p:nvSpPr>
        <p:spPr bwMode="auto">
          <a:xfrm rot="10800000">
            <a:off x="5943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7" name="AutoShape 25"/>
          <p:cNvSpPr>
            <a:spLocks noChangeArrowheads="1"/>
          </p:cNvSpPr>
          <p:nvPr/>
        </p:nvSpPr>
        <p:spPr bwMode="auto">
          <a:xfrm rot="10800000">
            <a:off x="6705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8" name="AutoShape 26"/>
          <p:cNvSpPr>
            <a:spLocks noChangeArrowheads="1"/>
          </p:cNvSpPr>
          <p:nvPr/>
        </p:nvSpPr>
        <p:spPr bwMode="auto">
          <a:xfrm rot="10800000">
            <a:off x="4800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9" name="AutoShape 27"/>
          <p:cNvSpPr>
            <a:spLocks noChangeArrowheads="1"/>
          </p:cNvSpPr>
          <p:nvPr/>
        </p:nvSpPr>
        <p:spPr bwMode="auto">
          <a:xfrm rot="10800000">
            <a:off x="6324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0" name="AutoShape 28"/>
          <p:cNvSpPr>
            <a:spLocks noChangeArrowheads="1"/>
          </p:cNvSpPr>
          <p:nvPr/>
        </p:nvSpPr>
        <p:spPr bwMode="auto">
          <a:xfrm rot="10800000">
            <a:off x="5181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1" name="AutoShape 29"/>
          <p:cNvSpPr>
            <a:spLocks noChangeArrowheads="1"/>
          </p:cNvSpPr>
          <p:nvPr/>
        </p:nvSpPr>
        <p:spPr bwMode="auto">
          <a:xfrm rot="10800000">
            <a:off x="5562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2" name="Rectangle 30"/>
          <p:cNvSpPr>
            <a:spLocks noChangeArrowheads="1"/>
          </p:cNvSpPr>
          <p:nvPr/>
        </p:nvSpPr>
        <p:spPr bwMode="auto">
          <a:xfrm>
            <a:off x="4572000" y="1676400"/>
            <a:ext cx="76200" cy="40386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3" name="Rectangle 31"/>
          <p:cNvSpPr>
            <a:spLocks noChangeArrowheads="1"/>
          </p:cNvSpPr>
          <p:nvPr/>
        </p:nvSpPr>
        <p:spPr bwMode="auto">
          <a:xfrm>
            <a:off x="3429000" y="3581400"/>
            <a:ext cx="3810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4" name="Oval 32"/>
          <p:cNvSpPr>
            <a:spLocks noChangeArrowheads="1"/>
          </p:cNvSpPr>
          <p:nvPr/>
        </p:nvSpPr>
        <p:spPr bwMode="auto">
          <a:xfrm>
            <a:off x="3657600" y="36576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5" name="Oval 33"/>
          <p:cNvSpPr>
            <a:spLocks noChangeArrowheads="1"/>
          </p:cNvSpPr>
          <p:nvPr/>
        </p:nvSpPr>
        <p:spPr bwMode="auto">
          <a:xfrm>
            <a:off x="3505200" y="3810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6" name="Oval 34"/>
          <p:cNvSpPr>
            <a:spLocks noChangeArrowheads="1"/>
          </p:cNvSpPr>
          <p:nvPr/>
        </p:nvSpPr>
        <p:spPr bwMode="auto">
          <a:xfrm>
            <a:off x="3657600" y="3810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7" name="Oval 35"/>
          <p:cNvSpPr>
            <a:spLocks noChangeArrowheads="1"/>
          </p:cNvSpPr>
          <p:nvPr/>
        </p:nvSpPr>
        <p:spPr bwMode="auto">
          <a:xfrm>
            <a:off x="3581400" y="37338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8" name="Oval 36"/>
          <p:cNvSpPr>
            <a:spLocks noChangeArrowheads="1"/>
          </p:cNvSpPr>
          <p:nvPr/>
        </p:nvSpPr>
        <p:spPr bwMode="auto">
          <a:xfrm>
            <a:off x="3505200" y="36576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9" name="Oval 37"/>
          <p:cNvSpPr>
            <a:spLocks noChangeArrowheads="1"/>
          </p:cNvSpPr>
          <p:nvPr/>
        </p:nvSpPr>
        <p:spPr bwMode="auto">
          <a:xfrm>
            <a:off x="40386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aphicFrame>
        <p:nvGraphicFramePr>
          <p:cNvPr id="95269" name="Object 38"/>
          <p:cNvGraphicFramePr>
            <a:graphicFrameLocks noChangeAspect="1"/>
          </p:cNvGraphicFramePr>
          <p:nvPr/>
        </p:nvGraphicFramePr>
        <p:xfrm>
          <a:off x="2236788" y="1230313"/>
          <a:ext cx="165100" cy="306387"/>
        </p:xfrm>
        <a:graphic>
          <a:graphicData uri="http://schemas.openxmlformats.org/presentationml/2006/ole">
            <mc:AlternateContent xmlns:mc="http://schemas.openxmlformats.org/markup-compatibility/2006">
              <mc:Choice xmlns:v="urn:schemas-microsoft-com:vml" Requires="v">
                <p:oleObj spid="_x0000_s95825" name="Equation" r:id="rId4" imgW="88707" imgH="164742" progId="Equation.DSMT4">
                  <p:embed/>
                </p:oleObj>
              </mc:Choice>
              <mc:Fallback>
                <p:oleObj name="Equation" r:id="rId4" imgW="88707" imgH="164742" progId="Equation.DSMT4">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6788" y="1230313"/>
                        <a:ext cx="1651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0" name="Object 39"/>
          <p:cNvGraphicFramePr>
            <a:graphicFrameLocks noChangeAspect="1"/>
          </p:cNvGraphicFramePr>
          <p:nvPr/>
        </p:nvGraphicFramePr>
        <p:xfrm>
          <a:off x="2582863" y="1230313"/>
          <a:ext cx="236537" cy="306387"/>
        </p:xfrm>
        <a:graphic>
          <a:graphicData uri="http://schemas.openxmlformats.org/presentationml/2006/ole">
            <mc:AlternateContent xmlns:mc="http://schemas.openxmlformats.org/markup-compatibility/2006">
              <mc:Choice xmlns:v="urn:schemas-microsoft-com:vml" Requires="v">
                <p:oleObj spid="_x0000_s95826" name="Equation" r:id="rId6" imgW="126780" imgH="164814" progId="Equation.DSMT4">
                  <p:embed/>
                </p:oleObj>
              </mc:Choice>
              <mc:Fallback>
                <p:oleObj name="Equation" r:id="rId6" imgW="126780" imgH="164814" progId="Equation.DSMT4">
                  <p:embed/>
                  <p:pic>
                    <p:nvPicPr>
                      <p:cNvPr id="0"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2863" y="1230313"/>
                        <a:ext cx="2365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1" name="Object 40"/>
          <p:cNvGraphicFramePr>
            <a:graphicFrameLocks noChangeAspect="1"/>
          </p:cNvGraphicFramePr>
          <p:nvPr/>
        </p:nvGraphicFramePr>
        <p:xfrm>
          <a:off x="2974975" y="1219200"/>
          <a:ext cx="212725" cy="330200"/>
        </p:xfrm>
        <a:graphic>
          <a:graphicData uri="http://schemas.openxmlformats.org/presentationml/2006/ole">
            <mc:AlternateContent xmlns:mc="http://schemas.openxmlformats.org/markup-compatibility/2006">
              <mc:Choice xmlns:v="urn:schemas-microsoft-com:vml" Requires="v">
                <p:oleObj spid="_x0000_s95827" name="Equation" r:id="rId8" imgW="114102" imgH="177492" progId="Equation.DSMT4">
                  <p:embed/>
                </p:oleObj>
              </mc:Choice>
              <mc:Fallback>
                <p:oleObj name="Equation" r:id="rId8" imgW="114102" imgH="177492" progId="Equation.DSMT4">
                  <p:embed/>
                  <p:pic>
                    <p:nvPicPr>
                      <p:cNvPr id="0" name="Object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975" y="1219200"/>
                        <a:ext cx="2127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2" name="Object 41"/>
          <p:cNvGraphicFramePr>
            <a:graphicFrameLocks noChangeAspect="1"/>
          </p:cNvGraphicFramePr>
          <p:nvPr/>
        </p:nvGraphicFramePr>
        <p:xfrm>
          <a:off x="3344863" y="1230313"/>
          <a:ext cx="236537" cy="306387"/>
        </p:xfrm>
        <a:graphic>
          <a:graphicData uri="http://schemas.openxmlformats.org/presentationml/2006/ole">
            <mc:AlternateContent xmlns:mc="http://schemas.openxmlformats.org/markup-compatibility/2006">
              <mc:Choice xmlns:v="urn:schemas-microsoft-com:vml" Requires="v">
                <p:oleObj spid="_x0000_s95828" name="Equation" r:id="rId10" imgW="126780" imgH="164814" progId="Equation.DSMT4">
                  <p:embed/>
                </p:oleObj>
              </mc:Choice>
              <mc:Fallback>
                <p:oleObj name="Equation" r:id="rId10" imgW="126780" imgH="164814" progId="Equation.DSMT4">
                  <p:embed/>
                  <p:pic>
                    <p:nvPicPr>
                      <p:cNvPr id="0" name="Object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4863" y="1230313"/>
                        <a:ext cx="2365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3" name="Object 42"/>
          <p:cNvGraphicFramePr>
            <a:graphicFrameLocks noChangeAspect="1"/>
          </p:cNvGraphicFramePr>
          <p:nvPr/>
        </p:nvGraphicFramePr>
        <p:xfrm>
          <a:off x="3736975" y="1219200"/>
          <a:ext cx="212725" cy="330200"/>
        </p:xfrm>
        <a:graphic>
          <a:graphicData uri="http://schemas.openxmlformats.org/presentationml/2006/ole">
            <mc:AlternateContent xmlns:mc="http://schemas.openxmlformats.org/markup-compatibility/2006">
              <mc:Choice xmlns:v="urn:schemas-microsoft-com:vml" Requires="v">
                <p:oleObj spid="_x0000_s95829" name="Equation" r:id="rId12" imgW="114102" imgH="177492" progId="Equation.DSMT4">
                  <p:embed/>
                </p:oleObj>
              </mc:Choice>
              <mc:Fallback>
                <p:oleObj name="Equation" r:id="rId12" imgW="114102" imgH="177492" progId="Equation.DSMT4">
                  <p:embed/>
                  <p:pic>
                    <p:nvPicPr>
                      <p:cNvPr id="0" name="Object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6975" y="1219200"/>
                        <a:ext cx="2127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4" name="Object 43"/>
          <p:cNvGraphicFramePr>
            <a:graphicFrameLocks noChangeAspect="1"/>
          </p:cNvGraphicFramePr>
          <p:nvPr/>
        </p:nvGraphicFramePr>
        <p:xfrm>
          <a:off x="4876800" y="1219200"/>
          <a:ext cx="236538" cy="330200"/>
        </p:xfrm>
        <a:graphic>
          <a:graphicData uri="http://schemas.openxmlformats.org/presentationml/2006/ole">
            <mc:AlternateContent xmlns:mc="http://schemas.openxmlformats.org/markup-compatibility/2006">
              <mc:Choice xmlns:v="urn:schemas-microsoft-com:vml" Requires="v">
                <p:oleObj spid="_x0000_s95830" name="Equation" r:id="rId14" imgW="126725" imgH="177415" progId="Equation.DSMT4">
                  <p:embed/>
                </p:oleObj>
              </mc:Choice>
              <mc:Fallback>
                <p:oleObj name="Equation" r:id="rId14" imgW="126725" imgH="177415" progId="Equation.DSMT4">
                  <p:embed/>
                  <p:pic>
                    <p:nvPicPr>
                      <p:cNvPr id="0" name="Object 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6800" y="1219200"/>
                        <a:ext cx="2365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5" name="Object 44"/>
          <p:cNvGraphicFramePr>
            <a:graphicFrameLocks noChangeAspect="1"/>
          </p:cNvGraphicFramePr>
          <p:nvPr/>
        </p:nvGraphicFramePr>
        <p:xfrm>
          <a:off x="1600200" y="1219200"/>
          <a:ext cx="236538" cy="330200"/>
        </p:xfrm>
        <a:graphic>
          <a:graphicData uri="http://schemas.openxmlformats.org/presentationml/2006/ole">
            <mc:AlternateContent xmlns:mc="http://schemas.openxmlformats.org/markup-compatibility/2006">
              <mc:Choice xmlns:v="urn:schemas-microsoft-com:vml" Requires="v">
                <p:oleObj spid="_x0000_s95831" name="Equation" r:id="rId16" imgW="126725" imgH="177415" progId="Equation.DSMT4">
                  <p:embed/>
                </p:oleObj>
              </mc:Choice>
              <mc:Fallback>
                <p:oleObj name="Equation" r:id="rId16" imgW="126725" imgH="177415" progId="Equation.DSMT4">
                  <p:embed/>
                  <p:pic>
                    <p:nvPicPr>
                      <p:cNvPr id="0" name="Object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1219200"/>
                        <a:ext cx="2365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6" name="Object 45"/>
          <p:cNvGraphicFramePr>
            <a:graphicFrameLocks noChangeAspect="1"/>
          </p:cNvGraphicFramePr>
          <p:nvPr/>
        </p:nvGraphicFramePr>
        <p:xfrm>
          <a:off x="5268913" y="1219200"/>
          <a:ext cx="212725" cy="330200"/>
        </p:xfrm>
        <a:graphic>
          <a:graphicData uri="http://schemas.openxmlformats.org/presentationml/2006/ole">
            <mc:AlternateContent xmlns:mc="http://schemas.openxmlformats.org/markup-compatibility/2006">
              <mc:Choice xmlns:v="urn:schemas-microsoft-com:vml" Requires="v">
                <p:oleObj spid="_x0000_s95832" name="Equation" r:id="rId18" imgW="114102" imgH="177492" progId="Equation.DSMT4">
                  <p:embed/>
                </p:oleObj>
              </mc:Choice>
              <mc:Fallback>
                <p:oleObj name="Equation" r:id="rId18" imgW="114102" imgH="177492" progId="Equation.DSMT4">
                  <p:embed/>
                  <p:pic>
                    <p:nvPicPr>
                      <p:cNvPr id="0" name="Object 4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68913" y="1219200"/>
                        <a:ext cx="2127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7" name="Object 46"/>
          <p:cNvGraphicFramePr>
            <a:graphicFrameLocks noChangeAspect="1"/>
          </p:cNvGraphicFramePr>
          <p:nvPr/>
        </p:nvGraphicFramePr>
        <p:xfrm>
          <a:off x="5641975" y="1219200"/>
          <a:ext cx="212725" cy="330200"/>
        </p:xfrm>
        <a:graphic>
          <a:graphicData uri="http://schemas.openxmlformats.org/presentationml/2006/ole">
            <mc:AlternateContent xmlns:mc="http://schemas.openxmlformats.org/markup-compatibility/2006">
              <mc:Choice xmlns:v="urn:schemas-microsoft-com:vml" Requires="v">
                <p:oleObj spid="_x0000_s95833" name="Equation" r:id="rId20" imgW="114102" imgH="177492" progId="Equation.DSMT4">
                  <p:embed/>
                </p:oleObj>
              </mc:Choice>
              <mc:Fallback>
                <p:oleObj name="Equation" r:id="rId20" imgW="114102" imgH="177492" progId="Equation.DSMT4">
                  <p:embed/>
                  <p:pic>
                    <p:nvPicPr>
                      <p:cNvPr id="0" name="Object 4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41975" y="1219200"/>
                        <a:ext cx="2127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8" name="Object 47"/>
          <p:cNvGraphicFramePr>
            <a:graphicFrameLocks noChangeAspect="1"/>
          </p:cNvGraphicFramePr>
          <p:nvPr/>
        </p:nvGraphicFramePr>
        <p:xfrm>
          <a:off x="5965825" y="1219200"/>
          <a:ext cx="330200" cy="330200"/>
        </p:xfrm>
        <a:graphic>
          <a:graphicData uri="http://schemas.openxmlformats.org/presentationml/2006/ole">
            <mc:AlternateContent xmlns:mc="http://schemas.openxmlformats.org/markup-compatibility/2006">
              <mc:Choice xmlns:v="urn:schemas-microsoft-com:vml" Requires="v">
                <p:oleObj spid="_x0000_s95834" name="Equation" r:id="rId22" imgW="177492" imgH="177492" progId="Equation.DSMT4">
                  <p:embed/>
                </p:oleObj>
              </mc:Choice>
              <mc:Fallback>
                <p:oleObj name="Equation" r:id="rId22" imgW="177492" imgH="177492" progId="Equation.DSMT4">
                  <p:embed/>
                  <p:pic>
                    <p:nvPicPr>
                      <p:cNvPr id="0" name="Object 4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65825" y="12192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9" name="Object 48"/>
          <p:cNvGraphicFramePr>
            <a:graphicFrameLocks noChangeAspect="1"/>
          </p:cNvGraphicFramePr>
          <p:nvPr/>
        </p:nvGraphicFramePr>
        <p:xfrm>
          <a:off x="6357938" y="1230313"/>
          <a:ext cx="307975" cy="306387"/>
        </p:xfrm>
        <a:graphic>
          <a:graphicData uri="http://schemas.openxmlformats.org/presentationml/2006/ole">
            <mc:AlternateContent xmlns:mc="http://schemas.openxmlformats.org/markup-compatibility/2006">
              <mc:Choice xmlns:v="urn:schemas-microsoft-com:vml" Requires="v">
                <p:oleObj spid="_x0000_s95835" name="Equation" r:id="rId24" imgW="164885" imgH="164885" progId="Equation.DSMT4">
                  <p:embed/>
                </p:oleObj>
              </mc:Choice>
              <mc:Fallback>
                <p:oleObj name="Equation" r:id="rId24" imgW="164885" imgH="164885" progId="Equation.DSMT4">
                  <p:embed/>
                  <p:pic>
                    <p:nvPicPr>
                      <p:cNvPr id="0" name="Object 4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57938" y="1230313"/>
                        <a:ext cx="3079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0" name="Object 49"/>
          <p:cNvGraphicFramePr>
            <a:graphicFrameLocks noChangeAspect="1"/>
          </p:cNvGraphicFramePr>
          <p:nvPr/>
        </p:nvGraphicFramePr>
        <p:xfrm>
          <a:off x="6727825" y="1230313"/>
          <a:ext cx="330200" cy="306387"/>
        </p:xfrm>
        <a:graphic>
          <a:graphicData uri="http://schemas.openxmlformats.org/presentationml/2006/ole">
            <mc:AlternateContent xmlns:mc="http://schemas.openxmlformats.org/markup-compatibility/2006">
              <mc:Choice xmlns:v="urn:schemas-microsoft-com:vml" Requires="v">
                <p:oleObj spid="_x0000_s95836" name="Equation" r:id="rId26" imgW="177492" imgH="164814" progId="Equation.DSMT4">
                  <p:embed/>
                </p:oleObj>
              </mc:Choice>
              <mc:Fallback>
                <p:oleObj name="Equation" r:id="rId26" imgW="177492" imgH="164814" progId="Equation.DSMT4">
                  <p:embed/>
                  <p:pic>
                    <p:nvPicPr>
                      <p:cNvPr id="0" name="Object 4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727825" y="1230313"/>
                        <a:ext cx="330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1" name="Object 50"/>
          <p:cNvGraphicFramePr>
            <a:graphicFrameLocks noChangeAspect="1"/>
          </p:cNvGraphicFramePr>
          <p:nvPr/>
        </p:nvGraphicFramePr>
        <p:xfrm>
          <a:off x="4106863" y="1219200"/>
          <a:ext cx="236537" cy="330200"/>
        </p:xfrm>
        <a:graphic>
          <a:graphicData uri="http://schemas.openxmlformats.org/presentationml/2006/ole">
            <mc:AlternateContent xmlns:mc="http://schemas.openxmlformats.org/markup-compatibility/2006">
              <mc:Choice xmlns:v="urn:schemas-microsoft-com:vml" Requires="v">
                <p:oleObj spid="_x0000_s95837" name="Equation" r:id="rId28" imgW="126725" imgH="177415" progId="Equation.DSMT4">
                  <p:embed/>
                </p:oleObj>
              </mc:Choice>
              <mc:Fallback>
                <p:oleObj name="Equation" r:id="rId28" imgW="126725" imgH="177415" progId="Equation.DSMT4">
                  <p:embed/>
                  <p:pic>
                    <p:nvPicPr>
                      <p:cNvPr id="0" name="Object 5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06863" y="1219200"/>
                        <a:ext cx="23653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2" name="Object 51"/>
          <p:cNvGraphicFramePr>
            <a:graphicFrameLocks noChangeAspect="1"/>
          </p:cNvGraphicFramePr>
          <p:nvPr/>
        </p:nvGraphicFramePr>
        <p:xfrm>
          <a:off x="2130425" y="5878513"/>
          <a:ext cx="379413" cy="306387"/>
        </p:xfrm>
        <a:graphic>
          <a:graphicData uri="http://schemas.openxmlformats.org/presentationml/2006/ole">
            <mc:AlternateContent xmlns:mc="http://schemas.openxmlformats.org/markup-compatibility/2006">
              <mc:Choice xmlns:v="urn:schemas-microsoft-com:vml" Requires="v">
                <p:oleObj spid="_x0000_s95838" name="Equation" r:id="rId30" imgW="203024" imgH="164957" progId="Equation.DSMT4">
                  <p:embed/>
                </p:oleObj>
              </mc:Choice>
              <mc:Fallback>
                <p:oleObj name="Equation" r:id="rId30" imgW="203024" imgH="164957" progId="Equation.DSMT4">
                  <p:embed/>
                  <p:pic>
                    <p:nvPicPr>
                      <p:cNvPr id="0" name="Object 5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30425" y="5878513"/>
                        <a:ext cx="37941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3" name="Object 52"/>
          <p:cNvGraphicFramePr>
            <a:graphicFrameLocks noChangeAspect="1"/>
          </p:cNvGraphicFramePr>
          <p:nvPr/>
        </p:nvGraphicFramePr>
        <p:xfrm>
          <a:off x="2524125" y="5867400"/>
          <a:ext cx="354013" cy="330200"/>
        </p:xfrm>
        <a:graphic>
          <a:graphicData uri="http://schemas.openxmlformats.org/presentationml/2006/ole">
            <mc:AlternateContent xmlns:mc="http://schemas.openxmlformats.org/markup-compatibility/2006">
              <mc:Choice xmlns:v="urn:schemas-microsoft-com:vml" Requires="v">
                <p:oleObj spid="_x0000_s95839" name="Equation" r:id="rId32" imgW="190335" imgH="177646" progId="Equation.DSMT4">
                  <p:embed/>
                </p:oleObj>
              </mc:Choice>
              <mc:Fallback>
                <p:oleObj name="Equation" r:id="rId32" imgW="190335" imgH="177646" progId="Equation.DSMT4">
                  <p:embed/>
                  <p:pic>
                    <p:nvPicPr>
                      <p:cNvPr id="0" name="Object 5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524125" y="5867400"/>
                        <a:ext cx="35401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4" name="Object 53"/>
          <p:cNvGraphicFramePr>
            <a:graphicFrameLocks noChangeAspect="1"/>
          </p:cNvGraphicFramePr>
          <p:nvPr/>
        </p:nvGraphicFramePr>
        <p:xfrm>
          <a:off x="2900363" y="5878513"/>
          <a:ext cx="379412" cy="306387"/>
        </p:xfrm>
        <a:graphic>
          <a:graphicData uri="http://schemas.openxmlformats.org/presentationml/2006/ole">
            <mc:AlternateContent xmlns:mc="http://schemas.openxmlformats.org/markup-compatibility/2006">
              <mc:Choice xmlns:v="urn:schemas-microsoft-com:vml" Requires="v">
                <p:oleObj spid="_x0000_s95840" name="Equation" r:id="rId34" imgW="203024" imgH="164957" progId="Equation.DSMT4">
                  <p:embed/>
                </p:oleObj>
              </mc:Choice>
              <mc:Fallback>
                <p:oleObj name="Equation" r:id="rId34" imgW="203024" imgH="164957" progId="Equation.DSMT4">
                  <p:embed/>
                  <p:pic>
                    <p:nvPicPr>
                      <p:cNvPr id="0" name="Object 5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900363" y="5878513"/>
                        <a:ext cx="379412"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5" name="Object 54"/>
          <p:cNvGraphicFramePr>
            <a:graphicFrameLocks noChangeAspect="1"/>
          </p:cNvGraphicFramePr>
          <p:nvPr/>
        </p:nvGraphicFramePr>
        <p:xfrm>
          <a:off x="3654425" y="5867400"/>
          <a:ext cx="379413" cy="330200"/>
        </p:xfrm>
        <a:graphic>
          <a:graphicData uri="http://schemas.openxmlformats.org/presentationml/2006/ole">
            <mc:AlternateContent xmlns:mc="http://schemas.openxmlformats.org/markup-compatibility/2006">
              <mc:Choice xmlns:v="urn:schemas-microsoft-com:vml" Requires="v">
                <p:oleObj spid="_x0000_s95841" name="Equation" r:id="rId36" imgW="202936" imgH="177569" progId="Equation.DSMT4">
                  <p:embed/>
                </p:oleObj>
              </mc:Choice>
              <mc:Fallback>
                <p:oleObj name="Equation" r:id="rId36" imgW="202936" imgH="177569" progId="Equation.DSMT4">
                  <p:embed/>
                  <p:pic>
                    <p:nvPicPr>
                      <p:cNvPr id="0" name="Object 5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654425" y="5867400"/>
                        <a:ext cx="37941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6" name="Object 55"/>
          <p:cNvGraphicFramePr>
            <a:graphicFrameLocks noChangeAspect="1"/>
          </p:cNvGraphicFramePr>
          <p:nvPr/>
        </p:nvGraphicFramePr>
        <p:xfrm>
          <a:off x="1300163" y="5867400"/>
          <a:ext cx="379412" cy="330200"/>
        </p:xfrm>
        <a:graphic>
          <a:graphicData uri="http://schemas.openxmlformats.org/presentationml/2006/ole">
            <mc:AlternateContent xmlns:mc="http://schemas.openxmlformats.org/markup-compatibility/2006">
              <mc:Choice xmlns:v="urn:schemas-microsoft-com:vml" Requires="v">
                <p:oleObj spid="_x0000_s95842" name="Equation" r:id="rId38" imgW="202936" imgH="177569" progId="Equation.DSMT4">
                  <p:embed/>
                </p:oleObj>
              </mc:Choice>
              <mc:Fallback>
                <p:oleObj name="Equation" r:id="rId38" imgW="202936" imgH="177569" progId="Equation.DSMT4">
                  <p:embed/>
                  <p:pic>
                    <p:nvPicPr>
                      <p:cNvPr id="0" name="Object 5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300163" y="5867400"/>
                        <a:ext cx="379412"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7" name="Object 56"/>
          <p:cNvGraphicFramePr>
            <a:graphicFrameLocks noChangeAspect="1"/>
          </p:cNvGraphicFramePr>
          <p:nvPr/>
        </p:nvGraphicFramePr>
        <p:xfrm>
          <a:off x="4060825" y="5867400"/>
          <a:ext cx="330200" cy="330200"/>
        </p:xfrm>
        <a:graphic>
          <a:graphicData uri="http://schemas.openxmlformats.org/presentationml/2006/ole">
            <mc:AlternateContent xmlns:mc="http://schemas.openxmlformats.org/markup-compatibility/2006">
              <mc:Choice xmlns:v="urn:schemas-microsoft-com:vml" Requires="v">
                <p:oleObj spid="_x0000_s95843" name="Equation" r:id="rId40" imgW="177492" imgH="177492" progId="Equation.DSMT4">
                  <p:embed/>
                </p:oleObj>
              </mc:Choice>
              <mc:Fallback>
                <p:oleObj name="Equation" r:id="rId40" imgW="177492" imgH="177492" progId="Equation.DSMT4">
                  <p:embed/>
                  <p:pic>
                    <p:nvPicPr>
                      <p:cNvPr id="0" name="Object 5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060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8" name="Object 57"/>
          <p:cNvGraphicFramePr>
            <a:graphicFrameLocks noChangeAspect="1"/>
          </p:cNvGraphicFramePr>
          <p:nvPr/>
        </p:nvGraphicFramePr>
        <p:xfrm>
          <a:off x="4822825" y="5867400"/>
          <a:ext cx="330200" cy="330200"/>
        </p:xfrm>
        <a:graphic>
          <a:graphicData uri="http://schemas.openxmlformats.org/presentationml/2006/ole">
            <mc:AlternateContent xmlns:mc="http://schemas.openxmlformats.org/markup-compatibility/2006">
              <mc:Choice xmlns:v="urn:schemas-microsoft-com:vml" Requires="v">
                <p:oleObj spid="_x0000_s95844" name="Equation" r:id="rId42" imgW="177492" imgH="177492" progId="Equation.DSMT4">
                  <p:embed/>
                </p:oleObj>
              </mc:Choice>
              <mc:Fallback>
                <p:oleObj name="Equation" r:id="rId42" imgW="177492" imgH="177492" progId="Equation.DSMT4">
                  <p:embed/>
                  <p:pic>
                    <p:nvPicPr>
                      <p:cNvPr id="0" name="Object 5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822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9" name="Object 58"/>
          <p:cNvGraphicFramePr>
            <a:graphicFrameLocks noChangeAspect="1"/>
          </p:cNvGraphicFramePr>
          <p:nvPr/>
        </p:nvGraphicFramePr>
        <p:xfrm>
          <a:off x="5199063" y="5867400"/>
          <a:ext cx="355600" cy="330200"/>
        </p:xfrm>
        <a:graphic>
          <a:graphicData uri="http://schemas.openxmlformats.org/presentationml/2006/ole">
            <mc:AlternateContent xmlns:mc="http://schemas.openxmlformats.org/markup-compatibility/2006">
              <mc:Choice xmlns:v="urn:schemas-microsoft-com:vml" Requires="v">
                <p:oleObj spid="_x0000_s95845" name="Equation" r:id="rId44" imgW="190335" imgH="177646" progId="Equation.DSMT4">
                  <p:embed/>
                </p:oleObj>
              </mc:Choice>
              <mc:Fallback>
                <p:oleObj name="Equation" r:id="rId44" imgW="190335" imgH="177646" progId="Equation.DSMT4">
                  <p:embed/>
                  <p:pic>
                    <p:nvPicPr>
                      <p:cNvPr id="0" name="Object 58"/>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199063" y="5867400"/>
                        <a:ext cx="355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0" name="Object 59"/>
          <p:cNvGraphicFramePr>
            <a:graphicFrameLocks noChangeAspect="1"/>
          </p:cNvGraphicFramePr>
          <p:nvPr/>
        </p:nvGraphicFramePr>
        <p:xfrm>
          <a:off x="5584825" y="5867400"/>
          <a:ext cx="330200" cy="330200"/>
        </p:xfrm>
        <a:graphic>
          <a:graphicData uri="http://schemas.openxmlformats.org/presentationml/2006/ole">
            <mc:AlternateContent xmlns:mc="http://schemas.openxmlformats.org/markup-compatibility/2006">
              <mc:Choice xmlns:v="urn:schemas-microsoft-com:vml" Requires="v">
                <p:oleObj spid="_x0000_s95846" name="Equation" r:id="rId46" imgW="177492" imgH="177492" progId="Equation.DSMT4">
                  <p:embed/>
                </p:oleObj>
              </mc:Choice>
              <mc:Fallback>
                <p:oleObj name="Equation" r:id="rId46" imgW="177492" imgH="177492" progId="Equation.DSMT4">
                  <p:embed/>
                  <p:pic>
                    <p:nvPicPr>
                      <p:cNvPr id="0" name="Object 59"/>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584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1" name="Object 60"/>
          <p:cNvGraphicFramePr>
            <a:graphicFrameLocks noChangeAspect="1"/>
          </p:cNvGraphicFramePr>
          <p:nvPr/>
        </p:nvGraphicFramePr>
        <p:xfrm>
          <a:off x="5965825" y="5867400"/>
          <a:ext cx="330200" cy="330200"/>
        </p:xfrm>
        <a:graphic>
          <a:graphicData uri="http://schemas.openxmlformats.org/presentationml/2006/ole">
            <mc:AlternateContent xmlns:mc="http://schemas.openxmlformats.org/markup-compatibility/2006">
              <mc:Choice xmlns:v="urn:schemas-microsoft-com:vml" Requires="v">
                <p:oleObj spid="_x0000_s95847" name="Equation" r:id="rId48" imgW="177492" imgH="177492" progId="Equation.DSMT4">
                  <p:embed/>
                </p:oleObj>
              </mc:Choice>
              <mc:Fallback>
                <p:oleObj name="Equation" r:id="rId48" imgW="177492" imgH="177492" progId="Equation.DSMT4">
                  <p:embed/>
                  <p:pic>
                    <p:nvPicPr>
                      <p:cNvPr id="0" name="Object 6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965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2" name="Object 61"/>
          <p:cNvGraphicFramePr>
            <a:graphicFrameLocks noChangeAspect="1"/>
          </p:cNvGraphicFramePr>
          <p:nvPr/>
        </p:nvGraphicFramePr>
        <p:xfrm>
          <a:off x="6346825" y="5878513"/>
          <a:ext cx="330200" cy="306387"/>
        </p:xfrm>
        <a:graphic>
          <a:graphicData uri="http://schemas.openxmlformats.org/presentationml/2006/ole">
            <mc:AlternateContent xmlns:mc="http://schemas.openxmlformats.org/markup-compatibility/2006">
              <mc:Choice xmlns:v="urn:schemas-microsoft-com:vml" Requires="v">
                <p:oleObj spid="_x0000_s95848" name="Equation" r:id="rId50" imgW="177492" imgH="164814" progId="Equation.DSMT4">
                  <p:embed/>
                </p:oleObj>
              </mc:Choice>
              <mc:Fallback>
                <p:oleObj name="Equation" r:id="rId50" imgW="177492" imgH="164814" progId="Equation.DSMT4">
                  <p:embed/>
                  <p:pic>
                    <p:nvPicPr>
                      <p:cNvPr id="0" name="Object 6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346825" y="5878513"/>
                        <a:ext cx="330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3" name="Object 62"/>
          <p:cNvGraphicFramePr>
            <a:graphicFrameLocks noChangeAspect="1"/>
          </p:cNvGraphicFramePr>
          <p:nvPr/>
        </p:nvGraphicFramePr>
        <p:xfrm>
          <a:off x="6727825" y="5867400"/>
          <a:ext cx="330200" cy="330200"/>
        </p:xfrm>
        <a:graphic>
          <a:graphicData uri="http://schemas.openxmlformats.org/presentationml/2006/ole">
            <mc:AlternateContent xmlns:mc="http://schemas.openxmlformats.org/markup-compatibility/2006">
              <mc:Choice xmlns:v="urn:schemas-microsoft-com:vml" Requires="v">
                <p:oleObj spid="_x0000_s95849" name="Equation" r:id="rId52" imgW="177492" imgH="177492" progId="Equation.DSMT4">
                  <p:embed/>
                </p:oleObj>
              </mc:Choice>
              <mc:Fallback>
                <p:oleObj name="Equation" r:id="rId52" imgW="177492" imgH="177492" progId="Equation.DSMT4">
                  <p:embed/>
                  <p:pic>
                    <p:nvPicPr>
                      <p:cNvPr id="0" name="Object 62"/>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727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4" name="Object 63"/>
          <p:cNvGraphicFramePr>
            <a:graphicFrameLocks noChangeAspect="1"/>
          </p:cNvGraphicFramePr>
          <p:nvPr/>
        </p:nvGraphicFramePr>
        <p:xfrm>
          <a:off x="3294063" y="5878513"/>
          <a:ext cx="355600" cy="306387"/>
        </p:xfrm>
        <a:graphic>
          <a:graphicData uri="http://schemas.openxmlformats.org/presentationml/2006/ole">
            <mc:AlternateContent xmlns:mc="http://schemas.openxmlformats.org/markup-compatibility/2006">
              <mc:Choice xmlns:v="urn:schemas-microsoft-com:vml" Requires="v">
                <p:oleObj spid="_x0000_s95850" name="Equation" r:id="rId54" imgW="190335" imgH="164957" progId="Equation.DSMT4">
                  <p:embed/>
                </p:oleObj>
              </mc:Choice>
              <mc:Fallback>
                <p:oleObj name="Equation" r:id="rId54" imgW="190335" imgH="164957" progId="Equation.DSMT4">
                  <p:embed/>
                  <p:pic>
                    <p:nvPicPr>
                      <p:cNvPr id="0" name="Object 63"/>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294063" y="5878513"/>
                        <a:ext cx="3556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77376" name="Oval 64"/>
          <p:cNvSpPr>
            <a:spLocks noChangeArrowheads="1"/>
          </p:cNvSpPr>
          <p:nvPr/>
        </p:nvSpPr>
        <p:spPr bwMode="auto">
          <a:xfrm>
            <a:off x="40386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77" name="Oval 65"/>
          <p:cNvSpPr>
            <a:spLocks noChangeArrowheads="1"/>
          </p:cNvSpPr>
          <p:nvPr/>
        </p:nvSpPr>
        <p:spPr bwMode="auto">
          <a:xfrm>
            <a:off x="25908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78" name="Oval 66"/>
          <p:cNvSpPr>
            <a:spLocks noChangeArrowheads="1"/>
          </p:cNvSpPr>
          <p:nvPr/>
        </p:nvSpPr>
        <p:spPr bwMode="auto">
          <a:xfrm>
            <a:off x="25908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79" name="Oval 67"/>
          <p:cNvSpPr>
            <a:spLocks noChangeArrowheads="1"/>
          </p:cNvSpPr>
          <p:nvPr/>
        </p:nvSpPr>
        <p:spPr bwMode="auto">
          <a:xfrm>
            <a:off x="29718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0" name="Oval 68"/>
          <p:cNvSpPr>
            <a:spLocks noChangeArrowheads="1"/>
          </p:cNvSpPr>
          <p:nvPr/>
        </p:nvSpPr>
        <p:spPr bwMode="auto">
          <a:xfrm>
            <a:off x="29718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1" name="Oval 69"/>
          <p:cNvSpPr>
            <a:spLocks noChangeArrowheads="1"/>
          </p:cNvSpPr>
          <p:nvPr/>
        </p:nvSpPr>
        <p:spPr bwMode="auto">
          <a:xfrm>
            <a:off x="32766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2" name="Oval 70"/>
          <p:cNvSpPr>
            <a:spLocks noChangeArrowheads="1"/>
          </p:cNvSpPr>
          <p:nvPr/>
        </p:nvSpPr>
        <p:spPr bwMode="auto">
          <a:xfrm>
            <a:off x="32766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3" name="Oval 71"/>
          <p:cNvSpPr>
            <a:spLocks noChangeArrowheads="1"/>
          </p:cNvSpPr>
          <p:nvPr/>
        </p:nvSpPr>
        <p:spPr bwMode="auto">
          <a:xfrm>
            <a:off x="21336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4" name="Oval 72"/>
          <p:cNvSpPr>
            <a:spLocks noChangeArrowheads="1"/>
          </p:cNvSpPr>
          <p:nvPr/>
        </p:nvSpPr>
        <p:spPr bwMode="auto">
          <a:xfrm>
            <a:off x="2590800" y="47244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5" name="Oval 73"/>
          <p:cNvSpPr>
            <a:spLocks noChangeArrowheads="1"/>
          </p:cNvSpPr>
          <p:nvPr/>
        </p:nvSpPr>
        <p:spPr bwMode="auto">
          <a:xfrm>
            <a:off x="3657600" y="1981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6" name="Oval 74"/>
          <p:cNvSpPr>
            <a:spLocks noChangeArrowheads="1"/>
          </p:cNvSpPr>
          <p:nvPr/>
        </p:nvSpPr>
        <p:spPr bwMode="auto">
          <a:xfrm>
            <a:off x="3657600" y="16764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7" name="Oval 75"/>
          <p:cNvSpPr>
            <a:spLocks noChangeArrowheads="1"/>
          </p:cNvSpPr>
          <p:nvPr/>
        </p:nvSpPr>
        <p:spPr bwMode="auto">
          <a:xfrm>
            <a:off x="2895600" y="1981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8" name="Oval 76"/>
          <p:cNvSpPr>
            <a:spLocks noChangeArrowheads="1"/>
          </p:cNvSpPr>
          <p:nvPr/>
        </p:nvSpPr>
        <p:spPr bwMode="auto">
          <a:xfrm>
            <a:off x="2895600" y="16764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9" name="Oval 77"/>
          <p:cNvSpPr>
            <a:spLocks noChangeArrowheads="1"/>
          </p:cNvSpPr>
          <p:nvPr/>
        </p:nvSpPr>
        <p:spPr bwMode="auto">
          <a:xfrm>
            <a:off x="3276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0" name="Oval 78"/>
          <p:cNvSpPr>
            <a:spLocks noChangeArrowheads="1"/>
          </p:cNvSpPr>
          <p:nvPr/>
        </p:nvSpPr>
        <p:spPr bwMode="auto">
          <a:xfrm>
            <a:off x="2895600" y="2286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1" name="Oval 79"/>
          <p:cNvSpPr>
            <a:spLocks noChangeArrowheads="1"/>
          </p:cNvSpPr>
          <p:nvPr/>
        </p:nvSpPr>
        <p:spPr bwMode="auto">
          <a:xfrm>
            <a:off x="3276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2" name="Oval 80"/>
          <p:cNvSpPr>
            <a:spLocks noChangeArrowheads="1"/>
          </p:cNvSpPr>
          <p:nvPr/>
        </p:nvSpPr>
        <p:spPr bwMode="auto">
          <a:xfrm>
            <a:off x="5562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3" name="Oval 81"/>
          <p:cNvSpPr>
            <a:spLocks noChangeArrowheads="1"/>
          </p:cNvSpPr>
          <p:nvPr/>
        </p:nvSpPr>
        <p:spPr bwMode="auto">
          <a:xfrm>
            <a:off x="5562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4" name="Oval 82"/>
          <p:cNvSpPr>
            <a:spLocks noChangeArrowheads="1"/>
          </p:cNvSpPr>
          <p:nvPr/>
        </p:nvSpPr>
        <p:spPr bwMode="auto">
          <a:xfrm>
            <a:off x="5181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5" name="Oval 83"/>
          <p:cNvSpPr>
            <a:spLocks noChangeArrowheads="1"/>
          </p:cNvSpPr>
          <p:nvPr/>
        </p:nvSpPr>
        <p:spPr bwMode="auto">
          <a:xfrm>
            <a:off x="5181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6" name="Oval 84"/>
          <p:cNvSpPr>
            <a:spLocks noChangeArrowheads="1"/>
          </p:cNvSpPr>
          <p:nvPr/>
        </p:nvSpPr>
        <p:spPr bwMode="auto">
          <a:xfrm>
            <a:off x="4800600" y="22860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7" name="Oval 85"/>
          <p:cNvSpPr>
            <a:spLocks noChangeArrowheads="1"/>
          </p:cNvSpPr>
          <p:nvPr/>
        </p:nvSpPr>
        <p:spPr bwMode="auto">
          <a:xfrm>
            <a:off x="5943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8" name="Oval 86"/>
          <p:cNvSpPr>
            <a:spLocks noChangeArrowheads="1"/>
          </p:cNvSpPr>
          <p:nvPr/>
        </p:nvSpPr>
        <p:spPr bwMode="auto">
          <a:xfrm>
            <a:off x="4800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9" name="Oval 87"/>
          <p:cNvSpPr>
            <a:spLocks noChangeArrowheads="1"/>
          </p:cNvSpPr>
          <p:nvPr/>
        </p:nvSpPr>
        <p:spPr bwMode="auto">
          <a:xfrm>
            <a:off x="4800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0" name="Oval 88"/>
          <p:cNvSpPr>
            <a:spLocks noChangeArrowheads="1"/>
          </p:cNvSpPr>
          <p:nvPr/>
        </p:nvSpPr>
        <p:spPr bwMode="auto">
          <a:xfrm>
            <a:off x="2133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1" name="Oval 89"/>
          <p:cNvSpPr>
            <a:spLocks noChangeArrowheads="1"/>
          </p:cNvSpPr>
          <p:nvPr/>
        </p:nvSpPr>
        <p:spPr bwMode="auto">
          <a:xfrm>
            <a:off x="2133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2" name="Oval 90"/>
          <p:cNvSpPr>
            <a:spLocks noChangeArrowheads="1"/>
          </p:cNvSpPr>
          <p:nvPr/>
        </p:nvSpPr>
        <p:spPr bwMode="auto">
          <a:xfrm>
            <a:off x="4038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3" name="Oval 91"/>
          <p:cNvSpPr>
            <a:spLocks noChangeArrowheads="1"/>
          </p:cNvSpPr>
          <p:nvPr/>
        </p:nvSpPr>
        <p:spPr bwMode="auto">
          <a:xfrm>
            <a:off x="4038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4" name="Oval 92"/>
          <p:cNvSpPr>
            <a:spLocks noChangeArrowheads="1"/>
          </p:cNvSpPr>
          <p:nvPr/>
        </p:nvSpPr>
        <p:spPr bwMode="auto">
          <a:xfrm>
            <a:off x="4038600" y="22860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677405" name="Picture 93"/>
          <p:cNvPicPr>
            <a:picLocks noChangeAspect="1" noChangeArrowheads="1"/>
          </p:cNvPicPr>
          <p:nvPr/>
        </p:nvPicPr>
        <p:blipFill>
          <a:blip r:embed="rId56">
            <a:extLst>
              <a:ext uri="{28A0092B-C50C-407E-A947-70E740481C1C}">
                <a14:useLocalDpi xmlns:a14="http://schemas.microsoft.com/office/drawing/2010/main" val="0"/>
              </a:ext>
            </a:extLst>
          </a:blip>
          <a:srcRect l="11705" t="11705" r="11705" b="11705"/>
          <a:stretch>
            <a:fillRect/>
          </a:stretch>
        </p:blipFill>
        <p:spPr bwMode="auto">
          <a:xfrm rot="-2121747">
            <a:off x="2819400" y="3505200"/>
            <a:ext cx="3587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2"/>
          <p:cNvSpPr>
            <a:spLocks noGrp="1" noChangeArrowheads="1"/>
          </p:cNvSpPr>
          <p:nvPr>
            <p:ph type="title"/>
          </p:nvPr>
        </p:nvSpPr>
        <p:spPr>
          <a:xfrm>
            <a:off x="1066800" y="-152400"/>
            <a:ext cx="7772400" cy="1143000"/>
          </a:xfrm>
        </p:spPr>
        <p:txBody>
          <a:bodyPr/>
          <a:lstStyle/>
          <a:p>
            <a:pPr eaLnBrk="1" hangingPunct="1">
              <a:defRPr/>
            </a:pPr>
            <a:r>
              <a:rPr lang="en-US" dirty="0" err="1" smtClean="0">
                <a:solidFill>
                  <a:srgbClr val="FF0000"/>
                </a:solidFill>
                <a:cs typeface="+mj-cs"/>
              </a:rPr>
              <a:t>Expectiminimax</a:t>
            </a:r>
            <a:endParaRPr lang="en-US" dirty="0" smtClean="0">
              <a:solidFill>
                <a:srgbClr val="FF0000"/>
              </a:solidFill>
              <a:cs typeface="+mj-cs"/>
            </a:endParaRPr>
          </a:p>
        </p:txBody>
      </p:sp>
      <p:sp>
        <p:nvSpPr>
          <p:cNvPr id="1599491" name="Text Box 3"/>
          <p:cNvSpPr txBox="1">
            <a:spLocks noChangeArrowheads="1"/>
          </p:cNvSpPr>
          <p:nvPr/>
        </p:nvSpPr>
        <p:spPr bwMode="auto">
          <a:xfrm>
            <a:off x="914400" y="1828800"/>
            <a:ext cx="78676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dirty="0">
                <a:solidFill>
                  <a:srgbClr val="0000FF"/>
                </a:solidFill>
                <a:cs typeface="+mn-cs"/>
              </a:rPr>
              <a:t>Generalization of </a:t>
            </a:r>
            <a:r>
              <a:rPr lang="en-US" sz="2000" b="1" dirty="0" err="1">
                <a:solidFill>
                  <a:srgbClr val="0000FF"/>
                </a:solidFill>
                <a:cs typeface="+mn-cs"/>
              </a:rPr>
              <a:t>minimax</a:t>
            </a:r>
            <a:r>
              <a:rPr lang="en-US" sz="2000" b="1" dirty="0">
                <a:solidFill>
                  <a:srgbClr val="0000FF"/>
                </a:solidFill>
                <a:cs typeface="+mn-cs"/>
              </a:rPr>
              <a:t> for games with chance nodes</a:t>
            </a:r>
          </a:p>
          <a:p>
            <a:pPr>
              <a:defRPr/>
            </a:pPr>
            <a:endParaRPr lang="en-US" sz="2000" b="1" dirty="0">
              <a:solidFill>
                <a:srgbClr val="0000FF"/>
              </a:solidFill>
              <a:cs typeface="+mn-cs"/>
            </a:endParaRPr>
          </a:p>
          <a:p>
            <a:pPr>
              <a:defRPr/>
            </a:pPr>
            <a:r>
              <a:rPr lang="en-US" sz="2000" b="1" dirty="0">
                <a:solidFill>
                  <a:srgbClr val="0000FF"/>
                </a:solidFill>
                <a:cs typeface="+mn-cs"/>
              </a:rPr>
              <a:t>Examples: Backgammon, bridge</a:t>
            </a:r>
          </a:p>
          <a:p>
            <a:pPr>
              <a:defRPr/>
            </a:pPr>
            <a:endParaRPr lang="en-US" sz="2000" b="1" dirty="0">
              <a:solidFill>
                <a:srgbClr val="0000FF"/>
              </a:solidFill>
              <a:cs typeface="+mn-cs"/>
            </a:endParaRPr>
          </a:p>
          <a:p>
            <a:pPr>
              <a:defRPr/>
            </a:pPr>
            <a:r>
              <a:rPr lang="en-US" sz="2000" b="1" dirty="0">
                <a:solidFill>
                  <a:srgbClr val="0000FF"/>
                </a:solidFill>
                <a:cs typeface="+mn-cs"/>
              </a:rPr>
              <a:t>Calculates </a:t>
            </a:r>
            <a:r>
              <a:rPr lang="en-US" sz="2000" b="1" dirty="0">
                <a:solidFill>
                  <a:srgbClr val="FF0000"/>
                </a:solidFill>
                <a:cs typeface="+mn-cs"/>
              </a:rPr>
              <a:t>expected value </a:t>
            </a:r>
            <a:r>
              <a:rPr lang="en-US" sz="2000" b="1" dirty="0">
                <a:solidFill>
                  <a:srgbClr val="0000FF"/>
                </a:solidFill>
                <a:cs typeface="+mn-cs"/>
              </a:rPr>
              <a:t>where probability is taken </a:t>
            </a:r>
          </a:p>
          <a:p>
            <a:pPr>
              <a:defRPr/>
            </a:pPr>
            <a:r>
              <a:rPr lang="en-US" sz="2000" b="1" dirty="0">
                <a:solidFill>
                  <a:srgbClr val="0000FF"/>
                </a:solidFill>
                <a:cs typeface="+mn-cs"/>
              </a:rPr>
              <a:t>over all possible dice rolls/chance events</a:t>
            </a:r>
          </a:p>
          <a:p>
            <a:pPr>
              <a:buFont typeface="Wingdings" charset="0"/>
              <a:buNone/>
              <a:defRPr/>
            </a:pPr>
            <a:r>
              <a:rPr lang="en-US" sz="2000" b="1" dirty="0">
                <a:solidFill>
                  <a:srgbClr val="0000FF"/>
                </a:solidFill>
                <a:cs typeface="+mn-cs"/>
              </a:rPr>
              <a:t>	- Max and Min nodes determined as before</a:t>
            </a:r>
          </a:p>
          <a:p>
            <a:pPr>
              <a:buFont typeface="Wingdings" charset="0"/>
              <a:buNone/>
              <a:defRPr/>
            </a:pPr>
            <a:r>
              <a:rPr lang="en-US" sz="2000" b="1" dirty="0">
                <a:solidFill>
                  <a:srgbClr val="0000FF"/>
                </a:solidFill>
                <a:cs typeface="+mn-cs"/>
              </a:rPr>
              <a:t>	- Chance nodes evaluated as weighted average</a:t>
            </a:r>
          </a:p>
          <a:p>
            <a:pPr>
              <a:defRPr/>
            </a:pPr>
            <a:endParaRPr lang="en-US" sz="2000" dirty="0">
              <a:solidFill>
                <a:srgbClr val="0000FF"/>
              </a:solidFill>
              <a:cs typeface="+mn-cs"/>
            </a:endParaRPr>
          </a:p>
          <a:p>
            <a:pPr>
              <a:defRPr/>
            </a:pPr>
            <a:endParaRPr lang="en-US" sz="2000"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62" name="Rectangle 2"/>
          <p:cNvSpPr>
            <a:spLocks noGrp="1" noChangeArrowheads="1"/>
          </p:cNvSpPr>
          <p:nvPr>
            <p:ph type="title"/>
          </p:nvPr>
        </p:nvSpPr>
        <p:spPr/>
        <p:txBody>
          <a:bodyPr/>
          <a:lstStyle/>
          <a:p>
            <a:pPr eaLnBrk="1" hangingPunct="1">
              <a:defRPr/>
            </a:pPr>
            <a:r>
              <a:rPr lang="en-US" smtClean="0">
                <a:cs typeface="+mj-cs"/>
              </a:rPr>
              <a:t>Game Tree for Backgammon</a:t>
            </a:r>
          </a:p>
        </p:txBody>
      </p:sp>
      <p:sp>
        <p:nvSpPr>
          <p:cNvPr id="1679363" name="Oval 3"/>
          <p:cNvSpPr>
            <a:spLocks noChangeArrowheads="1"/>
          </p:cNvSpPr>
          <p:nvPr/>
        </p:nvSpPr>
        <p:spPr bwMode="auto">
          <a:xfrm>
            <a:off x="4495800" y="2286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4" name="Oval 4"/>
          <p:cNvSpPr>
            <a:spLocks noChangeArrowheads="1"/>
          </p:cNvSpPr>
          <p:nvPr/>
        </p:nvSpPr>
        <p:spPr bwMode="auto">
          <a:xfrm>
            <a:off x="5562600" y="2286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5" name="Oval 5"/>
          <p:cNvSpPr>
            <a:spLocks noChangeArrowheads="1"/>
          </p:cNvSpPr>
          <p:nvPr/>
        </p:nvSpPr>
        <p:spPr bwMode="auto">
          <a:xfrm>
            <a:off x="6477000" y="2286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6" name="Oval 6"/>
          <p:cNvSpPr>
            <a:spLocks noChangeArrowheads="1"/>
          </p:cNvSpPr>
          <p:nvPr/>
        </p:nvSpPr>
        <p:spPr bwMode="auto">
          <a:xfrm>
            <a:off x="6477000" y="4114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7" name="Oval 7"/>
          <p:cNvSpPr>
            <a:spLocks noChangeArrowheads="1"/>
          </p:cNvSpPr>
          <p:nvPr/>
        </p:nvSpPr>
        <p:spPr bwMode="auto">
          <a:xfrm>
            <a:off x="5791200" y="4191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8" name="Oval 8"/>
          <p:cNvSpPr>
            <a:spLocks noChangeArrowheads="1"/>
          </p:cNvSpPr>
          <p:nvPr/>
        </p:nvSpPr>
        <p:spPr bwMode="auto">
          <a:xfrm>
            <a:off x="5029200" y="4191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9" name="Oval 9"/>
          <p:cNvSpPr>
            <a:spLocks noChangeArrowheads="1"/>
          </p:cNvSpPr>
          <p:nvPr/>
        </p:nvSpPr>
        <p:spPr bwMode="auto">
          <a:xfrm>
            <a:off x="4191000" y="4114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0" name="Oval 10"/>
          <p:cNvSpPr>
            <a:spLocks noChangeArrowheads="1"/>
          </p:cNvSpPr>
          <p:nvPr/>
        </p:nvSpPr>
        <p:spPr bwMode="auto">
          <a:xfrm>
            <a:off x="3048000" y="2209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1" name="Oval 11"/>
          <p:cNvSpPr>
            <a:spLocks noChangeArrowheads="1"/>
          </p:cNvSpPr>
          <p:nvPr/>
        </p:nvSpPr>
        <p:spPr bwMode="auto">
          <a:xfrm>
            <a:off x="2286000" y="2209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2" name="AutoShape 12"/>
          <p:cNvSpPr>
            <a:spLocks noChangeArrowheads="1"/>
          </p:cNvSpPr>
          <p:nvPr/>
        </p:nvSpPr>
        <p:spPr bwMode="auto">
          <a:xfrm>
            <a:off x="2590800" y="50292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3" name="AutoShape 13"/>
          <p:cNvSpPr>
            <a:spLocks noChangeArrowheads="1"/>
          </p:cNvSpPr>
          <p:nvPr/>
        </p:nvSpPr>
        <p:spPr bwMode="auto">
          <a:xfrm>
            <a:off x="4572000" y="50292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4" name="AutoShape 14"/>
          <p:cNvSpPr>
            <a:spLocks noChangeArrowheads="1"/>
          </p:cNvSpPr>
          <p:nvPr/>
        </p:nvSpPr>
        <p:spPr bwMode="auto">
          <a:xfrm>
            <a:off x="3657600" y="50292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5" name="AutoShape 15"/>
          <p:cNvSpPr>
            <a:spLocks noChangeArrowheads="1"/>
          </p:cNvSpPr>
          <p:nvPr/>
        </p:nvSpPr>
        <p:spPr bwMode="auto">
          <a:xfrm>
            <a:off x="5943600" y="50292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6" name="AutoShape 16"/>
          <p:cNvSpPr>
            <a:spLocks noChangeArrowheads="1"/>
          </p:cNvSpPr>
          <p:nvPr/>
        </p:nvSpPr>
        <p:spPr bwMode="auto">
          <a:xfrm>
            <a:off x="3886200" y="12954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7" name="Line 17"/>
          <p:cNvSpPr>
            <a:spLocks noChangeShapeType="1"/>
          </p:cNvSpPr>
          <p:nvPr/>
        </p:nvSpPr>
        <p:spPr bwMode="auto">
          <a:xfrm flipH="1">
            <a:off x="2514600" y="1600200"/>
            <a:ext cx="1524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78" name="Line 18"/>
          <p:cNvSpPr>
            <a:spLocks noChangeShapeType="1"/>
          </p:cNvSpPr>
          <p:nvPr/>
        </p:nvSpPr>
        <p:spPr bwMode="auto">
          <a:xfrm flipH="1">
            <a:off x="3200400" y="1600200"/>
            <a:ext cx="838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79" name="Line 19"/>
          <p:cNvSpPr>
            <a:spLocks noChangeShapeType="1"/>
          </p:cNvSpPr>
          <p:nvPr/>
        </p:nvSpPr>
        <p:spPr bwMode="auto">
          <a:xfrm>
            <a:off x="4038600" y="1600200"/>
            <a:ext cx="609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0" name="Line 20"/>
          <p:cNvSpPr>
            <a:spLocks noChangeShapeType="1"/>
          </p:cNvSpPr>
          <p:nvPr/>
        </p:nvSpPr>
        <p:spPr bwMode="auto">
          <a:xfrm>
            <a:off x="4038600" y="1600200"/>
            <a:ext cx="1600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1" name="Line 21"/>
          <p:cNvSpPr>
            <a:spLocks noChangeShapeType="1"/>
          </p:cNvSpPr>
          <p:nvPr/>
        </p:nvSpPr>
        <p:spPr bwMode="auto">
          <a:xfrm>
            <a:off x="4114800" y="1600200"/>
            <a:ext cx="2438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2" name="Line 22"/>
          <p:cNvSpPr>
            <a:spLocks noChangeShapeType="1"/>
          </p:cNvSpPr>
          <p:nvPr/>
        </p:nvSpPr>
        <p:spPr bwMode="auto">
          <a:xfrm flipH="1">
            <a:off x="2971800" y="25146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3" name="Line 23"/>
          <p:cNvSpPr>
            <a:spLocks noChangeShapeType="1"/>
          </p:cNvSpPr>
          <p:nvPr/>
        </p:nvSpPr>
        <p:spPr bwMode="auto">
          <a:xfrm>
            <a:off x="3200400" y="2514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4" name="Line 24"/>
          <p:cNvSpPr>
            <a:spLocks noChangeShapeType="1"/>
          </p:cNvSpPr>
          <p:nvPr/>
        </p:nvSpPr>
        <p:spPr bwMode="auto">
          <a:xfrm flipH="1">
            <a:off x="3124200" y="25146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5" name="Line 25"/>
          <p:cNvSpPr>
            <a:spLocks noChangeShapeType="1"/>
          </p:cNvSpPr>
          <p:nvPr/>
        </p:nvSpPr>
        <p:spPr bwMode="auto">
          <a:xfrm flipH="1">
            <a:off x="5486400" y="2590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6" name="Line 26"/>
          <p:cNvSpPr>
            <a:spLocks noChangeShapeType="1"/>
          </p:cNvSpPr>
          <p:nvPr/>
        </p:nvSpPr>
        <p:spPr bwMode="auto">
          <a:xfrm>
            <a:off x="5715000" y="2590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7" name="Line 27"/>
          <p:cNvSpPr>
            <a:spLocks noChangeShapeType="1"/>
          </p:cNvSpPr>
          <p:nvPr/>
        </p:nvSpPr>
        <p:spPr bwMode="auto">
          <a:xfrm flipH="1">
            <a:off x="5638800" y="2590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8" name="Line 28"/>
          <p:cNvSpPr>
            <a:spLocks noChangeShapeType="1"/>
          </p:cNvSpPr>
          <p:nvPr/>
        </p:nvSpPr>
        <p:spPr bwMode="auto">
          <a:xfrm flipH="1">
            <a:off x="6400800" y="2590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9" name="Line 29"/>
          <p:cNvSpPr>
            <a:spLocks noChangeShapeType="1"/>
          </p:cNvSpPr>
          <p:nvPr/>
        </p:nvSpPr>
        <p:spPr bwMode="auto">
          <a:xfrm>
            <a:off x="6629400" y="2590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0" name="Line 30"/>
          <p:cNvSpPr>
            <a:spLocks noChangeShapeType="1"/>
          </p:cNvSpPr>
          <p:nvPr/>
        </p:nvSpPr>
        <p:spPr bwMode="auto">
          <a:xfrm flipH="1">
            <a:off x="6553200" y="2590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1" name="Line 31"/>
          <p:cNvSpPr>
            <a:spLocks noChangeShapeType="1"/>
          </p:cNvSpPr>
          <p:nvPr/>
        </p:nvSpPr>
        <p:spPr bwMode="auto">
          <a:xfrm flipH="1">
            <a:off x="2819400" y="3733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2" name="Line 32"/>
          <p:cNvSpPr>
            <a:spLocks noChangeShapeType="1"/>
          </p:cNvSpPr>
          <p:nvPr/>
        </p:nvSpPr>
        <p:spPr bwMode="auto">
          <a:xfrm>
            <a:off x="3048000" y="3733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3" name="Line 33"/>
          <p:cNvSpPr>
            <a:spLocks noChangeShapeType="1"/>
          </p:cNvSpPr>
          <p:nvPr/>
        </p:nvSpPr>
        <p:spPr bwMode="auto">
          <a:xfrm flipH="1">
            <a:off x="2971800" y="3733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4" name="Line 34"/>
          <p:cNvSpPr>
            <a:spLocks noChangeShapeType="1"/>
          </p:cNvSpPr>
          <p:nvPr/>
        </p:nvSpPr>
        <p:spPr bwMode="auto">
          <a:xfrm>
            <a:off x="4038600" y="1600200"/>
            <a:ext cx="457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5" name="Line 35"/>
          <p:cNvSpPr>
            <a:spLocks noChangeShapeType="1"/>
          </p:cNvSpPr>
          <p:nvPr/>
        </p:nvSpPr>
        <p:spPr bwMode="auto">
          <a:xfrm>
            <a:off x="4038600" y="1600200"/>
            <a:ext cx="609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99363" name="Picture 36"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200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4" name="Picture 37"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276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5" name="Picture 38"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276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6" name="Picture 39"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200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0" name="Line 40"/>
          <p:cNvSpPr>
            <a:spLocks noChangeShapeType="1"/>
          </p:cNvSpPr>
          <p:nvPr/>
        </p:nvSpPr>
        <p:spPr bwMode="auto">
          <a:xfrm flipH="1">
            <a:off x="2971800" y="2590800"/>
            <a:ext cx="1600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1" name="Line 41"/>
          <p:cNvSpPr>
            <a:spLocks noChangeShapeType="1"/>
          </p:cNvSpPr>
          <p:nvPr/>
        </p:nvSpPr>
        <p:spPr bwMode="auto">
          <a:xfrm flipH="1">
            <a:off x="3962400" y="25908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2" name="Line 42"/>
          <p:cNvSpPr>
            <a:spLocks noChangeShapeType="1"/>
          </p:cNvSpPr>
          <p:nvPr/>
        </p:nvSpPr>
        <p:spPr bwMode="auto">
          <a:xfrm>
            <a:off x="4648200" y="2590800"/>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3" name="Line 43"/>
          <p:cNvSpPr>
            <a:spLocks noChangeShapeType="1"/>
          </p:cNvSpPr>
          <p:nvPr/>
        </p:nvSpPr>
        <p:spPr bwMode="auto">
          <a:xfrm>
            <a:off x="4648200" y="2590800"/>
            <a:ext cx="1752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4" name="Line 44"/>
          <p:cNvSpPr>
            <a:spLocks noChangeShapeType="1"/>
          </p:cNvSpPr>
          <p:nvPr/>
        </p:nvSpPr>
        <p:spPr bwMode="auto">
          <a:xfrm flipH="1">
            <a:off x="4343400" y="3657600"/>
            <a:ext cx="1066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5" name="Line 45"/>
          <p:cNvSpPr>
            <a:spLocks noChangeShapeType="1"/>
          </p:cNvSpPr>
          <p:nvPr/>
        </p:nvSpPr>
        <p:spPr bwMode="auto">
          <a:xfrm flipH="1">
            <a:off x="5181600" y="3657600"/>
            <a:ext cx="228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6" name="Line 46"/>
          <p:cNvSpPr>
            <a:spLocks noChangeShapeType="1"/>
          </p:cNvSpPr>
          <p:nvPr/>
        </p:nvSpPr>
        <p:spPr bwMode="auto">
          <a:xfrm>
            <a:off x="5410200" y="36576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7" name="Line 47"/>
          <p:cNvSpPr>
            <a:spLocks noChangeShapeType="1"/>
          </p:cNvSpPr>
          <p:nvPr/>
        </p:nvSpPr>
        <p:spPr bwMode="auto">
          <a:xfrm>
            <a:off x="5410200" y="3657600"/>
            <a:ext cx="1143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8" name="Line 48"/>
          <p:cNvSpPr>
            <a:spLocks noChangeShapeType="1"/>
          </p:cNvSpPr>
          <p:nvPr/>
        </p:nvSpPr>
        <p:spPr bwMode="auto">
          <a:xfrm flipV="1">
            <a:off x="2743200" y="4343400"/>
            <a:ext cx="1447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9" name="Line 49"/>
          <p:cNvSpPr>
            <a:spLocks noChangeShapeType="1"/>
          </p:cNvSpPr>
          <p:nvPr/>
        </p:nvSpPr>
        <p:spPr bwMode="auto">
          <a:xfrm flipV="1">
            <a:off x="3810000" y="4419600"/>
            <a:ext cx="457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0" name="Line 50"/>
          <p:cNvSpPr>
            <a:spLocks noChangeShapeType="1"/>
          </p:cNvSpPr>
          <p:nvPr/>
        </p:nvSpPr>
        <p:spPr bwMode="auto">
          <a:xfrm flipH="1" flipV="1">
            <a:off x="4343400" y="44196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1" name="Line 51"/>
          <p:cNvSpPr>
            <a:spLocks noChangeShapeType="1"/>
          </p:cNvSpPr>
          <p:nvPr/>
        </p:nvSpPr>
        <p:spPr bwMode="auto">
          <a:xfrm flipH="1" flipV="1">
            <a:off x="4419600" y="4419600"/>
            <a:ext cx="1676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2" name="Line 52"/>
          <p:cNvSpPr>
            <a:spLocks noChangeShapeType="1"/>
          </p:cNvSpPr>
          <p:nvPr/>
        </p:nvSpPr>
        <p:spPr bwMode="auto">
          <a:xfrm flipH="1">
            <a:off x="3962400" y="5334000"/>
            <a:ext cx="762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3" name="Line 53"/>
          <p:cNvSpPr>
            <a:spLocks noChangeShapeType="1"/>
          </p:cNvSpPr>
          <p:nvPr/>
        </p:nvSpPr>
        <p:spPr bwMode="auto">
          <a:xfrm flipH="1">
            <a:off x="4267200" y="53340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4" name="Line 54"/>
          <p:cNvSpPr>
            <a:spLocks noChangeShapeType="1"/>
          </p:cNvSpPr>
          <p:nvPr/>
        </p:nvSpPr>
        <p:spPr bwMode="auto">
          <a:xfrm flipH="1">
            <a:off x="4495800" y="5334000"/>
            <a:ext cx="228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5" name="Line 55"/>
          <p:cNvSpPr>
            <a:spLocks noChangeShapeType="1"/>
          </p:cNvSpPr>
          <p:nvPr/>
        </p:nvSpPr>
        <p:spPr bwMode="auto">
          <a:xfrm>
            <a:off x="4724400" y="53340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6" name="Line 56"/>
          <p:cNvSpPr>
            <a:spLocks noChangeShapeType="1"/>
          </p:cNvSpPr>
          <p:nvPr/>
        </p:nvSpPr>
        <p:spPr bwMode="auto">
          <a:xfrm>
            <a:off x="4800600" y="5334000"/>
            <a:ext cx="609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7" name="Line 57"/>
          <p:cNvSpPr>
            <a:spLocks noChangeShapeType="1"/>
          </p:cNvSpPr>
          <p:nvPr/>
        </p:nvSpPr>
        <p:spPr bwMode="auto">
          <a:xfrm>
            <a:off x="4724400" y="5334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8" name="Line 58"/>
          <p:cNvSpPr>
            <a:spLocks noChangeShapeType="1"/>
          </p:cNvSpPr>
          <p:nvPr/>
        </p:nvSpPr>
        <p:spPr bwMode="auto">
          <a:xfrm>
            <a:off x="4724400" y="5334000"/>
            <a:ext cx="152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9" name="Line 59"/>
          <p:cNvSpPr>
            <a:spLocks noChangeShapeType="1"/>
          </p:cNvSpPr>
          <p:nvPr/>
        </p:nvSpPr>
        <p:spPr bwMode="auto">
          <a:xfrm>
            <a:off x="4724400" y="53340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0" name="Line 60"/>
          <p:cNvSpPr>
            <a:spLocks noChangeShapeType="1"/>
          </p:cNvSpPr>
          <p:nvPr/>
        </p:nvSpPr>
        <p:spPr bwMode="auto">
          <a:xfrm flipH="1">
            <a:off x="3733800" y="36576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1" name="Line 61"/>
          <p:cNvSpPr>
            <a:spLocks noChangeShapeType="1"/>
          </p:cNvSpPr>
          <p:nvPr/>
        </p:nvSpPr>
        <p:spPr bwMode="auto">
          <a:xfrm>
            <a:off x="3962400" y="3657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2" name="Line 62"/>
          <p:cNvSpPr>
            <a:spLocks noChangeShapeType="1"/>
          </p:cNvSpPr>
          <p:nvPr/>
        </p:nvSpPr>
        <p:spPr bwMode="auto">
          <a:xfrm flipH="1">
            <a:off x="3886200" y="36576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3" name="Line 63"/>
          <p:cNvSpPr>
            <a:spLocks noChangeShapeType="1"/>
          </p:cNvSpPr>
          <p:nvPr/>
        </p:nvSpPr>
        <p:spPr bwMode="auto">
          <a:xfrm flipH="1">
            <a:off x="2209800" y="25146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4" name="Line 64"/>
          <p:cNvSpPr>
            <a:spLocks noChangeShapeType="1"/>
          </p:cNvSpPr>
          <p:nvPr/>
        </p:nvSpPr>
        <p:spPr bwMode="auto">
          <a:xfrm>
            <a:off x="2438400" y="2514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5" name="Line 65"/>
          <p:cNvSpPr>
            <a:spLocks noChangeShapeType="1"/>
          </p:cNvSpPr>
          <p:nvPr/>
        </p:nvSpPr>
        <p:spPr bwMode="auto">
          <a:xfrm flipH="1">
            <a:off x="2362200" y="25146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6" name="Line 66"/>
          <p:cNvSpPr>
            <a:spLocks noChangeShapeType="1"/>
          </p:cNvSpPr>
          <p:nvPr/>
        </p:nvSpPr>
        <p:spPr bwMode="auto">
          <a:xfrm flipH="1">
            <a:off x="6172200" y="3733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7" name="Line 67"/>
          <p:cNvSpPr>
            <a:spLocks noChangeShapeType="1"/>
          </p:cNvSpPr>
          <p:nvPr/>
        </p:nvSpPr>
        <p:spPr bwMode="auto">
          <a:xfrm>
            <a:off x="6400800" y="3733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8" name="Line 68"/>
          <p:cNvSpPr>
            <a:spLocks noChangeShapeType="1"/>
          </p:cNvSpPr>
          <p:nvPr/>
        </p:nvSpPr>
        <p:spPr bwMode="auto">
          <a:xfrm flipH="1">
            <a:off x="6324600" y="3733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9" name="Line 69"/>
          <p:cNvSpPr>
            <a:spLocks noChangeShapeType="1"/>
          </p:cNvSpPr>
          <p:nvPr/>
        </p:nvSpPr>
        <p:spPr bwMode="auto">
          <a:xfrm flipH="1">
            <a:off x="2514600" y="53340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0" name="Line 70"/>
          <p:cNvSpPr>
            <a:spLocks noChangeShapeType="1"/>
          </p:cNvSpPr>
          <p:nvPr/>
        </p:nvSpPr>
        <p:spPr bwMode="auto">
          <a:xfrm>
            <a:off x="2743200" y="5334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1" name="Line 71"/>
          <p:cNvSpPr>
            <a:spLocks noChangeShapeType="1"/>
          </p:cNvSpPr>
          <p:nvPr/>
        </p:nvSpPr>
        <p:spPr bwMode="auto">
          <a:xfrm flipH="1">
            <a:off x="2667000" y="53340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2" name="Line 72"/>
          <p:cNvSpPr>
            <a:spLocks noChangeShapeType="1"/>
          </p:cNvSpPr>
          <p:nvPr/>
        </p:nvSpPr>
        <p:spPr bwMode="auto">
          <a:xfrm flipH="1">
            <a:off x="3581400" y="53340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3" name="Line 73"/>
          <p:cNvSpPr>
            <a:spLocks noChangeShapeType="1"/>
          </p:cNvSpPr>
          <p:nvPr/>
        </p:nvSpPr>
        <p:spPr bwMode="auto">
          <a:xfrm>
            <a:off x="3810000" y="5334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4" name="Line 74"/>
          <p:cNvSpPr>
            <a:spLocks noChangeShapeType="1"/>
          </p:cNvSpPr>
          <p:nvPr/>
        </p:nvSpPr>
        <p:spPr bwMode="auto">
          <a:xfrm flipH="1">
            <a:off x="3733800" y="53340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5" name="Line 75"/>
          <p:cNvSpPr>
            <a:spLocks noChangeShapeType="1"/>
          </p:cNvSpPr>
          <p:nvPr/>
        </p:nvSpPr>
        <p:spPr bwMode="auto">
          <a:xfrm flipH="1">
            <a:off x="5867400" y="53340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6" name="Line 76"/>
          <p:cNvSpPr>
            <a:spLocks noChangeShapeType="1"/>
          </p:cNvSpPr>
          <p:nvPr/>
        </p:nvSpPr>
        <p:spPr bwMode="auto">
          <a:xfrm>
            <a:off x="6096000" y="5334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7" name="Line 77"/>
          <p:cNvSpPr>
            <a:spLocks noChangeShapeType="1"/>
          </p:cNvSpPr>
          <p:nvPr/>
        </p:nvSpPr>
        <p:spPr bwMode="auto">
          <a:xfrm flipH="1">
            <a:off x="6019800" y="53340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8" name="Line 78"/>
          <p:cNvSpPr>
            <a:spLocks noChangeShapeType="1"/>
          </p:cNvSpPr>
          <p:nvPr/>
        </p:nvSpPr>
        <p:spPr bwMode="auto">
          <a:xfrm flipH="1">
            <a:off x="6400800" y="44196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9" name="Line 79"/>
          <p:cNvSpPr>
            <a:spLocks noChangeShapeType="1"/>
          </p:cNvSpPr>
          <p:nvPr/>
        </p:nvSpPr>
        <p:spPr bwMode="auto">
          <a:xfrm>
            <a:off x="6629400" y="4419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0" name="Line 80"/>
          <p:cNvSpPr>
            <a:spLocks noChangeShapeType="1"/>
          </p:cNvSpPr>
          <p:nvPr/>
        </p:nvSpPr>
        <p:spPr bwMode="auto">
          <a:xfrm flipH="1">
            <a:off x="6553200" y="44196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1" name="Line 81"/>
          <p:cNvSpPr>
            <a:spLocks noChangeShapeType="1"/>
          </p:cNvSpPr>
          <p:nvPr/>
        </p:nvSpPr>
        <p:spPr bwMode="auto">
          <a:xfrm flipH="1">
            <a:off x="4953000" y="4495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2" name="Line 82"/>
          <p:cNvSpPr>
            <a:spLocks noChangeShapeType="1"/>
          </p:cNvSpPr>
          <p:nvPr/>
        </p:nvSpPr>
        <p:spPr bwMode="auto">
          <a:xfrm>
            <a:off x="5181600" y="4495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3" name="Line 83"/>
          <p:cNvSpPr>
            <a:spLocks noChangeShapeType="1"/>
          </p:cNvSpPr>
          <p:nvPr/>
        </p:nvSpPr>
        <p:spPr bwMode="auto">
          <a:xfrm flipH="1">
            <a:off x="5105400" y="4495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4" name="Line 84"/>
          <p:cNvSpPr>
            <a:spLocks noChangeShapeType="1"/>
          </p:cNvSpPr>
          <p:nvPr/>
        </p:nvSpPr>
        <p:spPr bwMode="auto">
          <a:xfrm flipH="1">
            <a:off x="5715000" y="4495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5" name="Line 85"/>
          <p:cNvSpPr>
            <a:spLocks noChangeShapeType="1"/>
          </p:cNvSpPr>
          <p:nvPr/>
        </p:nvSpPr>
        <p:spPr bwMode="auto">
          <a:xfrm>
            <a:off x="5943600" y="4495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6" name="Line 86"/>
          <p:cNvSpPr>
            <a:spLocks noChangeShapeType="1"/>
          </p:cNvSpPr>
          <p:nvPr/>
        </p:nvSpPr>
        <p:spPr bwMode="auto">
          <a:xfrm flipH="1">
            <a:off x="5867400" y="4495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99414" name="Object 87"/>
          <p:cNvGraphicFramePr>
            <a:graphicFrameLocks noChangeAspect="1"/>
          </p:cNvGraphicFramePr>
          <p:nvPr/>
        </p:nvGraphicFramePr>
        <p:xfrm>
          <a:off x="533400" y="1447800"/>
          <a:ext cx="685800" cy="279400"/>
        </p:xfrm>
        <a:graphic>
          <a:graphicData uri="http://schemas.openxmlformats.org/presentationml/2006/ole">
            <mc:AlternateContent xmlns:mc="http://schemas.openxmlformats.org/markup-compatibility/2006">
              <mc:Choice xmlns:v="urn:schemas-microsoft-com:vml" Requires="v">
                <p:oleObj spid="_x0000_s99719" name="Equation" r:id="rId5" imgW="406048" imgH="164957" progId="Equation.DSMT4">
                  <p:embed/>
                </p:oleObj>
              </mc:Choice>
              <mc:Fallback>
                <p:oleObj name="Equation" r:id="rId5" imgW="406048" imgH="164957" progId="Equation.DSMT4">
                  <p:embed/>
                  <p:pic>
                    <p:nvPicPr>
                      <p:cNvPr id="0" name="Object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447800"/>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5" name="Object 88"/>
          <p:cNvGraphicFramePr>
            <a:graphicFrameLocks noChangeAspect="1"/>
          </p:cNvGraphicFramePr>
          <p:nvPr/>
        </p:nvGraphicFramePr>
        <p:xfrm>
          <a:off x="533400" y="2276475"/>
          <a:ext cx="685800" cy="300038"/>
        </p:xfrm>
        <a:graphic>
          <a:graphicData uri="http://schemas.openxmlformats.org/presentationml/2006/ole">
            <mc:AlternateContent xmlns:mc="http://schemas.openxmlformats.org/markup-compatibility/2006">
              <mc:Choice xmlns:v="urn:schemas-microsoft-com:vml" Requires="v">
                <p:oleObj spid="_x0000_s99720" name="Equation" r:id="rId7" imgW="405872" imgH="177569" progId="Equation.DSMT4">
                  <p:embed/>
                </p:oleObj>
              </mc:Choice>
              <mc:Fallback>
                <p:oleObj name="Equation" r:id="rId7" imgW="405872" imgH="177569" progId="Equation.DSMT4">
                  <p:embed/>
                  <p:pic>
                    <p:nvPicPr>
                      <p:cNvPr id="0" name="Object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276475"/>
                        <a:ext cx="685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6" name="Object 89"/>
          <p:cNvGraphicFramePr>
            <a:graphicFrameLocks noChangeAspect="1"/>
          </p:cNvGraphicFramePr>
          <p:nvPr/>
        </p:nvGraphicFramePr>
        <p:xfrm>
          <a:off x="587375" y="3189288"/>
          <a:ext cx="577850" cy="301625"/>
        </p:xfrm>
        <a:graphic>
          <a:graphicData uri="http://schemas.openxmlformats.org/presentationml/2006/ole">
            <mc:AlternateContent xmlns:mc="http://schemas.openxmlformats.org/markup-compatibility/2006">
              <mc:Choice xmlns:v="urn:schemas-microsoft-com:vml" Requires="v">
                <p:oleObj spid="_x0000_s99721" name="Equation" r:id="rId9" imgW="342603" imgH="177646" progId="Equation.DSMT4">
                  <p:embed/>
                </p:oleObj>
              </mc:Choice>
              <mc:Fallback>
                <p:oleObj name="Equation" r:id="rId9" imgW="342603" imgH="177646" progId="Equation.DSMT4">
                  <p:embed/>
                  <p:pic>
                    <p:nvPicPr>
                      <p:cNvPr id="0" name="Object 8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375" y="3189288"/>
                        <a:ext cx="5778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7" name="Object 90"/>
          <p:cNvGraphicFramePr>
            <a:graphicFrameLocks noChangeAspect="1"/>
          </p:cNvGraphicFramePr>
          <p:nvPr/>
        </p:nvGraphicFramePr>
        <p:xfrm>
          <a:off x="533400" y="4029075"/>
          <a:ext cx="685800" cy="300038"/>
        </p:xfrm>
        <a:graphic>
          <a:graphicData uri="http://schemas.openxmlformats.org/presentationml/2006/ole">
            <mc:AlternateContent xmlns:mc="http://schemas.openxmlformats.org/markup-compatibility/2006">
              <mc:Choice xmlns:v="urn:schemas-microsoft-com:vml" Requires="v">
                <p:oleObj spid="_x0000_s99722" name="Equation" r:id="rId11" imgW="405872" imgH="177569" progId="Equation.DSMT4">
                  <p:embed/>
                </p:oleObj>
              </mc:Choice>
              <mc:Fallback>
                <p:oleObj name="Equation" r:id="rId11" imgW="405872" imgH="177569" progId="Equation.DSMT4">
                  <p:embed/>
                  <p:pic>
                    <p:nvPicPr>
                      <p:cNvPr id="0" name="Object 9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4029075"/>
                        <a:ext cx="685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8" name="Object 91"/>
          <p:cNvGraphicFramePr>
            <a:graphicFrameLocks noChangeAspect="1"/>
          </p:cNvGraphicFramePr>
          <p:nvPr/>
        </p:nvGraphicFramePr>
        <p:xfrm>
          <a:off x="533400" y="5105400"/>
          <a:ext cx="685800" cy="279400"/>
        </p:xfrm>
        <a:graphic>
          <a:graphicData uri="http://schemas.openxmlformats.org/presentationml/2006/ole">
            <mc:AlternateContent xmlns:mc="http://schemas.openxmlformats.org/markup-compatibility/2006">
              <mc:Choice xmlns:v="urn:schemas-microsoft-com:vml" Requires="v">
                <p:oleObj spid="_x0000_s99723" name="Equation" r:id="rId13" imgW="406048" imgH="164957" progId="Equation.DSMT4">
                  <p:embed/>
                </p:oleObj>
              </mc:Choice>
              <mc:Fallback>
                <p:oleObj name="Equation" r:id="rId13" imgW="406048" imgH="164957" progId="Equation.DSMT4">
                  <p:embed/>
                  <p:pic>
                    <p:nvPicPr>
                      <p:cNvPr id="0" name="Object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105400"/>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9" name="Object 92"/>
          <p:cNvGraphicFramePr>
            <a:graphicFrameLocks noChangeAspect="1"/>
          </p:cNvGraphicFramePr>
          <p:nvPr/>
        </p:nvGraphicFramePr>
        <p:xfrm>
          <a:off x="503238" y="6010275"/>
          <a:ext cx="1392237" cy="300038"/>
        </p:xfrm>
        <a:graphic>
          <a:graphicData uri="http://schemas.openxmlformats.org/presentationml/2006/ole">
            <mc:AlternateContent xmlns:mc="http://schemas.openxmlformats.org/markup-compatibility/2006">
              <mc:Choice xmlns:v="urn:schemas-microsoft-com:vml" Requires="v">
                <p:oleObj spid="_x0000_s99724" name="Equation" r:id="rId14" imgW="825142" imgH="177723" progId="Equation.DSMT4">
                  <p:embed/>
                </p:oleObj>
              </mc:Choice>
              <mc:Fallback>
                <p:oleObj name="Equation" r:id="rId14" imgW="825142" imgH="177723" progId="Equation.DSMT4">
                  <p:embed/>
                  <p:pic>
                    <p:nvPicPr>
                      <p:cNvPr id="0" name="Object 9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3238" y="6010275"/>
                        <a:ext cx="1392237"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79453" name="Text Box 93"/>
          <p:cNvSpPr txBox="1">
            <a:spLocks noChangeArrowheads="1"/>
          </p:cNvSpPr>
          <p:nvPr/>
        </p:nvSpPr>
        <p:spPr bwMode="auto">
          <a:xfrm>
            <a:off x="2286000" y="24526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4" name="Text Box 94"/>
          <p:cNvSpPr txBox="1">
            <a:spLocks noChangeArrowheads="1"/>
          </p:cNvSpPr>
          <p:nvPr/>
        </p:nvSpPr>
        <p:spPr bwMode="auto">
          <a:xfrm>
            <a:off x="3048000" y="24526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5" name="Text Box 95"/>
          <p:cNvSpPr txBox="1">
            <a:spLocks noChangeArrowheads="1"/>
          </p:cNvSpPr>
          <p:nvPr/>
        </p:nvSpPr>
        <p:spPr bwMode="auto">
          <a:xfrm>
            <a:off x="5562600" y="2528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6" name="Text Box 96"/>
          <p:cNvSpPr txBox="1">
            <a:spLocks noChangeArrowheads="1"/>
          </p:cNvSpPr>
          <p:nvPr/>
        </p:nvSpPr>
        <p:spPr bwMode="auto">
          <a:xfrm>
            <a:off x="1371600" y="4572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7" name="Text Box 97"/>
          <p:cNvSpPr txBox="1">
            <a:spLocks noChangeArrowheads="1"/>
          </p:cNvSpPr>
          <p:nvPr/>
        </p:nvSpPr>
        <p:spPr bwMode="auto">
          <a:xfrm>
            <a:off x="6553200" y="2528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8" name="Text Box 98"/>
          <p:cNvSpPr txBox="1">
            <a:spLocks noChangeArrowheads="1"/>
          </p:cNvSpPr>
          <p:nvPr/>
        </p:nvSpPr>
        <p:spPr bwMode="auto">
          <a:xfrm>
            <a:off x="4495800" y="30622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9" name="Text Box 99"/>
          <p:cNvSpPr txBox="1">
            <a:spLocks noChangeArrowheads="1"/>
          </p:cNvSpPr>
          <p:nvPr/>
        </p:nvSpPr>
        <p:spPr bwMode="auto">
          <a:xfrm>
            <a:off x="6324600" y="3733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0" name="Text Box 100"/>
          <p:cNvSpPr txBox="1">
            <a:spLocks noChangeArrowheads="1"/>
          </p:cNvSpPr>
          <p:nvPr/>
        </p:nvSpPr>
        <p:spPr bwMode="auto">
          <a:xfrm>
            <a:off x="3886200" y="3657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1" name="Text Box 101"/>
          <p:cNvSpPr txBox="1">
            <a:spLocks noChangeArrowheads="1"/>
          </p:cNvSpPr>
          <p:nvPr/>
        </p:nvSpPr>
        <p:spPr bwMode="auto">
          <a:xfrm>
            <a:off x="2971800" y="3748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2" name="Text Box 102"/>
          <p:cNvSpPr txBox="1">
            <a:spLocks noChangeArrowheads="1"/>
          </p:cNvSpPr>
          <p:nvPr/>
        </p:nvSpPr>
        <p:spPr bwMode="auto">
          <a:xfrm>
            <a:off x="5105400" y="4433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3" name="Text Box 103"/>
          <p:cNvSpPr txBox="1">
            <a:spLocks noChangeArrowheads="1"/>
          </p:cNvSpPr>
          <p:nvPr/>
        </p:nvSpPr>
        <p:spPr bwMode="auto">
          <a:xfrm>
            <a:off x="5334000" y="4129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4" name="Text Box 104"/>
          <p:cNvSpPr txBox="1">
            <a:spLocks noChangeArrowheads="1"/>
          </p:cNvSpPr>
          <p:nvPr/>
        </p:nvSpPr>
        <p:spPr bwMode="auto">
          <a:xfrm>
            <a:off x="5867400" y="4433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5" name="Text Box 105"/>
          <p:cNvSpPr txBox="1">
            <a:spLocks noChangeArrowheads="1"/>
          </p:cNvSpPr>
          <p:nvPr/>
        </p:nvSpPr>
        <p:spPr bwMode="auto">
          <a:xfrm>
            <a:off x="6553200" y="4419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6" name="Text Box 106"/>
          <p:cNvSpPr txBox="1">
            <a:spLocks noChangeArrowheads="1"/>
          </p:cNvSpPr>
          <p:nvPr/>
        </p:nvSpPr>
        <p:spPr bwMode="auto">
          <a:xfrm>
            <a:off x="6019800" y="5272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7" name="Text Box 107"/>
          <p:cNvSpPr txBox="1">
            <a:spLocks noChangeArrowheads="1"/>
          </p:cNvSpPr>
          <p:nvPr/>
        </p:nvSpPr>
        <p:spPr bwMode="auto">
          <a:xfrm>
            <a:off x="4114800" y="4953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8" name="Text Box 108"/>
          <p:cNvSpPr txBox="1">
            <a:spLocks noChangeArrowheads="1"/>
          </p:cNvSpPr>
          <p:nvPr/>
        </p:nvSpPr>
        <p:spPr bwMode="auto">
          <a:xfrm>
            <a:off x="3733800" y="5272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9" name="Text Box 109"/>
          <p:cNvSpPr txBox="1">
            <a:spLocks noChangeArrowheads="1"/>
          </p:cNvSpPr>
          <p:nvPr/>
        </p:nvSpPr>
        <p:spPr bwMode="auto">
          <a:xfrm>
            <a:off x="5029200" y="2209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70" name="Text Box 110"/>
          <p:cNvSpPr txBox="1">
            <a:spLocks noChangeArrowheads="1"/>
          </p:cNvSpPr>
          <p:nvPr/>
        </p:nvSpPr>
        <p:spPr bwMode="auto">
          <a:xfrm>
            <a:off x="2667000" y="5272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graphicFrame>
        <p:nvGraphicFramePr>
          <p:cNvPr id="99439" name="Object 112"/>
          <p:cNvGraphicFramePr>
            <a:graphicFrameLocks noChangeAspect="1"/>
          </p:cNvGraphicFramePr>
          <p:nvPr>
            <p:extLst>
              <p:ext uri="{D42A27DB-BD31-4B8C-83A1-F6EECF244321}">
                <p14:modId xmlns:p14="http://schemas.microsoft.com/office/powerpoint/2010/main" val="3304396057"/>
              </p:ext>
            </p:extLst>
          </p:nvPr>
        </p:nvGraphicFramePr>
        <p:xfrm>
          <a:off x="2514600" y="2819400"/>
          <a:ext cx="432458" cy="612648"/>
        </p:xfrm>
        <a:graphic>
          <a:graphicData uri="http://schemas.openxmlformats.org/presentationml/2006/ole">
            <mc:AlternateContent xmlns:mc="http://schemas.openxmlformats.org/markup-compatibility/2006">
              <mc:Choice xmlns:v="urn:schemas-microsoft-com:vml" Requires="v">
                <p:oleObj spid="_x0000_s99725" name="Equation" r:id="rId16" imgW="304668" imgH="431613" progId="Equation.3">
                  <p:embed/>
                </p:oleObj>
              </mc:Choice>
              <mc:Fallback>
                <p:oleObj name="Equation" r:id="rId16" imgW="304668" imgH="431613" progId="Equation.3">
                  <p:embed/>
                  <p:pic>
                    <p:nvPicPr>
                      <p:cNvPr id="0" name="Object 1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14600" y="2819400"/>
                        <a:ext cx="432458" cy="612648"/>
                      </a:xfrm>
                      <a:prstGeom prst="rect">
                        <a:avLst/>
                      </a:prstGeom>
                      <a:noFill/>
                      <a:ln>
                        <a:noFill/>
                      </a:ln>
                      <a:effectLst/>
                      <a:extLst/>
                    </p:spPr>
                  </p:pic>
                </p:oleObj>
              </mc:Fallback>
            </mc:AlternateContent>
          </a:graphicData>
        </a:graphic>
      </p:graphicFrame>
      <p:graphicFrame>
        <p:nvGraphicFramePr>
          <p:cNvPr id="99440" name="Object 113"/>
          <p:cNvGraphicFramePr>
            <a:graphicFrameLocks noChangeAspect="1"/>
          </p:cNvGraphicFramePr>
          <p:nvPr/>
        </p:nvGraphicFramePr>
        <p:xfrm>
          <a:off x="4957763" y="3033713"/>
          <a:ext cx="228600" cy="203200"/>
        </p:xfrm>
        <a:graphic>
          <a:graphicData uri="http://schemas.openxmlformats.org/presentationml/2006/ole">
            <mc:AlternateContent xmlns:mc="http://schemas.openxmlformats.org/markup-compatibility/2006">
              <mc:Choice xmlns:v="urn:schemas-microsoft-com:vml" Requires="v">
                <p:oleObj spid="_x0000_s99726" name="Equation" r:id="rId18" imgW="228501" imgH="203112" progId="Equation.DSMT4">
                  <p:embed/>
                </p:oleObj>
              </mc:Choice>
              <mc:Fallback>
                <p:oleObj name="Equation" r:id="rId18" imgW="228501" imgH="203112" progId="Equation.DSMT4">
                  <p:embed/>
                  <p:pic>
                    <p:nvPicPr>
                      <p:cNvPr id="0" name="Object 1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57763" y="3033713"/>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1" name="Object 114"/>
          <p:cNvGraphicFramePr>
            <a:graphicFrameLocks noChangeAspect="1"/>
          </p:cNvGraphicFramePr>
          <p:nvPr/>
        </p:nvGraphicFramePr>
        <p:xfrm>
          <a:off x="6284913" y="3081338"/>
          <a:ext cx="241300" cy="203200"/>
        </p:xfrm>
        <a:graphic>
          <a:graphicData uri="http://schemas.openxmlformats.org/presentationml/2006/ole">
            <mc:AlternateContent xmlns:mc="http://schemas.openxmlformats.org/markup-compatibility/2006">
              <mc:Choice xmlns:v="urn:schemas-microsoft-com:vml" Requires="v">
                <p:oleObj spid="_x0000_s99727" name="Equation" r:id="rId20" imgW="241195" imgH="203112" progId="Equation.DSMT4">
                  <p:embed/>
                </p:oleObj>
              </mc:Choice>
              <mc:Fallback>
                <p:oleObj name="Equation" r:id="rId20" imgW="241195" imgH="203112" progId="Equation.DSMT4">
                  <p:embed/>
                  <p:pic>
                    <p:nvPicPr>
                      <p:cNvPr id="0" name="Object 1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84913" y="3081338"/>
                        <a:ext cx="2413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2" name="Object 115"/>
          <p:cNvGraphicFramePr>
            <a:graphicFrameLocks noChangeAspect="1"/>
          </p:cNvGraphicFramePr>
          <p:nvPr/>
        </p:nvGraphicFramePr>
        <p:xfrm>
          <a:off x="4381500" y="5016500"/>
          <a:ext cx="228600" cy="203200"/>
        </p:xfrm>
        <a:graphic>
          <a:graphicData uri="http://schemas.openxmlformats.org/presentationml/2006/ole">
            <mc:AlternateContent xmlns:mc="http://schemas.openxmlformats.org/markup-compatibility/2006">
              <mc:Choice xmlns:v="urn:schemas-microsoft-com:vml" Requires="v">
                <p:oleObj spid="_x0000_s99728" name="Equation" r:id="rId22" imgW="228501" imgH="203112" progId="Equation.DSMT4">
                  <p:embed/>
                </p:oleObj>
              </mc:Choice>
              <mc:Fallback>
                <p:oleObj name="Equation" r:id="rId22" imgW="228501" imgH="203112" progId="Equation.DSMT4">
                  <p:embed/>
                  <p:pic>
                    <p:nvPicPr>
                      <p:cNvPr id="0" name="Object 1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81500" y="5016500"/>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3" name="Object 116"/>
          <p:cNvGraphicFramePr>
            <a:graphicFrameLocks noChangeAspect="1"/>
          </p:cNvGraphicFramePr>
          <p:nvPr/>
        </p:nvGraphicFramePr>
        <p:xfrm>
          <a:off x="5594350" y="5092700"/>
          <a:ext cx="241300" cy="203200"/>
        </p:xfrm>
        <a:graphic>
          <a:graphicData uri="http://schemas.openxmlformats.org/presentationml/2006/ole">
            <mc:AlternateContent xmlns:mc="http://schemas.openxmlformats.org/markup-compatibility/2006">
              <mc:Choice xmlns:v="urn:schemas-microsoft-com:vml" Requires="v">
                <p:oleObj spid="_x0000_s99729" name="Equation" r:id="rId24" imgW="241195" imgH="203112" progId="Equation.DSMT4">
                  <p:embed/>
                </p:oleObj>
              </mc:Choice>
              <mc:Fallback>
                <p:oleObj name="Equation" r:id="rId24" imgW="241195" imgH="203112" progId="Equation.DSMT4">
                  <p:embed/>
                  <p:pic>
                    <p:nvPicPr>
                      <p:cNvPr id="0" name="Object 1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94350" y="5092700"/>
                        <a:ext cx="2413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4" name="Object 117"/>
          <p:cNvGraphicFramePr>
            <a:graphicFrameLocks noChangeAspect="1"/>
          </p:cNvGraphicFramePr>
          <p:nvPr/>
        </p:nvGraphicFramePr>
        <p:xfrm>
          <a:off x="3505200" y="4749800"/>
          <a:ext cx="304800" cy="431800"/>
        </p:xfrm>
        <a:graphic>
          <a:graphicData uri="http://schemas.openxmlformats.org/presentationml/2006/ole">
            <mc:AlternateContent xmlns:mc="http://schemas.openxmlformats.org/markup-compatibility/2006">
              <mc:Choice xmlns:v="urn:schemas-microsoft-com:vml" Requires="v">
                <p:oleObj spid="_x0000_s99730" name="Equation" r:id="rId26" imgW="304668" imgH="431613" progId="Equation.DSMT4">
                  <p:embed/>
                </p:oleObj>
              </mc:Choice>
              <mc:Fallback>
                <p:oleObj name="Equation" r:id="rId26" imgW="304668" imgH="431613" progId="Equation.DSMT4">
                  <p:embed/>
                  <p:pic>
                    <p:nvPicPr>
                      <p:cNvPr id="0" name="Object 11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05200" y="4749800"/>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5" name="Object 118"/>
          <p:cNvGraphicFramePr>
            <a:graphicFrameLocks noChangeAspect="1"/>
          </p:cNvGraphicFramePr>
          <p:nvPr/>
        </p:nvGraphicFramePr>
        <p:xfrm>
          <a:off x="2438400" y="4826000"/>
          <a:ext cx="304800" cy="431800"/>
        </p:xfrm>
        <a:graphic>
          <a:graphicData uri="http://schemas.openxmlformats.org/presentationml/2006/ole">
            <mc:AlternateContent xmlns:mc="http://schemas.openxmlformats.org/markup-compatibility/2006">
              <mc:Choice xmlns:v="urn:schemas-microsoft-com:vml" Requires="v">
                <p:oleObj spid="_x0000_s99731" name="Equation" r:id="rId28" imgW="304668" imgH="431613" progId="Equation.DSMT4">
                  <p:embed/>
                </p:oleObj>
              </mc:Choice>
              <mc:Fallback>
                <p:oleObj name="Equation" r:id="rId28" imgW="304668" imgH="431613" progId="Equation.DSMT4">
                  <p:embed/>
                  <p:pic>
                    <p:nvPicPr>
                      <p:cNvPr id="0" name="Object 1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38400" y="4826000"/>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79479" name="Text Box 119"/>
          <p:cNvSpPr txBox="1">
            <a:spLocks noChangeArrowheads="1"/>
          </p:cNvSpPr>
          <p:nvPr/>
        </p:nvSpPr>
        <p:spPr bwMode="auto">
          <a:xfrm>
            <a:off x="4191000" y="41148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a:cs typeface="+mn-cs"/>
              </a:rPr>
              <a:t>C</a:t>
            </a:r>
          </a:p>
        </p:txBody>
      </p:sp>
      <p:graphicFrame>
        <p:nvGraphicFramePr>
          <p:cNvPr id="120" name="Object 112"/>
          <p:cNvGraphicFramePr>
            <a:graphicFrameLocks noChangeAspect="1"/>
          </p:cNvGraphicFramePr>
          <p:nvPr>
            <p:extLst>
              <p:ext uri="{D42A27DB-BD31-4B8C-83A1-F6EECF244321}">
                <p14:modId xmlns:p14="http://schemas.microsoft.com/office/powerpoint/2010/main" val="1565201684"/>
              </p:ext>
            </p:extLst>
          </p:nvPr>
        </p:nvGraphicFramePr>
        <p:xfrm>
          <a:off x="3683000" y="2979738"/>
          <a:ext cx="431800" cy="595312"/>
        </p:xfrm>
        <a:graphic>
          <a:graphicData uri="http://schemas.openxmlformats.org/presentationml/2006/ole">
            <mc:AlternateContent xmlns:mc="http://schemas.openxmlformats.org/markup-compatibility/2006">
              <mc:Choice xmlns:v="urn:schemas-microsoft-com:vml" Requires="v">
                <p:oleObj spid="_x0000_s99732" name="Equation" r:id="rId29" imgW="304800" imgH="419100" progId="Equation.3">
                  <p:embed/>
                </p:oleObj>
              </mc:Choice>
              <mc:Fallback>
                <p:oleObj name="Equation" r:id="rId29" imgW="304800" imgH="419100" progId="Equation.3">
                  <p:embed/>
                  <p:pic>
                    <p:nvPicPr>
                      <p:cNvPr id="0" name=""/>
                      <p:cNvPicPr>
                        <a:picLocks noChangeAspect="1" noChangeArrowheads="1"/>
                      </p:cNvPicPr>
                      <p:nvPr/>
                    </p:nvPicPr>
                    <p:blipFill>
                      <a:blip r:embed="rId30"/>
                      <a:srcRect/>
                      <a:stretch>
                        <a:fillRect/>
                      </a:stretch>
                    </p:blipFill>
                    <p:spPr bwMode="auto">
                      <a:xfrm>
                        <a:off x="3683000" y="2979738"/>
                        <a:ext cx="431800" cy="595312"/>
                      </a:xfrm>
                      <a:prstGeom prst="rect">
                        <a:avLst/>
                      </a:prstGeom>
                      <a:noFill/>
                      <a:ln>
                        <a:noFill/>
                      </a:ln>
                      <a:effectLs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2"/>
          <p:cNvSpPr>
            <a:spLocks noGrp="1" noChangeArrowheads="1"/>
          </p:cNvSpPr>
          <p:nvPr>
            <p:ph type="title"/>
          </p:nvPr>
        </p:nvSpPr>
        <p:spPr/>
        <p:txBody>
          <a:bodyPr/>
          <a:lstStyle/>
          <a:p>
            <a:pPr eaLnBrk="1" hangingPunct="1">
              <a:defRPr/>
            </a:pPr>
            <a:r>
              <a:rPr lang="en-US" smtClean="0">
                <a:cs typeface="+mj-cs"/>
              </a:rPr>
              <a:t>Expectiminimax</a:t>
            </a:r>
          </a:p>
        </p:txBody>
      </p:sp>
      <p:graphicFrame>
        <p:nvGraphicFramePr>
          <p:cNvPr id="1681411" name="Group 3"/>
          <p:cNvGraphicFramePr>
            <a:graphicFrameLocks noGrp="1"/>
          </p:cNvGraphicFramePr>
          <p:nvPr/>
        </p:nvGraphicFramePr>
        <p:xfrm>
          <a:off x="381000" y="2057400"/>
          <a:ext cx="8229600" cy="3154363"/>
        </p:xfrm>
        <a:graphic>
          <a:graphicData uri="http://schemas.openxmlformats.org/drawingml/2006/table">
            <a:tbl>
              <a:tblPr/>
              <a:tblGrid>
                <a:gridCol w="5257800"/>
                <a:gridCol w="2971800"/>
              </a:tblGrid>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charset="0"/>
                          <a:ea typeface="ＭＳ Ｐゴシック" charset="0"/>
                        </a:rPr>
                        <a:t>Expectiminimax(n) =</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a:noFill/>
                    </a:lnL>
                    <a:lnR cap="flat">
                      <a:noFill/>
                    </a:lnR>
                    <a:lnT cap="flat">
                      <a:noFill/>
                    </a:lnT>
                    <a:lnB>
                      <a:noFill/>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ea typeface="ＭＳ Ｐゴシック" charset="0"/>
                        </a:rPr>
                        <a:t>    Utility(n)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rPr>
                        <a:t>for n, a terminal state</a:t>
                      </a:r>
                    </a:p>
                  </a:txBody>
                  <a:tcPr horzOverflow="overflow">
                    <a:lnL>
                      <a:noFill/>
                    </a:lnL>
                    <a:lnR cap="flat">
                      <a:noFill/>
                    </a:lnR>
                    <a:ln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rPr>
                        <a:t>for n, a Max node</a:t>
                      </a:r>
                    </a:p>
                  </a:txBody>
                  <a:tcPr horzOverflow="overflow">
                    <a:lnL>
                      <a:noFill/>
                    </a:lnL>
                    <a:lnR cap="flat">
                      <a:noFill/>
                    </a:lnR>
                    <a:lnT>
                      <a:noFill/>
                    </a:lnT>
                    <a:lnB>
                      <a:noFill/>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rPr>
                        <a:t>for n, a Min node</a:t>
                      </a:r>
                    </a:p>
                  </a:txBody>
                  <a:tcPr horzOverflow="overflow">
                    <a:lnL>
                      <a:noFill/>
                    </a:lnL>
                    <a:lnR cap="flat">
                      <a:noFill/>
                    </a:lnR>
                    <a:ln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rPr>
                        <a:t>for n, a chance node</a:t>
                      </a: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101389" name="Object 28"/>
          <p:cNvGraphicFramePr>
            <a:graphicFrameLocks noChangeAspect="1"/>
          </p:cNvGraphicFramePr>
          <p:nvPr/>
        </p:nvGraphicFramePr>
        <p:xfrm>
          <a:off x="762000" y="3352800"/>
          <a:ext cx="4724400" cy="609600"/>
        </p:xfrm>
        <a:graphic>
          <a:graphicData uri="http://schemas.openxmlformats.org/presentationml/2006/ole">
            <mc:AlternateContent xmlns:mc="http://schemas.openxmlformats.org/markup-compatibility/2006">
              <mc:Choice xmlns:v="urn:schemas-microsoft-com:vml" Requires="v">
                <p:oleObj spid="_x0000_s101455" name="Equation" r:id="rId4" imgW="1841500" imgH="241300" progId="Equation.DSMT4">
                  <p:embed/>
                </p:oleObj>
              </mc:Choice>
              <mc:Fallback>
                <p:oleObj name="Equation" r:id="rId4" imgW="1841500" imgH="241300" progId="Equation.DSMT4">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352800"/>
                        <a:ext cx="472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1390" name="Object 29"/>
          <p:cNvGraphicFramePr>
            <a:graphicFrameLocks noChangeAspect="1"/>
          </p:cNvGraphicFramePr>
          <p:nvPr/>
        </p:nvGraphicFramePr>
        <p:xfrm>
          <a:off x="762000" y="3962400"/>
          <a:ext cx="4724400" cy="547688"/>
        </p:xfrm>
        <a:graphic>
          <a:graphicData uri="http://schemas.openxmlformats.org/presentationml/2006/ole">
            <mc:AlternateContent xmlns:mc="http://schemas.openxmlformats.org/markup-compatibility/2006">
              <mc:Choice xmlns:v="urn:schemas-microsoft-com:vml" Requires="v">
                <p:oleObj spid="_x0000_s101456" name="Equation" r:id="rId6" imgW="1816100" imgH="241300" progId="Equation.DSMT4">
                  <p:embed/>
                </p:oleObj>
              </mc:Choice>
              <mc:Fallback>
                <p:oleObj name="Equation" r:id="rId6" imgW="1816100" imgH="241300" progId="Equation.DSMT4">
                  <p:embed/>
                  <p:pic>
                    <p:nvPicPr>
                      <p:cNvPr id="0"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962400"/>
                        <a:ext cx="47244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1391" name="Object 30"/>
          <p:cNvGraphicFramePr>
            <a:graphicFrameLocks noChangeAspect="1"/>
          </p:cNvGraphicFramePr>
          <p:nvPr/>
        </p:nvGraphicFramePr>
        <p:xfrm>
          <a:off x="762000" y="4648200"/>
          <a:ext cx="5029200" cy="473075"/>
        </p:xfrm>
        <a:graphic>
          <a:graphicData uri="http://schemas.openxmlformats.org/presentationml/2006/ole">
            <mc:AlternateContent xmlns:mc="http://schemas.openxmlformats.org/markup-compatibility/2006">
              <mc:Choice xmlns:v="urn:schemas-microsoft-com:vml" Requires="v">
                <p:oleObj spid="_x0000_s101457" name="Equation" r:id="rId8" imgW="2108200" imgH="241300" progId="Equation.DSMT4">
                  <p:embed/>
                </p:oleObj>
              </mc:Choice>
              <mc:Fallback>
                <p:oleObj name="Equation" r:id="rId8" imgW="2108200" imgH="241300" progId="Equation.DSMT4">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4648200"/>
                        <a:ext cx="5029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9" name="Oval 3"/>
          <p:cNvSpPr>
            <a:spLocks noChangeArrowheads="1"/>
          </p:cNvSpPr>
          <p:nvPr/>
        </p:nvSpPr>
        <p:spPr bwMode="auto">
          <a:xfrm>
            <a:off x="2743200" y="25146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460" name="Oval 4"/>
          <p:cNvSpPr>
            <a:spLocks noChangeArrowheads="1"/>
          </p:cNvSpPr>
          <p:nvPr/>
        </p:nvSpPr>
        <p:spPr bwMode="auto">
          <a:xfrm>
            <a:off x="1219200" y="2667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461" name="AutoShape 5"/>
          <p:cNvSpPr>
            <a:spLocks noChangeArrowheads="1"/>
          </p:cNvSpPr>
          <p:nvPr/>
        </p:nvSpPr>
        <p:spPr bwMode="auto">
          <a:xfrm>
            <a:off x="1981200" y="17526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462" name="Line 6"/>
          <p:cNvSpPr>
            <a:spLocks noChangeShapeType="1"/>
          </p:cNvSpPr>
          <p:nvPr/>
        </p:nvSpPr>
        <p:spPr bwMode="auto">
          <a:xfrm flipH="1">
            <a:off x="1447800" y="2057400"/>
            <a:ext cx="685800" cy="6096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63" name="Line 7"/>
          <p:cNvSpPr>
            <a:spLocks noChangeShapeType="1"/>
          </p:cNvSpPr>
          <p:nvPr/>
        </p:nvSpPr>
        <p:spPr bwMode="auto">
          <a:xfrm flipH="1" flipV="1">
            <a:off x="2133600" y="2057400"/>
            <a:ext cx="609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64" name="Line 8"/>
          <p:cNvSpPr>
            <a:spLocks noChangeShapeType="1"/>
          </p:cNvSpPr>
          <p:nvPr/>
        </p:nvSpPr>
        <p:spPr bwMode="auto">
          <a:xfrm>
            <a:off x="3352800" y="40386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103431" name="Picture 9"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581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10"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81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11"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581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4" name="Picture 12"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581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3469" name="Line 13"/>
          <p:cNvSpPr>
            <a:spLocks noChangeShapeType="1"/>
          </p:cNvSpPr>
          <p:nvPr/>
        </p:nvSpPr>
        <p:spPr bwMode="auto">
          <a:xfrm flipH="1">
            <a:off x="914400" y="29718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0" name="Line 14"/>
          <p:cNvSpPr>
            <a:spLocks noChangeShapeType="1"/>
          </p:cNvSpPr>
          <p:nvPr/>
        </p:nvSpPr>
        <p:spPr bwMode="auto">
          <a:xfrm>
            <a:off x="1447800" y="29718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1" name="Line 15"/>
          <p:cNvSpPr>
            <a:spLocks noChangeShapeType="1"/>
          </p:cNvSpPr>
          <p:nvPr/>
        </p:nvSpPr>
        <p:spPr bwMode="auto">
          <a:xfrm flipH="1">
            <a:off x="2362200" y="28194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2" name="Line 16"/>
          <p:cNvSpPr>
            <a:spLocks noChangeShapeType="1"/>
          </p:cNvSpPr>
          <p:nvPr/>
        </p:nvSpPr>
        <p:spPr bwMode="auto">
          <a:xfrm>
            <a:off x="2971800" y="2819400"/>
            <a:ext cx="381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3" name="Line 17"/>
          <p:cNvSpPr>
            <a:spLocks noChangeShapeType="1"/>
          </p:cNvSpPr>
          <p:nvPr/>
        </p:nvSpPr>
        <p:spPr bwMode="auto">
          <a:xfrm flipH="1">
            <a:off x="533400" y="40386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4" name="Line 18"/>
          <p:cNvSpPr>
            <a:spLocks noChangeShapeType="1"/>
          </p:cNvSpPr>
          <p:nvPr/>
        </p:nvSpPr>
        <p:spPr bwMode="auto">
          <a:xfrm>
            <a:off x="914400" y="40386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5" name="Line 19"/>
          <p:cNvSpPr>
            <a:spLocks noChangeShapeType="1"/>
          </p:cNvSpPr>
          <p:nvPr/>
        </p:nvSpPr>
        <p:spPr bwMode="auto">
          <a:xfrm flipV="1">
            <a:off x="1371600" y="40386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6" name="Line 20"/>
          <p:cNvSpPr>
            <a:spLocks noChangeShapeType="1"/>
          </p:cNvSpPr>
          <p:nvPr/>
        </p:nvSpPr>
        <p:spPr bwMode="auto">
          <a:xfrm flipV="1">
            <a:off x="3124200" y="4038600"/>
            <a:ext cx="228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7" name="Line 21"/>
          <p:cNvSpPr>
            <a:spLocks noChangeShapeType="1"/>
          </p:cNvSpPr>
          <p:nvPr/>
        </p:nvSpPr>
        <p:spPr bwMode="auto">
          <a:xfrm>
            <a:off x="1752600" y="4038600"/>
            <a:ext cx="228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8" name="Line 22"/>
          <p:cNvSpPr>
            <a:spLocks noChangeShapeType="1"/>
          </p:cNvSpPr>
          <p:nvPr/>
        </p:nvSpPr>
        <p:spPr bwMode="auto">
          <a:xfrm flipH="1">
            <a:off x="2133600" y="40386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9" name="Line 23"/>
          <p:cNvSpPr>
            <a:spLocks noChangeShapeType="1"/>
          </p:cNvSpPr>
          <p:nvPr/>
        </p:nvSpPr>
        <p:spPr bwMode="auto">
          <a:xfrm>
            <a:off x="2438400" y="40386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103446" name="Object 24"/>
          <p:cNvGraphicFramePr>
            <a:graphicFrameLocks noChangeAspect="1"/>
          </p:cNvGraphicFramePr>
          <p:nvPr>
            <p:extLst>
              <p:ext uri="{D42A27DB-BD31-4B8C-83A1-F6EECF244321}">
                <p14:modId xmlns:p14="http://schemas.microsoft.com/office/powerpoint/2010/main" val="3348229307"/>
              </p:ext>
            </p:extLst>
          </p:nvPr>
        </p:nvGraphicFramePr>
        <p:xfrm>
          <a:off x="3168649" y="2362200"/>
          <a:ext cx="462643" cy="381000"/>
        </p:xfrm>
        <a:graphic>
          <a:graphicData uri="http://schemas.openxmlformats.org/presentationml/2006/ole">
            <mc:AlternateContent xmlns:mc="http://schemas.openxmlformats.org/markup-compatibility/2006">
              <mc:Choice xmlns:v="urn:schemas-microsoft-com:vml" Requires="v">
                <p:oleObj spid="_x0000_s104307" name="Equation" r:id="rId5" imgW="215619" imgH="177569" progId="Equation.DSMT4">
                  <p:embed/>
                </p:oleObj>
              </mc:Choice>
              <mc:Fallback>
                <p:oleObj name="Equation" r:id="rId5" imgW="215619" imgH="177569" progId="Equation.DSMT4">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649" y="2362200"/>
                        <a:ext cx="462643" cy="381000"/>
                      </a:xfrm>
                      <a:prstGeom prst="rect">
                        <a:avLst/>
                      </a:prstGeom>
                      <a:noFill/>
                      <a:ln>
                        <a:noFill/>
                      </a:ln>
                      <a:effectLst/>
                      <a:extLst/>
                    </p:spPr>
                  </p:pic>
                </p:oleObj>
              </mc:Fallback>
            </mc:AlternateContent>
          </a:graphicData>
        </a:graphic>
      </p:graphicFrame>
      <p:graphicFrame>
        <p:nvGraphicFramePr>
          <p:cNvPr id="103447" name="Object 25"/>
          <p:cNvGraphicFramePr>
            <a:graphicFrameLocks noChangeAspect="1"/>
          </p:cNvGraphicFramePr>
          <p:nvPr>
            <p:extLst>
              <p:ext uri="{D42A27DB-BD31-4B8C-83A1-F6EECF244321}">
                <p14:modId xmlns:p14="http://schemas.microsoft.com/office/powerpoint/2010/main" val="3151664883"/>
              </p:ext>
            </p:extLst>
          </p:nvPr>
        </p:nvGraphicFramePr>
        <p:xfrm>
          <a:off x="653143" y="2362200"/>
          <a:ext cx="489857" cy="381000"/>
        </p:xfrm>
        <a:graphic>
          <a:graphicData uri="http://schemas.openxmlformats.org/presentationml/2006/ole">
            <mc:AlternateContent xmlns:mc="http://schemas.openxmlformats.org/markup-compatibility/2006">
              <mc:Choice xmlns:v="urn:schemas-microsoft-com:vml" Requires="v">
                <p:oleObj spid="_x0000_s104308" name="Equation" r:id="rId7" imgW="228402" imgH="177646" progId="Equation.3">
                  <p:embed/>
                </p:oleObj>
              </mc:Choice>
              <mc:Fallback>
                <p:oleObj name="Equation" r:id="rId7" imgW="228402" imgH="177646" progId="Equation.3">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143" y="2362200"/>
                        <a:ext cx="489857" cy="381000"/>
                      </a:xfrm>
                      <a:prstGeom prst="rect">
                        <a:avLst/>
                      </a:prstGeom>
                      <a:noFill/>
                      <a:ln>
                        <a:noFill/>
                      </a:ln>
                      <a:effectLst/>
                      <a:extLst/>
                    </p:spPr>
                  </p:pic>
                </p:oleObj>
              </mc:Fallback>
            </mc:AlternateContent>
          </a:graphicData>
        </a:graphic>
      </p:graphicFrame>
      <p:graphicFrame>
        <p:nvGraphicFramePr>
          <p:cNvPr id="103448" name="Object 26"/>
          <p:cNvGraphicFramePr>
            <a:graphicFrameLocks noChangeAspect="1"/>
          </p:cNvGraphicFramePr>
          <p:nvPr>
            <p:extLst>
              <p:ext uri="{D42A27DB-BD31-4B8C-83A1-F6EECF244321}">
                <p14:modId xmlns:p14="http://schemas.microsoft.com/office/powerpoint/2010/main" val="988129689"/>
              </p:ext>
            </p:extLst>
          </p:nvPr>
        </p:nvGraphicFramePr>
        <p:xfrm>
          <a:off x="494713" y="3905250"/>
          <a:ext cx="267287" cy="347472"/>
        </p:xfrm>
        <a:graphic>
          <a:graphicData uri="http://schemas.openxmlformats.org/presentationml/2006/ole">
            <mc:AlternateContent xmlns:mc="http://schemas.openxmlformats.org/markup-compatibility/2006">
              <mc:Choice xmlns:v="urn:schemas-microsoft-com:vml" Requires="v">
                <p:oleObj spid="_x0000_s104309" name="Equation" r:id="rId9" imgW="126780" imgH="164814" progId="Equation.3">
                  <p:embed/>
                </p:oleObj>
              </mc:Choice>
              <mc:Fallback>
                <p:oleObj name="Equation" r:id="rId9" imgW="126780" imgH="164814" progId="Equation.3">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713" y="3905250"/>
                        <a:ext cx="267287"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49" name="Object 27"/>
          <p:cNvGraphicFramePr>
            <a:graphicFrameLocks noChangeAspect="1"/>
          </p:cNvGraphicFramePr>
          <p:nvPr>
            <p:extLst>
              <p:ext uri="{D42A27DB-BD31-4B8C-83A1-F6EECF244321}">
                <p14:modId xmlns:p14="http://schemas.microsoft.com/office/powerpoint/2010/main" val="3231665320"/>
              </p:ext>
            </p:extLst>
          </p:nvPr>
        </p:nvGraphicFramePr>
        <p:xfrm>
          <a:off x="1651000" y="2895600"/>
          <a:ext cx="330200" cy="420255"/>
        </p:xfrm>
        <a:graphic>
          <a:graphicData uri="http://schemas.openxmlformats.org/presentationml/2006/ole">
            <mc:AlternateContent xmlns:mc="http://schemas.openxmlformats.org/markup-compatibility/2006">
              <mc:Choice xmlns:v="urn:schemas-microsoft-com:vml" Requires="v">
                <p:oleObj spid="_x0000_s104310" name="Equation" r:id="rId11" imgW="139579" imgH="177646" progId="Equation.DSMT4">
                  <p:embed/>
                </p:oleObj>
              </mc:Choice>
              <mc:Fallback>
                <p:oleObj name="Equation" r:id="rId11" imgW="139579" imgH="177646"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1000" y="2895600"/>
                        <a:ext cx="330200" cy="420255"/>
                      </a:xfrm>
                      <a:prstGeom prst="rect">
                        <a:avLst/>
                      </a:prstGeom>
                      <a:noFill/>
                      <a:ln>
                        <a:noFill/>
                      </a:ln>
                      <a:effectLst/>
                      <a:extLst/>
                    </p:spPr>
                  </p:pic>
                </p:oleObj>
              </mc:Fallback>
            </mc:AlternateContent>
          </a:graphicData>
        </a:graphic>
      </p:graphicFrame>
      <p:graphicFrame>
        <p:nvGraphicFramePr>
          <p:cNvPr id="103450" name="Object 28"/>
          <p:cNvGraphicFramePr>
            <a:graphicFrameLocks noChangeAspect="1"/>
          </p:cNvGraphicFramePr>
          <p:nvPr>
            <p:extLst>
              <p:ext uri="{D42A27DB-BD31-4B8C-83A1-F6EECF244321}">
                <p14:modId xmlns:p14="http://schemas.microsoft.com/office/powerpoint/2010/main" val="1505182203"/>
              </p:ext>
            </p:extLst>
          </p:nvPr>
        </p:nvGraphicFramePr>
        <p:xfrm>
          <a:off x="2324100" y="2952750"/>
          <a:ext cx="342900" cy="400050"/>
        </p:xfrm>
        <a:graphic>
          <a:graphicData uri="http://schemas.openxmlformats.org/presentationml/2006/ole">
            <mc:AlternateContent xmlns:mc="http://schemas.openxmlformats.org/markup-compatibility/2006">
              <mc:Choice xmlns:v="urn:schemas-microsoft-com:vml" Requires="v">
                <p:oleObj spid="_x0000_s104311" name="Equation" r:id="rId13" imgW="152202" imgH="177569" progId="Equation.DSMT4">
                  <p:embed/>
                </p:oleObj>
              </mc:Choice>
              <mc:Fallback>
                <p:oleObj name="Equation" r:id="rId13" imgW="152202" imgH="177569" progId="Equation.DSMT4">
                  <p:embed/>
                  <p:pic>
                    <p:nvPicPr>
                      <p:cNvPr id="0"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4100" y="2952750"/>
                        <a:ext cx="342900" cy="400050"/>
                      </a:xfrm>
                      <a:prstGeom prst="rect">
                        <a:avLst/>
                      </a:prstGeom>
                      <a:noFill/>
                      <a:ln>
                        <a:noFill/>
                      </a:ln>
                      <a:effectLst/>
                      <a:extLst/>
                    </p:spPr>
                  </p:pic>
                </p:oleObj>
              </mc:Fallback>
            </mc:AlternateContent>
          </a:graphicData>
        </a:graphic>
      </p:graphicFrame>
      <p:graphicFrame>
        <p:nvGraphicFramePr>
          <p:cNvPr id="103451" name="Object 29"/>
          <p:cNvGraphicFramePr>
            <a:graphicFrameLocks noChangeAspect="1"/>
          </p:cNvGraphicFramePr>
          <p:nvPr>
            <p:extLst>
              <p:ext uri="{D42A27DB-BD31-4B8C-83A1-F6EECF244321}">
                <p14:modId xmlns:p14="http://schemas.microsoft.com/office/powerpoint/2010/main" val="1677600587"/>
              </p:ext>
            </p:extLst>
          </p:nvPr>
        </p:nvGraphicFramePr>
        <p:xfrm>
          <a:off x="692604" y="3009900"/>
          <a:ext cx="526596" cy="342900"/>
        </p:xfrm>
        <a:graphic>
          <a:graphicData uri="http://schemas.openxmlformats.org/presentationml/2006/ole">
            <mc:AlternateContent xmlns:mc="http://schemas.openxmlformats.org/markup-compatibility/2006">
              <mc:Choice xmlns:v="urn:schemas-microsoft-com:vml" Requires="v">
                <p:oleObj spid="_x0000_s104312" name="Equation" r:id="rId15" imgW="152202" imgH="177569" progId="Equation.3">
                  <p:embed/>
                </p:oleObj>
              </mc:Choice>
              <mc:Fallback>
                <p:oleObj name="Equation" r:id="rId15" imgW="152202" imgH="177569" progId="Equation.3">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2604" y="3009900"/>
                        <a:ext cx="526596" cy="342900"/>
                      </a:xfrm>
                      <a:prstGeom prst="rect">
                        <a:avLst/>
                      </a:prstGeom>
                      <a:noFill/>
                      <a:ln>
                        <a:noFill/>
                      </a:ln>
                      <a:effectLst/>
                      <a:extLst/>
                    </p:spPr>
                  </p:pic>
                </p:oleObj>
              </mc:Fallback>
            </mc:AlternateContent>
          </a:graphicData>
        </a:graphic>
      </p:graphicFrame>
      <p:graphicFrame>
        <p:nvGraphicFramePr>
          <p:cNvPr id="103452" name="Object 30"/>
          <p:cNvGraphicFramePr>
            <a:graphicFrameLocks noChangeAspect="1"/>
          </p:cNvGraphicFramePr>
          <p:nvPr>
            <p:extLst>
              <p:ext uri="{D42A27DB-BD31-4B8C-83A1-F6EECF244321}">
                <p14:modId xmlns:p14="http://schemas.microsoft.com/office/powerpoint/2010/main" val="3796646654"/>
              </p:ext>
            </p:extLst>
          </p:nvPr>
        </p:nvGraphicFramePr>
        <p:xfrm>
          <a:off x="3276600" y="3020568"/>
          <a:ext cx="347472" cy="347472"/>
        </p:xfrm>
        <a:graphic>
          <a:graphicData uri="http://schemas.openxmlformats.org/presentationml/2006/ole">
            <mc:AlternateContent xmlns:mc="http://schemas.openxmlformats.org/markup-compatibility/2006">
              <mc:Choice xmlns:v="urn:schemas-microsoft-com:vml" Requires="v">
                <p:oleObj spid="_x0000_s104313" name="Equation" r:id="rId17" imgW="139579" imgH="177646" progId="Equation.3">
                  <p:embed/>
                </p:oleObj>
              </mc:Choice>
              <mc:Fallback>
                <p:oleObj name="Equation" r:id="rId17" imgW="139579" imgH="177646" progId="Equation.3">
                  <p:embed/>
                  <p:pic>
                    <p:nvPicPr>
                      <p:cNvPr id="0" name="Object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76600" y="3020568"/>
                        <a:ext cx="347472" cy="347472"/>
                      </a:xfrm>
                      <a:prstGeom prst="rect">
                        <a:avLst/>
                      </a:prstGeom>
                      <a:noFill/>
                      <a:ln>
                        <a:noFill/>
                      </a:ln>
                      <a:effectLst/>
                      <a:extLst/>
                    </p:spPr>
                  </p:pic>
                </p:oleObj>
              </mc:Fallback>
            </mc:AlternateContent>
          </a:graphicData>
        </a:graphic>
      </p:graphicFrame>
      <p:graphicFrame>
        <p:nvGraphicFramePr>
          <p:cNvPr id="103453" name="Object 31"/>
          <p:cNvGraphicFramePr>
            <a:graphicFrameLocks noChangeAspect="1"/>
          </p:cNvGraphicFramePr>
          <p:nvPr>
            <p:extLst>
              <p:ext uri="{D42A27DB-BD31-4B8C-83A1-F6EECF244321}">
                <p14:modId xmlns:p14="http://schemas.microsoft.com/office/powerpoint/2010/main" val="4155514700"/>
              </p:ext>
            </p:extLst>
          </p:nvPr>
        </p:nvGraphicFramePr>
        <p:xfrm>
          <a:off x="2108199" y="4724400"/>
          <a:ext cx="187100" cy="347472"/>
        </p:xfrm>
        <a:graphic>
          <a:graphicData uri="http://schemas.openxmlformats.org/presentationml/2006/ole">
            <mc:AlternateContent xmlns:mc="http://schemas.openxmlformats.org/markup-compatibility/2006">
              <mc:Choice xmlns:v="urn:schemas-microsoft-com:vml" Requires="v">
                <p:oleObj spid="_x0000_s104314" name="Equation" r:id="rId19" imgW="88707" imgH="164742" progId="Equation.3">
                  <p:embed/>
                </p:oleObj>
              </mc:Choice>
              <mc:Fallback>
                <p:oleObj name="Equation" r:id="rId19" imgW="88707" imgH="164742" progId="Equation.3">
                  <p:embed/>
                  <p:pic>
                    <p:nvPicPr>
                      <p:cNvPr id="0" name="Object 3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08199" y="4724400"/>
                        <a:ext cx="187100"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4" name="Object 32"/>
          <p:cNvGraphicFramePr>
            <a:graphicFrameLocks noChangeAspect="1"/>
          </p:cNvGraphicFramePr>
          <p:nvPr/>
        </p:nvGraphicFramePr>
        <p:xfrm>
          <a:off x="1219200" y="1905000"/>
          <a:ext cx="381000" cy="457200"/>
        </p:xfrm>
        <a:graphic>
          <a:graphicData uri="http://schemas.openxmlformats.org/presentationml/2006/ole">
            <mc:AlternateContent xmlns:mc="http://schemas.openxmlformats.org/markup-compatibility/2006">
              <mc:Choice xmlns:v="urn:schemas-microsoft-com:vml" Requires="v">
                <p:oleObj spid="_x0000_s104315" name="Equation" r:id="rId21" imgW="190500" imgH="228600" progId="Equation.DSMT4">
                  <p:embed/>
                </p:oleObj>
              </mc:Choice>
              <mc:Fallback>
                <p:oleObj name="Equation" r:id="rId21" imgW="190500" imgH="228600" progId="Equation.DSMT4">
                  <p:embed/>
                  <p:pic>
                    <p:nvPicPr>
                      <p:cNvPr id="0" name="Object 3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19200" y="1905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5" name="Object 33"/>
          <p:cNvGraphicFramePr>
            <a:graphicFrameLocks noChangeAspect="1"/>
          </p:cNvGraphicFramePr>
          <p:nvPr/>
        </p:nvGraphicFramePr>
        <p:xfrm>
          <a:off x="2490788" y="1905000"/>
          <a:ext cx="396875" cy="419100"/>
        </p:xfrm>
        <a:graphic>
          <a:graphicData uri="http://schemas.openxmlformats.org/presentationml/2006/ole">
            <mc:AlternateContent xmlns:mc="http://schemas.openxmlformats.org/markup-compatibility/2006">
              <mc:Choice xmlns:v="urn:schemas-microsoft-com:vml" Requires="v">
                <p:oleObj spid="_x0000_s104316" name="Equation" r:id="rId23" imgW="215806" imgH="228501" progId="Equation.DSMT4">
                  <p:embed/>
                </p:oleObj>
              </mc:Choice>
              <mc:Fallback>
                <p:oleObj name="Equation" r:id="rId23" imgW="215806" imgH="228501" progId="Equation.DSMT4">
                  <p:embed/>
                  <p:pic>
                    <p:nvPicPr>
                      <p:cNvPr id="0" name="Object 3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90788" y="1905000"/>
                        <a:ext cx="3968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6" name="Object 34"/>
          <p:cNvGraphicFramePr>
            <a:graphicFrameLocks noChangeAspect="1"/>
          </p:cNvGraphicFramePr>
          <p:nvPr>
            <p:extLst>
              <p:ext uri="{D42A27DB-BD31-4B8C-83A1-F6EECF244321}">
                <p14:modId xmlns:p14="http://schemas.microsoft.com/office/powerpoint/2010/main" val="2725954908"/>
              </p:ext>
            </p:extLst>
          </p:nvPr>
        </p:nvGraphicFramePr>
        <p:xfrm>
          <a:off x="2971800" y="4711700"/>
          <a:ext cx="267287" cy="347472"/>
        </p:xfrm>
        <a:graphic>
          <a:graphicData uri="http://schemas.openxmlformats.org/presentationml/2006/ole">
            <mc:AlternateContent xmlns:mc="http://schemas.openxmlformats.org/markup-compatibility/2006">
              <mc:Choice xmlns:v="urn:schemas-microsoft-com:vml" Requires="v">
                <p:oleObj spid="_x0000_s104317" name="Equation" r:id="rId25" imgW="126780" imgH="164814" progId="Equation.3">
                  <p:embed/>
                </p:oleObj>
              </mc:Choice>
              <mc:Fallback>
                <p:oleObj name="Equation" r:id="rId25" imgW="126780" imgH="164814" progId="Equation.3">
                  <p:embed/>
                  <p:pic>
                    <p:nvPicPr>
                      <p:cNvPr id="0" name="Object 3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71800" y="4711700"/>
                        <a:ext cx="267287"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7" name="Object 35"/>
          <p:cNvGraphicFramePr>
            <a:graphicFrameLocks noChangeAspect="1"/>
          </p:cNvGraphicFramePr>
          <p:nvPr>
            <p:extLst>
              <p:ext uri="{D42A27DB-BD31-4B8C-83A1-F6EECF244321}">
                <p14:modId xmlns:p14="http://schemas.microsoft.com/office/powerpoint/2010/main" val="353991466"/>
              </p:ext>
            </p:extLst>
          </p:nvPr>
        </p:nvGraphicFramePr>
        <p:xfrm>
          <a:off x="1447800" y="3962400"/>
          <a:ext cx="229253" cy="356616"/>
        </p:xfrm>
        <a:graphic>
          <a:graphicData uri="http://schemas.openxmlformats.org/presentationml/2006/ole">
            <mc:AlternateContent xmlns:mc="http://schemas.openxmlformats.org/markup-compatibility/2006">
              <mc:Choice xmlns:v="urn:schemas-microsoft-com:vml" Requires="v">
                <p:oleObj spid="_x0000_s104318" name="Equation" r:id="rId27" imgW="114102" imgH="177492" progId="Equation.3">
                  <p:embed/>
                </p:oleObj>
              </mc:Choice>
              <mc:Fallback>
                <p:oleObj name="Equation" r:id="rId27" imgW="114102" imgH="177492" progId="Equation.3">
                  <p:embed/>
                  <p:pic>
                    <p:nvPicPr>
                      <p:cNvPr id="0" name="Object 3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47800" y="3962400"/>
                        <a:ext cx="229253"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9" name="Object 37"/>
          <p:cNvGraphicFramePr>
            <a:graphicFrameLocks noChangeAspect="1"/>
          </p:cNvGraphicFramePr>
          <p:nvPr>
            <p:extLst>
              <p:ext uri="{D42A27DB-BD31-4B8C-83A1-F6EECF244321}">
                <p14:modId xmlns:p14="http://schemas.microsoft.com/office/powerpoint/2010/main" val="3156317157"/>
              </p:ext>
            </p:extLst>
          </p:nvPr>
        </p:nvGraphicFramePr>
        <p:xfrm>
          <a:off x="457200" y="4787900"/>
          <a:ext cx="267287" cy="347472"/>
        </p:xfrm>
        <a:graphic>
          <a:graphicData uri="http://schemas.openxmlformats.org/presentationml/2006/ole">
            <mc:AlternateContent xmlns:mc="http://schemas.openxmlformats.org/markup-compatibility/2006">
              <mc:Choice xmlns:v="urn:schemas-microsoft-com:vml" Requires="v">
                <p:oleObj spid="_x0000_s104319" name="Equation" r:id="rId29" imgW="126780" imgH="164814" progId="Equation.3">
                  <p:embed/>
                </p:oleObj>
              </mc:Choice>
              <mc:Fallback>
                <p:oleObj name="Equation" r:id="rId29" imgW="126780" imgH="164814" progId="Equation.3">
                  <p:embed/>
                  <p:pic>
                    <p:nvPicPr>
                      <p:cNvPr id="0"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787900"/>
                        <a:ext cx="267287"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0" name="Object 38"/>
          <p:cNvGraphicFramePr>
            <a:graphicFrameLocks noChangeAspect="1"/>
          </p:cNvGraphicFramePr>
          <p:nvPr>
            <p:extLst>
              <p:ext uri="{D42A27DB-BD31-4B8C-83A1-F6EECF244321}">
                <p14:modId xmlns:p14="http://schemas.microsoft.com/office/powerpoint/2010/main" val="2301976380"/>
              </p:ext>
            </p:extLst>
          </p:nvPr>
        </p:nvGraphicFramePr>
        <p:xfrm>
          <a:off x="1409700" y="4800600"/>
          <a:ext cx="229253" cy="356616"/>
        </p:xfrm>
        <a:graphic>
          <a:graphicData uri="http://schemas.openxmlformats.org/presentationml/2006/ole">
            <mc:AlternateContent xmlns:mc="http://schemas.openxmlformats.org/markup-compatibility/2006">
              <mc:Choice xmlns:v="urn:schemas-microsoft-com:vml" Requires="v">
                <p:oleObj spid="_x0000_s104320" name="Equation" r:id="rId30" imgW="114102" imgH="177492" progId="Equation.3">
                  <p:embed/>
                </p:oleObj>
              </mc:Choice>
              <mc:Fallback>
                <p:oleObj name="Equation" r:id="rId30" imgW="114102" imgH="177492" progId="Equation.3">
                  <p:embed/>
                  <p:pic>
                    <p:nvPicPr>
                      <p:cNvPr id="0" name="Object 3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09700" y="4800600"/>
                        <a:ext cx="229253"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1" name="Object 39"/>
          <p:cNvGraphicFramePr>
            <a:graphicFrameLocks noChangeAspect="1"/>
          </p:cNvGraphicFramePr>
          <p:nvPr>
            <p:extLst>
              <p:ext uri="{D42A27DB-BD31-4B8C-83A1-F6EECF244321}">
                <p14:modId xmlns:p14="http://schemas.microsoft.com/office/powerpoint/2010/main" val="1872288035"/>
              </p:ext>
            </p:extLst>
          </p:nvPr>
        </p:nvGraphicFramePr>
        <p:xfrm>
          <a:off x="1828800" y="4800600"/>
          <a:ext cx="229253" cy="356616"/>
        </p:xfrm>
        <a:graphic>
          <a:graphicData uri="http://schemas.openxmlformats.org/presentationml/2006/ole">
            <mc:AlternateContent xmlns:mc="http://schemas.openxmlformats.org/markup-compatibility/2006">
              <mc:Choice xmlns:v="urn:schemas-microsoft-com:vml" Requires="v">
                <p:oleObj spid="_x0000_s104321" name="Equation" r:id="rId31" imgW="114102" imgH="177492" progId="Equation.3">
                  <p:embed/>
                </p:oleObj>
              </mc:Choice>
              <mc:Fallback>
                <p:oleObj name="Equation" r:id="rId31" imgW="114102" imgH="177492" progId="Equation.3">
                  <p:embed/>
                  <p:pic>
                    <p:nvPicPr>
                      <p:cNvPr id="0" name="Object 3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28800" y="4800600"/>
                        <a:ext cx="229253"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2" name="Object 40"/>
          <p:cNvGraphicFramePr>
            <a:graphicFrameLocks noChangeAspect="1"/>
          </p:cNvGraphicFramePr>
          <p:nvPr>
            <p:extLst>
              <p:ext uri="{D42A27DB-BD31-4B8C-83A1-F6EECF244321}">
                <p14:modId xmlns:p14="http://schemas.microsoft.com/office/powerpoint/2010/main" val="2710836744"/>
              </p:ext>
            </p:extLst>
          </p:nvPr>
        </p:nvGraphicFramePr>
        <p:xfrm>
          <a:off x="2108199" y="3943350"/>
          <a:ext cx="187100" cy="347472"/>
        </p:xfrm>
        <a:graphic>
          <a:graphicData uri="http://schemas.openxmlformats.org/presentationml/2006/ole">
            <mc:AlternateContent xmlns:mc="http://schemas.openxmlformats.org/markup-compatibility/2006">
              <mc:Choice xmlns:v="urn:schemas-microsoft-com:vml" Requires="v">
                <p:oleObj spid="_x0000_s104322" name="Equation" r:id="rId32" imgW="88707" imgH="164742" progId="Equation.3">
                  <p:embed/>
                </p:oleObj>
              </mc:Choice>
              <mc:Fallback>
                <p:oleObj name="Equation" r:id="rId32" imgW="88707" imgH="164742" progId="Equation.3">
                  <p:embed/>
                  <p:pic>
                    <p:nvPicPr>
                      <p:cNvPr id="0" name="Object 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08199" y="3943350"/>
                        <a:ext cx="187100"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4" name="Object 42"/>
          <p:cNvGraphicFramePr>
            <a:graphicFrameLocks noChangeAspect="1"/>
          </p:cNvGraphicFramePr>
          <p:nvPr>
            <p:extLst>
              <p:ext uri="{D42A27DB-BD31-4B8C-83A1-F6EECF244321}">
                <p14:modId xmlns:p14="http://schemas.microsoft.com/office/powerpoint/2010/main" val="2816162060"/>
              </p:ext>
            </p:extLst>
          </p:nvPr>
        </p:nvGraphicFramePr>
        <p:xfrm>
          <a:off x="3683000" y="4711700"/>
          <a:ext cx="267287" cy="347472"/>
        </p:xfrm>
        <a:graphic>
          <a:graphicData uri="http://schemas.openxmlformats.org/presentationml/2006/ole">
            <mc:AlternateContent xmlns:mc="http://schemas.openxmlformats.org/markup-compatibility/2006">
              <mc:Choice xmlns:v="urn:schemas-microsoft-com:vml" Requires="v">
                <p:oleObj spid="_x0000_s104323" name="Equation" r:id="rId33" imgW="126780" imgH="164814" progId="Equation.3">
                  <p:embed/>
                </p:oleObj>
              </mc:Choice>
              <mc:Fallback>
                <p:oleObj name="Equation" r:id="rId33" imgW="126780" imgH="164814" progId="Equation.3">
                  <p:embed/>
                  <p:pic>
                    <p:nvPicPr>
                      <p:cNvPr id="0" name="Object 4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83000" y="4711700"/>
                        <a:ext cx="267287"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5" name="Object 43"/>
          <p:cNvGraphicFramePr>
            <a:graphicFrameLocks noChangeAspect="1"/>
          </p:cNvGraphicFramePr>
          <p:nvPr>
            <p:extLst>
              <p:ext uri="{D42A27DB-BD31-4B8C-83A1-F6EECF244321}">
                <p14:modId xmlns:p14="http://schemas.microsoft.com/office/powerpoint/2010/main" val="922011852"/>
              </p:ext>
            </p:extLst>
          </p:nvPr>
        </p:nvGraphicFramePr>
        <p:xfrm>
          <a:off x="3079750" y="3943350"/>
          <a:ext cx="267287" cy="347472"/>
        </p:xfrm>
        <a:graphic>
          <a:graphicData uri="http://schemas.openxmlformats.org/presentationml/2006/ole">
            <mc:AlternateContent xmlns:mc="http://schemas.openxmlformats.org/markup-compatibility/2006">
              <mc:Choice xmlns:v="urn:schemas-microsoft-com:vml" Requires="v">
                <p:oleObj spid="_x0000_s104324" name="Equation" r:id="rId34" imgW="126780" imgH="164814" progId="Equation.3">
                  <p:embed/>
                </p:oleObj>
              </mc:Choice>
              <mc:Fallback>
                <p:oleObj name="Equation" r:id="rId34" imgW="126780" imgH="164814" progId="Equation.3">
                  <p:embed/>
                  <p:pic>
                    <p:nvPicPr>
                      <p:cNvPr id="0" name="Object 4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79750" y="3943350"/>
                        <a:ext cx="267287"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3" name="Group 2"/>
          <p:cNvGrpSpPr>
            <a:grpSpLocks/>
          </p:cNvGrpSpPr>
          <p:nvPr/>
        </p:nvGrpSpPr>
        <p:grpSpPr bwMode="auto">
          <a:xfrm>
            <a:off x="4419600" y="1828800"/>
            <a:ext cx="3748098" cy="3404616"/>
            <a:chOff x="4419600" y="1828800"/>
            <a:chExt cx="3748098" cy="3404616"/>
          </a:xfrm>
        </p:grpSpPr>
        <p:sp>
          <p:nvSpPr>
            <p:cNvPr id="1683500" name="Oval 44"/>
            <p:cNvSpPr>
              <a:spLocks noChangeArrowheads="1"/>
            </p:cNvSpPr>
            <p:nvPr/>
          </p:nvSpPr>
          <p:spPr bwMode="auto">
            <a:xfrm>
              <a:off x="6781800" y="2590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501" name="Oval 45"/>
            <p:cNvSpPr>
              <a:spLocks noChangeArrowheads="1"/>
            </p:cNvSpPr>
            <p:nvPr/>
          </p:nvSpPr>
          <p:spPr bwMode="auto">
            <a:xfrm>
              <a:off x="5257800" y="27432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502" name="AutoShape 46"/>
            <p:cNvSpPr>
              <a:spLocks noChangeArrowheads="1"/>
            </p:cNvSpPr>
            <p:nvPr/>
          </p:nvSpPr>
          <p:spPr bwMode="auto">
            <a:xfrm>
              <a:off x="6019800" y="18288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503" name="Line 47"/>
            <p:cNvSpPr>
              <a:spLocks noChangeShapeType="1"/>
            </p:cNvSpPr>
            <p:nvPr/>
          </p:nvSpPr>
          <p:spPr bwMode="auto">
            <a:xfrm flipH="1">
              <a:off x="5486400" y="2133600"/>
              <a:ext cx="685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04" name="Line 48"/>
            <p:cNvSpPr>
              <a:spLocks noChangeShapeType="1"/>
            </p:cNvSpPr>
            <p:nvPr/>
          </p:nvSpPr>
          <p:spPr bwMode="auto">
            <a:xfrm flipH="1" flipV="1">
              <a:off x="6172200" y="2133600"/>
              <a:ext cx="609600" cy="533400"/>
            </a:xfrm>
            <a:prstGeom prst="line">
              <a:avLst/>
            </a:prstGeom>
            <a:noFill/>
            <a:ln w="9525">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05" name="Line 49"/>
            <p:cNvSpPr>
              <a:spLocks noChangeShapeType="1"/>
            </p:cNvSpPr>
            <p:nvPr/>
          </p:nvSpPr>
          <p:spPr bwMode="auto">
            <a:xfrm>
              <a:off x="7391400" y="41148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103476" name="Picture 50"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657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77" name="Picture 51"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657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78" name="Picture 52"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657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79" name="Picture 53"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657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3510" name="Line 54"/>
            <p:cNvSpPr>
              <a:spLocks noChangeShapeType="1"/>
            </p:cNvSpPr>
            <p:nvPr/>
          </p:nvSpPr>
          <p:spPr bwMode="auto">
            <a:xfrm flipH="1">
              <a:off x="4953000" y="30480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1" name="Line 55"/>
            <p:cNvSpPr>
              <a:spLocks noChangeShapeType="1"/>
            </p:cNvSpPr>
            <p:nvPr/>
          </p:nvSpPr>
          <p:spPr bwMode="auto">
            <a:xfrm>
              <a:off x="5486400" y="30480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2" name="Line 56"/>
            <p:cNvSpPr>
              <a:spLocks noChangeShapeType="1"/>
            </p:cNvSpPr>
            <p:nvPr/>
          </p:nvSpPr>
          <p:spPr bwMode="auto">
            <a:xfrm flipH="1">
              <a:off x="6400800" y="28956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3" name="Line 57"/>
            <p:cNvSpPr>
              <a:spLocks noChangeShapeType="1"/>
            </p:cNvSpPr>
            <p:nvPr/>
          </p:nvSpPr>
          <p:spPr bwMode="auto">
            <a:xfrm>
              <a:off x="7010400" y="2895600"/>
              <a:ext cx="381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4" name="Line 58"/>
            <p:cNvSpPr>
              <a:spLocks noChangeShapeType="1"/>
            </p:cNvSpPr>
            <p:nvPr/>
          </p:nvSpPr>
          <p:spPr bwMode="auto">
            <a:xfrm flipH="1">
              <a:off x="4572000" y="41148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5" name="Line 59"/>
            <p:cNvSpPr>
              <a:spLocks noChangeShapeType="1"/>
            </p:cNvSpPr>
            <p:nvPr/>
          </p:nvSpPr>
          <p:spPr bwMode="auto">
            <a:xfrm>
              <a:off x="4953000" y="41148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6" name="Line 60"/>
            <p:cNvSpPr>
              <a:spLocks noChangeShapeType="1"/>
            </p:cNvSpPr>
            <p:nvPr/>
          </p:nvSpPr>
          <p:spPr bwMode="auto">
            <a:xfrm flipV="1">
              <a:off x="5410200" y="41148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7" name="Line 61"/>
            <p:cNvSpPr>
              <a:spLocks noChangeShapeType="1"/>
            </p:cNvSpPr>
            <p:nvPr/>
          </p:nvSpPr>
          <p:spPr bwMode="auto">
            <a:xfrm flipV="1">
              <a:off x="7162800" y="4114800"/>
              <a:ext cx="228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8" name="Line 62"/>
            <p:cNvSpPr>
              <a:spLocks noChangeShapeType="1"/>
            </p:cNvSpPr>
            <p:nvPr/>
          </p:nvSpPr>
          <p:spPr bwMode="auto">
            <a:xfrm>
              <a:off x="5791200" y="4114800"/>
              <a:ext cx="228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9" name="Line 63"/>
            <p:cNvSpPr>
              <a:spLocks noChangeShapeType="1"/>
            </p:cNvSpPr>
            <p:nvPr/>
          </p:nvSpPr>
          <p:spPr bwMode="auto">
            <a:xfrm flipH="1">
              <a:off x="6172200" y="41148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20" name="Line 64"/>
            <p:cNvSpPr>
              <a:spLocks noChangeShapeType="1"/>
            </p:cNvSpPr>
            <p:nvPr/>
          </p:nvSpPr>
          <p:spPr bwMode="auto">
            <a:xfrm>
              <a:off x="6477000" y="41148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103491" name="Object 65"/>
            <p:cNvGraphicFramePr>
              <a:graphicFrameLocks noChangeAspect="1"/>
            </p:cNvGraphicFramePr>
            <p:nvPr>
              <p:extLst>
                <p:ext uri="{D42A27DB-BD31-4B8C-83A1-F6EECF244321}">
                  <p14:modId xmlns:p14="http://schemas.microsoft.com/office/powerpoint/2010/main" val="4021998434"/>
                </p:ext>
              </p:extLst>
            </p:nvPr>
          </p:nvGraphicFramePr>
          <p:xfrm>
            <a:off x="7156450" y="2641600"/>
            <a:ext cx="636815" cy="356616"/>
          </p:xfrm>
          <a:graphic>
            <a:graphicData uri="http://schemas.openxmlformats.org/presentationml/2006/ole">
              <mc:AlternateContent xmlns:mc="http://schemas.openxmlformats.org/markup-compatibility/2006">
                <mc:Choice xmlns:v="urn:schemas-microsoft-com:vml" Requires="v">
                  <p:oleObj spid="_x0000_s104325" name="Equation" r:id="rId35" imgW="317087" imgH="177569" progId="Equation.3">
                    <p:embed/>
                  </p:oleObj>
                </mc:Choice>
                <mc:Fallback>
                  <p:oleObj name="Equation" r:id="rId35" imgW="317087" imgH="177569" progId="Equation.3">
                    <p:embed/>
                    <p:pic>
                      <p:nvPicPr>
                        <p:cNvPr id="0" name="Object 6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156450" y="2641600"/>
                          <a:ext cx="636815"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2" name="Object 66"/>
            <p:cNvGraphicFramePr>
              <a:graphicFrameLocks noChangeAspect="1"/>
            </p:cNvGraphicFramePr>
            <p:nvPr>
              <p:extLst>
                <p:ext uri="{D42A27DB-BD31-4B8C-83A1-F6EECF244321}">
                  <p14:modId xmlns:p14="http://schemas.microsoft.com/office/powerpoint/2010/main" val="524366198"/>
                </p:ext>
              </p:extLst>
            </p:nvPr>
          </p:nvGraphicFramePr>
          <p:xfrm>
            <a:off x="4914900" y="2647950"/>
            <a:ext cx="400930" cy="347472"/>
          </p:xfrm>
          <a:graphic>
            <a:graphicData uri="http://schemas.openxmlformats.org/presentationml/2006/ole">
              <mc:AlternateContent xmlns:mc="http://schemas.openxmlformats.org/markup-compatibility/2006">
                <mc:Choice xmlns:v="urn:schemas-microsoft-com:vml" Requires="v">
                  <p:oleObj spid="_x0000_s104326" name="Equation" r:id="rId37" imgW="190335" imgH="164957" progId="Equation.3">
                    <p:embed/>
                  </p:oleObj>
                </mc:Choice>
                <mc:Fallback>
                  <p:oleObj name="Equation" r:id="rId37" imgW="190335" imgH="164957" progId="Equation.3">
                    <p:embed/>
                    <p:pic>
                      <p:nvPicPr>
                        <p:cNvPr id="0" name="Object 6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914900" y="2647950"/>
                          <a:ext cx="400930"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3" name="Object 67"/>
            <p:cNvGraphicFramePr>
              <a:graphicFrameLocks noChangeAspect="1"/>
            </p:cNvGraphicFramePr>
            <p:nvPr>
              <p:extLst>
                <p:ext uri="{D42A27DB-BD31-4B8C-83A1-F6EECF244321}">
                  <p14:modId xmlns:p14="http://schemas.microsoft.com/office/powerpoint/2010/main" val="2426360955"/>
                </p:ext>
              </p:extLst>
            </p:nvPr>
          </p:nvGraphicFramePr>
          <p:xfrm>
            <a:off x="4419600" y="4851400"/>
            <a:ext cx="407561" cy="356616"/>
          </p:xfrm>
          <a:graphic>
            <a:graphicData uri="http://schemas.openxmlformats.org/presentationml/2006/ole">
              <mc:AlternateContent xmlns:mc="http://schemas.openxmlformats.org/markup-compatibility/2006">
                <mc:Choice xmlns:v="urn:schemas-microsoft-com:vml" Requires="v">
                  <p:oleObj spid="_x0000_s104327" name="Equation" r:id="rId39" imgW="202936" imgH="177569" progId="Equation.3">
                    <p:embed/>
                  </p:oleObj>
                </mc:Choice>
                <mc:Fallback>
                  <p:oleObj name="Equation" r:id="rId39" imgW="202936" imgH="177569" progId="Equation.3">
                    <p:embed/>
                    <p:pic>
                      <p:nvPicPr>
                        <p:cNvPr id="0" name="Object 6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19600" y="4851400"/>
                          <a:ext cx="407561"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4" name="Object 68"/>
            <p:cNvGraphicFramePr>
              <a:graphicFrameLocks noChangeAspect="1"/>
            </p:cNvGraphicFramePr>
            <p:nvPr>
              <p:extLst>
                <p:ext uri="{D42A27DB-BD31-4B8C-83A1-F6EECF244321}">
                  <p14:modId xmlns:p14="http://schemas.microsoft.com/office/powerpoint/2010/main" val="233462152"/>
                </p:ext>
              </p:extLst>
            </p:nvPr>
          </p:nvGraphicFramePr>
          <p:xfrm>
            <a:off x="5689600" y="3136900"/>
            <a:ext cx="280199" cy="356616"/>
          </p:xfrm>
          <a:graphic>
            <a:graphicData uri="http://schemas.openxmlformats.org/presentationml/2006/ole">
              <mc:AlternateContent xmlns:mc="http://schemas.openxmlformats.org/markup-compatibility/2006">
                <mc:Choice xmlns:v="urn:schemas-microsoft-com:vml" Requires="v">
                  <p:oleObj spid="_x0000_s104328" name="Equation" r:id="rId41" imgW="139579" imgH="177646" progId="Equation.3">
                    <p:embed/>
                  </p:oleObj>
                </mc:Choice>
                <mc:Fallback>
                  <p:oleObj name="Equation" r:id="rId41" imgW="139579" imgH="177646" progId="Equation.3">
                    <p:embed/>
                    <p:pic>
                      <p:nvPicPr>
                        <p:cNvPr id="0" name="Object 6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89600" y="3136900"/>
                          <a:ext cx="280199"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5" name="Object 69"/>
            <p:cNvGraphicFramePr>
              <a:graphicFrameLocks noChangeAspect="1"/>
            </p:cNvGraphicFramePr>
            <p:nvPr>
              <p:extLst>
                <p:ext uri="{D42A27DB-BD31-4B8C-83A1-F6EECF244321}">
                  <p14:modId xmlns:p14="http://schemas.microsoft.com/office/powerpoint/2010/main" val="2066260316"/>
                </p:ext>
              </p:extLst>
            </p:nvPr>
          </p:nvGraphicFramePr>
          <p:xfrm>
            <a:off x="6400800" y="3048000"/>
            <a:ext cx="305671" cy="356616"/>
          </p:xfrm>
          <a:graphic>
            <a:graphicData uri="http://schemas.openxmlformats.org/presentationml/2006/ole">
              <mc:AlternateContent xmlns:mc="http://schemas.openxmlformats.org/markup-compatibility/2006">
                <mc:Choice xmlns:v="urn:schemas-microsoft-com:vml" Requires="v">
                  <p:oleObj spid="_x0000_s104329" name="Equation" r:id="rId42" imgW="152202" imgH="177569" progId="Equation.3">
                    <p:embed/>
                  </p:oleObj>
                </mc:Choice>
                <mc:Fallback>
                  <p:oleObj name="Equation" r:id="rId42" imgW="152202" imgH="177569" progId="Equation.3">
                    <p:embed/>
                    <p:pic>
                      <p:nvPicPr>
                        <p:cNvPr id="0" name="Object 6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3048000"/>
                          <a:ext cx="305671"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6" name="Object 70"/>
            <p:cNvGraphicFramePr>
              <a:graphicFrameLocks noChangeAspect="1"/>
            </p:cNvGraphicFramePr>
            <p:nvPr>
              <p:extLst>
                <p:ext uri="{D42A27DB-BD31-4B8C-83A1-F6EECF244321}">
                  <p14:modId xmlns:p14="http://schemas.microsoft.com/office/powerpoint/2010/main" val="1730935800"/>
                </p:ext>
              </p:extLst>
            </p:nvPr>
          </p:nvGraphicFramePr>
          <p:xfrm>
            <a:off x="4876800" y="3136900"/>
            <a:ext cx="305671" cy="356616"/>
          </p:xfrm>
          <a:graphic>
            <a:graphicData uri="http://schemas.openxmlformats.org/presentationml/2006/ole">
              <mc:AlternateContent xmlns:mc="http://schemas.openxmlformats.org/markup-compatibility/2006">
                <mc:Choice xmlns:v="urn:schemas-microsoft-com:vml" Requires="v">
                  <p:oleObj spid="_x0000_s104330" name="Equation" r:id="rId43" imgW="152202" imgH="177569" progId="Equation.3">
                    <p:embed/>
                  </p:oleObj>
                </mc:Choice>
                <mc:Fallback>
                  <p:oleObj name="Equation" r:id="rId43" imgW="152202" imgH="177569" progId="Equation.3">
                    <p:embed/>
                    <p:pic>
                      <p:nvPicPr>
                        <p:cNvPr id="0" name="Object 7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3136900"/>
                          <a:ext cx="305671"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7" name="Object 71"/>
            <p:cNvGraphicFramePr>
              <a:graphicFrameLocks noChangeAspect="1"/>
            </p:cNvGraphicFramePr>
            <p:nvPr>
              <p:extLst>
                <p:ext uri="{D42A27DB-BD31-4B8C-83A1-F6EECF244321}">
                  <p14:modId xmlns:p14="http://schemas.microsoft.com/office/powerpoint/2010/main" val="3796687818"/>
                </p:ext>
              </p:extLst>
            </p:nvPr>
          </p:nvGraphicFramePr>
          <p:xfrm>
            <a:off x="7315200" y="3048000"/>
            <a:ext cx="280199" cy="356616"/>
          </p:xfrm>
          <a:graphic>
            <a:graphicData uri="http://schemas.openxmlformats.org/presentationml/2006/ole">
              <mc:AlternateContent xmlns:mc="http://schemas.openxmlformats.org/markup-compatibility/2006">
                <mc:Choice xmlns:v="urn:schemas-microsoft-com:vml" Requires="v">
                  <p:oleObj spid="_x0000_s104331" name="Equation" r:id="rId44" imgW="139579" imgH="177646" progId="Equation.3">
                    <p:embed/>
                  </p:oleObj>
                </mc:Choice>
                <mc:Fallback>
                  <p:oleObj name="Equation" r:id="rId44" imgW="139579" imgH="177646" progId="Equation.3">
                    <p:embed/>
                    <p:pic>
                      <p:nvPicPr>
                        <p:cNvPr id="0" name="Object 7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15200" y="3048000"/>
                          <a:ext cx="280199"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8" name="Object 72"/>
            <p:cNvGraphicFramePr>
              <a:graphicFrameLocks noChangeAspect="1"/>
            </p:cNvGraphicFramePr>
            <p:nvPr>
              <p:extLst>
                <p:ext uri="{D42A27DB-BD31-4B8C-83A1-F6EECF244321}">
                  <p14:modId xmlns:p14="http://schemas.microsoft.com/office/powerpoint/2010/main" val="698608358"/>
                </p:ext>
              </p:extLst>
            </p:nvPr>
          </p:nvGraphicFramePr>
          <p:xfrm>
            <a:off x="6146800" y="4800600"/>
            <a:ext cx="137863" cy="256032"/>
          </p:xfrm>
          <a:graphic>
            <a:graphicData uri="http://schemas.openxmlformats.org/presentationml/2006/ole">
              <mc:AlternateContent xmlns:mc="http://schemas.openxmlformats.org/markup-compatibility/2006">
                <mc:Choice xmlns:v="urn:schemas-microsoft-com:vml" Requires="v">
                  <p:oleObj spid="_x0000_s104332" name="Equation" r:id="rId45" imgW="88707" imgH="164742" progId="Equation.3">
                    <p:embed/>
                  </p:oleObj>
                </mc:Choice>
                <mc:Fallback>
                  <p:oleObj name="Equation" r:id="rId45" imgW="88707" imgH="164742" progId="Equation.3">
                    <p:embed/>
                    <p:pic>
                      <p:nvPicPr>
                        <p:cNvPr id="0" name="Object 7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46800" y="4800600"/>
                          <a:ext cx="137863" cy="25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9" name="Object 73"/>
            <p:cNvGraphicFramePr>
              <a:graphicFrameLocks noChangeAspect="1"/>
            </p:cNvGraphicFramePr>
            <p:nvPr/>
          </p:nvGraphicFramePr>
          <p:xfrm>
            <a:off x="5257800" y="1981200"/>
            <a:ext cx="381000" cy="457200"/>
          </p:xfrm>
          <a:graphic>
            <a:graphicData uri="http://schemas.openxmlformats.org/presentationml/2006/ole">
              <mc:AlternateContent xmlns:mc="http://schemas.openxmlformats.org/markup-compatibility/2006">
                <mc:Choice xmlns:v="urn:schemas-microsoft-com:vml" Requires="v">
                  <p:oleObj spid="_x0000_s104333" name="Equation" r:id="rId46" imgW="190500" imgH="228600" progId="Equation.DSMT4">
                    <p:embed/>
                  </p:oleObj>
                </mc:Choice>
                <mc:Fallback>
                  <p:oleObj name="Equation" r:id="rId46" imgW="190500" imgH="228600" progId="Equation.DSMT4">
                    <p:embed/>
                    <p:pic>
                      <p:nvPicPr>
                        <p:cNvPr id="0" name="Object 7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57800" y="1981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0" name="Object 74"/>
            <p:cNvGraphicFramePr>
              <a:graphicFrameLocks noChangeAspect="1"/>
            </p:cNvGraphicFramePr>
            <p:nvPr/>
          </p:nvGraphicFramePr>
          <p:xfrm>
            <a:off x="6529388" y="1981200"/>
            <a:ext cx="396875" cy="419100"/>
          </p:xfrm>
          <a:graphic>
            <a:graphicData uri="http://schemas.openxmlformats.org/presentationml/2006/ole">
              <mc:AlternateContent xmlns:mc="http://schemas.openxmlformats.org/markup-compatibility/2006">
                <mc:Choice xmlns:v="urn:schemas-microsoft-com:vml" Requires="v">
                  <p:oleObj spid="_x0000_s104334" name="Equation" r:id="rId47" imgW="215806" imgH="228501" progId="Equation.DSMT4">
                    <p:embed/>
                  </p:oleObj>
                </mc:Choice>
                <mc:Fallback>
                  <p:oleObj name="Equation" r:id="rId47" imgW="215806" imgH="228501" progId="Equation.DSMT4">
                    <p:embed/>
                    <p:pic>
                      <p:nvPicPr>
                        <p:cNvPr id="0" name="Object 7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29388" y="1981200"/>
                          <a:ext cx="3968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1" name="Object 75"/>
            <p:cNvGraphicFramePr>
              <a:graphicFrameLocks noChangeAspect="1"/>
            </p:cNvGraphicFramePr>
            <p:nvPr>
              <p:extLst>
                <p:ext uri="{D42A27DB-BD31-4B8C-83A1-F6EECF244321}">
                  <p14:modId xmlns:p14="http://schemas.microsoft.com/office/powerpoint/2010/main" val="2499999505"/>
                </p:ext>
              </p:extLst>
            </p:nvPr>
          </p:nvGraphicFramePr>
          <p:xfrm>
            <a:off x="6235700" y="4019550"/>
            <a:ext cx="137863" cy="256032"/>
          </p:xfrm>
          <a:graphic>
            <a:graphicData uri="http://schemas.openxmlformats.org/presentationml/2006/ole">
              <mc:AlternateContent xmlns:mc="http://schemas.openxmlformats.org/markup-compatibility/2006">
                <mc:Choice xmlns:v="urn:schemas-microsoft-com:vml" Requires="v">
                  <p:oleObj spid="_x0000_s104335" name="Equation" r:id="rId48" imgW="88707" imgH="164742" progId="Equation.3">
                    <p:embed/>
                  </p:oleObj>
                </mc:Choice>
                <mc:Fallback>
                  <p:oleObj name="Equation" r:id="rId48" imgW="88707" imgH="164742" progId="Equation.3">
                    <p:embed/>
                    <p:pic>
                      <p:nvPicPr>
                        <p:cNvPr id="0" name="Object 7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35700" y="4019550"/>
                          <a:ext cx="137863" cy="25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2" name="Object 76"/>
            <p:cNvGraphicFramePr>
              <a:graphicFrameLocks noChangeAspect="1"/>
            </p:cNvGraphicFramePr>
            <p:nvPr>
              <p:extLst>
                <p:ext uri="{D42A27DB-BD31-4B8C-83A1-F6EECF244321}">
                  <p14:modId xmlns:p14="http://schemas.microsoft.com/office/powerpoint/2010/main" val="1802932847"/>
                </p:ext>
              </p:extLst>
            </p:nvPr>
          </p:nvGraphicFramePr>
          <p:xfrm>
            <a:off x="6781799" y="4800600"/>
            <a:ext cx="187100" cy="347472"/>
          </p:xfrm>
          <a:graphic>
            <a:graphicData uri="http://schemas.openxmlformats.org/presentationml/2006/ole">
              <mc:AlternateContent xmlns:mc="http://schemas.openxmlformats.org/markup-compatibility/2006">
                <mc:Choice xmlns:v="urn:schemas-microsoft-com:vml" Requires="v">
                  <p:oleObj spid="_x0000_s104336" name="Equation" r:id="rId49" imgW="88707" imgH="164742" progId="Equation.3">
                    <p:embed/>
                  </p:oleObj>
                </mc:Choice>
                <mc:Fallback>
                  <p:oleObj name="Equation" r:id="rId49" imgW="88707" imgH="164742" progId="Equation.3">
                    <p:embed/>
                    <p:pic>
                      <p:nvPicPr>
                        <p:cNvPr id="0" name="Object 7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81799" y="4800600"/>
                          <a:ext cx="187100"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3" name="Object 77"/>
            <p:cNvGraphicFramePr>
              <a:graphicFrameLocks noChangeAspect="1"/>
            </p:cNvGraphicFramePr>
            <p:nvPr>
              <p:extLst>
                <p:ext uri="{D42A27DB-BD31-4B8C-83A1-F6EECF244321}">
                  <p14:modId xmlns:p14="http://schemas.microsoft.com/office/powerpoint/2010/main" val="3783588249"/>
                </p:ext>
              </p:extLst>
            </p:nvPr>
          </p:nvGraphicFramePr>
          <p:xfrm>
            <a:off x="4495800" y="3962400"/>
            <a:ext cx="407561" cy="356616"/>
          </p:xfrm>
          <a:graphic>
            <a:graphicData uri="http://schemas.openxmlformats.org/presentationml/2006/ole">
              <mc:AlternateContent xmlns:mc="http://schemas.openxmlformats.org/markup-compatibility/2006">
                <mc:Choice xmlns:v="urn:schemas-microsoft-com:vml" Requires="v">
                  <p:oleObj spid="_x0000_s104337" name="Equation" r:id="rId50" imgW="202936" imgH="177569" progId="Equation.3">
                    <p:embed/>
                  </p:oleObj>
                </mc:Choice>
                <mc:Fallback>
                  <p:oleObj name="Equation" r:id="rId50" imgW="202936" imgH="177569" progId="Equation.3">
                    <p:embed/>
                    <p:pic>
                      <p:nvPicPr>
                        <p:cNvPr id="0" name="Object 7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95800" y="3962400"/>
                          <a:ext cx="407561"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4" name="Object 78"/>
            <p:cNvGraphicFramePr>
              <a:graphicFrameLocks noChangeAspect="1"/>
            </p:cNvGraphicFramePr>
            <p:nvPr>
              <p:extLst>
                <p:ext uri="{D42A27DB-BD31-4B8C-83A1-F6EECF244321}">
                  <p14:modId xmlns:p14="http://schemas.microsoft.com/office/powerpoint/2010/main" val="1382036699"/>
                </p:ext>
              </p:extLst>
            </p:nvPr>
          </p:nvGraphicFramePr>
          <p:xfrm>
            <a:off x="4953000" y="4876800"/>
            <a:ext cx="407561" cy="356616"/>
          </p:xfrm>
          <a:graphic>
            <a:graphicData uri="http://schemas.openxmlformats.org/presentationml/2006/ole">
              <mc:AlternateContent xmlns:mc="http://schemas.openxmlformats.org/markup-compatibility/2006">
                <mc:Choice xmlns:v="urn:schemas-microsoft-com:vml" Requires="v">
                  <p:oleObj spid="_x0000_s104338" name="Equation" r:id="rId51" imgW="202936" imgH="177569" progId="Equation.3">
                    <p:embed/>
                  </p:oleObj>
                </mc:Choice>
                <mc:Fallback>
                  <p:oleObj name="Equation" r:id="rId51" imgW="202936" imgH="177569" progId="Equation.3">
                    <p:embed/>
                    <p:pic>
                      <p:nvPicPr>
                        <p:cNvPr id="0" name="Object 7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953000" y="4876800"/>
                          <a:ext cx="407561"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5" name="Object 79"/>
            <p:cNvGraphicFramePr>
              <a:graphicFrameLocks noChangeAspect="1"/>
            </p:cNvGraphicFramePr>
            <p:nvPr>
              <p:extLst>
                <p:ext uri="{D42A27DB-BD31-4B8C-83A1-F6EECF244321}">
                  <p14:modId xmlns:p14="http://schemas.microsoft.com/office/powerpoint/2010/main" val="2184400352"/>
                </p:ext>
              </p:extLst>
            </p:nvPr>
          </p:nvGraphicFramePr>
          <p:xfrm>
            <a:off x="5409112" y="4851400"/>
            <a:ext cx="382088" cy="356616"/>
          </p:xfrm>
          <a:graphic>
            <a:graphicData uri="http://schemas.openxmlformats.org/presentationml/2006/ole">
              <mc:AlternateContent xmlns:mc="http://schemas.openxmlformats.org/markup-compatibility/2006">
                <mc:Choice xmlns:v="urn:schemas-microsoft-com:vml" Requires="v">
                  <p:oleObj spid="_x0000_s104339" name="Equation" r:id="rId52" imgW="190335" imgH="177646" progId="Equation.3">
                    <p:embed/>
                  </p:oleObj>
                </mc:Choice>
                <mc:Fallback>
                  <p:oleObj name="Equation" r:id="rId52" imgW="190335" imgH="177646" progId="Equation.3">
                    <p:embed/>
                    <p:pic>
                      <p:nvPicPr>
                        <p:cNvPr id="0" name="Object 79"/>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409112" y="4851400"/>
                          <a:ext cx="382088"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6" name="Object 80"/>
            <p:cNvGraphicFramePr>
              <a:graphicFrameLocks noChangeAspect="1"/>
            </p:cNvGraphicFramePr>
            <p:nvPr>
              <p:extLst>
                <p:ext uri="{D42A27DB-BD31-4B8C-83A1-F6EECF244321}">
                  <p14:modId xmlns:p14="http://schemas.microsoft.com/office/powerpoint/2010/main" val="1116389693"/>
                </p:ext>
              </p:extLst>
            </p:nvPr>
          </p:nvGraphicFramePr>
          <p:xfrm>
            <a:off x="5867400" y="4851400"/>
            <a:ext cx="382088" cy="356616"/>
          </p:xfrm>
          <a:graphic>
            <a:graphicData uri="http://schemas.openxmlformats.org/presentationml/2006/ole">
              <mc:AlternateContent xmlns:mc="http://schemas.openxmlformats.org/markup-compatibility/2006">
                <mc:Choice xmlns:v="urn:schemas-microsoft-com:vml" Requires="v">
                  <p:oleObj spid="_x0000_s104340" name="Equation" r:id="rId54" imgW="190335" imgH="177646" progId="Equation.3">
                    <p:embed/>
                  </p:oleObj>
                </mc:Choice>
                <mc:Fallback>
                  <p:oleObj name="Equation" r:id="rId54" imgW="190335" imgH="177646" progId="Equation.3">
                    <p:embed/>
                    <p:pic>
                      <p:nvPicPr>
                        <p:cNvPr id="0" name="Object 80"/>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867400" y="4851400"/>
                          <a:ext cx="382088"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7" name="Object 81"/>
            <p:cNvGraphicFramePr>
              <a:graphicFrameLocks noChangeAspect="1"/>
            </p:cNvGraphicFramePr>
            <p:nvPr>
              <p:extLst>
                <p:ext uri="{D42A27DB-BD31-4B8C-83A1-F6EECF244321}">
                  <p14:modId xmlns:p14="http://schemas.microsoft.com/office/powerpoint/2010/main" val="22285250"/>
                </p:ext>
              </p:extLst>
            </p:nvPr>
          </p:nvGraphicFramePr>
          <p:xfrm>
            <a:off x="5334000" y="3962400"/>
            <a:ext cx="382088" cy="356616"/>
          </p:xfrm>
          <a:graphic>
            <a:graphicData uri="http://schemas.openxmlformats.org/presentationml/2006/ole">
              <mc:AlternateContent xmlns:mc="http://schemas.openxmlformats.org/markup-compatibility/2006">
                <mc:Choice xmlns:v="urn:schemas-microsoft-com:vml" Requires="v">
                  <p:oleObj spid="_x0000_s104341" name="Equation" r:id="rId55" imgW="190335" imgH="177646" progId="Equation.3">
                    <p:embed/>
                  </p:oleObj>
                </mc:Choice>
                <mc:Fallback>
                  <p:oleObj name="Equation" r:id="rId55" imgW="190335" imgH="177646" progId="Equation.3">
                    <p:embed/>
                    <p:pic>
                      <p:nvPicPr>
                        <p:cNvPr id="0" name="Object 8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334000" y="3962400"/>
                          <a:ext cx="382088"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8" name="Object 82"/>
            <p:cNvGraphicFramePr>
              <a:graphicFrameLocks noChangeAspect="1"/>
            </p:cNvGraphicFramePr>
            <p:nvPr>
              <p:extLst>
                <p:ext uri="{D42A27DB-BD31-4B8C-83A1-F6EECF244321}">
                  <p14:modId xmlns:p14="http://schemas.microsoft.com/office/powerpoint/2010/main" val="2787413313"/>
                </p:ext>
              </p:extLst>
            </p:nvPr>
          </p:nvGraphicFramePr>
          <p:xfrm>
            <a:off x="6934200" y="4800600"/>
            <a:ext cx="560396" cy="356616"/>
          </p:xfrm>
          <a:graphic>
            <a:graphicData uri="http://schemas.openxmlformats.org/presentationml/2006/ole">
              <mc:AlternateContent xmlns:mc="http://schemas.openxmlformats.org/markup-compatibility/2006">
                <mc:Choice xmlns:v="urn:schemas-microsoft-com:vml" Requires="v">
                  <p:oleObj spid="_x0000_s104342" name="Equation" r:id="rId56" imgW="279400" imgH="177800" progId="Equation.3">
                    <p:embed/>
                  </p:oleObj>
                </mc:Choice>
                <mc:Fallback>
                  <p:oleObj name="Equation" r:id="rId56" imgW="279400" imgH="177800" progId="Equation.3">
                    <p:embed/>
                    <p:pic>
                      <p:nvPicPr>
                        <p:cNvPr id="0" name="Object 82"/>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934200" y="4800600"/>
                          <a:ext cx="560396"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9" name="Object 83"/>
            <p:cNvGraphicFramePr>
              <a:graphicFrameLocks noChangeAspect="1"/>
            </p:cNvGraphicFramePr>
            <p:nvPr>
              <p:extLst>
                <p:ext uri="{D42A27DB-BD31-4B8C-83A1-F6EECF244321}">
                  <p14:modId xmlns:p14="http://schemas.microsoft.com/office/powerpoint/2010/main" val="66282646"/>
                </p:ext>
              </p:extLst>
            </p:nvPr>
          </p:nvGraphicFramePr>
          <p:xfrm>
            <a:off x="7607300" y="4775200"/>
            <a:ext cx="560398" cy="356616"/>
          </p:xfrm>
          <a:graphic>
            <a:graphicData uri="http://schemas.openxmlformats.org/presentationml/2006/ole">
              <mc:AlternateContent xmlns:mc="http://schemas.openxmlformats.org/markup-compatibility/2006">
                <mc:Choice xmlns:v="urn:schemas-microsoft-com:vml" Requires="v">
                  <p:oleObj spid="_x0000_s104343" name="Equation" r:id="rId58" imgW="279400" imgH="177800" progId="Equation.3">
                    <p:embed/>
                  </p:oleObj>
                </mc:Choice>
                <mc:Fallback>
                  <p:oleObj name="Equation" r:id="rId58" imgW="279400" imgH="177800" progId="Equation.3">
                    <p:embed/>
                    <p:pic>
                      <p:nvPicPr>
                        <p:cNvPr id="0" name="Object 83"/>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607300" y="4775200"/>
                          <a:ext cx="560398"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10" name="Object 84"/>
            <p:cNvGraphicFramePr>
              <a:graphicFrameLocks noChangeAspect="1"/>
            </p:cNvGraphicFramePr>
            <p:nvPr>
              <p:extLst>
                <p:ext uri="{D42A27DB-BD31-4B8C-83A1-F6EECF244321}">
                  <p14:modId xmlns:p14="http://schemas.microsoft.com/office/powerpoint/2010/main" val="508428499"/>
                </p:ext>
              </p:extLst>
            </p:nvPr>
          </p:nvGraphicFramePr>
          <p:xfrm>
            <a:off x="7042149" y="4038600"/>
            <a:ext cx="560396" cy="356616"/>
          </p:xfrm>
          <a:graphic>
            <a:graphicData uri="http://schemas.openxmlformats.org/presentationml/2006/ole">
              <mc:AlternateContent xmlns:mc="http://schemas.openxmlformats.org/markup-compatibility/2006">
                <mc:Choice xmlns:v="urn:schemas-microsoft-com:vml" Requires="v">
                  <p:oleObj spid="_x0000_s104344" name="Equation" r:id="rId60" imgW="279400" imgH="177800" progId="Equation.3">
                    <p:embed/>
                  </p:oleObj>
                </mc:Choice>
                <mc:Fallback>
                  <p:oleObj name="Equation" r:id="rId60" imgW="279400" imgH="177800" progId="Equation.3">
                    <p:embed/>
                    <p:pic>
                      <p:nvPicPr>
                        <p:cNvPr id="0" name="Object 84"/>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7042149" y="4038600"/>
                          <a:ext cx="560396"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1683541" name="Rectangle 85"/>
          <p:cNvSpPr>
            <a:spLocks noChangeArrowheads="1"/>
          </p:cNvSpPr>
          <p:nvPr/>
        </p:nvSpPr>
        <p:spPr bwMode="auto">
          <a:xfrm>
            <a:off x="1066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r">
              <a:defRPr/>
            </a:pPr>
            <a:r>
              <a:rPr lang="en-US" sz="3200" b="1">
                <a:solidFill>
                  <a:schemeClr val="tx2"/>
                </a:solidFill>
                <a:cs typeface="+mn-cs"/>
              </a:rPr>
              <a:t>Expectiminimax</a:t>
            </a:r>
          </a:p>
        </p:txBody>
      </p:sp>
      <p:sp>
        <p:nvSpPr>
          <p:cNvPr id="2" name="TextBox 1"/>
          <p:cNvSpPr txBox="1">
            <a:spLocks noChangeArrowheads="1"/>
          </p:cNvSpPr>
          <p:nvPr/>
        </p:nvSpPr>
        <p:spPr bwMode="auto">
          <a:xfrm>
            <a:off x="4267200" y="5334000"/>
            <a:ext cx="38782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rPr>
              <a:t>Small chance at high payoff wins.</a:t>
            </a:r>
          </a:p>
          <a:p>
            <a:pPr eaLnBrk="1" hangingPunct="1"/>
            <a:r>
              <a:rPr lang="en-US" sz="2000" b="1">
                <a:solidFill>
                  <a:schemeClr val="accent2"/>
                </a:solidFill>
              </a:rPr>
              <a:t>But, not necessarily the best thing</a:t>
            </a:r>
          </a:p>
          <a:p>
            <a:pPr eaLnBrk="1" hangingPunct="1"/>
            <a:r>
              <a:rPr lang="en-US" sz="2000" b="1">
                <a:solidFill>
                  <a:schemeClr val="accent2"/>
                </a:solidFill>
              </a:rPr>
              <a:t>to do!</a:t>
            </a:r>
          </a:p>
        </p:txBody>
      </p:sp>
      <p:sp>
        <p:nvSpPr>
          <p:cNvPr id="103469" name="TextBox 3"/>
          <p:cNvSpPr txBox="1">
            <a:spLocks noChangeArrowheads="1"/>
          </p:cNvSpPr>
          <p:nvPr/>
        </p:nvSpPr>
        <p:spPr bwMode="auto">
          <a:xfrm>
            <a:off x="457200" y="5543550"/>
            <a:ext cx="2205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t>.9 * 2 + .1 * 3 = 2.1</a:t>
            </a:r>
          </a:p>
        </p:txBody>
      </p:sp>
      <p:graphicFrame>
        <p:nvGraphicFramePr>
          <p:cNvPr id="88" name="Object 25"/>
          <p:cNvGraphicFramePr>
            <a:graphicFrameLocks noChangeAspect="1"/>
          </p:cNvGraphicFramePr>
          <p:nvPr>
            <p:extLst>
              <p:ext uri="{D42A27DB-BD31-4B8C-83A1-F6EECF244321}">
                <p14:modId xmlns:p14="http://schemas.microsoft.com/office/powerpoint/2010/main" val="2344972810"/>
              </p:ext>
            </p:extLst>
          </p:nvPr>
        </p:nvGraphicFramePr>
        <p:xfrm>
          <a:off x="1905000" y="1295400"/>
          <a:ext cx="489857" cy="381000"/>
        </p:xfrm>
        <a:graphic>
          <a:graphicData uri="http://schemas.openxmlformats.org/presentationml/2006/ole">
            <mc:AlternateContent xmlns:mc="http://schemas.openxmlformats.org/markup-compatibility/2006">
              <mc:Choice xmlns:v="urn:schemas-microsoft-com:vml" Requires="v">
                <p:oleObj spid="_x0000_s104345" name="Equation" r:id="rId62" imgW="228402" imgH="177646" progId="Equation.3">
                  <p:embed/>
                </p:oleObj>
              </mc:Choice>
              <mc:Fallback>
                <p:oleObj name="Equation" r:id="rId62" imgW="228402" imgH="17764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1295400"/>
                        <a:ext cx="489857" cy="381000"/>
                      </a:xfrm>
                      <a:prstGeom prst="rect">
                        <a:avLst/>
                      </a:prstGeom>
                      <a:noFill/>
                      <a:ln>
                        <a:noFill/>
                      </a:ln>
                      <a:effectLst/>
                      <a:extLst/>
                    </p:spPr>
                  </p:pic>
                </p:oleObj>
              </mc:Fallback>
            </mc:AlternateContent>
          </a:graphicData>
        </a:graphic>
      </p:graphicFrame>
      <p:graphicFrame>
        <p:nvGraphicFramePr>
          <p:cNvPr id="90" name="Object 65"/>
          <p:cNvGraphicFramePr>
            <a:graphicFrameLocks noChangeAspect="1"/>
          </p:cNvGraphicFramePr>
          <p:nvPr>
            <p:extLst>
              <p:ext uri="{D42A27DB-BD31-4B8C-83A1-F6EECF244321}">
                <p14:modId xmlns:p14="http://schemas.microsoft.com/office/powerpoint/2010/main" val="2904175330"/>
              </p:ext>
            </p:extLst>
          </p:nvPr>
        </p:nvGraphicFramePr>
        <p:xfrm>
          <a:off x="5867400" y="1447800"/>
          <a:ext cx="636815" cy="356616"/>
        </p:xfrm>
        <a:graphic>
          <a:graphicData uri="http://schemas.openxmlformats.org/presentationml/2006/ole">
            <mc:AlternateContent xmlns:mc="http://schemas.openxmlformats.org/markup-compatibility/2006">
              <mc:Choice xmlns:v="urn:schemas-microsoft-com:vml" Requires="v">
                <p:oleObj spid="_x0000_s104346" name="Equation" r:id="rId63" imgW="317087" imgH="177569" progId="Equation.3">
                  <p:embed/>
                </p:oleObj>
              </mc:Choice>
              <mc:Fallback>
                <p:oleObj name="Equation" r:id="rId63" imgW="317087" imgH="177569"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867400" y="1447800"/>
                        <a:ext cx="636815"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1" name="Object 39"/>
          <p:cNvGraphicFramePr>
            <a:graphicFrameLocks noChangeAspect="1"/>
          </p:cNvGraphicFramePr>
          <p:nvPr>
            <p:extLst>
              <p:ext uri="{D42A27DB-BD31-4B8C-83A1-F6EECF244321}">
                <p14:modId xmlns:p14="http://schemas.microsoft.com/office/powerpoint/2010/main" val="1163233628"/>
              </p:ext>
            </p:extLst>
          </p:nvPr>
        </p:nvGraphicFramePr>
        <p:xfrm>
          <a:off x="2590147" y="4724400"/>
          <a:ext cx="229253" cy="356616"/>
        </p:xfrm>
        <a:graphic>
          <a:graphicData uri="http://schemas.openxmlformats.org/presentationml/2006/ole">
            <mc:AlternateContent xmlns:mc="http://schemas.openxmlformats.org/markup-compatibility/2006">
              <mc:Choice xmlns:v="urn:schemas-microsoft-com:vml" Requires="v">
                <p:oleObj spid="_x0000_s104347" name="Equation" r:id="rId64" imgW="114102" imgH="177492" progId="Equation.3">
                  <p:embed/>
                </p:oleObj>
              </mc:Choice>
              <mc:Fallback>
                <p:oleObj name="Equation" r:id="rId64" imgW="114102" imgH="177492"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90147" y="4724400"/>
                        <a:ext cx="229253"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 name="Object 38"/>
          <p:cNvGraphicFramePr>
            <a:graphicFrameLocks noChangeAspect="1"/>
          </p:cNvGraphicFramePr>
          <p:nvPr>
            <p:extLst>
              <p:ext uri="{D42A27DB-BD31-4B8C-83A1-F6EECF244321}">
                <p14:modId xmlns:p14="http://schemas.microsoft.com/office/powerpoint/2010/main" val="2810685009"/>
              </p:ext>
            </p:extLst>
          </p:nvPr>
        </p:nvGraphicFramePr>
        <p:xfrm>
          <a:off x="1066147" y="4800600"/>
          <a:ext cx="229253" cy="356616"/>
        </p:xfrm>
        <a:graphic>
          <a:graphicData uri="http://schemas.openxmlformats.org/presentationml/2006/ole">
            <mc:AlternateContent xmlns:mc="http://schemas.openxmlformats.org/markup-compatibility/2006">
              <mc:Choice xmlns:v="urn:schemas-microsoft-com:vml" Requires="v">
                <p:oleObj spid="_x0000_s104348" name="Equation" r:id="rId65" imgW="114102" imgH="177492" progId="Equation.3">
                  <p:embed/>
                </p:oleObj>
              </mc:Choice>
              <mc:Fallback>
                <p:oleObj name="Equation" r:id="rId65" imgW="114102" imgH="177492"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66147" y="4800600"/>
                        <a:ext cx="229253"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772400" cy="990600"/>
          </a:xfrm>
        </p:spPr>
        <p:txBody>
          <a:bodyPr/>
          <a:lstStyle/>
          <a:p>
            <a:r>
              <a:rPr lang="en-US" sz="3600" dirty="0" smtClean="0">
                <a:solidFill>
                  <a:srgbClr val="FF0000"/>
                </a:solidFill>
              </a:rPr>
              <a:t>Summary</a:t>
            </a:r>
            <a:endParaRPr lang="en-US" sz="3600" dirty="0">
              <a:solidFill>
                <a:srgbClr val="FF0000"/>
              </a:solidFill>
            </a:endParaRPr>
          </a:p>
        </p:txBody>
      </p:sp>
      <p:sp>
        <p:nvSpPr>
          <p:cNvPr id="3" name="Content Placeholder 2"/>
          <p:cNvSpPr>
            <a:spLocks noGrp="1"/>
          </p:cNvSpPr>
          <p:nvPr>
            <p:ph idx="1"/>
          </p:nvPr>
        </p:nvSpPr>
        <p:spPr/>
        <p:txBody>
          <a:bodyPr/>
          <a:lstStyle/>
          <a:p>
            <a:r>
              <a:rPr lang="en-US" b="1" dirty="0" smtClean="0">
                <a:solidFill>
                  <a:schemeClr val="accent2">
                    <a:lumMod val="75000"/>
                  </a:schemeClr>
                </a:solidFill>
              </a:rPr>
              <a:t>--- game tree search</a:t>
            </a:r>
          </a:p>
          <a:p>
            <a:r>
              <a:rPr lang="en-US" b="1" dirty="0" smtClean="0">
                <a:solidFill>
                  <a:schemeClr val="accent2">
                    <a:lumMod val="75000"/>
                  </a:schemeClr>
                </a:solidFill>
              </a:rPr>
              <a:t>--- </a:t>
            </a:r>
            <a:r>
              <a:rPr lang="en-US" b="1" dirty="0" err="1" smtClean="0">
                <a:solidFill>
                  <a:schemeClr val="accent2">
                    <a:lumMod val="75000"/>
                  </a:schemeClr>
                </a:solidFill>
              </a:rPr>
              <a:t>minimax</a:t>
            </a:r>
            <a:endParaRPr lang="en-US" b="1" dirty="0" smtClean="0">
              <a:solidFill>
                <a:schemeClr val="accent2">
                  <a:lumMod val="75000"/>
                </a:schemeClr>
              </a:solidFill>
            </a:endParaRPr>
          </a:p>
          <a:p>
            <a:r>
              <a:rPr lang="en-US" b="1" dirty="0" smtClean="0">
                <a:solidFill>
                  <a:schemeClr val="accent2">
                    <a:lumMod val="75000"/>
                  </a:schemeClr>
                </a:solidFill>
              </a:rPr>
              <a:t>--- optimality under rational play</a:t>
            </a:r>
          </a:p>
          <a:p>
            <a:r>
              <a:rPr lang="en-US" b="1" dirty="0" smtClean="0">
                <a:solidFill>
                  <a:schemeClr val="accent2">
                    <a:lumMod val="75000"/>
                  </a:schemeClr>
                </a:solidFill>
              </a:rPr>
              <a:t>--- alpha-beta pruning</a:t>
            </a:r>
          </a:p>
          <a:p>
            <a:r>
              <a:rPr lang="en-US" b="1" dirty="0" smtClean="0">
                <a:solidFill>
                  <a:schemeClr val="accent2">
                    <a:lumMod val="75000"/>
                  </a:schemeClr>
                </a:solidFill>
              </a:rPr>
              <a:t>--- board evaluation function (utility) / weighted sum of features and tuning</a:t>
            </a:r>
          </a:p>
          <a:p>
            <a:r>
              <a:rPr lang="en-US" b="1" dirty="0" smtClean="0">
                <a:solidFill>
                  <a:schemeClr val="accent2">
                    <a:lumMod val="75000"/>
                  </a:schemeClr>
                </a:solidFill>
              </a:rPr>
              <a:t>--- </a:t>
            </a:r>
            <a:r>
              <a:rPr lang="en-US" b="1" dirty="0" err="1" smtClean="0">
                <a:solidFill>
                  <a:schemeClr val="accent2">
                    <a:lumMod val="75000"/>
                  </a:schemeClr>
                </a:solidFill>
              </a:rPr>
              <a:t>expectiminimax</a:t>
            </a:r>
            <a:endParaRPr lang="en-US" b="1" dirty="0" smtClean="0">
              <a:solidFill>
                <a:schemeClr val="accent2">
                  <a:lumMod val="75000"/>
                </a:schemeClr>
              </a:solidFill>
            </a:endParaRPr>
          </a:p>
        </p:txBody>
      </p:sp>
    </p:spTree>
    <p:extLst>
      <p:ext uri="{BB962C8B-B14F-4D97-AF65-F5344CB8AC3E}">
        <p14:creationId xmlns:p14="http://schemas.microsoft.com/office/powerpoint/2010/main" val="5412250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cketfritz.jpeg"/>
          <p:cNvPicPr>
            <a:picLocks noGrp="1" noChangeAspect="1"/>
          </p:cNvPicPr>
          <p:nvPr>
            <p:ph idx="1"/>
          </p:nvPr>
        </p:nvPicPr>
        <p:blipFill>
          <a:blip r:embed="rId2">
            <a:extLst>
              <a:ext uri="{28A0092B-C50C-407E-A947-70E740481C1C}">
                <a14:useLocalDpi xmlns:a14="http://schemas.microsoft.com/office/drawing/2010/main" val="0"/>
              </a:ext>
            </a:extLst>
          </a:blip>
          <a:srcRect t="10494" b="10494"/>
          <a:stretch>
            <a:fillRect/>
          </a:stretch>
        </p:blipFill>
        <p:spPr>
          <a:xfrm>
            <a:off x="838200" y="457200"/>
            <a:ext cx="7772400" cy="4114800"/>
          </a:xfrm>
        </p:spPr>
      </p:pic>
      <p:sp>
        <p:nvSpPr>
          <p:cNvPr id="3" name="Oval 2"/>
          <p:cNvSpPr/>
          <p:nvPr/>
        </p:nvSpPr>
        <p:spPr>
          <a:xfrm>
            <a:off x="5513388" y="3505200"/>
            <a:ext cx="1116012" cy="449263"/>
          </a:xfrm>
          <a:prstGeom prst="ellipse">
            <a:avLst/>
          </a:prstGeom>
          <a:solidFill>
            <a:schemeClr val="accent1">
              <a:alpha val="34000"/>
            </a:schemeClr>
          </a:solid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ight Arrow 4"/>
          <p:cNvSpPr/>
          <p:nvPr/>
        </p:nvSpPr>
        <p:spPr>
          <a:xfrm rot="6978004">
            <a:off x="5957094" y="2607469"/>
            <a:ext cx="1398587" cy="2698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990600" y="4953000"/>
            <a:ext cx="769453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FF0000"/>
                </a:solidFill>
              </a:rPr>
              <a:t>Human-computer hybrid most exciting new level of play. Computers</a:t>
            </a:r>
          </a:p>
          <a:p>
            <a:pPr eaLnBrk="1" hangingPunct="1"/>
            <a:r>
              <a:rPr lang="en-US" sz="2000" b="1" dirty="0">
                <a:solidFill>
                  <a:srgbClr val="FF0000"/>
                </a:solidFill>
              </a:rPr>
              <a:t>as smart assistants are becoming accepted.</a:t>
            </a:r>
          </a:p>
          <a:p>
            <a:pPr eaLnBrk="1" hangingPunct="1"/>
            <a:r>
              <a:rPr lang="en-US" sz="2000" b="1" dirty="0">
                <a:solidFill>
                  <a:srgbClr val="FF0000"/>
                </a:solidFill>
              </a:rPr>
              <a:t>Area referred to as </a:t>
            </a:r>
            <a:r>
              <a:rPr lang="en-US" sz="2000" b="1" dirty="0">
                <a:solidFill>
                  <a:schemeClr val="accent2"/>
                </a:solidFill>
              </a:rPr>
              <a:t>“Assisted Cognition.”</a:t>
            </a:r>
          </a:p>
          <a:p>
            <a:pPr eaLnBrk="1" hangingPunct="1"/>
            <a:endParaRPr lang="en-US" sz="2000" b="1" dirty="0">
              <a:solidFill>
                <a:srgbClr val="FF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smtClean="0">
                <a:solidFill>
                  <a:srgbClr val="FF0000"/>
                </a:solidFill>
              </a:rPr>
              <a:t>Why is Game-Playing a Challenge for AI?</a:t>
            </a:r>
            <a:endParaRPr lang="en-US" sz="2800" dirty="0">
              <a:solidFill>
                <a:srgbClr val="FF0000"/>
              </a:solidFill>
            </a:endParaRPr>
          </a:p>
        </p:txBody>
      </p:sp>
      <p:sp>
        <p:nvSpPr>
          <p:cNvPr id="3" name="Content Placeholder 2"/>
          <p:cNvSpPr>
            <a:spLocks noGrp="1"/>
          </p:cNvSpPr>
          <p:nvPr>
            <p:ph idx="1"/>
          </p:nvPr>
        </p:nvSpPr>
        <p:spPr>
          <a:xfrm>
            <a:off x="914400" y="1676400"/>
            <a:ext cx="7772400" cy="4114800"/>
          </a:xfrm>
        </p:spPr>
        <p:txBody>
          <a:bodyPr>
            <a:normAutofit fontScale="85000" lnSpcReduction="20000"/>
          </a:bodyPr>
          <a:lstStyle/>
          <a:p>
            <a:pPr>
              <a:lnSpc>
                <a:spcPct val="150000"/>
              </a:lnSpc>
              <a:defRPr/>
            </a:pPr>
            <a:r>
              <a:rPr lang="en-US" b="1" dirty="0" smtClean="0">
                <a:solidFill>
                  <a:schemeClr val="accent2"/>
                </a:solidFill>
              </a:rPr>
              <a:t>Competent game playing is a mark of some aspects of “intelligence”</a:t>
            </a:r>
            <a:endParaRPr lang="en-US" b="1" dirty="0">
              <a:solidFill>
                <a:schemeClr val="accent2"/>
              </a:solidFill>
            </a:endParaRPr>
          </a:p>
          <a:p>
            <a:pPr lvl="1">
              <a:lnSpc>
                <a:spcPct val="150000"/>
              </a:lnSpc>
              <a:defRPr/>
            </a:pPr>
            <a:r>
              <a:rPr lang="en-US" b="1" dirty="0" smtClean="0">
                <a:solidFill>
                  <a:schemeClr val="accent2"/>
                </a:solidFill>
              </a:rPr>
              <a:t>Requires planning, reasoning and learning</a:t>
            </a:r>
            <a:endParaRPr lang="en-US" b="1" dirty="0">
              <a:solidFill>
                <a:schemeClr val="accent2"/>
              </a:solidFill>
            </a:endParaRPr>
          </a:p>
          <a:p>
            <a:pPr>
              <a:lnSpc>
                <a:spcPct val="150000"/>
              </a:lnSpc>
              <a:defRPr/>
            </a:pPr>
            <a:r>
              <a:rPr lang="en-US" b="1" dirty="0" smtClean="0">
                <a:solidFill>
                  <a:schemeClr val="accent1">
                    <a:lumMod val="75000"/>
                  </a:schemeClr>
                </a:solidFill>
              </a:rPr>
              <a:t>Proxy for real-world decision making problems</a:t>
            </a:r>
            <a:endParaRPr lang="en-US" b="1" dirty="0">
              <a:solidFill>
                <a:schemeClr val="accent1">
                  <a:lumMod val="75000"/>
                </a:schemeClr>
              </a:solidFill>
            </a:endParaRPr>
          </a:p>
          <a:p>
            <a:pPr lvl="1">
              <a:lnSpc>
                <a:spcPct val="150000"/>
              </a:lnSpc>
              <a:defRPr/>
            </a:pPr>
            <a:r>
              <a:rPr lang="en-US" b="1" dirty="0">
                <a:solidFill>
                  <a:schemeClr val="accent1">
                    <a:lumMod val="75000"/>
                  </a:schemeClr>
                </a:solidFill>
              </a:rPr>
              <a:t>Easy to represent </a:t>
            </a:r>
            <a:r>
              <a:rPr lang="en-US" b="1" dirty="0" smtClean="0">
                <a:solidFill>
                  <a:schemeClr val="accent1">
                    <a:lumMod val="75000"/>
                  </a:schemeClr>
                </a:solidFill>
              </a:rPr>
              <a:t>states &amp; define rules</a:t>
            </a:r>
            <a:endParaRPr lang="en-US" b="1" dirty="0">
              <a:solidFill>
                <a:schemeClr val="accent1">
                  <a:lumMod val="75000"/>
                </a:schemeClr>
              </a:solidFill>
            </a:endParaRPr>
          </a:p>
          <a:p>
            <a:pPr lvl="1">
              <a:lnSpc>
                <a:spcPct val="150000"/>
              </a:lnSpc>
              <a:defRPr/>
            </a:pPr>
            <a:r>
              <a:rPr lang="en-US" b="1" dirty="0" smtClean="0">
                <a:solidFill>
                  <a:schemeClr val="accent1">
                    <a:lumMod val="75000"/>
                  </a:schemeClr>
                </a:solidFill>
              </a:rPr>
              <a:t>Obtaining good performance is hard</a:t>
            </a:r>
            <a:endParaRPr lang="en-US" b="1" dirty="0">
              <a:solidFill>
                <a:schemeClr val="accent1">
                  <a:lumMod val="75000"/>
                </a:schemeClr>
              </a:solidFill>
            </a:endParaRPr>
          </a:p>
          <a:p>
            <a:pPr>
              <a:lnSpc>
                <a:spcPct val="150000"/>
              </a:lnSpc>
              <a:defRPr/>
            </a:pPr>
            <a:r>
              <a:rPr lang="en-US" b="1" dirty="0" smtClean="0">
                <a:solidFill>
                  <a:schemeClr val="accent2"/>
                </a:solidFill>
              </a:rPr>
              <a:t>“Adversary” can be nature</a:t>
            </a:r>
          </a:p>
          <a:p>
            <a:pPr>
              <a:lnSpc>
                <a:spcPct val="150000"/>
              </a:lnSpc>
              <a:defRPr/>
            </a:pPr>
            <a:r>
              <a:rPr lang="en-US" b="1" dirty="0" smtClean="0">
                <a:solidFill>
                  <a:schemeClr val="accent5">
                    <a:lumMod val="50000"/>
                  </a:schemeClr>
                </a:solidFill>
              </a:rPr>
              <a:t>PSPACE-complete (or worse)</a:t>
            </a:r>
          </a:p>
          <a:p>
            <a:pPr lvl="1">
              <a:lnSpc>
                <a:spcPct val="150000"/>
              </a:lnSpc>
              <a:defRPr/>
            </a:pPr>
            <a:r>
              <a:rPr lang="en-US" b="1" dirty="0" smtClean="0">
                <a:solidFill>
                  <a:schemeClr val="accent5">
                    <a:lumMod val="50000"/>
                  </a:schemeClr>
                </a:solidFill>
              </a:rPr>
              <a:t>Computationally equivalent to hardware debugging, formal verification, logistics planning</a:t>
            </a:r>
          </a:p>
          <a:p>
            <a:pPr lvl="1">
              <a:lnSpc>
                <a:spcPct val="150000"/>
              </a:lnSpc>
              <a:defRPr/>
            </a:pPr>
            <a:r>
              <a:rPr lang="en-US" b="1" dirty="0" smtClean="0">
                <a:solidFill>
                  <a:schemeClr val="accent5">
                    <a:lumMod val="50000"/>
                  </a:schemeClr>
                </a:solidFill>
              </a:rPr>
              <a:t>PSPACE believed to be harder than NP.</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Traditional Board Games</a:t>
            </a:r>
            <a:endParaRPr lang="en-US" dirty="0"/>
          </a:p>
        </p:txBody>
      </p:sp>
      <p:sp>
        <p:nvSpPr>
          <p:cNvPr id="3" name="Content Placeholder 2"/>
          <p:cNvSpPr>
            <a:spLocks noGrp="1"/>
          </p:cNvSpPr>
          <p:nvPr>
            <p:ph idx="1"/>
          </p:nvPr>
        </p:nvSpPr>
        <p:spPr/>
        <p:txBody>
          <a:bodyPr/>
          <a:lstStyle/>
          <a:p>
            <a:pPr>
              <a:lnSpc>
                <a:spcPct val="150000"/>
              </a:lnSpc>
              <a:defRPr/>
            </a:pPr>
            <a:r>
              <a:rPr lang="en-US" dirty="0" smtClean="0"/>
              <a:t>Finite</a:t>
            </a:r>
          </a:p>
          <a:p>
            <a:pPr>
              <a:lnSpc>
                <a:spcPct val="150000"/>
              </a:lnSpc>
              <a:defRPr/>
            </a:pPr>
            <a:r>
              <a:rPr lang="en-US" dirty="0" smtClean="0"/>
              <a:t>Two-player</a:t>
            </a:r>
          </a:p>
          <a:p>
            <a:pPr>
              <a:lnSpc>
                <a:spcPct val="150000"/>
              </a:lnSpc>
              <a:defRPr/>
            </a:pPr>
            <a:r>
              <a:rPr lang="en-US" dirty="0" smtClean="0"/>
              <a:t>Zero-sum</a:t>
            </a:r>
          </a:p>
          <a:p>
            <a:pPr>
              <a:lnSpc>
                <a:spcPct val="150000"/>
              </a:lnSpc>
              <a:defRPr/>
            </a:pPr>
            <a:r>
              <a:rPr lang="en-US" dirty="0" smtClean="0"/>
              <a:t>Deterministic</a:t>
            </a:r>
          </a:p>
          <a:p>
            <a:pPr>
              <a:lnSpc>
                <a:spcPct val="150000"/>
              </a:lnSpc>
              <a:defRPr/>
            </a:pPr>
            <a:r>
              <a:rPr lang="en-US" dirty="0" smtClean="0"/>
              <a:t>Perfect Information</a:t>
            </a:r>
          </a:p>
          <a:p>
            <a:pPr>
              <a:lnSpc>
                <a:spcPct val="150000"/>
              </a:lnSpc>
              <a:defRPr/>
            </a:pPr>
            <a:r>
              <a:rPr lang="en-US" dirty="0" smtClean="0"/>
              <a:t>Sequential</a:t>
            </a:r>
          </a:p>
        </p:txBody>
      </p:sp>
      <p:pic>
        <p:nvPicPr>
          <p:cNvPr id="26627" name="Picture 4" descr="che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3150" y="4044950"/>
            <a:ext cx="20081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connect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3938" y="16002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286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286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772400" cy="1143000"/>
          </a:xfrm>
        </p:spPr>
        <p:txBody>
          <a:bodyPr/>
          <a:lstStyle/>
          <a:p>
            <a:pPr>
              <a:defRPr/>
            </a:pPr>
            <a:r>
              <a:rPr lang="en-US" dirty="0" smtClean="0">
                <a:solidFill>
                  <a:srgbClr val="FF0000"/>
                </a:solidFill>
              </a:rPr>
              <a:t>Key Idea: Look Ahead</a:t>
            </a:r>
            <a:endParaRPr lang="en-US" dirty="0">
              <a:solidFill>
                <a:srgbClr val="FF0000"/>
              </a:solidFill>
            </a:endParaRPr>
          </a:p>
        </p:txBody>
      </p:sp>
      <p:grpSp>
        <p:nvGrpSpPr>
          <p:cNvPr id="28674"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675"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677"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679"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81" name="TextBox 41"/>
          <p:cNvSpPr txBox="1">
            <a:spLocks noChangeArrowheads="1"/>
          </p:cNvSpPr>
          <p:nvPr/>
        </p:nvSpPr>
        <p:spPr bwMode="auto">
          <a:xfrm>
            <a:off x="2362200" y="2133600"/>
            <a:ext cx="1106488"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X’s turn</a:t>
            </a:r>
          </a:p>
        </p:txBody>
      </p:sp>
      <p:grpSp>
        <p:nvGrpSpPr>
          <p:cNvPr id="43"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2"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6"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0"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5"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9"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3"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7"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2"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86"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90"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TextBox 93"/>
          <p:cNvSpPr txBox="1">
            <a:spLocks noChangeArrowheads="1"/>
          </p:cNvSpPr>
          <p:nvPr/>
        </p:nvSpPr>
        <p:spPr bwMode="auto">
          <a:xfrm>
            <a:off x="201613" y="3714750"/>
            <a:ext cx="110807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FF"/>
                </a:solidFill>
              </a:rPr>
              <a:t>O’s turn</a:t>
            </a:r>
          </a:p>
        </p:txBody>
      </p:sp>
      <p:grpSp>
        <p:nvGrpSpPr>
          <p:cNvPr id="95"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98"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1"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4" name="Group 103"/>
          <p:cNvGrpSpPr>
            <a:grpSpLocks/>
          </p:cNvGrpSpPr>
          <p:nvPr/>
        </p:nvGrpSpPr>
        <p:grpSpPr bwMode="auto">
          <a:xfrm>
            <a:off x="715963" y="4454525"/>
            <a:ext cx="1023937" cy="928688"/>
            <a:chOff x="3764286" y="1902436"/>
            <a:chExt cx="1646559" cy="1491592"/>
          </a:xfrm>
        </p:grpSpPr>
        <p:cxnSp>
          <p:nvCxnSpPr>
            <p:cNvPr id="105" name="Straight Connector 10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a:grpSpLocks/>
          </p:cNvGrpSpPr>
          <p:nvPr/>
        </p:nvGrpSpPr>
        <p:grpSpPr bwMode="auto">
          <a:xfrm>
            <a:off x="1139825" y="4818063"/>
            <a:ext cx="219075" cy="196850"/>
            <a:chOff x="6497150" y="2569673"/>
            <a:chExt cx="354390" cy="316901"/>
          </a:xfrm>
        </p:grpSpPr>
        <p:cxnSp>
          <p:nvCxnSpPr>
            <p:cNvPr id="110" name="Straight Connector 1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2" name="Oval 111"/>
          <p:cNvSpPr/>
          <p:nvPr/>
        </p:nvSpPr>
        <p:spPr>
          <a:xfrm>
            <a:off x="803275" y="479425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3" name="Group 112"/>
          <p:cNvGrpSpPr>
            <a:grpSpLocks/>
          </p:cNvGrpSpPr>
          <p:nvPr/>
        </p:nvGrpSpPr>
        <p:grpSpPr bwMode="auto">
          <a:xfrm>
            <a:off x="788988" y="5146675"/>
            <a:ext cx="220662" cy="196850"/>
            <a:chOff x="6497150" y="2569673"/>
            <a:chExt cx="354390" cy="316901"/>
          </a:xfrm>
        </p:grpSpPr>
        <p:cxnSp>
          <p:nvCxnSpPr>
            <p:cNvPr id="114" name="Straight Connector 1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6" name="Oval 115"/>
          <p:cNvSpPr/>
          <p:nvPr/>
        </p:nvSpPr>
        <p:spPr>
          <a:xfrm>
            <a:off x="1501775" y="44592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7" name="Group 116"/>
          <p:cNvGrpSpPr>
            <a:grpSpLocks/>
          </p:cNvGrpSpPr>
          <p:nvPr/>
        </p:nvGrpSpPr>
        <p:grpSpPr bwMode="auto">
          <a:xfrm>
            <a:off x="819150" y="4503738"/>
            <a:ext cx="220663" cy="198437"/>
            <a:chOff x="6497150" y="2569673"/>
            <a:chExt cx="354390" cy="316901"/>
          </a:xfrm>
        </p:grpSpPr>
        <p:cxnSp>
          <p:nvCxnSpPr>
            <p:cNvPr id="118" name="Straight Connector 1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20" name="Oval 119"/>
          <p:cNvSpPr/>
          <p:nvPr/>
        </p:nvSpPr>
        <p:spPr>
          <a:xfrm>
            <a:off x="1490663" y="51292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21" name="Group 120"/>
          <p:cNvGrpSpPr>
            <a:grpSpLocks/>
          </p:cNvGrpSpPr>
          <p:nvPr/>
        </p:nvGrpSpPr>
        <p:grpSpPr bwMode="auto">
          <a:xfrm>
            <a:off x="1146175" y="4498975"/>
            <a:ext cx="220663" cy="198438"/>
            <a:chOff x="6497150" y="2569673"/>
            <a:chExt cx="354390" cy="316901"/>
          </a:xfrm>
        </p:grpSpPr>
        <p:cxnSp>
          <p:nvCxnSpPr>
            <p:cNvPr id="122" name="Straight Connector 1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24" name="Group 123"/>
          <p:cNvGrpSpPr>
            <a:grpSpLocks/>
          </p:cNvGrpSpPr>
          <p:nvPr/>
        </p:nvGrpSpPr>
        <p:grpSpPr bwMode="auto">
          <a:xfrm>
            <a:off x="2087563" y="4478338"/>
            <a:ext cx="1025525" cy="927100"/>
            <a:chOff x="3764286" y="1902436"/>
            <a:chExt cx="1646559" cy="1491592"/>
          </a:xfrm>
        </p:grpSpPr>
        <p:cxnSp>
          <p:nvCxnSpPr>
            <p:cNvPr id="125" name="Straight Connector 12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9" name="Group 128"/>
          <p:cNvGrpSpPr>
            <a:grpSpLocks/>
          </p:cNvGrpSpPr>
          <p:nvPr/>
        </p:nvGrpSpPr>
        <p:grpSpPr bwMode="auto">
          <a:xfrm>
            <a:off x="2511425" y="4840288"/>
            <a:ext cx="220663" cy="196850"/>
            <a:chOff x="6497150" y="2569673"/>
            <a:chExt cx="354390" cy="316901"/>
          </a:xfrm>
        </p:grpSpPr>
        <p:cxnSp>
          <p:nvCxnSpPr>
            <p:cNvPr id="130" name="Straight Connector 1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217487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3" name="Group 132"/>
          <p:cNvGrpSpPr>
            <a:grpSpLocks/>
          </p:cNvGrpSpPr>
          <p:nvPr/>
        </p:nvGrpSpPr>
        <p:grpSpPr bwMode="auto">
          <a:xfrm>
            <a:off x="2162175" y="5168900"/>
            <a:ext cx="220663" cy="196850"/>
            <a:chOff x="6497150" y="2569673"/>
            <a:chExt cx="354390" cy="316901"/>
          </a:xfrm>
        </p:grpSpPr>
        <p:cxnSp>
          <p:nvCxnSpPr>
            <p:cNvPr id="134" name="Straight Connector 1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6" name="Oval 135"/>
          <p:cNvSpPr/>
          <p:nvPr/>
        </p:nvSpPr>
        <p:spPr>
          <a:xfrm>
            <a:off x="287496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7" name="Group 136"/>
          <p:cNvGrpSpPr>
            <a:grpSpLocks/>
          </p:cNvGrpSpPr>
          <p:nvPr/>
        </p:nvGrpSpPr>
        <p:grpSpPr bwMode="auto">
          <a:xfrm>
            <a:off x="2190750" y="4527550"/>
            <a:ext cx="220663" cy="196850"/>
            <a:chOff x="6497150" y="2569673"/>
            <a:chExt cx="354390" cy="316901"/>
          </a:xfrm>
        </p:grpSpPr>
        <p:cxnSp>
          <p:nvCxnSpPr>
            <p:cNvPr id="138" name="Straight Connector 13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0" name="Oval 139"/>
          <p:cNvSpPr/>
          <p:nvPr/>
        </p:nvSpPr>
        <p:spPr>
          <a:xfrm>
            <a:off x="286226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41" name="Group 140"/>
          <p:cNvGrpSpPr>
            <a:grpSpLocks/>
          </p:cNvGrpSpPr>
          <p:nvPr/>
        </p:nvGrpSpPr>
        <p:grpSpPr bwMode="auto">
          <a:xfrm>
            <a:off x="2519363" y="4522788"/>
            <a:ext cx="219075" cy="196850"/>
            <a:chOff x="6497150" y="2569673"/>
            <a:chExt cx="354390" cy="316901"/>
          </a:xfrm>
        </p:grpSpPr>
        <p:cxnSp>
          <p:nvCxnSpPr>
            <p:cNvPr id="142" name="Straight Connector 14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4" name="Group 143"/>
          <p:cNvGrpSpPr>
            <a:grpSpLocks/>
          </p:cNvGrpSpPr>
          <p:nvPr/>
        </p:nvGrpSpPr>
        <p:grpSpPr bwMode="auto">
          <a:xfrm>
            <a:off x="3279775" y="4483100"/>
            <a:ext cx="1023938" cy="927100"/>
            <a:chOff x="3764286" y="1902436"/>
            <a:chExt cx="1646559" cy="1491592"/>
          </a:xfrm>
        </p:grpSpPr>
        <p:cxnSp>
          <p:nvCxnSpPr>
            <p:cNvPr id="145" name="Straight Connector 14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9" name="Group 148"/>
          <p:cNvGrpSpPr>
            <a:grpSpLocks/>
          </p:cNvGrpSpPr>
          <p:nvPr/>
        </p:nvGrpSpPr>
        <p:grpSpPr bwMode="auto">
          <a:xfrm>
            <a:off x="3702050" y="4845050"/>
            <a:ext cx="220663" cy="196850"/>
            <a:chOff x="6497150" y="2569673"/>
            <a:chExt cx="354390" cy="316901"/>
          </a:xfrm>
        </p:grpSpPr>
        <p:cxnSp>
          <p:nvCxnSpPr>
            <p:cNvPr id="150" name="Straight Connector 14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3367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3" name="Group 152"/>
          <p:cNvGrpSpPr>
            <a:grpSpLocks/>
          </p:cNvGrpSpPr>
          <p:nvPr/>
        </p:nvGrpSpPr>
        <p:grpSpPr bwMode="auto">
          <a:xfrm>
            <a:off x="3352800" y="5173663"/>
            <a:ext cx="220663" cy="196850"/>
            <a:chOff x="6497150" y="2569673"/>
            <a:chExt cx="354390" cy="316901"/>
          </a:xfrm>
        </p:grpSpPr>
        <p:cxnSp>
          <p:nvCxnSpPr>
            <p:cNvPr id="154" name="Straight Connector 15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6" name="Oval 155"/>
          <p:cNvSpPr/>
          <p:nvPr/>
        </p:nvSpPr>
        <p:spPr>
          <a:xfrm>
            <a:off x="4065588" y="4487863"/>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7" name="Group 156"/>
          <p:cNvGrpSpPr>
            <a:grpSpLocks/>
          </p:cNvGrpSpPr>
          <p:nvPr/>
        </p:nvGrpSpPr>
        <p:grpSpPr bwMode="auto">
          <a:xfrm>
            <a:off x="3382963" y="4532313"/>
            <a:ext cx="220662" cy="196850"/>
            <a:chOff x="6497150" y="2569673"/>
            <a:chExt cx="354390" cy="316901"/>
          </a:xfrm>
        </p:grpSpPr>
        <p:cxnSp>
          <p:nvCxnSpPr>
            <p:cNvPr id="158" name="Straight Connector 15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60" name="Oval 159"/>
          <p:cNvSpPr/>
          <p:nvPr/>
        </p:nvSpPr>
        <p:spPr>
          <a:xfrm>
            <a:off x="4052888" y="51562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61" name="Group 160"/>
          <p:cNvGrpSpPr>
            <a:grpSpLocks/>
          </p:cNvGrpSpPr>
          <p:nvPr/>
        </p:nvGrpSpPr>
        <p:grpSpPr bwMode="auto">
          <a:xfrm>
            <a:off x="4052888" y="4845050"/>
            <a:ext cx="220662" cy="196850"/>
            <a:chOff x="6497150" y="2569673"/>
            <a:chExt cx="354390" cy="316901"/>
          </a:xfrm>
        </p:grpSpPr>
        <p:cxnSp>
          <p:nvCxnSpPr>
            <p:cNvPr id="162" name="Straight Connector 16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64" name="Group 163"/>
          <p:cNvGrpSpPr>
            <a:grpSpLocks/>
          </p:cNvGrpSpPr>
          <p:nvPr/>
        </p:nvGrpSpPr>
        <p:grpSpPr bwMode="auto">
          <a:xfrm>
            <a:off x="4646613" y="4478338"/>
            <a:ext cx="1025525" cy="927100"/>
            <a:chOff x="3764286" y="1902436"/>
            <a:chExt cx="1646559" cy="1491592"/>
          </a:xfrm>
        </p:grpSpPr>
        <p:cxnSp>
          <p:nvCxnSpPr>
            <p:cNvPr id="165" name="Straight Connector 16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9" name="Group 168"/>
          <p:cNvGrpSpPr>
            <a:grpSpLocks/>
          </p:cNvGrpSpPr>
          <p:nvPr/>
        </p:nvGrpSpPr>
        <p:grpSpPr bwMode="auto">
          <a:xfrm>
            <a:off x="5070475" y="4840288"/>
            <a:ext cx="220663" cy="196850"/>
            <a:chOff x="6497150" y="2569673"/>
            <a:chExt cx="354390" cy="316901"/>
          </a:xfrm>
        </p:grpSpPr>
        <p:cxnSp>
          <p:nvCxnSpPr>
            <p:cNvPr id="170" name="Straight Connector 16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2" name="Oval 171"/>
          <p:cNvSpPr/>
          <p:nvPr/>
        </p:nvSpPr>
        <p:spPr>
          <a:xfrm>
            <a:off x="473392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3" name="Group 172"/>
          <p:cNvGrpSpPr>
            <a:grpSpLocks/>
          </p:cNvGrpSpPr>
          <p:nvPr/>
        </p:nvGrpSpPr>
        <p:grpSpPr bwMode="auto">
          <a:xfrm>
            <a:off x="4721225" y="5168900"/>
            <a:ext cx="220663" cy="196850"/>
            <a:chOff x="6497150" y="2569673"/>
            <a:chExt cx="354390" cy="316901"/>
          </a:xfrm>
        </p:grpSpPr>
        <p:cxnSp>
          <p:nvCxnSpPr>
            <p:cNvPr id="174" name="Straight Connector 17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6" name="Oval 175"/>
          <p:cNvSpPr/>
          <p:nvPr/>
        </p:nvSpPr>
        <p:spPr>
          <a:xfrm>
            <a:off x="543401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7" name="Group 176"/>
          <p:cNvGrpSpPr>
            <a:grpSpLocks/>
          </p:cNvGrpSpPr>
          <p:nvPr/>
        </p:nvGrpSpPr>
        <p:grpSpPr bwMode="auto">
          <a:xfrm>
            <a:off x="4749800" y="4527550"/>
            <a:ext cx="220663" cy="196850"/>
            <a:chOff x="6497150" y="2569673"/>
            <a:chExt cx="354390" cy="316901"/>
          </a:xfrm>
        </p:grpSpPr>
        <p:cxnSp>
          <p:nvCxnSpPr>
            <p:cNvPr id="178" name="Straight Connector 17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80" name="Oval 179"/>
          <p:cNvSpPr/>
          <p:nvPr/>
        </p:nvSpPr>
        <p:spPr>
          <a:xfrm>
            <a:off x="542131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81" name="Group 180"/>
          <p:cNvGrpSpPr>
            <a:grpSpLocks/>
          </p:cNvGrpSpPr>
          <p:nvPr/>
        </p:nvGrpSpPr>
        <p:grpSpPr bwMode="auto">
          <a:xfrm>
            <a:off x="5421313" y="4840288"/>
            <a:ext cx="220662" cy="196850"/>
            <a:chOff x="6497150" y="2569673"/>
            <a:chExt cx="354390" cy="316901"/>
          </a:xfrm>
        </p:grpSpPr>
        <p:cxnSp>
          <p:nvCxnSpPr>
            <p:cNvPr id="182" name="Straight Connector 18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84" name="Group 183"/>
          <p:cNvGrpSpPr>
            <a:grpSpLocks/>
          </p:cNvGrpSpPr>
          <p:nvPr/>
        </p:nvGrpSpPr>
        <p:grpSpPr bwMode="auto">
          <a:xfrm>
            <a:off x="5919788" y="4473575"/>
            <a:ext cx="1023937" cy="928688"/>
            <a:chOff x="3764286" y="1902436"/>
            <a:chExt cx="1646559" cy="1491592"/>
          </a:xfrm>
        </p:grpSpPr>
        <p:cxnSp>
          <p:nvCxnSpPr>
            <p:cNvPr id="185" name="Straight Connector 18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9" name="Group 188"/>
          <p:cNvGrpSpPr>
            <a:grpSpLocks/>
          </p:cNvGrpSpPr>
          <p:nvPr/>
        </p:nvGrpSpPr>
        <p:grpSpPr bwMode="auto">
          <a:xfrm>
            <a:off x="6343650" y="4837113"/>
            <a:ext cx="220663" cy="196850"/>
            <a:chOff x="6497150" y="2569673"/>
            <a:chExt cx="354390" cy="316901"/>
          </a:xfrm>
        </p:grpSpPr>
        <p:cxnSp>
          <p:nvCxnSpPr>
            <p:cNvPr id="190" name="Straight Connector 18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a:off x="6007100" y="481330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3" name="Group 192"/>
          <p:cNvGrpSpPr>
            <a:grpSpLocks/>
          </p:cNvGrpSpPr>
          <p:nvPr/>
        </p:nvGrpSpPr>
        <p:grpSpPr bwMode="auto">
          <a:xfrm>
            <a:off x="5994400" y="5164138"/>
            <a:ext cx="219075" cy="198437"/>
            <a:chOff x="6497150" y="2569673"/>
            <a:chExt cx="354390" cy="316901"/>
          </a:xfrm>
        </p:grpSpPr>
        <p:cxnSp>
          <p:nvCxnSpPr>
            <p:cNvPr id="194" name="Straight Connector 19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6" name="Oval 195"/>
          <p:cNvSpPr/>
          <p:nvPr/>
        </p:nvSpPr>
        <p:spPr>
          <a:xfrm>
            <a:off x="6705600" y="44783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7" name="Group 196"/>
          <p:cNvGrpSpPr>
            <a:grpSpLocks/>
          </p:cNvGrpSpPr>
          <p:nvPr/>
        </p:nvGrpSpPr>
        <p:grpSpPr bwMode="auto">
          <a:xfrm>
            <a:off x="6022975" y="4522788"/>
            <a:ext cx="220663" cy="196850"/>
            <a:chOff x="6497150" y="2569673"/>
            <a:chExt cx="354390" cy="316901"/>
          </a:xfrm>
        </p:grpSpPr>
        <p:cxnSp>
          <p:nvCxnSpPr>
            <p:cNvPr id="198" name="Straight Connector 19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a:xfrm>
            <a:off x="6694488" y="514826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1" name="Group 200"/>
          <p:cNvGrpSpPr>
            <a:grpSpLocks/>
          </p:cNvGrpSpPr>
          <p:nvPr/>
        </p:nvGrpSpPr>
        <p:grpSpPr bwMode="auto">
          <a:xfrm>
            <a:off x="6350000" y="5172075"/>
            <a:ext cx="220663" cy="196850"/>
            <a:chOff x="6497150" y="2569673"/>
            <a:chExt cx="354390" cy="316901"/>
          </a:xfrm>
        </p:grpSpPr>
        <p:cxnSp>
          <p:nvCxnSpPr>
            <p:cNvPr id="202" name="Straight Connector 20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04" name="Group 203"/>
          <p:cNvGrpSpPr>
            <a:grpSpLocks/>
          </p:cNvGrpSpPr>
          <p:nvPr/>
        </p:nvGrpSpPr>
        <p:grpSpPr bwMode="auto">
          <a:xfrm>
            <a:off x="7278688" y="4473575"/>
            <a:ext cx="1025525" cy="928688"/>
            <a:chOff x="3764286" y="1902436"/>
            <a:chExt cx="1646559" cy="1491592"/>
          </a:xfrm>
        </p:grpSpPr>
        <p:cxnSp>
          <p:nvCxnSpPr>
            <p:cNvPr id="205" name="Straight Connector 20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9" name="Group 208"/>
          <p:cNvGrpSpPr>
            <a:grpSpLocks/>
          </p:cNvGrpSpPr>
          <p:nvPr/>
        </p:nvGrpSpPr>
        <p:grpSpPr bwMode="auto">
          <a:xfrm>
            <a:off x="7702550" y="4837113"/>
            <a:ext cx="220663" cy="196850"/>
            <a:chOff x="6497150" y="2569673"/>
            <a:chExt cx="354390" cy="316901"/>
          </a:xfrm>
        </p:grpSpPr>
        <p:cxnSp>
          <p:nvCxnSpPr>
            <p:cNvPr id="210" name="Straight Connector 2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2" name="Oval 211"/>
          <p:cNvSpPr/>
          <p:nvPr/>
        </p:nvSpPr>
        <p:spPr>
          <a:xfrm>
            <a:off x="7366000" y="48133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3" name="Group 212"/>
          <p:cNvGrpSpPr>
            <a:grpSpLocks/>
          </p:cNvGrpSpPr>
          <p:nvPr/>
        </p:nvGrpSpPr>
        <p:grpSpPr bwMode="auto">
          <a:xfrm>
            <a:off x="7353300" y="5165725"/>
            <a:ext cx="220663" cy="196850"/>
            <a:chOff x="6497150" y="2569673"/>
            <a:chExt cx="354390" cy="316901"/>
          </a:xfrm>
        </p:grpSpPr>
        <p:cxnSp>
          <p:nvCxnSpPr>
            <p:cNvPr id="214" name="Straight Connector 2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a:xfrm>
            <a:off x="8066088" y="44783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7" name="Group 216"/>
          <p:cNvGrpSpPr>
            <a:grpSpLocks/>
          </p:cNvGrpSpPr>
          <p:nvPr/>
        </p:nvGrpSpPr>
        <p:grpSpPr bwMode="auto">
          <a:xfrm>
            <a:off x="7381875" y="4522788"/>
            <a:ext cx="220663" cy="198437"/>
            <a:chOff x="6497150" y="2569673"/>
            <a:chExt cx="354390" cy="316901"/>
          </a:xfrm>
        </p:grpSpPr>
        <p:cxnSp>
          <p:nvCxnSpPr>
            <p:cNvPr id="218" name="Straight Connector 2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8053388" y="5148263"/>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1" name="Group 220"/>
          <p:cNvGrpSpPr>
            <a:grpSpLocks/>
          </p:cNvGrpSpPr>
          <p:nvPr/>
        </p:nvGrpSpPr>
        <p:grpSpPr bwMode="auto">
          <a:xfrm>
            <a:off x="7708900" y="5172075"/>
            <a:ext cx="220663" cy="196850"/>
            <a:chOff x="6497150" y="2569673"/>
            <a:chExt cx="354390" cy="316901"/>
          </a:xfrm>
        </p:grpSpPr>
        <p:cxnSp>
          <p:nvCxnSpPr>
            <p:cNvPr id="222" name="Straight Connector 2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4" name="TextBox 223"/>
          <p:cNvSpPr txBox="1">
            <a:spLocks noChangeArrowheads="1"/>
          </p:cNvSpPr>
          <p:nvPr/>
        </p:nvSpPr>
        <p:spPr bwMode="auto">
          <a:xfrm>
            <a:off x="103188" y="4724400"/>
            <a:ext cx="38258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X</a:t>
            </a:r>
          </a:p>
        </p:txBody>
      </p:sp>
      <p:sp>
        <p:nvSpPr>
          <p:cNvPr id="225" name="Oval 224"/>
          <p:cNvSpPr/>
          <p:nvPr/>
        </p:nvSpPr>
        <p:spPr>
          <a:xfrm>
            <a:off x="1493838" y="479425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226" name="Oval 225"/>
          <p:cNvSpPr/>
          <p:nvPr/>
        </p:nvSpPr>
        <p:spPr>
          <a:xfrm>
            <a:off x="2513013" y="51466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7" name="Oval 226"/>
          <p:cNvSpPr/>
          <p:nvPr/>
        </p:nvSpPr>
        <p:spPr>
          <a:xfrm>
            <a:off x="3703638" y="4497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8" name="Oval 227"/>
          <p:cNvSpPr/>
          <p:nvPr/>
        </p:nvSpPr>
        <p:spPr>
          <a:xfrm>
            <a:off x="5070475" y="514667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9" name="Oval 228"/>
          <p:cNvSpPr/>
          <p:nvPr/>
        </p:nvSpPr>
        <p:spPr>
          <a:xfrm>
            <a:off x="6350000" y="448310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0" name="Oval 229"/>
          <p:cNvSpPr/>
          <p:nvPr/>
        </p:nvSpPr>
        <p:spPr>
          <a:xfrm>
            <a:off x="8066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1" name="Straight Connector 230"/>
          <p:cNvCxnSpPr/>
          <p:nvPr/>
        </p:nvCxnSpPr>
        <p:spPr>
          <a:xfrm>
            <a:off x="1603375" y="4451350"/>
            <a:ext cx="0" cy="9286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181975" y="4437063"/>
            <a:ext cx="0" cy="9286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3" name="Group 232"/>
          <p:cNvGrpSpPr>
            <a:grpSpLocks/>
          </p:cNvGrpSpPr>
          <p:nvPr/>
        </p:nvGrpSpPr>
        <p:grpSpPr bwMode="auto">
          <a:xfrm>
            <a:off x="2066925" y="5861050"/>
            <a:ext cx="1025525" cy="928688"/>
            <a:chOff x="3764286" y="1902436"/>
            <a:chExt cx="1646559" cy="1491592"/>
          </a:xfrm>
        </p:grpSpPr>
        <p:cxnSp>
          <p:nvCxnSpPr>
            <p:cNvPr id="234" name="Straight Connector 23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8" name="Group 237"/>
          <p:cNvGrpSpPr>
            <a:grpSpLocks/>
          </p:cNvGrpSpPr>
          <p:nvPr/>
        </p:nvGrpSpPr>
        <p:grpSpPr bwMode="auto">
          <a:xfrm>
            <a:off x="2490788" y="6224588"/>
            <a:ext cx="220662" cy="196850"/>
            <a:chOff x="6497150" y="2569673"/>
            <a:chExt cx="354390" cy="316901"/>
          </a:xfrm>
        </p:grpSpPr>
        <p:cxnSp>
          <p:nvCxnSpPr>
            <p:cNvPr id="239" name="Straight Connector 2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1" name="Oval 240"/>
          <p:cNvSpPr/>
          <p:nvPr/>
        </p:nvSpPr>
        <p:spPr>
          <a:xfrm>
            <a:off x="2155825" y="6200775"/>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2" name="Group 241"/>
          <p:cNvGrpSpPr>
            <a:grpSpLocks/>
          </p:cNvGrpSpPr>
          <p:nvPr/>
        </p:nvGrpSpPr>
        <p:grpSpPr bwMode="auto">
          <a:xfrm>
            <a:off x="2141538" y="6553200"/>
            <a:ext cx="220662" cy="196850"/>
            <a:chOff x="6497150" y="2569673"/>
            <a:chExt cx="354390" cy="316901"/>
          </a:xfrm>
        </p:grpSpPr>
        <p:cxnSp>
          <p:nvCxnSpPr>
            <p:cNvPr id="243" name="Straight Connector 2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5" name="Oval 244"/>
          <p:cNvSpPr/>
          <p:nvPr/>
        </p:nvSpPr>
        <p:spPr>
          <a:xfrm>
            <a:off x="2854325" y="5865813"/>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6" name="Group 245"/>
          <p:cNvGrpSpPr>
            <a:grpSpLocks/>
          </p:cNvGrpSpPr>
          <p:nvPr/>
        </p:nvGrpSpPr>
        <p:grpSpPr bwMode="auto">
          <a:xfrm>
            <a:off x="2170113" y="5910263"/>
            <a:ext cx="220662" cy="198437"/>
            <a:chOff x="6497150" y="2569673"/>
            <a:chExt cx="354390" cy="316901"/>
          </a:xfrm>
        </p:grpSpPr>
        <p:cxnSp>
          <p:nvCxnSpPr>
            <p:cNvPr id="247" name="Straight Connector 24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9" name="Oval 248"/>
          <p:cNvSpPr/>
          <p:nvPr/>
        </p:nvSpPr>
        <p:spPr>
          <a:xfrm>
            <a:off x="2841625"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0" name="Group 249"/>
          <p:cNvGrpSpPr>
            <a:grpSpLocks/>
          </p:cNvGrpSpPr>
          <p:nvPr/>
        </p:nvGrpSpPr>
        <p:grpSpPr bwMode="auto">
          <a:xfrm>
            <a:off x="2498725" y="5905500"/>
            <a:ext cx="220663" cy="198438"/>
            <a:chOff x="6497150" y="2569673"/>
            <a:chExt cx="354390" cy="316901"/>
          </a:xfrm>
        </p:grpSpPr>
        <p:cxnSp>
          <p:nvCxnSpPr>
            <p:cNvPr id="251" name="Straight Connector 25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3" name="Oval 252"/>
          <p:cNvSpPr/>
          <p:nvPr/>
        </p:nvSpPr>
        <p:spPr>
          <a:xfrm>
            <a:off x="24923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4" name="Group 253"/>
          <p:cNvGrpSpPr>
            <a:grpSpLocks/>
          </p:cNvGrpSpPr>
          <p:nvPr/>
        </p:nvGrpSpPr>
        <p:grpSpPr bwMode="auto">
          <a:xfrm>
            <a:off x="3276600" y="5872163"/>
            <a:ext cx="1023938" cy="928687"/>
            <a:chOff x="3764286" y="1902436"/>
            <a:chExt cx="1646559" cy="1491592"/>
          </a:xfrm>
        </p:grpSpPr>
        <p:cxnSp>
          <p:nvCxnSpPr>
            <p:cNvPr id="255" name="Straight Connector 25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9" name="Group 258"/>
          <p:cNvGrpSpPr>
            <a:grpSpLocks/>
          </p:cNvGrpSpPr>
          <p:nvPr/>
        </p:nvGrpSpPr>
        <p:grpSpPr bwMode="auto">
          <a:xfrm>
            <a:off x="3700463" y="6234113"/>
            <a:ext cx="220662" cy="198437"/>
            <a:chOff x="6497150" y="2569673"/>
            <a:chExt cx="354390" cy="316901"/>
          </a:xfrm>
        </p:grpSpPr>
        <p:cxnSp>
          <p:nvCxnSpPr>
            <p:cNvPr id="260" name="Straight Connector 25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2" name="Oval 261"/>
          <p:cNvSpPr/>
          <p:nvPr/>
        </p:nvSpPr>
        <p:spPr>
          <a:xfrm>
            <a:off x="3363913" y="6211888"/>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3" name="Group 262"/>
          <p:cNvGrpSpPr>
            <a:grpSpLocks/>
          </p:cNvGrpSpPr>
          <p:nvPr/>
        </p:nvGrpSpPr>
        <p:grpSpPr bwMode="auto">
          <a:xfrm>
            <a:off x="3349625" y="6562725"/>
            <a:ext cx="220663" cy="198438"/>
            <a:chOff x="6497150" y="2569673"/>
            <a:chExt cx="354390" cy="316901"/>
          </a:xfrm>
        </p:grpSpPr>
        <p:cxnSp>
          <p:nvCxnSpPr>
            <p:cNvPr id="264" name="Straight Connector 26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6" name="Oval 265"/>
          <p:cNvSpPr/>
          <p:nvPr/>
        </p:nvSpPr>
        <p:spPr>
          <a:xfrm>
            <a:off x="4062413" y="58769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7" name="Group 266"/>
          <p:cNvGrpSpPr>
            <a:grpSpLocks/>
          </p:cNvGrpSpPr>
          <p:nvPr/>
        </p:nvGrpSpPr>
        <p:grpSpPr bwMode="auto">
          <a:xfrm>
            <a:off x="3379788" y="5921375"/>
            <a:ext cx="220662" cy="196850"/>
            <a:chOff x="6497150" y="2569673"/>
            <a:chExt cx="354390" cy="316901"/>
          </a:xfrm>
        </p:grpSpPr>
        <p:cxnSp>
          <p:nvCxnSpPr>
            <p:cNvPr id="268" name="Straight Connector 26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0" name="Oval 269"/>
          <p:cNvSpPr/>
          <p:nvPr/>
        </p:nvSpPr>
        <p:spPr>
          <a:xfrm>
            <a:off x="4051300" y="6546850"/>
            <a:ext cx="230188"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1" name="Group 270"/>
          <p:cNvGrpSpPr>
            <a:grpSpLocks/>
          </p:cNvGrpSpPr>
          <p:nvPr/>
        </p:nvGrpSpPr>
        <p:grpSpPr bwMode="auto">
          <a:xfrm>
            <a:off x="4049713" y="6234113"/>
            <a:ext cx="220662" cy="198437"/>
            <a:chOff x="6497150" y="2569673"/>
            <a:chExt cx="354390" cy="316901"/>
          </a:xfrm>
        </p:grpSpPr>
        <p:cxnSp>
          <p:nvCxnSpPr>
            <p:cNvPr id="272" name="Straight Connector 27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4" name="Oval 273"/>
          <p:cNvSpPr/>
          <p:nvPr/>
        </p:nvSpPr>
        <p:spPr>
          <a:xfrm>
            <a:off x="3702050" y="588803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5" name="Group 274"/>
          <p:cNvGrpSpPr>
            <a:grpSpLocks/>
          </p:cNvGrpSpPr>
          <p:nvPr/>
        </p:nvGrpSpPr>
        <p:grpSpPr bwMode="auto">
          <a:xfrm>
            <a:off x="4646613" y="5861050"/>
            <a:ext cx="1025525" cy="928688"/>
            <a:chOff x="3764286" y="1902436"/>
            <a:chExt cx="1646559" cy="1491592"/>
          </a:xfrm>
        </p:grpSpPr>
        <p:cxnSp>
          <p:nvCxnSpPr>
            <p:cNvPr id="276" name="Straight Connector 27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0" name="Group 279"/>
          <p:cNvGrpSpPr>
            <a:grpSpLocks/>
          </p:cNvGrpSpPr>
          <p:nvPr/>
        </p:nvGrpSpPr>
        <p:grpSpPr bwMode="auto">
          <a:xfrm>
            <a:off x="5070475" y="6224588"/>
            <a:ext cx="220663" cy="196850"/>
            <a:chOff x="6497150" y="2569673"/>
            <a:chExt cx="354390" cy="316901"/>
          </a:xfrm>
        </p:grpSpPr>
        <p:cxnSp>
          <p:nvCxnSpPr>
            <p:cNvPr id="281" name="Straight Connector 28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3" name="Oval 282"/>
          <p:cNvSpPr/>
          <p:nvPr/>
        </p:nvSpPr>
        <p:spPr>
          <a:xfrm>
            <a:off x="4735513" y="6200775"/>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4" name="Group 283"/>
          <p:cNvGrpSpPr>
            <a:grpSpLocks/>
          </p:cNvGrpSpPr>
          <p:nvPr/>
        </p:nvGrpSpPr>
        <p:grpSpPr bwMode="auto">
          <a:xfrm>
            <a:off x="4721225" y="6551613"/>
            <a:ext cx="220663" cy="198437"/>
            <a:chOff x="6497150" y="2569673"/>
            <a:chExt cx="354390" cy="316901"/>
          </a:xfrm>
        </p:grpSpPr>
        <p:cxnSp>
          <p:nvCxnSpPr>
            <p:cNvPr id="285" name="Straight Connector 28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7" name="Oval 286"/>
          <p:cNvSpPr/>
          <p:nvPr/>
        </p:nvSpPr>
        <p:spPr>
          <a:xfrm>
            <a:off x="5434013" y="58658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8" name="Group 287"/>
          <p:cNvGrpSpPr>
            <a:grpSpLocks/>
          </p:cNvGrpSpPr>
          <p:nvPr/>
        </p:nvGrpSpPr>
        <p:grpSpPr bwMode="auto">
          <a:xfrm>
            <a:off x="4749800" y="5910263"/>
            <a:ext cx="220663" cy="196850"/>
            <a:chOff x="6497150" y="2569673"/>
            <a:chExt cx="354390" cy="316901"/>
          </a:xfrm>
        </p:grpSpPr>
        <p:cxnSp>
          <p:nvCxnSpPr>
            <p:cNvPr id="289" name="Straight Connector 28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1" name="Oval 290"/>
          <p:cNvSpPr/>
          <p:nvPr/>
        </p:nvSpPr>
        <p:spPr>
          <a:xfrm>
            <a:off x="5421313"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2" name="Group 291"/>
          <p:cNvGrpSpPr>
            <a:grpSpLocks/>
          </p:cNvGrpSpPr>
          <p:nvPr/>
        </p:nvGrpSpPr>
        <p:grpSpPr bwMode="auto">
          <a:xfrm>
            <a:off x="5421313" y="6224588"/>
            <a:ext cx="220662" cy="196850"/>
            <a:chOff x="6497150" y="2569673"/>
            <a:chExt cx="354390" cy="316901"/>
          </a:xfrm>
        </p:grpSpPr>
        <p:cxnSp>
          <p:nvCxnSpPr>
            <p:cNvPr id="293" name="Straight Connector 29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5" name="Oval 294"/>
          <p:cNvSpPr/>
          <p:nvPr/>
        </p:nvSpPr>
        <p:spPr>
          <a:xfrm>
            <a:off x="50704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2" name="Group 311"/>
          <p:cNvGrpSpPr>
            <a:grpSpLocks/>
          </p:cNvGrpSpPr>
          <p:nvPr/>
        </p:nvGrpSpPr>
        <p:grpSpPr bwMode="auto">
          <a:xfrm>
            <a:off x="5919788" y="5865813"/>
            <a:ext cx="1023937" cy="928687"/>
            <a:chOff x="3764286" y="1902436"/>
            <a:chExt cx="1646559" cy="1491592"/>
          </a:xfrm>
        </p:grpSpPr>
        <p:cxnSp>
          <p:nvCxnSpPr>
            <p:cNvPr id="313" name="Straight Connector 312"/>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a:grpSpLocks/>
          </p:cNvGrpSpPr>
          <p:nvPr/>
        </p:nvGrpSpPr>
        <p:grpSpPr bwMode="auto">
          <a:xfrm>
            <a:off x="6343650" y="6229350"/>
            <a:ext cx="220663" cy="196850"/>
            <a:chOff x="6497150" y="2569673"/>
            <a:chExt cx="354390" cy="316901"/>
          </a:xfrm>
        </p:grpSpPr>
        <p:cxnSp>
          <p:nvCxnSpPr>
            <p:cNvPr id="318" name="Straight Connector 3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0" name="Oval 319"/>
          <p:cNvSpPr/>
          <p:nvPr/>
        </p:nvSpPr>
        <p:spPr>
          <a:xfrm>
            <a:off x="6007100" y="6205538"/>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1" name="Group 320"/>
          <p:cNvGrpSpPr>
            <a:grpSpLocks/>
          </p:cNvGrpSpPr>
          <p:nvPr/>
        </p:nvGrpSpPr>
        <p:grpSpPr bwMode="auto">
          <a:xfrm>
            <a:off x="5994400" y="6557963"/>
            <a:ext cx="219075" cy="196850"/>
            <a:chOff x="6497150" y="2569673"/>
            <a:chExt cx="354390" cy="316901"/>
          </a:xfrm>
        </p:grpSpPr>
        <p:cxnSp>
          <p:nvCxnSpPr>
            <p:cNvPr id="322" name="Straight Connector 3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4" name="Oval 323"/>
          <p:cNvSpPr/>
          <p:nvPr/>
        </p:nvSpPr>
        <p:spPr>
          <a:xfrm>
            <a:off x="6705600" y="5870575"/>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5" name="Group 324"/>
          <p:cNvGrpSpPr>
            <a:grpSpLocks/>
          </p:cNvGrpSpPr>
          <p:nvPr/>
        </p:nvGrpSpPr>
        <p:grpSpPr bwMode="auto">
          <a:xfrm>
            <a:off x="6022975" y="5915025"/>
            <a:ext cx="220663" cy="198438"/>
            <a:chOff x="6497150" y="2569673"/>
            <a:chExt cx="354390" cy="316901"/>
          </a:xfrm>
        </p:grpSpPr>
        <p:cxnSp>
          <p:nvCxnSpPr>
            <p:cNvPr id="326" name="Straight Connector 32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8" name="Oval 327"/>
          <p:cNvSpPr/>
          <p:nvPr/>
        </p:nvSpPr>
        <p:spPr>
          <a:xfrm>
            <a:off x="6694488" y="654050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9" name="Group 328"/>
          <p:cNvGrpSpPr>
            <a:grpSpLocks/>
          </p:cNvGrpSpPr>
          <p:nvPr/>
        </p:nvGrpSpPr>
        <p:grpSpPr bwMode="auto">
          <a:xfrm>
            <a:off x="6350000" y="6564313"/>
            <a:ext cx="220663" cy="196850"/>
            <a:chOff x="6497150" y="2569673"/>
            <a:chExt cx="354390" cy="316901"/>
          </a:xfrm>
        </p:grpSpPr>
        <p:cxnSp>
          <p:nvCxnSpPr>
            <p:cNvPr id="330" name="Straight Connector 3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32" name="Oval 331"/>
          <p:cNvSpPr/>
          <p:nvPr/>
        </p:nvSpPr>
        <p:spPr>
          <a:xfrm>
            <a:off x="6350000" y="587533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3" name="Group 332"/>
          <p:cNvGrpSpPr>
            <a:grpSpLocks/>
          </p:cNvGrpSpPr>
          <p:nvPr/>
        </p:nvGrpSpPr>
        <p:grpSpPr bwMode="auto">
          <a:xfrm>
            <a:off x="2841625" y="6211888"/>
            <a:ext cx="220663" cy="196850"/>
            <a:chOff x="6497150" y="2569673"/>
            <a:chExt cx="354390" cy="316901"/>
          </a:xfrm>
        </p:grpSpPr>
        <p:cxnSp>
          <p:nvCxnSpPr>
            <p:cNvPr id="334" name="Straight Connector 3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6" name="Group 335"/>
          <p:cNvGrpSpPr>
            <a:grpSpLocks/>
          </p:cNvGrpSpPr>
          <p:nvPr/>
        </p:nvGrpSpPr>
        <p:grpSpPr bwMode="auto">
          <a:xfrm>
            <a:off x="3711575" y="6564313"/>
            <a:ext cx="220663" cy="196850"/>
            <a:chOff x="6497150" y="2569673"/>
            <a:chExt cx="354390" cy="316901"/>
          </a:xfrm>
        </p:grpSpPr>
        <p:cxnSp>
          <p:nvCxnSpPr>
            <p:cNvPr id="337" name="Straight Connector 33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9" name="Group 338"/>
          <p:cNvGrpSpPr>
            <a:grpSpLocks/>
          </p:cNvGrpSpPr>
          <p:nvPr/>
        </p:nvGrpSpPr>
        <p:grpSpPr bwMode="auto">
          <a:xfrm>
            <a:off x="5070475" y="5902325"/>
            <a:ext cx="220663" cy="196850"/>
            <a:chOff x="6497150" y="2569673"/>
            <a:chExt cx="354390" cy="316901"/>
          </a:xfrm>
        </p:grpSpPr>
        <p:cxnSp>
          <p:nvCxnSpPr>
            <p:cNvPr id="340" name="Straight Connector 33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42" name="Group 341"/>
          <p:cNvGrpSpPr>
            <a:grpSpLocks/>
          </p:cNvGrpSpPr>
          <p:nvPr/>
        </p:nvGrpSpPr>
        <p:grpSpPr bwMode="auto">
          <a:xfrm>
            <a:off x="6694488" y="6224588"/>
            <a:ext cx="220662" cy="196850"/>
            <a:chOff x="6497150" y="2569673"/>
            <a:chExt cx="354390" cy="316901"/>
          </a:xfrm>
        </p:grpSpPr>
        <p:cxnSp>
          <p:nvCxnSpPr>
            <p:cNvPr id="343" name="Straight Connector 3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371" name="Straight Arrow Connector 370"/>
          <p:cNvCxnSpPr/>
          <p:nvPr/>
        </p:nvCxnSpPr>
        <p:spPr>
          <a:xfrm flipH="1">
            <a:off x="1997075" y="2554288"/>
            <a:ext cx="192405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8817" name="TextBox 2"/>
          <p:cNvSpPr txBox="1">
            <a:spLocks noChangeArrowheads="1"/>
          </p:cNvSpPr>
          <p:nvPr/>
        </p:nvSpPr>
        <p:spPr bwMode="auto">
          <a:xfrm>
            <a:off x="6400800" y="1371600"/>
            <a:ext cx="2279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3x3 Tic-Tac-Toe</a:t>
            </a:r>
          </a:p>
          <a:p>
            <a:pPr eaLnBrk="1" hangingPunct="1"/>
            <a:r>
              <a:rPr lang="en-US" b="1">
                <a:solidFill>
                  <a:srgbClr val="FF0000"/>
                </a:solidFill>
              </a:rPr>
              <a:t>optimal play</a:t>
            </a:r>
          </a:p>
        </p:txBody>
      </p:sp>
      <p:sp>
        <p:nvSpPr>
          <p:cNvPr id="4" name="TextBox 3"/>
          <p:cNvSpPr txBox="1">
            <a:spLocks noChangeArrowheads="1"/>
          </p:cNvSpPr>
          <p:nvPr/>
        </p:nvSpPr>
        <p:spPr bwMode="auto">
          <a:xfrm>
            <a:off x="2057400" y="838200"/>
            <a:ext cx="430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We start 3 moves per player in:</a:t>
            </a:r>
          </a:p>
        </p:txBody>
      </p:sp>
      <p:sp>
        <p:nvSpPr>
          <p:cNvPr id="28819" name="TextBox 2"/>
          <p:cNvSpPr txBox="1">
            <a:spLocks noChangeArrowheads="1"/>
          </p:cNvSpPr>
          <p:nvPr/>
        </p:nvSpPr>
        <p:spPr bwMode="auto">
          <a:xfrm>
            <a:off x="38100" y="0"/>
            <a:ext cx="4076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CC"/>
                </a:solidFill>
              </a:rPr>
              <a:t>Tic-tac-toe (or Noughts and crosses, Xs and Os) </a:t>
            </a:r>
          </a:p>
        </p:txBody>
      </p:sp>
      <p:sp>
        <p:nvSpPr>
          <p:cNvPr id="5" name="TextBox 4"/>
          <p:cNvSpPr txBox="1">
            <a:spLocks noChangeArrowheads="1"/>
          </p:cNvSpPr>
          <p:nvPr/>
        </p:nvSpPr>
        <p:spPr bwMode="auto">
          <a:xfrm>
            <a:off x="860425" y="5562600"/>
            <a:ext cx="66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loss</a:t>
            </a:r>
          </a:p>
        </p:txBody>
      </p:sp>
      <p:sp>
        <p:nvSpPr>
          <p:cNvPr id="6" name="TextBox 5"/>
          <p:cNvSpPr txBox="1">
            <a:spLocks noChangeArrowheads="1"/>
          </p:cNvSpPr>
          <p:nvPr/>
        </p:nvSpPr>
        <p:spPr bwMode="auto">
          <a:xfrm>
            <a:off x="7543800" y="5562600"/>
            <a:ext cx="66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loss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childTnLst>
                                </p:cTn>
                              </p:par>
                              <p:par>
                                <p:cTn id="41" presetID="10" presetClass="entr" presetSubtype="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
                                        <p:tgtEl>
                                          <p:spTgt spid="72"/>
                                        </p:tgtEl>
                                      </p:cBhvr>
                                    </p:animEffect>
                                  </p:childTnLst>
                                </p:cTn>
                              </p:par>
                              <p:par>
                                <p:cTn id="47" presetID="10"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par>
                                <p:cTn id="53" presetID="10"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500"/>
                                        <p:tgtEl>
                                          <p:spTgt spid="77"/>
                                        </p:tgtEl>
                                      </p:cBhvr>
                                    </p:animEffect>
                                  </p:childTnLst>
                                </p:cTn>
                              </p:par>
                              <p:par>
                                <p:cTn id="56" presetID="10" presetClass="entr" presetSubtype="0" fill="hold"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500"/>
                                        <p:tgtEl>
                                          <p:spTgt spid="8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fade">
                                      <p:cBhvr>
                                        <p:cTn id="61" dur="500"/>
                                        <p:tgtEl>
                                          <p:spTgt spid="85"/>
                                        </p:tgtEl>
                                      </p:cBhvr>
                                    </p:animEffect>
                                  </p:childTnLst>
                                </p:cTn>
                              </p:par>
                              <p:par>
                                <p:cTn id="62" presetID="10" presetClass="entr" presetSubtype="0" fill="hold" nodeType="with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500"/>
                                        <p:tgtEl>
                                          <p:spTgt spid="8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par>
                                <p:cTn id="68" presetID="10" presetClass="entr" presetSubtype="0" fill="hold" nodeType="with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fade">
                                      <p:cBhvr>
                                        <p:cTn id="70" dur="500"/>
                                        <p:tgtEl>
                                          <p:spTgt spid="9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500"/>
                                        <p:tgtEl>
                                          <p:spTgt spid="93"/>
                                        </p:tgtEl>
                                      </p:cBhvr>
                                    </p:animEffect>
                                  </p:childTnLst>
                                </p:cTn>
                              </p:par>
                              <p:par>
                                <p:cTn id="74" presetID="10" presetClass="entr" presetSubtype="0" fill="hold" nodeType="with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500"/>
                                        <p:tgtEl>
                                          <p:spTgt spid="95"/>
                                        </p:tgtEl>
                                      </p:cBhvr>
                                    </p:animEffect>
                                  </p:childTnLst>
                                </p:cTn>
                              </p:par>
                              <p:par>
                                <p:cTn id="77" presetID="10" presetClass="entr" presetSubtype="0" fill="hold"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fade">
                                      <p:cBhvr>
                                        <p:cTn id="79" dur="500"/>
                                        <p:tgtEl>
                                          <p:spTgt spid="98"/>
                                        </p:tgtEl>
                                      </p:cBhvr>
                                    </p:animEffect>
                                  </p:childTnLst>
                                </p:cTn>
                              </p:par>
                              <p:par>
                                <p:cTn id="80" presetID="10" presetClass="entr" presetSubtype="0" fill="hold" nodeType="with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fade">
                                      <p:cBhvr>
                                        <p:cTn id="82" dur="500"/>
                                        <p:tgtEl>
                                          <p:spTgt spid="101"/>
                                        </p:tgtEl>
                                      </p:cBhvr>
                                    </p:animEffect>
                                  </p:childTnLst>
                                </p:cTn>
                              </p:par>
                              <p:par>
                                <p:cTn id="83" presetID="10" presetClass="entr" presetSubtype="0" fill="hold" nodeType="withEffect">
                                  <p:stCondLst>
                                    <p:cond delay="0"/>
                                  </p:stCondLst>
                                  <p:childTnLst>
                                    <p:set>
                                      <p:cBhvr>
                                        <p:cTn id="84" dur="1" fill="hold">
                                          <p:stCondLst>
                                            <p:cond delay="0"/>
                                          </p:stCondLst>
                                        </p:cTn>
                                        <p:tgtEl>
                                          <p:spTgt spid="371"/>
                                        </p:tgtEl>
                                        <p:attrNameLst>
                                          <p:attrName>style.visibility</p:attrName>
                                        </p:attrNameLst>
                                      </p:cBhvr>
                                      <p:to>
                                        <p:strVal val="visible"/>
                                      </p:to>
                                    </p:set>
                                    <p:animEffect transition="in" filter="fade">
                                      <p:cBhvr>
                                        <p:cTn id="85" dur="500"/>
                                        <p:tgtEl>
                                          <p:spTgt spid="371"/>
                                        </p:tgtEl>
                                      </p:cBhvr>
                                    </p:animEffect>
                                  </p:childTnLst>
                                </p:cTn>
                              </p:par>
                              <p:par>
                                <p:cTn id="86" presetID="10" presetClass="entr" presetSubtype="0" fill="hold" nodeType="withEffect">
                                  <p:stCondLst>
                                    <p:cond delay="0"/>
                                  </p:stCondLst>
                                  <p:childTnLst>
                                    <p:set>
                                      <p:cBhvr>
                                        <p:cTn id="87" dur="1" fill="hold">
                                          <p:stCondLst>
                                            <p:cond delay="0"/>
                                          </p:stCondLst>
                                        </p:cTn>
                                        <p:tgtEl>
                                          <p:spTgt spid="373"/>
                                        </p:tgtEl>
                                        <p:attrNameLst>
                                          <p:attrName>style.visibility</p:attrName>
                                        </p:attrNameLst>
                                      </p:cBhvr>
                                      <p:to>
                                        <p:strVal val="visible"/>
                                      </p:to>
                                    </p:set>
                                    <p:animEffect transition="in" filter="fade">
                                      <p:cBhvr>
                                        <p:cTn id="88" dur="500"/>
                                        <p:tgtEl>
                                          <p:spTgt spid="373"/>
                                        </p:tgtEl>
                                      </p:cBhvr>
                                    </p:animEffect>
                                  </p:childTnLst>
                                </p:cTn>
                              </p:par>
                              <p:par>
                                <p:cTn id="89" presetID="10" presetClass="entr" presetSubtype="0" fill="hold" nodeType="withEffect">
                                  <p:stCondLst>
                                    <p:cond delay="0"/>
                                  </p:stCondLst>
                                  <p:childTnLst>
                                    <p:set>
                                      <p:cBhvr>
                                        <p:cTn id="90" dur="1" fill="hold">
                                          <p:stCondLst>
                                            <p:cond delay="0"/>
                                          </p:stCondLst>
                                        </p:cTn>
                                        <p:tgtEl>
                                          <p:spTgt spid="375"/>
                                        </p:tgtEl>
                                        <p:attrNameLst>
                                          <p:attrName>style.visibility</p:attrName>
                                        </p:attrNameLst>
                                      </p:cBhvr>
                                      <p:to>
                                        <p:strVal val="visible"/>
                                      </p:to>
                                    </p:set>
                                    <p:animEffect transition="in" filter="fade">
                                      <p:cBhvr>
                                        <p:cTn id="91" dur="500"/>
                                        <p:tgtEl>
                                          <p:spTgt spid="37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4"/>
                                        </p:tgtEl>
                                        <p:attrNameLst>
                                          <p:attrName>style.visibility</p:attrName>
                                        </p:attrNameLst>
                                      </p:cBhvr>
                                      <p:to>
                                        <p:strVal val="visible"/>
                                      </p:to>
                                    </p:set>
                                    <p:animEffect transition="in" filter="fade">
                                      <p:cBhvr>
                                        <p:cTn id="94" dur="500"/>
                                        <p:tgtEl>
                                          <p:spTgt spid="9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104"/>
                                        </p:tgtEl>
                                        <p:attrNameLst>
                                          <p:attrName>style.visibility</p:attrName>
                                        </p:attrNameLst>
                                      </p:cBhvr>
                                      <p:to>
                                        <p:strVal val="visible"/>
                                      </p:to>
                                    </p:set>
                                    <p:animEffect transition="in" filter="fade">
                                      <p:cBhvr>
                                        <p:cTn id="99" dur="500"/>
                                        <p:tgtEl>
                                          <p:spTgt spid="104"/>
                                        </p:tgtEl>
                                      </p:cBhvr>
                                    </p:animEffect>
                                  </p:childTnLst>
                                </p:cTn>
                              </p:par>
                              <p:par>
                                <p:cTn id="100" presetID="10" presetClass="entr" presetSubtype="0" fill="hold" nodeType="withEffect">
                                  <p:stCondLst>
                                    <p:cond delay="0"/>
                                  </p:stCondLst>
                                  <p:childTnLst>
                                    <p:set>
                                      <p:cBhvr>
                                        <p:cTn id="101" dur="1" fill="hold">
                                          <p:stCondLst>
                                            <p:cond delay="0"/>
                                          </p:stCondLst>
                                        </p:cTn>
                                        <p:tgtEl>
                                          <p:spTgt spid="109"/>
                                        </p:tgtEl>
                                        <p:attrNameLst>
                                          <p:attrName>style.visibility</p:attrName>
                                        </p:attrNameLst>
                                      </p:cBhvr>
                                      <p:to>
                                        <p:strVal val="visible"/>
                                      </p:to>
                                    </p:set>
                                    <p:animEffect transition="in" filter="fade">
                                      <p:cBhvr>
                                        <p:cTn id="102" dur="500"/>
                                        <p:tgtEl>
                                          <p:spTgt spid="10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12"/>
                                        </p:tgtEl>
                                        <p:attrNameLst>
                                          <p:attrName>style.visibility</p:attrName>
                                        </p:attrNameLst>
                                      </p:cBhvr>
                                      <p:to>
                                        <p:strVal val="visible"/>
                                      </p:to>
                                    </p:set>
                                    <p:animEffect transition="in" filter="fade">
                                      <p:cBhvr>
                                        <p:cTn id="105" dur="500"/>
                                        <p:tgtEl>
                                          <p:spTgt spid="112"/>
                                        </p:tgtEl>
                                      </p:cBhvr>
                                    </p:animEffect>
                                  </p:childTnLst>
                                </p:cTn>
                              </p:par>
                              <p:par>
                                <p:cTn id="106" presetID="10" presetClass="entr" presetSubtype="0"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Effect transition="in" filter="fade">
                                      <p:cBhvr>
                                        <p:cTn id="108" dur="500"/>
                                        <p:tgtEl>
                                          <p:spTgt spid="11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16"/>
                                        </p:tgtEl>
                                        <p:attrNameLst>
                                          <p:attrName>style.visibility</p:attrName>
                                        </p:attrNameLst>
                                      </p:cBhvr>
                                      <p:to>
                                        <p:strVal val="visible"/>
                                      </p:to>
                                    </p:set>
                                    <p:animEffect transition="in" filter="fade">
                                      <p:cBhvr>
                                        <p:cTn id="111" dur="500"/>
                                        <p:tgtEl>
                                          <p:spTgt spid="116"/>
                                        </p:tgtEl>
                                      </p:cBhvr>
                                    </p:animEffect>
                                  </p:childTnLst>
                                </p:cTn>
                              </p:par>
                              <p:par>
                                <p:cTn id="112" presetID="10" presetClass="entr" presetSubtype="0" fill="hold" nodeType="withEffect">
                                  <p:stCondLst>
                                    <p:cond delay="0"/>
                                  </p:stCondLst>
                                  <p:childTnLst>
                                    <p:set>
                                      <p:cBhvr>
                                        <p:cTn id="113" dur="1" fill="hold">
                                          <p:stCondLst>
                                            <p:cond delay="0"/>
                                          </p:stCondLst>
                                        </p:cTn>
                                        <p:tgtEl>
                                          <p:spTgt spid="117"/>
                                        </p:tgtEl>
                                        <p:attrNameLst>
                                          <p:attrName>style.visibility</p:attrName>
                                        </p:attrNameLst>
                                      </p:cBhvr>
                                      <p:to>
                                        <p:strVal val="visible"/>
                                      </p:to>
                                    </p:set>
                                    <p:animEffect transition="in" filter="fade">
                                      <p:cBhvr>
                                        <p:cTn id="114" dur="500"/>
                                        <p:tgtEl>
                                          <p:spTgt spid="11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20"/>
                                        </p:tgtEl>
                                        <p:attrNameLst>
                                          <p:attrName>style.visibility</p:attrName>
                                        </p:attrNameLst>
                                      </p:cBhvr>
                                      <p:to>
                                        <p:strVal val="visible"/>
                                      </p:to>
                                    </p:set>
                                    <p:animEffect transition="in" filter="fade">
                                      <p:cBhvr>
                                        <p:cTn id="117" dur="500"/>
                                        <p:tgtEl>
                                          <p:spTgt spid="120"/>
                                        </p:tgtEl>
                                      </p:cBhvr>
                                    </p:animEffect>
                                  </p:childTnLst>
                                </p:cTn>
                              </p:par>
                              <p:par>
                                <p:cTn id="118" presetID="10" presetClass="entr" presetSubtype="0" fill="hold" nodeType="withEffect">
                                  <p:stCondLst>
                                    <p:cond delay="0"/>
                                  </p:stCondLst>
                                  <p:childTnLst>
                                    <p:set>
                                      <p:cBhvr>
                                        <p:cTn id="119" dur="1" fill="hold">
                                          <p:stCondLst>
                                            <p:cond delay="0"/>
                                          </p:stCondLst>
                                        </p:cTn>
                                        <p:tgtEl>
                                          <p:spTgt spid="121"/>
                                        </p:tgtEl>
                                        <p:attrNameLst>
                                          <p:attrName>style.visibility</p:attrName>
                                        </p:attrNameLst>
                                      </p:cBhvr>
                                      <p:to>
                                        <p:strVal val="visible"/>
                                      </p:to>
                                    </p:set>
                                    <p:animEffect transition="in" filter="fade">
                                      <p:cBhvr>
                                        <p:cTn id="120" dur="500"/>
                                        <p:tgtEl>
                                          <p:spTgt spid="121"/>
                                        </p:tgtEl>
                                      </p:cBhvr>
                                    </p:animEffect>
                                  </p:childTnLst>
                                </p:cTn>
                              </p:par>
                              <p:par>
                                <p:cTn id="121" presetID="10" presetClass="entr" presetSubtype="0" fill="hold" nodeType="withEffect">
                                  <p:stCondLst>
                                    <p:cond delay="0"/>
                                  </p:stCondLst>
                                  <p:childTnLst>
                                    <p:set>
                                      <p:cBhvr>
                                        <p:cTn id="122" dur="1" fill="hold">
                                          <p:stCondLst>
                                            <p:cond delay="0"/>
                                          </p:stCondLst>
                                        </p:cTn>
                                        <p:tgtEl>
                                          <p:spTgt spid="124"/>
                                        </p:tgtEl>
                                        <p:attrNameLst>
                                          <p:attrName>style.visibility</p:attrName>
                                        </p:attrNameLst>
                                      </p:cBhvr>
                                      <p:to>
                                        <p:strVal val="visible"/>
                                      </p:to>
                                    </p:set>
                                    <p:animEffect transition="in" filter="fade">
                                      <p:cBhvr>
                                        <p:cTn id="123" dur="500"/>
                                        <p:tgtEl>
                                          <p:spTgt spid="124"/>
                                        </p:tgtEl>
                                      </p:cBhvr>
                                    </p:animEffect>
                                  </p:childTnLst>
                                </p:cTn>
                              </p:par>
                              <p:par>
                                <p:cTn id="124" presetID="10" presetClass="entr" presetSubtype="0" fill="hold" nodeType="with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fade">
                                      <p:cBhvr>
                                        <p:cTn id="126" dur="500"/>
                                        <p:tgtEl>
                                          <p:spTgt spid="12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32"/>
                                        </p:tgtEl>
                                        <p:attrNameLst>
                                          <p:attrName>style.visibility</p:attrName>
                                        </p:attrNameLst>
                                      </p:cBhvr>
                                      <p:to>
                                        <p:strVal val="visible"/>
                                      </p:to>
                                    </p:set>
                                    <p:animEffect transition="in" filter="fade">
                                      <p:cBhvr>
                                        <p:cTn id="129" dur="500"/>
                                        <p:tgtEl>
                                          <p:spTgt spid="132"/>
                                        </p:tgtEl>
                                      </p:cBhvr>
                                    </p:animEffect>
                                  </p:childTnLst>
                                </p:cTn>
                              </p:par>
                              <p:par>
                                <p:cTn id="130" presetID="10" presetClass="entr" presetSubtype="0" fill="hold" nodeType="withEffect">
                                  <p:stCondLst>
                                    <p:cond delay="0"/>
                                  </p:stCondLst>
                                  <p:childTnLst>
                                    <p:set>
                                      <p:cBhvr>
                                        <p:cTn id="131" dur="1" fill="hold">
                                          <p:stCondLst>
                                            <p:cond delay="0"/>
                                          </p:stCondLst>
                                        </p:cTn>
                                        <p:tgtEl>
                                          <p:spTgt spid="133"/>
                                        </p:tgtEl>
                                        <p:attrNameLst>
                                          <p:attrName>style.visibility</p:attrName>
                                        </p:attrNameLst>
                                      </p:cBhvr>
                                      <p:to>
                                        <p:strVal val="visible"/>
                                      </p:to>
                                    </p:set>
                                    <p:animEffect transition="in" filter="fade">
                                      <p:cBhvr>
                                        <p:cTn id="132" dur="500"/>
                                        <p:tgtEl>
                                          <p:spTgt spid="13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36"/>
                                        </p:tgtEl>
                                        <p:attrNameLst>
                                          <p:attrName>style.visibility</p:attrName>
                                        </p:attrNameLst>
                                      </p:cBhvr>
                                      <p:to>
                                        <p:strVal val="visible"/>
                                      </p:to>
                                    </p:set>
                                    <p:animEffect transition="in" filter="fade">
                                      <p:cBhvr>
                                        <p:cTn id="135" dur="500"/>
                                        <p:tgtEl>
                                          <p:spTgt spid="136"/>
                                        </p:tgtEl>
                                      </p:cBhvr>
                                    </p:animEffect>
                                  </p:childTnLst>
                                </p:cTn>
                              </p:par>
                              <p:par>
                                <p:cTn id="136" presetID="10" presetClass="entr" presetSubtype="0" fill="hold" nodeType="withEffect">
                                  <p:stCondLst>
                                    <p:cond delay="0"/>
                                  </p:stCondLst>
                                  <p:childTnLst>
                                    <p:set>
                                      <p:cBhvr>
                                        <p:cTn id="137" dur="1" fill="hold">
                                          <p:stCondLst>
                                            <p:cond delay="0"/>
                                          </p:stCondLst>
                                        </p:cTn>
                                        <p:tgtEl>
                                          <p:spTgt spid="137"/>
                                        </p:tgtEl>
                                        <p:attrNameLst>
                                          <p:attrName>style.visibility</p:attrName>
                                        </p:attrNameLst>
                                      </p:cBhvr>
                                      <p:to>
                                        <p:strVal val="visible"/>
                                      </p:to>
                                    </p:set>
                                    <p:animEffect transition="in" filter="fade">
                                      <p:cBhvr>
                                        <p:cTn id="138" dur="500"/>
                                        <p:tgtEl>
                                          <p:spTgt spid="13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40"/>
                                        </p:tgtEl>
                                        <p:attrNameLst>
                                          <p:attrName>style.visibility</p:attrName>
                                        </p:attrNameLst>
                                      </p:cBhvr>
                                      <p:to>
                                        <p:strVal val="visible"/>
                                      </p:to>
                                    </p:set>
                                    <p:animEffect transition="in" filter="fade">
                                      <p:cBhvr>
                                        <p:cTn id="141" dur="500"/>
                                        <p:tgtEl>
                                          <p:spTgt spid="140"/>
                                        </p:tgtEl>
                                      </p:cBhvr>
                                    </p:animEffect>
                                  </p:childTnLst>
                                </p:cTn>
                              </p:par>
                              <p:par>
                                <p:cTn id="142" presetID="10" presetClass="entr" presetSubtype="0" fill="hold" nodeType="withEffect">
                                  <p:stCondLst>
                                    <p:cond delay="0"/>
                                  </p:stCondLst>
                                  <p:childTnLst>
                                    <p:set>
                                      <p:cBhvr>
                                        <p:cTn id="143" dur="1" fill="hold">
                                          <p:stCondLst>
                                            <p:cond delay="0"/>
                                          </p:stCondLst>
                                        </p:cTn>
                                        <p:tgtEl>
                                          <p:spTgt spid="141"/>
                                        </p:tgtEl>
                                        <p:attrNameLst>
                                          <p:attrName>style.visibility</p:attrName>
                                        </p:attrNameLst>
                                      </p:cBhvr>
                                      <p:to>
                                        <p:strVal val="visible"/>
                                      </p:to>
                                    </p:set>
                                    <p:animEffect transition="in" filter="fade">
                                      <p:cBhvr>
                                        <p:cTn id="144" dur="500"/>
                                        <p:tgtEl>
                                          <p:spTgt spid="141"/>
                                        </p:tgtEl>
                                      </p:cBhvr>
                                    </p:animEffect>
                                  </p:childTnLst>
                                </p:cTn>
                              </p:par>
                              <p:par>
                                <p:cTn id="145" presetID="10" presetClass="entr" presetSubtype="0" fill="hold" nodeType="withEffect">
                                  <p:stCondLst>
                                    <p:cond delay="0"/>
                                  </p:stCondLst>
                                  <p:childTnLst>
                                    <p:set>
                                      <p:cBhvr>
                                        <p:cTn id="146" dur="1" fill="hold">
                                          <p:stCondLst>
                                            <p:cond delay="0"/>
                                          </p:stCondLst>
                                        </p:cTn>
                                        <p:tgtEl>
                                          <p:spTgt spid="144"/>
                                        </p:tgtEl>
                                        <p:attrNameLst>
                                          <p:attrName>style.visibility</p:attrName>
                                        </p:attrNameLst>
                                      </p:cBhvr>
                                      <p:to>
                                        <p:strVal val="visible"/>
                                      </p:to>
                                    </p:set>
                                    <p:animEffect transition="in" filter="fade">
                                      <p:cBhvr>
                                        <p:cTn id="147" dur="500"/>
                                        <p:tgtEl>
                                          <p:spTgt spid="144"/>
                                        </p:tgtEl>
                                      </p:cBhvr>
                                    </p:animEffect>
                                  </p:childTnLst>
                                </p:cTn>
                              </p:par>
                              <p:par>
                                <p:cTn id="148" presetID="10" presetClass="entr" presetSubtype="0" fill="hold" nodeType="withEffect">
                                  <p:stCondLst>
                                    <p:cond delay="0"/>
                                  </p:stCondLst>
                                  <p:childTnLst>
                                    <p:set>
                                      <p:cBhvr>
                                        <p:cTn id="149" dur="1" fill="hold">
                                          <p:stCondLst>
                                            <p:cond delay="0"/>
                                          </p:stCondLst>
                                        </p:cTn>
                                        <p:tgtEl>
                                          <p:spTgt spid="149"/>
                                        </p:tgtEl>
                                        <p:attrNameLst>
                                          <p:attrName>style.visibility</p:attrName>
                                        </p:attrNameLst>
                                      </p:cBhvr>
                                      <p:to>
                                        <p:strVal val="visible"/>
                                      </p:to>
                                    </p:set>
                                    <p:animEffect transition="in" filter="fade">
                                      <p:cBhvr>
                                        <p:cTn id="150" dur="500"/>
                                        <p:tgtEl>
                                          <p:spTgt spid="14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52"/>
                                        </p:tgtEl>
                                        <p:attrNameLst>
                                          <p:attrName>style.visibility</p:attrName>
                                        </p:attrNameLst>
                                      </p:cBhvr>
                                      <p:to>
                                        <p:strVal val="visible"/>
                                      </p:to>
                                    </p:set>
                                    <p:animEffect transition="in" filter="fade">
                                      <p:cBhvr>
                                        <p:cTn id="153" dur="500"/>
                                        <p:tgtEl>
                                          <p:spTgt spid="152"/>
                                        </p:tgtEl>
                                      </p:cBhvr>
                                    </p:animEffect>
                                  </p:childTnLst>
                                </p:cTn>
                              </p:par>
                              <p:par>
                                <p:cTn id="154" presetID="10" presetClass="entr" presetSubtype="0" fill="hold" nodeType="withEffect">
                                  <p:stCondLst>
                                    <p:cond delay="0"/>
                                  </p:stCondLst>
                                  <p:childTnLst>
                                    <p:set>
                                      <p:cBhvr>
                                        <p:cTn id="155" dur="1" fill="hold">
                                          <p:stCondLst>
                                            <p:cond delay="0"/>
                                          </p:stCondLst>
                                        </p:cTn>
                                        <p:tgtEl>
                                          <p:spTgt spid="153"/>
                                        </p:tgtEl>
                                        <p:attrNameLst>
                                          <p:attrName>style.visibility</p:attrName>
                                        </p:attrNameLst>
                                      </p:cBhvr>
                                      <p:to>
                                        <p:strVal val="visible"/>
                                      </p:to>
                                    </p:set>
                                    <p:animEffect transition="in" filter="fade">
                                      <p:cBhvr>
                                        <p:cTn id="156" dur="500"/>
                                        <p:tgtEl>
                                          <p:spTgt spid="15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56"/>
                                        </p:tgtEl>
                                        <p:attrNameLst>
                                          <p:attrName>style.visibility</p:attrName>
                                        </p:attrNameLst>
                                      </p:cBhvr>
                                      <p:to>
                                        <p:strVal val="visible"/>
                                      </p:to>
                                    </p:set>
                                    <p:animEffect transition="in" filter="fade">
                                      <p:cBhvr>
                                        <p:cTn id="159" dur="500"/>
                                        <p:tgtEl>
                                          <p:spTgt spid="156"/>
                                        </p:tgtEl>
                                      </p:cBhvr>
                                    </p:animEffect>
                                  </p:childTnLst>
                                </p:cTn>
                              </p:par>
                              <p:par>
                                <p:cTn id="160" presetID="10" presetClass="entr" presetSubtype="0" fill="hold" nodeType="withEffect">
                                  <p:stCondLst>
                                    <p:cond delay="0"/>
                                  </p:stCondLst>
                                  <p:childTnLst>
                                    <p:set>
                                      <p:cBhvr>
                                        <p:cTn id="161" dur="1" fill="hold">
                                          <p:stCondLst>
                                            <p:cond delay="0"/>
                                          </p:stCondLst>
                                        </p:cTn>
                                        <p:tgtEl>
                                          <p:spTgt spid="157"/>
                                        </p:tgtEl>
                                        <p:attrNameLst>
                                          <p:attrName>style.visibility</p:attrName>
                                        </p:attrNameLst>
                                      </p:cBhvr>
                                      <p:to>
                                        <p:strVal val="visible"/>
                                      </p:to>
                                    </p:set>
                                    <p:animEffect transition="in" filter="fade">
                                      <p:cBhvr>
                                        <p:cTn id="162" dur="500"/>
                                        <p:tgtEl>
                                          <p:spTgt spid="15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500"/>
                                        <p:tgtEl>
                                          <p:spTgt spid="160"/>
                                        </p:tgtEl>
                                      </p:cBhvr>
                                    </p:animEffect>
                                  </p:childTnLst>
                                </p:cTn>
                              </p:par>
                              <p:par>
                                <p:cTn id="166" presetID="10" presetClass="entr" presetSubtype="0" fill="hold" nodeType="withEffect">
                                  <p:stCondLst>
                                    <p:cond delay="0"/>
                                  </p:stCondLst>
                                  <p:childTnLst>
                                    <p:set>
                                      <p:cBhvr>
                                        <p:cTn id="167" dur="1" fill="hold">
                                          <p:stCondLst>
                                            <p:cond delay="0"/>
                                          </p:stCondLst>
                                        </p:cTn>
                                        <p:tgtEl>
                                          <p:spTgt spid="161"/>
                                        </p:tgtEl>
                                        <p:attrNameLst>
                                          <p:attrName>style.visibility</p:attrName>
                                        </p:attrNameLst>
                                      </p:cBhvr>
                                      <p:to>
                                        <p:strVal val="visible"/>
                                      </p:to>
                                    </p:set>
                                    <p:animEffect transition="in" filter="fade">
                                      <p:cBhvr>
                                        <p:cTn id="168" dur="500"/>
                                        <p:tgtEl>
                                          <p:spTgt spid="161"/>
                                        </p:tgtEl>
                                      </p:cBhvr>
                                    </p:animEffect>
                                  </p:childTnLst>
                                </p:cTn>
                              </p:par>
                              <p:par>
                                <p:cTn id="169" presetID="10" presetClass="entr" presetSubtype="0" fill="hold" nodeType="withEffect">
                                  <p:stCondLst>
                                    <p:cond delay="0"/>
                                  </p:stCondLst>
                                  <p:childTnLst>
                                    <p:set>
                                      <p:cBhvr>
                                        <p:cTn id="170" dur="1" fill="hold">
                                          <p:stCondLst>
                                            <p:cond delay="0"/>
                                          </p:stCondLst>
                                        </p:cTn>
                                        <p:tgtEl>
                                          <p:spTgt spid="164"/>
                                        </p:tgtEl>
                                        <p:attrNameLst>
                                          <p:attrName>style.visibility</p:attrName>
                                        </p:attrNameLst>
                                      </p:cBhvr>
                                      <p:to>
                                        <p:strVal val="visible"/>
                                      </p:to>
                                    </p:set>
                                    <p:animEffect transition="in" filter="fade">
                                      <p:cBhvr>
                                        <p:cTn id="171" dur="500"/>
                                        <p:tgtEl>
                                          <p:spTgt spid="164"/>
                                        </p:tgtEl>
                                      </p:cBhvr>
                                    </p:animEffect>
                                  </p:childTnLst>
                                </p:cTn>
                              </p:par>
                              <p:par>
                                <p:cTn id="172" presetID="10" presetClass="entr" presetSubtype="0" fill="hold" nodeType="withEffect">
                                  <p:stCondLst>
                                    <p:cond delay="0"/>
                                  </p:stCondLst>
                                  <p:childTnLst>
                                    <p:set>
                                      <p:cBhvr>
                                        <p:cTn id="173" dur="1" fill="hold">
                                          <p:stCondLst>
                                            <p:cond delay="0"/>
                                          </p:stCondLst>
                                        </p:cTn>
                                        <p:tgtEl>
                                          <p:spTgt spid="169"/>
                                        </p:tgtEl>
                                        <p:attrNameLst>
                                          <p:attrName>style.visibility</p:attrName>
                                        </p:attrNameLst>
                                      </p:cBhvr>
                                      <p:to>
                                        <p:strVal val="visible"/>
                                      </p:to>
                                    </p:set>
                                    <p:animEffect transition="in" filter="fade">
                                      <p:cBhvr>
                                        <p:cTn id="174" dur="500"/>
                                        <p:tgtEl>
                                          <p:spTgt spid="169"/>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72"/>
                                        </p:tgtEl>
                                        <p:attrNameLst>
                                          <p:attrName>style.visibility</p:attrName>
                                        </p:attrNameLst>
                                      </p:cBhvr>
                                      <p:to>
                                        <p:strVal val="visible"/>
                                      </p:to>
                                    </p:set>
                                    <p:animEffect transition="in" filter="fade">
                                      <p:cBhvr>
                                        <p:cTn id="177" dur="500"/>
                                        <p:tgtEl>
                                          <p:spTgt spid="172"/>
                                        </p:tgtEl>
                                      </p:cBhvr>
                                    </p:animEffect>
                                  </p:childTnLst>
                                </p:cTn>
                              </p:par>
                              <p:par>
                                <p:cTn id="178" presetID="10" presetClass="entr" presetSubtype="0" fill="hold" nodeType="withEffect">
                                  <p:stCondLst>
                                    <p:cond delay="0"/>
                                  </p:stCondLst>
                                  <p:childTnLst>
                                    <p:set>
                                      <p:cBhvr>
                                        <p:cTn id="179" dur="1" fill="hold">
                                          <p:stCondLst>
                                            <p:cond delay="0"/>
                                          </p:stCondLst>
                                        </p:cTn>
                                        <p:tgtEl>
                                          <p:spTgt spid="173"/>
                                        </p:tgtEl>
                                        <p:attrNameLst>
                                          <p:attrName>style.visibility</p:attrName>
                                        </p:attrNameLst>
                                      </p:cBhvr>
                                      <p:to>
                                        <p:strVal val="visible"/>
                                      </p:to>
                                    </p:set>
                                    <p:animEffect transition="in" filter="fade">
                                      <p:cBhvr>
                                        <p:cTn id="180" dur="500"/>
                                        <p:tgtEl>
                                          <p:spTgt spid="17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76"/>
                                        </p:tgtEl>
                                        <p:attrNameLst>
                                          <p:attrName>style.visibility</p:attrName>
                                        </p:attrNameLst>
                                      </p:cBhvr>
                                      <p:to>
                                        <p:strVal val="visible"/>
                                      </p:to>
                                    </p:set>
                                    <p:animEffect transition="in" filter="fade">
                                      <p:cBhvr>
                                        <p:cTn id="183" dur="500"/>
                                        <p:tgtEl>
                                          <p:spTgt spid="176"/>
                                        </p:tgtEl>
                                      </p:cBhvr>
                                    </p:animEffect>
                                  </p:childTnLst>
                                </p:cTn>
                              </p:par>
                              <p:par>
                                <p:cTn id="184" presetID="10" presetClass="entr" presetSubtype="0" fill="hold" nodeType="withEffect">
                                  <p:stCondLst>
                                    <p:cond delay="0"/>
                                  </p:stCondLst>
                                  <p:childTnLst>
                                    <p:set>
                                      <p:cBhvr>
                                        <p:cTn id="185" dur="1" fill="hold">
                                          <p:stCondLst>
                                            <p:cond delay="0"/>
                                          </p:stCondLst>
                                        </p:cTn>
                                        <p:tgtEl>
                                          <p:spTgt spid="177"/>
                                        </p:tgtEl>
                                        <p:attrNameLst>
                                          <p:attrName>style.visibility</p:attrName>
                                        </p:attrNameLst>
                                      </p:cBhvr>
                                      <p:to>
                                        <p:strVal val="visible"/>
                                      </p:to>
                                    </p:set>
                                    <p:animEffect transition="in" filter="fade">
                                      <p:cBhvr>
                                        <p:cTn id="186" dur="500"/>
                                        <p:tgtEl>
                                          <p:spTgt spid="177"/>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80"/>
                                        </p:tgtEl>
                                        <p:attrNameLst>
                                          <p:attrName>style.visibility</p:attrName>
                                        </p:attrNameLst>
                                      </p:cBhvr>
                                      <p:to>
                                        <p:strVal val="visible"/>
                                      </p:to>
                                    </p:set>
                                    <p:animEffect transition="in" filter="fade">
                                      <p:cBhvr>
                                        <p:cTn id="189" dur="500"/>
                                        <p:tgtEl>
                                          <p:spTgt spid="180"/>
                                        </p:tgtEl>
                                      </p:cBhvr>
                                    </p:animEffect>
                                  </p:childTnLst>
                                </p:cTn>
                              </p:par>
                              <p:par>
                                <p:cTn id="190" presetID="10" presetClass="entr" presetSubtype="0" fill="hold" nodeType="withEffect">
                                  <p:stCondLst>
                                    <p:cond delay="0"/>
                                  </p:stCondLst>
                                  <p:childTnLst>
                                    <p:set>
                                      <p:cBhvr>
                                        <p:cTn id="191" dur="1" fill="hold">
                                          <p:stCondLst>
                                            <p:cond delay="0"/>
                                          </p:stCondLst>
                                        </p:cTn>
                                        <p:tgtEl>
                                          <p:spTgt spid="181"/>
                                        </p:tgtEl>
                                        <p:attrNameLst>
                                          <p:attrName>style.visibility</p:attrName>
                                        </p:attrNameLst>
                                      </p:cBhvr>
                                      <p:to>
                                        <p:strVal val="visible"/>
                                      </p:to>
                                    </p:set>
                                    <p:animEffect transition="in" filter="fade">
                                      <p:cBhvr>
                                        <p:cTn id="192" dur="500"/>
                                        <p:tgtEl>
                                          <p:spTgt spid="181"/>
                                        </p:tgtEl>
                                      </p:cBhvr>
                                    </p:animEffect>
                                  </p:childTnLst>
                                </p:cTn>
                              </p:par>
                              <p:par>
                                <p:cTn id="193" presetID="10" presetClass="entr" presetSubtype="0" fill="hold" nodeType="withEffect">
                                  <p:stCondLst>
                                    <p:cond delay="0"/>
                                  </p:stCondLst>
                                  <p:childTnLst>
                                    <p:set>
                                      <p:cBhvr>
                                        <p:cTn id="194" dur="1" fill="hold">
                                          <p:stCondLst>
                                            <p:cond delay="0"/>
                                          </p:stCondLst>
                                        </p:cTn>
                                        <p:tgtEl>
                                          <p:spTgt spid="184"/>
                                        </p:tgtEl>
                                        <p:attrNameLst>
                                          <p:attrName>style.visibility</p:attrName>
                                        </p:attrNameLst>
                                      </p:cBhvr>
                                      <p:to>
                                        <p:strVal val="visible"/>
                                      </p:to>
                                    </p:set>
                                    <p:animEffect transition="in" filter="fade">
                                      <p:cBhvr>
                                        <p:cTn id="195" dur="500"/>
                                        <p:tgtEl>
                                          <p:spTgt spid="184"/>
                                        </p:tgtEl>
                                      </p:cBhvr>
                                    </p:animEffect>
                                  </p:childTnLst>
                                </p:cTn>
                              </p:par>
                              <p:par>
                                <p:cTn id="196" presetID="10" presetClass="entr" presetSubtype="0" fill="hold" nodeType="withEffect">
                                  <p:stCondLst>
                                    <p:cond delay="0"/>
                                  </p:stCondLst>
                                  <p:childTnLst>
                                    <p:set>
                                      <p:cBhvr>
                                        <p:cTn id="197" dur="1" fill="hold">
                                          <p:stCondLst>
                                            <p:cond delay="0"/>
                                          </p:stCondLst>
                                        </p:cTn>
                                        <p:tgtEl>
                                          <p:spTgt spid="189"/>
                                        </p:tgtEl>
                                        <p:attrNameLst>
                                          <p:attrName>style.visibility</p:attrName>
                                        </p:attrNameLst>
                                      </p:cBhvr>
                                      <p:to>
                                        <p:strVal val="visible"/>
                                      </p:to>
                                    </p:set>
                                    <p:animEffect transition="in" filter="fade">
                                      <p:cBhvr>
                                        <p:cTn id="198" dur="500"/>
                                        <p:tgtEl>
                                          <p:spTgt spid="189"/>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92"/>
                                        </p:tgtEl>
                                        <p:attrNameLst>
                                          <p:attrName>style.visibility</p:attrName>
                                        </p:attrNameLst>
                                      </p:cBhvr>
                                      <p:to>
                                        <p:strVal val="visible"/>
                                      </p:to>
                                    </p:set>
                                    <p:animEffect transition="in" filter="fade">
                                      <p:cBhvr>
                                        <p:cTn id="201" dur="500"/>
                                        <p:tgtEl>
                                          <p:spTgt spid="192"/>
                                        </p:tgtEl>
                                      </p:cBhvr>
                                    </p:animEffect>
                                  </p:childTnLst>
                                </p:cTn>
                              </p:par>
                              <p:par>
                                <p:cTn id="202" presetID="10" presetClass="entr" presetSubtype="0" fill="hold" nodeType="withEffect">
                                  <p:stCondLst>
                                    <p:cond delay="0"/>
                                  </p:stCondLst>
                                  <p:childTnLst>
                                    <p:set>
                                      <p:cBhvr>
                                        <p:cTn id="203" dur="1" fill="hold">
                                          <p:stCondLst>
                                            <p:cond delay="0"/>
                                          </p:stCondLst>
                                        </p:cTn>
                                        <p:tgtEl>
                                          <p:spTgt spid="193"/>
                                        </p:tgtEl>
                                        <p:attrNameLst>
                                          <p:attrName>style.visibility</p:attrName>
                                        </p:attrNameLst>
                                      </p:cBhvr>
                                      <p:to>
                                        <p:strVal val="visible"/>
                                      </p:to>
                                    </p:set>
                                    <p:animEffect transition="in" filter="fade">
                                      <p:cBhvr>
                                        <p:cTn id="204" dur="500"/>
                                        <p:tgtEl>
                                          <p:spTgt spid="193"/>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96"/>
                                        </p:tgtEl>
                                        <p:attrNameLst>
                                          <p:attrName>style.visibility</p:attrName>
                                        </p:attrNameLst>
                                      </p:cBhvr>
                                      <p:to>
                                        <p:strVal val="visible"/>
                                      </p:to>
                                    </p:set>
                                    <p:animEffect transition="in" filter="fade">
                                      <p:cBhvr>
                                        <p:cTn id="207" dur="500"/>
                                        <p:tgtEl>
                                          <p:spTgt spid="196"/>
                                        </p:tgtEl>
                                      </p:cBhvr>
                                    </p:animEffect>
                                  </p:childTnLst>
                                </p:cTn>
                              </p:par>
                              <p:par>
                                <p:cTn id="208" presetID="10" presetClass="entr" presetSubtype="0" fill="hold" nodeType="withEffect">
                                  <p:stCondLst>
                                    <p:cond delay="0"/>
                                  </p:stCondLst>
                                  <p:childTnLst>
                                    <p:set>
                                      <p:cBhvr>
                                        <p:cTn id="209" dur="1" fill="hold">
                                          <p:stCondLst>
                                            <p:cond delay="0"/>
                                          </p:stCondLst>
                                        </p:cTn>
                                        <p:tgtEl>
                                          <p:spTgt spid="197"/>
                                        </p:tgtEl>
                                        <p:attrNameLst>
                                          <p:attrName>style.visibility</p:attrName>
                                        </p:attrNameLst>
                                      </p:cBhvr>
                                      <p:to>
                                        <p:strVal val="visible"/>
                                      </p:to>
                                    </p:set>
                                    <p:animEffect transition="in" filter="fade">
                                      <p:cBhvr>
                                        <p:cTn id="210" dur="500"/>
                                        <p:tgtEl>
                                          <p:spTgt spid="197"/>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200"/>
                                        </p:tgtEl>
                                        <p:attrNameLst>
                                          <p:attrName>style.visibility</p:attrName>
                                        </p:attrNameLst>
                                      </p:cBhvr>
                                      <p:to>
                                        <p:strVal val="visible"/>
                                      </p:to>
                                    </p:set>
                                    <p:animEffect transition="in" filter="fade">
                                      <p:cBhvr>
                                        <p:cTn id="213" dur="500"/>
                                        <p:tgtEl>
                                          <p:spTgt spid="200"/>
                                        </p:tgtEl>
                                      </p:cBhvr>
                                    </p:animEffect>
                                  </p:childTnLst>
                                </p:cTn>
                              </p:par>
                              <p:par>
                                <p:cTn id="214" presetID="10" presetClass="entr" presetSubtype="0" fill="hold" nodeType="withEffect">
                                  <p:stCondLst>
                                    <p:cond delay="0"/>
                                  </p:stCondLst>
                                  <p:childTnLst>
                                    <p:set>
                                      <p:cBhvr>
                                        <p:cTn id="215" dur="1" fill="hold">
                                          <p:stCondLst>
                                            <p:cond delay="0"/>
                                          </p:stCondLst>
                                        </p:cTn>
                                        <p:tgtEl>
                                          <p:spTgt spid="201"/>
                                        </p:tgtEl>
                                        <p:attrNameLst>
                                          <p:attrName>style.visibility</p:attrName>
                                        </p:attrNameLst>
                                      </p:cBhvr>
                                      <p:to>
                                        <p:strVal val="visible"/>
                                      </p:to>
                                    </p:set>
                                    <p:animEffect transition="in" filter="fade">
                                      <p:cBhvr>
                                        <p:cTn id="216" dur="500"/>
                                        <p:tgtEl>
                                          <p:spTgt spid="201"/>
                                        </p:tgtEl>
                                      </p:cBhvr>
                                    </p:animEffect>
                                  </p:childTnLst>
                                </p:cTn>
                              </p:par>
                              <p:par>
                                <p:cTn id="217" presetID="10" presetClass="entr" presetSubtype="0" fill="hold" nodeType="withEffect">
                                  <p:stCondLst>
                                    <p:cond delay="0"/>
                                  </p:stCondLst>
                                  <p:childTnLst>
                                    <p:set>
                                      <p:cBhvr>
                                        <p:cTn id="218" dur="1" fill="hold">
                                          <p:stCondLst>
                                            <p:cond delay="0"/>
                                          </p:stCondLst>
                                        </p:cTn>
                                        <p:tgtEl>
                                          <p:spTgt spid="204"/>
                                        </p:tgtEl>
                                        <p:attrNameLst>
                                          <p:attrName>style.visibility</p:attrName>
                                        </p:attrNameLst>
                                      </p:cBhvr>
                                      <p:to>
                                        <p:strVal val="visible"/>
                                      </p:to>
                                    </p:set>
                                    <p:animEffect transition="in" filter="fade">
                                      <p:cBhvr>
                                        <p:cTn id="219" dur="500"/>
                                        <p:tgtEl>
                                          <p:spTgt spid="204"/>
                                        </p:tgtEl>
                                      </p:cBhvr>
                                    </p:animEffect>
                                  </p:childTnLst>
                                </p:cTn>
                              </p:par>
                              <p:par>
                                <p:cTn id="220" presetID="10" presetClass="entr" presetSubtype="0" fill="hold" nodeType="withEffect">
                                  <p:stCondLst>
                                    <p:cond delay="0"/>
                                  </p:stCondLst>
                                  <p:childTnLst>
                                    <p:set>
                                      <p:cBhvr>
                                        <p:cTn id="221" dur="1" fill="hold">
                                          <p:stCondLst>
                                            <p:cond delay="0"/>
                                          </p:stCondLst>
                                        </p:cTn>
                                        <p:tgtEl>
                                          <p:spTgt spid="209"/>
                                        </p:tgtEl>
                                        <p:attrNameLst>
                                          <p:attrName>style.visibility</p:attrName>
                                        </p:attrNameLst>
                                      </p:cBhvr>
                                      <p:to>
                                        <p:strVal val="visible"/>
                                      </p:to>
                                    </p:set>
                                    <p:animEffect transition="in" filter="fade">
                                      <p:cBhvr>
                                        <p:cTn id="222" dur="500"/>
                                        <p:tgtEl>
                                          <p:spTgt spid="209"/>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212"/>
                                        </p:tgtEl>
                                        <p:attrNameLst>
                                          <p:attrName>style.visibility</p:attrName>
                                        </p:attrNameLst>
                                      </p:cBhvr>
                                      <p:to>
                                        <p:strVal val="visible"/>
                                      </p:to>
                                    </p:set>
                                    <p:animEffect transition="in" filter="fade">
                                      <p:cBhvr>
                                        <p:cTn id="225" dur="500"/>
                                        <p:tgtEl>
                                          <p:spTgt spid="212"/>
                                        </p:tgtEl>
                                      </p:cBhvr>
                                    </p:animEffect>
                                  </p:childTnLst>
                                </p:cTn>
                              </p:par>
                              <p:par>
                                <p:cTn id="226" presetID="10" presetClass="entr" presetSubtype="0" fill="hold" nodeType="withEffect">
                                  <p:stCondLst>
                                    <p:cond delay="0"/>
                                  </p:stCondLst>
                                  <p:childTnLst>
                                    <p:set>
                                      <p:cBhvr>
                                        <p:cTn id="227" dur="1" fill="hold">
                                          <p:stCondLst>
                                            <p:cond delay="0"/>
                                          </p:stCondLst>
                                        </p:cTn>
                                        <p:tgtEl>
                                          <p:spTgt spid="213"/>
                                        </p:tgtEl>
                                        <p:attrNameLst>
                                          <p:attrName>style.visibility</p:attrName>
                                        </p:attrNameLst>
                                      </p:cBhvr>
                                      <p:to>
                                        <p:strVal val="visible"/>
                                      </p:to>
                                    </p:set>
                                    <p:animEffect transition="in" filter="fade">
                                      <p:cBhvr>
                                        <p:cTn id="228" dur="500"/>
                                        <p:tgtEl>
                                          <p:spTgt spid="213"/>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Effect transition="in" filter="fade">
                                      <p:cBhvr>
                                        <p:cTn id="231" dur="500"/>
                                        <p:tgtEl>
                                          <p:spTgt spid="216"/>
                                        </p:tgtEl>
                                      </p:cBhvr>
                                    </p:animEffect>
                                  </p:childTnLst>
                                </p:cTn>
                              </p:par>
                              <p:par>
                                <p:cTn id="232" presetID="10" presetClass="entr" presetSubtype="0" fill="hold" nodeType="withEffect">
                                  <p:stCondLst>
                                    <p:cond delay="0"/>
                                  </p:stCondLst>
                                  <p:childTnLst>
                                    <p:set>
                                      <p:cBhvr>
                                        <p:cTn id="233" dur="1" fill="hold">
                                          <p:stCondLst>
                                            <p:cond delay="0"/>
                                          </p:stCondLst>
                                        </p:cTn>
                                        <p:tgtEl>
                                          <p:spTgt spid="217"/>
                                        </p:tgtEl>
                                        <p:attrNameLst>
                                          <p:attrName>style.visibility</p:attrName>
                                        </p:attrNameLst>
                                      </p:cBhvr>
                                      <p:to>
                                        <p:strVal val="visible"/>
                                      </p:to>
                                    </p:set>
                                    <p:animEffect transition="in" filter="fade">
                                      <p:cBhvr>
                                        <p:cTn id="234" dur="500"/>
                                        <p:tgtEl>
                                          <p:spTgt spid="217"/>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20"/>
                                        </p:tgtEl>
                                        <p:attrNameLst>
                                          <p:attrName>style.visibility</p:attrName>
                                        </p:attrNameLst>
                                      </p:cBhvr>
                                      <p:to>
                                        <p:strVal val="visible"/>
                                      </p:to>
                                    </p:set>
                                    <p:animEffect transition="in" filter="fade">
                                      <p:cBhvr>
                                        <p:cTn id="237" dur="500"/>
                                        <p:tgtEl>
                                          <p:spTgt spid="220"/>
                                        </p:tgtEl>
                                      </p:cBhvr>
                                    </p:animEffect>
                                  </p:childTnLst>
                                </p:cTn>
                              </p:par>
                              <p:par>
                                <p:cTn id="238" presetID="10" presetClass="entr" presetSubtype="0" fill="hold" nodeType="withEffect">
                                  <p:stCondLst>
                                    <p:cond delay="0"/>
                                  </p:stCondLst>
                                  <p:childTnLst>
                                    <p:set>
                                      <p:cBhvr>
                                        <p:cTn id="239" dur="1" fill="hold">
                                          <p:stCondLst>
                                            <p:cond delay="0"/>
                                          </p:stCondLst>
                                        </p:cTn>
                                        <p:tgtEl>
                                          <p:spTgt spid="221"/>
                                        </p:tgtEl>
                                        <p:attrNameLst>
                                          <p:attrName>style.visibility</p:attrName>
                                        </p:attrNameLst>
                                      </p:cBhvr>
                                      <p:to>
                                        <p:strVal val="visible"/>
                                      </p:to>
                                    </p:set>
                                    <p:animEffect transition="in" filter="fade">
                                      <p:cBhvr>
                                        <p:cTn id="240" dur="500"/>
                                        <p:tgtEl>
                                          <p:spTgt spid="221"/>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225"/>
                                        </p:tgtEl>
                                        <p:attrNameLst>
                                          <p:attrName>style.visibility</p:attrName>
                                        </p:attrNameLst>
                                      </p:cBhvr>
                                      <p:to>
                                        <p:strVal val="visible"/>
                                      </p:to>
                                    </p:set>
                                    <p:animEffect transition="in" filter="fade">
                                      <p:cBhvr>
                                        <p:cTn id="243" dur="500"/>
                                        <p:tgtEl>
                                          <p:spTgt spid="225"/>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226"/>
                                        </p:tgtEl>
                                        <p:attrNameLst>
                                          <p:attrName>style.visibility</p:attrName>
                                        </p:attrNameLst>
                                      </p:cBhvr>
                                      <p:to>
                                        <p:strVal val="visible"/>
                                      </p:to>
                                    </p:set>
                                    <p:animEffect transition="in" filter="fade">
                                      <p:cBhvr>
                                        <p:cTn id="246" dur="500"/>
                                        <p:tgtEl>
                                          <p:spTgt spid="226"/>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227"/>
                                        </p:tgtEl>
                                        <p:attrNameLst>
                                          <p:attrName>style.visibility</p:attrName>
                                        </p:attrNameLst>
                                      </p:cBhvr>
                                      <p:to>
                                        <p:strVal val="visible"/>
                                      </p:to>
                                    </p:set>
                                    <p:animEffect transition="in" filter="fade">
                                      <p:cBhvr>
                                        <p:cTn id="249" dur="500"/>
                                        <p:tgtEl>
                                          <p:spTgt spid="227"/>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228"/>
                                        </p:tgtEl>
                                        <p:attrNameLst>
                                          <p:attrName>style.visibility</p:attrName>
                                        </p:attrNameLst>
                                      </p:cBhvr>
                                      <p:to>
                                        <p:strVal val="visible"/>
                                      </p:to>
                                    </p:set>
                                    <p:animEffect transition="in" filter="fade">
                                      <p:cBhvr>
                                        <p:cTn id="252" dur="500"/>
                                        <p:tgtEl>
                                          <p:spTgt spid="228"/>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229"/>
                                        </p:tgtEl>
                                        <p:attrNameLst>
                                          <p:attrName>style.visibility</p:attrName>
                                        </p:attrNameLst>
                                      </p:cBhvr>
                                      <p:to>
                                        <p:strVal val="visible"/>
                                      </p:to>
                                    </p:set>
                                    <p:animEffect transition="in" filter="fade">
                                      <p:cBhvr>
                                        <p:cTn id="255" dur="500"/>
                                        <p:tgtEl>
                                          <p:spTgt spid="229"/>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230"/>
                                        </p:tgtEl>
                                        <p:attrNameLst>
                                          <p:attrName>style.visibility</p:attrName>
                                        </p:attrNameLst>
                                      </p:cBhvr>
                                      <p:to>
                                        <p:strVal val="visible"/>
                                      </p:to>
                                    </p:set>
                                    <p:animEffect transition="in" filter="fade">
                                      <p:cBhvr>
                                        <p:cTn id="258" dur="500"/>
                                        <p:tgtEl>
                                          <p:spTgt spid="230"/>
                                        </p:tgtEl>
                                      </p:cBhvr>
                                    </p:animEffect>
                                  </p:childTnLst>
                                </p:cTn>
                              </p:par>
                              <p:par>
                                <p:cTn id="259" presetID="10" presetClass="entr" presetSubtype="0" fill="hold" nodeType="withEffect">
                                  <p:stCondLst>
                                    <p:cond delay="0"/>
                                  </p:stCondLst>
                                  <p:childTnLst>
                                    <p:set>
                                      <p:cBhvr>
                                        <p:cTn id="260" dur="1" fill="hold">
                                          <p:stCondLst>
                                            <p:cond delay="0"/>
                                          </p:stCondLst>
                                        </p:cTn>
                                        <p:tgtEl>
                                          <p:spTgt spid="231"/>
                                        </p:tgtEl>
                                        <p:attrNameLst>
                                          <p:attrName>style.visibility</p:attrName>
                                        </p:attrNameLst>
                                      </p:cBhvr>
                                      <p:to>
                                        <p:strVal val="visible"/>
                                      </p:to>
                                    </p:set>
                                    <p:animEffect transition="in" filter="fade">
                                      <p:cBhvr>
                                        <p:cTn id="261" dur="500"/>
                                        <p:tgtEl>
                                          <p:spTgt spid="231"/>
                                        </p:tgtEl>
                                      </p:cBhvr>
                                    </p:animEffect>
                                  </p:childTnLst>
                                </p:cTn>
                              </p:par>
                              <p:par>
                                <p:cTn id="262" presetID="10" presetClass="entr" presetSubtype="0" fill="hold" nodeType="withEffect">
                                  <p:stCondLst>
                                    <p:cond delay="0"/>
                                  </p:stCondLst>
                                  <p:childTnLst>
                                    <p:set>
                                      <p:cBhvr>
                                        <p:cTn id="263" dur="1" fill="hold">
                                          <p:stCondLst>
                                            <p:cond delay="0"/>
                                          </p:stCondLst>
                                        </p:cTn>
                                        <p:tgtEl>
                                          <p:spTgt spid="232"/>
                                        </p:tgtEl>
                                        <p:attrNameLst>
                                          <p:attrName>style.visibility</p:attrName>
                                        </p:attrNameLst>
                                      </p:cBhvr>
                                      <p:to>
                                        <p:strVal val="visible"/>
                                      </p:to>
                                    </p:set>
                                    <p:animEffect transition="in" filter="fade">
                                      <p:cBhvr>
                                        <p:cTn id="264" dur="500"/>
                                        <p:tgtEl>
                                          <p:spTgt spid="232"/>
                                        </p:tgtEl>
                                      </p:cBhvr>
                                    </p:animEffect>
                                  </p:childTnLst>
                                </p:cTn>
                              </p:par>
                              <p:par>
                                <p:cTn id="265" presetID="10" presetClass="entr" presetSubtype="0" fill="hold" nodeType="withEffect">
                                  <p:stCondLst>
                                    <p:cond delay="0"/>
                                  </p:stCondLst>
                                  <p:childTnLst>
                                    <p:set>
                                      <p:cBhvr>
                                        <p:cTn id="266" dur="1" fill="hold">
                                          <p:stCondLst>
                                            <p:cond delay="0"/>
                                          </p:stCondLst>
                                        </p:cTn>
                                        <p:tgtEl>
                                          <p:spTgt spid="379"/>
                                        </p:tgtEl>
                                        <p:attrNameLst>
                                          <p:attrName>style.visibility</p:attrName>
                                        </p:attrNameLst>
                                      </p:cBhvr>
                                      <p:to>
                                        <p:strVal val="visible"/>
                                      </p:to>
                                    </p:set>
                                    <p:animEffect transition="in" filter="fade">
                                      <p:cBhvr>
                                        <p:cTn id="267" dur="500"/>
                                        <p:tgtEl>
                                          <p:spTgt spid="379"/>
                                        </p:tgtEl>
                                      </p:cBhvr>
                                    </p:animEffect>
                                  </p:childTnLst>
                                </p:cTn>
                              </p:par>
                              <p:par>
                                <p:cTn id="268" presetID="10" presetClass="entr" presetSubtype="0" fill="hold" nodeType="withEffect">
                                  <p:stCondLst>
                                    <p:cond delay="0"/>
                                  </p:stCondLst>
                                  <p:childTnLst>
                                    <p:set>
                                      <p:cBhvr>
                                        <p:cTn id="269" dur="1" fill="hold">
                                          <p:stCondLst>
                                            <p:cond delay="0"/>
                                          </p:stCondLst>
                                        </p:cTn>
                                        <p:tgtEl>
                                          <p:spTgt spid="388"/>
                                        </p:tgtEl>
                                        <p:attrNameLst>
                                          <p:attrName>style.visibility</p:attrName>
                                        </p:attrNameLst>
                                      </p:cBhvr>
                                      <p:to>
                                        <p:strVal val="visible"/>
                                      </p:to>
                                    </p:set>
                                    <p:animEffect transition="in" filter="fade">
                                      <p:cBhvr>
                                        <p:cTn id="270" dur="500"/>
                                        <p:tgtEl>
                                          <p:spTgt spid="388"/>
                                        </p:tgtEl>
                                      </p:cBhvr>
                                    </p:animEffect>
                                  </p:childTnLst>
                                </p:cTn>
                              </p:par>
                              <p:par>
                                <p:cTn id="271" presetID="10" presetClass="entr" presetSubtype="0" fill="hold" nodeType="withEffect">
                                  <p:stCondLst>
                                    <p:cond delay="0"/>
                                  </p:stCondLst>
                                  <p:childTnLst>
                                    <p:set>
                                      <p:cBhvr>
                                        <p:cTn id="272" dur="1" fill="hold">
                                          <p:stCondLst>
                                            <p:cond delay="0"/>
                                          </p:stCondLst>
                                        </p:cTn>
                                        <p:tgtEl>
                                          <p:spTgt spid="391"/>
                                        </p:tgtEl>
                                        <p:attrNameLst>
                                          <p:attrName>style.visibility</p:attrName>
                                        </p:attrNameLst>
                                      </p:cBhvr>
                                      <p:to>
                                        <p:strVal val="visible"/>
                                      </p:to>
                                    </p:set>
                                    <p:animEffect transition="in" filter="fade">
                                      <p:cBhvr>
                                        <p:cTn id="273" dur="500"/>
                                        <p:tgtEl>
                                          <p:spTgt spid="391"/>
                                        </p:tgtEl>
                                      </p:cBhvr>
                                    </p:animEffect>
                                  </p:childTnLst>
                                </p:cTn>
                              </p:par>
                              <p:par>
                                <p:cTn id="274" presetID="10" presetClass="entr" presetSubtype="0" fill="hold" nodeType="withEffect">
                                  <p:stCondLst>
                                    <p:cond delay="0"/>
                                  </p:stCondLst>
                                  <p:childTnLst>
                                    <p:set>
                                      <p:cBhvr>
                                        <p:cTn id="275" dur="1" fill="hold">
                                          <p:stCondLst>
                                            <p:cond delay="0"/>
                                          </p:stCondLst>
                                        </p:cTn>
                                        <p:tgtEl>
                                          <p:spTgt spid="392"/>
                                        </p:tgtEl>
                                        <p:attrNameLst>
                                          <p:attrName>style.visibility</p:attrName>
                                        </p:attrNameLst>
                                      </p:cBhvr>
                                      <p:to>
                                        <p:strVal val="visible"/>
                                      </p:to>
                                    </p:set>
                                    <p:animEffect transition="in" filter="fade">
                                      <p:cBhvr>
                                        <p:cTn id="276" dur="500"/>
                                        <p:tgtEl>
                                          <p:spTgt spid="392"/>
                                        </p:tgtEl>
                                      </p:cBhvr>
                                    </p:animEffect>
                                  </p:childTnLst>
                                </p:cTn>
                              </p:par>
                              <p:par>
                                <p:cTn id="277" presetID="10" presetClass="entr" presetSubtype="0" fill="hold" nodeType="withEffect">
                                  <p:stCondLst>
                                    <p:cond delay="0"/>
                                  </p:stCondLst>
                                  <p:childTnLst>
                                    <p:set>
                                      <p:cBhvr>
                                        <p:cTn id="278" dur="1" fill="hold">
                                          <p:stCondLst>
                                            <p:cond delay="0"/>
                                          </p:stCondLst>
                                        </p:cTn>
                                        <p:tgtEl>
                                          <p:spTgt spid="393"/>
                                        </p:tgtEl>
                                        <p:attrNameLst>
                                          <p:attrName>style.visibility</p:attrName>
                                        </p:attrNameLst>
                                      </p:cBhvr>
                                      <p:to>
                                        <p:strVal val="visible"/>
                                      </p:to>
                                    </p:set>
                                    <p:animEffect transition="in" filter="fade">
                                      <p:cBhvr>
                                        <p:cTn id="279" dur="500"/>
                                        <p:tgtEl>
                                          <p:spTgt spid="393"/>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224"/>
                                        </p:tgtEl>
                                        <p:attrNameLst>
                                          <p:attrName>style.visibility</p:attrName>
                                        </p:attrNameLst>
                                      </p:cBhvr>
                                      <p:to>
                                        <p:strVal val="visible"/>
                                      </p:to>
                                    </p:set>
                                    <p:animEffect transition="in" filter="fade">
                                      <p:cBhvr>
                                        <p:cTn id="282" dur="500"/>
                                        <p:tgtEl>
                                          <p:spTgt spid="224"/>
                                        </p:tgtEl>
                                      </p:cBhvr>
                                    </p:animEffect>
                                  </p:childTnLst>
                                </p:cTn>
                              </p:par>
                              <p:par>
                                <p:cTn id="283" presetID="10" presetClass="entr" presetSubtype="0" fill="hold" nodeType="withEffect">
                                  <p:stCondLst>
                                    <p:cond delay="0"/>
                                  </p:stCondLst>
                                  <p:childTnLst>
                                    <p:set>
                                      <p:cBhvr>
                                        <p:cTn id="284" dur="1" fill="hold">
                                          <p:stCondLst>
                                            <p:cond delay="0"/>
                                          </p:stCondLst>
                                        </p:cTn>
                                        <p:tgtEl>
                                          <p:spTgt spid="394"/>
                                        </p:tgtEl>
                                        <p:attrNameLst>
                                          <p:attrName>style.visibility</p:attrName>
                                        </p:attrNameLst>
                                      </p:cBhvr>
                                      <p:to>
                                        <p:strVal val="visible"/>
                                      </p:to>
                                    </p:set>
                                    <p:animEffect transition="in" filter="fade">
                                      <p:cBhvr>
                                        <p:cTn id="285" dur="500"/>
                                        <p:tgtEl>
                                          <p:spTgt spid="394"/>
                                        </p:tgtEl>
                                      </p:cBhvr>
                                    </p:animEffect>
                                  </p:childTnLst>
                                </p:cTn>
                              </p:par>
                              <p:par>
                                <p:cTn id="286" presetID="2" presetClass="entr" presetSubtype="4" fill="hold" grpId="0" nodeType="withEffect">
                                  <p:stCondLst>
                                    <p:cond delay="0"/>
                                  </p:stCondLst>
                                  <p:childTnLst>
                                    <p:set>
                                      <p:cBhvr>
                                        <p:cTn id="287" dur="1" fill="hold">
                                          <p:stCondLst>
                                            <p:cond delay="0"/>
                                          </p:stCondLst>
                                        </p:cTn>
                                        <p:tgtEl>
                                          <p:spTgt spid="5"/>
                                        </p:tgtEl>
                                        <p:attrNameLst>
                                          <p:attrName>style.visibility</p:attrName>
                                        </p:attrNameLst>
                                      </p:cBhvr>
                                      <p:to>
                                        <p:strVal val="visible"/>
                                      </p:to>
                                    </p:set>
                                    <p:anim calcmode="lin" valueType="num">
                                      <p:cBhvr additive="base">
                                        <p:cTn id="288" dur="500" fill="hold"/>
                                        <p:tgtEl>
                                          <p:spTgt spid="5"/>
                                        </p:tgtEl>
                                        <p:attrNameLst>
                                          <p:attrName>ppt_x</p:attrName>
                                        </p:attrNameLst>
                                      </p:cBhvr>
                                      <p:tavLst>
                                        <p:tav tm="0">
                                          <p:val>
                                            <p:strVal val="#ppt_x"/>
                                          </p:val>
                                        </p:tav>
                                        <p:tav tm="100000">
                                          <p:val>
                                            <p:strVal val="#ppt_x"/>
                                          </p:val>
                                        </p:tav>
                                      </p:tavLst>
                                    </p:anim>
                                    <p:anim calcmode="lin" valueType="num">
                                      <p:cBhvr additive="base">
                                        <p:cTn id="289" dur="500" fill="hold"/>
                                        <p:tgtEl>
                                          <p:spTgt spid="5"/>
                                        </p:tgtEl>
                                        <p:attrNameLst>
                                          <p:attrName>ppt_y</p:attrName>
                                        </p:attrNameLst>
                                      </p:cBhvr>
                                      <p:tavLst>
                                        <p:tav tm="0">
                                          <p:val>
                                            <p:strVal val="1+#ppt_h/2"/>
                                          </p:val>
                                        </p:tav>
                                        <p:tav tm="100000">
                                          <p:val>
                                            <p:strVal val="#ppt_y"/>
                                          </p:val>
                                        </p:tav>
                                      </p:tavLst>
                                    </p:anim>
                                  </p:childTnLst>
                                </p:cTn>
                              </p:par>
                              <p:par>
                                <p:cTn id="290" presetID="2" presetClass="entr" presetSubtype="4" fill="hold" grpId="0" nodeType="withEffect">
                                  <p:stCondLst>
                                    <p:cond delay="0"/>
                                  </p:stCondLst>
                                  <p:childTnLst>
                                    <p:set>
                                      <p:cBhvr>
                                        <p:cTn id="291" dur="1" fill="hold">
                                          <p:stCondLst>
                                            <p:cond delay="0"/>
                                          </p:stCondLst>
                                        </p:cTn>
                                        <p:tgtEl>
                                          <p:spTgt spid="6"/>
                                        </p:tgtEl>
                                        <p:attrNameLst>
                                          <p:attrName>style.visibility</p:attrName>
                                        </p:attrNameLst>
                                      </p:cBhvr>
                                      <p:to>
                                        <p:strVal val="visible"/>
                                      </p:to>
                                    </p:set>
                                    <p:anim calcmode="lin" valueType="num">
                                      <p:cBhvr additive="base">
                                        <p:cTn id="292" dur="500" fill="hold"/>
                                        <p:tgtEl>
                                          <p:spTgt spid="6"/>
                                        </p:tgtEl>
                                        <p:attrNameLst>
                                          <p:attrName>ppt_x</p:attrName>
                                        </p:attrNameLst>
                                      </p:cBhvr>
                                      <p:tavLst>
                                        <p:tav tm="0">
                                          <p:val>
                                            <p:strVal val="#ppt_x"/>
                                          </p:val>
                                        </p:tav>
                                        <p:tav tm="100000">
                                          <p:val>
                                            <p:strVal val="#ppt_x"/>
                                          </p:val>
                                        </p:tav>
                                      </p:tavLst>
                                    </p:anim>
                                    <p:anim calcmode="lin" valueType="num">
                                      <p:cBhvr additive="base">
                                        <p:cTn id="29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4" fill="hold" nodeType="clickPar">
                      <p:stCondLst>
                        <p:cond delay="indefinite"/>
                      </p:stCondLst>
                      <p:childTnLst>
                        <p:par>
                          <p:cTn id="295" fill="hold" nodeType="withGroup">
                            <p:stCondLst>
                              <p:cond delay="0"/>
                            </p:stCondLst>
                            <p:childTnLst>
                              <p:par>
                                <p:cTn id="296" presetID="10" presetClass="entr" presetSubtype="0" fill="hold" nodeType="clickEffect">
                                  <p:stCondLst>
                                    <p:cond delay="0"/>
                                  </p:stCondLst>
                                  <p:childTnLst>
                                    <p:set>
                                      <p:cBhvr>
                                        <p:cTn id="297" dur="1" fill="hold">
                                          <p:stCondLst>
                                            <p:cond delay="0"/>
                                          </p:stCondLst>
                                        </p:cTn>
                                        <p:tgtEl>
                                          <p:spTgt spid="233"/>
                                        </p:tgtEl>
                                        <p:attrNameLst>
                                          <p:attrName>style.visibility</p:attrName>
                                        </p:attrNameLst>
                                      </p:cBhvr>
                                      <p:to>
                                        <p:strVal val="visible"/>
                                      </p:to>
                                    </p:set>
                                    <p:animEffect transition="in" filter="fade">
                                      <p:cBhvr>
                                        <p:cTn id="298" dur="500"/>
                                        <p:tgtEl>
                                          <p:spTgt spid="233"/>
                                        </p:tgtEl>
                                      </p:cBhvr>
                                    </p:animEffect>
                                  </p:childTnLst>
                                </p:cTn>
                              </p:par>
                              <p:par>
                                <p:cTn id="299" presetID="10" presetClass="entr" presetSubtype="0" fill="hold" nodeType="withEffect">
                                  <p:stCondLst>
                                    <p:cond delay="0"/>
                                  </p:stCondLst>
                                  <p:childTnLst>
                                    <p:set>
                                      <p:cBhvr>
                                        <p:cTn id="300" dur="1" fill="hold">
                                          <p:stCondLst>
                                            <p:cond delay="0"/>
                                          </p:stCondLst>
                                        </p:cTn>
                                        <p:tgtEl>
                                          <p:spTgt spid="238"/>
                                        </p:tgtEl>
                                        <p:attrNameLst>
                                          <p:attrName>style.visibility</p:attrName>
                                        </p:attrNameLst>
                                      </p:cBhvr>
                                      <p:to>
                                        <p:strVal val="visible"/>
                                      </p:to>
                                    </p:set>
                                    <p:animEffect transition="in" filter="fade">
                                      <p:cBhvr>
                                        <p:cTn id="301" dur="500"/>
                                        <p:tgtEl>
                                          <p:spTgt spid="238"/>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241"/>
                                        </p:tgtEl>
                                        <p:attrNameLst>
                                          <p:attrName>style.visibility</p:attrName>
                                        </p:attrNameLst>
                                      </p:cBhvr>
                                      <p:to>
                                        <p:strVal val="visible"/>
                                      </p:to>
                                    </p:set>
                                    <p:animEffect transition="in" filter="fade">
                                      <p:cBhvr>
                                        <p:cTn id="304" dur="500"/>
                                        <p:tgtEl>
                                          <p:spTgt spid="241"/>
                                        </p:tgtEl>
                                      </p:cBhvr>
                                    </p:animEffect>
                                  </p:childTnLst>
                                </p:cTn>
                              </p:par>
                              <p:par>
                                <p:cTn id="305" presetID="10" presetClass="entr" presetSubtype="0" fill="hold" nodeType="withEffect">
                                  <p:stCondLst>
                                    <p:cond delay="0"/>
                                  </p:stCondLst>
                                  <p:childTnLst>
                                    <p:set>
                                      <p:cBhvr>
                                        <p:cTn id="306" dur="1" fill="hold">
                                          <p:stCondLst>
                                            <p:cond delay="0"/>
                                          </p:stCondLst>
                                        </p:cTn>
                                        <p:tgtEl>
                                          <p:spTgt spid="242"/>
                                        </p:tgtEl>
                                        <p:attrNameLst>
                                          <p:attrName>style.visibility</p:attrName>
                                        </p:attrNameLst>
                                      </p:cBhvr>
                                      <p:to>
                                        <p:strVal val="visible"/>
                                      </p:to>
                                    </p:set>
                                    <p:animEffect transition="in" filter="fade">
                                      <p:cBhvr>
                                        <p:cTn id="307" dur="500"/>
                                        <p:tgtEl>
                                          <p:spTgt spid="242"/>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245"/>
                                        </p:tgtEl>
                                        <p:attrNameLst>
                                          <p:attrName>style.visibility</p:attrName>
                                        </p:attrNameLst>
                                      </p:cBhvr>
                                      <p:to>
                                        <p:strVal val="visible"/>
                                      </p:to>
                                    </p:set>
                                    <p:animEffect transition="in" filter="fade">
                                      <p:cBhvr>
                                        <p:cTn id="310" dur="500"/>
                                        <p:tgtEl>
                                          <p:spTgt spid="245"/>
                                        </p:tgtEl>
                                      </p:cBhvr>
                                    </p:animEffect>
                                  </p:childTnLst>
                                </p:cTn>
                              </p:par>
                              <p:par>
                                <p:cTn id="311" presetID="10" presetClass="entr" presetSubtype="0" fill="hold" nodeType="withEffect">
                                  <p:stCondLst>
                                    <p:cond delay="0"/>
                                  </p:stCondLst>
                                  <p:childTnLst>
                                    <p:set>
                                      <p:cBhvr>
                                        <p:cTn id="312" dur="1" fill="hold">
                                          <p:stCondLst>
                                            <p:cond delay="0"/>
                                          </p:stCondLst>
                                        </p:cTn>
                                        <p:tgtEl>
                                          <p:spTgt spid="246"/>
                                        </p:tgtEl>
                                        <p:attrNameLst>
                                          <p:attrName>style.visibility</p:attrName>
                                        </p:attrNameLst>
                                      </p:cBhvr>
                                      <p:to>
                                        <p:strVal val="visible"/>
                                      </p:to>
                                    </p:set>
                                    <p:animEffect transition="in" filter="fade">
                                      <p:cBhvr>
                                        <p:cTn id="313" dur="500"/>
                                        <p:tgtEl>
                                          <p:spTgt spid="246"/>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249"/>
                                        </p:tgtEl>
                                        <p:attrNameLst>
                                          <p:attrName>style.visibility</p:attrName>
                                        </p:attrNameLst>
                                      </p:cBhvr>
                                      <p:to>
                                        <p:strVal val="visible"/>
                                      </p:to>
                                    </p:set>
                                    <p:animEffect transition="in" filter="fade">
                                      <p:cBhvr>
                                        <p:cTn id="316" dur="500"/>
                                        <p:tgtEl>
                                          <p:spTgt spid="249"/>
                                        </p:tgtEl>
                                      </p:cBhvr>
                                    </p:animEffect>
                                  </p:childTnLst>
                                </p:cTn>
                              </p:par>
                              <p:par>
                                <p:cTn id="317" presetID="10" presetClass="entr" presetSubtype="0" fill="hold" nodeType="withEffect">
                                  <p:stCondLst>
                                    <p:cond delay="0"/>
                                  </p:stCondLst>
                                  <p:childTnLst>
                                    <p:set>
                                      <p:cBhvr>
                                        <p:cTn id="318" dur="1" fill="hold">
                                          <p:stCondLst>
                                            <p:cond delay="0"/>
                                          </p:stCondLst>
                                        </p:cTn>
                                        <p:tgtEl>
                                          <p:spTgt spid="250"/>
                                        </p:tgtEl>
                                        <p:attrNameLst>
                                          <p:attrName>style.visibility</p:attrName>
                                        </p:attrNameLst>
                                      </p:cBhvr>
                                      <p:to>
                                        <p:strVal val="visible"/>
                                      </p:to>
                                    </p:set>
                                    <p:animEffect transition="in" filter="fade">
                                      <p:cBhvr>
                                        <p:cTn id="319" dur="500"/>
                                        <p:tgtEl>
                                          <p:spTgt spid="250"/>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53"/>
                                        </p:tgtEl>
                                        <p:attrNameLst>
                                          <p:attrName>style.visibility</p:attrName>
                                        </p:attrNameLst>
                                      </p:cBhvr>
                                      <p:to>
                                        <p:strVal val="visible"/>
                                      </p:to>
                                    </p:set>
                                    <p:animEffect transition="in" filter="fade">
                                      <p:cBhvr>
                                        <p:cTn id="322" dur="500"/>
                                        <p:tgtEl>
                                          <p:spTgt spid="253"/>
                                        </p:tgtEl>
                                      </p:cBhvr>
                                    </p:animEffect>
                                  </p:childTnLst>
                                </p:cTn>
                              </p:par>
                              <p:par>
                                <p:cTn id="323" presetID="10" presetClass="entr" presetSubtype="0" fill="hold" nodeType="withEffect">
                                  <p:stCondLst>
                                    <p:cond delay="0"/>
                                  </p:stCondLst>
                                  <p:childTnLst>
                                    <p:set>
                                      <p:cBhvr>
                                        <p:cTn id="324" dur="1" fill="hold">
                                          <p:stCondLst>
                                            <p:cond delay="0"/>
                                          </p:stCondLst>
                                        </p:cTn>
                                        <p:tgtEl>
                                          <p:spTgt spid="254"/>
                                        </p:tgtEl>
                                        <p:attrNameLst>
                                          <p:attrName>style.visibility</p:attrName>
                                        </p:attrNameLst>
                                      </p:cBhvr>
                                      <p:to>
                                        <p:strVal val="visible"/>
                                      </p:to>
                                    </p:set>
                                    <p:animEffect transition="in" filter="fade">
                                      <p:cBhvr>
                                        <p:cTn id="325" dur="500"/>
                                        <p:tgtEl>
                                          <p:spTgt spid="254"/>
                                        </p:tgtEl>
                                      </p:cBhvr>
                                    </p:animEffect>
                                  </p:childTnLst>
                                </p:cTn>
                              </p:par>
                              <p:par>
                                <p:cTn id="326" presetID="10" presetClass="entr" presetSubtype="0" fill="hold" nodeType="withEffect">
                                  <p:stCondLst>
                                    <p:cond delay="0"/>
                                  </p:stCondLst>
                                  <p:childTnLst>
                                    <p:set>
                                      <p:cBhvr>
                                        <p:cTn id="327" dur="1" fill="hold">
                                          <p:stCondLst>
                                            <p:cond delay="0"/>
                                          </p:stCondLst>
                                        </p:cTn>
                                        <p:tgtEl>
                                          <p:spTgt spid="259"/>
                                        </p:tgtEl>
                                        <p:attrNameLst>
                                          <p:attrName>style.visibility</p:attrName>
                                        </p:attrNameLst>
                                      </p:cBhvr>
                                      <p:to>
                                        <p:strVal val="visible"/>
                                      </p:to>
                                    </p:set>
                                    <p:animEffect transition="in" filter="fade">
                                      <p:cBhvr>
                                        <p:cTn id="328" dur="500"/>
                                        <p:tgtEl>
                                          <p:spTgt spid="259"/>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262"/>
                                        </p:tgtEl>
                                        <p:attrNameLst>
                                          <p:attrName>style.visibility</p:attrName>
                                        </p:attrNameLst>
                                      </p:cBhvr>
                                      <p:to>
                                        <p:strVal val="visible"/>
                                      </p:to>
                                    </p:set>
                                    <p:animEffect transition="in" filter="fade">
                                      <p:cBhvr>
                                        <p:cTn id="331" dur="500"/>
                                        <p:tgtEl>
                                          <p:spTgt spid="262"/>
                                        </p:tgtEl>
                                      </p:cBhvr>
                                    </p:animEffect>
                                  </p:childTnLst>
                                </p:cTn>
                              </p:par>
                              <p:par>
                                <p:cTn id="332" presetID="10" presetClass="entr" presetSubtype="0" fill="hold" nodeType="withEffect">
                                  <p:stCondLst>
                                    <p:cond delay="0"/>
                                  </p:stCondLst>
                                  <p:childTnLst>
                                    <p:set>
                                      <p:cBhvr>
                                        <p:cTn id="333" dur="1" fill="hold">
                                          <p:stCondLst>
                                            <p:cond delay="0"/>
                                          </p:stCondLst>
                                        </p:cTn>
                                        <p:tgtEl>
                                          <p:spTgt spid="263"/>
                                        </p:tgtEl>
                                        <p:attrNameLst>
                                          <p:attrName>style.visibility</p:attrName>
                                        </p:attrNameLst>
                                      </p:cBhvr>
                                      <p:to>
                                        <p:strVal val="visible"/>
                                      </p:to>
                                    </p:set>
                                    <p:animEffect transition="in" filter="fade">
                                      <p:cBhvr>
                                        <p:cTn id="334" dur="500"/>
                                        <p:tgtEl>
                                          <p:spTgt spid="263"/>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66"/>
                                        </p:tgtEl>
                                        <p:attrNameLst>
                                          <p:attrName>style.visibility</p:attrName>
                                        </p:attrNameLst>
                                      </p:cBhvr>
                                      <p:to>
                                        <p:strVal val="visible"/>
                                      </p:to>
                                    </p:set>
                                    <p:animEffect transition="in" filter="fade">
                                      <p:cBhvr>
                                        <p:cTn id="337" dur="500"/>
                                        <p:tgtEl>
                                          <p:spTgt spid="266"/>
                                        </p:tgtEl>
                                      </p:cBhvr>
                                    </p:animEffect>
                                  </p:childTnLst>
                                </p:cTn>
                              </p:par>
                              <p:par>
                                <p:cTn id="338" presetID="10" presetClass="entr" presetSubtype="0" fill="hold" nodeType="withEffect">
                                  <p:stCondLst>
                                    <p:cond delay="0"/>
                                  </p:stCondLst>
                                  <p:childTnLst>
                                    <p:set>
                                      <p:cBhvr>
                                        <p:cTn id="339" dur="1" fill="hold">
                                          <p:stCondLst>
                                            <p:cond delay="0"/>
                                          </p:stCondLst>
                                        </p:cTn>
                                        <p:tgtEl>
                                          <p:spTgt spid="267"/>
                                        </p:tgtEl>
                                        <p:attrNameLst>
                                          <p:attrName>style.visibility</p:attrName>
                                        </p:attrNameLst>
                                      </p:cBhvr>
                                      <p:to>
                                        <p:strVal val="visible"/>
                                      </p:to>
                                    </p:set>
                                    <p:animEffect transition="in" filter="fade">
                                      <p:cBhvr>
                                        <p:cTn id="340" dur="500"/>
                                        <p:tgtEl>
                                          <p:spTgt spid="267"/>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70"/>
                                        </p:tgtEl>
                                        <p:attrNameLst>
                                          <p:attrName>style.visibility</p:attrName>
                                        </p:attrNameLst>
                                      </p:cBhvr>
                                      <p:to>
                                        <p:strVal val="visible"/>
                                      </p:to>
                                    </p:set>
                                    <p:animEffect transition="in" filter="fade">
                                      <p:cBhvr>
                                        <p:cTn id="343" dur="500"/>
                                        <p:tgtEl>
                                          <p:spTgt spid="270"/>
                                        </p:tgtEl>
                                      </p:cBhvr>
                                    </p:animEffect>
                                  </p:childTnLst>
                                </p:cTn>
                              </p:par>
                              <p:par>
                                <p:cTn id="344" presetID="10" presetClass="entr" presetSubtype="0" fill="hold" nodeType="withEffect">
                                  <p:stCondLst>
                                    <p:cond delay="0"/>
                                  </p:stCondLst>
                                  <p:childTnLst>
                                    <p:set>
                                      <p:cBhvr>
                                        <p:cTn id="345" dur="1" fill="hold">
                                          <p:stCondLst>
                                            <p:cond delay="0"/>
                                          </p:stCondLst>
                                        </p:cTn>
                                        <p:tgtEl>
                                          <p:spTgt spid="271"/>
                                        </p:tgtEl>
                                        <p:attrNameLst>
                                          <p:attrName>style.visibility</p:attrName>
                                        </p:attrNameLst>
                                      </p:cBhvr>
                                      <p:to>
                                        <p:strVal val="visible"/>
                                      </p:to>
                                    </p:set>
                                    <p:animEffect transition="in" filter="fade">
                                      <p:cBhvr>
                                        <p:cTn id="346" dur="500"/>
                                        <p:tgtEl>
                                          <p:spTgt spid="271"/>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74"/>
                                        </p:tgtEl>
                                        <p:attrNameLst>
                                          <p:attrName>style.visibility</p:attrName>
                                        </p:attrNameLst>
                                      </p:cBhvr>
                                      <p:to>
                                        <p:strVal val="visible"/>
                                      </p:to>
                                    </p:set>
                                    <p:animEffect transition="in" filter="fade">
                                      <p:cBhvr>
                                        <p:cTn id="349" dur="500"/>
                                        <p:tgtEl>
                                          <p:spTgt spid="274"/>
                                        </p:tgtEl>
                                      </p:cBhvr>
                                    </p:animEffect>
                                  </p:childTnLst>
                                </p:cTn>
                              </p:par>
                              <p:par>
                                <p:cTn id="350" presetID="10" presetClass="entr" presetSubtype="0" fill="hold" nodeType="withEffect">
                                  <p:stCondLst>
                                    <p:cond delay="0"/>
                                  </p:stCondLst>
                                  <p:childTnLst>
                                    <p:set>
                                      <p:cBhvr>
                                        <p:cTn id="351" dur="1" fill="hold">
                                          <p:stCondLst>
                                            <p:cond delay="0"/>
                                          </p:stCondLst>
                                        </p:cTn>
                                        <p:tgtEl>
                                          <p:spTgt spid="275"/>
                                        </p:tgtEl>
                                        <p:attrNameLst>
                                          <p:attrName>style.visibility</p:attrName>
                                        </p:attrNameLst>
                                      </p:cBhvr>
                                      <p:to>
                                        <p:strVal val="visible"/>
                                      </p:to>
                                    </p:set>
                                    <p:animEffect transition="in" filter="fade">
                                      <p:cBhvr>
                                        <p:cTn id="352" dur="500"/>
                                        <p:tgtEl>
                                          <p:spTgt spid="275"/>
                                        </p:tgtEl>
                                      </p:cBhvr>
                                    </p:animEffect>
                                  </p:childTnLst>
                                </p:cTn>
                              </p:par>
                              <p:par>
                                <p:cTn id="353" presetID="10" presetClass="entr" presetSubtype="0" fill="hold" nodeType="withEffect">
                                  <p:stCondLst>
                                    <p:cond delay="0"/>
                                  </p:stCondLst>
                                  <p:childTnLst>
                                    <p:set>
                                      <p:cBhvr>
                                        <p:cTn id="354" dur="1" fill="hold">
                                          <p:stCondLst>
                                            <p:cond delay="0"/>
                                          </p:stCondLst>
                                        </p:cTn>
                                        <p:tgtEl>
                                          <p:spTgt spid="280"/>
                                        </p:tgtEl>
                                        <p:attrNameLst>
                                          <p:attrName>style.visibility</p:attrName>
                                        </p:attrNameLst>
                                      </p:cBhvr>
                                      <p:to>
                                        <p:strVal val="visible"/>
                                      </p:to>
                                    </p:set>
                                    <p:animEffect transition="in" filter="fade">
                                      <p:cBhvr>
                                        <p:cTn id="355" dur="500"/>
                                        <p:tgtEl>
                                          <p:spTgt spid="280"/>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283"/>
                                        </p:tgtEl>
                                        <p:attrNameLst>
                                          <p:attrName>style.visibility</p:attrName>
                                        </p:attrNameLst>
                                      </p:cBhvr>
                                      <p:to>
                                        <p:strVal val="visible"/>
                                      </p:to>
                                    </p:set>
                                    <p:animEffect transition="in" filter="fade">
                                      <p:cBhvr>
                                        <p:cTn id="358" dur="500"/>
                                        <p:tgtEl>
                                          <p:spTgt spid="283"/>
                                        </p:tgtEl>
                                      </p:cBhvr>
                                    </p:animEffect>
                                  </p:childTnLst>
                                </p:cTn>
                              </p:par>
                              <p:par>
                                <p:cTn id="359" presetID="10" presetClass="entr" presetSubtype="0" fill="hold" nodeType="withEffect">
                                  <p:stCondLst>
                                    <p:cond delay="0"/>
                                  </p:stCondLst>
                                  <p:childTnLst>
                                    <p:set>
                                      <p:cBhvr>
                                        <p:cTn id="360" dur="1" fill="hold">
                                          <p:stCondLst>
                                            <p:cond delay="0"/>
                                          </p:stCondLst>
                                        </p:cTn>
                                        <p:tgtEl>
                                          <p:spTgt spid="284"/>
                                        </p:tgtEl>
                                        <p:attrNameLst>
                                          <p:attrName>style.visibility</p:attrName>
                                        </p:attrNameLst>
                                      </p:cBhvr>
                                      <p:to>
                                        <p:strVal val="visible"/>
                                      </p:to>
                                    </p:set>
                                    <p:animEffect transition="in" filter="fade">
                                      <p:cBhvr>
                                        <p:cTn id="361" dur="500"/>
                                        <p:tgtEl>
                                          <p:spTgt spid="284"/>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287"/>
                                        </p:tgtEl>
                                        <p:attrNameLst>
                                          <p:attrName>style.visibility</p:attrName>
                                        </p:attrNameLst>
                                      </p:cBhvr>
                                      <p:to>
                                        <p:strVal val="visible"/>
                                      </p:to>
                                    </p:set>
                                    <p:animEffect transition="in" filter="fade">
                                      <p:cBhvr>
                                        <p:cTn id="364" dur="500"/>
                                        <p:tgtEl>
                                          <p:spTgt spid="287"/>
                                        </p:tgtEl>
                                      </p:cBhvr>
                                    </p:animEffect>
                                  </p:childTnLst>
                                </p:cTn>
                              </p:par>
                              <p:par>
                                <p:cTn id="365" presetID="10" presetClass="entr" presetSubtype="0" fill="hold"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500"/>
                                        <p:tgtEl>
                                          <p:spTgt spid="288"/>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291"/>
                                        </p:tgtEl>
                                        <p:attrNameLst>
                                          <p:attrName>style.visibility</p:attrName>
                                        </p:attrNameLst>
                                      </p:cBhvr>
                                      <p:to>
                                        <p:strVal val="visible"/>
                                      </p:to>
                                    </p:set>
                                    <p:animEffect transition="in" filter="fade">
                                      <p:cBhvr>
                                        <p:cTn id="370" dur="500"/>
                                        <p:tgtEl>
                                          <p:spTgt spid="291"/>
                                        </p:tgtEl>
                                      </p:cBhvr>
                                    </p:animEffect>
                                  </p:childTnLst>
                                </p:cTn>
                              </p:par>
                              <p:par>
                                <p:cTn id="371" presetID="10" presetClass="entr" presetSubtype="0" fill="hold" nodeType="with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fade">
                                      <p:cBhvr>
                                        <p:cTn id="373" dur="500"/>
                                        <p:tgtEl>
                                          <p:spTgt spid="292"/>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295"/>
                                        </p:tgtEl>
                                        <p:attrNameLst>
                                          <p:attrName>style.visibility</p:attrName>
                                        </p:attrNameLst>
                                      </p:cBhvr>
                                      <p:to>
                                        <p:strVal val="visible"/>
                                      </p:to>
                                    </p:set>
                                    <p:animEffect transition="in" filter="fade">
                                      <p:cBhvr>
                                        <p:cTn id="376" dur="500"/>
                                        <p:tgtEl>
                                          <p:spTgt spid="295"/>
                                        </p:tgtEl>
                                      </p:cBhvr>
                                    </p:animEffect>
                                  </p:childTnLst>
                                </p:cTn>
                              </p:par>
                              <p:par>
                                <p:cTn id="377" presetID="10" presetClass="entr" presetSubtype="0" fill="hold" nodeType="withEffect">
                                  <p:stCondLst>
                                    <p:cond delay="0"/>
                                  </p:stCondLst>
                                  <p:childTnLst>
                                    <p:set>
                                      <p:cBhvr>
                                        <p:cTn id="378" dur="1" fill="hold">
                                          <p:stCondLst>
                                            <p:cond delay="0"/>
                                          </p:stCondLst>
                                        </p:cTn>
                                        <p:tgtEl>
                                          <p:spTgt spid="312"/>
                                        </p:tgtEl>
                                        <p:attrNameLst>
                                          <p:attrName>style.visibility</p:attrName>
                                        </p:attrNameLst>
                                      </p:cBhvr>
                                      <p:to>
                                        <p:strVal val="visible"/>
                                      </p:to>
                                    </p:set>
                                    <p:animEffect transition="in" filter="fade">
                                      <p:cBhvr>
                                        <p:cTn id="379" dur="500"/>
                                        <p:tgtEl>
                                          <p:spTgt spid="312"/>
                                        </p:tgtEl>
                                      </p:cBhvr>
                                    </p:animEffect>
                                  </p:childTnLst>
                                </p:cTn>
                              </p:par>
                              <p:par>
                                <p:cTn id="380" presetID="10" presetClass="entr" presetSubtype="0" fill="hold" nodeType="withEffect">
                                  <p:stCondLst>
                                    <p:cond delay="0"/>
                                  </p:stCondLst>
                                  <p:childTnLst>
                                    <p:set>
                                      <p:cBhvr>
                                        <p:cTn id="381" dur="1" fill="hold">
                                          <p:stCondLst>
                                            <p:cond delay="0"/>
                                          </p:stCondLst>
                                        </p:cTn>
                                        <p:tgtEl>
                                          <p:spTgt spid="317"/>
                                        </p:tgtEl>
                                        <p:attrNameLst>
                                          <p:attrName>style.visibility</p:attrName>
                                        </p:attrNameLst>
                                      </p:cBhvr>
                                      <p:to>
                                        <p:strVal val="visible"/>
                                      </p:to>
                                    </p:set>
                                    <p:animEffect transition="in" filter="fade">
                                      <p:cBhvr>
                                        <p:cTn id="382" dur="500"/>
                                        <p:tgtEl>
                                          <p:spTgt spid="317"/>
                                        </p:tgtEl>
                                      </p:cBhvr>
                                    </p:animEffect>
                                  </p:childTnLst>
                                </p:cTn>
                              </p:par>
                              <p:par>
                                <p:cTn id="383" presetID="10" presetClass="entr" presetSubtype="0" fill="hold" grpId="0" nodeType="withEffect">
                                  <p:stCondLst>
                                    <p:cond delay="0"/>
                                  </p:stCondLst>
                                  <p:childTnLst>
                                    <p:set>
                                      <p:cBhvr>
                                        <p:cTn id="384" dur="1" fill="hold">
                                          <p:stCondLst>
                                            <p:cond delay="0"/>
                                          </p:stCondLst>
                                        </p:cTn>
                                        <p:tgtEl>
                                          <p:spTgt spid="320"/>
                                        </p:tgtEl>
                                        <p:attrNameLst>
                                          <p:attrName>style.visibility</p:attrName>
                                        </p:attrNameLst>
                                      </p:cBhvr>
                                      <p:to>
                                        <p:strVal val="visible"/>
                                      </p:to>
                                    </p:set>
                                    <p:animEffect transition="in" filter="fade">
                                      <p:cBhvr>
                                        <p:cTn id="385" dur="500"/>
                                        <p:tgtEl>
                                          <p:spTgt spid="320"/>
                                        </p:tgtEl>
                                      </p:cBhvr>
                                    </p:animEffect>
                                  </p:childTnLst>
                                </p:cTn>
                              </p:par>
                              <p:par>
                                <p:cTn id="386" presetID="10" presetClass="entr" presetSubtype="0" fill="hold" nodeType="withEffect">
                                  <p:stCondLst>
                                    <p:cond delay="0"/>
                                  </p:stCondLst>
                                  <p:childTnLst>
                                    <p:set>
                                      <p:cBhvr>
                                        <p:cTn id="387" dur="1" fill="hold">
                                          <p:stCondLst>
                                            <p:cond delay="0"/>
                                          </p:stCondLst>
                                        </p:cTn>
                                        <p:tgtEl>
                                          <p:spTgt spid="321"/>
                                        </p:tgtEl>
                                        <p:attrNameLst>
                                          <p:attrName>style.visibility</p:attrName>
                                        </p:attrNameLst>
                                      </p:cBhvr>
                                      <p:to>
                                        <p:strVal val="visible"/>
                                      </p:to>
                                    </p:set>
                                    <p:animEffect transition="in" filter="fade">
                                      <p:cBhvr>
                                        <p:cTn id="388" dur="500"/>
                                        <p:tgtEl>
                                          <p:spTgt spid="321"/>
                                        </p:tgtEl>
                                      </p:cBhvr>
                                    </p:animEffect>
                                  </p:childTnLst>
                                </p:cTn>
                              </p:par>
                              <p:par>
                                <p:cTn id="389" presetID="10" presetClass="entr" presetSubtype="0" fill="hold" grpId="0" nodeType="withEffect">
                                  <p:stCondLst>
                                    <p:cond delay="0"/>
                                  </p:stCondLst>
                                  <p:childTnLst>
                                    <p:set>
                                      <p:cBhvr>
                                        <p:cTn id="390" dur="1" fill="hold">
                                          <p:stCondLst>
                                            <p:cond delay="0"/>
                                          </p:stCondLst>
                                        </p:cTn>
                                        <p:tgtEl>
                                          <p:spTgt spid="324"/>
                                        </p:tgtEl>
                                        <p:attrNameLst>
                                          <p:attrName>style.visibility</p:attrName>
                                        </p:attrNameLst>
                                      </p:cBhvr>
                                      <p:to>
                                        <p:strVal val="visible"/>
                                      </p:to>
                                    </p:set>
                                    <p:animEffect transition="in" filter="fade">
                                      <p:cBhvr>
                                        <p:cTn id="391" dur="500"/>
                                        <p:tgtEl>
                                          <p:spTgt spid="324"/>
                                        </p:tgtEl>
                                      </p:cBhvr>
                                    </p:animEffect>
                                  </p:childTnLst>
                                </p:cTn>
                              </p:par>
                              <p:par>
                                <p:cTn id="392" presetID="10" presetClass="entr" presetSubtype="0" fill="hold" nodeType="withEffect">
                                  <p:stCondLst>
                                    <p:cond delay="0"/>
                                  </p:stCondLst>
                                  <p:childTnLst>
                                    <p:set>
                                      <p:cBhvr>
                                        <p:cTn id="393" dur="1" fill="hold">
                                          <p:stCondLst>
                                            <p:cond delay="0"/>
                                          </p:stCondLst>
                                        </p:cTn>
                                        <p:tgtEl>
                                          <p:spTgt spid="325"/>
                                        </p:tgtEl>
                                        <p:attrNameLst>
                                          <p:attrName>style.visibility</p:attrName>
                                        </p:attrNameLst>
                                      </p:cBhvr>
                                      <p:to>
                                        <p:strVal val="visible"/>
                                      </p:to>
                                    </p:set>
                                    <p:animEffect transition="in" filter="fade">
                                      <p:cBhvr>
                                        <p:cTn id="394" dur="500"/>
                                        <p:tgtEl>
                                          <p:spTgt spid="325"/>
                                        </p:tgtEl>
                                      </p:cBhvr>
                                    </p:animEffect>
                                  </p:childTnLst>
                                </p:cTn>
                              </p:par>
                              <p:par>
                                <p:cTn id="395" presetID="10" presetClass="entr" presetSubtype="0" fill="hold" grpId="0" nodeType="withEffect">
                                  <p:stCondLst>
                                    <p:cond delay="0"/>
                                  </p:stCondLst>
                                  <p:childTnLst>
                                    <p:set>
                                      <p:cBhvr>
                                        <p:cTn id="396" dur="1" fill="hold">
                                          <p:stCondLst>
                                            <p:cond delay="0"/>
                                          </p:stCondLst>
                                        </p:cTn>
                                        <p:tgtEl>
                                          <p:spTgt spid="328"/>
                                        </p:tgtEl>
                                        <p:attrNameLst>
                                          <p:attrName>style.visibility</p:attrName>
                                        </p:attrNameLst>
                                      </p:cBhvr>
                                      <p:to>
                                        <p:strVal val="visible"/>
                                      </p:to>
                                    </p:set>
                                    <p:animEffect transition="in" filter="fade">
                                      <p:cBhvr>
                                        <p:cTn id="397" dur="500"/>
                                        <p:tgtEl>
                                          <p:spTgt spid="328"/>
                                        </p:tgtEl>
                                      </p:cBhvr>
                                    </p:animEffect>
                                  </p:childTnLst>
                                </p:cTn>
                              </p:par>
                              <p:par>
                                <p:cTn id="398" presetID="10" presetClass="entr" presetSubtype="0" fill="hold" nodeType="withEffect">
                                  <p:stCondLst>
                                    <p:cond delay="0"/>
                                  </p:stCondLst>
                                  <p:childTnLst>
                                    <p:set>
                                      <p:cBhvr>
                                        <p:cTn id="399" dur="1" fill="hold">
                                          <p:stCondLst>
                                            <p:cond delay="0"/>
                                          </p:stCondLst>
                                        </p:cTn>
                                        <p:tgtEl>
                                          <p:spTgt spid="329"/>
                                        </p:tgtEl>
                                        <p:attrNameLst>
                                          <p:attrName>style.visibility</p:attrName>
                                        </p:attrNameLst>
                                      </p:cBhvr>
                                      <p:to>
                                        <p:strVal val="visible"/>
                                      </p:to>
                                    </p:set>
                                    <p:animEffect transition="in" filter="fade">
                                      <p:cBhvr>
                                        <p:cTn id="400" dur="500"/>
                                        <p:tgtEl>
                                          <p:spTgt spid="329"/>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332"/>
                                        </p:tgtEl>
                                        <p:attrNameLst>
                                          <p:attrName>style.visibility</p:attrName>
                                        </p:attrNameLst>
                                      </p:cBhvr>
                                      <p:to>
                                        <p:strVal val="visible"/>
                                      </p:to>
                                    </p:set>
                                    <p:animEffect transition="in" filter="fade">
                                      <p:cBhvr>
                                        <p:cTn id="403" dur="500"/>
                                        <p:tgtEl>
                                          <p:spTgt spid="332"/>
                                        </p:tgtEl>
                                      </p:cBhvr>
                                    </p:animEffect>
                                  </p:childTnLst>
                                </p:cTn>
                              </p:par>
                              <p:par>
                                <p:cTn id="404" presetID="10" presetClass="entr" presetSubtype="0" fill="hold" nodeType="withEffect">
                                  <p:stCondLst>
                                    <p:cond delay="0"/>
                                  </p:stCondLst>
                                  <p:childTnLst>
                                    <p:set>
                                      <p:cBhvr>
                                        <p:cTn id="405" dur="1" fill="hold">
                                          <p:stCondLst>
                                            <p:cond delay="0"/>
                                          </p:stCondLst>
                                        </p:cTn>
                                        <p:tgtEl>
                                          <p:spTgt spid="333"/>
                                        </p:tgtEl>
                                        <p:attrNameLst>
                                          <p:attrName>style.visibility</p:attrName>
                                        </p:attrNameLst>
                                      </p:cBhvr>
                                      <p:to>
                                        <p:strVal val="visible"/>
                                      </p:to>
                                    </p:set>
                                    <p:animEffect transition="in" filter="fade">
                                      <p:cBhvr>
                                        <p:cTn id="406" dur="500"/>
                                        <p:tgtEl>
                                          <p:spTgt spid="333"/>
                                        </p:tgtEl>
                                      </p:cBhvr>
                                    </p:animEffect>
                                  </p:childTnLst>
                                </p:cTn>
                              </p:par>
                              <p:par>
                                <p:cTn id="407" presetID="10" presetClass="entr" presetSubtype="0" fill="hold" nodeType="withEffect">
                                  <p:stCondLst>
                                    <p:cond delay="0"/>
                                  </p:stCondLst>
                                  <p:childTnLst>
                                    <p:set>
                                      <p:cBhvr>
                                        <p:cTn id="408" dur="1" fill="hold">
                                          <p:stCondLst>
                                            <p:cond delay="0"/>
                                          </p:stCondLst>
                                        </p:cTn>
                                        <p:tgtEl>
                                          <p:spTgt spid="336"/>
                                        </p:tgtEl>
                                        <p:attrNameLst>
                                          <p:attrName>style.visibility</p:attrName>
                                        </p:attrNameLst>
                                      </p:cBhvr>
                                      <p:to>
                                        <p:strVal val="visible"/>
                                      </p:to>
                                    </p:set>
                                    <p:animEffect transition="in" filter="fade">
                                      <p:cBhvr>
                                        <p:cTn id="409" dur="500"/>
                                        <p:tgtEl>
                                          <p:spTgt spid="336"/>
                                        </p:tgtEl>
                                      </p:cBhvr>
                                    </p:animEffect>
                                  </p:childTnLst>
                                </p:cTn>
                              </p:par>
                              <p:par>
                                <p:cTn id="410" presetID="10" presetClass="entr" presetSubtype="0" fill="hold" nodeType="withEffect">
                                  <p:stCondLst>
                                    <p:cond delay="0"/>
                                  </p:stCondLst>
                                  <p:childTnLst>
                                    <p:set>
                                      <p:cBhvr>
                                        <p:cTn id="411" dur="1" fill="hold">
                                          <p:stCondLst>
                                            <p:cond delay="0"/>
                                          </p:stCondLst>
                                        </p:cTn>
                                        <p:tgtEl>
                                          <p:spTgt spid="339"/>
                                        </p:tgtEl>
                                        <p:attrNameLst>
                                          <p:attrName>style.visibility</p:attrName>
                                        </p:attrNameLst>
                                      </p:cBhvr>
                                      <p:to>
                                        <p:strVal val="visible"/>
                                      </p:to>
                                    </p:set>
                                    <p:animEffect transition="in" filter="fade">
                                      <p:cBhvr>
                                        <p:cTn id="412" dur="500"/>
                                        <p:tgtEl>
                                          <p:spTgt spid="339"/>
                                        </p:tgtEl>
                                      </p:cBhvr>
                                    </p:animEffect>
                                  </p:childTnLst>
                                </p:cTn>
                              </p:par>
                              <p:par>
                                <p:cTn id="413" presetID="10" presetClass="entr" presetSubtype="0" fill="hold" nodeType="withEffect">
                                  <p:stCondLst>
                                    <p:cond delay="0"/>
                                  </p:stCondLst>
                                  <p:childTnLst>
                                    <p:set>
                                      <p:cBhvr>
                                        <p:cTn id="414" dur="1" fill="hold">
                                          <p:stCondLst>
                                            <p:cond delay="0"/>
                                          </p:stCondLst>
                                        </p:cTn>
                                        <p:tgtEl>
                                          <p:spTgt spid="342"/>
                                        </p:tgtEl>
                                        <p:attrNameLst>
                                          <p:attrName>style.visibility</p:attrName>
                                        </p:attrNameLst>
                                      </p:cBhvr>
                                      <p:to>
                                        <p:strVal val="visible"/>
                                      </p:to>
                                    </p:set>
                                    <p:animEffect transition="in" filter="fade">
                                      <p:cBhvr>
                                        <p:cTn id="415" dur="500"/>
                                        <p:tgtEl>
                                          <p:spTgt spid="342"/>
                                        </p:tgtEl>
                                      </p:cBhvr>
                                    </p:animEffect>
                                  </p:childTnLst>
                                </p:cTn>
                              </p:par>
                              <p:par>
                                <p:cTn id="416" presetID="10" presetClass="entr" presetSubtype="0" fill="hold" nodeType="withEffect">
                                  <p:stCondLst>
                                    <p:cond delay="0"/>
                                  </p:stCondLst>
                                  <p:childTnLst>
                                    <p:set>
                                      <p:cBhvr>
                                        <p:cTn id="417" dur="1" fill="hold">
                                          <p:stCondLst>
                                            <p:cond delay="0"/>
                                          </p:stCondLst>
                                        </p:cTn>
                                        <p:tgtEl>
                                          <p:spTgt spid="395"/>
                                        </p:tgtEl>
                                        <p:attrNameLst>
                                          <p:attrName>style.visibility</p:attrName>
                                        </p:attrNameLst>
                                      </p:cBhvr>
                                      <p:to>
                                        <p:strVal val="visible"/>
                                      </p:to>
                                    </p:set>
                                    <p:animEffect transition="in" filter="fade">
                                      <p:cBhvr>
                                        <p:cTn id="418" dur="500"/>
                                        <p:tgtEl>
                                          <p:spTgt spid="395"/>
                                        </p:tgtEl>
                                      </p:cBhvr>
                                    </p:animEffect>
                                  </p:childTnLst>
                                </p:cTn>
                              </p:par>
                              <p:par>
                                <p:cTn id="419" presetID="10" presetClass="entr" presetSubtype="0" fill="hold" nodeType="withEffect">
                                  <p:stCondLst>
                                    <p:cond delay="0"/>
                                  </p:stCondLst>
                                  <p:childTnLst>
                                    <p:set>
                                      <p:cBhvr>
                                        <p:cTn id="420" dur="1" fill="hold">
                                          <p:stCondLst>
                                            <p:cond delay="0"/>
                                          </p:stCondLst>
                                        </p:cTn>
                                        <p:tgtEl>
                                          <p:spTgt spid="397"/>
                                        </p:tgtEl>
                                        <p:attrNameLst>
                                          <p:attrName>style.visibility</p:attrName>
                                        </p:attrNameLst>
                                      </p:cBhvr>
                                      <p:to>
                                        <p:strVal val="visible"/>
                                      </p:to>
                                    </p:set>
                                    <p:animEffect transition="in" filter="fade">
                                      <p:cBhvr>
                                        <p:cTn id="421" dur="500"/>
                                        <p:tgtEl>
                                          <p:spTgt spid="397"/>
                                        </p:tgtEl>
                                      </p:cBhvr>
                                    </p:animEffect>
                                  </p:childTnLst>
                                </p:cTn>
                              </p:par>
                              <p:par>
                                <p:cTn id="422" presetID="10" presetClass="entr" presetSubtype="0" fill="hold" nodeType="withEffect">
                                  <p:stCondLst>
                                    <p:cond delay="0"/>
                                  </p:stCondLst>
                                  <p:childTnLst>
                                    <p:set>
                                      <p:cBhvr>
                                        <p:cTn id="423" dur="1" fill="hold">
                                          <p:stCondLst>
                                            <p:cond delay="0"/>
                                          </p:stCondLst>
                                        </p:cTn>
                                        <p:tgtEl>
                                          <p:spTgt spid="398"/>
                                        </p:tgtEl>
                                        <p:attrNameLst>
                                          <p:attrName>style.visibility</p:attrName>
                                        </p:attrNameLst>
                                      </p:cBhvr>
                                      <p:to>
                                        <p:strVal val="visible"/>
                                      </p:to>
                                    </p:set>
                                    <p:animEffect transition="in" filter="fade">
                                      <p:cBhvr>
                                        <p:cTn id="424" dur="500"/>
                                        <p:tgtEl>
                                          <p:spTgt spid="398"/>
                                        </p:tgtEl>
                                      </p:cBhvr>
                                    </p:animEffect>
                                  </p:childTnLst>
                                </p:cTn>
                              </p:par>
                              <p:par>
                                <p:cTn id="425" presetID="10" presetClass="entr" presetSubtype="0" fill="hold" nodeType="withEffect">
                                  <p:stCondLst>
                                    <p:cond delay="0"/>
                                  </p:stCondLst>
                                  <p:childTnLst>
                                    <p:set>
                                      <p:cBhvr>
                                        <p:cTn id="426" dur="1" fill="hold">
                                          <p:stCondLst>
                                            <p:cond delay="0"/>
                                          </p:stCondLst>
                                        </p:cTn>
                                        <p:tgtEl>
                                          <p:spTgt spid="399"/>
                                        </p:tgtEl>
                                        <p:attrNameLst>
                                          <p:attrName>style.visibility</p:attrName>
                                        </p:attrNameLst>
                                      </p:cBhvr>
                                      <p:to>
                                        <p:strVal val="visible"/>
                                      </p:to>
                                    </p:set>
                                    <p:animEffect transition="in" filter="fade">
                                      <p:cBhvr>
                                        <p:cTn id="427" dur="5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animBg="1"/>
      <p:bldP spid="59" grpId="0" animBg="1"/>
      <p:bldP spid="68" grpId="0" animBg="1"/>
      <p:bldP spid="72" grpId="0" animBg="1"/>
      <p:bldP spid="76" grpId="0" animBg="1"/>
      <p:bldP spid="85" grpId="0" animBg="1"/>
      <p:bldP spid="89" grpId="0" animBg="1"/>
      <p:bldP spid="93" grpId="0" animBg="1"/>
      <p:bldP spid="94" grpId="0" animBg="1"/>
      <p:bldP spid="112" grpId="0" animBg="1"/>
      <p:bldP spid="116" grpId="0" animBg="1"/>
      <p:bldP spid="120" grpId="0" animBg="1"/>
      <p:bldP spid="132" grpId="0" animBg="1"/>
      <p:bldP spid="136" grpId="0" animBg="1"/>
      <p:bldP spid="140" grpId="0" animBg="1"/>
      <p:bldP spid="152" grpId="0" animBg="1"/>
      <p:bldP spid="156" grpId="0" animBg="1"/>
      <p:bldP spid="160" grpId="0" animBg="1"/>
      <p:bldP spid="172" grpId="0" animBg="1"/>
      <p:bldP spid="176" grpId="0" animBg="1"/>
      <p:bldP spid="180" grpId="0" animBg="1"/>
      <p:bldP spid="192" grpId="0" animBg="1"/>
      <p:bldP spid="196" grpId="0" animBg="1"/>
      <p:bldP spid="200" grpId="0" animBg="1"/>
      <p:bldP spid="212" grpId="0" animBg="1"/>
      <p:bldP spid="216" grpId="0" animBg="1"/>
      <p:bldP spid="220" grpId="0" animBg="1"/>
      <p:bldP spid="224" grpId="0" animBg="1"/>
      <p:bldP spid="225" grpId="0" animBg="1"/>
      <p:bldP spid="226" grpId="0" animBg="1"/>
      <p:bldP spid="227" grpId="0" animBg="1"/>
      <p:bldP spid="228" grpId="0" animBg="1"/>
      <p:bldP spid="229" grpId="0" animBg="1"/>
      <p:bldP spid="230" grpId="0" animBg="1"/>
      <p:bldP spid="241" grpId="0" animBg="1"/>
      <p:bldP spid="245" grpId="0" animBg="1"/>
      <p:bldP spid="249" grpId="0" animBg="1"/>
      <p:bldP spid="253" grpId="0" animBg="1"/>
      <p:bldP spid="262" grpId="0" animBg="1"/>
      <p:bldP spid="266" grpId="0" animBg="1"/>
      <p:bldP spid="270" grpId="0" animBg="1"/>
      <p:bldP spid="274" grpId="0" animBg="1"/>
      <p:bldP spid="283" grpId="0" animBg="1"/>
      <p:bldP spid="287" grpId="0" animBg="1"/>
      <p:bldP spid="291" grpId="0" animBg="1"/>
      <p:bldP spid="295" grpId="0" animBg="1"/>
      <p:bldP spid="320" grpId="0" animBg="1"/>
      <p:bldP spid="324" grpId="0" animBg="1"/>
      <p:bldP spid="328" grpId="0" animBg="1"/>
      <p:bldP spid="332" grpId="0" animBg="1"/>
      <p:bldP spid="4" grpId="0"/>
      <p:bldP spid="5" grpId="0"/>
      <p:bldP spid="6" grpId="0"/>
    </p:bldLst>
  </p:timing>
</p:sld>
</file>

<file path=ppt/theme/theme1.xml><?xml version="1.0" encoding="utf-8"?>
<a:theme xmlns:a="http://schemas.openxmlformats.org/drawingml/2006/main" name="Default Design">
  <a:themeElements>
    <a:clrScheme name="Custom 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37FF"/>
      </a:hlink>
      <a:folHlink>
        <a:srgbClr val="B21C47"/>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orstenBox">
  <a:themeElements>
    <a:clrScheme name="ThorstenBox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orstenBox">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horstenBox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orstenBox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orstenBox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orstenBox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orstenBox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orstenBox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orstenBox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57986</TotalTime>
  <Words>3190</Words>
  <Application>Microsoft Macintosh PowerPoint</Application>
  <PresentationFormat>On-screen Show (4:3)</PresentationFormat>
  <Paragraphs>563</Paragraphs>
  <Slides>56</Slides>
  <Notes>34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59" baseType="lpstr">
      <vt:lpstr>Default Design</vt:lpstr>
      <vt:lpstr>ThorstenBox</vt:lpstr>
      <vt:lpstr>Equation</vt:lpstr>
      <vt:lpstr>CS 4700: Foundations of  Artificial Intelligence</vt:lpstr>
      <vt:lpstr>Outline</vt:lpstr>
      <vt:lpstr>Adversarial Reasoning: Games</vt:lpstr>
      <vt:lpstr>Game Playing vs. Search   </vt:lpstr>
      <vt:lpstr>A Brief History of Computer Chess</vt:lpstr>
      <vt:lpstr>PowerPoint Presentation</vt:lpstr>
      <vt:lpstr>Why is Game-Playing a Challenge for AI?</vt:lpstr>
      <vt:lpstr>Traditional Board Games</vt:lpstr>
      <vt:lpstr>Key Idea: Look Ahead</vt:lpstr>
      <vt:lpstr>Look-ahead based Tic-Tac-Toe</vt:lpstr>
      <vt:lpstr>Look-ahead based Tic-Tac-Toe</vt:lpstr>
      <vt:lpstr>Look-ahead based Tic-Tac-Toe</vt:lpstr>
      <vt:lpstr>Look-ahead based Tic-Tac-Toe</vt:lpstr>
      <vt:lpstr>PowerPoint Presentation</vt:lpstr>
      <vt:lpstr>Aside: Game tree learning</vt:lpstr>
      <vt:lpstr>Look-ahead based Chess</vt:lpstr>
      <vt:lpstr>How big is this tree?</vt:lpstr>
      <vt:lpstr>What’s the work-around?</vt:lpstr>
      <vt:lpstr>PowerPoint Presentation</vt:lpstr>
      <vt:lpstr>PowerPoint Presentation</vt:lpstr>
      <vt:lpstr>PowerPoint Presentation</vt:lpstr>
      <vt:lpstr>Limitations?</vt:lpstr>
      <vt:lpstr>Limitations?</vt:lpstr>
      <vt:lpstr>Limitations?</vt:lpstr>
      <vt:lpstr>Limitations?</vt:lpstr>
      <vt:lpstr>Limitations?</vt:lpstr>
      <vt:lpstr>Well… Why not use a strategy / knowledge, as humans do?</vt:lpstr>
      <vt:lpstr>PowerPoint Presentation</vt:lpstr>
      <vt:lpstr>PowerPoint Presentation</vt:lpstr>
      <vt:lpstr>Game Tree Example: Tic-Tac-Toe</vt:lpstr>
      <vt:lpstr>Minimax Algorithm</vt:lpstr>
      <vt:lpstr>Minimax Algorithm  </vt:lpstr>
      <vt:lpstr>Minimax Algorithm (cont’d)</vt:lpstr>
      <vt:lpstr>Minimax Algorithm (cont’d)</vt:lpstr>
      <vt:lpstr>Minimax Algorithm</vt:lpstr>
      <vt:lpstr>PowerPoint Presentation</vt:lpstr>
      <vt:lpstr>Minimax Algorithm  </vt:lpstr>
      <vt:lpstr>α-β Pruning</vt:lpstr>
      <vt:lpstr>α-β Pruning Example</vt:lpstr>
      <vt:lpstr>PowerPoint Presentation</vt:lpstr>
      <vt:lpstr>PowerPoint Presentation</vt:lpstr>
      <vt:lpstr>PowerPoint Presentation</vt:lpstr>
      <vt:lpstr>PowerPoint Presentation</vt:lpstr>
      <vt:lpstr>Alpha-Beta Pruning</vt:lpstr>
      <vt:lpstr>More abstractly</vt:lpstr>
      <vt:lpstr>Properties of α-β Prune</vt:lpstr>
      <vt:lpstr>PowerPoint Presentation</vt:lpstr>
      <vt:lpstr>Resource limits</vt:lpstr>
      <vt:lpstr>Evaluation Function </vt:lpstr>
      <vt:lpstr>Evaluation functions</vt:lpstr>
      <vt:lpstr>When Chance is involved: Backgammon Board</vt:lpstr>
      <vt:lpstr>Expectiminimax</vt:lpstr>
      <vt:lpstr>Game Tree for Backgammon</vt:lpstr>
      <vt:lpstr>Expectiminimax</vt:lpstr>
      <vt:lpstr>PowerPoint Presentation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Jonathan</cp:lastModifiedBy>
  <cp:revision>1390</cp:revision>
  <dcterms:created xsi:type="dcterms:W3CDTF">1601-01-01T00:00:00Z</dcterms:created>
  <dcterms:modified xsi:type="dcterms:W3CDTF">2016-09-14T18:21:04Z</dcterms:modified>
</cp:coreProperties>
</file>