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884" r:id="rId2"/>
  </p:sldMasterIdLst>
  <p:notesMasterIdLst>
    <p:notesMasterId r:id="rId65"/>
  </p:notesMasterIdLst>
  <p:handoutMasterIdLst>
    <p:handoutMasterId r:id="rId66"/>
  </p:handoutMasterIdLst>
  <p:sldIdLst>
    <p:sldId id="374" r:id="rId3"/>
    <p:sldId id="415" r:id="rId4"/>
    <p:sldId id="498" r:id="rId5"/>
    <p:sldId id="376" r:id="rId6"/>
    <p:sldId id="416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484" r:id="rId22"/>
    <p:sldId id="485" r:id="rId23"/>
    <p:sldId id="486" r:id="rId24"/>
    <p:sldId id="487" r:id="rId25"/>
    <p:sldId id="457" r:id="rId26"/>
    <p:sldId id="458" r:id="rId27"/>
    <p:sldId id="459" r:id="rId28"/>
    <p:sldId id="460" r:id="rId29"/>
    <p:sldId id="461" r:id="rId30"/>
    <p:sldId id="462" r:id="rId31"/>
    <p:sldId id="463" r:id="rId32"/>
    <p:sldId id="464" r:id="rId33"/>
    <p:sldId id="465" r:id="rId34"/>
    <p:sldId id="466" r:id="rId35"/>
    <p:sldId id="467" r:id="rId36"/>
    <p:sldId id="468" r:id="rId37"/>
    <p:sldId id="469" r:id="rId38"/>
    <p:sldId id="470" r:id="rId39"/>
    <p:sldId id="471" r:id="rId40"/>
    <p:sldId id="472" r:id="rId41"/>
    <p:sldId id="473" r:id="rId42"/>
    <p:sldId id="475" r:id="rId43"/>
    <p:sldId id="476" r:id="rId44"/>
    <p:sldId id="477" r:id="rId45"/>
    <p:sldId id="478" r:id="rId46"/>
    <p:sldId id="456" r:id="rId47"/>
    <p:sldId id="422" r:id="rId48"/>
    <p:sldId id="400" r:id="rId49"/>
    <p:sldId id="429" r:id="rId50"/>
    <p:sldId id="431" r:id="rId51"/>
    <p:sldId id="432" r:id="rId52"/>
    <p:sldId id="440" r:id="rId53"/>
    <p:sldId id="441" r:id="rId54"/>
    <p:sldId id="446" r:id="rId55"/>
    <p:sldId id="445" r:id="rId56"/>
    <p:sldId id="496" r:id="rId57"/>
    <p:sldId id="455" r:id="rId58"/>
    <p:sldId id="499" r:id="rId59"/>
    <p:sldId id="500" r:id="rId60"/>
    <p:sldId id="501" r:id="rId61"/>
    <p:sldId id="502" r:id="rId62"/>
    <p:sldId id="503" r:id="rId63"/>
    <p:sldId id="504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00CC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471"/>
    <p:restoredTop sz="50000" autoAdjust="0"/>
  </p:normalViewPr>
  <p:slideViewPr>
    <p:cSldViewPr>
      <p:cViewPr varScale="1">
        <p:scale>
          <a:sx n="93" d="100"/>
          <a:sy n="93" d="100"/>
        </p:scale>
        <p:origin x="-5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16"/>
    </p:cViewPr>
  </p:sorterViewPr>
  <p:notesViewPr>
    <p:cSldViewPr>
      <p:cViewPr varScale="1">
        <p:scale>
          <a:sx n="59" d="100"/>
          <a:sy n="59" d="100"/>
        </p:scale>
        <p:origin x="-178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notesMaster" Target="notesMasters/notesMaster1.xml"/><Relationship Id="rId66" Type="http://schemas.openxmlformats.org/officeDocument/2006/relationships/handoutMaster" Target="handoutMasters/handout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C5A515F3-B932-754C-A233-8C4B55091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296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CD5A77F-E427-7143-B962-12F51B167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61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F119E9-E6A3-7B4D-8F30-4FF99B9B143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51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B43DC4-FEE7-814B-A529-4FE7190DBEA2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44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529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0CA693-7BBF-FD4F-A59F-02348FE33AB5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44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251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B0D44D-9764-7141-B832-CE5CA19B2827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44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78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C63C35-C755-2947-BCF3-9BC3EF003B8D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44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009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A67FEF-8C52-AD40-8122-051CD6C882F8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45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32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0504FB-E60B-0344-8719-7A7BA794770E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45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915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F3D0E7-D145-A043-822E-855F4C09BABA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45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087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4B12D-78C5-3F48-99E3-282A49DE06A0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540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FC963-C8FA-2848-AD3E-99CABB33346C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46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307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4B591E-8283-CF43-873F-CF80C73AB407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146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509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91549E-B611-D945-B1C7-1FBDA73CCB5D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The error in the heuristic function grows no faster than the logarithm of the actual path cost.</a:t>
            </a:r>
          </a:p>
        </p:txBody>
      </p:sp>
    </p:spTree>
    <p:extLst>
      <p:ext uri="{BB962C8B-B14F-4D97-AF65-F5344CB8AC3E}">
        <p14:creationId xmlns:p14="http://schemas.microsoft.com/office/powerpoint/2010/main" val="1895843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AECA57-CC5D-1A40-B3DC-68A628AADE33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46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900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3FCFB-98DC-B846-A21F-F3C3C65B1190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47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37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2FCE5E-52EC-3348-9126-1B381EF5F74D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47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8677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E7FD10-48AC-AE4D-99F4-6AEA4E5D4D2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616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7F50C5-1970-EF45-9588-CAA14578EFB5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139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Could also build pattern database while solving cases of the 8-puzzle</a:t>
            </a:r>
          </a:p>
          <a:p>
            <a:pPr lvl="1">
              <a:defRPr/>
            </a:pPr>
            <a:r>
              <a:rPr lang="en-US" smtClean="0"/>
              <a:t>Must keep track of intermediate states and true final cost of solution</a:t>
            </a:r>
          </a:p>
          <a:p>
            <a:pPr lvl="1">
              <a:defRPr/>
            </a:pPr>
            <a:r>
              <a:rPr lang="en-US" smtClean="0">
                <a:solidFill>
                  <a:schemeClr val="tx2"/>
                </a:solidFill>
              </a:rPr>
              <a:t>Inductive learning</a:t>
            </a:r>
            <a:r>
              <a:rPr lang="en-US" smtClean="0"/>
              <a:t> builds mapping of state features  -&gt; cost</a:t>
            </a:r>
          </a:p>
          <a:p>
            <a:pPr lvl="1">
              <a:defRPr/>
            </a:pPr>
            <a:r>
              <a:rPr lang="en-US" smtClean="0"/>
              <a:t>Because too many permutations of actual states</a:t>
            </a:r>
          </a:p>
          <a:p>
            <a:pPr lvl="2">
              <a:defRPr/>
            </a:pPr>
            <a:r>
              <a:rPr lang="en-US" smtClean="0"/>
              <a:t>Construct important </a:t>
            </a:r>
            <a:r>
              <a:rPr lang="en-US" smtClean="0">
                <a:solidFill>
                  <a:schemeClr val="tx2"/>
                </a:solidFill>
              </a:rPr>
              <a:t>features </a:t>
            </a:r>
            <a:r>
              <a:rPr lang="en-US" smtClean="0"/>
              <a:t>to reduce size of space</a:t>
            </a:r>
            <a:endParaRPr lang="en-US" smtClean="0">
              <a:solidFill>
                <a:schemeClr val="tx2"/>
              </a:solidFill>
            </a:endParaRPr>
          </a:p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8174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5E9BF4-2827-284E-87B6-3F37F34AD4C5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136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Why1 – H(goal)=0;</a:t>
            </a:r>
          </a:p>
          <a:p>
            <a:pPr>
              <a:defRPr/>
            </a:pPr>
            <a:r>
              <a:rPr lang="en-US" smtClean="0">
                <a:cs typeface="+mn-cs"/>
              </a:rPr>
              <a:t>Why 2 - Finite number of nodes with cost less than or eqaul to C*</a:t>
            </a:r>
          </a:p>
        </p:txBody>
      </p:sp>
    </p:spTree>
    <p:extLst>
      <p:ext uri="{BB962C8B-B14F-4D97-AF65-F5344CB8AC3E}">
        <p14:creationId xmlns:p14="http://schemas.microsoft.com/office/powerpoint/2010/main" val="12299264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711D9D-58DC-7F4C-9819-DA12380059F2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147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7259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C3593C-75F0-9545-8022-95EBA20984B9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147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801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03534C-64E9-1A47-8527-ADE38CE69AF6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42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657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D129FA-A62F-E540-B13B-7981742D7978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43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51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F218AA-2717-EF43-B43E-33C18FA42EC6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43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719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91E7D4-97C5-054C-A948-F35B92F253BB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43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041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40FC9C-15CF-3D43-9851-C45C0D16D1E2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43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363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85B334-BAB5-6A49-8066-35B79F5B6B15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43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437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8EF475-A513-4E4F-BADC-9307C9973FF9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44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910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6991"/>
      </p:ext>
    </p:extLst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59143"/>
      </p:ext>
    </p:extLst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11986"/>
      </p:ext>
    </p:extLst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57035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29512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569179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61009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86638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25859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303280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22592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5799"/>
      </p:ext>
    </p:extLst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8880200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34419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78102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46038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2986580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39639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68562"/>
      </p:ext>
    </p:extLst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45403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784756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5835168"/>
      </p:ext>
    </p:extLst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77986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8676" name="Line 4"/>
          <p:cNvSpPr>
            <a:spLocks noChangeShapeType="1"/>
          </p:cNvSpPr>
          <p:nvPr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8677" name="Line 5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 xmlns:p14="http://schemas.microsoft.com/office/powerpoint/2010/main" spd="med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8676" name="Line 4"/>
          <p:cNvSpPr>
            <a:spLocks noChangeShapeType="1"/>
          </p:cNvSpPr>
          <p:nvPr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68677" name="Line 5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2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CS 4700:</a:t>
            </a:r>
            <a:br>
              <a:rPr lang="en-US" dirty="0" smtClean="0">
                <a:solidFill>
                  <a:srgbClr val="FF0000"/>
                </a:solidFill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Foundations of  Artificial Intelligence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Bart Selman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err="1" smtClean="0">
                <a:solidFill>
                  <a:schemeClr val="accent2"/>
                </a:solidFill>
                <a:cs typeface="+mn-cs"/>
              </a:rPr>
              <a:t>selman@cs.cornell.edu</a:t>
            </a: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i="1" dirty="0" smtClean="0">
                <a:solidFill>
                  <a:schemeClr val="accent2"/>
                </a:solidFill>
                <a:cs typeface="+mn-cs"/>
              </a:rPr>
              <a:t>Informed Search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Readings R&amp;N - Chapter 3: 3.5 and 3.6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greedy-progress0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4673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6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Greedy best-first search example</a:t>
            </a:r>
          </a:p>
        </p:txBody>
      </p:sp>
      <p:pic>
        <p:nvPicPr>
          <p:cNvPr id="13315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greedy-progress0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54673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1354138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Greedy best-first search example</a:t>
            </a:r>
          </a:p>
        </p:txBody>
      </p:sp>
      <p:pic>
        <p:nvPicPr>
          <p:cNvPr id="14339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7109" name="Text Box 5"/>
          <p:cNvSpPr txBox="1">
            <a:spLocks noChangeArrowheads="1"/>
          </p:cNvSpPr>
          <p:nvPr/>
        </p:nvSpPr>
        <p:spPr bwMode="auto">
          <a:xfrm>
            <a:off x="152400" y="3352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Is it optimal?</a:t>
            </a:r>
          </a:p>
        </p:txBody>
      </p:sp>
      <p:sp>
        <p:nvSpPr>
          <p:cNvPr id="1327110" name="Text Box 6"/>
          <p:cNvSpPr txBox="1">
            <a:spLocks noChangeArrowheads="1"/>
          </p:cNvSpPr>
          <p:nvPr/>
        </p:nvSpPr>
        <p:spPr bwMode="auto">
          <a:xfrm>
            <a:off x="0" y="5029200"/>
            <a:ext cx="45053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Also, consider going from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Iasi to </a:t>
            </a:r>
            <a:r>
              <a:rPr lang="en-US" dirty="0" err="1">
                <a:solidFill>
                  <a:srgbClr val="FF0000"/>
                </a:solidFill>
                <a:cs typeface="+mn-cs"/>
              </a:rPr>
              <a:t>Fagaras</a:t>
            </a:r>
            <a:r>
              <a:rPr lang="en-US" dirty="0">
                <a:solidFill>
                  <a:srgbClr val="FF0000"/>
                </a:solidFill>
                <a:cs typeface="+mn-cs"/>
              </a:rPr>
              <a:t> – what can happen?</a:t>
            </a:r>
          </a:p>
        </p:txBody>
      </p:sp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3363913" y="2743200"/>
            <a:ext cx="5788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accent2"/>
                </a:solidFill>
              </a:rPr>
              <a:t>So, Arad --- Sibiu --- </a:t>
            </a:r>
            <a:r>
              <a:rPr lang="en-US" b="1" dirty="0" err="1">
                <a:solidFill>
                  <a:schemeClr val="accent2"/>
                </a:solidFill>
              </a:rPr>
              <a:t>Fagaras</a:t>
            </a:r>
            <a:r>
              <a:rPr lang="en-US" b="1" dirty="0">
                <a:solidFill>
                  <a:schemeClr val="accent2"/>
                </a:solidFill>
              </a:rPr>
              <a:t> --- Bucharest</a:t>
            </a:r>
          </a:p>
          <a:p>
            <a:pPr eaLnBrk="1" hangingPunct="1"/>
            <a:r>
              <a:rPr lang="en-US" b="1" dirty="0">
                <a:solidFill>
                  <a:schemeClr val="accent2"/>
                </a:solidFill>
              </a:rPr>
              <a:t>140+99+211 = 450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4267200"/>
            <a:ext cx="3224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2946A"/>
                </a:solidFill>
              </a:rPr>
              <a:t>What are we ignoring?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7109" grpId="0"/>
      <p:bldP spid="1327110" grpId="0"/>
      <p:bldP spid="1327110" grpId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Properties of greedy best-first search</a:t>
            </a:r>
          </a:p>
        </p:txBody>
      </p:sp>
      <p:sp>
        <p:nvSpPr>
          <p:cNvPr id="132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058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Complete?</a:t>
            </a:r>
            <a:r>
              <a:rPr lang="en-US" b="1" dirty="0" smtClean="0">
                <a:cs typeface="+mn-cs"/>
              </a:rPr>
              <a:t> No – can get stuck in loops, e.g., 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      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Iasi </a:t>
            </a:r>
            <a:r>
              <a:rPr lang="en-US" b="1" dirty="0" smtClean="0">
                <a:solidFill>
                  <a:srgbClr val="FF0000"/>
                </a:solidFill>
                <a:cs typeface="+mn-cs"/>
                <a:sym typeface="Wingdings" charset="0"/>
              </a:rPr>
              <a:t>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+mn-cs"/>
              </a:rPr>
              <a:t>Neamt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+mn-cs"/>
                <a:sym typeface="Wingdings" charset="0"/>
              </a:rPr>
              <a:t>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Iasi </a:t>
            </a:r>
            <a:r>
              <a:rPr lang="en-US" b="1" dirty="0" smtClean="0">
                <a:solidFill>
                  <a:srgbClr val="FF0000"/>
                </a:solidFill>
                <a:cs typeface="+mn-cs"/>
                <a:sym typeface="Wingdings" charset="0"/>
              </a:rPr>
              <a:t>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+mn-cs"/>
              </a:rPr>
              <a:t>Neamt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…</a:t>
            </a:r>
            <a:r>
              <a:rPr lang="en-US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But, complete in finite space with repeated state elimination.</a:t>
            </a:r>
          </a:p>
          <a:p>
            <a:pPr eaLnBrk="1" hangingPunct="1">
              <a:defRPr/>
            </a:pPr>
            <a:endParaRPr lang="en-US" b="1" dirty="0" smtClean="0">
              <a:cs typeface="+mn-cs"/>
            </a:endParaRP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Time?</a:t>
            </a:r>
            <a:r>
              <a:rPr lang="en-US" b="1" dirty="0" smtClean="0">
                <a:cs typeface="+mn-cs"/>
              </a:rPr>
              <a:t>   </a:t>
            </a:r>
            <a:r>
              <a:rPr lang="en-US" b="1" i="1" dirty="0" smtClean="0">
                <a:cs typeface="+mn-cs"/>
              </a:rPr>
              <a:t>O(</a:t>
            </a:r>
            <a:r>
              <a:rPr lang="en-US" b="1" i="1" dirty="0" err="1" smtClean="0">
                <a:cs typeface="+mn-cs"/>
              </a:rPr>
              <a:t>b</a:t>
            </a:r>
            <a:r>
              <a:rPr lang="en-US" b="1" i="1" baseline="30000" dirty="0" err="1" smtClean="0">
                <a:cs typeface="+mn-cs"/>
              </a:rPr>
              <a:t>m</a:t>
            </a:r>
            <a:r>
              <a:rPr lang="en-US" b="1" i="1" dirty="0" smtClean="0">
                <a:cs typeface="+mn-cs"/>
              </a:rPr>
              <a:t>)</a:t>
            </a:r>
            <a:r>
              <a:rPr lang="en-US" b="1" dirty="0">
                <a:cs typeface="+mn-cs"/>
              </a:rPr>
              <a:t> </a:t>
            </a:r>
            <a:r>
              <a:rPr lang="en-US" b="1" dirty="0" smtClean="0">
                <a:cs typeface="+mn-cs"/>
              </a:rPr>
              <a:t>(imagine nodes all have same distance estimate to goal)</a:t>
            </a:r>
          </a:p>
          <a:p>
            <a:pPr eaLnBrk="1" hangingPunct="1">
              <a:defRPr/>
            </a:pPr>
            <a:r>
              <a:rPr lang="en-US" b="1" dirty="0">
                <a:cs typeface="+mn-cs"/>
              </a:rPr>
              <a:t> </a:t>
            </a:r>
            <a:r>
              <a:rPr lang="en-US" b="1" dirty="0" smtClean="0">
                <a:cs typeface="+mn-cs"/>
              </a:rPr>
              <a:t>    but a good heuristic can give dramatic improvement </a:t>
            </a:r>
            <a:r>
              <a:rPr lang="en-US" dirty="0" smtClean="0">
                <a:cs typeface="+mn-cs"/>
                <a:sym typeface="Wingdings" charset="0"/>
              </a:rPr>
              <a:t> Becomes more </a:t>
            </a:r>
            <a:r>
              <a:rPr lang="en-US" dirty="0" smtClean="0">
                <a:cs typeface="+mn-cs"/>
              </a:rPr>
              <a:t>similar to depth-first search, with reduced branching.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Space?</a:t>
            </a:r>
            <a:r>
              <a:rPr lang="en-US" b="1" dirty="0" smtClean="0">
                <a:cs typeface="+mn-cs"/>
              </a:rPr>
              <a:t> </a:t>
            </a:r>
            <a:r>
              <a:rPr lang="en-US" b="1" i="1" dirty="0" smtClean="0">
                <a:cs typeface="+mn-cs"/>
              </a:rPr>
              <a:t>O(</a:t>
            </a:r>
            <a:r>
              <a:rPr lang="en-US" b="1" i="1" dirty="0" err="1" smtClean="0">
                <a:cs typeface="+mn-cs"/>
              </a:rPr>
              <a:t>b</a:t>
            </a:r>
            <a:r>
              <a:rPr lang="en-US" b="1" i="1" baseline="30000" dirty="0" err="1" smtClean="0">
                <a:cs typeface="+mn-cs"/>
              </a:rPr>
              <a:t>m</a:t>
            </a:r>
            <a:r>
              <a:rPr lang="en-US" b="1" i="1" dirty="0" smtClean="0">
                <a:cs typeface="+mn-cs"/>
              </a:rPr>
              <a:t>) </a:t>
            </a:r>
            <a:r>
              <a:rPr lang="en-US" b="1" dirty="0" smtClean="0">
                <a:cs typeface="+mn-cs"/>
              </a:rPr>
              <a:t>-- keeps all nodes in memory</a:t>
            </a:r>
            <a:r>
              <a:rPr lang="en-US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CC0099"/>
                </a:solidFill>
                <a:cs typeface="+mn-cs"/>
              </a:rPr>
              <a:t>Optimal?</a:t>
            </a:r>
            <a:r>
              <a:rPr lang="en-US" b="1" dirty="0" smtClean="0">
                <a:cs typeface="+mn-cs"/>
              </a:rPr>
              <a:t>  </a:t>
            </a:r>
          </a:p>
          <a:p>
            <a:pPr eaLnBrk="1" hangingPunct="1">
              <a:defRPr/>
            </a:pPr>
            <a:endParaRPr lang="en-US" b="1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rgbClr val="32946A"/>
                </a:solidFill>
                <a:cs typeface="+mn-cs"/>
              </a:rPr>
              <a:t>How can we fix this?</a:t>
            </a:r>
            <a:r>
              <a:rPr lang="en-US" dirty="0" smtClean="0">
                <a:cs typeface="+mn-cs"/>
              </a:rPr>
              <a:t>
</a:t>
            </a:r>
          </a:p>
        </p:txBody>
      </p:sp>
      <p:sp>
        <p:nvSpPr>
          <p:cNvPr id="1328133" name="Rectangle 5"/>
          <p:cNvSpPr>
            <a:spLocks noChangeArrowheads="1"/>
          </p:cNvSpPr>
          <p:nvPr/>
        </p:nvSpPr>
        <p:spPr bwMode="auto">
          <a:xfrm>
            <a:off x="4191000" y="4495800"/>
            <a:ext cx="45720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i="1" dirty="0">
                <a:cs typeface="+mn-cs"/>
              </a:rPr>
              <a:t> </a:t>
            </a:r>
            <a:r>
              <a:rPr lang="en-US" i="1" dirty="0">
                <a:cs typeface="+mn-cs"/>
              </a:rPr>
              <a:t>b:</a:t>
            </a:r>
            <a:r>
              <a:rPr lang="en-US" dirty="0">
                <a:cs typeface="+mn-cs"/>
              </a:rPr>
              <a:t> maximum branching factor of the search tree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i="1" dirty="0">
                <a:cs typeface="+mn-cs"/>
              </a:rPr>
              <a:t>d: </a:t>
            </a:r>
            <a:r>
              <a:rPr lang="en-US" dirty="0">
                <a:cs typeface="+mn-cs"/>
              </a:rPr>
              <a:t>depth of the least-cost solution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i="1" dirty="0">
                <a:cs typeface="+mn-cs"/>
              </a:rPr>
              <a:t>m</a:t>
            </a:r>
            <a:r>
              <a:rPr lang="en-US" dirty="0">
                <a:cs typeface="+mn-cs"/>
              </a:rPr>
              <a:t>: maximum depth of the state space (may be </a:t>
            </a:r>
            <a:r>
              <a:rPr lang="en-US" dirty="0">
                <a:cs typeface="Arial" charset="0"/>
              </a:rPr>
              <a:t>∞</a:t>
            </a:r>
            <a:r>
              <a:rPr lang="en-US" dirty="0">
                <a:cs typeface="+mn-cs"/>
              </a:rPr>
              <a:t>)</a:t>
            </a:r>
            <a:r>
              <a:rPr lang="en-US" sz="2000" dirty="0">
                <a:cs typeface="+mn-cs"/>
              </a:rPr>
              <a:t>
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0" y="4572000"/>
            <a:ext cx="67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No!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A</a:t>
            </a:r>
            <a:r>
              <a:rPr lang="en-US" baseline="30000" dirty="0" smtClean="0">
                <a:solidFill>
                  <a:srgbClr val="FF0000"/>
                </a:solidFill>
                <a:cs typeface="+mj-cs"/>
              </a:rPr>
              <a:t>*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 search</a:t>
            </a:r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Idea: avoid expanding paths that are </a:t>
            </a:r>
            <a:r>
              <a:rPr lang="en-US" sz="2400" b="1" u="sng" dirty="0" smtClean="0">
                <a:solidFill>
                  <a:srgbClr val="FF0000"/>
                </a:solidFill>
                <a:cs typeface="+mn-cs"/>
              </a:rPr>
              <a:t>already expensive</a:t>
            </a:r>
            <a:r>
              <a:rPr lang="en-US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3333CC"/>
                </a:solidFill>
                <a:cs typeface="+mn-cs"/>
              </a:rPr>
              <a:t>Evaluation function </a:t>
            </a:r>
            <a:r>
              <a:rPr lang="en-US" sz="2400" b="1" i="1" dirty="0" smtClean="0">
                <a:solidFill>
                  <a:srgbClr val="3333CC"/>
                </a:solidFill>
                <a:cs typeface="+mn-cs"/>
              </a:rPr>
              <a:t>f(n) = g(n) + h(n)</a:t>
            </a:r>
            <a:r>
              <a:rPr lang="en-US" sz="2400" b="1" dirty="0" smtClean="0">
                <a:solidFill>
                  <a:srgbClr val="3333CC"/>
                </a:solidFill>
                <a:cs typeface="+mn-cs"/>
              </a:rPr>
              <a:t>
</a:t>
            </a:r>
          </a:p>
          <a:p>
            <a:pPr lvl="1" eaLnBrk="1" hangingPunct="1">
              <a:defRPr/>
            </a:pPr>
            <a:r>
              <a:rPr lang="en-US" sz="2400" b="1" i="1" dirty="0" smtClean="0">
                <a:solidFill>
                  <a:srgbClr val="3333CC"/>
                </a:solidFill>
              </a:rPr>
              <a:t>g(n) </a:t>
            </a:r>
            <a:r>
              <a:rPr lang="en-US" sz="2400" b="1" dirty="0" smtClean="0">
                <a:solidFill>
                  <a:srgbClr val="3333CC"/>
                </a:solidFill>
              </a:rPr>
              <a:t>= cost so far to reach </a:t>
            </a:r>
            <a:r>
              <a:rPr lang="en-US" sz="2400" b="1" i="1" dirty="0" smtClean="0">
                <a:solidFill>
                  <a:srgbClr val="3333CC"/>
                </a:solidFill>
              </a:rPr>
              <a:t>n </a:t>
            </a:r>
          </a:p>
          <a:p>
            <a:pPr lvl="1" eaLnBrk="1" hangingPunct="1">
              <a:defRPr/>
            </a:pPr>
            <a:r>
              <a:rPr lang="en-US" sz="2400" b="1" i="1" dirty="0" smtClean="0">
                <a:solidFill>
                  <a:srgbClr val="3333CC"/>
                </a:solidFill>
              </a:rPr>
              <a:t>h(n)</a:t>
            </a:r>
            <a:r>
              <a:rPr lang="en-US" sz="2400" b="1" dirty="0" smtClean="0">
                <a:solidFill>
                  <a:srgbClr val="3333CC"/>
                </a:solidFill>
              </a:rPr>
              <a:t> = estimated cost from </a:t>
            </a:r>
            <a:r>
              <a:rPr lang="en-US" sz="2400" b="1" i="1" dirty="0" smtClean="0">
                <a:solidFill>
                  <a:srgbClr val="3333CC"/>
                </a:solidFill>
              </a:rPr>
              <a:t>n</a:t>
            </a:r>
            <a:r>
              <a:rPr lang="en-US" sz="2400" b="1" dirty="0" smtClean="0">
                <a:solidFill>
                  <a:srgbClr val="3333CC"/>
                </a:solidFill>
              </a:rPr>
              <a:t> to goal</a:t>
            </a:r>
          </a:p>
          <a:p>
            <a:pPr lvl="1" eaLnBrk="1" hangingPunct="1">
              <a:defRPr/>
            </a:pPr>
            <a:r>
              <a:rPr lang="en-US" sz="2400" b="1" i="1" dirty="0" smtClean="0">
                <a:solidFill>
                  <a:srgbClr val="3333CC"/>
                </a:solidFill>
              </a:rPr>
              <a:t>f(n) </a:t>
            </a:r>
            <a:r>
              <a:rPr lang="en-US" sz="2400" b="1" dirty="0" smtClean="0">
                <a:solidFill>
                  <a:srgbClr val="3333CC"/>
                </a:solidFill>
              </a:rPr>
              <a:t>= estimated </a:t>
            </a:r>
            <a:r>
              <a:rPr lang="en-US" sz="2400" b="1" dirty="0" smtClean="0">
                <a:solidFill>
                  <a:srgbClr val="FF0000"/>
                </a:solidFill>
              </a:rPr>
              <a:t>total</a:t>
            </a:r>
            <a:r>
              <a:rPr lang="en-US" sz="2400" b="1" dirty="0" smtClean="0">
                <a:solidFill>
                  <a:srgbClr val="3333CC"/>
                </a:solidFill>
              </a:rPr>
              <a:t> cost of path through </a:t>
            </a:r>
            <a:r>
              <a:rPr lang="en-US" sz="2400" b="1" i="1" dirty="0" smtClean="0">
                <a:solidFill>
                  <a:srgbClr val="3333CC"/>
                </a:solidFill>
              </a:rPr>
              <a:t>n</a:t>
            </a:r>
            <a:r>
              <a:rPr lang="en-US" sz="2400" b="1" dirty="0" smtClean="0">
                <a:solidFill>
                  <a:srgbClr val="3333CC"/>
                </a:solidFill>
              </a:rPr>
              <a:t> to goal
</a:t>
            </a:r>
          </a:p>
        </p:txBody>
      </p:sp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101600" y="228600"/>
            <a:ext cx="6680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Note: </a:t>
            </a:r>
            <a:r>
              <a:rPr lang="en-US" sz="2000" b="1" dirty="0">
                <a:solidFill>
                  <a:schemeClr val="accent2"/>
                </a:solidFill>
              </a:rPr>
              <a:t>Greedy best-first search expands the node that </a:t>
            </a:r>
            <a:r>
              <a:rPr lang="en-US" sz="2000" b="1" i="1" dirty="0">
                <a:solidFill>
                  <a:srgbClr val="FF0000"/>
                </a:solidFill>
              </a:rPr>
              <a:t>appears</a:t>
            </a:r>
            <a:r>
              <a:rPr lang="en-US" sz="2000" b="1" dirty="0">
                <a:solidFill>
                  <a:schemeClr val="accent2"/>
                </a:solidFill>
              </a:rPr>
              <a:t> to have shortest path to goal. But what about cost of getting to that node? Take it into account!</a:t>
            </a:r>
          </a:p>
        </p:txBody>
      </p:sp>
      <p:sp>
        <p:nvSpPr>
          <p:cNvPr id="3" name="Oval 2"/>
          <p:cNvSpPr/>
          <p:nvPr/>
        </p:nvSpPr>
        <p:spPr>
          <a:xfrm>
            <a:off x="3886200" y="2743200"/>
            <a:ext cx="685800" cy="533400"/>
          </a:xfrm>
          <a:prstGeom prst="ellipse">
            <a:avLst/>
          </a:prstGeom>
          <a:gradFill>
            <a:gsLst>
              <a:gs pos="40000">
                <a:schemeClr val="accent1">
                  <a:tint val="100000"/>
                  <a:shade val="100000"/>
                  <a:satMod val="130000"/>
                  <a:alpha val="3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  <a:alpha val="5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5287963"/>
            <a:ext cx="58054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Aside: do we still have “looping problem”?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Iasi to Fagaras:</a:t>
            </a:r>
          </a:p>
          <a:p>
            <a:pPr eaLnBrk="1" hangingPunct="1"/>
            <a:r>
              <a:rPr lang="en-US" b="1">
                <a:solidFill>
                  <a:srgbClr val="FF0000"/>
                </a:solidFill>
              </a:rPr>
              <a:t>Iasi </a:t>
            </a:r>
            <a:r>
              <a:rPr lang="en-US" b="1">
                <a:solidFill>
                  <a:srgbClr val="FF0000"/>
                </a:solidFill>
                <a:sym typeface="Wingdings" charset="0"/>
              </a:rPr>
              <a:t></a:t>
            </a:r>
            <a:r>
              <a:rPr lang="en-US" b="1">
                <a:solidFill>
                  <a:srgbClr val="FF0000"/>
                </a:solidFill>
              </a:rPr>
              <a:t> Neamt </a:t>
            </a:r>
            <a:r>
              <a:rPr lang="en-US" b="1">
                <a:solidFill>
                  <a:srgbClr val="FF0000"/>
                </a:solidFill>
                <a:sym typeface="Wingdings" charset="0"/>
              </a:rPr>
              <a:t></a:t>
            </a:r>
            <a:r>
              <a:rPr lang="en-US" b="1">
                <a:solidFill>
                  <a:srgbClr val="FF0000"/>
                </a:solidFill>
              </a:rPr>
              <a:t> Iasi </a:t>
            </a:r>
            <a:r>
              <a:rPr lang="en-US" b="1">
                <a:solidFill>
                  <a:srgbClr val="FF0000"/>
                </a:solidFill>
                <a:sym typeface="Wingdings" charset="0"/>
              </a:rPr>
              <a:t></a:t>
            </a:r>
            <a:r>
              <a:rPr lang="en-US" b="1">
                <a:solidFill>
                  <a:srgbClr val="FF0000"/>
                </a:solidFill>
              </a:rPr>
              <a:t> Neamt…</a:t>
            </a:r>
            <a:r>
              <a:rPr lang="en-US"/>
              <a:t>
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43600" y="5486400"/>
            <a:ext cx="297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No! We’ll eventually get out of it. g(n) keeps going up. </a:t>
            </a:r>
          </a:p>
        </p:txBody>
      </p:sp>
      <p:sp>
        <p:nvSpPr>
          <p:cNvPr id="7" name="Bevel 6"/>
          <p:cNvSpPr/>
          <p:nvPr/>
        </p:nvSpPr>
        <p:spPr>
          <a:xfrm>
            <a:off x="304800" y="2514600"/>
            <a:ext cx="6553200" cy="914400"/>
          </a:xfrm>
          <a:prstGeom prst="bevel">
            <a:avLst/>
          </a:prstGeom>
          <a:solidFill>
            <a:schemeClr val="accent6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2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2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2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2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2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2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6200" y="1746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A</a:t>
            </a:r>
            <a:r>
              <a:rPr lang="en-US" baseline="30000" dirty="0" smtClean="0">
                <a:solidFill>
                  <a:srgbClr val="FF0000"/>
                </a:solidFill>
                <a:cs typeface="+mj-cs"/>
              </a:rPr>
              <a:t>*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 search example</a:t>
            </a:r>
          </a:p>
        </p:txBody>
      </p:sp>
      <p:pic>
        <p:nvPicPr>
          <p:cNvPr id="17410" name="Picture 3" descr="astar-progress0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228600" y="1524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3333CC"/>
                </a:solidFill>
              </a:rPr>
              <a:t>Using: f(n) = g(n) + h(n)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astar-progress0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1389063" y="-17463"/>
            <a:ext cx="77724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A</a:t>
            </a:r>
            <a:r>
              <a:rPr lang="en-US" baseline="30000" dirty="0" smtClean="0">
                <a:solidFill>
                  <a:srgbClr val="FF0000"/>
                </a:solidFill>
                <a:cs typeface="+mj-cs"/>
              </a:rPr>
              <a:t>*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 search example</a:t>
            </a:r>
          </a:p>
        </p:txBody>
      </p:sp>
      <p:pic>
        <p:nvPicPr>
          <p:cNvPr id="18435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228600" y="1524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3333CC"/>
                </a:solidFill>
              </a:rPr>
              <a:t>Using: f(n) = g(n) + h(n)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9538" y="1746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A</a:t>
            </a:r>
            <a:r>
              <a:rPr lang="en-US" baseline="30000" dirty="0" smtClean="0">
                <a:solidFill>
                  <a:srgbClr val="FF0000"/>
                </a:solidFill>
                <a:cs typeface="+mj-cs"/>
              </a:rPr>
              <a:t>*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 search example</a:t>
            </a:r>
          </a:p>
        </p:txBody>
      </p:sp>
      <p:pic>
        <p:nvPicPr>
          <p:cNvPr id="19458" name="Picture 3" descr="astar-progress0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228600" y="1524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3333CC"/>
                </a:solidFill>
              </a:rPr>
              <a:t>Using: f(n) = g(n) + h(n)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0" y="1746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A</a:t>
            </a:r>
            <a:r>
              <a:rPr lang="en-US" baseline="30000" dirty="0" smtClean="0">
                <a:solidFill>
                  <a:srgbClr val="FF0000"/>
                </a:solidFill>
                <a:cs typeface="+mj-cs"/>
              </a:rPr>
              <a:t>*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 search example</a:t>
            </a:r>
          </a:p>
        </p:txBody>
      </p:sp>
      <p:pic>
        <p:nvPicPr>
          <p:cNvPr id="20482" name="Picture 3" descr="astar-progress0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228600" y="1524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3333CC"/>
                </a:solidFill>
              </a:rPr>
              <a:t>Using: f(n) = g(n) + h(n)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4138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A</a:t>
            </a:r>
            <a:r>
              <a:rPr lang="en-US" baseline="30000" dirty="0" smtClean="0">
                <a:solidFill>
                  <a:srgbClr val="FF0000"/>
                </a:solidFill>
                <a:cs typeface="+mj-cs"/>
              </a:rPr>
              <a:t>*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 search example</a:t>
            </a:r>
          </a:p>
        </p:txBody>
      </p:sp>
      <p:pic>
        <p:nvPicPr>
          <p:cNvPr id="21506" name="Picture 3" descr="astar-progress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4279" name="Group 7"/>
          <p:cNvGrpSpPr>
            <a:grpSpLocks/>
          </p:cNvGrpSpPr>
          <p:nvPr/>
        </p:nvGrpSpPr>
        <p:grpSpPr bwMode="auto">
          <a:xfrm>
            <a:off x="111125" y="3276600"/>
            <a:ext cx="3927475" cy="3375025"/>
            <a:chOff x="173" y="2064"/>
            <a:chExt cx="2474" cy="2126"/>
          </a:xfrm>
        </p:grpSpPr>
        <p:sp>
          <p:nvSpPr>
            <p:cNvPr id="1334277" name="Line 5"/>
            <p:cNvSpPr>
              <a:spLocks noChangeShapeType="1"/>
            </p:cNvSpPr>
            <p:nvPr/>
          </p:nvSpPr>
          <p:spPr bwMode="auto">
            <a:xfrm flipH="1">
              <a:off x="1680" y="2064"/>
              <a:ext cx="336" cy="6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4278" name="Text Box 6"/>
            <p:cNvSpPr txBox="1">
              <a:spLocks noChangeArrowheads="1"/>
            </p:cNvSpPr>
            <p:nvPr/>
          </p:nvSpPr>
          <p:spPr bwMode="auto">
            <a:xfrm>
              <a:off x="173" y="2736"/>
              <a:ext cx="2474" cy="1454"/>
            </a:xfrm>
            <a:prstGeom prst="rect">
              <a:avLst/>
            </a:prstGeom>
            <a:solidFill>
              <a:schemeClr val="accent1">
                <a:alpha val="47000"/>
              </a:scheme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FF0000"/>
                  </a:solidFill>
                  <a:cs typeface="+mn-cs"/>
                </a:rPr>
                <a:t>Bucharest appears  on the fringe</a:t>
              </a:r>
            </a:p>
            <a:p>
              <a:pPr algn="ctr">
                <a:defRPr/>
              </a:pPr>
              <a:r>
                <a:rPr lang="en-US" sz="1800" b="1" dirty="0">
                  <a:solidFill>
                    <a:srgbClr val="FF0000"/>
                  </a:solidFill>
                  <a:cs typeface="+mn-cs"/>
                </a:rPr>
                <a:t> but not selected for expansion </a:t>
              </a:r>
            </a:p>
            <a:p>
              <a:pPr algn="ctr">
                <a:defRPr/>
              </a:pPr>
              <a:r>
                <a:rPr lang="en-US" sz="1800" b="1" dirty="0">
                  <a:solidFill>
                    <a:srgbClr val="FF0000"/>
                  </a:solidFill>
                  <a:cs typeface="+mn-cs"/>
                </a:rPr>
                <a:t>since its cost (450)</a:t>
              </a:r>
            </a:p>
            <a:p>
              <a:pPr algn="ctr">
                <a:defRPr/>
              </a:pPr>
              <a:r>
                <a:rPr lang="en-US" sz="1800" b="1" dirty="0">
                  <a:solidFill>
                    <a:srgbClr val="FF0000"/>
                  </a:solidFill>
                  <a:cs typeface="+mn-cs"/>
                </a:rPr>
                <a:t>is higher than that of Pitesti (417).</a:t>
              </a:r>
            </a:p>
            <a:p>
              <a:pPr algn="ctr">
                <a:defRPr/>
              </a:pPr>
              <a:endParaRPr lang="en-US" sz="1800" b="1" dirty="0">
                <a:solidFill>
                  <a:srgbClr val="FF0000"/>
                </a:solidFill>
                <a:cs typeface="+mn-cs"/>
              </a:endParaRPr>
            </a:p>
            <a:p>
              <a:pPr algn="ctr">
                <a:defRPr/>
              </a:pPr>
              <a:r>
                <a:rPr lang="en-US" sz="1800" b="1" dirty="0">
                  <a:solidFill>
                    <a:srgbClr val="FF0000"/>
                  </a:solidFill>
                  <a:cs typeface="+mn-cs"/>
                </a:rPr>
                <a:t>Important to understand for the proof of</a:t>
              </a:r>
            </a:p>
            <a:p>
              <a:pPr algn="ctr">
                <a:defRPr/>
              </a:pPr>
              <a:r>
                <a:rPr lang="en-US" sz="1800" b="1" dirty="0">
                  <a:solidFill>
                    <a:srgbClr val="FF0000"/>
                  </a:solidFill>
                  <a:cs typeface="+mn-cs"/>
                </a:rPr>
                <a:t>optimality of A* </a:t>
              </a:r>
            </a:p>
          </p:txBody>
        </p:sp>
      </p:grp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228600" y="1524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3333CC"/>
                </a:solidFill>
              </a:rPr>
              <a:t>Using: f(n) = g(n) + h(n)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77000" y="2590800"/>
            <a:ext cx="2306638" cy="830263"/>
          </a:xfrm>
          <a:prstGeom prst="rect">
            <a:avLst/>
          </a:prstGeom>
          <a:solidFill>
            <a:schemeClr val="accent5">
              <a:lumMod val="60000"/>
              <a:lumOff val="40000"/>
              <a:alpha val="66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What happens if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h(Pitesti) = 150?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0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A</a:t>
            </a:r>
            <a:r>
              <a:rPr lang="en-US" baseline="30000" dirty="0" smtClean="0">
                <a:solidFill>
                  <a:srgbClr val="FF0000"/>
                </a:solidFill>
                <a:cs typeface="+mj-cs"/>
              </a:rPr>
              <a:t>*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 search example</a:t>
            </a:r>
          </a:p>
        </p:txBody>
      </p:sp>
      <p:pic>
        <p:nvPicPr>
          <p:cNvPr id="22530" name="Picture 3" descr="astar-progress06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73513"/>
            <a:ext cx="4800600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228600" y="15240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3333CC"/>
                </a:solidFill>
              </a:rPr>
              <a:t>Using: f(n) = g(n) + h(n)</a:t>
            </a:r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1066800"/>
            <a:ext cx="418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</a:rPr>
              <a:t>Claim: Optimal path found!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752600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1) Can it go wrong?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3124200"/>
            <a:ext cx="35385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2) What’s special about “straight distance” to goal?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4876800"/>
            <a:ext cx="464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3) What if all our estimates to goal are 0? </a:t>
            </a:r>
            <a:r>
              <a:rPr lang="en-US" dirty="0" err="1"/>
              <a:t>Eg</a:t>
            </a:r>
            <a:r>
              <a:rPr lang="en-US" dirty="0"/>
              <a:t> h(n) = </a:t>
            </a:r>
            <a:r>
              <a:rPr lang="en-US" dirty="0" smtClean="0"/>
              <a:t>0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(f(n)= g(n)</a:t>
            </a: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" y="5638800"/>
            <a:ext cx="3665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4) What if we overestimate?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3962400"/>
            <a:ext cx="3778047" cy="830997"/>
          </a:xfrm>
          <a:prstGeom prst="rect">
            <a:avLst/>
          </a:prstGeom>
          <a:solidFill>
            <a:schemeClr val="accent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rgbClr val="FF0000"/>
                </a:solidFill>
              </a:rPr>
              <a:t>It underestimates true path</a:t>
            </a:r>
          </a:p>
          <a:p>
            <a:pPr eaLnBrk="1" hangingPunct="1"/>
            <a:r>
              <a:rPr lang="en-US" b="1" i="1" dirty="0">
                <a:solidFill>
                  <a:srgbClr val="FF0000"/>
                </a:solidFill>
              </a:rPr>
              <a:t>distance!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600" y="6096000"/>
            <a:ext cx="50076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5) What if </a:t>
            </a:r>
            <a:r>
              <a:rPr lang="en-US" dirty="0" smtClean="0"/>
              <a:t>h(</a:t>
            </a:r>
            <a:r>
              <a:rPr lang="en-US" dirty="0"/>
              <a:t>n) is true </a:t>
            </a:r>
            <a:r>
              <a:rPr lang="en-US" dirty="0" smtClean="0"/>
              <a:t>distance (h*(n))?</a:t>
            </a:r>
            <a:endParaRPr lang="en-US" dirty="0"/>
          </a:p>
          <a:p>
            <a:r>
              <a:rPr lang="en-US" dirty="0"/>
              <a:t>     What is f(n)?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609600"/>
            <a:ext cx="6378575" cy="461963"/>
          </a:xfrm>
          <a:prstGeom prst="rect">
            <a:avLst/>
          </a:prstGeom>
          <a:solidFill>
            <a:schemeClr val="accent6">
              <a:lumMod val="60000"/>
              <a:lumOff val="40000"/>
              <a:alpha val="55000"/>
            </a:schemeClr>
          </a:solidFill>
          <a:ln w="19050" cmpd="sng">
            <a:solidFill>
              <a:srgbClr val="FF0000">
                <a:alpha val="63000"/>
              </a:srgb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Arad --- Sibiu --- </a:t>
            </a:r>
            <a:r>
              <a:rPr lang="en-US" dirty="0" err="1"/>
              <a:t>Rimnicu</a:t>
            </a:r>
            <a:r>
              <a:rPr lang="en-US" dirty="0"/>
              <a:t> --- Pitesti --- Bucharest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90800" y="6477000"/>
            <a:ext cx="6172200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Shortest dist. through </a:t>
            </a:r>
            <a:r>
              <a:rPr lang="en-US" sz="2000" dirty="0" smtClean="0"/>
              <a:t>n --- perfect heuristics --- no search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51033" y="2514600"/>
            <a:ext cx="297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Note: Greedy best first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Arad </a:t>
            </a:r>
            <a:r>
              <a:rPr lang="en-US" sz="2000" b="1" dirty="0">
                <a:solidFill>
                  <a:schemeClr val="accent2"/>
                </a:solidFill>
              </a:rPr>
              <a:t>--- Sibiu --- </a:t>
            </a:r>
            <a:r>
              <a:rPr lang="en-US" sz="2000" b="1" dirty="0" err="1">
                <a:solidFill>
                  <a:schemeClr val="accent2"/>
                </a:solidFill>
              </a:rPr>
              <a:t>Fagaras</a:t>
            </a:r>
            <a:r>
              <a:rPr lang="en-US" sz="2000" b="1" dirty="0">
                <a:solidFill>
                  <a:schemeClr val="accent2"/>
                </a:solidFill>
              </a:rPr>
              <a:t> --- Bucharest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5486400" y="3886200"/>
            <a:ext cx="2388043" cy="40011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2000" b="1" dirty="0" smtClean="0">
                <a:solidFill>
                  <a:srgbClr val="FF0000"/>
                </a:solidFill>
              </a:rPr>
              <a:t>Uniform cost search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1066800"/>
            <a:ext cx="2313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Note: Bucharest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twice in tree.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8" grpId="0"/>
      <p:bldP spid="9" grpId="0" animBg="1"/>
      <p:bldP spid="10" grpId="0" animBg="1"/>
      <p:bldP spid="11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Search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153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2"/>
                </a:solidFill>
                <a:cs typeface="+mn-cs"/>
              </a:rPr>
              <a:t>Search strategies determined by choice of node (in queue) to expand</a:t>
            </a:r>
          </a:p>
          <a:p>
            <a:pPr eaLnBrk="1" hangingPunct="1"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i="1" u="sng" dirty="0" smtClean="0">
                <a:solidFill>
                  <a:srgbClr val="FF0000"/>
                </a:solidFill>
                <a:cs typeface="+mn-cs"/>
              </a:rPr>
              <a:t>Uninformed</a:t>
            </a:r>
            <a:r>
              <a:rPr lang="en-US" sz="2400" dirty="0" smtClean="0">
                <a:cs typeface="+mn-cs"/>
              </a:rPr>
              <a:t> search: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008000"/>
                </a:solidFill>
              </a:rPr>
              <a:t>Distance to goal not taken into account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sz="2400" dirty="0" smtClean="0">
              <a:solidFill>
                <a:srgbClr val="008000"/>
              </a:solidFill>
            </a:endParaRPr>
          </a:p>
          <a:p>
            <a:pPr eaLnBrk="1" hangingPunct="1">
              <a:defRPr/>
            </a:pPr>
            <a:r>
              <a:rPr lang="en-US" sz="2400" i="1" u="sng" dirty="0" smtClean="0">
                <a:solidFill>
                  <a:srgbClr val="FF0000"/>
                </a:solidFill>
                <a:cs typeface="+mn-cs"/>
              </a:rPr>
              <a:t>Informed</a:t>
            </a:r>
            <a:r>
              <a:rPr lang="en-US" sz="2400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search :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008000"/>
                </a:solidFill>
              </a:rPr>
              <a:t>Information about cost to goal taken into account</a:t>
            </a:r>
          </a:p>
          <a:p>
            <a:pPr lvl="1" eaLnBrk="1" hangingPunct="1">
              <a:defRPr/>
            </a:pPr>
            <a:endParaRPr lang="en-US" sz="2400" dirty="0" smtClean="0">
              <a:solidFill>
                <a:srgbClr val="008000"/>
              </a:solidFill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Aside: 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“Cleverness” about what option to explore next, 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almost seems a hallmark of intelligence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. E.g., a sense of what might be a good move in chess or what step to try next in a mathematical proof. 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We don’t do blind search…</a:t>
            </a:r>
          </a:p>
          <a:p>
            <a:pPr eaLnBrk="1" hangingPunct="1">
              <a:defRPr/>
            </a:pPr>
            <a:endParaRPr lang="en-US" sz="2400" dirty="0" smtClean="0">
              <a:solidFill>
                <a:srgbClr val="008000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3810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A* properties   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042" y="381000"/>
            <a:ext cx="8858558" cy="6477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CC00CC"/>
                </a:solidFill>
                <a:cs typeface="+mn-cs"/>
              </a:rPr>
              <a:t>Under some reasonable conditions for the heuristics, we have: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CC00CC"/>
                </a:solidFill>
                <a:cs typeface="+mn-cs"/>
              </a:rPr>
              <a:t>Complete</a:t>
            </a:r>
            <a:r>
              <a:rPr lang="en-US" sz="2400" dirty="0" smtClean="0">
                <a:cs typeface="+mn-cs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Yes, unless there are infinitely many nodes with f(n) &lt; f(Goal)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CC00CC"/>
                </a:solidFill>
                <a:cs typeface="+mn-cs"/>
              </a:rPr>
              <a:t>Time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Sub-exponential grow when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So, a </a:t>
            </a:r>
            <a:r>
              <a:rPr lang="en-US" sz="2400" dirty="0" smtClean="0">
                <a:solidFill>
                  <a:srgbClr val="FF0000"/>
                </a:solidFill>
              </a:rPr>
              <a:t>good heuristics </a:t>
            </a:r>
            <a:r>
              <a:rPr lang="en-US" sz="2400" dirty="0" smtClean="0"/>
              <a:t>can bring exponential search down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significantly!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CC00CC"/>
                </a:solidFill>
                <a:cs typeface="+mn-cs"/>
              </a:rPr>
              <a:t>Space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F</a:t>
            </a:r>
            <a:r>
              <a:rPr lang="en-US" sz="2400" dirty="0" smtClean="0"/>
              <a:t>ringe nodes in memory. Often exponential. Solution: IDA*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CC00CC"/>
                </a:solidFill>
                <a:cs typeface="+mn-cs"/>
              </a:rPr>
              <a:t>Optimal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Yes (under admissible heuristics; discussed next)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Also, optimal use of heuristics information!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Widely used. E.g. Google maps.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After almost 40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yrs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, still new applications found.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Also, optimal use of heuristic information. </a:t>
            </a:r>
          </a:p>
        </p:txBody>
      </p:sp>
      <p:graphicFrame>
        <p:nvGraphicFramePr>
          <p:cNvPr id="24579" name="Object 4"/>
          <p:cNvGraphicFramePr>
            <a:graphicFrameLocks noChangeAspect="1"/>
          </p:cNvGraphicFramePr>
          <p:nvPr/>
        </p:nvGraphicFramePr>
        <p:xfrm>
          <a:off x="4800600" y="2209800"/>
          <a:ext cx="39052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6" name="Equation" r:id="rId4" imgW="1714500" imgH="279400" progId="Equation.DSMT4">
                  <p:embed/>
                </p:oleObj>
              </mc:Choice>
              <mc:Fallback>
                <p:oleObj name="Equation" r:id="rId4" imgW="1714500" imgH="279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209800"/>
                        <a:ext cx="3905250" cy="6365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528639" y="5181600"/>
            <a:ext cx="35995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i="1" dirty="0">
                <a:solidFill>
                  <a:schemeClr val="accent6"/>
                </a:solidFill>
              </a:rPr>
              <a:t>Provably: Can’t do better!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6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6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6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6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60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60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-7938"/>
            <a:ext cx="77724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Heuristics: (1) Admissibility</a:t>
            </a:r>
          </a:p>
        </p:txBody>
      </p:sp>
      <p:sp>
        <p:nvSpPr>
          <p:cNvPr id="133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A heuristic </a:t>
            </a:r>
            <a:r>
              <a:rPr lang="en-US" b="1" i="1" dirty="0" smtClean="0">
                <a:cs typeface="+mn-cs"/>
              </a:rPr>
              <a:t>h(n)</a:t>
            </a:r>
            <a:r>
              <a:rPr lang="en-US" b="1" dirty="0" smtClean="0">
                <a:cs typeface="+mn-cs"/>
              </a:rPr>
              <a:t> is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admissible</a:t>
            </a:r>
            <a:r>
              <a:rPr lang="en-US" b="1" dirty="0" smtClean="0">
                <a:cs typeface="+mn-cs"/>
              </a:rPr>
              <a:t> if for every node </a:t>
            </a:r>
            <a:r>
              <a:rPr lang="en-US" b="1" i="1" dirty="0" smtClean="0">
                <a:cs typeface="+mn-cs"/>
              </a:rPr>
              <a:t>n</a:t>
            </a:r>
            <a:r>
              <a:rPr lang="en-US" b="1" dirty="0" smtClean="0">
                <a:cs typeface="+mn-cs"/>
              </a:rPr>
              <a:t>,</a:t>
            </a:r>
          </a:p>
          <a:p>
            <a:pPr eaLnBrk="1" hangingPunct="1">
              <a:defRPr/>
            </a:pPr>
            <a:r>
              <a:rPr lang="en-US" b="1" i="1" dirty="0" smtClean="0">
                <a:cs typeface="+mn-cs"/>
              </a:rPr>
              <a:t>	h(n) </a:t>
            </a:r>
            <a:r>
              <a:rPr lang="en-US" b="1" i="1" dirty="0" smtClean="0">
                <a:cs typeface="Arial" charset="0"/>
              </a:rPr>
              <a:t>≤</a:t>
            </a:r>
            <a:r>
              <a:rPr lang="en-US" b="1" i="1" dirty="0" smtClean="0">
                <a:cs typeface="+mn-cs"/>
              </a:rPr>
              <a:t> h</a:t>
            </a:r>
            <a:r>
              <a:rPr lang="en-US" b="1" i="1" baseline="30000" dirty="0" smtClean="0">
                <a:cs typeface="+mn-cs"/>
              </a:rPr>
              <a:t>*</a:t>
            </a:r>
            <a:r>
              <a:rPr lang="en-US" b="1" i="1" dirty="0" smtClean="0">
                <a:cs typeface="+mn-cs"/>
              </a:rPr>
              <a:t>(n), </a:t>
            </a:r>
            <a:r>
              <a:rPr lang="en-US" b="1" dirty="0" smtClean="0">
                <a:cs typeface="+mn-cs"/>
              </a:rPr>
              <a:t>where </a:t>
            </a:r>
            <a:r>
              <a:rPr lang="en-US" b="1" i="1" dirty="0" smtClean="0">
                <a:cs typeface="+mn-cs"/>
              </a:rPr>
              <a:t>h</a:t>
            </a:r>
            <a:r>
              <a:rPr lang="en-US" b="1" i="1" baseline="30000" dirty="0" smtClean="0">
                <a:cs typeface="+mn-cs"/>
              </a:rPr>
              <a:t>*</a:t>
            </a:r>
            <a:r>
              <a:rPr lang="en-US" b="1" i="1" dirty="0" smtClean="0">
                <a:cs typeface="+mn-cs"/>
              </a:rPr>
              <a:t>(n)</a:t>
            </a:r>
            <a:r>
              <a:rPr lang="en-US" b="1" dirty="0" smtClean="0">
                <a:cs typeface="+mn-cs"/>
              </a:rPr>
              <a:t> is the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true </a:t>
            </a:r>
            <a:r>
              <a:rPr lang="en-US" b="1" dirty="0" smtClean="0">
                <a:cs typeface="+mn-cs"/>
              </a:rPr>
              <a:t>cost to reach the goal state from </a:t>
            </a:r>
            <a:r>
              <a:rPr lang="en-US" b="1" i="1" dirty="0" smtClean="0">
                <a:cs typeface="+mn-cs"/>
              </a:rPr>
              <a:t>n</a:t>
            </a:r>
            <a:r>
              <a:rPr lang="en-US" b="1" dirty="0" smtClean="0">
                <a:cs typeface="+mn-cs"/>
              </a:rPr>
              <a:t>.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b="1" dirty="0" smtClean="0"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An admissible heuristic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never overestimates</a:t>
            </a:r>
            <a:r>
              <a:rPr lang="en-US" b="1" dirty="0" smtClean="0">
                <a:cs typeface="+mn-cs"/>
              </a:rPr>
              <a:t> the cost to reach the goal, </a:t>
            </a:r>
          </a:p>
          <a:p>
            <a:pPr eaLnBrk="1" hangingPunct="1">
              <a:defRPr/>
            </a:pPr>
            <a:r>
              <a:rPr lang="en-US" b="1" dirty="0">
                <a:cs typeface="+mn-cs"/>
              </a:rPr>
              <a:t> </a:t>
            </a:r>
            <a:r>
              <a:rPr lang="en-US" b="1" dirty="0" smtClean="0">
                <a:cs typeface="+mn-cs"/>
              </a:rPr>
              <a:t>     i.e., it is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optimistic. </a:t>
            </a:r>
            <a:r>
              <a:rPr lang="en-US" b="1" dirty="0" smtClean="0">
                <a:cs typeface="+mn-cs"/>
              </a:rPr>
              <a:t>(But no info of where the goal is if set to 0.)</a:t>
            </a:r>
            <a:r>
              <a:rPr lang="en-US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Example: </a:t>
            </a:r>
            <a:r>
              <a:rPr lang="en-US" b="1" i="1" dirty="0" err="1" smtClean="0">
                <a:cs typeface="+mn-cs"/>
              </a:rPr>
              <a:t>h</a:t>
            </a:r>
            <a:r>
              <a:rPr lang="en-US" b="1" i="1" baseline="-25000" dirty="0" err="1" smtClean="0">
                <a:cs typeface="+mn-cs"/>
              </a:rPr>
              <a:t>SLD</a:t>
            </a:r>
            <a:r>
              <a:rPr lang="en-US" b="1" i="1" dirty="0" smtClean="0">
                <a:cs typeface="+mn-cs"/>
              </a:rPr>
              <a:t>(n) </a:t>
            </a:r>
            <a:r>
              <a:rPr lang="en-US" b="1" dirty="0" smtClean="0">
                <a:cs typeface="+mn-cs"/>
              </a:rPr>
              <a:t>(never overestimates the actual road distance)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Note: it follows that h(goal) = 0.</a:t>
            </a:r>
            <a:r>
              <a:rPr lang="en-US" sz="2400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accent2"/>
              </a:solidFill>
              <a:cs typeface="+mn-cs"/>
            </a:endParaRPr>
          </a:p>
        </p:txBody>
      </p:sp>
      <p:pic>
        <p:nvPicPr>
          <p:cNvPr id="2" name="Picture 1" descr="Screen Shot 2013-09-27 at 2.16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860" y="4648200"/>
            <a:ext cx="6155184" cy="99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0198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7150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Note: less optimistic heuristic push nodes to be expanded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later. Can prune a lot more.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Heuristics: (2) Consistency</a:t>
            </a:r>
          </a:p>
        </p:txBody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n-cs"/>
              </a:rPr>
              <a:t>A heuristic is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consistent (or monotone) </a:t>
            </a:r>
            <a:r>
              <a:rPr lang="en-US" b="1" dirty="0" smtClean="0">
                <a:cs typeface="+mn-cs"/>
              </a:rPr>
              <a:t>if for every node </a:t>
            </a:r>
            <a:r>
              <a:rPr lang="en-US" b="1" i="1" dirty="0" smtClean="0">
                <a:cs typeface="+mn-cs"/>
              </a:rPr>
              <a:t>n</a:t>
            </a:r>
            <a:r>
              <a:rPr lang="en-US" b="1" dirty="0" smtClean="0">
                <a:cs typeface="+mn-cs"/>
              </a:rPr>
              <a:t>, every successor </a:t>
            </a:r>
            <a:r>
              <a:rPr lang="en-US" b="1" i="1" dirty="0" smtClean="0">
                <a:cs typeface="+mn-cs"/>
              </a:rPr>
              <a:t>n'</a:t>
            </a:r>
            <a:r>
              <a:rPr lang="en-US" b="1" dirty="0" smtClean="0">
                <a:cs typeface="+mn-cs"/>
              </a:rPr>
              <a:t> of </a:t>
            </a:r>
            <a:r>
              <a:rPr lang="en-US" b="1" i="1" dirty="0" smtClean="0">
                <a:cs typeface="+mn-cs"/>
              </a:rPr>
              <a:t>n</a:t>
            </a:r>
            <a:r>
              <a:rPr lang="en-US" b="1" dirty="0" smtClean="0">
                <a:cs typeface="+mn-cs"/>
              </a:rPr>
              <a:t> generated by any action </a:t>
            </a:r>
            <a:r>
              <a:rPr lang="en-US" b="1" i="1" dirty="0" smtClean="0">
                <a:cs typeface="+mn-cs"/>
              </a:rPr>
              <a:t>a</a:t>
            </a:r>
            <a:r>
              <a:rPr lang="en-US" b="1" dirty="0" smtClean="0">
                <a:cs typeface="+mn-cs"/>
              </a:rPr>
              <a:t>, </a:t>
            </a:r>
            <a:r>
              <a:rPr lang="en-US" dirty="0" smtClean="0">
                <a:cs typeface="+mn-cs"/>
              </a:rPr>
              <a:t>
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	</a:t>
            </a:r>
            <a:r>
              <a:rPr lang="en-US" sz="2400" b="1" i="1" dirty="0" smtClean="0">
                <a:solidFill>
                  <a:srgbClr val="FF0000"/>
                </a:solidFill>
                <a:cs typeface="+mn-cs"/>
              </a:rPr>
              <a:t>h(n) </a:t>
            </a:r>
            <a:r>
              <a:rPr lang="en-US" sz="2400" b="1" i="1" dirty="0" smtClean="0">
                <a:solidFill>
                  <a:srgbClr val="FF0000"/>
                </a:solidFill>
                <a:cs typeface="Arial" charset="0"/>
              </a:rPr>
              <a:t>≤</a:t>
            </a:r>
            <a:r>
              <a:rPr lang="en-US" sz="2400" b="1" i="1" dirty="0" smtClean="0">
                <a:solidFill>
                  <a:srgbClr val="FF0000"/>
                </a:solidFill>
                <a:cs typeface="+mn-cs"/>
              </a:rPr>
              <a:t> c(</a:t>
            </a:r>
            <a:r>
              <a:rPr lang="en-US" sz="2400" b="1" i="1" dirty="0" err="1" smtClean="0">
                <a:solidFill>
                  <a:srgbClr val="FF0000"/>
                </a:solidFill>
                <a:cs typeface="+mn-cs"/>
              </a:rPr>
              <a:t>n,a,n</a:t>
            </a:r>
            <a:r>
              <a:rPr lang="en-US" sz="2400" b="1" i="1" dirty="0" smtClean="0">
                <a:solidFill>
                  <a:srgbClr val="FF0000"/>
                </a:solidFill>
                <a:cs typeface="+mn-cs"/>
              </a:rPr>
              <a:t>') + h(n')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(form of the triangle inequality)
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If </a:t>
            </a:r>
            <a:r>
              <a:rPr lang="en-US" b="1" i="1" dirty="0" smtClean="0">
                <a:solidFill>
                  <a:srgbClr val="FF0000"/>
                </a:solidFill>
                <a:cs typeface="+mn-cs"/>
              </a:rPr>
              <a:t>h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is consistent, we have</a:t>
            </a:r>
            <a:r>
              <a:rPr lang="en-US" dirty="0" smtClean="0">
                <a:cs typeface="+mn-cs"/>
              </a:rPr>
              <a:t>
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  <a:cs typeface="+mn-cs"/>
              </a:rPr>
              <a:t>f(n')</a:t>
            </a:r>
            <a:r>
              <a:rPr lang="en-US" dirty="0" smtClean="0">
                <a:solidFill>
                  <a:srgbClr val="0000FF"/>
                </a:solidFill>
                <a:cs typeface="+mn-cs"/>
              </a:rPr>
              <a:t> 	= g(n') + h(n')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FF"/>
                </a:solidFill>
                <a:cs typeface="+mn-cs"/>
              </a:rPr>
              <a:t>      	= g(n) + c(</a:t>
            </a:r>
            <a:r>
              <a:rPr lang="en-US" dirty="0" err="1" smtClean="0">
                <a:solidFill>
                  <a:srgbClr val="0000FF"/>
                </a:solidFill>
                <a:cs typeface="+mn-cs"/>
              </a:rPr>
              <a:t>n,a,n</a:t>
            </a:r>
            <a:r>
              <a:rPr lang="en-US" dirty="0" smtClean="0">
                <a:solidFill>
                  <a:srgbClr val="0000FF"/>
                </a:solidFill>
                <a:cs typeface="+mn-cs"/>
              </a:rPr>
              <a:t>') + h(n')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FF"/>
                </a:solidFill>
                <a:cs typeface="+mn-cs"/>
              </a:rPr>
              <a:t>      	</a:t>
            </a:r>
            <a:r>
              <a:rPr lang="en-US" b="1" dirty="0" smtClean="0">
                <a:solidFill>
                  <a:srgbClr val="0000FF"/>
                </a:solidFill>
                <a:cs typeface="Arial" charset="0"/>
              </a:rPr>
              <a:t>≥</a:t>
            </a:r>
            <a:r>
              <a:rPr lang="en-US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cs typeface="+mn-cs"/>
              </a:rPr>
              <a:t>g(n) + h(n)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FF"/>
                </a:solidFill>
                <a:cs typeface="+mn-cs"/>
              </a:rPr>
              <a:t>      </a:t>
            </a:r>
            <a:r>
              <a:rPr lang="en-US" b="1" dirty="0" smtClean="0">
                <a:solidFill>
                  <a:srgbClr val="0000FF"/>
                </a:solidFill>
                <a:cs typeface="+mn-cs"/>
              </a:rPr>
              <a:t>	= f(n)</a:t>
            </a:r>
            <a:r>
              <a:rPr lang="en-US" b="1" dirty="0" smtClean="0">
                <a:cs typeface="+mn-cs"/>
              </a:rPr>
              <a:t>
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i.e.,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   </a:t>
            </a:r>
            <a:r>
              <a:rPr lang="en-US" b="1" i="1" dirty="0" smtClean="0">
                <a:solidFill>
                  <a:srgbClr val="FF0000"/>
                </a:solidFill>
                <a:cs typeface="+mn-cs"/>
              </a:rPr>
              <a:t>f(n)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is non-decreasing along any path.</a:t>
            </a:r>
            <a:r>
              <a:rPr lang="en-US" dirty="0" smtClean="0">
                <a:cs typeface="+mn-cs"/>
              </a:rPr>
              <a:t>
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27651" name="Picture 4" descr="consist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19621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950" name="Rectangle 6"/>
          <p:cNvSpPr>
            <a:spLocks noChangeArrowheads="1"/>
          </p:cNvSpPr>
          <p:nvPr/>
        </p:nvSpPr>
        <p:spPr bwMode="auto">
          <a:xfrm>
            <a:off x="4724400" y="3810000"/>
            <a:ext cx="4343400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+mn-cs"/>
                <a:sym typeface="Wingdings" charset="0"/>
              </a:rPr>
              <a:t> sequence of nodes expanded by A* is in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cs typeface="+mn-cs"/>
                <a:sym typeface="Wingdings" charset="0"/>
              </a:rPr>
              <a:t>nondecreasing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+mn-cs"/>
                <a:sym typeface="Wingdings" charset="0"/>
              </a:rPr>
              <a:t> order of f(n)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+mn-cs"/>
                <a:sym typeface="Wingdings" charset="0"/>
              </a:rPr>
              <a:t>  the </a:t>
            </a:r>
            <a:r>
              <a:rPr lang="en-US" sz="2000" b="1" dirty="0">
                <a:solidFill>
                  <a:srgbClr val="FF0000"/>
                </a:solidFill>
                <a:cs typeface="+mn-cs"/>
                <a:sym typeface="Wingdings" charset="0"/>
              </a:rPr>
              <a:t>first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+mn-cs"/>
                <a:sym typeface="Wingdings" charset="0"/>
              </a:rPr>
              <a:t> goal selected for expansion must be an optimal goal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.</a:t>
            </a:r>
          </a:p>
        </p:txBody>
      </p:sp>
      <p:sp>
        <p:nvSpPr>
          <p:cNvPr id="1362952" name="Text Box 8"/>
          <p:cNvSpPr txBox="1">
            <a:spLocks noChangeArrowheads="1"/>
          </p:cNvSpPr>
          <p:nvPr/>
        </p:nvSpPr>
        <p:spPr bwMode="auto">
          <a:xfrm>
            <a:off x="2438400" y="6400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62953" name="Text Box 9"/>
          <p:cNvSpPr txBox="1">
            <a:spLocks noChangeArrowheads="1"/>
          </p:cNvSpPr>
          <p:nvPr/>
        </p:nvSpPr>
        <p:spPr bwMode="auto">
          <a:xfrm>
            <a:off x="2362200" y="6248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62954" name="Text Box 10"/>
          <p:cNvSpPr txBox="1">
            <a:spLocks noChangeArrowheads="1"/>
          </p:cNvSpPr>
          <p:nvPr/>
        </p:nvSpPr>
        <p:spPr bwMode="auto">
          <a:xfrm>
            <a:off x="838200" y="5715000"/>
            <a:ext cx="62865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Note:  Monotonicity is a stronger condition than admissibility.</a:t>
            </a:r>
          </a:p>
          <a:p>
            <a:pPr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Any consistent heuristic is also admissible.</a:t>
            </a:r>
          </a:p>
          <a:p>
            <a:pPr>
              <a:defRPr/>
            </a:pPr>
            <a:r>
              <a:rPr lang="en-US" sz="1800" b="1" dirty="0">
                <a:solidFill>
                  <a:schemeClr val="accent2"/>
                </a:solidFill>
                <a:cs typeface="+mn-cs"/>
              </a:rPr>
              <a:t>(Exercise 3.29)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5105400"/>
            <a:ext cx="5486400" cy="60960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724400" y="2362200"/>
            <a:ext cx="190500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3366FF"/>
                </a:solidFill>
              </a:rPr>
              <a:t>f(n')</a:t>
            </a:r>
            <a:r>
              <a:rPr lang="en-US" sz="2800" dirty="0">
                <a:solidFill>
                  <a:srgbClr val="3366FF"/>
                </a:solidFill>
              </a:rPr>
              <a:t> </a:t>
            </a:r>
            <a:r>
              <a:rPr lang="en-US" b="1" dirty="0" smtClean="0">
                <a:solidFill>
                  <a:srgbClr val="3366FF"/>
                </a:solidFill>
                <a:cs typeface="Arial" charset="0"/>
              </a:rPr>
              <a:t>≥</a:t>
            </a:r>
            <a:r>
              <a:rPr lang="en-US" dirty="0" smtClean="0">
                <a:solidFill>
                  <a:srgbClr val="3366FF"/>
                </a:solidFill>
                <a:cs typeface="Arial" charset="0"/>
              </a:rPr>
              <a:t>  </a:t>
            </a:r>
            <a:r>
              <a:rPr lang="en-US" sz="2800" b="1" dirty="0" smtClean="0">
                <a:solidFill>
                  <a:srgbClr val="3366FF"/>
                </a:solidFill>
              </a:rPr>
              <a:t>f</a:t>
            </a:r>
            <a:r>
              <a:rPr lang="en-US" sz="2800" b="1" dirty="0">
                <a:solidFill>
                  <a:srgbClr val="3366FF"/>
                </a:solidFill>
              </a:rPr>
              <a:t>(n)</a:t>
            </a:r>
            <a:endParaRPr lang="en-US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6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6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6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6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6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6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6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6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6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6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6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6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954" grpId="0"/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A*: Tree Search  vs. Graph Search</a:t>
            </a:r>
          </a:p>
        </p:txBody>
      </p:sp>
      <p:sp>
        <p:nvSpPr>
          <p:cNvPr id="147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3058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TREE SEARCH (See Fig. 3.7; used in earlier examples): 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6"/>
                </a:solidFill>
                <a:cs typeface="+mn-cs"/>
              </a:rPr>
              <a:t>If </a:t>
            </a:r>
            <a:r>
              <a:rPr lang="en-US" b="1" i="1" dirty="0" smtClean="0">
                <a:solidFill>
                  <a:schemeClr val="accent6"/>
                </a:solidFill>
                <a:cs typeface="+mn-cs"/>
              </a:rPr>
              <a:t>h(n) </a:t>
            </a:r>
            <a:r>
              <a:rPr lang="en-US" b="1" dirty="0" smtClean="0">
                <a:solidFill>
                  <a:schemeClr val="accent6"/>
                </a:solidFill>
                <a:cs typeface="+mn-cs"/>
              </a:rPr>
              <a:t>is admissible, A* using  tree search is optimal.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b="1" dirty="0" smtClean="0"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GRAPH SEARCH  (See Fig. 3.7) </a:t>
            </a:r>
            <a:r>
              <a:rPr lang="en-US" sz="1800" b="1" dirty="0" smtClean="0">
                <a:cs typeface="+mn-cs"/>
              </a:rPr>
              <a:t>A modification of tree search that includes an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“explored set” (or “closed list”; list of  expanded nodes to avoid re-visiting the same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state)</a:t>
            </a:r>
            <a:r>
              <a:rPr lang="en-US" sz="1800" b="1" dirty="0" smtClean="0">
                <a:cs typeface="+mn-cs"/>
              </a:rPr>
              <a:t>; if the current node matches  a node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on the closed list</a:t>
            </a:r>
            <a:r>
              <a:rPr lang="en-US" sz="1800" b="1" dirty="0" smtClean="0">
                <a:cs typeface="+mn-cs"/>
              </a:rPr>
              <a:t>, it is discarded instead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of being expanded. In order to guarantee optimality of A*, we need to make sure 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that the optimal path to any repeated state is always the first one followed: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2D2DB9"/>
                </a:solidFill>
                <a:cs typeface="+mn-cs"/>
              </a:rPr>
              <a:t>If </a:t>
            </a:r>
            <a:r>
              <a:rPr lang="en-US" b="1" i="1" dirty="0" smtClean="0">
                <a:solidFill>
                  <a:srgbClr val="2D2DB9"/>
                </a:solidFill>
                <a:cs typeface="+mn-cs"/>
              </a:rPr>
              <a:t>h(n) </a:t>
            </a:r>
            <a:r>
              <a:rPr lang="en-US" b="1" dirty="0" smtClean="0">
                <a:solidFill>
                  <a:srgbClr val="2D2DB9"/>
                </a:solidFill>
                <a:cs typeface="+mn-cs"/>
              </a:rPr>
              <a:t>is monotonic, A* using  graph search is optimal.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(proof next)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/>
              <a:t>(see details page 95 R&amp;N)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475591" name="Rectangle 7"/>
          <p:cNvSpPr>
            <a:spLocks noChangeArrowheads="1"/>
          </p:cNvSpPr>
          <p:nvPr/>
        </p:nvSpPr>
        <p:spPr bwMode="auto">
          <a:xfrm>
            <a:off x="381000" y="1371600"/>
            <a:ext cx="79248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5592" name="Rectangle 8"/>
          <p:cNvSpPr>
            <a:spLocks noChangeArrowheads="1"/>
          </p:cNvSpPr>
          <p:nvPr/>
        </p:nvSpPr>
        <p:spPr bwMode="auto">
          <a:xfrm>
            <a:off x="381000" y="4495800"/>
            <a:ext cx="8305800" cy="914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6200" y="5486401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Reminder: Bit of “sloppiness” in fig. 3.7.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Need to be careful with nodes on frontier;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allow repetitions or as in Fig. 3.14.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400800"/>
            <a:ext cx="6762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See notes on intuitions of optimality of A*  (at the end of lecture notes)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7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7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7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7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7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75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75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75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75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75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75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755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755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75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75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559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991600" cy="4114800"/>
          </a:xfrm>
        </p:spPr>
        <p:txBody>
          <a:bodyPr/>
          <a:lstStyle/>
          <a:p>
            <a:pPr algn="r" eaLnBrk="1" hangingPunct="1">
              <a:defRPr/>
            </a:pPr>
            <a:endParaRPr lang="en-US" sz="32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cs typeface="+mn-cs"/>
              </a:rPr>
              <a:t>Example: </a:t>
            </a:r>
            <a:r>
              <a:rPr lang="en-US" sz="2400" b="1" dirty="0">
                <a:cs typeface="+mn-cs"/>
              </a:rPr>
              <a:t>T</a:t>
            </a:r>
            <a:r>
              <a:rPr lang="en-US" sz="2400" b="1" dirty="0" smtClean="0">
                <a:cs typeface="+mn-cs"/>
              </a:rPr>
              <a:t>he shortest route from  Hannover to Munich</a:t>
            </a:r>
          </a:p>
          <a:p>
            <a:pPr eaLnBrk="1" hangingPunct="1">
              <a:defRPr/>
            </a:pPr>
            <a:endParaRPr lang="en-US" sz="2400" b="1" dirty="0" smtClean="0">
              <a:cs typeface="+mn-cs"/>
            </a:endParaRP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en-US" sz="2400" b="1" dirty="0" err="1" smtClean="0">
                <a:solidFill>
                  <a:srgbClr val="FF0000"/>
                </a:solidFill>
                <a:cs typeface="+mn-cs"/>
              </a:rPr>
              <a:t>Dijkstra’s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 alg., i.e., A* with h(n)=0 (Uniform cost search)</a:t>
            </a:r>
          </a:p>
          <a:p>
            <a:pPr marL="0" indent="0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2)  A* search</a:t>
            </a:r>
            <a:endParaRPr lang="en-US" sz="3600" b="1" dirty="0" smtClean="0">
              <a:solidFill>
                <a:srgbClr val="FF0000"/>
              </a:solidFill>
              <a:cs typeface="+mn-cs"/>
            </a:endParaRPr>
          </a:p>
          <a:p>
            <a:pPr algn="r" eaLnBrk="1" hangingPunct="1">
              <a:defRPr/>
            </a:pPr>
            <a:endParaRPr lang="en-US" sz="4000" dirty="0" smtClean="0">
              <a:cs typeface="+mn-cs"/>
            </a:endParaRPr>
          </a:p>
          <a:p>
            <a:pPr algn="r" eaLnBrk="1" hangingPunct="1">
              <a:defRPr/>
            </a:pPr>
            <a:endParaRPr lang="en-US" sz="4000" dirty="0" smtClean="0">
              <a:cs typeface="+mn-cs"/>
            </a:endParaRPr>
          </a:p>
        </p:txBody>
      </p:sp>
      <p:sp>
        <p:nvSpPr>
          <p:cNvPr id="1427460" name="Text Box 4"/>
          <p:cNvSpPr txBox="1">
            <a:spLocks noChangeArrowheads="1"/>
          </p:cNvSpPr>
          <p:nvPr/>
        </p:nvSpPr>
        <p:spPr bwMode="auto">
          <a:xfrm>
            <a:off x="669925" y="6137275"/>
            <a:ext cx="40169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Example </a:t>
            </a:r>
            <a:r>
              <a:rPr lang="en-US" sz="2000" dirty="0" smtClean="0">
                <a:cs typeface="+mn-cs"/>
              </a:rPr>
              <a:t>thanks to </a:t>
            </a:r>
            <a:r>
              <a:rPr lang="en-US" sz="2000" dirty="0" err="1" smtClean="0">
                <a:cs typeface="+mn-cs"/>
              </a:rPr>
              <a:t>Meinolf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 err="1">
                <a:cs typeface="+mn-cs"/>
              </a:rPr>
              <a:t>Sellmann</a:t>
            </a:r>
            <a:endParaRPr lang="en-US" sz="2000" dirty="0"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Example: Contrasting A* with Uniform Cost (</a:t>
            </a:r>
            <a:r>
              <a:rPr lang="en-US" sz="2800" dirty="0" err="1" smtClean="0">
                <a:solidFill>
                  <a:srgbClr val="FF0000"/>
                </a:solidFill>
              </a:rPr>
              <a:t>Dijkstra’s</a:t>
            </a:r>
            <a:r>
              <a:rPr lang="en-US" sz="2800" dirty="0" smtClean="0">
                <a:solidFill>
                  <a:srgbClr val="FF0000"/>
                </a:solidFill>
              </a:rPr>
              <a:t> algorithm)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2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2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2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2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2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2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74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8482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8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28484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85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28486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28487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88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28489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90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28491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92" name="Text Box 12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28493" name="Line 13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94" name="Text Box 14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28495" name="Line 15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96" name="Line 16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97" name="Text Box 17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28498" name="Line 18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499" name="Text Box 19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28500" name="Line 20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01" name="Text Box 21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28502" name="Line 22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03" name="Text Box 23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28504" name="Line 24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05" name="Text Box 25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28506" name="Line 26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07" name="Text Box 27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28508" name="Line 28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09" name="Text Box 29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28510" name="Line 30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11" name="Line 31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12" name="Text Box 32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28513" name="Text Box 33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28514" name="Line 34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15" name="Text Box 35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28516" name="Line 36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17" name="Text Box 37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28518" name="Text Box 38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28519" name="Line 39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20" name="Line 40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21" name="Text Box 41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28522" name="Oval 42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8523" name="Text Box 43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Bremen		  </a:t>
            </a:r>
            <a:r>
              <a:rPr lang="en-US" sz="2000" b="1">
                <a:latin typeface="Arial" charset="0"/>
                <a:cs typeface="Arial" charset="0"/>
              </a:rPr>
              <a:t>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Hamburg		  </a:t>
            </a:r>
            <a:r>
              <a:rPr lang="en-US" sz="2000" b="1">
                <a:latin typeface="Arial" charset="0"/>
                <a:cs typeface="Arial" charset="0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Kiel			  </a:t>
            </a:r>
            <a:r>
              <a:rPr lang="en-US" sz="2000" b="1">
                <a:latin typeface="Arial" charset="0"/>
                <a:cs typeface="Arial" charset="0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Leipzig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  ∞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37931" name="TextBox 1"/>
          <p:cNvSpPr txBox="1">
            <a:spLocks noChangeArrowheads="1"/>
          </p:cNvSpPr>
          <p:nvPr/>
        </p:nvSpPr>
        <p:spPr bwMode="auto">
          <a:xfrm>
            <a:off x="2133600" y="2743200"/>
            <a:ext cx="1371600" cy="461963"/>
          </a:xfrm>
          <a:prstGeom prst="rect">
            <a:avLst/>
          </a:prstGeom>
          <a:solidFill>
            <a:srgbClr val="FF00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     </a:t>
            </a:r>
          </a:p>
        </p:txBody>
      </p:sp>
      <p:sp>
        <p:nvSpPr>
          <p:cNvPr id="37932" name="TextBox 44"/>
          <p:cNvSpPr txBox="1">
            <a:spLocks noChangeArrowheads="1"/>
          </p:cNvSpPr>
          <p:nvPr/>
        </p:nvSpPr>
        <p:spPr bwMode="auto">
          <a:xfrm>
            <a:off x="2514600" y="5791200"/>
            <a:ext cx="1371600" cy="461963"/>
          </a:xfrm>
          <a:prstGeom prst="rect">
            <a:avLst/>
          </a:prstGeom>
          <a:solidFill>
            <a:srgbClr val="FF000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    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8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8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28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2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2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28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2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2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28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2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2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28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28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28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28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28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28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28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28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28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28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28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28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28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28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28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28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28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28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28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28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28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28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28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28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28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28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28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28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28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28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28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28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28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28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28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28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28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28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28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28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28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28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28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28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28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28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28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28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28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28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28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428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28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28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428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28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28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28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28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28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428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28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28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428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28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28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428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28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428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428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28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428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428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8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28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428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28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428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428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28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428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428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28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428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428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28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428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428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428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428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428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428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428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428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428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428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428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428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428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428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428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428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428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428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428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428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428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428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428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1428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428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428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428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428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428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1428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428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428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1428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428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428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1428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428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428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428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428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428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1428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428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428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1428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428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428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1428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428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428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1428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428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428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1428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428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428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1428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428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428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5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14285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4285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4285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485" grpId="0"/>
      <p:bldP spid="1428486" grpId="0"/>
      <p:bldP spid="1428488" grpId="0"/>
      <p:bldP spid="1428490" grpId="0"/>
      <p:bldP spid="1428492" grpId="0"/>
      <p:bldP spid="1428494" grpId="0"/>
      <p:bldP spid="1428497" grpId="0"/>
      <p:bldP spid="1428499" grpId="0"/>
      <p:bldP spid="1428501" grpId="0"/>
      <p:bldP spid="1428503" grpId="0"/>
      <p:bldP spid="1428505" grpId="0"/>
      <p:bldP spid="1428507" grpId="0"/>
      <p:bldP spid="1428509" grpId="0"/>
      <p:bldP spid="1428512" grpId="0"/>
      <p:bldP spid="1428513" grpId="0"/>
      <p:bldP spid="1428515" grpId="0"/>
      <p:bldP spid="1428517" grpId="0"/>
      <p:bldP spid="1428518" grpId="0"/>
      <p:bldP spid="1428521" grpId="0"/>
      <p:bldP spid="1428522" grpId="0" animBg="1"/>
      <p:bldP spid="1428523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0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30532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33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30534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30535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36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30537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38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30539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40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41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30542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43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44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30545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46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30547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48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30549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50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30551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52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0553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54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55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30556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57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58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0559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30560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61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0562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63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0564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30565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66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67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30568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0569" name="Text Box 41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Bremen		120</a:t>
            </a:r>
            <a:endParaRPr lang="en-US" sz="2000" b="1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Kiel			  </a:t>
            </a:r>
            <a:r>
              <a:rPr lang="en-US" sz="2000" b="1">
                <a:latin typeface="Arial" charset="0"/>
                <a:cs typeface="Arial" charset="0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  ∞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30570" name="Text Box 42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30571" name="Text Box 43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30572" name="Oval 44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0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0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0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0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305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305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056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2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32580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81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32582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32583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84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32585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86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32587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88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89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32590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91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92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32593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94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32595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96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32597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598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32599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00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2601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02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03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32604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05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06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2607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32608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09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2610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11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2612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32613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14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15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32616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17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2618" name="Text Box 42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Kiel			  </a:t>
            </a:r>
            <a:r>
              <a:rPr lang="en-US" sz="2000" b="1">
                <a:latin typeface="Arial" charset="0"/>
                <a:cs typeface="Arial" charset="0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  ∞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32619" name="Text Box 43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32620" name="Text Box 44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32621" name="Oval 45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2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2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2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2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325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325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26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34628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29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34630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34631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32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34633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34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34635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36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37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34638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39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40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34641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42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34643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44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34645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46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34647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48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4649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50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51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34652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53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54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4655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34656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57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4658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59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4660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34661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62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63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34664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65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66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67" name="Text Box 43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  ∞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34668" name="Text Box 44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34669" name="Text Box 45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34670" name="Oval 46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346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346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6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36676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77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36678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36679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80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36681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82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36683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84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85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36686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87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88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36689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90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36691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92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36693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94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36695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96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6697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98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99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36700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01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02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6703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36704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05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6706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07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6708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36709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10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11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36712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13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14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15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16" name="Text Box 44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  ∞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36717" name="Text Box 45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36718" name="Text Box 46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36719" name="Oval 47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6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6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6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6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366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366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7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661525" cy="57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2743200" y="4800600"/>
            <a:ext cx="2851150" cy="369888"/>
          </a:xfrm>
          <a:prstGeom prst="rect">
            <a:avLst/>
          </a:prstGeom>
          <a:solidFill>
            <a:schemeClr val="bg1">
              <a:alpha val="9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3333CC"/>
                </a:solidFill>
              </a:rPr>
              <a:t>A breadth-first search tree. </a:t>
            </a:r>
            <a:endParaRPr lang="en-US" sz="1600" b="1">
              <a:solidFill>
                <a:srgbClr val="3333CC"/>
              </a:solidFill>
            </a:endParaRP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5029200" y="304800"/>
            <a:ext cx="1317625" cy="400050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3333CC"/>
                </a:solidFill>
              </a:rPr>
              <a:t>Start state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5562600" y="4572000"/>
            <a:ext cx="711200" cy="400050"/>
          </a:xfrm>
          <a:prstGeom prst="rect">
            <a:avLst/>
          </a:prstGeom>
          <a:solidFill>
            <a:schemeClr val="bg1">
              <a:alpha val="8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Goal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76400" y="5334000"/>
            <a:ext cx="419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9973"/>
                </a:solidFill>
              </a:rPr>
              <a:t>Perfect “heuristics,” eliminates search.</a:t>
            </a:r>
          </a:p>
        </p:txBody>
      </p:sp>
      <p:sp>
        <p:nvSpPr>
          <p:cNvPr id="2" name="Oval 1"/>
          <p:cNvSpPr/>
          <p:nvPr/>
        </p:nvSpPr>
        <p:spPr>
          <a:xfrm>
            <a:off x="4572000" y="152400"/>
            <a:ext cx="457200" cy="1828800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11" name="Oval 10"/>
          <p:cNvSpPr/>
          <p:nvPr/>
        </p:nvSpPr>
        <p:spPr>
          <a:xfrm rot="16843747">
            <a:off x="5060950" y="1328738"/>
            <a:ext cx="457200" cy="1219200"/>
          </a:xfrm>
          <a:prstGeom prst="ellipse">
            <a:avLst/>
          </a:prstGeom>
          <a:solidFill>
            <a:schemeClr val="accent1">
              <a:alpha val="5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38800" y="1981200"/>
            <a:ext cx="457200" cy="2514600"/>
          </a:xfrm>
          <a:prstGeom prst="ellipse">
            <a:avLst/>
          </a:prstGeom>
          <a:solidFill>
            <a:schemeClr val="accent1">
              <a:alpha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76400" y="5715000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6600"/>
                </a:solidFill>
              </a:rPr>
              <a:t>Approximate heuristics, significantly reduces search.</a:t>
            </a:r>
          </a:p>
          <a:p>
            <a:r>
              <a:rPr lang="en-US" sz="1800" b="1" dirty="0">
                <a:solidFill>
                  <a:srgbClr val="FF6600"/>
                </a:solidFill>
              </a:rPr>
              <a:t>Best (provably) use of search heuristic info: </a:t>
            </a:r>
            <a:r>
              <a:rPr lang="en-US" sz="1800" b="1" dirty="0" smtClean="0">
                <a:solidFill>
                  <a:srgbClr val="FF6600"/>
                </a:solidFill>
              </a:rPr>
              <a:t>Best-first / A</a:t>
            </a:r>
            <a:r>
              <a:rPr lang="en-US" sz="1800" b="1" dirty="0">
                <a:solidFill>
                  <a:srgbClr val="FF6600"/>
                </a:solidFill>
              </a:rPr>
              <a:t>* </a:t>
            </a:r>
            <a:r>
              <a:rPr lang="en-US" sz="1800" b="1" dirty="0" smtClean="0">
                <a:solidFill>
                  <a:srgbClr val="FF6600"/>
                </a:solidFill>
              </a:rPr>
              <a:t>search.</a:t>
            </a:r>
            <a:endParaRPr lang="en-US" sz="1800" b="1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228600"/>
            <a:ext cx="4038600" cy="3786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Basic idea: State evaluation function can effectively guide search.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Also in multi-agent settings. (Chess: board </a:t>
            </a:r>
            <a:r>
              <a:rPr lang="en-US" b="1" dirty="0" err="1">
                <a:solidFill>
                  <a:srgbClr val="000000"/>
                </a:solidFill>
              </a:rPr>
              <a:t>eval</a:t>
            </a:r>
            <a:r>
              <a:rPr lang="en-US" b="1" dirty="0">
                <a:solidFill>
                  <a:srgbClr val="000000"/>
                </a:solidFill>
              </a:rPr>
              <a:t>.)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Reinforcement learning: Learn the state </a:t>
            </a:r>
            <a:r>
              <a:rPr lang="en-US" b="1" dirty="0" err="1">
                <a:solidFill>
                  <a:srgbClr val="000000"/>
                </a:solidFill>
              </a:rPr>
              <a:t>eval</a:t>
            </a:r>
            <a:r>
              <a:rPr lang="en-US" b="1" dirty="0">
                <a:solidFill>
                  <a:srgbClr val="000000"/>
                </a:solidFill>
              </a:rPr>
              <a:t> function.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3886200" y="152400"/>
            <a:ext cx="2438400" cy="2133600"/>
          </a:xfrm>
          <a:prstGeom prst="trapezoid">
            <a:avLst>
              <a:gd name="adj" fmla="val 37897"/>
            </a:avLst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14" name="Trapezoid 13"/>
          <p:cNvSpPr/>
          <p:nvPr/>
        </p:nvSpPr>
        <p:spPr>
          <a:xfrm rot="10800000">
            <a:off x="3886200" y="2286000"/>
            <a:ext cx="2438400" cy="2209800"/>
          </a:xfrm>
          <a:prstGeom prst="trapezoid">
            <a:avLst>
              <a:gd name="adj" fmla="val 13169"/>
            </a:avLst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611847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5" grpId="0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8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38724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25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38726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38727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28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38729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30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38731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32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33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38734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35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36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38737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38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38739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40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38741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42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38743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44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8745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46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47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38748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49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50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38751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38752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53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8754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55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38756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38757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58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59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38760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61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62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63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64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8765" name="Text Box 45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38766" name="Text Box 46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38767" name="Text Box 47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38768" name="Oval 48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8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8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8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8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387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387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76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0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40772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73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40774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40775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76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40777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78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40779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80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81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40782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83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84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40785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86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40787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88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40789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0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40791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2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0793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4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5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40796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7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798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0799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40800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1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0802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3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0804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40805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6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7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40808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09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0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1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2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3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0814" name="Text Box 46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40815" name="Text Box 47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40816" name="Text Box 48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40817" name="Oval 49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0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0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40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40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408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408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8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2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42820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21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42822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42823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24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42825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26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42827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28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29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42830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31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32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42833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34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42835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36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42837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38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42839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40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2841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42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43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42844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45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46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2847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42848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49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2850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51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2852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42853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54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55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42856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57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58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59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60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61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62" name="Text Box 46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42863" name="Text Box 47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42864" name="Text Box 48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42865" name="Oval 49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2866" name="Oval 50"/>
          <p:cNvSpPr>
            <a:spLocks noChangeArrowheads="1"/>
          </p:cNvSpPr>
          <p:nvPr/>
        </p:nvSpPr>
        <p:spPr bwMode="auto">
          <a:xfrm>
            <a:off x="3584575" y="1831975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2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2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42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42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428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428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286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4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44868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69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44870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44871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72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44873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74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44875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76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77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44878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79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80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44881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82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44883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84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44885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86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44887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88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4889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90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91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44892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93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94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4895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44896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97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4898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899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4900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44901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02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03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44904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05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06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07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08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09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10" name="Oval 46"/>
          <p:cNvSpPr>
            <a:spLocks noChangeArrowheads="1"/>
          </p:cNvSpPr>
          <p:nvPr/>
        </p:nvSpPr>
        <p:spPr bwMode="auto">
          <a:xfrm>
            <a:off x="1871663" y="43576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11" name="Text Box 47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  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44912" name="Text Box 48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44913" name="Text Box 49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44914" name="Oval 50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4915" name="Oval 51"/>
          <p:cNvSpPr>
            <a:spLocks noChangeArrowheads="1"/>
          </p:cNvSpPr>
          <p:nvPr/>
        </p:nvSpPr>
        <p:spPr bwMode="auto">
          <a:xfrm>
            <a:off x="3584575" y="1831975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4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4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44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44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448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448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9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6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46916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17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46918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46919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20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46921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22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46923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24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25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46926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27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28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46929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30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46931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32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46933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34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46935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36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6937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38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39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46940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41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42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6943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46944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45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6946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47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6948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46949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0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1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46952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3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4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5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6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7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8" name="Oval 46"/>
          <p:cNvSpPr>
            <a:spLocks noChangeArrowheads="1"/>
          </p:cNvSpPr>
          <p:nvPr/>
        </p:nvSpPr>
        <p:spPr bwMode="auto">
          <a:xfrm>
            <a:off x="3538538" y="18240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59" name="Oval 47"/>
          <p:cNvSpPr>
            <a:spLocks noChangeArrowheads="1"/>
          </p:cNvSpPr>
          <p:nvPr/>
        </p:nvSpPr>
        <p:spPr bwMode="auto">
          <a:xfrm>
            <a:off x="1871663" y="43576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60" name="Oval 48"/>
          <p:cNvSpPr>
            <a:spLocks noChangeArrowheads="1"/>
          </p:cNvSpPr>
          <p:nvPr/>
        </p:nvSpPr>
        <p:spPr bwMode="auto">
          <a:xfrm>
            <a:off x="4062413" y="39671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6961" name="Text Box 49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 dirty="0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 dirty="0" err="1">
                <a:solidFill>
                  <a:schemeClr val="folHlink"/>
                </a:solidFill>
                <a:latin typeface="Arial" charset="0"/>
                <a:cs typeface="+mn-cs"/>
              </a:rPr>
              <a:t>Duesseldorf</a:t>
            </a: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		320</a:t>
            </a: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 dirty="0"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 dirty="0"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 dirty="0">
                <a:latin typeface="Arial" charset="0"/>
                <a:cs typeface="+mn-cs"/>
              </a:rPr>
              <a:t>Bonn			545</a:t>
            </a:r>
          </a:p>
          <a:p>
            <a:pPr>
              <a:defRPr/>
            </a:pPr>
            <a:r>
              <a:rPr lang="en-US" sz="2000" b="1" dirty="0">
                <a:latin typeface="Arial" charset="0"/>
                <a:cs typeface="+mn-cs"/>
              </a:rPr>
              <a:t>Stuttgart		565</a:t>
            </a:r>
          </a:p>
          <a:p>
            <a:pPr>
              <a:defRPr/>
            </a:pPr>
            <a:r>
              <a:rPr lang="en-US" sz="2000" b="1" dirty="0" err="1">
                <a:latin typeface="Arial" charset="0"/>
                <a:cs typeface="+mn-cs"/>
              </a:rPr>
              <a:t>Muenchen</a:t>
            </a:r>
            <a:r>
              <a:rPr lang="en-US" sz="2000" b="1" dirty="0">
                <a:latin typeface="Arial" charset="0"/>
                <a:cs typeface="+mn-cs"/>
              </a:rPr>
              <a:t>		690</a:t>
            </a:r>
          </a:p>
          <a:p>
            <a:pPr>
              <a:defRPr/>
            </a:pPr>
            <a:endParaRPr lang="en-US" sz="2000" b="1" dirty="0">
              <a:latin typeface="Arial" charset="0"/>
              <a:cs typeface="+mn-cs"/>
            </a:endParaRPr>
          </a:p>
        </p:txBody>
      </p:sp>
      <p:sp>
        <p:nvSpPr>
          <p:cNvPr id="1446962" name="Text Box 50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46963" name="Text Box 51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46964" name="Oval 52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4153" y="6359366"/>
            <a:ext cx="5712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Note: route via Frankfurt longer than current one.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6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6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46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46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469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469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696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8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48964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65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48966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48967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68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48969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70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48971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72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73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48974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75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76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48977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78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48979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80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48981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82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48983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84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8985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86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87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48988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89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90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48991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48992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93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8994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95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48996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48997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98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8999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49000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1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2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3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4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5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6" name="Oval 46"/>
          <p:cNvSpPr>
            <a:spLocks noChangeArrowheads="1"/>
          </p:cNvSpPr>
          <p:nvPr/>
        </p:nvSpPr>
        <p:spPr bwMode="auto">
          <a:xfrm>
            <a:off x="3538538" y="18240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7" name="Oval 47"/>
          <p:cNvSpPr>
            <a:spLocks noChangeArrowheads="1"/>
          </p:cNvSpPr>
          <p:nvPr/>
        </p:nvSpPr>
        <p:spPr bwMode="auto">
          <a:xfrm>
            <a:off x="1871663" y="43576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8" name="Oval 48"/>
          <p:cNvSpPr>
            <a:spLocks noChangeArrowheads="1"/>
          </p:cNvSpPr>
          <p:nvPr/>
        </p:nvSpPr>
        <p:spPr bwMode="auto">
          <a:xfrm>
            <a:off x="4062413" y="39671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09" name="Oval 49"/>
          <p:cNvSpPr>
            <a:spLocks noChangeArrowheads="1"/>
          </p:cNvSpPr>
          <p:nvPr/>
        </p:nvSpPr>
        <p:spPr bwMode="auto">
          <a:xfrm>
            <a:off x="3852863" y="28908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49010" name="Text Box 50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545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565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49011" name="Text Box 51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49012" name="Text Box 52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49013" name="Oval 53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9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9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49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49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489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489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900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1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51012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13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51014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51015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16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51017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18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51019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20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21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51022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23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24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51025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26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51027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28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51029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30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51031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32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1033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34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35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51036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37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38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1039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51040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41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1042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43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1044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51045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46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47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51048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49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0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1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2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3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4" name="Oval 46"/>
          <p:cNvSpPr>
            <a:spLocks noChangeArrowheads="1"/>
          </p:cNvSpPr>
          <p:nvPr/>
        </p:nvSpPr>
        <p:spPr bwMode="auto">
          <a:xfrm>
            <a:off x="3538538" y="18240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5" name="Oval 47"/>
          <p:cNvSpPr>
            <a:spLocks noChangeArrowheads="1"/>
          </p:cNvSpPr>
          <p:nvPr/>
        </p:nvSpPr>
        <p:spPr bwMode="auto">
          <a:xfrm>
            <a:off x="1871663" y="43576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6" name="Oval 48"/>
          <p:cNvSpPr>
            <a:spLocks noChangeArrowheads="1"/>
          </p:cNvSpPr>
          <p:nvPr/>
        </p:nvSpPr>
        <p:spPr bwMode="auto">
          <a:xfrm>
            <a:off x="4062413" y="39671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7" name="Oval 49"/>
          <p:cNvSpPr>
            <a:spLocks noChangeArrowheads="1"/>
          </p:cNvSpPr>
          <p:nvPr/>
        </p:nvSpPr>
        <p:spPr bwMode="auto">
          <a:xfrm>
            <a:off x="3852863" y="28908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8" name="Oval 50"/>
          <p:cNvSpPr>
            <a:spLocks noChangeArrowheads="1"/>
          </p:cNvSpPr>
          <p:nvPr/>
        </p:nvSpPr>
        <p:spPr bwMode="auto">
          <a:xfrm>
            <a:off x="966788" y="41386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1059" name="Text Box 51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Bonn			545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565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51060" name="Text Box 52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51061" name="Text Box 53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51062" name="Oval 54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1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1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5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5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510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510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105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3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53060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61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53062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53063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64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53065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66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53067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68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69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53070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71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72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53073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74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53075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76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53077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78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53079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80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3081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82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83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53084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85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86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3087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53088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89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3090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91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3092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53093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94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95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53096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97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98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099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0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1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2" name="Oval 46"/>
          <p:cNvSpPr>
            <a:spLocks noChangeArrowheads="1"/>
          </p:cNvSpPr>
          <p:nvPr/>
        </p:nvSpPr>
        <p:spPr bwMode="auto">
          <a:xfrm>
            <a:off x="3538538" y="18240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3" name="Oval 47"/>
          <p:cNvSpPr>
            <a:spLocks noChangeArrowheads="1"/>
          </p:cNvSpPr>
          <p:nvPr/>
        </p:nvSpPr>
        <p:spPr bwMode="auto">
          <a:xfrm>
            <a:off x="1871663" y="43576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4" name="Oval 48"/>
          <p:cNvSpPr>
            <a:spLocks noChangeArrowheads="1"/>
          </p:cNvSpPr>
          <p:nvPr/>
        </p:nvSpPr>
        <p:spPr bwMode="auto">
          <a:xfrm>
            <a:off x="4062413" y="39671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5" name="Oval 49"/>
          <p:cNvSpPr>
            <a:spLocks noChangeArrowheads="1"/>
          </p:cNvSpPr>
          <p:nvPr/>
        </p:nvSpPr>
        <p:spPr bwMode="auto">
          <a:xfrm>
            <a:off x="3852863" y="28908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6" name="Oval 50"/>
          <p:cNvSpPr>
            <a:spLocks noChangeArrowheads="1"/>
          </p:cNvSpPr>
          <p:nvPr/>
        </p:nvSpPr>
        <p:spPr bwMode="auto">
          <a:xfrm>
            <a:off x="966788" y="41386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7" name="Oval 51"/>
          <p:cNvSpPr>
            <a:spLocks noChangeArrowheads="1"/>
          </p:cNvSpPr>
          <p:nvPr/>
        </p:nvSpPr>
        <p:spPr bwMode="auto">
          <a:xfrm>
            <a:off x="1881188" y="52720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3108" name="Text Box 52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Bonn			545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	565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53109" name="Text Box 53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53110" name="Text Box 54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53111" name="Oval 55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5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5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530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530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310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55108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09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55110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55111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12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55113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14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55115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16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17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55118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19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20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55121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22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55123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24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55125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26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55127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28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5129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30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31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55132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33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34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5135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55136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37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5138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39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5140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55141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42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43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55144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45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46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47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48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49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0" name="Oval 46"/>
          <p:cNvSpPr>
            <a:spLocks noChangeArrowheads="1"/>
          </p:cNvSpPr>
          <p:nvPr/>
        </p:nvSpPr>
        <p:spPr bwMode="auto">
          <a:xfrm>
            <a:off x="3538538" y="18240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1" name="Oval 47"/>
          <p:cNvSpPr>
            <a:spLocks noChangeArrowheads="1"/>
          </p:cNvSpPr>
          <p:nvPr/>
        </p:nvSpPr>
        <p:spPr bwMode="auto">
          <a:xfrm>
            <a:off x="1871663" y="43576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2" name="Oval 48"/>
          <p:cNvSpPr>
            <a:spLocks noChangeArrowheads="1"/>
          </p:cNvSpPr>
          <p:nvPr/>
        </p:nvSpPr>
        <p:spPr bwMode="auto">
          <a:xfrm>
            <a:off x="4062413" y="39671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3" name="Oval 49"/>
          <p:cNvSpPr>
            <a:spLocks noChangeArrowheads="1"/>
          </p:cNvSpPr>
          <p:nvPr/>
        </p:nvSpPr>
        <p:spPr bwMode="auto">
          <a:xfrm>
            <a:off x="3852863" y="28908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4" name="Oval 50"/>
          <p:cNvSpPr>
            <a:spLocks noChangeArrowheads="1"/>
          </p:cNvSpPr>
          <p:nvPr/>
        </p:nvSpPr>
        <p:spPr bwMode="auto">
          <a:xfrm>
            <a:off x="966788" y="41386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5" name="Oval 51"/>
          <p:cNvSpPr>
            <a:spLocks noChangeArrowheads="1"/>
          </p:cNvSpPr>
          <p:nvPr/>
        </p:nvSpPr>
        <p:spPr bwMode="auto">
          <a:xfrm>
            <a:off x="1881188" y="52720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6" name="Oval 52"/>
          <p:cNvSpPr>
            <a:spLocks noChangeArrowheads="1"/>
          </p:cNvSpPr>
          <p:nvPr/>
        </p:nvSpPr>
        <p:spPr bwMode="auto">
          <a:xfrm>
            <a:off x="3052763" y="57292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5157" name="Text Box 53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Bonn			545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Stuttgart		565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55158" name="Text Box 54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55159" name="Text Box 55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55160" name="Oval 56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5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5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5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5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55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551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515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7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57156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57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57158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57159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60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57161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62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57163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64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65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57166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67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68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57169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70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57171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72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57173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74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57175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76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7177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78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79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57180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81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82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57183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57184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85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7186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87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57188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57189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0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1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57192" name="Oval 40"/>
          <p:cNvSpPr>
            <a:spLocks noChangeArrowheads="1"/>
          </p:cNvSpPr>
          <p:nvPr/>
        </p:nvSpPr>
        <p:spPr bwMode="auto">
          <a:xfrm>
            <a:off x="1674813" y="20653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3" name="Oval 41"/>
          <p:cNvSpPr>
            <a:spLocks noChangeArrowheads="1"/>
          </p:cNvSpPr>
          <p:nvPr/>
        </p:nvSpPr>
        <p:spPr bwMode="auto">
          <a:xfrm>
            <a:off x="2168525" y="1987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4" name="Oval 42"/>
          <p:cNvSpPr>
            <a:spLocks noChangeArrowheads="1"/>
          </p:cNvSpPr>
          <p:nvPr/>
        </p:nvSpPr>
        <p:spPr bwMode="auto">
          <a:xfrm>
            <a:off x="2433638" y="15859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5" name="Oval 43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6" name="Oval 44"/>
          <p:cNvSpPr>
            <a:spLocks noChangeArrowheads="1"/>
          </p:cNvSpPr>
          <p:nvPr/>
        </p:nvSpPr>
        <p:spPr bwMode="auto">
          <a:xfrm>
            <a:off x="3176588" y="22145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7" name="Oval 45"/>
          <p:cNvSpPr>
            <a:spLocks noChangeArrowheads="1"/>
          </p:cNvSpPr>
          <p:nvPr/>
        </p:nvSpPr>
        <p:spPr bwMode="auto">
          <a:xfrm>
            <a:off x="919163" y="36147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8" name="Oval 46"/>
          <p:cNvSpPr>
            <a:spLocks noChangeArrowheads="1"/>
          </p:cNvSpPr>
          <p:nvPr/>
        </p:nvSpPr>
        <p:spPr bwMode="auto">
          <a:xfrm>
            <a:off x="3538538" y="18240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199" name="Oval 47"/>
          <p:cNvSpPr>
            <a:spLocks noChangeArrowheads="1"/>
          </p:cNvSpPr>
          <p:nvPr/>
        </p:nvSpPr>
        <p:spPr bwMode="auto">
          <a:xfrm>
            <a:off x="1871663" y="43576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200" name="Oval 48"/>
          <p:cNvSpPr>
            <a:spLocks noChangeArrowheads="1"/>
          </p:cNvSpPr>
          <p:nvPr/>
        </p:nvSpPr>
        <p:spPr bwMode="auto">
          <a:xfrm>
            <a:off x="4062413" y="39671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201" name="Oval 49"/>
          <p:cNvSpPr>
            <a:spLocks noChangeArrowheads="1"/>
          </p:cNvSpPr>
          <p:nvPr/>
        </p:nvSpPr>
        <p:spPr bwMode="auto">
          <a:xfrm>
            <a:off x="3852863" y="289083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202" name="Oval 50"/>
          <p:cNvSpPr>
            <a:spLocks noChangeArrowheads="1"/>
          </p:cNvSpPr>
          <p:nvPr/>
        </p:nvSpPr>
        <p:spPr bwMode="auto">
          <a:xfrm>
            <a:off x="966788" y="413861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203" name="Oval 51"/>
          <p:cNvSpPr>
            <a:spLocks noChangeArrowheads="1"/>
          </p:cNvSpPr>
          <p:nvPr/>
        </p:nvSpPr>
        <p:spPr bwMode="auto">
          <a:xfrm>
            <a:off x="1881188" y="52720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204" name="Oval 52"/>
          <p:cNvSpPr>
            <a:spLocks noChangeArrowheads="1"/>
          </p:cNvSpPr>
          <p:nvPr/>
        </p:nvSpPr>
        <p:spPr bwMode="auto">
          <a:xfrm>
            <a:off x="3052763" y="57292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7205" name="Text Box 53"/>
          <p:cNvSpPr txBox="1">
            <a:spLocks noChangeArrowheads="1"/>
          </p:cNvSpPr>
          <p:nvPr/>
        </p:nvSpPr>
        <p:spPr bwMode="auto">
          <a:xfrm>
            <a:off x="4943475" y="1524000"/>
            <a:ext cx="396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	    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Bremen		120</a:t>
            </a:r>
            <a:endParaRPr lang="en-US" sz="20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Hamburg		155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Kiel			240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	255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Schwerin		270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Duesseldorf		320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Rostock		360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Frankfurt		365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Dresden		395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Berlin			440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Bonn			545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Stuttgart		565</a:t>
            </a: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Muenchen		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1457206" name="Text Box 54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57207" name="Text Box 55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57208" name="Oval 56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Outline</a:t>
            </a:r>
          </a:p>
        </p:txBody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438400"/>
            <a:ext cx="76200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b="1" dirty="0" smtClean="0">
                <a:solidFill>
                  <a:schemeClr val="accent6"/>
                </a:solidFill>
                <a:cs typeface="+mn-cs"/>
              </a:rPr>
              <a:t>Best-first search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b="1" dirty="0" smtClean="0">
                <a:solidFill>
                  <a:schemeClr val="accent6"/>
                </a:solidFill>
                <a:cs typeface="+mn-cs"/>
              </a:rPr>
              <a:t>Greedy best-first search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b="1" dirty="0" smtClean="0">
                <a:solidFill>
                  <a:schemeClr val="accent6"/>
                </a:solidFill>
                <a:cs typeface="+mn-cs"/>
              </a:rPr>
              <a:t>A</a:t>
            </a:r>
            <a:r>
              <a:rPr lang="en-US" sz="2400" b="1" baseline="30000" dirty="0" smtClean="0">
                <a:solidFill>
                  <a:schemeClr val="accent6"/>
                </a:solidFill>
                <a:cs typeface="+mn-cs"/>
              </a:rPr>
              <a:t>*</a:t>
            </a:r>
            <a:r>
              <a:rPr lang="en-US" sz="2400" b="1" dirty="0" smtClean="0">
                <a:solidFill>
                  <a:schemeClr val="accent6"/>
                </a:solidFill>
                <a:cs typeface="+mn-cs"/>
              </a:rPr>
              <a:t> search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b="1" dirty="0" smtClean="0">
                <a:solidFill>
                  <a:schemeClr val="accent6"/>
                </a:solidFill>
                <a:cs typeface="+mn-cs"/>
              </a:rPr>
              <a:t>Heuristics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Shortest Paths in Germany</a:t>
            </a:r>
          </a:p>
        </p:txBody>
      </p:sp>
      <p:sp>
        <p:nvSpPr>
          <p:cNvPr id="145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86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We just solved a shortest path problem by means of the algorithm from </a:t>
            </a:r>
            <a:r>
              <a:rPr lang="en-US" sz="1800" b="1" dirty="0" err="1" smtClean="0">
                <a:solidFill>
                  <a:schemeClr val="accent2"/>
                </a:solidFill>
                <a:cs typeface="+mn-cs"/>
              </a:rPr>
              <a:t>Dijkstra</a:t>
            </a: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If we denote the cost to reach a state n by g(n), then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Dijkstra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 chooses the state n from the fringe that has minimal cost g(n). (I.e., uniform cost search.)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 smtClean="0">
              <a:solidFill>
                <a:srgbClr val="3333CC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rgbClr val="3333CC"/>
                </a:solidFill>
                <a:cs typeface="+mn-cs"/>
              </a:rPr>
              <a:t>The algorithm can be implemented to run in time O(n log n + m) where n is the number of nodes, and m is the number of edges in the graph. 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(As noted before, in most settings n (number of world states) and m (number of possible transitions between world states) grow exponentially with problem size. E.g. (N^2-1)-puzzle.)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>
              <a:solidFill>
                <a:srgbClr val="3333CC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>
                <a:solidFill>
                  <a:srgbClr val="009973"/>
                </a:solidFill>
                <a:cs typeface="+mn-cs"/>
              </a:rPr>
              <a:t>A</a:t>
            </a:r>
            <a:r>
              <a:rPr lang="en-US" sz="1800" b="1" dirty="0" smtClean="0">
                <a:solidFill>
                  <a:srgbClr val="009973"/>
                </a:solidFill>
              </a:rPr>
              <a:t>pproach </a:t>
            </a:r>
            <a:r>
              <a:rPr lang="en-US" sz="1800" b="1" dirty="0">
                <a:solidFill>
                  <a:srgbClr val="009973"/>
                </a:solidFill>
              </a:rPr>
              <a:t>is rather wasteful. </a:t>
            </a:r>
            <a:r>
              <a:rPr lang="en-US" sz="1800" b="1" dirty="0" smtClean="0">
                <a:solidFill>
                  <a:srgbClr val="009973"/>
                </a:solidFill>
              </a:rPr>
              <a:t>Moves in circles around start city. Let’s </a:t>
            </a:r>
            <a:r>
              <a:rPr lang="en-US" sz="1800" b="1" dirty="0">
                <a:solidFill>
                  <a:srgbClr val="009973"/>
                </a:solidFill>
              </a:rPr>
              <a:t>try A* with non-zero heuristics (i.e., straight distance).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 smtClean="0">
              <a:solidFill>
                <a:srgbClr val="3333CC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5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5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5346" name="Picture 2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1176338"/>
            <a:ext cx="4138612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5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sp>
        <p:nvSpPr>
          <p:cNvPr id="1465348" name="Line 4"/>
          <p:cNvSpPr>
            <a:spLocks noChangeShapeType="1"/>
          </p:cNvSpPr>
          <p:nvPr/>
        </p:nvSpPr>
        <p:spPr bwMode="auto">
          <a:xfrm>
            <a:off x="6153150" y="5372100"/>
            <a:ext cx="1181100" cy="4667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49" name="Line 5"/>
          <p:cNvSpPr>
            <a:spLocks noChangeShapeType="1"/>
          </p:cNvSpPr>
          <p:nvPr/>
        </p:nvSpPr>
        <p:spPr bwMode="auto">
          <a:xfrm>
            <a:off x="6129338" y="4394200"/>
            <a:ext cx="1216025" cy="146208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0" name="Line 6"/>
          <p:cNvSpPr>
            <a:spLocks noChangeShapeType="1"/>
          </p:cNvSpPr>
          <p:nvPr/>
        </p:nvSpPr>
        <p:spPr bwMode="auto">
          <a:xfrm>
            <a:off x="5305425" y="4238625"/>
            <a:ext cx="2038350" cy="16192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1" name="Line 7"/>
          <p:cNvSpPr>
            <a:spLocks noChangeShapeType="1"/>
          </p:cNvSpPr>
          <p:nvPr/>
        </p:nvSpPr>
        <p:spPr bwMode="auto">
          <a:xfrm>
            <a:off x="5200650" y="3667125"/>
            <a:ext cx="2143125" cy="21907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2" name="Line 8"/>
          <p:cNvSpPr>
            <a:spLocks noChangeShapeType="1"/>
          </p:cNvSpPr>
          <p:nvPr/>
        </p:nvSpPr>
        <p:spPr bwMode="auto">
          <a:xfrm>
            <a:off x="5953125" y="2181225"/>
            <a:ext cx="1390650" cy="36766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3" name="Line 9"/>
          <p:cNvSpPr>
            <a:spLocks noChangeShapeType="1"/>
          </p:cNvSpPr>
          <p:nvPr/>
        </p:nvSpPr>
        <p:spPr bwMode="auto">
          <a:xfrm>
            <a:off x="6515100" y="2952750"/>
            <a:ext cx="828675" cy="28765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4" name="Line 10"/>
          <p:cNvSpPr>
            <a:spLocks noChangeShapeType="1"/>
          </p:cNvSpPr>
          <p:nvPr/>
        </p:nvSpPr>
        <p:spPr bwMode="auto">
          <a:xfrm>
            <a:off x="6467475" y="2057400"/>
            <a:ext cx="885825" cy="37814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5" name="Line 11"/>
          <p:cNvSpPr>
            <a:spLocks noChangeShapeType="1"/>
          </p:cNvSpPr>
          <p:nvPr/>
        </p:nvSpPr>
        <p:spPr bwMode="auto">
          <a:xfrm>
            <a:off x="6696075" y="1676400"/>
            <a:ext cx="657225" cy="41624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6" name="Line 12"/>
          <p:cNvSpPr>
            <a:spLocks noChangeShapeType="1"/>
          </p:cNvSpPr>
          <p:nvPr/>
        </p:nvSpPr>
        <p:spPr bwMode="auto">
          <a:xfrm flipH="1">
            <a:off x="7353300" y="2286000"/>
            <a:ext cx="152400" cy="35528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7" name="Line 13"/>
          <p:cNvSpPr>
            <a:spLocks noChangeShapeType="1"/>
          </p:cNvSpPr>
          <p:nvPr/>
        </p:nvSpPr>
        <p:spPr bwMode="auto">
          <a:xfrm flipH="1">
            <a:off x="7353300" y="1885950"/>
            <a:ext cx="504825" cy="3962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8" name="Line 14"/>
          <p:cNvSpPr>
            <a:spLocks noChangeShapeType="1"/>
          </p:cNvSpPr>
          <p:nvPr/>
        </p:nvSpPr>
        <p:spPr bwMode="auto">
          <a:xfrm flipH="1">
            <a:off x="7343775" y="3771900"/>
            <a:ext cx="381000" cy="20669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59" name="Line 15"/>
          <p:cNvSpPr>
            <a:spLocks noChangeShapeType="1"/>
          </p:cNvSpPr>
          <p:nvPr/>
        </p:nvSpPr>
        <p:spPr bwMode="auto">
          <a:xfrm flipH="1">
            <a:off x="7343775" y="2971800"/>
            <a:ext cx="838200" cy="28765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60" name="Line 16"/>
          <p:cNvSpPr>
            <a:spLocks noChangeShapeType="1"/>
          </p:cNvSpPr>
          <p:nvPr/>
        </p:nvSpPr>
        <p:spPr bwMode="auto">
          <a:xfrm flipH="1">
            <a:off x="7334250" y="4048125"/>
            <a:ext cx="962025" cy="18002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61" name="Text Box 17"/>
          <p:cNvSpPr txBox="1">
            <a:spLocks noChangeArrowheads="1"/>
          </p:cNvSpPr>
          <p:nvPr/>
        </p:nvSpPr>
        <p:spPr bwMode="auto">
          <a:xfrm>
            <a:off x="5535613" y="51689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65362" name="Text Box 18"/>
          <p:cNvSpPr txBox="1">
            <a:spLocks noChangeArrowheads="1"/>
          </p:cNvSpPr>
          <p:nvPr/>
        </p:nvSpPr>
        <p:spPr bwMode="auto">
          <a:xfrm>
            <a:off x="4752975" y="44434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480</a:t>
            </a:r>
          </a:p>
        </p:txBody>
      </p:sp>
      <p:sp>
        <p:nvSpPr>
          <p:cNvPr id="1465363" name="Text Box 19"/>
          <p:cNvSpPr txBox="1">
            <a:spLocks noChangeArrowheads="1"/>
          </p:cNvSpPr>
          <p:nvPr/>
        </p:nvSpPr>
        <p:spPr bwMode="auto">
          <a:xfrm>
            <a:off x="4951413" y="31369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540</a:t>
            </a:r>
          </a:p>
        </p:txBody>
      </p:sp>
      <p:sp>
        <p:nvSpPr>
          <p:cNvPr id="1465364" name="Text Box 20"/>
          <p:cNvSpPr txBox="1">
            <a:spLocks noChangeArrowheads="1"/>
          </p:cNvSpPr>
          <p:nvPr/>
        </p:nvSpPr>
        <p:spPr bwMode="auto">
          <a:xfrm>
            <a:off x="5875338" y="40132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380</a:t>
            </a:r>
          </a:p>
        </p:txBody>
      </p:sp>
      <p:sp>
        <p:nvSpPr>
          <p:cNvPr id="1465365" name="Text Box 21"/>
          <p:cNvSpPr txBox="1">
            <a:spLocks noChangeArrowheads="1"/>
          </p:cNvSpPr>
          <p:nvPr/>
        </p:nvSpPr>
        <p:spPr bwMode="auto">
          <a:xfrm>
            <a:off x="5180013" y="18034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</a:p>
        </p:txBody>
      </p:sp>
      <p:sp>
        <p:nvSpPr>
          <p:cNvPr id="1465366" name="Text Box 22"/>
          <p:cNvSpPr txBox="1">
            <a:spLocks noChangeArrowheads="1"/>
          </p:cNvSpPr>
          <p:nvPr/>
        </p:nvSpPr>
        <p:spPr bwMode="auto">
          <a:xfrm>
            <a:off x="6132513" y="258445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610</a:t>
            </a:r>
          </a:p>
        </p:txBody>
      </p:sp>
      <p:sp>
        <p:nvSpPr>
          <p:cNvPr id="1465367" name="Text Box 23"/>
          <p:cNvSpPr txBox="1">
            <a:spLocks noChangeArrowheads="1"/>
          </p:cNvSpPr>
          <p:nvPr/>
        </p:nvSpPr>
        <p:spPr bwMode="auto">
          <a:xfrm>
            <a:off x="6780213" y="16891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</a:p>
        </p:txBody>
      </p:sp>
      <p:sp>
        <p:nvSpPr>
          <p:cNvPr id="1465368" name="Text Box 24"/>
          <p:cNvSpPr txBox="1">
            <a:spLocks noChangeArrowheads="1"/>
          </p:cNvSpPr>
          <p:nvPr/>
        </p:nvSpPr>
        <p:spPr bwMode="auto">
          <a:xfrm>
            <a:off x="6149975" y="13255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750</a:t>
            </a:r>
          </a:p>
        </p:txBody>
      </p:sp>
      <p:sp>
        <p:nvSpPr>
          <p:cNvPr id="1465369" name="Text Box 25"/>
          <p:cNvSpPr txBox="1">
            <a:spLocks noChangeArrowheads="1"/>
          </p:cNvSpPr>
          <p:nvPr/>
        </p:nvSpPr>
        <p:spPr bwMode="auto">
          <a:xfrm>
            <a:off x="7874000" y="18684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680</a:t>
            </a:r>
          </a:p>
        </p:txBody>
      </p:sp>
      <p:sp>
        <p:nvSpPr>
          <p:cNvPr id="1465370" name="Text Box 26"/>
          <p:cNvSpPr txBox="1">
            <a:spLocks noChangeArrowheads="1"/>
          </p:cNvSpPr>
          <p:nvPr/>
        </p:nvSpPr>
        <p:spPr bwMode="auto">
          <a:xfrm>
            <a:off x="7597775" y="13731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740</a:t>
            </a:r>
          </a:p>
        </p:txBody>
      </p:sp>
      <p:sp>
        <p:nvSpPr>
          <p:cNvPr id="1465371" name="Text Box 27"/>
          <p:cNvSpPr txBox="1">
            <a:spLocks noChangeArrowheads="1"/>
          </p:cNvSpPr>
          <p:nvPr/>
        </p:nvSpPr>
        <p:spPr bwMode="auto">
          <a:xfrm>
            <a:off x="8264525" y="2563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590</a:t>
            </a:r>
          </a:p>
        </p:txBody>
      </p:sp>
      <p:sp>
        <p:nvSpPr>
          <p:cNvPr id="1465372" name="Text Box 28"/>
          <p:cNvSpPr txBox="1">
            <a:spLocks noChangeArrowheads="1"/>
          </p:cNvSpPr>
          <p:nvPr/>
        </p:nvSpPr>
        <p:spPr bwMode="auto">
          <a:xfrm>
            <a:off x="8302625" y="3268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65373" name="Text Box 29"/>
          <p:cNvSpPr txBox="1">
            <a:spLocks noChangeArrowheads="1"/>
          </p:cNvSpPr>
          <p:nvPr/>
        </p:nvSpPr>
        <p:spPr bwMode="auto">
          <a:xfrm>
            <a:off x="8283575" y="39830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+mn-cs"/>
              </a:rPr>
              <a:t>400</a:t>
            </a:r>
          </a:p>
        </p:txBody>
      </p:sp>
      <p:pic>
        <p:nvPicPr>
          <p:cNvPr id="70685" name="Picture 30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5375" name="Line 31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76" name="Text Box 32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65377" name="Text Box 33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65378" name="Line 34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79" name="Text Box 35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65380" name="Line 36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81" name="Text Box 37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65382" name="Line 38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83" name="Line 39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84" name="Text Box 40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65385" name="Line 41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86" name="Line 42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87" name="Text Box 43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65388" name="Line 44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89" name="Text Box 45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65390" name="Line 46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91" name="Text Box 47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65392" name="Line 48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93" name="Text Box 49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65394" name="Line 50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95" name="Text Box 51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65396" name="Line 52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97" name="Line 53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398" name="Text Box 54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65399" name="Line 55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400" name="Line 56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401" name="Text Box 57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65402" name="Text Box 58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65403" name="Line 59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404" name="Text Box 60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65405" name="Line 61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406" name="Text Box 62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65407" name="Text Box 63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65408" name="Line 64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409" name="Line 65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5410" name="Text Box 66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65411" name="Text Box 67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65412" name="Text Box 68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5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5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5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5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65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65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65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65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65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65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65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65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6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65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65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65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65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65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65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65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65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65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65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65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65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65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65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65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65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65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6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6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65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65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65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65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65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65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6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6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6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6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6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6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6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6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6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6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6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6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6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6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6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6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6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6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6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6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6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6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6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6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6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6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6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46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6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6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46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6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6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6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6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6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46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6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6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465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6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6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1465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46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46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1465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465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465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465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465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46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465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465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465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465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465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465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465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46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465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1465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465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465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465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465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465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465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465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465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1465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465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465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465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465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465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465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46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46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465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465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465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465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465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465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46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46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46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46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46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46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46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46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46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46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46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46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46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46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46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146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46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46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46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46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46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146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146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146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146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146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46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146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146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146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146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146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146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146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46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146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146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46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146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361" grpId="0"/>
      <p:bldP spid="1465361" grpId="1"/>
      <p:bldP spid="1465362" grpId="0"/>
      <p:bldP spid="1465362" grpId="1"/>
      <p:bldP spid="1465363" grpId="0"/>
      <p:bldP spid="1465363" grpId="1"/>
      <p:bldP spid="1465364" grpId="0"/>
      <p:bldP spid="1465364" grpId="1"/>
      <p:bldP spid="1465365" grpId="0"/>
      <p:bldP spid="1465365" grpId="1"/>
      <p:bldP spid="1465366" grpId="0"/>
      <p:bldP spid="1465366" grpId="1"/>
      <p:bldP spid="1465367" grpId="0"/>
      <p:bldP spid="1465367" grpId="1"/>
      <p:bldP spid="1465368" grpId="0"/>
      <p:bldP spid="1465368" grpId="1"/>
      <p:bldP spid="1465369" grpId="0"/>
      <p:bldP spid="1465369" grpId="1"/>
      <p:bldP spid="1465370" grpId="0"/>
      <p:bldP spid="1465370" grpId="1"/>
      <p:bldP spid="1465371" grpId="0"/>
      <p:bldP spid="1465371" grpId="1"/>
      <p:bldP spid="1465372" grpId="0"/>
      <p:bldP spid="1465372" grpId="1"/>
      <p:bldP spid="1465373" grpId="0"/>
      <p:bldP spid="1465373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pic>
        <p:nvPicPr>
          <p:cNvPr id="72706" name="Picture 3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7396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397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67398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67399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00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67401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02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67403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04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05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67406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07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08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67409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10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67411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12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67413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14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67415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16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67417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18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19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67420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21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22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67423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67424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25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67426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27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67428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67429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30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31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67432" name="Oval 40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7433" name="Text Box 41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67434" name="Text Box 42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67435" name="Oval 43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72747" name="Group 44"/>
          <p:cNvGrpSpPr>
            <a:grpSpLocks/>
          </p:cNvGrpSpPr>
          <p:nvPr/>
        </p:nvGrpSpPr>
        <p:grpSpPr bwMode="auto">
          <a:xfrm>
            <a:off x="569913" y="1323975"/>
            <a:ext cx="4114800" cy="4210050"/>
            <a:chOff x="359" y="834"/>
            <a:chExt cx="2592" cy="2652"/>
          </a:xfrm>
        </p:grpSpPr>
        <p:sp>
          <p:nvSpPr>
            <p:cNvPr id="1467437" name="Text Box 45"/>
            <p:cNvSpPr txBox="1">
              <a:spLocks noChangeArrowheads="1"/>
            </p:cNvSpPr>
            <p:nvPr/>
          </p:nvSpPr>
          <p:spPr bwMode="auto">
            <a:xfrm>
              <a:off x="852" y="325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180</a:t>
              </a:r>
            </a:p>
          </p:txBody>
        </p:sp>
        <p:sp>
          <p:nvSpPr>
            <p:cNvPr id="1467438" name="Text Box 46"/>
            <p:cNvSpPr txBox="1">
              <a:spLocks noChangeArrowheads="1"/>
            </p:cNvSpPr>
            <p:nvPr/>
          </p:nvSpPr>
          <p:spPr bwMode="auto">
            <a:xfrm>
              <a:off x="359" y="2798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480</a:t>
              </a:r>
            </a:p>
          </p:txBody>
        </p:sp>
        <p:sp>
          <p:nvSpPr>
            <p:cNvPr id="1467439" name="Text Box 47"/>
            <p:cNvSpPr txBox="1">
              <a:spLocks noChangeArrowheads="1"/>
            </p:cNvSpPr>
            <p:nvPr/>
          </p:nvSpPr>
          <p:spPr bwMode="auto">
            <a:xfrm>
              <a:off x="484" y="197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540</a:t>
              </a:r>
            </a:p>
          </p:txBody>
        </p:sp>
        <p:sp>
          <p:nvSpPr>
            <p:cNvPr id="1467440" name="Text Box 48"/>
            <p:cNvSpPr txBox="1">
              <a:spLocks noChangeArrowheads="1"/>
            </p:cNvSpPr>
            <p:nvPr/>
          </p:nvSpPr>
          <p:spPr bwMode="auto">
            <a:xfrm>
              <a:off x="1066" y="2527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380</a:t>
              </a:r>
            </a:p>
          </p:txBody>
        </p:sp>
        <p:sp>
          <p:nvSpPr>
            <p:cNvPr id="1467441" name="Text Box 49"/>
            <p:cNvSpPr txBox="1">
              <a:spLocks noChangeArrowheads="1"/>
            </p:cNvSpPr>
            <p:nvPr/>
          </p:nvSpPr>
          <p:spPr bwMode="auto">
            <a:xfrm>
              <a:off x="628" y="113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720</a:t>
              </a:r>
            </a:p>
          </p:txBody>
        </p:sp>
        <p:sp>
          <p:nvSpPr>
            <p:cNvPr id="1467442" name="Text Box 50"/>
            <p:cNvSpPr txBox="1">
              <a:spLocks noChangeArrowheads="1"/>
            </p:cNvSpPr>
            <p:nvPr/>
          </p:nvSpPr>
          <p:spPr bwMode="auto">
            <a:xfrm>
              <a:off x="1654" y="186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610</a:t>
              </a:r>
            </a:p>
          </p:txBody>
        </p:sp>
        <p:sp>
          <p:nvSpPr>
            <p:cNvPr id="1467443" name="Text Box 51"/>
            <p:cNvSpPr txBox="1">
              <a:spLocks noChangeArrowheads="1"/>
            </p:cNvSpPr>
            <p:nvPr/>
          </p:nvSpPr>
          <p:spPr bwMode="auto">
            <a:xfrm>
              <a:off x="1654" y="108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720</a:t>
              </a:r>
            </a:p>
          </p:txBody>
        </p:sp>
        <p:sp>
          <p:nvSpPr>
            <p:cNvPr id="1467444" name="Text Box 52"/>
            <p:cNvSpPr txBox="1">
              <a:spLocks noChangeArrowheads="1"/>
            </p:cNvSpPr>
            <p:nvPr/>
          </p:nvSpPr>
          <p:spPr bwMode="auto">
            <a:xfrm>
              <a:off x="1239" y="83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750</a:t>
              </a:r>
            </a:p>
          </p:txBody>
        </p:sp>
        <p:sp>
          <p:nvSpPr>
            <p:cNvPr id="1467445" name="Text Box 53"/>
            <p:cNvSpPr txBox="1">
              <a:spLocks noChangeArrowheads="1"/>
            </p:cNvSpPr>
            <p:nvPr/>
          </p:nvSpPr>
          <p:spPr bwMode="auto">
            <a:xfrm>
              <a:off x="2325" y="1176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680</a:t>
              </a:r>
            </a:p>
          </p:txBody>
        </p:sp>
        <p:sp>
          <p:nvSpPr>
            <p:cNvPr id="1467446" name="Text Box 54"/>
            <p:cNvSpPr txBox="1">
              <a:spLocks noChangeArrowheads="1"/>
            </p:cNvSpPr>
            <p:nvPr/>
          </p:nvSpPr>
          <p:spPr bwMode="auto">
            <a:xfrm>
              <a:off x="2151" y="86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740</a:t>
              </a:r>
            </a:p>
          </p:txBody>
        </p:sp>
        <p:sp>
          <p:nvSpPr>
            <p:cNvPr id="1467447" name="Text Box 55"/>
            <p:cNvSpPr txBox="1">
              <a:spLocks noChangeArrowheads="1"/>
            </p:cNvSpPr>
            <p:nvPr/>
          </p:nvSpPr>
          <p:spPr bwMode="auto">
            <a:xfrm>
              <a:off x="2571" y="161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590</a:t>
              </a:r>
            </a:p>
          </p:txBody>
        </p:sp>
        <p:sp>
          <p:nvSpPr>
            <p:cNvPr id="1467448" name="Text Box 56"/>
            <p:cNvSpPr txBox="1">
              <a:spLocks noChangeArrowheads="1"/>
            </p:cNvSpPr>
            <p:nvPr/>
          </p:nvSpPr>
          <p:spPr bwMode="auto">
            <a:xfrm>
              <a:off x="2595" y="2058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410</a:t>
              </a:r>
            </a:p>
          </p:txBody>
        </p:sp>
        <p:sp>
          <p:nvSpPr>
            <p:cNvPr id="1467449" name="Text Box 57"/>
            <p:cNvSpPr txBox="1">
              <a:spLocks noChangeArrowheads="1"/>
            </p:cNvSpPr>
            <p:nvPr/>
          </p:nvSpPr>
          <p:spPr bwMode="auto">
            <a:xfrm>
              <a:off x="2595" y="251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400</a:t>
              </a:r>
            </a:p>
          </p:txBody>
        </p:sp>
      </p:grpSp>
      <p:sp>
        <p:nvSpPr>
          <p:cNvPr id="1467450" name="Text Box 58"/>
          <p:cNvSpPr txBox="1">
            <a:spLocks noChangeArrowheads="1"/>
          </p:cNvSpPr>
          <p:nvPr/>
        </p:nvSpPr>
        <p:spPr bwMode="auto">
          <a:xfrm>
            <a:off x="4943475" y="1524000"/>
            <a:ext cx="420052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    0 + 610 = 610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Bremen	120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  <a:r>
              <a:rPr lang="en-US" sz="2000" b="1">
                <a:latin typeface="Arial" charset="0"/>
                <a:cs typeface="+mn-cs"/>
              </a:rPr>
              <a:t> = 840</a:t>
            </a:r>
            <a:endParaRPr lang="en-US" sz="2000" b="1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Hamburg	155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  <a:r>
              <a:rPr lang="en-US" sz="2000" b="1">
                <a:latin typeface="Arial" charset="0"/>
                <a:cs typeface="+mn-cs"/>
              </a:rPr>
              <a:t> = 875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Kiel	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>
                <a:latin typeface="Arial" charset="0"/>
                <a:cs typeface="+mn-cs"/>
              </a:rPr>
              <a:t> 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750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Leipzig		255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410</a:t>
            </a:r>
            <a:r>
              <a:rPr lang="en-US" sz="2000" b="1">
                <a:latin typeface="Arial" charset="0"/>
                <a:cs typeface="+mn-cs"/>
              </a:rPr>
              <a:t> = 665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270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680</a:t>
            </a:r>
            <a:r>
              <a:rPr lang="en-US" sz="2000" b="1">
                <a:latin typeface="Arial" charset="0"/>
                <a:cs typeface="+mn-cs"/>
              </a:rPr>
              <a:t> = 950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320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540</a:t>
            </a:r>
            <a:r>
              <a:rPr lang="en-US" sz="2000" b="1">
                <a:latin typeface="Arial" charset="0"/>
                <a:cs typeface="+mn-cs"/>
              </a:rPr>
              <a:t> = 860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740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365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380 </a:t>
            </a:r>
            <a:r>
              <a:rPr lang="en-US" sz="2000" b="1">
                <a:latin typeface="Arial" charset="0"/>
                <a:cs typeface="+mn-cs"/>
              </a:rPr>
              <a:t>= 745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 </a:t>
            </a:r>
            <a:r>
              <a:rPr lang="en-US" b="1">
                <a:latin typeface="Arial" charset="0"/>
                <a:cs typeface="+mn-cs"/>
              </a:rPr>
              <a:t>∞ 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400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590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>
                <a:latin typeface="Arial" charset="0"/>
                <a:cs typeface="+mn-cs"/>
              </a:rPr>
              <a:t> </a:t>
            </a:r>
            <a:r>
              <a:rPr lang="en-US" sz="2000" b="1">
                <a:latin typeface="Arial" charset="0"/>
                <a:cs typeface="+mn-cs"/>
              </a:rPr>
              <a:t>Bonn		 </a:t>
            </a:r>
            <a:r>
              <a:rPr lang="en-US" b="1">
                <a:latin typeface="Arial" charset="0"/>
                <a:cs typeface="+mn-cs"/>
              </a:rPr>
              <a:t>∞ 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480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180 </a:t>
            </a:r>
            <a:r>
              <a:rPr lang="en-US" sz="2000" b="1">
                <a:latin typeface="Arial" charset="0"/>
                <a:cs typeface="+mn-cs"/>
              </a:rPr>
              <a:t>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+    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7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7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7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6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6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6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6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4674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4674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7432" grpId="0" animBg="1"/>
      <p:bldP spid="146745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pic>
        <p:nvPicPr>
          <p:cNvPr id="74754" name="Picture 3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9444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45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69446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69447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48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69449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50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69451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52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53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69454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55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56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69457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58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69459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60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69461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62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69463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64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69465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66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67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69468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69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70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69471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69472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73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69474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75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69476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69477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78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79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69480" name="Oval 40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81" name="Oval 41"/>
          <p:cNvSpPr>
            <a:spLocks noChangeArrowheads="1"/>
          </p:cNvSpPr>
          <p:nvPr/>
        </p:nvSpPr>
        <p:spPr bwMode="auto">
          <a:xfrm>
            <a:off x="3052763" y="57292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9482" name="Text Box 42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69483" name="Text Box 43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69484" name="Oval 44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74796" name="Group 45"/>
          <p:cNvGrpSpPr>
            <a:grpSpLocks/>
          </p:cNvGrpSpPr>
          <p:nvPr/>
        </p:nvGrpSpPr>
        <p:grpSpPr bwMode="auto">
          <a:xfrm>
            <a:off x="569913" y="1323975"/>
            <a:ext cx="4114800" cy="4210050"/>
            <a:chOff x="359" y="834"/>
            <a:chExt cx="2592" cy="2652"/>
          </a:xfrm>
        </p:grpSpPr>
        <p:sp>
          <p:nvSpPr>
            <p:cNvPr id="1469486" name="Text Box 46"/>
            <p:cNvSpPr txBox="1">
              <a:spLocks noChangeArrowheads="1"/>
            </p:cNvSpPr>
            <p:nvPr/>
          </p:nvSpPr>
          <p:spPr bwMode="auto">
            <a:xfrm>
              <a:off x="852" y="325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180</a:t>
              </a:r>
            </a:p>
          </p:txBody>
        </p:sp>
        <p:sp>
          <p:nvSpPr>
            <p:cNvPr id="1469487" name="Text Box 47"/>
            <p:cNvSpPr txBox="1">
              <a:spLocks noChangeArrowheads="1"/>
            </p:cNvSpPr>
            <p:nvPr/>
          </p:nvSpPr>
          <p:spPr bwMode="auto">
            <a:xfrm>
              <a:off x="359" y="2798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480</a:t>
              </a:r>
            </a:p>
          </p:txBody>
        </p:sp>
        <p:sp>
          <p:nvSpPr>
            <p:cNvPr id="1469488" name="Text Box 48"/>
            <p:cNvSpPr txBox="1">
              <a:spLocks noChangeArrowheads="1"/>
            </p:cNvSpPr>
            <p:nvPr/>
          </p:nvSpPr>
          <p:spPr bwMode="auto">
            <a:xfrm>
              <a:off x="484" y="197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540</a:t>
              </a:r>
            </a:p>
          </p:txBody>
        </p:sp>
        <p:sp>
          <p:nvSpPr>
            <p:cNvPr id="1469489" name="Text Box 49"/>
            <p:cNvSpPr txBox="1">
              <a:spLocks noChangeArrowheads="1"/>
            </p:cNvSpPr>
            <p:nvPr/>
          </p:nvSpPr>
          <p:spPr bwMode="auto">
            <a:xfrm>
              <a:off x="1066" y="2527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380</a:t>
              </a:r>
            </a:p>
          </p:txBody>
        </p:sp>
        <p:sp>
          <p:nvSpPr>
            <p:cNvPr id="1469490" name="Text Box 50"/>
            <p:cNvSpPr txBox="1">
              <a:spLocks noChangeArrowheads="1"/>
            </p:cNvSpPr>
            <p:nvPr/>
          </p:nvSpPr>
          <p:spPr bwMode="auto">
            <a:xfrm>
              <a:off x="628" y="113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720</a:t>
              </a:r>
            </a:p>
          </p:txBody>
        </p:sp>
        <p:sp>
          <p:nvSpPr>
            <p:cNvPr id="1469491" name="Text Box 51"/>
            <p:cNvSpPr txBox="1">
              <a:spLocks noChangeArrowheads="1"/>
            </p:cNvSpPr>
            <p:nvPr/>
          </p:nvSpPr>
          <p:spPr bwMode="auto">
            <a:xfrm>
              <a:off x="1654" y="186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610</a:t>
              </a:r>
            </a:p>
          </p:txBody>
        </p:sp>
        <p:sp>
          <p:nvSpPr>
            <p:cNvPr id="1469492" name="Text Box 52"/>
            <p:cNvSpPr txBox="1">
              <a:spLocks noChangeArrowheads="1"/>
            </p:cNvSpPr>
            <p:nvPr/>
          </p:nvSpPr>
          <p:spPr bwMode="auto">
            <a:xfrm>
              <a:off x="1654" y="108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720</a:t>
              </a:r>
            </a:p>
          </p:txBody>
        </p:sp>
        <p:sp>
          <p:nvSpPr>
            <p:cNvPr id="1469493" name="Text Box 53"/>
            <p:cNvSpPr txBox="1">
              <a:spLocks noChangeArrowheads="1"/>
            </p:cNvSpPr>
            <p:nvPr/>
          </p:nvSpPr>
          <p:spPr bwMode="auto">
            <a:xfrm>
              <a:off x="1239" y="83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750</a:t>
              </a:r>
            </a:p>
          </p:txBody>
        </p:sp>
        <p:sp>
          <p:nvSpPr>
            <p:cNvPr id="1469494" name="Text Box 54"/>
            <p:cNvSpPr txBox="1">
              <a:spLocks noChangeArrowheads="1"/>
            </p:cNvSpPr>
            <p:nvPr/>
          </p:nvSpPr>
          <p:spPr bwMode="auto">
            <a:xfrm>
              <a:off x="2325" y="1176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680</a:t>
              </a:r>
            </a:p>
          </p:txBody>
        </p:sp>
        <p:sp>
          <p:nvSpPr>
            <p:cNvPr id="1469495" name="Text Box 55"/>
            <p:cNvSpPr txBox="1">
              <a:spLocks noChangeArrowheads="1"/>
            </p:cNvSpPr>
            <p:nvPr/>
          </p:nvSpPr>
          <p:spPr bwMode="auto">
            <a:xfrm>
              <a:off x="2151" y="86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740</a:t>
              </a:r>
            </a:p>
          </p:txBody>
        </p:sp>
        <p:sp>
          <p:nvSpPr>
            <p:cNvPr id="1469496" name="Text Box 56"/>
            <p:cNvSpPr txBox="1">
              <a:spLocks noChangeArrowheads="1"/>
            </p:cNvSpPr>
            <p:nvPr/>
          </p:nvSpPr>
          <p:spPr bwMode="auto">
            <a:xfrm>
              <a:off x="2571" y="161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590</a:t>
              </a:r>
            </a:p>
          </p:txBody>
        </p:sp>
        <p:sp>
          <p:nvSpPr>
            <p:cNvPr id="1469497" name="Text Box 57"/>
            <p:cNvSpPr txBox="1">
              <a:spLocks noChangeArrowheads="1"/>
            </p:cNvSpPr>
            <p:nvPr/>
          </p:nvSpPr>
          <p:spPr bwMode="auto">
            <a:xfrm>
              <a:off x="2595" y="2058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410</a:t>
              </a:r>
            </a:p>
          </p:txBody>
        </p:sp>
        <p:sp>
          <p:nvSpPr>
            <p:cNvPr id="1469498" name="Text Box 58"/>
            <p:cNvSpPr txBox="1">
              <a:spLocks noChangeArrowheads="1"/>
            </p:cNvSpPr>
            <p:nvPr/>
          </p:nvSpPr>
          <p:spPr bwMode="auto">
            <a:xfrm>
              <a:off x="2595" y="251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400</a:t>
              </a:r>
            </a:p>
          </p:txBody>
        </p:sp>
      </p:grpSp>
      <p:sp>
        <p:nvSpPr>
          <p:cNvPr id="1469499" name="Text Box 59"/>
          <p:cNvSpPr txBox="1">
            <a:spLocks noChangeArrowheads="1"/>
          </p:cNvSpPr>
          <p:nvPr/>
        </p:nvSpPr>
        <p:spPr bwMode="auto">
          <a:xfrm>
            <a:off x="4943475" y="1524000"/>
            <a:ext cx="4200525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    0 + 610 = 610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Bremen	120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  <a:r>
              <a:rPr lang="en-US" sz="2000" b="1">
                <a:latin typeface="Arial" charset="0"/>
                <a:cs typeface="+mn-cs"/>
              </a:rPr>
              <a:t> = 840</a:t>
            </a:r>
            <a:endParaRPr lang="en-US" sz="2000" b="1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Hamburg	155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  <a:r>
              <a:rPr lang="en-US" sz="2000" b="1">
                <a:latin typeface="Arial" charset="0"/>
                <a:cs typeface="+mn-cs"/>
              </a:rPr>
              <a:t> = 875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Kiel	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>
                <a:latin typeface="Arial" charset="0"/>
                <a:cs typeface="+mn-cs"/>
              </a:rPr>
              <a:t> 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750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255 + 410 = 665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270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680</a:t>
            </a:r>
            <a:r>
              <a:rPr lang="en-US" sz="2000" b="1">
                <a:latin typeface="Arial" charset="0"/>
                <a:cs typeface="+mn-cs"/>
              </a:rPr>
              <a:t> = 950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320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540</a:t>
            </a:r>
            <a:r>
              <a:rPr lang="en-US" sz="2000" b="1">
                <a:latin typeface="Arial" charset="0"/>
                <a:cs typeface="+mn-cs"/>
              </a:rPr>
              <a:t> = 860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740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365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380 </a:t>
            </a:r>
            <a:r>
              <a:rPr lang="en-US" sz="2000" b="1">
                <a:latin typeface="Arial" charset="0"/>
                <a:cs typeface="+mn-cs"/>
              </a:rPr>
              <a:t>= 745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395</a:t>
            </a:r>
            <a:r>
              <a:rPr lang="en-US" b="1">
                <a:latin typeface="Arial" charset="0"/>
                <a:cs typeface="+mn-cs"/>
              </a:rPr>
              <a:t>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400</a:t>
            </a:r>
            <a:r>
              <a:rPr lang="en-US" sz="2000" b="1">
                <a:latin typeface="Arial" charset="0"/>
                <a:cs typeface="+mn-cs"/>
              </a:rPr>
              <a:t> = 795</a:t>
            </a:r>
            <a:endParaRPr lang="en-US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440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590</a:t>
            </a:r>
            <a:r>
              <a:rPr lang="en-US" sz="2000" b="1">
                <a:latin typeface="Arial" charset="0"/>
                <a:cs typeface="+mn-cs"/>
              </a:rPr>
              <a:t> = 1030</a:t>
            </a:r>
            <a:r>
              <a:rPr lang="en-US">
                <a:latin typeface="Arial" charset="0"/>
                <a:cs typeface="+mn-cs"/>
              </a:rPr>
              <a:t> </a:t>
            </a:r>
            <a:r>
              <a:rPr lang="en-US" sz="2000" b="1">
                <a:latin typeface="Arial" charset="0"/>
                <a:cs typeface="+mn-cs"/>
              </a:rPr>
              <a:t>Bonn		 </a:t>
            </a:r>
            <a:r>
              <a:rPr lang="en-US" b="1">
                <a:latin typeface="Arial" charset="0"/>
                <a:cs typeface="+mn-cs"/>
              </a:rPr>
              <a:t>∞ 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480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180 </a:t>
            </a:r>
            <a:r>
              <a:rPr lang="en-US" sz="2000" b="1">
                <a:latin typeface="Arial" charset="0"/>
                <a:cs typeface="+mn-cs"/>
              </a:rPr>
              <a:t>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Muenchen	690 +   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0</a:t>
            </a:r>
            <a:r>
              <a:rPr lang="en-US" sz="2000" b="1">
                <a:latin typeface="Arial" charset="0"/>
                <a:cs typeface="+mn-cs"/>
              </a:rPr>
              <a:t> =  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6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6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4694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694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948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Shortest Paths in Germany</a:t>
            </a:r>
          </a:p>
        </p:txBody>
      </p:sp>
      <p:pic>
        <p:nvPicPr>
          <p:cNvPr id="76802" name="Picture 3" descr="deutschlandkarte kor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77925"/>
            <a:ext cx="41386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1492" name="Line 4"/>
          <p:cNvSpPr>
            <a:spLocks noChangeShapeType="1"/>
          </p:cNvSpPr>
          <p:nvPr/>
        </p:nvSpPr>
        <p:spPr bwMode="auto">
          <a:xfrm flipH="1">
            <a:off x="1970088" y="2960688"/>
            <a:ext cx="365125" cy="14541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493" name="Text Box 5"/>
          <p:cNvSpPr txBox="1">
            <a:spLocks noChangeArrowheads="1"/>
          </p:cNvSpPr>
          <p:nvPr/>
        </p:nvSpPr>
        <p:spPr bwMode="auto">
          <a:xfrm>
            <a:off x="2184400" y="31988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365</a:t>
            </a:r>
          </a:p>
        </p:txBody>
      </p:sp>
      <p:sp>
        <p:nvSpPr>
          <p:cNvPr id="1471494" name="Text Box 6"/>
          <p:cNvSpPr txBox="1">
            <a:spLocks noChangeArrowheads="1"/>
          </p:cNvSpPr>
          <p:nvPr/>
        </p:nvSpPr>
        <p:spPr bwMode="auto">
          <a:xfrm>
            <a:off x="1516063" y="2454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120</a:t>
            </a:r>
          </a:p>
        </p:txBody>
      </p:sp>
      <p:sp>
        <p:nvSpPr>
          <p:cNvPr id="1471495" name="Line 7"/>
          <p:cNvSpPr>
            <a:spLocks noChangeShapeType="1"/>
          </p:cNvSpPr>
          <p:nvPr/>
        </p:nvSpPr>
        <p:spPr bwMode="auto">
          <a:xfrm>
            <a:off x="1771650" y="2200275"/>
            <a:ext cx="581025" cy="781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496" name="Text Box 8"/>
          <p:cNvSpPr txBox="1">
            <a:spLocks noChangeArrowheads="1"/>
          </p:cNvSpPr>
          <p:nvPr/>
        </p:nvSpPr>
        <p:spPr bwMode="auto">
          <a:xfrm>
            <a:off x="1612900" y="17700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110</a:t>
            </a:r>
          </a:p>
        </p:txBody>
      </p:sp>
      <p:sp>
        <p:nvSpPr>
          <p:cNvPr id="1471497" name="Line 9"/>
          <p:cNvSpPr>
            <a:spLocks noChangeShapeType="1"/>
          </p:cNvSpPr>
          <p:nvPr/>
        </p:nvSpPr>
        <p:spPr bwMode="auto">
          <a:xfrm flipV="1">
            <a:off x="1771650" y="2076450"/>
            <a:ext cx="495300" cy="1143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498" name="Text Box 10"/>
          <p:cNvSpPr txBox="1">
            <a:spLocks noChangeArrowheads="1"/>
          </p:cNvSpPr>
          <p:nvPr/>
        </p:nvSpPr>
        <p:spPr bwMode="auto">
          <a:xfrm>
            <a:off x="2241550" y="2322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155</a:t>
            </a:r>
          </a:p>
        </p:txBody>
      </p:sp>
      <p:sp>
        <p:nvSpPr>
          <p:cNvPr id="1471499" name="Line 11"/>
          <p:cNvSpPr>
            <a:spLocks noChangeShapeType="1"/>
          </p:cNvSpPr>
          <p:nvPr/>
        </p:nvSpPr>
        <p:spPr bwMode="auto">
          <a:xfrm>
            <a:off x="2266950" y="2066925"/>
            <a:ext cx="85725" cy="895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00" name="Line 12"/>
          <p:cNvSpPr>
            <a:spLocks noChangeShapeType="1"/>
          </p:cNvSpPr>
          <p:nvPr/>
        </p:nvSpPr>
        <p:spPr bwMode="auto">
          <a:xfrm flipV="1">
            <a:off x="2266950" y="1676400"/>
            <a:ext cx="238125" cy="4095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01" name="Text Box 13"/>
          <p:cNvSpPr txBox="1">
            <a:spLocks noChangeArrowheads="1"/>
          </p:cNvSpPr>
          <p:nvPr/>
        </p:nvSpPr>
        <p:spPr bwMode="auto">
          <a:xfrm>
            <a:off x="2708275" y="25606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270</a:t>
            </a:r>
          </a:p>
        </p:txBody>
      </p:sp>
      <p:sp>
        <p:nvSpPr>
          <p:cNvPr id="1471502" name="Line 14"/>
          <p:cNvSpPr>
            <a:spLocks noChangeShapeType="1"/>
          </p:cNvSpPr>
          <p:nvPr/>
        </p:nvSpPr>
        <p:spPr bwMode="auto">
          <a:xfrm flipV="1">
            <a:off x="2343150" y="2276475"/>
            <a:ext cx="99060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03" name="Line 15"/>
          <p:cNvSpPr>
            <a:spLocks noChangeShapeType="1"/>
          </p:cNvSpPr>
          <p:nvPr/>
        </p:nvSpPr>
        <p:spPr bwMode="auto">
          <a:xfrm>
            <a:off x="2352675" y="2971800"/>
            <a:ext cx="1190625" cy="828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04" name="Text Box 16"/>
          <p:cNvSpPr txBox="1">
            <a:spLocks noChangeArrowheads="1"/>
          </p:cNvSpPr>
          <p:nvPr/>
        </p:nvSpPr>
        <p:spPr bwMode="auto">
          <a:xfrm>
            <a:off x="2898775" y="31130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255</a:t>
            </a:r>
          </a:p>
        </p:txBody>
      </p:sp>
      <p:sp>
        <p:nvSpPr>
          <p:cNvPr id="1471505" name="Line 17"/>
          <p:cNvSpPr>
            <a:spLocks noChangeShapeType="1"/>
          </p:cNvSpPr>
          <p:nvPr/>
        </p:nvSpPr>
        <p:spPr bwMode="auto">
          <a:xfrm flipV="1">
            <a:off x="3543300" y="2952750"/>
            <a:ext cx="447675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06" name="Text Box 18"/>
          <p:cNvSpPr txBox="1">
            <a:spLocks noChangeArrowheads="1"/>
          </p:cNvSpPr>
          <p:nvPr/>
        </p:nvSpPr>
        <p:spPr bwMode="auto">
          <a:xfrm>
            <a:off x="3717925" y="3208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185</a:t>
            </a:r>
          </a:p>
        </p:txBody>
      </p:sp>
      <p:sp>
        <p:nvSpPr>
          <p:cNvPr id="1471507" name="Line 19"/>
          <p:cNvSpPr>
            <a:spLocks noChangeShapeType="1"/>
          </p:cNvSpPr>
          <p:nvPr/>
        </p:nvSpPr>
        <p:spPr bwMode="auto">
          <a:xfrm flipH="1">
            <a:off x="3171825" y="3781425"/>
            <a:ext cx="371475" cy="20764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08" name="Text Box 20"/>
          <p:cNvSpPr txBox="1">
            <a:spLocks noChangeArrowheads="1"/>
          </p:cNvSpPr>
          <p:nvPr/>
        </p:nvSpPr>
        <p:spPr bwMode="auto">
          <a:xfrm>
            <a:off x="3251200" y="49704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435</a:t>
            </a:r>
          </a:p>
        </p:txBody>
      </p:sp>
      <p:sp>
        <p:nvSpPr>
          <p:cNvPr id="1471509" name="Line 21"/>
          <p:cNvSpPr>
            <a:spLocks noChangeShapeType="1"/>
          </p:cNvSpPr>
          <p:nvPr/>
        </p:nvSpPr>
        <p:spPr bwMode="auto">
          <a:xfrm>
            <a:off x="1981200" y="5381625"/>
            <a:ext cx="1181100" cy="485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10" name="Text Box 22"/>
          <p:cNvSpPr txBox="1">
            <a:spLocks noChangeArrowheads="1"/>
          </p:cNvSpPr>
          <p:nvPr/>
        </p:nvSpPr>
        <p:spPr bwMode="auto">
          <a:xfrm>
            <a:off x="2346325" y="56562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210</a:t>
            </a:r>
          </a:p>
        </p:txBody>
      </p:sp>
      <p:sp>
        <p:nvSpPr>
          <p:cNvPr id="1471511" name="Line 23"/>
          <p:cNvSpPr>
            <a:spLocks noChangeShapeType="1"/>
          </p:cNvSpPr>
          <p:nvPr/>
        </p:nvSpPr>
        <p:spPr bwMode="auto">
          <a:xfrm>
            <a:off x="3324225" y="2295525"/>
            <a:ext cx="666750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12" name="Text Box 24"/>
          <p:cNvSpPr txBox="1">
            <a:spLocks noChangeArrowheads="1"/>
          </p:cNvSpPr>
          <p:nvPr/>
        </p:nvSpPr>
        <p:spPr bwMode="auto">
          <a:xfrm>
            <a:off x="3660775" y="24082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71513" name="Line 25"/>
          <p:cNvSpPr>
            <a:spLocks noChangeShapeType="1"/>
          </p:cNvSpPr>
          <p:nvPr/>
        </p:nvSpPr>
        <p:spPr bwMode="auto">
          <a:xfrm flipV="1">
            <a:off x="3314700" y="1905000"/>
            <a:ext cx="381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14" name="Line 26"/>
          <p:cNvSpPr>
            <a:spLocks noChangeShapeType="1"/>
          </p:cNvSpPr>
          <p:nvPr/>
        </p:nvSpPr>
        <p:spPr bwMode="auto">
          <a:xfrm>
            <a:off x="3543300" y="3800475"/>
            <a:ext cx="571500" cy="266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15" name="Text Box 27"/>
          <p:cNvSpPr txBox="1">
            <a:spLocks noChangeArrowheads="1"/>
          </p:cNvSpPr>
          <p:nvPr/>
        </p:nvSpPr>
        <p:spPr bwMode="auto">
          <a:xfrm>
            <a:off x="3841750" y="36655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140</a:t>
            </a:r>
          </a:p>
        </p:txBody>
      </p:sp>
      <p:sp>
        <p:nvSpPr>
          <p:cNvPr id="1471516" name="Line 28"/>
          <p:cNvSpPr>
            <a:spLocks noChangeShapeType="1"/>
          </p:cNvSpPr>
          <p:nvPr/>
        </p:nvSpPr>
        <p:spPr bwMode="auto">
          <a:xfrm>
            <a:off x="1114425" y="4248150"/>
            <a:ext cx="847725" cy="171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17" name="Line 29"/>
          <p:cNvSpPr>
            <a:spLocks noChangeShapeType="1"/>
          </p:cNvSpPr>
          <p:nvPr/>
        </p:nvSpPr>
        <p:spPr bwMode="auto">
          <a:xfrm>
            <a:off x="1971675" y="4429125"/>
            <a:ext cx="0" cy="9429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18" name="Text Box 30"/>
          <p:cNvSpPr txBox="1">
            <a:spLocks noChangeArrowheads="1"/>
          </p:cNvSpPr>
          <p:nvPr/>
        </p:nvSpPr>
        <p:spPr bwMode="auto">
          <a:xfrm>
            <a:off x="1450975" y="4875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200</a:t>
            </a:r>
          </a:p>
        </p:txBody>
      </p:sp>
      <p:sp>
        <p:nvSpPr>
          <p:cNvPr id="1471519" name="Text Box 31"/>
          <p:cNvSpPr txBox="1">
            <a:spLocks noChangeArrowheads="1"/>
          </p:cNvSpPr>
          <p:nvPr/>
        </p:nvSpPr>
        <p:spPr bwMode="auto">
          <a:xfrm>
            <a:off x="1098550" y="42846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180</a:t>
            </a:r>
          </a:p>
        </p:txBody>
      </p:sp>
      <p:sp>
        <p:nvSpPr>
          <p:cNvPr id="1471520" name="Line 32"/>
          <p:cNvSpPr>
            <a:spLocks noChangeShapeType="1"/>
          </p:cNvSpPr>
          <p:nvPr/>
        </p:nvSpPr>
        <p:spPr bwMode="auto">
          <a:xfrm>
            <a:off x="1962150" y="4410075"/>
            <a:ext cx="1200150" cy="1457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21" name="Text Box 33"/>
          <p:cNvSpPr txBox="1">
            <a:spLocks noChangeArrowheads="1"/>
          </p:cNvSpPr>
          <p:nvPr/>
        </p:nvSpPr>
        <p:spPr bwMode="auto">
          <a:xfrm>
            <a:off x="2355850" y="4703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71522" name="Line 34"/>
          <p:cNvSpPr>
            <a:spLocks noChangeShapeType="1"/>
          </p:cNvSpPr>
          <p:nvPr/>
        </p:nvSpPr>
        <p:spPr bwMode="auto">
          <a:xfrm flipV="1">
            <a:off x="1962150" y="3781425"/>
            <a:ext cx="1571625" cy="657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23" name="Text Box 35"/>
          <p:cNvSpPr txBox="1">
            <a:spLocks noChangeArrowheads="1"/>
          </p:cNvSpPr>
          <p:nvPr/>
        </p:nvSpPr>
        <p:spPr bwMode="auto">
          <a:xfrm>
            <a:off x="2365375" y="37607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410</a:t>
            </a:r>
          </a:p>
        </p:txBody>
      </p:sp>
      <p:sp>
        <p:nvSpPr>
          <p:cNvPr id="1471524" name="Text Box 36"/>
          <p:cNvSpPr txBox="1">
            <a:spLocks noChangeArrowheads="1"/>
          </p:cNvSpPr>
          <p:nvPr/>
        </p:nvSpPr>
        <p:spPr bwMode="auto">
          <a:xfrm>
            <a:off x="1193800" y="35893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240</a:t>
            </a:r>
          </a:p>
        </p:txBody>
      </p:sp>
      <p:sp>
        <p:nvSpPr>
          <p:cNvPr id="1471525" name="Line 37"/>
          <p:cNvSpPr>
            <a:spLocks noChangeShapeType="1"/>
          </p:cNvSpPr>
          <p:nvPr/>
        </p:nvSpPr>
        <p:spPr bwMode="auto">
          <a:xfrm>
            <a:off x="1009650" y="3686175"/>
            <a:ext cx="952500" cy="733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26" name="Line 38"/>
          <p:cNvSpPr>
            <a:spLocks noChangeShapeType="1"/>
          </p:cNvSpPr>
          <p:nvPr/>
        </p:nvSpPr>
        <p:spPr bwMode="auto">
          <a:xfrm flipV="1">
            <a:off x="1000125" y="2962275"/>
            <a:ext cx="1343025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27" name="Text Box 39"/>
          <p:cNvSpPr txBox="1">
            <a:spLocks noChangeArrowheads="1"/>
          </p:cNvSpPr>
          <p:nvPr/>
        </p:nvSpPr>
        <p:spPr bwMode="auto">
          <a:xfrm>
            <a:off x="1241425" y="3017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320</a:t>
            </a:r>
          </a:p>
        </p:txBody>
      </p:sp>
      <p:sp>
        <p:nvSpPr>
          <p:cNvPr id="1471528" name="Oval 40"/>
          <p:cNvSpPr>
            <a:spLocks noChangeArrowheads="1"/>
          </p:cNvSpPr>
          <p:nvPr/>
        </p:nvSpPr>
        <p:spPr bwMode="auto">
          <a:xfrm>
            <a:off x="3405188" y="3700463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29" name="Oval 41"/>
          <p:cNvSpPr>
            <a:spLocks noChangeArrowheads="1"/>
          </p:cNvSpPr>
          <p:nvPr/>
        </p:nvSpPr>
        <p:spPr bwMode="auto">
          <a:xfrm>
            <a:off x="3052763" y="5729288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1530" name="Text Box 42"/>
          <p:cNvSpPr txBox="1">
            <a:spLocks noChangeArrowheads="1"/>
          </p:cNvSpPr>
          <p:nvPr/>
        </p:nvSpPr>
        <p:spPr bwMode="auto">
          <a:xfrm>
            <a:off x="2355850" y="17129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85</a:t>
            </a:r>
          </a:p>
        </p:txBody>
      </p:sp>
      <p:sp>
        <p:nvSpPr>
          <p:cNvPr id="1471531" name="Text Box 43"/>
          <p:cNvSpPr txBox="1">
            <a:spLocks noChangeArrowheads="1"/>
          </p:cNvSpPr>
          <p:nvPr/>
        </p:nvSpPr>
        <p:spPr bwMode="auto">
          <a:xfrm>
            <a:off x="3146425" y="18176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2"/>
                </a:solidFill>
                <a:latin typeface="Arial" charset="0"/>
                <a:cs typeface="+mn-cs"/>
              </a:rPr>
              <a:t>90</a:t>
            </a:r>
          </a:p>
        </p:txBody>
      </p:sp>
      <p:sp>
        <p:nvSpPr>
          <p:cNvPr id="1471532" name="Oval 44"/>
          <p:cNvSpPr>
            <a:spLocks noChangeArrowheads="1"/>
          </p:cNvSpPr>
          <p:nvPr/>
        </p:nvSpPr>
        <p:spPr bwMode="auto">
          <a:xfrm>
            <a:off x="2228850" y="2876550"/>
            <a:ext cx="190500" cy="1809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76844" name="Group 45"/>
          <p:cNvGrpSpPr>
            <a:grpSpLocks/>
          </p:cNvGrpSpPr>
          <p:nvPr/>
        </p:nvGrpSpPr>
        <p:grpSpPr bwMode="auto">
          <a:xfrm>
            <a:off x="569913" y="1323975"/>
            <a:ext cx="4114800" cy="4210050"/>
            <a:chOff x="359" y="834"/>
            <a:chExt cx="2592" cy="2652"/>
          </a:xfrm>
        </p:grpSpPr>
        <p:sp>
          <p:nvSpPr>
            <p:cNvPr id="1471534" name="Text Box 46"/>
            <p:cNvSpPr txBox="1">
              <a:spLocks noChangeArrowheads="1"/>
            </p:cNvSpPr>
            <p:nvPr/>
          </p:nvSpPr>
          <p:spPr bwMode="auto">
            <a:xfrm>
              <a:off x="852" y="325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180</a:t>
              </a:r>
            </a:p>
          </p:txBody>
        </p:sp>
        <p:sp>
          <p:nvSpPr>
            <p:cNvPr id="1471535" name="Text Box 47"/>
            <p:cNvSpPr txBox="1">
              <a:spLocks noChangeArrowheads="1"/>
            </p:cNvSpPr>
            <p:nvPr/>
          </p:nvSpPr>
          <p:spPr bwMode="auto">
            <a:xfrm>
              <a:off x="359" y="2798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480</a:t>
              </a:r>
            </a:p>
          </p:txBody>
        </p:sp>
        <p:sp>
          <p:nvSpPr>
            <p:cNvPr id="1471536" name="Text Box 48"/>
            <p:cNvSpPr txBox="1">
              <a:spLocks noChangeArrowheads="1"/>
            </p:cNvSpPr>
            <p:nvPr/>
          </p:nvSpPr>
          <p:spPr bwMode="auto">
            <a:xfrm>
              <a:off x="484" y="197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540</a:t>
              </a:r>
            </a:p>
          </p:txBody>
        </p:sp>
        <p:sp>
          <p:nvSpPr>
            <p:cNvPr id="1471537" name="Text Box 49"/>
            <p:cNvSpPr txBox="1">
              <a:spLocks noChangeArrowheads="1"/>
            </p:cNvSpPr>
            <p:nvPr/>
          </p:nvSpPr>
          <p:spPr bwMode="auto">
            <a:xfrm>
              <a:off x="1066" y="2527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380</a:t>
              </a:r>
            </a:p>
          </p:txBody>
        </p:sp>
        <p:sp>
          <p:nvSpPr>
            <p:cNvPr id="1471538" name="Text Box 50"/>
            <p:cNvSpPr txBox="1">
              <a:spLocks noChangeArrowheads="1"/>
            </p:cNvSpPr>
            <p:nvPr/>
          </p:nvSpPr>
          <p:spPr bwMode="auto">
            <a:xfrm>
              <a:off x="628" y="1135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720</a:t>
              </a:r>
            </a:p>
          </p:txBody>
        </p:sp>
        <p:sp>
          <p:nvSpPr>
            <p:cNvPr id="1471539" name="Text Box 51"/>
            <p:cNvSpPr txBox="1">
              <a:spLocks noChangeArrowheads="1"/>
            </p:cNvSpPr>
            <p:nvPr/>
          </p:nvSpPr>
          <p:spPr bwMode="auto">
            <a:xfrm>
              <a:off x="1654" y="186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610</a:t>
              </a:r>
            </a:p>
          </p:txBody>
        </p:sp>
        <p:sp>
          <p:nvSpPr>
            <p:cNvPr id="1471540" name="Text Box 52"/>
            <p:cNvSpPr txBox="1">
              <a:spLocks noChangeArrowheads="1"/>
            </p:cNvSpPr>
            <p:nvPr/>
          </p:nvSpPr>
          <p:spPr bwMode="auto">
            <a:xfrm>
              <a:off x="1654" y="108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720</a:t>
              </a:r>
            </a:p>
          </p:txBody>
        </p:sp>
        <p:sp>
          <p:nvSpPr>
            <p:cNvPr id="1471541" name="Text Box 53"/>
            <p:cNvSpPr txBox="1">
              <a:spLocks noChangeArrowheads="1"/>
            </p:cNvSpPr>
            <p:nvPr/>
          </p:nvSpPr>
          <p:spPr bwMode="auto">
            <a:xfrm>
              <a:off x="1239" y="83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750</a:t>
              </a:r>
            </a:p>
          </p:txBody>
        </p:sp>
        <p:sp>
          <p:nvSpPr>
            <p:cNvPr id="1471542" name="Text Box 54"/>
            <p:cNvSpPr txBox="1">
              <a:spLocks noChangeArrowheads="1"/>
            </p:cNvSpPr>
            <p:nvPr/>
          </p:nvSpPr>
          <p:spPr bwMode="auto">
            <a:xfrm>
              <a:off x="2325" y="1176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680</a:t>
              </a:r>
            </a:p>
          </p:txBody>
        </p:sp>
        <p:sp>
          <p:nvSpPr>
            <p:cNvPr id="1471543" name="Text Box 55"/>
            <p:cNvSpPr txBox="1">
              <a:spLocks noChangeArrowheads="1"/>
            </p:cNvSpPr>
            <p:nvPr/>
          </p:nvSpPr>
          <p:spPr bwMode="auto">
            <a:xfrm>
              <a:off x="2151" y="86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740</a:t>
              </a:r>
            </a:p>
          </p:txBody>
        </p:sp>
        <p:sp>
          <p:nvSpPr>
            <p:cNvPr id="1471544" name="Text Box 56"/>
            <p:cNvSpPr txBox="1">
              <a:spLocks noChangeArrowheads="1"/>
            </p:cNvSpPr>
            <p:nvPr/>
          </p:nvSpPr>
          <p:spPr bwMode="auto">
            <a:xfrm>
              <a:off x="2571" y="161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590</a:t>
              </a:r>
            </a:p>
          </p:txBody>
        </p:sp>
        <p:sp>
          <p:nvSpPr>
            <p:cNvPr id="1471545" name="Text Box 57"/>
            <p:cNvSpPr txBox="1">
              <a:spLocks noChangeArrowheads="1"/>
            </p:cNvSpPr>
            <p:nvPr/>
          </p:nvSpPr>
          <p:spPr bwMode="auto">
            <a:xfrm>
              <a:off x="2595" y="2058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410</a:t>
              </a:r>
            </a:p>
          </p:txBody>
        </p:sp>
        <p:sp>
          <p:nvSpPr>
            <p:cNvPr id="1471546" name="Text Box 58"/>
            <p:cNvSpPr txBox="1">
              <a:spLocks noChangeArrowheads="1"/>
            </p:cNvSpPr>
            <p:nvPr/>
          </p:nvSpPr>
          <p:spPr bwMode="auto">
            <a:xfrm>
              <a:off x="2595" y="251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+mn-cs"/>
                </a:rPr>
                <a:t>400</a:t>
              </a:r>
            </a:p>
          </p:txBody>
        </p:sp>
      </p:grpSp>
      <p:sp>
        <p:nvSpPr>
          <p:cNvPr id="1471547" name="Text Box 59"/>
          <p:cNvSpPr txBox="1">
            <a:spLocks noChangeArrowheads="1"/>
          </p:cNvSpPr>
          <p:nvPr/>
        </p:nvSpPr>
        <p:spPr bwMode="auto">
          <a:xfrm>
            <a:off x="4943475" y="1524000"/>
            <a:ext cx="4200525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Hannover	    0 + 610 = 610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Bremen	120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  <a:r>
              <a:rPr lang="en-US" sz="2000" b="1">
                <a:latin typeface="Arial" charset="0"/>
                <a:cs typeface="+mn-cs"/>
              </a:rPr>
              <a:t> = 840</a:t>
            </a:r>
            <a:endParaRPr lang="en-US" sz="2000" b="1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Hamburg	155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720</a:t>
            </a:r>
            <a:r>
              <a:rPr lang="en-US" sz="2000" b="1">
                <a:latin typeface="Arial" charset="0"/>
                <a:cs typeface="+mn-cs"/>
              </a:rPr>
              <a:t> = 875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Kiel	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>
                <a:latin typeface="Arial" charset="0"/>
                <a:cs typeface="+mn-cs"/>
              </a:rPr>
              <a:t> 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750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Leipzig		255 + 410 = 665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Schwerin	270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680</a:t>
            </a:r>
            <a:r>
              <a:rPr lang="en-US" sz="2000" b="1">
                <a:latin typeface="Arial" charset="0"/>
                <a:cs typeface="+mn-cs"/>
              </a:rPr>
              <a:t> = 950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Duesseldorf	320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540</a:t>
            </a:r>
            <a:r>
              <a:rPr lang="en-US" sz="2000" b="1">
                <a:latin typeface="Arial" charset="0"/>
                <a:cs typeface="+mn-cs"/>
              </a:rPr>
              <a:t> = 860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Rostock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740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Frankfurt	365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380 </a:t>
            </a:r>
            <a:r>
              <a:rPr lang="en-US" sz="2000" b="1">
                <a:latin typeface="Arial" charset="0"/>
                <a:cs typeface="+mn-cs"/>
              </a:rPr>
              <a:t>= 745</a:t>
            </a: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Dresden	395</a:t>
            </a:r>
            <a:r>
              <a:rPr lang="en-US" b="1">
                <a:latin typeface="Arial" charset="0"/>
                <a:cs typeface="+mn-cs"/>
              </a:rPr>
              <a:t>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400</a:t>
            </a:r>
            <a:r>
              <a:rPr lang="en-US" sz="2000" b="1">
                <a:latin typeface="Arial" charset="0"/>
                <a:cs typeface="+mn-cs"/>
              </a:rPr>
              <a:t> = 795</a:t>
            </a:r>
            <a:endParaRPr lang="en-US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Berlin		440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590</a:t>
            </a:r>
            <a:r>
              <a:rPr lang="en-US" sz="2000" b="1">
                <a:latin typeface="Arial" charset="0"/>
                <a:cs typeface="+mn-cs"/>
              </a:rPr>
              <a:t> = 1030</a:t>
            </a:r>
            <a:r>
              <a:rPr lang="en-US">
                <a:latin typeface="Arial" charset="0"/>
                <a:cs typeface="+mn-cs"/>
              </a:rPr>
              <a:t> </a:t>
            </a:r>
            <a:r>
              <a:rPr lang="en-US" sz="2000" b="1">
                <a:latin typeface="Arial" charset="0"/>
                <a:cs typeface="+mn-cs"/>
              </a:rPr>
              <a:t>Bonn		 </a:t>
            </a:r>
            <a:r>
              <a:rPr lang="en-US" b="1">
                <a:latin typeface="Arial" charset="0"/>
                <a:cs typeface="+mn-cs"/>
              </a:rPr>
              <a:t>∞  </a:t>
            </a:r>
            <a:r>
              <a:rPr lang="en-US" sz="2000" b="1">
                <a:latin typeface="Arial" charset="0"/>
                <a:cs typeface="+mn-cs"/>
              </a:rPr>
              <a:t>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480</a:t>
            </a:r>
            <a:r>
              <a:rPr lang="en-US" sz="2000" b="1">
                <a:latin typeface="Arial" charset="0"/>
                <a:cs typeface="+mn-cs"/>
              </a:rPr>
              <a:t> 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Stuttgart	 </a:t>
            </a:r>
            <a:r>
              <a:rPr lang="en-US" b="1">
                <a:latin typeface="Arial" charset="0"/>
                <a:cs typeface="+mn-cs"/>
              </a:rPr>
              <a:t>∞</a:t>
            </a:r>
            <a:r>
              <a:rPr lang="en-US" sz="2000" b="1">
                <a:latin typeface="Arial" charset="0"/>
                <a:cs typeface="+mn-cs"/>
              </a:rPr>
              <a:t>  + 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+mn-cs"/>
              </a:rPr>
              <a:t>180 </a:t>
            </a:r>
            <a:r>
              <a:rPr lang="en-US" sz="2000" b="1">
                <a:latin typeface="Arial" charset="0"/>
                <a:cs typeface="+mn-cs"/>
              </a:rPr>
              <a:t>=   </a:t>
            </a:r>
            <a:r>
              <a:rPr lang="en-US" b="1">
                <a:latin typeface="Arial" charset="0"/>
                <a:cs typeface="+mn-cs"/>
              </a:rPr>
              <a:t>∞</a:t>
            </a:r>
            <a:endParaRPr lang="en-US" sz="2000" b="1"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2000" b="1">
                <a:solidFill>
                  <a:schemeClr val="folHlink"/>
                </a:solidFill>
                <a:latin typeface="Arial" charset="0"/>
                <a:cs typeface="+mn-cs"/>
              </a:rPr>
              <a:t>Muenchen	690 +    0 =  690</a:t>
            </a:r>
          </a:p>
          <a:p>
            <a:pPr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609600"/>
            <a:ext cx="7772400" cy="4191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Heuristics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8-Puzzle</a:t>
            </a:r>
          </a:p>
        </p:txBody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8" y="228600"/>
            <a:ext cx="78486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Slide the tiles horizontally or vertically into the empty space until the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configuration matches the goal configuration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What</a:t>
            </a:r>
            <a:r>
              <a:rPr lang="en-US" b="1" dirty="0" smtClean="0">
                <a:solidFill>
                  <a:schemeClr val="accent2"/>
                </a:solidFill>
                <a:latin typeface="Arial"/>
                <a:cs typeface="+mn-cs"/>
              </a:rPr>
              <a:t>’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s the branching factor?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(slide “empty space”)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32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cs typeface="+mn-cs"/>
            </a:endParaRPr>
          </a:p>
        </p:txBody>
      </p:sp>
      <p:pic>
        <p:nvPicPr>
          <p:cNvPr id="79875" name="Picture 4" descr="8puzz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447800"/>
            <a:ext cx="3724275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8070" name="Text Box 6"/>
          <p:cNvSpPr txBox="1">
            <a:spLocks noChangeArrowheads="1"/>
          </p:cNvSpPr>
          <p:nvPr/>
        </p:nvSpPr>
        <p:spPr bwMode="auto">
          <a:xfrm>
            <a:off x="76200" y="2335212"/>
            <a:ext cx="38100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cs typeface="+mn-cs"/>
              </a:rPr>
              <a:t>About 3, depending on location of empty tile:</a:t>
            </a:r>
          </a:p>
          <a:p>
            <a:pPr>
              <a:defRPr/>
            </a:pPr>
            <a:r>
              <a:rPr lang="en-US" sz="1600" dirty="0">
                <a:cs typeface="+mn-cs"/>
              </a:rPr>
              <a:t>     </a:t>
            </a:r>
            <a:r>
              <a:rPr lang="en-US" sz="1600" b="1" dirty="0">
                <a:solidFill>
                  <a:srgbClr val="FF0000"/>
                </a:solidFill>
                <a:cs typeface="+mn-cs"/>
              </a:rPr>
              <a:t>middle </a:t>
            </a:r>
            <a:r>
              <a:rPr lang="en-US" sz="1600" b="1" dirty="0">
                <a:solidFill>
                  <a:srgbClr val="FF0000"/>
                </a:solidFill>
                <a:cs typeface="+mn-cs"/>
                <a:sym typeface="Wingdings" charset="0"/>
              </a:rPr>
              <a:t> 4; corner   2; edge</a:t>
            </a:r>
            <a:r>
              <a:rPr lang="en-US" sz="1800" b="1" dirty="0">
                <a:solidFill>
                  <a:srgbClr val="FF0000"/>
                </a:solidFill>
                <a:cs typeface="+mn-cs"/>
                <a:sym typeface="Wingdings" charset="0"/>
              </a:rPr>
              <a:t>  3</a:t>
            </a:r>
          </a:p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368071" name="Text Box 7"/>
          <p:cNvSpPr txBox="1">
            <a:spLocks noChangeArrowheads="1"/>
          </p:cNvSpPr>
          <p:nvPr/>
        </p:nvSpPr>
        <p:spPr bwMode="auto">
          <a:xfrm>
            <a:off x="441325" y="6137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68072" name="Text Box 8"/>
          <p:cNvSpPr txBox="1">
            <a:spLocks noChangeArrowheads="1"/>
          </p:cNvSpPr>
          <p:nvPr/>
        </p:nvSpPr>
        <p:spPr bwMode="auto">
          <a:xfrm>
            <a:off x="76200" y="3657600"/>
            <a:ext cx="8734425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The average solution cost for a randomly generated 8-puzzle instance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cs typeface="+mn-cs"/>
                <a:sym typeface="Wingdings" charset="0"/>
              </a:rPr>
              <a:t> about 22 steps</a:t>
            </a:r>
          </a:p>
          <a:p>
            <a:pPr>
              <a:defRPr/>
            </a:pPr>
            <a:r>
              <a:rPr lang="en-US" sz="1800" b="1" dirty="0">
                <a:cs typeface="+mn-cs"/>
                <a:sym typeface="Wingdings" charset="0"/>
              </a:rPr>
              <a:t>So, search space to depth 22 is about 3</a:t>
            </a:r>
            <a:r>
              <a:rPr lang="en-US" sz="1800" b="1" baseline="30000" dirty="0">
                <a:cs typeface="+mn-cs"/>
                <a:sym typeface="Wingdings" charset="0"/>
              </a:rPr>
              <a:t>22 </a:t>
            </a:r>
            <a:r>
              <a:rPr lang="en-US" sz="1800" b="1" dirty="0" smtClean="0">
                <a:cs typeface="+mn-cs"/>
                <a:sym typeface="Symbol" charset="0"/>
              </a:rPr>
              <a:t> 3.1 </a:t>
            </a:r>
            <a:r>
              <a:rPr lang="en-US" sz="1800" b="1" dirty="0">
                <a:cs typeface="+mn-cs"/>
                <a:sym typeface="Symbol" charset="0"/>
              </a:rPr>
              <a:t> 10</a:t>
            </a:r>
            <a:r>
              <a:rPr lang="en-US" sz="1800" b="1" baseline="30000" dirty="0">
                <a:cs typeface="+mn-cs"/>
                <a:sym typeface="Symbol" charset="0"/>
              </a:rPr>
              <a:t>10</a:t>
            </a:r>
            <a:r>
              <a:rPr lang="en-US" sz="1800" b="1" dirty="0">
                <a:cs typeface="+mn-cs"/>
                <a:sym typeface="Symbol" charset="0"/>
              </a:rPr>
              <a:t> states. </a:t>
            </a:r>
          </a:p>
          <a:p>
            <a:pPr>
              <a:buFont typeface="Wingdings" charset="0"/>
              <a:buChar char="à"/>
              <a:defRPr/>
            </a:pPr>
            <a:r>
              <a:rPr lang="en-US" sz="1800" b="1" dirty="0">
                <a:cs typeface="+mn-cs"/>
                <a:sym typeface="Symbol" charset="0"/>
              </a:rPr>
              <a:t>Reduced to by a factor of about 170,000 by keeping track of repeated states </a:t>
            </a:r>
          </a:p>
          <a:p>
            <a:pPr>
              <a:defRPr/>
            </a:pPr>
            <a:r>
              <a:rPr lang="en-US" sz="1800" b="1" dirty="0">
                <a:cs typeface="+mn-cs"/>
                <a:sym typeface="Symbol" charset="0"/>
              </a:rPr>
              <a:t>          (9!/2 = 181,440 distinct states) note: 2 sets of disjoint states. See exercise 3.4</a:t>
            </a:r>
          </a:p>
          <a:p>
            <a:pPr>
              <a:defRPr/>
            </a:pPr>
            <a:endParaRPr lang="en-US" sz="1800" b="1" dirty="0">
              <a:cs typeface="+mn-cs"/>
              <a:sym typeface="Symbol" charset="0"/>
            </a:endParaRPr>
          </a:p>
          <a:p>
            <a:pPr>
              <a:defRPr/>
            </a:pPr>
            <a:r>
              <a:rPr lang="en-US" sz="1800" b="1" dirty="0">
                <a:solidFill>
                  <a:srgbClr val="FF0000"/>
                </a:solidFill>
                <a:cs typeface="+mn-cs"/>
                <a:sym typeface="Symbol" charset="0"/>
              </a:rPr>
              <a:t>But: 15-puzzle </a:t>
            </a:r>
            <a:r>
              <a:rPr lang="en-US" sz="1800" b="1" dirty="0">
                <a:solidFill>
                  <a:srgbClr val="FF0000"/>
                </a:solidFill>
                <a:cs typeface="+mn-cs"/>
                <a:sym typeface="Wingdings" charset="0"/>
              </a:rPr>
              <a:t> 10</a:t>
            </a:r>
            <a:r>
              <a:rPr lang="en-US" sz="1800" b="1" baseline="30000" dirty="0">
                <a:solidFill>
                  <a:srgbClr val="FF0000"/>
                </a:solidFill>
                <a:cs typeface="+mn-cs"/>
                <a:sym typeface="Wingdings" charset="0"/>
              </a:rPr>
              <a:t>13</a:t>
            </a:r>
            <a:r>
              <a:rPr lang="en-US" sz="1800" b="1" dirty="0">
                <a:solidFill>
                  <a:srgbClr val="FF0000"/>
                </a:solidFill>
                <a:cs typeface="+mn-cs"/>
                <a:sym typeface="Wingdings" charset="0"/>
              </a:rPr>
              <a:t> distinct states! </a:t>
            </a:r>
            <a:endParaRPr lang="en-US" sz="1800" b="1" dirty="0">
              <a:solidFill>
                <a:srgbClr val="FF0000"/>
              </a:solidFill>
              <a:cs typeface="+mn-cs"/>
              <a:sym typeface="Symbol" charset="0"/>
            </a:endParaRPr>
          </a:p>
        </p:txBody>
      </p:sp>
      <p:sp>
        <p:nvSpPr>
          <p:cNvPr id="1368073" name="Text Box 9"/>
          <p:cNvSpPr txBox="1">
            <a:spLocks noChangeArrowheads="1"/>
          </p:cNvSpPr>
          <p:nvPr/>
        </p:nvSpPr>
        <p:spPr bwMode="auto">
          <a:xfrm>
            <a:off x="4038600" y="5105400"/>
            <a:ext cx="4703763" cy="708025"/>
          </a:xfrm>
          <a:prstGeom prst="rect">
            <a:avLst/>
          </a:prstGeom>
          <a:solidFill>
            <a:schemeClr val="accent1">
              <a:alpha val="49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cs typeface="+mn-cs"/>
              </a:rPr>
              <a:t>We</a:t>
            </a:r>
            <a:r>
              <a:rPr lang="en-US" sz="2000" b="1" dirty="0">
                <a:latin typeface="Arial"/>
                <a:cs typeface="+mn-cs"/>
              </a:rPr>
              <a:t>’</a:t>
            </a:r>
            <a:r>
              <a:rPr lang="en-US" sz="2000" b="1" dirty="0">
                <a:cs typeface="+mn-cs"/>
              </a:rPr>
              <a:t>d better find  a good heuristic </a:t>
            </a:r>
          </a:p>
          <a:p>
            <a:pPr algn="ctr">
              <a:defRPr/>
            </a:pPr>
            <a:r>
              <a:rPr lang="en-US" sz="2000" b="1" dirty="0">
                <a:cs typeface="+mn-cs"/>
              </a:rPr>
              <a:t>to speed up search! Can you suggest one?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" y="6096000"/>
            <a:ext cx="71580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accent2"/>
                </a:solidFill>
              </a:rPr>
              <a:t>Note:  “Clever” heuristics now allow us to solve the 15-puzzle in</a:t>
            </a:r>
          </a:p>
          <a:p>
            <a:pPr eaLnBrk="1" hangingPunct="1"/>
            <a:r>
              <a:rPr lang="en-US" sz="2000" b="1">
                <a:solidFill>
                  <a:schemeClr val="accent2"/>
                </a:solidFill>
              </a:rPr>
              <a:t>a few milliseconds!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807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Admissible heuristics</a:t>
            </a:r>
          </a:p>
        </p:txBody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" y="381000"/>
            <a:ext cx="8763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chemeClr val="accent6"/>
                </a:solidFill>
                <a:cs typeface="+mn-cs"/>
              </a:rPr>
              <a:t>     E.g., for the 8-puzzle:
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i="1" dirty="0" smtClean="0">
                <a:solidFill>
                  <a:schemeClr val="accent6"/>
                </a:solidFill>
                <a:cs typeface="+mn-cs"/>
              </a:rPr>
              <a:t>     h</a:t>
            </a:r>
            <a:r>
              <a:rPr lang="en-US" sz="1600" b="1" i="1" baseline="-25000" dirty="0" smtClean="0">
                <a:solidFill>
                  <a:schemeClr val="accent6"/>
                </a:solidFill>
                <a:cs typeface="+mn-cs"/>
              </a:rPr>
              <a:t>1</a:t>
            </a:r>
            <a:r>
              <a:rPr lang="en-US" sz="1600" b="1" i="1" dirty="0" smtClean="0">
                <a:solidFill>
                  <a:schemeClr val="accent6"/>
                </a:solidFill>
                <a:cs typeface="+mn-cs"/>
              </a:rPr>
              <a:t>(n) </a:t>
            </a:r>
            <a:r>
              <a:rPr lang="en-US" sz="1600" b="1" dirty="0" smtClean="0">
                <a:solidFill>
                  <a:schemeClr val="accent6"/>
                </a:solidFill>
                <a:cs typeface="+mn-cs"/>
              </a:rPr>
              <a:t>= number of misplaced tiles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i="1" dirty="0" smtClean="0">
                <a:solidFill>
                  <a:schemeClr val="accent6"/>
                </a:solidFill>
                <a:cs typeface="+mn-cs"/>
              </a:rPr>
              <a:t>     h</a:t>
            </a:r>
            <a:r>
              <a:rPr lang="en-US" sz="1600" b="1" i="1" baseline="-25000" dirty="0" smtClean="0">
                <a:solidFill>
                  <a:schemeClr val="accent6"/>
                </a:solidFill>
                <a:cs typeface="+mn-cs"/>
              </a:rPr>
              <a:t>2</a:t>
            </a:r>
            <a:r>
              <a:rPr lang="en-US" sz="1600" b="1" i="1" dirty="0" smtClean="0">
                <a:solidFill>
                  <a:schemeClr val="accent6"/>
                </a:solidFill>
                <a:cs typeface="+mn-cs"/>
              </a:rPr>
              <a:t>(n) </a:t>
            </a:r>
            <a:r>
              <a:rPr lang="en-US" sz="1600" b="1" dirty="0" smtClean="0">
                <a:solidFill>
                  <a:schemeClr val="accent6"/>
                </a:solidFill>
                <a:cs typeface="+mn-cs"/>
              </a:rPr>
              <a:t>= total Manhattan distance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chemeClr val="accent6"/>
                </a:solidFill>
                <a:cs typeface="+mn-cs"/>
              </a:rPr>
              <a:t>     (i.e., no. of steps from desired location of each tile)</a:t>
            </a:r>
            <a:r>
              <a:rPr lang="en-US" sz="1600" dirty="0" smtClean="0">
                <a:solidFill>
                  <a:schemeClr val="accent6"/>
                </a:solidFill>
                <a:cs typeface="+mn-cs"/>
              </a:rPr>
              <a:t>
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u="sng" dirty="0" smtClean="0">
                <a:solidFill>
                  <a:srgbClr val="CC0099"/>
                </a:solidFill>
                <a:cs typeface="+mn-cs"/>
              </a:rPr>
              <a:t>    h</a:t>
            </a:r>
            <a:r>
              <a:rPr lang="en-US" sz="1800" u="sng" baseline="-25000" dirty="0" smtClean="0">
                <a:solidFill>
                  <a:srgbClr val="CC0099"/>
                </a:solidFill>
                <a:cs typeface="+mn-cs"/>
              </a:rPr>
              <a:t>1</a:t>
            </a:r>
            <a:r>
              <a:rPr lang="en-US" sz="1800" u="sng" dirty="0" smtClean="0">
                <a:solidFill>
                  <a:srgbClr val="CC0099"/>
                </a:solidFill>
                <a:cs typeface="+mn-cs"/>
              </a:rPr>
              <a:t>(Start) = ?</a:t>
            </a:r>
            <a:r>
              <a:rPr lang="en-US" sz="1800" dirty="0" smtClean="0">
                <a:cs typeface="+mn-cs"/>
              </a:rPr>
              <a:t> </a:t>
            </a:r>
            <a:endParaRPr lang="en-US" sz="1800" u="sng" dirty="0" smtClean="0">
              <a:solidFill>
                <a:srgbClr val="CC0099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u="sng" dirty="0" smtClean="0">
                <a:solidFill>
                  <a:srgbClr val="CC0099"/>
                </a:solidFill>
                <a:cs typeface="+mn-cs"/>
              </a:rPr>
              <a:t>    h</a:t>
            </a:r>
            <a:r>
              <a:rPr lang="en-US" sz="1800" u="sng" baseline="-25000" dirty="0" smtClean="0">
                <a:solidFill>
                  <a:srgbClr val="CC0099"/>
                </a:solidFill>
                <a:cs typeface="+mn-cs"/>
              </a:rPr>
              <a:t>2</a:t>
            </a:r>
            <a:r>
              <a:rPr lang="en-US" sz="1800" u="sng" dirty="0" smtClean="0">
                <a:solidFill>
                  <a:srgbClr val="CC0099"/>
                </a:solidFill>
                <a:cs typeface="+mn-cs"/>
              </a:rPr>
              <a:t>(Start) = ?</a:t>
            </a:r>
            <a:r>
              <a:rPr lang="en-US" sz="1800" dirty="0" smtClean="0"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  Why are heuristics admissible?</a:t>
            </a:r>
            <a:r>
              <a:rPr lang="en-US" sz="1600" b="1" dirty="0" smtClean="0">
                <a:solidFill>
                  <a:srgbClr val="FF0000"/>
                </a:solidFill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  Which is better?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  How can we get the optimal heuristics? (Given </a:t>
            </a:r>
            <a:r>
              <a:rPr lang="en-US" sz="1800" b="1" dirty="0" err="1" smtClean="0">
                <a:solidFill>
                  <a:srgbClr val="FF0000"/>
                </a:solidFill>
                <a:cs typeface="+mn-cs"/>
              </a:rPr>
              <a:t>H_opt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(Start) = 26. How would we find  the next board on the optimal path to the goal?)</a:t>
            </a:r>
          </a:p>
        </p:txBody>
      </p:sp>
      <p:pic>
        <p:nvPicPr>
          <p:cNvPr id="80899" name="Picture 4" descr="8puzz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1219200"/>
            <a:ext cx="42576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29000" y="6400800"/>
            <a:ext cx="5611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Note: each empty-square-move = 1 step tile move.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52600" y="2209800"/>
            <a:ext cx="38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8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00200" y="2667000"/>
            <a:ext cx="2752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3+1+2+2+2+3+3+2 = 18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57400" y="3048000"/>
            <a:ext cx="166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True cost = 26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14400" y="4800600"/>
            <a:ext cx="783940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Desired properties heuristics: </a:t>
            </a:r>
          </a:p>
          <a:p>
            <a:pPr eaLnBrk="1" hangingPunct="1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(1) consistent (admissible)</a:t>
            </a:r>
          </a:p>
          <a:p>
            <a:pPr eaLnBrk="1" hangingPunct="1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(2) As close to opt as we can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get (sometimes go a bit over…)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(3) Easy to compute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! We want to explore many nodes.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4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4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4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4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27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Comparing heuristics</a:t>
            </a:r>
          </a:p>
        </p:txBody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Effective Branching Factor, b*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solidFill>
                <a:schemeClr val="accent2"/>
              </a:solidFill>
              <a:cs typeface="+mn-cs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If A* generates </a:t>
            </a:r>
            <a:r>
              <a:rPr lang="en-US" sz="1800" b="1" dirty="0" smtClean="0">
                <a:solidFill>
                  <a:schemeClr val="tx2"/>
                </a:solidFill>
              </a:rPr>
              <a:t>N</a:t>
            </a:r>
            <a:r>
              <a:rPr lang="en-US" sz="1800" b="1" dirty="0" smtClean="0"/>
              <a:t> nodes to find the goal at depth </a:t>
            </a:r>
            <a:r>
              <a:rPr lang="en-US" sz="1800" b="1" dirty="0" smtClean="0">
                <a:solidFill>
                  <a:schemeClr val="tx2"/>
                </a:solidFill>
              </a:rPr>
              <a:t>d</a:t>
            </a:r>
          </a:p>
          <a:p>
            <a:pPr lvl="2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/>
              <a:t>b* = branching factor such that a uniform tree of depth d contains N+1 nodes (we add one for the root node that wasn</a:t>
            </a:r>
            <a:r>
              <a:rPr lang="en-US" b="1" dirty="0" smtClean="0">
                <a:latin typeface="Arial"/>
              </a:rPr>
              <a:t>’</a:t>
            </a:r>
            <a:r>
              <a:rPr lang="en-US" b="1" dirty="0" smtClean="0"/>
              <a:t>t included in N)</a:t>
            </a:r>
          </a:p>
          <a:p>
            <a:pPr lvl="2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/>
              <a:t>N+1 = 1 + b* + (b*)</a:t>
            </a:r>
            <a:r>
              <a:rPr lang="en-US" b="1" baseline="30000" dirty="0" smtClean="0"/>
              <a:t>2</a:t>
            </a:r>
            <a:r>
              <a:rPr lang="en-US" b="1" dirty="0" smtClean="0"/>
              <a:t> + … + (b*)</a:t>
            </a:r>
            <a:r>
              <a:rPr lang="en-US" b="1" baseline="30000" dirty="0" smtClean="0"/>
              <a:t>d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 smtClean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E.g., if A* finds solution at depth  5 using 52 nodes, then the effective branching factor is 1.92.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chemeClr val="accent6"/>
                </a:solidFill>
              </a:rPr>
              <a:t>b* close to 1 is ideal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because this means the heuristic guided the A* search is</a:t>
            </a:r>
          </a:p>
          <a:p>
            <a:pPr marL="914400" lvl="2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   closer to ideal (linear).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If b* were 100, on average, the heuristic had to consider 100 children for each node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Compare heuristics based on their b*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800" dirty="0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17463"/>
            <a:ext cx="77724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Comparison of heuristics</a:t>
            </a:r>
          </a:p>
        </p:txBody>
      </p:sp>
      <p:pic>
        <p:nvPicPr>
          <p:cNvPr id="83970" name="Picture 3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52525"/>
            <a:ext cx="69342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7284" name="Text Box 4"/>
          <p:cNvSpPr txBox="1">
            <a:spLocks noChangeArrowheads="1"/>
          </p:cNvSpPr>
          <p:nvPr/>
        </p:nvSpPr>
        <p:spPr bwMode="auto">
          <a:xfrm>
            <a:off x="3886200" y="5562600"/>
            <a:ext cx="42624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cs typeface="+mn-cs"/>
              </a:rPr>
              <a:t>h2 indeed significantly better than h1</a:t>
            </a:r>
          </a:p>
        </p:txBody>
      </p:sp>
      <p:sp>
        <p:nvSpPr>
          <p:cNvPr id="1377285" name="Text Box 5"/>
          <p:cNvSpPr txBox="1">
            <a:spLocks noChangeArrowheads="1"/>
          </p:cNvSpPr>
          <p:nvPr/>
        </p:nvSpPr>
        <p:spPr bwMode="auto">
          <a:xfrm>
            <a:off x="288925" y="5791200"/>
            <a:ext cx="2460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d – depth of goal node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72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How to take information into account? Best-first search.</a:t>
            </a:r>
          </a:p>
        </p:txBody>
      </p:sp>
      <p:sp>
        <p:nvSpPr>
          <p:cNvPr id="135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762000"/>
            <a:ext cx="92202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Idea : use an evaluation function for each node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Estimate of “desirability” of node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Expand most desirable unexpanded node first (“best-first search”)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Heuristic Functions 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i="1" dirty="0" smtClean="0"/>
              <a:t> f</a:t>
            </a:r>
            <a:r>
              <a:rPr lang="en-US" sz="2000" dirty="0" smtClean="0"/>
              <a:t>:  States  </a:t>
            </a:r>
            <a:r>
              <a:rPr lang="en-US" sz="2000" dirty="0" smtClean="0">
                <a:sym typeface="Wingdings" charset="0"/>
              </a:rPr>
              <a:t></a:t>
            </a:r>
            <a:r>
              <a:rPr lang="en-US" sz="2000" dirty="0" smtClean="0"/>
              <a:t>   Numbers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i="1" dirty="0" smtClean="0"/>
              <a:t> f(n)</a:t>
            </a:r>
            <a:r>
              <a:rPr lang="en-US" sz="2000" dirty="0" smtClean="0"/>
              <a:t>: expresses the quality of the state </a:t>
            </a:r>
            <a:r>
              <a:rPr lang="en-US" sz="2000" i="1" dirty="0" smtClean="0"/>
              <a:t>n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2000" dirty="0" smtClean="0"/>
              <a:t>Allows us to express problem-specific knowledge, 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2000" dirty="0" smtClean="0"/>
              <a:t>Can be imported in a generic way in the algorithms.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Use uniform-cost search. See Figure 3.14 but use f(n) instead of path cost g(n). </a:t>
            </a:r>
            <a:r>
              <a:rPr lang="en-US" sz="1800" dirty="0"/>
              <a:t>Note: g(n) = cost so far to reach n 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Queuing based on f(n):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n-cs"/>
                <a:sym typeface="Wingdings" charset="0"/>
              </a:rPr>
              <a:t>		   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Order the nodes in fringe in decreasing order of desirability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n-cs"/>
              </a:rPr>
              <a:t>
      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Special cases: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200" b="1" dirty="0" smtClean="0">
                <a:solidFill>
                  <a:schemeClr val="accent2"/>
                </a:solidFill>
              </a:rPr>
              <a:t>greedy best-first search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200" b="1" dirty="0" smtClean="0">
                <a:solidFill>
                  <a:schemeClr val="accent2"/>
                </a:solidFill>
              </a:rPr>
              <a:t>A</a:t>
            </a:r>
            <a:r>
              <a:rPr lang="en-US" sz="2200" b="1" baseline="30000" dirty="0" smtClean="0">
                <a:solidFill>
                  <a:schemeClr val="accent2"/>
                </a:solidFill>
              </a:rPr>
              <a:t>*</a:t>
            </a:r>
            <a:r>
              <a:rPr lang="en-US" sz="2200" b="1" dirty="0" smtClean="0">
                <a:solidFill>
                  <a:schemeClr val="accent2"/>
                </a:solidFill>
              </a:rPr>
              <a:t> search</a:t>
            </a:r>
            <a:r>
              <a:rPr lang="en-US" sz="2200" dirty="0" smtClean="0"/>
              <a:t>
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5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5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5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5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5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5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5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5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5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5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5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5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5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5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5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5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5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5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5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5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59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59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598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598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33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Dominating heuristics</a:t>
            </a:r>
          </a:p>
        </p:txBody>
      </p:sp>
      <p:sp>
        <p:nvSpPr>
          <p:cNvPr id="137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8000"/>
                </a:solidFill>
                <a:cs typeface="+mn-cs"/>
              </a:rPr>
              <a:t>h</a:t>
            </a:r>
            <a:r>
              <a:rPr lang="en-US" b="1" baseline="-25000" dirty="0" smtClean="0">
                <a:solidFill>
                  <a:srgbClr val="008000"/>
                </a:solidFill>
                <a:cs typeface="+mn-cs"/>
              </a:rPr>
              <a:t>2</a:t>
            </a:r>
            <a:r>
              <a:rPr lang="en-US" b="1" dirty="0" smtClean="0">
                <a:solidFill>
                  <a:srgbClr val="008000"/>
                </a:solidFill>
                <a:cs typeface="+mn-cs"/>
              </a:rPr>
              <a:t> is always better than h</a:t>
            </a:r>
            <a:r>
              <a:rPr lang="en-US" b="1" baseline="-25000" dirty="0" smtClean="0">
                <a:solidFill>
                  <a:srgbClr val="008000"/>
                </a:solidFill>
                <a:cs typeface="+mn-cs"/>
              </a:rPr>
              <a:t>1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008000"/>
                </a:solidFill>
              </a:rPr>
              <a:t>Because for any node, n, h</a:t>
            </a:r>
            <a:r>
              <a:rPr lang="en-US" b="1" baseline="-25000" dirty="0" smtClean="0">
                <a:solidFill>
                  <a:srgbClr val="008000"/>
                </a:solidFill>
              </a:rPr>
              <a:t>2</a:t>
            </a:r>
            <a:r>
              <a:rPr lang="en-US" b="1" dirty="0" smtClean="0">
                <a:solidFill>
                  <a:srgbClr val="008000"/>
                </a:solidFill>
              </a:rPr>
              <a:t>(n) &gt;= h</a:t>
            </a:r>
            <a:r>
              <a:rPr lang="en-US" b="1" baseline="-25000" dirty="0" smtClean="0">
                <a:solidFill>
                  <a:srgbClr val="008000"/>
                </a:solidFill>
              </a:rPr>
              <a:t>1</a:t>
            </a:r>
            <a:r>
              <a:rPr lang="en-US" b="1" dirty="0" smtClean="0">
                <a:solidFill>
                  <a:srgbClr val="008000"/>
                </a:solidFill>
              </a:rPr>
              <a:t>(n).   (Why?)</a:t>
            </a:r>
          </a:p>
        </p:txBody>
      </p:sp>
      <p:sp>
        <p:nvSpPr>
          <p:cNvPr id="1378309" name="Rectangle 5"/>
          <p:cNvSpPr>
            <a:spLocks noChangeArrowheads="1"/>
          </p:cNvSpPr>
          <p:nvPr/>
        </p:nvSpPr>
        <p:spPr bwMode="auto">
          <a:xfrm>
            <a:off x="457200" y="2057400"/>
            <a:ext cx="7467600" cy="439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defRPr/>
            </a:pPr>
            <a:r>
              <a:rPr lang="en-US" sz="2000" b="1" dirty="0">
                <a:cs typeface="+mn-cs"/>
              </a:rPr>
              <a:t>We say h</a:t>
            </a:r>
            <a:r>
              <a:rPr lang="en-US" sz="2000" b="1" baseline="-25000" dirty="0">
                <a:cs typeface="+mn-cs"/>
              </a:rPr>
              <a:t>2</a:t>
            </a:r>
            <a:r>
              <a:rPr lang="en-US" sz="2000" b="1" dirty="0">
                <a:cs typeface="+mn-cs"/>
              </a:rPr>
              <a:t> </a:t>
            </a:r>
            <a:r>
              <a:rPr lang="en-US" sz="2000" b="1" dirty="0">
                <a:solidFill>
                  <a:schemeClr val="accent2"/>
                </a:solidFill>
                <a:cs typeface="+mn-cs"/>
              </a:rPr>
              <a:t>dominates</a:t>
            </a:r>
            <a:r>
              <a:rPr lang="en-US" sz="2000" b="1" dirty="0">
                <a:cs typeface="+mn-cs"/>
              </a:rPr>
              <a:t> h</a:t>
            </a:r>
            <a:r>
              <a:rPr lang="en-US" sz="2000" b="1" baseline="-25000" dirty="0">
                <a:cs typeface="+mn-cs"/>
              </a:rPr>
              <a:t>1 </a:t>
            </a:r>
          </a:p>
          <a:p>
            <a:pPr lvl="1">
              <a:spcBef>
                <a:spcPct val="20000"/>
              </a:spcBef>
              <a:defRPr/>
            </a:pPr>
            <a:endParaRPr lang="en-US" sz="2000" baseline="-25000" dirty="0">
              <a:cs typeface="+mn-cs"/>
            </a:endParaRPr>
          </a:p>
          <a:p>
            <a:pPr lvl="1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6"/>
                </a:solidFill>
                <a:cs typeface="+mn-cs"/>
              </a:rPr>
              <a:t>It follows that h1 will expand at least as many nodes as h2.</a:t>
            </a:r>
          </a:p>
          <a:p>
            <a:pPr lvl="1">
              <a:spcBef>
                <a:spcPct val="20000"/>
              </a:spcBef>
              <a:defRPr/>
            </a:pPr>
            <a:endParaRPr lang="en-US" sz="2000" dirty="0">
              <a:solidFill>
                <a:schemeClr val="accent6"/>
              </a:solidFill>
              <a:cs typeface="+mn-cs"/>
            </a:endParaRPr>
          </a:p>
          <a:p>
            <a:pPr lvl="1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6"/>
                </a:solidFill>
                <a:cs typeface="+mn-cs"/>
              </a:rPr>
              <a:t>Because: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endParaRPr lang="en-US" sz="2000" dirty="0">
              <a:solidFill>
                <a:schemeClr val="accent6"/>
              </a:solidFill>
              <a:cs typeface="+mn-cs"/>
            </a:endParaRPr>
          </a:p>
          <a:p>
            <a:pPr lvl="1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Recall all nodes with f(n) &lt; C* will be expanded.</a:t>
            </a:r>
          </a:p>
          <a:p>
            <a:pPr lvl="1">
              <a:spcBef>
                <a:spcPct val="20000"/>
              </a:spcBef>
              <a:defRPr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lvl="2">
              <a:spcBef>
                <a:spcPct val="20000"/>
              </a:spcBef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This means all nodes, h(n) + g(n) &lt; C*, will be expanded.</a:t>
            </a:r>
          </a:p>
          <a:p>
            <a:pPr lvl="3"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So, all nodes n where h(n) &lt; C* - g(n) will be expanded</a:t>
            </a:r>
          </a:p>
          <a:p>
            <a:pPr lvl="3">
              <a:spcBef>
                <a:spcPct val="20000"/>
              </a:spcBef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lvl="2">
              <a:spcBef>
                <a:spcPct val="20000"/>
              </a:spcBef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All nodes h</a:t>
            </a:r>
            <a:r>
              <a:rPr lang="en-US" sz="1800" b="1" baseline="-250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expands will also be expanded by h</a:t>
            </a:r>
            <a:r>
              <a:rPr lang="en-US" sz="1800" b="1" baseline="-250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and because h</a:t>
            </a:r>
            <a:r>
              <a:rPr lang="en-US" sz="1800" b="1" baseline="-250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is smaller, others may be expanded as well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78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8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78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78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8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8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783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783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783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783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830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Inventing admissible heuristics: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Relaxed Problems </a:t>
            </a:r>
          </a:p>
        </p:txBody>
      </p:sp>
      <p:sp>
        <p:nvSpPr>
          <p:cNvPr id="138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+mn-cs"/>
              </a:rPr>
              <a:t>Can we generate h(n) automatically?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</a:rPr>
              <a:t>Simplify problem by reducing restrictions on actions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+mn-cs"/>
              </a:rPr>
              <a:t>A problem with fewer restrictions on the actions is called 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  relaxed problem</a:t>
            </a:r>
            <a:r>
              <a:rPr lang="en-US" sz="2400" dirty="0" smtClean="0">
                <a:cs typeface="+mn-cs"/>
              </a:rPr>
              <a:t>
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8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8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8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Examples of relaxed problems</a:t>
            </a:r>
          </a:p>
        </p:txBody>
      </p:sp>
      <p:sp>
        <p:nvSpPr>
          <p:cNvPr id="138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915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Original:</a:t>
            </a:r>
            <a:r>
              <a:rPr lang="en-US" sz="1800" b="1" dirty="0" smtClean="0">
                <a:cs typeface="+mn-cs"/>
              </a:rPr>
              <a:t> A tile can move from square </a:t>
            </a:r>
            <a:r>
              <a:rPr lang="en-US" sz="1800" b="1" dirty="0" smtClean="0">
                <a:solidFill>
                  <a:schemeClr val="tx2"/>
                </a:solidFill>
                <a:cs typeface="+mn-cs"/>
              </a:rPr>
              <a:t>A</a:t>
            </a:r>
            <a:r>
              <a:rPr lang="en-US" sz="1800" b="1" dirty="0" smtClean="0">
                <a:cs typeface="+mn-cs"/>
              </a:rPr>
              <a:t> to square </a:t>
            </a:r>
            <a:r>
              <a:rPr lang="en-US" sz="1800" b="1" dirty="0" smtClean="0">
                <a:solidFill>
                  <a:schemeClr val="tx2"/>
                </a:solidFill>
                <a:cs typeface="+mn-cs"/>
              </a:rPr>
              <a:t>B</a:t>
            </a:r>
            <a:r>
              <a:rPr lang="en-US" sz="1800" b="1" dirty="0" smtClean="0">
                <a:cs typeface="+mn-cs"/>
              </a:rPr>
              <a:t> </a:t>
            </a:r>
            <a:r>
              <a:rPr lang="en-US" sz="1800" b="1" dirty="0" err="1" smtClean="0">
                <a:cs typeface="+mn-cs"/>
              </a:rPr>
              <a:t>iff</a:t>
            </a:r>
            <a:endParaRPr lang="en-US" sz="1800" b="1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	(1) </a:t>
            </a:r>
            <a:r>
              <a:rPr lang="en-US" sz="1800" b="1" dirty="0" smtClean="0">
                <a:solidFill>
                  <a:schemeClr val="tx2"/>
                </a:solidFill>
                <a:cs typeface="+mn-cs"/>
              </a:rPr>
              <a:t>A</a:t>
            </a:r>
            <a:r>
              <a:rPr lang="en-US" sz="1800" b="1" dirty="0" smtClean="0">
                <a:cs typeface="+mn-cs"/>
              </a:rPr>
              <a:t> is horizontally or vertically adjacent to </a:t>
            </a:r>
            <a:r>
              <a:rPr lang="en-US" sz="1800" b="1" dirty="0" smtClean="0">
                <a:solidFill>
                  <a:schemeClr val="tx2"/>
                </a:solidFill>
                <a:cs typeface="+mn-cs"/>
              </a:rPr>
              <a:t>B </a:t>
            </a:r>
            <a:r>
              <a:rPr lang="en-US" sz="1800" b="1" i="1" dirty="0" smtClean="0">
                <a:solidFill>
                  <a:srgbClr val="FF0000"/>
                </a:solidFill>
                <a:cs typeface="+mn-cs"/>
              </a:rPr>
              <a:t>and</a:t>
            </a:r>
            <a:r>
              <a:rPr lang="en-US" sz="1800" b="1" dirty="0" smtClean="0">
                <a:cs typeface="+mn-cs"/>
              </a:rPr>
              <a:t> (2) </a:t>
            </a:r>
            <a:r>
              <a:rPr lang="en-US" sz="1800" b="1" dirty="0" smtClean="0">
                <a:solidFill>
                  <a:schemeClr val="tx2"/>
                </a:solidFill>
                <a:cs typeface="+mn-cs"/>
              </a:rPr>
              <a:t>B</a:t>
            </a:r>
            <a:r>
              <a:rPr lang="en-US" sz="1800" b="1" dirty="0" smtClean="0">
                <a:cs typeface="+mn-cs"/>
              </a:rPr>
              <a:t> is blank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Relaxed versions:</a:t>
            </a: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</a:rPr>
              <a:t>A tile can move from A to B if A is adjacent to B (“overlap”; </a:t>
            </a:r>
            <a:r>
              <a:rPr lang="en-US" sz="1800" b="1" dirty="0" smtClean="0">
                <a:solidFill>
                  <a:schemeClr val="accent2"/>
                </a:solidFill>
                <a:sym typeface="Wingdings" charset="0"/>
              </a:rPr>
              <a:t>Manhattan distance)</a:t>
            </a:r>
            <a:endParaRPr lang="en-US" sz="1800" b="1" dirty="0" smtClean="0">
              <a:solidFill>
                <a:schemeClr val="accent2"/>
              </a:solidFill>
            </a:endParaRP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</a:rPr>
              <a:t>A tile can move from A to B if B is blank (“teleport”)</a:t>
            </a: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chemeClr val="accent2"/>
                </a:solidFill>
              </a:rPr>
              <a:t>A tile can move from A to B (“teleport and overlap”)</a:t>
            </a:r>
          </a:p>
          <a:p>
            <a:pPr lvl="1" eaLnBrk="1" hangingPunct="1">
              <a:defRPr/>
            </a:pPr>
            <a:endParaRPr lang="en-US" sz="1800" b="1" dirty="0" smtClean="0"/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Key:</a:t>
            </a:r>
            <a:r>
              <a:rPr lang="en-US" sz="1800" b="1" dirty="0" smtClean="0">
                <a:cs typeface="+mn-cs"/>
              </a:rPr>
              <a:t> Solutions to these relaxed problems can be computed </a:t>
            </a:r>
            <a:r>
              <a:rPr lang="en-US" sz="1800" b="1" u="sng" dirty="0" smtClean="0">
                <a:cs typeface="+mn-cs"/>
              </a:rPr>
              <a:t>without search</a:t>
            </a:r>
            <a:r>
              <a:rPr lang="en-US" sz="1800" b="1" dirty="0" smtClean="0"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sz="1800" b="1" dirty="0">
                <a:cs typeface="+mn-cs"/>
              </a:rPr>
              <a:t> </a:t>
            </a:r>
            <a:r>
              <a:rPr lang="en-US" sz="1800" b="1" dirty="0" smtClean="0">
                <a:cs typeface="+mn-cs"/>
              </a:rPr>
              <a:t>        and therefore provide a heuristic that is easy/fast to compute.</a:t>
            </a:r>
          </a:p>
          <a:p>
            <a:pPr eaLnBrk="1" hangingPunct="1">
              <a:defRPr/>
            </a:pPr>
            <a:endParaRPr lang="en-US" sz="1800" b="1" dirty="0" smtClean="0">
              <a:cs typeface="+mn-cs"/>
            </a:endParaRPr>
          </a:p>
        </p:txBody>
      </p:sp>
      <p:sp>
        <p:nvSpPr>
          <p:cNvPr id="1387524" name="Rectangle 4"/>
          <p:cNvSpPr>
            <a:spLocks noChangeArrowheads="1"/>
          </p:cNvSpPr>
          <p:nvPr/>
        </p:nvSpPr>
        <p:spPr bwMode="auto">
          <a:xfrm>
            <a:off x="304800" y="5410200"/>
            <a:ext cx="8367713" cy="103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CC00CC"/>
                </a:solidFill>
                <a:cs typeface="+mn-cs"/>
              </a:rPr>
              <a:t>This technique was used by ABSOLVER (1993) to invent heuristics for the 8-puzzle </a:t>
            </a:r>
          </a:p>
          <a:p>
            <a:pPr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CC00CC"/>
                </a:solidFill>
                <a:cs typeface="+mn-cs"/>
              </a:rPr>
              <a:t>better than existing ones and it also found a useful heuristic for famous </a:t>
            </a:r>
            <a:r>
              <a:rPr lang="en-US" sz="1800" b="1" dirty="0" smtClean="0">
                <a:solidFill>
                  <a:srgbClr val="CC00CC"/>
                </a:solidFill>
                <a:cs typeface="+mn-cs"/>
              </a:rPr>
              <a:t>Rubik</a:t>
            </a:r>
            <a:r>
              <a:rPr lang="en-US" sz="1800" b="1" dirty="0" smtClean="0">
                <a:solidFill>
                  <a:srgbClr val="CC00CC"/>
                </a:solidFill>
                <a:latin typeface="Arial"/>
                <a:cs typeface="+mn-cs"/>
              </a:rPr>
              <a:t>’</a:t>
            </a:r>
            <a:r>
              <a:rPr lang="en-US" sz="1800" b="1" dirty="0" smtClean="0">
                <a:solidFill>
                  <a:srgbClr val="CC00CC"/>
                </a:solidFill>
                <a:cs typeface="+mn-cs"/>
              </a:rPr>
              <a:t>s </a:t>
            </a:r>
            <a:endParaRPr lang="en-US" sz="1800" b="1" dirty="0">
              <a:solidFill>
                <a:srgbClr val="CC00CC"/>
              </a:solidFill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CC00CC"/>
                </a:solidFill>
                <a:cs typeface="+mn-cs"/>
              </a:rPr>
              <a:t>cube puzzle.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752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Inventing admissible heuristics:</a:t>
            </a:r>
            <a:br>
              <a:rPr lang="en-US" sz="2800" dirty="0" smtClean="0">
                <a:solidFill>
                  <a:srgbClr val="FF0000"/>
                </a:solidFill>
                <a:cs typeface="+mj-cs"/>
              </a:rPr>
            </a:br>
            <a:r>
              <a:rPr lang="en-US" sz="2800" dirty="0" smtClean="0">
                <a:solidFill>
                  <a:srgbClr val="FF0000"/>
                </a:solidFill>
                <a:cs typeface="+mj-cs"/>
              </a:rPr>
              <a:t>Relaxed Problems </a:t>
            </a:r>
          </a:p>
        </p:txBody>
      </p:sp>
      <p:sp>
        <p:nvSpPr>
          <p:cNvPr id="139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accent2"/>
                </a:solidFill>
                <a:cs typeface="+mn-cs"/>
              </a:rPr>
              <a:t>The cost of an optimal solution to a relaxed problem is an admissible heuristic</a:t>
            </a:r>
            <a:r>
              <a:rPr lang="en-US" sz="1800" b="1" dirty="0" smtClean="0"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>
                <a:cs typeface="+mn-cs"/>
              </a:rPr>
              <a:t> </a:t>
            </a:r>
            <a:r>
              <a:rPr lang="en-US" sz="1800" b="1" dirty="0" smtClean="0">
                <a:cs typeface="+mn-cs"/>
              </a:rPr>
              <a:t>  </a:t>
            </a:r>
            <a:r>
              <a:rPr lang="en-US" sz="1800" b="1" dirty="0">
                <a:solidFill>
                  <a:schemeClr val="accent2"/>
                </a:solidFill>
                <a:cs typeface="+mn-cs"/>
              </a:rPr>
              <a:t>  for the original problem. Why?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1394692" name="Rectangle 4"/>
          <p:cNvSpPr>
            <a:spLocks noChangeArrowheads="1"/>
          </p:cNvSpPr>
          <p:nvPr/>
        </p:nvSpPr>
        <p:spPr bwMode="auto">
          <a:xfrm>
            <a:off x="685800" y="2286000"/>
            <a:ext cx="81534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008000"/>
                </a:solidFill>
                <a:cs typeface="+mn-cs"/>
              </a:rPr>
              <a:t>1) The optimal solution in the original problem is also a solution to the relaxed problem (satisfying in addition all  the relaxed constraints). So, the solution cost matches at most the original optimal solution.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endParaRPr lang="en-US" sz="1800" dirty="0">
              <a:cs typeface="+mn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008000"/>
                </a:solidFill>
                <a:cs typeface="+mn-cs"/>
              </a:rPr>
              <a:t>2) The relaxed problem has fewer constraints. So, there may be other, less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 b="1" dirty="0">
                <a:solidFill>
                  <a:srgbClr val="008000"/>
                </a:solidFill>
                <a:cs typeface="+mn-cs"/>
              </a:rPr>
              <a:t>expensive solutions, given a lower cost (admissible) relaxed solution.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sz="1800" dirty="0">
              <a:cs typeface="+mn-cs"/>
            </a:endParaRPr>
          </a:p>
          <a:p>
            <a:pPr lvl="2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endParaRPr lang="en-US" sz="1600" dirty="0">
              <a:cs typeface="+mn-cs"/>
            </a:endParaRPr>
          </a:p>
        </p:txBody>
      </p:sp>
      <p:sp>
        <p:nvSpPr>
          <p:cNvPr id="1394694" name="Rectangle 6"/>
          <p:cNvSpPr>
            <a:spLocks noChangeArrowheads="1"/>
          </p:cNvSpPr>
          <p:nvPr/>
        </p:nvSpPr>
        <p:spPr bwMode="auto">
          <a:xfrm>
            <a:off x="1143000" y="4953000"/>
            <a:ext cx="701040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h(n) = </a:t>
            </a:r>
            <a:r>
              <a:rPr lang="en-US" sz="2000" b="1" dirty="0">
                <a:solidFill>
                  <a:srgbClr val="FF0000"/>
                </a:solidFill>
                <a:cs typeface="+mn-cs"/>
              </a:rPr>
              <a:t>max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{h</a:t>
            </a:r>
            <a:r>
              <a:rPr lang="en-US" sz="2000" b="1" baseline="-250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1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(n), h</a:t>
            </a:r>
            <a:r>
              <a:rPr lang="en-US" sz="2000" b="1" baseline="-250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2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(n), …,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h</a:t>
            </a:r>
            <a:r>
              <a:rPr lang="en-US" sz="2000" b="1" baseline="-25000" dirty="0" err="1">
                <a:solidFill>
                  <a:schemeClr val="accent1">
                    <a:lumMod val="75000"/>
                  </a:schemeClr>
                </a:solidFill>
                <a:cs typeface="+mn-cs"/>
              </a:rPr>
              <a:t>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(n)}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  <a:p>
            <a:pPr lvl="1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If component heuristics are admissible so is the composite</a:t>
            </a:r>
            <a:r>
              <a:rPr lang="en-US" sz="2000" dirty="0">
                <a:cs typeface="+mn-cs"/>
              </a:rPr>
              <a:t>.</a:t>
            </a:r>
          </a:p>
        </p:txBody>
      </p:sp>
      <p:sp>
        <p:nvSpPr>
          <p:cNvPr id="1394695" name="Rectangle 7"/>
          <p:cNvSpPr>
            <a:spLocks noChangeArrowheads="1"/>
          </p:cNvSpPr>
          <p:nvPr/>
        </p:nvSpPr>
        <p:spPr bwMode="auto">
          <a:xfrm>
            <a:off x="838200" y="4343400"/>
            <a:ext cx="77009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2"/>
                </a:solidFill>
                <a:cs typeface="+mn-cs"/>
              </a:rPr>
              <a:t>What if we have multiple heuristics available</a:t>
            </a:r>
            <a:r>
              <a:rPr lang="en-US" sz="2000" b="1" dirty="0" smtClean="0">
                <a:solidFill>
                  <a:schemeClr val="accent2"/>
                </a:solidFill>
                <a:cs typeface="+mn-cs"/>
              </a:rPr>
              <a:t>? I.e., h_1(n), h_2(n), …</a:t>
            </a:r>
            <a:endParaRPr lang="en-US" sz="2000" b="1" dirty="0">
              <a:solidFill>
                <a:schemeClr val="accent2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9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9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9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4692" grpId="0" build="allAtOnce"/>
      <p:bldP spid="139469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Inventing admissible heuristics: </a:t>
            </a:r>
            <a:br>
              <a:rPr lang="en-US" sz="2800" dirty="0" smtClean="0">
                <a:solidFill>
                  <a:srgbClr val="FF0000"/>
                </a:solidFill>
                <a:cs typeface="+mj-cs"/>
              </a:rPr>
            </a:br>
            <a:r>
              <a:rPr lang="en-US" sz="2800" dirty="0" smtClean="0">
                <a:solidFill>
                  <a:srgbClr val="FF0000"/>
                </a:solidFill>
                <a:cs typeface="+mj-cs"/>
              </a:rPr>
              <a:t>Learning</a:t>
            </a:r>
          </a:p>
        </p:txBody>
      </p:sp>
      <p:sp>
        <p:nvSpPr>
          <p:cNvPr id="1391620" name="Text Box 4"/>
          <p:cNvSpPr txBox="1">
            <a:spLocks noChangeArrowheads="1"/>
          </p:cNvSpPr>
          <p:nvPr/>
        </p:nvSpPr>
        <p:spPr bwMode="auto">
          <a:xfrm>
            <a:off x="990600" y="2514600"/>
            <a:ext cx="7696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Also automatically learning admissible heuristics</a:t>
            </a:r>
          </a:p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using machine learning techniques, e.g., inductive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learning and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reinforcement learning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.</a:t>
            </a:r>
          </a:p>
          <a:p>
            <a:pPr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Generally, you try to learn a “state-evaluation” function or “board evaluation” function. (How desirable is state in terms of getting to the goal?) Key: What “features / properties” of state are most useful?</a:t>
            </a:r>
            <a:endParaRPr lang="en-US" b="1" dirty="0">
              <a:solidFill>
                <a:srgbClr val="FF0000"/>
              </a:solidFill>
              <a:cs typeface="+mn-cs"/>
            </a:endParaRP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 </a:t>
            </a:r>
          </a:p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More later…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9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9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9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9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9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9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91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1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162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Summary</a:t>
            </a:r>
          </a:p>
        </p:txBody>
      </p:sp>
      <p:sp>
        <p:nvSpPr>
          <p:cNvPr id="142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924800" cy="3276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6"/>
                </a:solidFill>
                <a:cs typeface="+mn-cs"/>
              </a:rPr>
              <a:t>Uninformed search: </a:t>
            </a:r>
          </a:p>
          <a:p>
            <a:pPr marL="0" indent="0"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(1) Breadth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-first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search (2) Uniform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-cost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search</a:t>
            </a:r>
          </a:p>
          <a:p>
            <a:pPr marL="0" indent="0"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(3)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Depth-first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search (4) Depth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-limited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search </a:t>
            </a:r>
          </a:p>
          <a:p>
            <a:pPr marL="0" indent="0"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(5) Iterative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deepening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search (6)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Bidirectional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search</a:t>
            </a:r>
          </a:p>
          <a:p>
            <a:pPr marL="0" indent="0" eaLnBrk="1" hangingPunct="1"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hangingPunct="1">
              <a:defRPr/>
            </a:pPr>
            <a:r>
              <a:rPr lang="en-US" b="1" dirty="0">
                <a:solidFill>
                  <a:schemeClr val="accent6"/>
                </a:solidFill>
                <a:cs typeface="+mn-cs"/>
              </a:rPr>
              <a:t>Informed search</a:t>
            </a:r>
            <a:r>
              <a:rPr lang="en-US" b="1" dirty="0" smtClean="0">
                <a:solidFill>
                  <a:schemeClr val="accent6"/>
                </a:solidFill>
                <a:cs typeface="+mn-cs"/>
              </a:rPr>
              <a:t>:</a:t>
            </a:r>
          </a:p>
          <a:p>
            <a:pPr marL="457200" indent="-457200" eaLnBrk="1" hangingPunct="1">
              <a:buFontTx/>
              <a:buAutoNum type="arabicParenBoth"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Greedy Best-First </a:t>
            </a:r>
          </a:p>
          <a:p>
            <a:pPr marL="457200" indent="-457200" eaLnBrk="1" hangingPunct="1">
              <a:buFontTx/>
              <a:buAutoNum type="arabicParenBoth" startAt="2"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A*  </a:t>
            </a:r>
          </a:p>
          <a:p>
            <a:pPr marL="0" indent="0" eaLnBrk="1" hangingPunct="1">
              <a:defRPr/>
            </a:pPr>
            <a:endParaRPr lang="en-US" b="1" dirty="0" smtClean="0">
              <a:solidFill>
                <a:schemeClr val="accent6"/>
              </a:solidFill>
              <a:cs typeface="+mn-cs"/>
            </a:endParaRPr>
          </a:p>
          <a:p>
            <a:pPr marL="0" indent="0" eaLnBrk="1" hangingPunct="1">
              <a:defRPr/>
            </a:pPr>
            <a:endParaRPr lang="en-US" b="1" dirty="0">
              <a:solidFill>
                <a:schemeClr val="accent6"/>
              </a:solidFill>
              <a:cs typeface="+mn-cs"/>
            </a:endParaRPr>
          </a:p>
          <a:p>
            <a:pPr eaLnBrk="1" hangingPunct="1">
              <a:defRPr/>
            </a:pPr>
            <a:endParaRPr lang="en-US" b="1" dirty="0">
              <a:solidFill>
                <a:schemeClr val="accent6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2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2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2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2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2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2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2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2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2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2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Summary, cont.</a:t>
            </a:r>
          </a:p>
        </p:txBody>
      </p:sp>
      <p:sp>
        <p:nvSpPr>
          <p:cNvPr id="142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7924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Heuristics allow us to scale up solutions dramatically!</a:t>
            </a:r>
          </a:p>
          <a:p>
            <a:pPr eaLnBrk="1" hangingPunct="1">
              <a:defRPr/>
            </a:pPr>
            <a:endParaRPr lang="en-US" b="1" dirty="0">
              <a:cs typeface="+mn-cs"/>
            </a:endParaRPr>
          </a:p>
          <a:p>
            <a:pPr eaLnBrk="1" hangingPunct="1">
              <a:defRPr/>
            </a:pPr>
            <a:r>
              <a:rPr lang="en-US" b="1" i="1" dirty="0" smtClean="0">
                <a:solidFill>
                  <a:schemeClr val="accent6"/>
                </a:solidFill>
                <a:cs typeface="+mn-cs"/>
              </a:rPr>
              <a:t>Can now search combinatorial (exponential size) spaces with </a:t>
            </a:r>
          </a:p>
          <a:p>
            <a:pPr eaLnBrk="1" hangingPunct="1">
              <a:defRPr/>
            </a:pPr>
            <a:r>
              <a:rPr lang="en-US" b="1" i="1" dirty="0">
                <a:solidFill>
                  <a:schemeClr val="accent6"/>
                </a:solidFill>
                <a:cs typeface="+mn-cs"/>
              </a:rPr>
              <a:t> </a:t>
            </a:r>
            <a:r>
              <a:rPr lang="en-US" b="1" i="1" dirty="0" smtClean="0">
                <a:solidFill>
                  <a:schemeClr val="accent6"/>
                </a:solidFill>
                <a:cs typeface="+mn-cs"/>
              </a:rPr>
              <a:t>       easily 10^15 states and even up to 10^100 or more states.</a:t>
            </a:r>
          </a:p>
          <a:p>
            <a:pPr eaLnBrk="1" hangingPunct="1">
              <a:defRPr/>
            </a:pPr>
            <a:r>
              <a:rPr lang="en-US" b="1" i="1" dirty="0">
                <a:solidFill>
                  <a:schemeClr val="accent6"/>
                </a:solidFill>
                <a:cs typeface="+mn-cs"/>
              </a:rPr>
              <a:t> </a:t>
            </a:r>
            <a:r>
              <a:rPr lang="en-US" b="1" i="1" dirty="0" smtClean="0">
                <a:solidFill>
                  <a:schemeClr val="accent6"/>
                </a:solidFill>
                <a:cs typeface="+mn-cs"/>
              </a:rPr>
              <a:t>      Especially, in modern heuristics search planners (</a:t>
            </a:r>
            <a:r>
              <a:rPr lang="en-US" b="1" i="1" dirty="0" err="1" smtClean="0">
                <a:solidFill>
                  <a:schemeClr val="accent6"/>
                </a:solidFill>
                <a:cs typeface="+mn-cs"/>
              </a:rPr>
              <a:t>eg</a:t>
            </a:r>
            <a:r>
              <a:rPr lang="en-US" b="1" i="1" dirty="0" smtClean="0">
                <a:solidFill>
                  <a:schemeClr val="accent6"/>
                </a:solidFill>
                <a:cs typeface="+mn-cs"/>
              </a:rPr>
              <a:t> FF). </a:t>
            </a:r>
          </a:p>
          <a:p>
            <a:pPr eaLnBrk="1" hangingPunct="1">
              <a:defRPr/>
            </a:pPr>
            <a:endParaRPr lang="en-US" b="1" i="1" dirty="0" smtClean="0">
              <a:solidFill>
                <a:schemeClr val="accent6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chemeClr val="accent6"/>
                </a:solidFill>
                <a:cs typeface="+mn-cs"/>
              </a:rPr>
              <a:t> </a:t>
            </a:r>
            <a:r>
              <a:rPr lang="en-US" b="1" dirty="0" smtClean="0">
                <a:solidFill>
                  <a:schemeClr val="accent6"/>
                </a:solidFill>
                <a:cs typeface="+mn-cs"/>
              </a:rPr>
              <a:t>       Before informed search, considered totally infeasible.</a:t>
            </a:r>
          </a:p>
          <a:p>
            <a:pPr eaLnBrk="1" hangingPunct="1">
              <a:defRPr/>
            </a:pPr>
            <a:endParaRPr lang="en-US" b="1" dirty="0">
              <a:solidFill>
                <a:schemeClr val="accent6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Still many variations and subtleties:</a:t>
            </a:r>
          </a:p>
          <a:p>
            <a:pPr eaLnBrk="1" hangingPunct="1">
              <a:defRPr/>
            </a:pPr>
            <a:r>
              <a:rPr lang="en-US" sz="1800" b="1" dirty="0">
                <a:cs typeface="+mn-cs"/>
              </a:rPr>
              <a:t> </a:t>
            </a:r>
            <a:r>
              <a:rPr lang="en-US" sz="1800" b="1" dirty="0" smtClean="0">
                <a:cs typeface="+mn-cs"/>
              </a:rPr>
              <a:t>    There are conferences and journals dedicated solely to search.</a:t>
            </a:r>
          </a:p>
          <a:p>
            <a:pPr eaLnBrk="1" hangingPunct="1">
              <a:defRPr/>
            </a:pPr>
            <a:endParaRPr lang="en-US" sz="1800" b="1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Lots of variants of A*. Research in A* has increased 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dramatically since A* is the key algorithm used by map engines.</a:t>
            </a:r>
          </a:p>
          <a:p>
            <a:pPr eaLnBrk="1" hangingPunct="1">
              <a:defRPr/>
            </a:pPr>
            <a:endParaRPr lang="en-US" sz="1800" b="1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Also used in path planning algorithms (autonomous vehicles), and general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(robotics) planning, problem solving, and even NLP parsing.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62800" y="6248400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2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2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25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25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5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5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25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25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25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25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A*: Tree Search  vs. Graph Search</a:t>
            </a:r>
          </a:p>
        </p:txBody>
      </p:sp>
      <p:sp>
        <p:nvSpPr>
          <p:cNvPr id="147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3058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TREE SEARCH (See Fig. 3.7; used in earlier examples): 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6"/>
                </a:solidFill>
                <a:cs typeface="+mn-cs"/>
              </a:rPr>
              <a:t>If </a:t>
            </a:r>
            <a:r>
              <a:rPr lang="en-US" b="1" i="1" dirty="0" smtClean="0">
                <a:solidFill>
                  <a:schemeClr val="accent6"/>
                </a:solidFill>
                <a:cs typeface="+mn-cs"/>
              </a:rPr>
              <a:t>h(n) </a:t>
            </a:r>
            <a:r>
              <a:rPr lang="en-US" b="1" dirty="0" smtClean="0">
                <a:solidFill>
                  <a:schemeClr val="accent6"/>
                </a:solidFill>
                <a:cs typeface="+mn-cs"/>
              </a:rPr>
              <a:t>is admissible, A* using  tree search is optimal.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b="1" dirty="0" smtClean="0"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GRAPH SEARCH  (See Fig. 3.7) </a:t>
            </a:r>
            <a:r>
              <a:rPr lang="en-US" sz="1800" b="1" dirty="0" smtClean="0">
                <a:cs typeface="+mn-cs"/>
              </a:rPr>
              <a:t>A modification of tree search that includes an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“explored set” (or “closed list”; list of  expanded nodes to avoid re-visiting the same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state)</a:t>
            </a:r>
            <a:r>
              <a:rPr lang="en-US" sz="1800" b="1" dirty="0" smtClean="0">
                <a:cs typeface="+mn-cs"/>
              </a:rPr>
              <a:t>; if the current node matches  a node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on the closed list</a:t>
            </a:r>
            <a:r>
              <a:rPr lang="en-US" sz="1800" b="1" dirty="0" smtClean="0">
                <a:cs typeface="+mn-cs"/>
              </a:rPr>
              <a:t>, it is discarded instead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of being expanded. In order to guarantee optimality of A*, we need to make sure 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that the optimal path to any repeated state is always the first one followed: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2D2DB9"/>
                </a:solidFill>
                <a:cs typeface="+mn-cs"/>
              </a:rPr>
              <a:t>If </a:t>
            </a:r>
            <a:r>
              <a:rPr lang="en-US" b="1" i="1" dirty="0" smtClean="0">
                <a:solidFill>
                  <a:srgbClr val="2D2DB9"/>
                </a:solidFill>
                <a:cs typeface="+mn-cs"/>
              </a:rPr>
              <a:t>h(n) </a:t>
            </a:r>
            <a:r>
              <a:rPr lang="en-US" b="1" dirty="0" smtClean="0">
                <a:solidFill>
                  <a:srgbClr val="2D2DB9"/>
                </a:solidFill>
                <a:cs typeface="+mn-cs"/>
              </a:rPr>
              <a:t>is monotonic, A* using  graph search is optimal.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(proof next)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/>
              <a:t>(see details page 95 R&amp;N)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475591" name="Rectangle 7"/>
          <p:cNvSpPr>
            <a:spLocks noChangeArrowheads="1"/>
          </p:cNvSpPr>
          <p:nvPr/>
        </p:nvSpPr>
        <p:spPr bwMode="auto">
          <a:xfrm>
            <a:off x="381000" y="1371600"/>
            <a:ext cx="79248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5592" name="Rectangle 8"/>
          <p:cNvSpPr>
            <a:spLocks noChangeArrowheads="1"/>
          </p:cNvSpPr>
          <p:nvPr/>
        </p:nvSpPr>
        <p:spPr bwMode="auto">
          <a:xfrm>
            <a:off x="381000" y="4495800"/>
            <a:ext cx="8305800" cy="914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6200" y="5486401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Reminder: Bit of “sloppiness” in fig. 3.7.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Need to be careful with nodes on frontier;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allow repetitions or as in Fig. 3.14.</a:t>
            </a:r>
          </a:p>
        </p:txBody>
      </p:sp>
    </p:spTree>
    <p:extLst>
      <p:ext uri="{BB962C8B-B14F-4D97-AF65-F5344CB8AC3E}">
        <p14:creationId xmlns:p14="http://schemas.microsoft.com/office/powerpoint/2010/main" val="20267017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7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7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7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7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7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75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75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75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75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75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75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755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755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75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75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559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27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Intuition: Contours of A</a:t>
            </a:r>
            <a:r>
              <a:rPr lang="en-US" baseline="30000" dirty="0" smtClean="0">
                <a:solidFill>
                  <a:srgbClr val="FF0000"/>
                </a:solidFill>
                <a:cs typeface="+mj-cs"/>
              </a:rPr>
              <a:t>*</a:t>
            </a:r>
          </a:p>
        </p:txBody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05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A</a:t>
            </a:r>
            <a:r>
              <a:rPr lang="en-US" sz="1800" b="1" baseline="30000" dirty="0" smtClean="0">
                <a:solidFill>
                  <a:srgbClr val="FF0000"/>
                </a:solidFill>
                <a:cs typeface="+mn-cs"/>
              </a:rPr>
              <a:t>*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 expands nodes in order of increasing </a:t>
            </a:r>
            <a:r>
              <a:rPr lang="en-US" sz="1800" b="1" i="1" dirty="0" smtClean="0">
                <a:solidFill>
                  <a:srgbClr val="FF0000"/>
                </a:solidFill>
                <a:cs typeface="+mn-cs"/>
              </a:rPr>
              <a:t>f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 value.</a:t>
            </a:r>
            <a:r>
              <a:rPr lang="en-US" sz="1800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Gradually adds "</a:t>
            </a:r>
            <a:r>
              <a:rPr lang="en-US" sz="1800" b="1" i="1" dirty="0" smtClean="0">
                <a:cs typeface="+mn-cs"/>
              </a:rPr>
              <a:t>f</a:t>
            </a:r>
            <a:r>
              <a:rPr lang="en-US" sz="1800" b="1" dirty="0" smtClean="0">
                <a:cs typeface="+mn-cs"/>
              </a:rPr>
              <a:t>-contours" of nodes.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Contour </a:t>
            </a:r>
            <a:r>
              <a:rPr lang="en-US" sz="1800" b="1" i="1" dirty="0" err="1" smtClean="0">
                <a:cs typeface="+mn-cs"/>
              </a:rPr>
              <a:t>i</a:t>
            </a:r>
            <a:r>
              <a:rPr lang="en-US" sz="1800" b="1" dirty="0" smtClean="0">
                <a:cs typeface="+mn-cs"/>
              </a:rPr>
              <a:t> has all nodes with </a:t>
            </a:r>
            <a:r>
              <a:rPr lang="en-US" sz="1800" b="1" i="1" dirty="0" smtClean="0">
                <a:cs typeface="+mn-cs"/>
              </a:rPr>
              <a:t>f &lt;= f</a:t>
            </a:r>
            <a:r>
              <a:rPr lang="en-US" sz="1800" b="1" i="1" baseline="-25000" dirty="0" smtClean="0">
                <a:cs typeface="+mn-cs"/>
              </a:rPr>
              <a:t>i</a:t>
            </a:r>
            <a:r>
              <a:rPr lang="en-US" sz="1800" b="1" dirty="0" smtClean="0">
                <a:cs typeface="+mn-cs"/>
              </a:rPr>
              <a:t>, where </a:t>
            </a:r>
            <a:r>
              <a:rPr lang="en-US" sz="1800" b="1" i="1" dirty="0" smtClean="0">
                <a:cs typeface="+mn-cs"/>
              </a:rPr>
              <a:t>f</a:t>
            </a:r>
            <a:r>
              <a:rPr lang="en-US" sz="1800" b="1" i="1" baseline="-25000" dirty="0" smtClean="0">
                <a:cs typeface="+mn-cs"/>
              </a:rPr>
              <a:t>i</a:t>
            </a:r>
            <a:r>
              <a:rPr lang="en-US" sz="1800" b="1" i="1" dirty="0" smtClean="0">
                <a:cs typeface="+mn-cs"/>
              </a:rPr>
              <a:t> &lt; f</a:t>
            </a:r>
            <a:r>
              <a:rPr lang="en-US" sz="1800" b="1" i="1" baseline="-25000" dirty="0" smtClean="0">
                <a:cs typeface="+mn-cs"/>
              </a:rPr>
              <a:t>i+1</a:t>
            </a:r>
            <a:r>
              <a:rPr lang="en-US" sz="1800" dirty="0" smtClean="0">
                <a:cs typeface="+mn-cs"/>
              </a:rPr>
              <a:t>
</a:t>
            </a:r>
            <a:endParaRPr lang="en-US" sz="1800" b="1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Note: with uniform cost (h(n)=0) the bands will be circular around the start state.</a:t>
            </a:r>
          </a:p>
        </p:txBody>
      </p:sp>
      <p:pic>
        <p:nvPicPr>
          <p:cNvPr id="29699" name="Picture 4" descr="f-circ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41148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0421" name="Text Box 5"/>
          <p:cNvSpPr txBox="1">
            <a:spLocks noChangeArrowheads="1"/>
          </p:cNvSpPr>
          <p:nvPr/>
        </p:nvSpPr>
        <p:spPr bwMode="auto">
          <a:xfrm>
            <a:off x="4572000" y="5105400"/>
            <a:ext cx="4114800" cy="1323975"/>
          </a:xfrm>
          <a:prstGeom prst="rect">
            <a:avLst/>
          </a:prstGeom>
          <a:solidFill>
            <a:schemeClr val="accent1">
              <a:alpha val="37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cs typeface="+mn-cs"/>
              </a:rPr>
              <a:t>Optimality</a:t>
            </a:r>
            <a:r>
              <a:rPr lang="en-US" sz="1600" b="1" dirty="0">
                <a:cs typeface="+mn-cs"/>
              </a:rPr>
              <a:t> (intuition)</a:t>
            </a:r>
          </a:p>
          <a:p>
            <a:pPr>
              <a:defRPr/>
            </a:pPr>
            <a:r>
              <a:rPr lang="en-US" sz="1600" b="1" dirty="0">
                <a:cs typeface="+mn-cs"/>
              </a:rPr>
              <a:t>1</a:t>
            </a:r>
            <a:r>
              <a:rPr lang="en-US" sz="1600" b="1" baseline="30000" dirty="0">
                <a:cs typeface="+mn-cs"/>
              </a:rPr>
              <a:t>st</a:t>
            </a:r>
            <a:r>
              <a:rPr lang="en-US" sz="1600" b="1" dirty="0">
                <a:cs typeface="+mn-cs"/>
              </a:rPr>
              <a:t> solution found (goal node expanded) must be an optimal one since  </a:t>
            </a:r>
            <a:r>
              <a:rPr lang="en-US" sz="1600" b="1" u="sng" dirty="0">
                <a:cs typeface="+mn-cs"/>
              </a:rPr>
              <a:t>goal nodes in subsequent contours will have higher f-cost and therefore higher g-cost</a:t>
            </a:r>
            <a:r>
              <a:rPr lang="en-US" sz="1600" b="1" dirty="0">
                <a:cs typeface="+mn-cs"/>
              </a:rPr>
              <a:t> (since h(goal)=0)</a:t>
            </a:r>
          </a:p>
        </p:txBody>
      </p:sp>
      <p:sp>
        <p:nvSpPr>
          <p:cNvPr id="1340422" name="Text Box 6"/>
          <p:cNvSpPr txBox="1">
            <a:spLocks noChangeArrowheads="1"/>
          </p:cNvSpPr>
          <p:nvPr/>
        </p:nvSpPr>
        <p:spPr bwMode="auto">
          <a:xfrm>
            <a:off x="4724400" y="3124200"/>
            <a:ext cx="3733800" cy="1568450"/>
          </a:xfrm>
          <a:prstGeom prst="rect">
            <a:avLst/>
          </a:prstGeom>
          <a:solidFill>
            <a:schemeClr val="accent1">
              <a:alpha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cs typeface="+mn-cs"/>
              </a:rPr>
              <a:t>Completeness</a:t>
            </a:r>
            <a:r>
              <a:rPr lang="en-US" sz="1600" b="1" dirty="0">
                <a:cs typeface="+mn-cs"/>
              </a:rPr>
              <a:t> (intuition)</a:t>
            </a:r>
          </a:p>
          <a:p>
            <a:pPr>
              <a:defRPr/>
            </a:pPr>
            <a:r>
              <a:rPr lang="en-US" sz="1600" b="1" dirty="0">
                <a:cs typeface="+mn-cs"/>
              </a:rPr>
              <a:t>As we add bands of increasing f, we must eventually reach a band where f is equal to the cost of the path to a goal state. (assuming b finite and  step cost exceed some positive finite </a:t>
            </a:r>
            <a:r>
              <a:rPr lang="el-GR" sz="1600" b="1" dirty="0">
                <a:cs typeface="Times New Roman" charset="0"/>
              </a:rPr>
              <a:t>ε</a:t>
            </a:r>
            <a:r>
              <a:rPr lang="en-US" sz="1600" b="1" dirty="0">
                <a:cs typeface="+mn-cs"/>
              </a:rPr>
              <a:t>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56250" y="1066800"/>
            <a:ext cx="3511550" cy="1323975"/>
          </a:xfrm>
          <a:prstGeom prst="rect">
            <a:avLst/>
          </a:prstGeom>
          <a:solidFill>
            <a:schemeClr val="accent1"/>
          </a:solidFill>
          <a:ln>
            <a:solidFill>
              <a:schemeClr val="accent6">
                <a:alpha val="63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A* expands all nodes</a:t>
            </a:r>
          </a:p>
          <a:p>
            <a:pPr>
              <a:defRPr/>
            </a:pPr>
            <a:r>
              <a:rPr lang="en-US" sz="2000" dirty="0"/>
              <a:t>with f(n)&lt;C*</a:t>
            </a:r>
          </a:p>
          <a:p>
            <a:pPr>
              <a:defRPr/>
            </a:pPr>
            <a:r>
              <a:rPr lang="en-US" sz="2000" dirty="0"/>
              <a:t>Uniform-cost (h(n)=0)</a:t>
            </a:r>
          </a:p>
          <a:p>
            <a:pPr>
              <a:defRPr/>
            </a:pPr>
            <a:r>
              <a:rPr lang="en-US" sz="2000" dirty="0"/>
              <a:t>expands in circles.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886200"/>
            <a:ext cx="530225" cy="369888"/>
          </a:xfrm>
          <a:prstGeom prst="rect">
            <a:avLst/>
          </a:prstGeom>
          <a:solidFill>
            <a:schemeClr val="accent6">
              <a:alpha val="46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/>
              <a:t>380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4343400"/>
            <a:ext cx="530225" cy="369888"/>
          </a:xfrm>
          <a:prstGeom prst="rect">
            <a:avLst/>
          </a:prstGeom>
          <a:solidFill>
            <a:schemeClr val="accent6">
              <a:alpha val="46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/>
              <a:t>400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5334000"/>
            <a:ext cx="530225" cy="369888"/>
          </a:xfrm>
          <a:prstGeom prst="rect">
            <a:avLst/>
          </a:prstGeom>
          <a:solidFill>
            <a:schemeClr val="accent6">
              <a:alpha val="46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/>
              <a:t>420</a:t>
            </a:r>
          </a:p>
        </p:txBody>
      </p:sp>
    </p:spTree>
    <p:extLst>
      <p:ext uri="{BB962C8B-B14F-4D97-AF65-F5344CB8AC3E}">
        <p14:creationId xmlns:p14="http://schemas.microsoft.com/office/powerpoint/2010/main" val="33819899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0421" grpId="0" animBg="1"/>
      <p:bldP spid="1340422" grpId="0" animBg="1"/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924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A* Search: Optimality</a:t>
            </a:r>
          </a:p>
        </p:txBody>
      </p:sp>
      <p:sp>
        <p:nvSpPr>
          <p:cNvPr id="147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90800"/>
            <a:ext cx="8229600" cy="129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Theorem: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   A* used with a </a:t>
            </a:r>
            <a:r>
              <a:rPr lang="en-US" sz="2400" b="1" i="1" dirty="0" smtClean="0">
                <a:solidFill>
                  <a:srgbClr val="FF0000"/>
                </a:solidFill>
                <a:cs typeface="Arial" charset="0"/>
              </a:rPr>
              <a:t>consistent </a:t>
            </a: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heuristic ensures optimality with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   graph search.</a:t>
            </a:r>
          </a:p>
        </p:txBody>
      </p:sp>
      <p:pic>
        <p:nvPicPr>
          <p:cNvPr id="31747" name="Picture 4" descr="consisten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9621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8329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-533400" y="-381000"/>
            <a:ext cx="6324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Romanian path finding problem</a:t>
            </a:r>
          </a:p>
        </p:txBody>
      </p:sp>
      <p:pic>
        <p:nvPicPr>
          <p:cNvPr id="9218" name="Picture 3" descr="romani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229600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304800" y="5410200"/>
            <a:ext cx="8089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accent2"/>
                </a:solidFill>
              </a:rPr>
              <a:t>Searching for </a:t>
            </a:r>
            <a:r>
              <a:rPr lang="en-US" b="1" dirty="0" smtClean="0">
                <a:solidFill>
                  <a:schemeClr val="accent2"/>
                </a:solidFill>
              </a:rPr>
              <a:t>good </a:t>
            </a:r>
            <a:r>
              <a:rPr lang="en-US" b="1" dirty="0">
                <a:solidFill>
                  <a:schemeClr val="accent2"/>
                </a:solidFill>
              </a:rPr>
              <a:t>path from Arad to Bucharest,</a:t>
            </a:r>
          </a:p>
          <a:p>
            <a:pPr eaLnBrk="1" hangingPunct="1"/>
            <a:r>
              <a:rPr lang="en-US" b="1" dirty="0">
                <a:solidFill>
                  <a:schemeClr val="accent2"/>
                </a:solidFill>
              </a:rPr>
              <a:t>what is a reasonable “desirability measure” to expand nodes </a:t>
            </a:r>
          </a:p>
          <a:p>
            <a:pPr eaLnBrk="1" hangingPunct="1"/>
            <a:r>
              <a:rPr lang="en-US" b="1" dirty="0">
                <a:solidFill>
                  <a:schemeClr val="accent2"/>
                </a:solidFill>
              </a:rPr>
              <a:t>on the fringe?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77000" y="685800"/>
            <a:ext cx="2479675" cy="830263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4"/>
                </a:solidFill>
              </a:rPr>
              <a:t>Straight-line</a:t>
            </a:r>
          </a:p>
          <a:p>
            <a:pPr>
              <a:defRPr/>
            </a:pPr>
            <a:r>
              <a:rPr lang="en-US" b="1" dirty="0">
                <a:solidFill>
                  <a:schemeClr val="accent4"/>
                </a:solidFill>
              </a:rPr>
              <a:t>dist. to Bucharest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0" y="685800"/>
            <a:ext cx="2514600" cy="4524375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685800"/>
            <a:ext cx="2912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Base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eg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on GPS info.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No map needed.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0" y="3429000"/>
            <a:ext cx="3733800" cy="99060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33600" y="2819400"/>
            <a:ext cx="2362200" cy="160020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14400" y="1905000"/>
            <a:ext cx="3429000" cy="2438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19400" y="30480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253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1069" y="3195935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329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19050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374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3" grpId="0" animBg="1"/>
      <p:bldP spid="4" grpId="0"/>
      <p:bldP spid="9" grpId="0"/>
      <p:bldP spid="14" grpId="0"/>
      <p:bldP spid="1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915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cs typeface="Arial" charset="0"/>
              </a:rPr>
              <a:t>Proof: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arenBoth"/>
              <a:defRPr/>
            </a:pP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If h(n) is consistent, then the values of f(n) along any path are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2D2DB9"/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      non-decreasing. See consistent heuristics slide.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en-US" b="1" dirty="0"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(2) Whenever A* selects a node n for expansion, the optimal path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2D2DB9"/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     to that node has been found. Why?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2D2DB9"/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   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Assume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not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. Then, the optimal path, P, must have some not yet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 expanded nodes. (*) Thus, on P, there must be an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unexpanded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 node n’ on the current frontier (because of graph separation;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 fig. 3.9; frontier separates explored region from unexplored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 region). But, because f is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nondecreasing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along any path, n’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 would have a lower f-cost than n and would have been selected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 first for expansion before n. Contradiction.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From (1) and (2), it follows that the sequence of nodes expanded by A*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using Graph-Search is in non-decreasing order of f(n). Thus, the first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goal node selected must have the optimal path, because f(n) is the true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path cost for goal nodes (h(Goal) = 0), and all later goal nodes have paths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2D2DB9"/>
                </a:solidFill>
                <a:cs typeface="Arial" charset="0"/>
              </a:rPr>
              <a:t>that are are at least as expensive.  QED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en-US" b="1" dirty="0" smtClean="0">
              <a:solidFill>
                <a:srgbClr val="2D2DB9"/>
              </a:solidFill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rgbClr val="009973"/>
                </a:solidFill>
                <a:cs typeface="Arial" charset="0"/>
              </a:rPr>
              <a:t>(*) requires a bit of thought. Must argue that there cannot be a shorter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sz="1800" b="1" dirty="0">
                <a:solidFill>
                  <a:srgbClr val="009973"/>
                </a:solidFill>
                <a:cs typeface="Arial" charset="0"/>
              </a:rPr>
              <a:t>p</a:t>
            </a:r>
            <a:r>
              <a:rPr lang="en-US" sz="1800" b="1" dirty="0" smtClean="0">
                <a:solidFill>
                  <a:srgbClr val="009973"/>
                </a:solidFill>
                <a:cs typeface="Arial" charset="0"/>
              </a:rPr>
              <a:t>ath going only through expanded nodes (by contradiction).</a:t>
            </a:r>
          </a:p>
        </p:txBody>
      </p:sp>
    </p:spTree>
    <p:extLst>
      <p:ext uri="{BB962C8B-B14F-4D97-AF65-F5344CB8AC3E}">
        <p14:creationId xmlns:p14="http://schemas.microsoft.com/office/powerpoint/2010/main" val="2711001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7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7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7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7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7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7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7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7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7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7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7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76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76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76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76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76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76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76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76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76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76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76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76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766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766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766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766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766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766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766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766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766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766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  <a:cs typeface="+mj-cs"/>
              </a:rPr>
              <a:t>Note: Termination / Completeness</a:t>
            </a:r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924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Termination is guaranteed when the number of nodes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 with                </a:t>
            </a:r>
            <a:r>
              <a:rPr lang="en-US" sz="2400" b="1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 is finite.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Non-termination can only happen when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There is a node with an infinite branching factor, or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There is a path with a finite cost but an infinite number of nodes along it. 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 smtClean="0">
              <a:solidFill>
                <a:schemeClr val="accent2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Can be avoided by assuming that the cost of each action is larger than a positive constant </a:t>
            </a:r>
            <a:r>
              <a:rPr lang="en-US" sz="2000" b="1" i="1" dirty="0" smtClean="0">
                <a:solidFill>
                  <a:schemeClr val="accent2"/>
                </a:solidFill>
              </a:rPr>
              <a:t>d</a:t>
            </a:r>
          </a:p>
        </p:txBody>
      </p:sp>
      <p:graphicFrame>
        <p:nvGraphicFramePr>
          <p:cNvPr id="358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727813"/>
              </p:ext>
            </p:extLst>
          </p:nvPr>
        </p:nvGraphicFramePr>
        <p:xfrm>
          <a:off x="1511300" y="1360488"/>
          <a:ext cx="12446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Equation" r:id="rId3" imgW="647700" imgH="241300" progId="Equation.3">
                  <p:embed/>
                </p:oleObj>
              </mc:Choice>
              <mc:Fallback>
                <p:oleObj name="Equation" r:id="rId3" imgW="647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1360488"/>
                        <a:ext cx="1244600" cy="4619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99464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6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6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4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A* Optimal in Another Way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620000" cy="3429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It has also been shown that A* makes optimal use of the heuristics in the sense that there is no search algorithm that could expand fewer nodes using the heuristic information (and still find the optimal / least cost solution.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So, A* is “the best we can get.”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Note: We’re assuming a search based approach with states/nodes, actions on them leading to other states/nodes, start and goal states/nodes.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35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Greedy best-first search</a:t>
            </a:r>
          </a:p>
        </p:txBody>
      </p:sp>
      <p:sp>
        <p:nvSpPr>
          <p:cNvPr id="132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Evaluation function at node </a:t>
            </a:r>
            <a:r>
              <a:rPr lang="en-US" sz="2400" b="1" i="1" dirty="0" smtClean="0">
                <a:solidFill>
                  <a:schemeClr val="accent2"/>
                </a:solidFill>
                <a:cs typeface="+mn-cs"/>
              </a:rPr>
              <a:t>n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,  </a:t>
            </a:r>
            <a:r>
              <a:rPr lang="en-US" sz="2400" b="1" i="1" dirty="0" smtClean="0">
                <a:solidFill>
                  <a:schemeClr val="accent2"/>
                </a:solidFill>
                <a:cs typeface="+mn-cs"/>
              </a:rPr>
              <a:t>f(n) = h(n) 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(heuristic)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		= </a:t>
            </a:r>
            <a:r>
              <a:rPr lang="en-US" sz="2400" b="1" i="1" dirty="0" smtClean="0">
                <a:solidFill>
                  <a:schemeClr val="accent2"/>
                </a:solidFill>
                <a:cs typeface="+mn-cs"/>
              </a:rPr>
              <a:t>estimate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 of cost from </a:t>
            </a:r>
            <a:r>
              <a:rPr lang="en-US" sz="2400" b="1" i="1" dirty="0" smtClean="0">
                <a:solidFill>
                  <a:schemeClr val="accent2"/>
                </a:solidFill>
                <a:cs typeface="+mn-cs"/>
              </a:rPr>
              <a:t>n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 to </a:t>
            </a:r>
            <a:r>
              <a:rPr lang="en-US" sz="2400" b="1" i="1" dirty="0" smtClean="0">
                <a:solidFill>
                  <a:schemeClr val="accent2"/>
                </a:solidFill>
                <a:cs typeface="+mn-cs"/>
              </a:rPr>
              <a:t>goal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sz="2400" b="1" dirty="0" smtClean="0">
                <a:cs typeface="+mn-cs"/>
              </a:rPr>
              <a:t>e.g., </a:t>
            </a:r>
            <a:r>
              <a:rPr lang="en-US" sz="2400" b="1" i="1" dirty="0" err="1" smtClean="0">
                <a:cs typeface="+mn-cs"/>
              </a:rPr>
              <a:t>h</a:t>
            </a:r>
            <a:r>
              <a:rPr lang="en-US" sz="2400" b="1" i="1" baseline="-25000" dirty="0" err="1" smtClean="0">
                <a:cs typeface="+mn-cs"/>
              </a:rPr>
              <a:t>SLD</a:t>
            </a:r>
            <a:r>
              <a:rPr lang="en-US" sz="2400" b="1" i="1" dirty="0" smtClean="0">
                <a:cs typeface="+mn-cs"/>
              </a:rPr>
              <a:t>(n)</a:t>
            </a:r>
            <a:r>
              <a:rPr lang="en-US" sz="2400" b="1" dirty="0" smtClean="0">
                <a:cs typeface="+mn-cs"/>
              </a:rPr>
              <a:t> = straight-line distance from </a:t>
            </a:r>
            <a:r>
              <a:rPr lang="en-US" sz="2400" b="1" i="1" dirty="0" smtClean="0">
                <a:cs typeface="+mn-cs"/>
              </a:rPr>
              <a:t>n</a:t>
            </a:r>
            <a:r>
              <a:rPr lang="en-US" sz="2400" b="1" dirty="0" smtClean="0">
                <a:cs typeface="+mn-cs"/>
              </a:rPr>
              <a:t> to Bucharest</a:t>
            </a:r>
            <a:r>
              <a:rPr lang="en-US" sz="2400" dirty="0" smtClean="0">
                <a:cs typeface="+mn-cs"/>
              </a:rPr>
              <a:t>
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Greedy best-first</a:t>
            </a:r>
            <a:r>
              <a:rPr lang="en-US" sz="2400" b="1" dirty="0" smtClean="0">
                <a:cs typeface="+mn-cs"/>
              </a:rPr>
              <a:t> search expands the node that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appears to have shortest path </a:t>
            </a:r>
            <a:r>
              <a:rPr lang="en-US" sz="2400" b="1" dirty="0" smtClean="0">
                <a:cs typeface="+mn-cs"/>
              </a:rPr>
              <a:t>to goal. </a:t>
            </a:r>
          </a:p>
          <a:p>
            <a:pPr eaLnBrk="1" hangingPunct="1">
              <a:defRPr/>
            </a:pPr>
            <a:endParaRPr lang="en-US" sz="2400" b="1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Idea: those nodes may lead to solution quickly.</a:t>
            </a:r>
            <a:r>
              <a:rPr lang="en-US" sz="1800" dirty="0" smtClean="0">
                <a:cs typeface="+mn-cs"/>
              </a:rPr>
              <a:t>
</a:t>
            </a:r>
          </a:p>
        </p:txBody>
      </p:sp>
      <p:sp>
        <p:nvSpPr>
          <p:cNvPr id="1323012" name="Text Box 4"/>
          <p:cNvSpPr txBox="1">
            <a:spLocks noChangeArrowheads="1"/>
          </p:cNvSpPr>
          <p:nvPr/>
        </p:nvSpPr>
        <p:spPr bwMode="auto">
          <a:xfrm>
            <a:off x="1295400" y="5410200"/>
            <a:ext cx="7620000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Similar to depth-first search: It prefers to follow a single </a:t>
            </a:r>
          </a:p>
          <a:p>
            <a:pPr>
              <a:defRPr/>
            </a:pPr>
            <a:r>
              <a:rPr lang="en-US" dirty="0">
                <a:cs typeface="+mn-cs"/>
              </a:rPr>
              <a:t>path to goal (guided by the heuristic), backing up  when it </a:t>
            </a:r>
          </a:p>
          <a:p>
            <a:pPr>
              <a:defRPr/>
            </a:pPr>
            <a:r>
              <a:rPr lang="en-US" dirty="0">
                <a:cs typeface="+mn-cs"/>
              </a:rPr>
              <a:t>hits a dead-end.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2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2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2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30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Greedy best-first search example</a:t>
            </a:r>
          </a:p>
        </p:txBody>
      </p:sp>
      <p:pic>
        <p:nvPicPr>
          <p:cNvPr id="11266" name="Picture 3" descr="greedy-progress0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4673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4400"/>
            <a:ext cx="2976680" cy="594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 descr="greedy-progress0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4673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Greedy best-first search example</a:t>
            </a:r>
          </a:p>
        </p:txBody>
      </p:sp>
      <p:pic>
        <p:nvPicPr>
          <p:cNvPr id="12291" name="Picture 4" descr="romania-dist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D0F15"/>
      </a:hlink>
      <a:folHlink>
        <a:srgbClr val="1926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62067</TotalTime>
  <Words>4051</Words>
  <Application>Microsoft Macintosh PowerPoint</Application>
  <PresentationFormat>On-screen Show (4:3)</PresentationFormat>
  <Paragraphs>1178</Paragraphs>
  <Slides>62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Default Design</vt:lpstr>
      <vt:lpstr>1_Default Design</vt:lpstr>
      <vt:lpstr>Equation</vt:lpstr>
      <vt:lpstr>CS 4700: Foundations of  Artificial Intelligence</vt:lpstr>
      <vt:lpstr>Search</vt:lpstr>
      <vt:lpstr>PowerPoint Presentation</vt:lpstr>
      <vt:lpstr>Outline</vt:lpstr>
      <vt:lpstr>How to take information into account? Best-first search.</vt:lpstr>
      <vt:lpstr>Romanian path finding problem</vt:lpstr>
      <vt:lpstr>Greedy best-first search</vt:lpstr>
      <vt:lpstr>Greedy best-first search example</vt:lpstr>
      <vt:lpstr>Greedy best-first search example</vt:lpstr>
      <vt:lpstr>Greedy best-first search example</vt:lpstr>
      <vt:lpstr>Greedy best-first search example</vt:lpstr>
      <vt:lpstr>Properties of greedy best-first search</vt:lpstr>
      <vt:lpstr>A* search</vt:lpstr>
      <vt:lpstr>A* search example</vt:lpstr>
      <vt:lpstr>A* search example</vt:lpstr>
      <vt:lpstr>A* search example</vt:lpstr>
      <vt:lpstr>A* search example</vt:lpstr>
      <vt:lpstr>A* search example</vt:lpstr>
      <vt:lpstr>A* search example</vt:lpstr>
      <vt:lpstr>A* properties   </vt:lpstr>
      <vt:lpstr>Heuristics: (1) Admissibility</vt:lpstr>
      <vt:lpstr>Heuristics: (2) Consistency</vt:lpstr>
      <vt:lpstr>A*: Tree Search  vs. Graph Search</vt:lpstr>
      <vt:lpstr>Example: Contrasting A* with Uniform Cost (Dijkstra’s algorithm)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Shortest Paths in Germany</vt:lpstr>
      <vt:lpstr>PowerPoint Presentation</vt:lpstr>
      <vt:lpstr>8-Puzzle</vt:lpstr>
      <vt:lpstr>Admissible heuristics</vt:lpstr>
      <vt:lpstr>Comparing heuristics</vt:lpstr>
      <vt:lpstr>Comparison of heuristics</vt:lpstr>
      <vt:lpstr>Dominating heuristics</vt:lpstr>
      <vt:lpstr>Inventing admissible heuristics: Relaxed Problems </vt:lpstr>
      <vt:lpstr>Examples of relaxed problems</vt:lpstr>
      <vt:lpstr>Inventing admissible heuristics: Relaxed Problems </vt:lpstr>
      <vt:lpstr>Inventing admissible heuristics:  Learning</vt:lpstr>
      <vt:lpstr>Summary</vt:lpstr>
      <vt:lpstr>Summary, cont.</vt:lpstr>
      <vt:lpstr>A*: Tree Search  vs. Graph Search</vt:lpstr>
      <vt:lpstr>Intuition: Contours of A*</vt:lpstr>
      <vt:lpstr>A* Search: Optimality</vt:lpstr>
      <vt:lpstr>PowerPoint Presentation</vt:lpstr>
      <vt:lpstr>Note: Termination / Completeness</vt:lpstr>
      <vt:lpstr>A* Optimal in Another Way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Carla Gomes</cp:lastModifiedBy>
  <cp:revision>1373</cp:revision>
  <dcterms:created xsi:type="dcterms:W3CDTF">1601-01-01T00:00:00Z</dcterms:created>
  <dcterms:modified xsi:type="dcterms:W3CDTF">2017-09-20T18:03:42Z</dcterms:modified>
</cp:coreProperties>
</file>