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2" r:id="rId1"/>
  </p:sldMasterIdLst>
  <p:notesMasterIdLst>
    <p:notesMasterId r:id="rId47"/>
  </p:notesMasterIdLst>
  <p:handoutMasterIdLst>
    <p:handoutMasterId r:id="rId48"/>
  </p:handoutMasterIdLst>
  <p:sldIdLst>
    <p:sldId id="374" r:id="rId2"/>
    <p:sldId id="472" r:id="rId3"/>
    <p:sldId id="471" r:id="rId4"/>
    <p:sldId id="434" r:id="rId5"/>
    <p:sldId id="392" r:id="rId6"/>
    <p:sldId id="393" r:id="rId7"/>
    <p:sldId id="394" r:id="rId8"/>
    <p:sldId id="391" r:id="rId9"/>
    <p:sldId id="467" r:id="rId10"/>
    <p:sldId id="397" r:id="rId11"/>
    <p:sldId id="398" r:id="rId12"/>
    <p:sldId id="399" r:id="rId13"/>
    <p:sldId id="400" r:id="rId14"/>
    <p:sldId id="401" r:id="rId15"/>
    <p:sldId id="402" r:id="rId16"/>
    <p:sldId id="403" r:id="rId17"/>
    <p:sldId id="474" r:id="rId18"/>
    <p:sldId id="468" r:id="rId19"/>
    <p:sldId id="404" r:id="rId20"/>
    <p:sldId id="405" r:id="rId21"/>
    <p:sldId id="406" r:id="rId22"/>
    <p:sldId id="407" r:id="rId23"/>
    <p:sldId id="408" r:id="rId24"/>
    <p:sldId id="409" r:id="rId25"/>
    <p:sldId id="410" r:id="rId26"/>
    <p:sldId id="411" r:id="rId27"/>
    <p:sldId id="412" r:id="rId28"/>
    <p:sldId id="413" r:id="rId29"/>
    <p:sldId id="414" r:id="rId30"/>
    <p:sldId id="415" r:id="rId31"/>
    <p:sldId id="416" r:id="rId32"/>
    <p:sldId id="469" r:id="rId33"/>
    <p:sldId id="417" r:id="rId34"/>
    <p:sldId id="420" r:id="rId35"/>
    <p:sldId id="421" r:id="rId36"/>
    <p:sldId id="422" r:id="rId37"/>
    <p:sldId id="423" r:id="rId38"/>
    <p:sldId id="442" r:id="rId39"/>
    <p:sldId id="473" r:id="rId40"/>
    <p:sldId id="424" r:id="rId41"/>
    <p:sldId id="425" r:id="rId42"/>
    <p:sldId id="437" r:id="rId43"/>
    <p:sldId id="427" r:id="rId44"/>
    <p:sldId id="429" r:id="rId45"/>
    <p:sldId id="470" r:id="rId46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2D67"/>
    <a:srgbClr val="000000"/>
    <a:srgbClr val="CC00CC"/>
    <a:srgbClr val="66FF33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566"/>
    <p:restoredTop sz="50000" autoAdjust="0"/>
  </p:normalViewPr>
  <p:slideViewPr>
    <p:cSldViewPr>
      <p:cViewPr>
        <p:scale>
          <a:sx n="120" d="100"/>
          <a:sy n="120" d="100"/>
        </p:scale>
        <p:origin x="-424" y="2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648"/>
    </p:cViewPr>
  </p:sorterViewPr>
  <p:notesViewPr>
    <p:cSldViewPr>
      <p:cViewPr varScale="1">
        <p:scale>
          <a:sx n="59" d="100"/>
          <a:sy n="59" d="100"/>
        </p:scale>
        <p:origin x="-1788" y="-84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presProps" Target="presProps.xml"/><Relationship Id="rId51" Type="http://schemas.openxmlformats.org/officeDocument/2006/relationships/viewProps" Target="viewProps.xml"/><Relationship Id="rId52" Type="http://schemas.openxmlformats.org/officeDocument/2006/relationships/theme" Target="theme/theme1.xml"/><Relationship Id="rId53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notesMaster" Target="notesMasters/notesMaster1.xml"/><Relationship Id="rId48" Type="http://schemas.openxmlformats.org/officeDocument/2006/relationships/handoutMaster" Target="handoutMasters/handoutMaster1.xml"/><Relationship Id="rId4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 eaLnBrk="0" hangingPunct="0">
              <a:defRPr sz="13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6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 eaLnBrk="0" hangingPunct="0">
              <a:defRPr sz="13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6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 eaLnBrk="0" hangingPunct="0">
              <a:defRPr sz="13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6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 eaLnBrk="0" hangingPunct="0">
              <a:defRPr sz="1300">
                <a:cs typeface="+mn-cs"/>
              </a:defRPr>
            </a:lvl1pPr>
          </a:lstStyle>
          <a:p>
            <a:pPr>
              <a:defRPr/>
            </a:pPr>
            <a:fld id="{73623422-CF9C-F142-9027-FD8AA0CB89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2937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 eaLnBrk="0" hangingPunct="0">
              <a:defRPr sz="13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 eaLnBrk="0" hangingPunct="0">
              <a:defRPr sz="13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63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 eaLnBrk="0" hangingPunct="0">
              <a:defRPr sz="13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 eaLnBrk="0" hangingPunct="0">
              <a:defRPr sz="1300">
                <a:cs typeface="+mn-cs"/>
              </a:defRPr>
            </a:lvl1pPr>
          </a:lstStyle>
          <a:p>
            <a:pPr>
              <a:defRPr/>
            </a:pPr>
            <a:fld id="{295342AA-EDA9-0948-B4F2-AAC4C07CAE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90887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66CC172-0E3E-FD4D-BE9C-BD6FED5BDF2C}" type="slidenum">
              <a:rPr lang="en-US"/>
              <a:pPr>
                <a:defRPr/>
              </a:pPr>
              <a:t>1</a:t>
            </a:fld>
            <a:endParaRPr lang="en-US"/>
          </a:p>
        </p:txBody>
      </p:sp>
      <p:sp>
        <p:nvSpPr>
          <p:cNvPr id="217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17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30036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525850"/>
      </p:ext>
    </p:extLst>
  </p:cSld>
  <p:clrMapOvr>
    <a:masterClrMapping/>
  </p:clrMapOvr>
  <p:transition xmlns:p14="http://schemas.microsoft.com/office/powerpoint/2010/main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860602"/>
      </p:ext>
    </p:extLst>
  </p:cSld>
  <p:clrMapOvr>
    <a:masterClrMapping/>
  </p:clrMapOvr>
  <p:transition xmlns:p14="http://schemas.microsoft.com/office/powerpoint/2010/main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7050" y="304800"/>
            <a:ext cx="1962150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304800"/>
            <a:ext cx="573405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809353"/>
      </p:ext>
    </p:extLst>
  </p:cSld>
  <p:clrMapOvr>
    <a:masterClrMapping/>
  </p:clrMapOvr>
  <p:transition xmlns:p14="http://schemas.microsoft.com/office/powerpoint/2010/main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906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647034"/>
      </p:ext>
    </p:extLst>
  </p:cSld>
  <p:clrMapOvr>
    <a:masterClrMapping/>
  </p:clrMapOvr>
  <p:transition xmlns:p14="http://schemas.microsoft.com/office/powerpoint/2010/main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476463"/>
      </p:ext>
    </p:extLst>
  </p:cSld>
  <p:clrMapOvr>
    <a:masterClrMapping/>
  </p:clrMapOvr>
  <p:transition xmlns:p14="http://schemas.microsoft.com/office/powerpoint/2010/main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46548340"/>
      </p:ext>
    </p:extLst>
  </p:cSld>
  <p:clrMapOvr>
    <a:masterClrMapping/>
  </p:clrMapOvr>
  <p:transition xmlns:p14="http://schemas.microsoft.com/office/powerpoint/2010/main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6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553883"/>
      </p:ext>
    </p:extLst>
  </p:cSld>
  <p:clrMapOvr>
    <a:masterClrMapping/>
  </p:clrMapOvr>
  <p:transition xmlns:p14="http://schemas.microsoft.com/office/powerpoint/2010/main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868402"/>
      </p:ext>
    </p:extLst>
  </p:cSld>
  <p:clrMapOvr>
    <a:masterClrMapping/>
  </p:clrMapOvr>
  <p:transition xmlns:p14="http://schemas.microsoft.com/office/powerpoint/2010/main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728481"/>
      </p:ext>
    </p:extLst>
  </p:cSld>
  <p:clrMapOvr>
    <a:masterClrMapping/>
  </p:clrMapOvr>
  <p:transition xmlns:p14="http://schemas.microsoft.com/office/powerpoint/2010/main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9093541"/>
      </p:ext>
    </p:extLst>
  </p:cSld>
  <p:clrMapOvr>
    <a:masterClrMapping/>
  </p:clrMapOvr>
  <p:transition xmlns:p14="http://schemas.microsoft.com/office/powerpoint/2010/main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38772219"/>
      </p:ext>
    </p:extLst>
  </p:cSld>
  <p:clrMapOvr>
    <a:masterClrMapping/>
  </p:clrMapOvr>
  <p:transition xmlns:p14="http://schemas.microsoft.com/office/powerpoint/2010/main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50592415"/>
      </p:ext>
    </p:extLst>
  </p:cSld>
  <p:clrMapOvr>
    <a:masterClrMapping/>
  </p:clrMapOvr>
  <p:transition xmlns:p14="http://schemas.microsoft.com/office/powerpoint/2010/main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86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048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686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68676" name="Line 4"/>
          <p:cNvSpPr>
            <a:spLocks noChangeShapeType="1"/>
          </p:cNvSpPr>
          <p:nvPr/>
        </p:nvSpPr>
        <p:spPr bwMode="auto">
          <a:xfrm>
            <a:off x="1295400" y="1752600"/>
            <a:ext cx="7848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68677" name="Line 5"/>
          <p:cNvSpPr>
            <a:spLocks noChangeShapeType="1"/>
          </p:cNvSpPr>
          <p:nvPr userDrawn="1"/>
        </p:nvSpPr>
        <p:spPr bwMode="auto">
          <a:xfrm>
            <a:off x="1295400" y="1752600"/>
            <a:ext cx="7848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48" r:id="rId1"/>
    <p:sldLayoutId id="2147484149" r:id="rId2"/>
    <p:sldLayoutId id="2147484150" r:id="rId3"/>
    <p:sldLayoutId id="2147484151" r:id="rId4"/>
    <p:sldLayoutId id="2147484152" r:id="rId5"/>
    <p:sldLayoutId id="2147484153" r:id="rId6"/>
    <p:sldLayoutId id="2147484154" r:id="rId7"/>
    <p:sldLayoutId id="2147484155" r:id="rId8"/>
    <p:sldLayoutId id="2147484156" r:id="rId9"/>
    <p:sldLayoutId id="2147484157" r:id="rId10"/>
    <p:sldLayoutId id="2147484158" r:id="rId11"/>
    <p:sldLayoutId id="2147484159" r:id="rId12"/>
  </p:sldLayoutIdLst>
  <p:transition xmlns:p14="http://schemas.microsoft.com/office/powerpoint/2010/main"/>
  <p:txStyles>
    <p:titleStyle>
      <a:lvl1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ＭＳ Ｐゴシック" charset="0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charset="0"/>
          <a:ea typeface="ＭＳ Ｐゴシック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charset="0"/>
          <a:ea typeface="ＭＳ Ｐゴシック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charset="0"/>
          <a:ea typeface="ＭＳ Ｐゴシック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8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FF0000"/>
                </a:solidFill>
                <a:cs typeface="+mj-cs"/>
              </a:rPr>
              <a:t>CS 4700:</a:t>
            </a:r>
            <a:br>
              <a:rPr lang="en-US" dirty="0" smtClean="0">
                <a:solidFill>
                  <a:srgbClr val="FF0000"/>
                </a:solidFill>
                <a:cs typeface="+mj-cs"/>
              </a:rPr>
            </a:br>
            <a:r>
              <a:rPr lang="en-US" dirty="0" smtClean="0">
                <a:solidFill>
                  <a:srgbClr val="FF0000"/>
                </a:solidFill>
                <a:cs typeface="+mj-cs"/>
              </a:rPr>
              <a:t>Foundations of  Artificial Intelligence</a:t>
            </a:r>
          </a:p>
        </p:txBody>
      </p:sp>
      <p:sp>
        <p:nvSpPr>
          <p:cNvPr id="190469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77000" cy="21336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3200" b="1" dirty="0" smtClean="0">
                <a:solidFill>
                  <a:schemeClr val="accent2"/>
                </a:solidFill>
                <a:cs typeface="+mn-cs"/>
              </a:rPr>
              <a:t>Bart Selman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sz="3200" b="1" dirty="0" smtClean="0">
              <a:solidFill>
                <a:schemeClr val="accent2"/>
              </a:solidFill>
              <a:cs typeface="+mn-cs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sz="3200" b="1" dirty="0" smtClean="0">
                <a:solidFill>
                  <a:schemeClr val="accent2"/>
                </a:solidFill>
                <a:cs typeface="+mn-cs"/>
              </a:rPr>
              <a:t> Search Techniques</a:t>
            </a:r>
            <a:endParaRPr lang="en-US" sz="3200" b="1" dirty="0" smtClean="0">
              <a:solidFill>
                <a:schemeClr val="accent2"/>
              </a:solidFill>
              <a:cs typeface="+mn-cs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sz="3200" b="1" dirty="0" smtClean="0">
                <a:solidFill>
                  <a:schemeClr val="accent2"/>
                </a:solidFill>
                <a:cs typeface="+mn-cs"/>
              </a:rPr>
              <a:t>R&amp;N: Chapter 3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5906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762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smtClean="0">
                <a:solidFill>
                  <a:srgbClr val="FF0000"/>
                </a:solidFill>
                <a:cs typeface="+mj-cs"/>
              </a:rPr>
              <a:t>Search strategies</a:t>
            </a:r>
          </a:p>
        </p:txBody>
      </p:sp>
      <p:sp>
        <p:nvSpPr>
          <p:cNvPr id="1275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371600"/>
            <a:ext cx="77724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b="1" dirty="0" smtClean="0">
                <a:cs typeface="+mn-cs"/>
              </a:rPr>
              <a:t>A search </a:t>
            </a:r>
            <a:r>
              <a:rPr lang="en-US" b="1" i="1" dirty="0" smtClean="0">
                <a:cs typeface="+mn-cs"/>
              </a:rPr>
              <a:t>strategy</a:t>
            </a:r>
            <a:r>
              <a:rPr lang="en-US" b="1" dirty="0" smtClean="0">
                <a:cs typeface="+mn-cs"/>
              </a:rPr>
              <a:t> is defined by picking the </a:t>
            </a:r>
            <a:r>
              <a:rPr lang="en-US" b="1" dirty="0" smtClean="0">
                <a:solidFill>
                  <a:srgbClr val="FF0000"/>
                </a:solidFill>
                <a:cs typeface="+mn-cs"/>
              </a:rPr>
              <a:t>order of node expansion. </a:t>
            </a:r>
            <a:endParaRPr lang="en-US" b="1" dirty="0" smtClean="0">
              <a:cs typeface="+mn-cs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dirty="0" smtClean="0">
              <a:cs typeface="+mn-cs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b="1" dirty="0" smtClean="0">
                <a:cs typeface="+mn-cs"/>
              </a:rPr>
              <a:t>Strategies are evaluated along the following dimensions: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b="1" dirty="0" smtClean="0">
                <a:solidFill>
                  <a:schemeClr val="accent2"/>
                </a:solidFill>
              </a:rPr>
              <a:t>completeness</a:t>
            </a:r>
            <a:r>
              <a:rPr lang="en-US" b="1" dirty="0" smtClean="0"/>
              <a:t>: does it always find a solution if one exists?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b="1" dirty="0" smtClean="0">
                <a:solidFill>
                  <a:schemeClr val="accent2"/>
                </a:solidFill>
              </a:rPr>
              <a:t>time complexity</a:t>
            </a:r>
            <a:r>
              <a:rPr lang="en-US" b="1" dirty="0" smtClean="0"/>
              <a:t>: number of nodes generated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b="1" dirty="0" smtClean="0">
                <a:solidFill>
                  <a:schemeClr val="accent2"/>
                </a:solidFill>
              </a:rPr>
              <a:t>space complexity</a:t>
            </a:r>
            <a:r>
              <a:rPr lang="en-US" b="1" dirty="0" smtClean="0"/>
              <a:t>: maximum number of nodes in memory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b="1" dirty="0" smtClean="0">
                <a:solidFill>
                  <a:schemeClr val="accent2"/>
                </a:solidFill>
              </a:rPr>
              <a:t>optimality</a:t>
            </a:r>
            <a:r>
              <a:rPr lang="en-US" b="1" dirty="0" smtClean="0"/>
              <a:t>: does it always find a least-cost solution?</a:t>
            </a:r>
            <a:r>
              <a:rPr lang="en-US" dirty="0" smtClean="0"/>
              <a:t>
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b="1" dirty="0" smtClean="0">
                <a:cs typeface="+mn-cs"/>
              </a:rPr>
              <a:t>Time and space complexity are measured in terms of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b="1" i="1" dirty="0" smtClean="0"/>
              <a:t>b:</a:t>
            </a:r>
            <a:r>
              <a:rPr lang="en-US" b="1" dirty="0" smtClean="0"/>
              <a:t> maximum branching factor of the search tree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b="1" i="1" dirty="0" smtClean="0"/>
              <a:t>d: </a:t>
            </a:r>
            <a:r>
              <a:rPr lang="en-US" b="1" dirty="0" smtClean="0"/>
              <a:t>depth of the least-cost solution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b="1" i="1" dirty="0" smtClean="0"/>
              <a:t>m</a:t>
            </a:r>
            <a:r>
              <a:rPr lang="en-US" b="1" dirty="0" smtClean="0"/>
              <a:t>: maximum depth of the state space (may be </a:t>
            </a:r>
            <a:r>
              <a:rPr lang="en-US" b="1" dirty="0" smtClean="0">
                <a:cs typeface="Arial" charset="0"/>
              </a:rPr>
              <a:t>∞</a:t>
            </a:r>
            <a:r>
              <a:rPr lang="en-US" b="1" dirty="0" smtClean="0"/>
              <a:t>)
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6930" name="Rectangle 2"/>
          <p:cNvSpPr>
            <a:spLocks noGrp="1" noChangeArrowheads="1"/>
          </p:cNvSpPr>
          <p:nvPr>
            <p:ph type="title"/>
          </p:nvPr>
        </p:nvSpPr>
        <p:spPr>
          <a:xfrm>
            <a:off x="1404938" y="-3048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smtClean="0">
                <a:solidFill>
                  <a:srgbClr val="FF0000"/>
                </a:solidFill>
                <a:cs typeface="+mj-cs"/>
              </a:rPr>
              <a:t>Uninformed search strategies</a:t>
            </a:r>
          </a:p>
        </p:txBody>
      </p:sp>
      <p:sp>
        <p:nvSpPr>
          <p:cNvPr id="12769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7772400" cy="4114800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b="1" dirty="0" smtClean="0">
                <a:solidFill>
                  <a:srgbClr val="FF0000"/>
                </a:solidFill>
                <a:cs typeface="+mn-cs"/>
              </a:rPr>
              <a:t>Uninformed</a:t>
            </a:r>
            <a:r>
              <a:rPr lang="en-US" sz="2400" b="1" dirty="0" smtClean="0">
                <a:cs typeface="+mn-cs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cs typeface="+mn-cs"/>
              </a:rPr>
              <a:t>(blind)</a:t>
            </a:r>
            <a:r>
              <a:rPr lang="en-US" sz="2400" b="1" dirty="0" smtClean="0">
                <a:cs typeface="+mn-cs"/>
              </a:rPr>
              <a:t> search strategies use only the information available in the problem definition:</a:t>
            </a:r>
          </a:p>
          <a:p>
            <a:pPr eaLnBrk="1" hangingPunct="1">
              <a:defRPr/>
            </a:pPr>
            <a:endParaRPr lang="en-US" dirty="0" smtClean="0">
              <a:cs typeface="+mn-cs"/>
            </a:endParaRPr>
          </a:p>
          <a:p>
            <a:pPr lvl="1" eaLnBrk="1" hangingPunct="1">
              <a:defRPr/>
            </a:pPr>
            <a:r>
              <a:rPr lang="en-US" sz="2400" b="1" dirty="0" smtClean="0">
                <a:solidFill>
                  <a:srgbClr val="3333CC"/>
                </a:solidFill>
              </a:rPr>
              <a:t>Breadth-first search</a:t>
            </a:r>
          </a:p>
          <a:p>
            <a:pPr lvl="1" eaLnBrk="1" hangingPunct="1">
              <a:defRPr/>
            </a:pPr>
            <a:r>
              <a:rPr lang="en-US" sz="2400" b="1" dirty="0" smtClean="0">
                <a:solidFill>
                  <a:srgbClr val="3333CC"/>
                </a:solidFill>
              </a:rPr>
              <a:t>Uniform-cost search</a:t>
            </a:r>
          </a:p>
          <a:p>
            <a:pPr lvl="1" eaLnBrk="1" hangingPunct="1">
              <a:defRPr/>
            </a:pPr>
            <a:r>
              <a:rPr lang="en-US" sz="2400" b="1" dirty="0" smtClean="0">
                <a:solidFill>
                  <a:srgbClr val="3333CC"/>
                </a:solidFill>
              </a:rPr>
              <a:t>Depth-first search</a:t>
            </a:r>
          </a:p>
          <a:p>
            <a:pPr lvl="1" eaLnBrk="1" hangingPunct="1">
              <a:defRPr/>
            </a:pPr>
            <a:r>
              <a:rPr lang="en-US" sz="2400" b="1" dirty="0" smtClean="0">
                <a:solidFill>
                  <a:srgbClr val="3333CC"/>
                </a:solidFill>
              </a:rPr>
              <a:t>Depth-limited search</a:t>
            </a:r>
          </a:p>
          <a:p>
            <a:pPr lvl="1" eaLnBrk="1" hangingPunct="1">
              <a:defRPr/>
            </a:pPr>
            <a:r>
              <a:rPr lang="en-US" sz="2400" b="1" dirty="0" smtClean="0">
                <a:solidFill>
                  <a:srgbClr val="3333CC"/>
                </a:solidFill>
              </a:rPr>
              <a:t>Iterative deepening search</a:t>
            </a:r>
          </a:p>
          <a:p>
            <a:pPr lvl="1" eaLnBrk="1" hangingPunct="1">
              <a:defRPr/>
            </a:pPr>
            <a:r>
              <a:rPr lang="en-US" sz="2400" b="1" dirty="0" smtClean="0">
                <a:solidFill>
                  <a:srgbClr val="3333CC"/>
                </a:solidFill>
              </a:rPr>
              <a:t>Bidirectional search</a:t>
            </a:r>
            <a:r>
              <a:rPr lang="en-US" dirty="0" smtClean="0"/>
              <a:t>
</a:t>
            </a:r>
          </a:p>
        </p:txBody>
      </p:sp>
      <p:sp>
        <p:nvSpPr>
          <p:cNvPr id="1276932" name="Text Box 4"/>
          <p:cNvSpPr txBox="1">
            <a:spLocks noChangeArrowheads="1"/>
          </p:cNvSpPr>
          <p:nvPr/>
        </p:nvSpPr>
        <p:spPr bwMode="auto">
          <a:xfrm>
            <a:off x="381000" y="5181600"/>
            <a:ext cx="8610600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>
                <a:solidFill>
                  <a:srgbClr val="CC00CC"/>
                </a:solidFill>
                <a:cs typeface="+mn-cs"/>
              </a:rPr>
              <a:t>Key issue</a:t>
            </a:r>
            <a:r>
              <a:rPr lang="en-US" b="1" dirty="0">
                <a:cs typeface="+mn-cs"/>
              </a:rPr>
              <a:t>: type of queue used for the </a:t>
            </a:r>
            <a:r>
              <a:rPr lang="en-US" b="1" dirty="0">
                <a:solidFill>
                  <a:srgbClr val="CC00CC"/>
                </a:solidFill>
                <a:cs typeface="+mn-cs"/>
              </a:rPr>
              <a:t>fringe of the search tree</a:t>
            </a:r>
          </a:p>
          <a:p>
            <a:pPr>
              <a:defRPr/>
            </a:pPr>
            <a:r>
              <a:rPr lang="en-US" b="1" dirty="0">
                <a:cs typeface="+mn-cs"/>
              </a:rPr>
              <a:t>(collection of tree nodes that have been generated but not yet </a:t>
            </a:r>
          </a:p>
          <a:p>
            <a:pPr>
              <a:defRPr/>
            </a:pPr>
            <a:r>
              <a:rPr lang="en-US" b="1" dirty="0">
                <a:cs typeface="+mn-cs"/>
              </a:rPr>
              <a:t>expanded)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7954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-152400"/>
            <a:ext cx="777240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smtClean="0">
                <a:solidFill>
                  <a:srgbClr val="FF0000"/>
                </a:solidFill>
                <a:cs typeface="+mj-cs"/>
              </a:rPr>
              <a:t>Breadth-first search</a:t>
            </a:r>
          </a:p>
        </p:txBody>
      </p:sp>
      <p:sp>
        <p:nvSpPr>
          <p:cNvPr id="1277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838200"/>
            <a:ext cx="7543800" cy="20574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cs typeface="+mn-cs"/>
              </a:rPr>
              <a:t>Expand shallowest unexpanded node.</a:t>
            </a:r>
            <a:r>
              <a:rPr lang="en-US" dirty="0" smtClean="0">
                <a:cs typeface="+mn-cs"/>
              </a:rPr>
              <a:t>
</a:t>
            </a:r>
          </a:p>
          <a:p>
            <a:pPr eaLnBrk="1" hangingPunct="1">
              <a:defRPr/>
            </a:pPr>
            <a:r>
              <a:rPr lang="en-US" b="1" dirty="0" smtClean="0">
                <a:solidFill>
                  <a:schemeClr val="accent2"/>
                </a:solidFill>
                <a:cs typeface="+mn-cs"/>
              </a:rPr>
              <a:t>Implementation</a:t>
            </a:r>
            <a:r>
              <a:rPr lang="en-US" b="1" dirty="0" smtClean="0">
                <a:cs typeface="+mn-cs"/>
              </a:rPr>
              <a:t>:</a:t>
            </a:r>
          </a:p>
          <a:p>
            <a:pPr lvl="1" eaLnBrk="1" hangingPunct="1">
              <a:defRPr/>
            </a:pPr>
            <a:r>
              <a:rPr lang="en-US" b="1" i="1" dirty="0" smtClean="0"/>
              <a:t>fringe</a:t>
            </a:r>
            <a:r>
              <a:rPr lang="en-US" b="1" dirty="0" smtClean="0"/>
              <a:t> is a FIFO queue, i.e., new nodes go at end</a:t>
            </a:r>
          </a:p>
          <a:p>
            <a:pPr marL="457200" lvl="1" indent="0" eaLnBrk="1" hangingPunct="1">
              <a:buNone/>
              <a:defRPr/>
            </a:pPr>
            <a:r>
              <a:rPr lang="en-US" b="1" dirty="0" smtClean="0"/>
              <a:t>    (First In First Out queue.)</a:t>
            </a:r>
            <a:r>
              <a:rPr lang="en-US" dirty="0" smtClean="0"/>
              <a:t>
</a:t>
            </a:r>
          </a:p>
        </p:txBody>
      </p:sp>
      <p:pic>
        <p:nvPicPr>
          <p:cNvPr id="45059" name="Picture 4" descr="bfs-progress1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971800"/>
            <a:ext cx="4267200" cy="281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876800" y="1905001"/>
            <a:ext cx="350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Fringe queue:   &lt;A&gt;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324600" y="2971800"/>
            <a:ext cx="265634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2"/>
                </a:solidFill>
              </a:rPr>
              <a:t>Select A from</a:t>
            </a:r>
          </a:p>
          <a:p>
            <a:r>
              <a:rPr lang="en-US" b="1" dirty="0" smtClean="0">
                <a:solidFill>
                  <a:schemeClr val="accent2"/>
                </a:solidFill>
              </a:rPr>
              <a:t>queue and expand.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315200" y="4419600"/>
            <a:ext cx="112082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Gives</a:t>
            </a:r>
          </a:p>
          <a:p>
            <a:r>
              <a:rPr lang="en-US" b="1" dirty="0" smtClean="0"/>
              <a:t>&lt;B, C&gt;</a:t>
            </a:r>
            <a:endParaRPr lang="en-US" b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79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779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779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79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779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779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79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779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779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2779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2779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79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2779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2779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79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2779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2779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79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50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5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8978" name="Picture 2" descr="bfs-progress2c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28800" y="1676400"/>
            <a:ext cx="4343400" cy="280035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5486400" y="457200"/>
            <a:ext cx="23134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Queue:   &lt;B, C&gt;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00800" y="1371600"/>
            <a:ext cx="2224612" cy="16927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3333CC"/>
                </a:solidFill>
              </a:rPr>
              <a:t>Select B from</a:t>
            </a:r>
          </a:p>
          <a:p>
            <a:r>
              <a:rPr lang="en-US" sz="2000" b="1" dirty="0" smtClean="0">
                <a:solidFill>
                  <a:srgbClr val="3333CC"/>
                </a:solidFill>
              </a:rPr>
              <a:t>front, and expand.</a:t>
            </a:r>
          </a:p>
          <a:p>
            <a:endParaRPr lang="en-US" sz="2000" b="1" dirty="0">
              <a:solidFill>
                <a:srgbClr val="3333CC"/>
              </a:solidFill>
            </a:endParaRPr>
          </a:p>
          <a:p>
            <a:r>
              <a:rPr lang="en-US" sz="2000" b="1" dirty="0" smtClean="0">
                <a:solidFill>
                  <a:srgbClr val="3333CC"/>
                </a:solidFill>
              </a:rPr>
              <a:t>Put children at the</a:t>
            </a:r>
          </a:p>
          <a:p>
            <a:r>
              <a:rPr lang="en-US" sz="2000" b="1" dirty="0" smtClean="0">
                <a:solidFill>
                  <a:srgbClr val="3333CC"/>
                </a:solidFill>
              </a:rPr>
              <a:t>end.</a:t>
            </a:r>
            <a:endParaRPr lang="en-US" sz="2000" b="1" dirty="0">
              <a:solidFill>
                <a:srgbClr val="3333CC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39000" y="3581400"/>
            <a:ext cx="149301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Gives</a:t>
            </a:r>
          </a:p>
          <a:p>
            <a:r>
              <a:rPr lang="en-US" b="1" dirty="0" smtClean="0"/>
              <a:t>&lt;C, D, E&gt;</a:t>
            </a:r>
            <a:endParaRPr lang="en-US" b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5" name="Picture 2" descr="bfs-progress3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371600"/>
            <a:ext cx="4343400" cy="285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5029200" y="457200"/>
            <a:ext cx="35702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Fringe queue:   &lt;C, D, E&gt;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29" name="Picture 2" descr="bfs-progress4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371600"/>
            <a:ext cx="4648200" cy="278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4953000" y="381000"/>
            <a:ext cx="39677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Fringe queue:   &lt;D, E, F, G&gt;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43000" y="5181600"/>
            <a:ext cx="594312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3333CC"/>
                </a:solidFill>
              </a:rPr>
              <a:t>Assuming no further children, queue becomes</a:t>
            </a:r>
          </a:p>
          <a:p>
            <a:r>
              <a:rPr lang="en-US" sz="2000" b="1" dirty="0" smtClean="0">
                <a:solidFill>
                  <a:srgbClr val="3333CC"/>
                </a:solidFill>
              </a:rPr>
              <a:t>&lt;E, F, G&gt;, &lt;F, G&gt;, &lt;G&gt;, &lt;&gt;. Each time node checked</a:t>
            </a:r>
          </a:p>
          <a:p>
            <a:r>
              <a:rPr lang="en-US" sz="2000" b="1" dirty="0" smtClean="0">
                <a:solidFill>
                  <a:srgbClr val="3333CC"/>
                </a:solidFill>
              </a:rPr>
              <a:t>for goal state.</a:t>
            </a:r>
            <a:endParaRPr lang="en-US" sz="2000" b="1" dirty="0">
              <a:solidFill>
                <a:srgbClr val="3333CC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1344083" y="-3048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smtClean="0">
                <a:solidFill>
                  <a:srgbClr val="FF0000"/>
                </a:solidFill>
                <a:cs typeface="+mj-cs"/>
              </a:rPr>
              <a:t>Properties of breadth-first </a:t>
            </a:r>
            <a:r>
              <a:rPr lang="en-US" sz="2800" dirty="0" smtClean="0">
                <a:solidFill>
                  <a:srgbClr val="FF0000"/>
                </a:solidFill>
                <a:cs typeface="+mj-cs"/>
              </a:rPr>
              <a:t>search</a:t>
            </a:r>
            <a:br>
              <a:rPr lang="en-US" sz="2800" dirty="0" smtClean="0">
                <a:solidFill>
                  <a:srgbClr val="FF0000"/>
                </a:solidFill>
                <a:cs typeface="+mj-cs"/>
              </a:rPr>
            </a:br>
            <a:r>
              <a:rPr lang="en-US" sz="2800" dirty="0" smtClean="0">
                <a:solidFill>
                  <a:srgbClr val="FF0000"/>
                </a:solidFill>
                <a:cs typeface="+mj-cs"/>
              </a:rPr>
              <a:t>(</a:t>
            </a:r>
            <a:r>
              <a:rPr lang="en-US" sz="2800" u="sng" dirty="0" smtClean="0">
                <a:solidFill>
                  <a:srgbClr val="FF0000"/>
                </a:solidFill>
                <a:cs typeface="+mj-cs"/>
              </a:rPr>
              <a:t>check them at home!!!!</a:t>
            </a:r>
            <a:r>
              <a:rPr lang="en-US" sz="2800" dirty="0" smtClean="0">
                <a:solidFill>
                  <a:srgbClr val="FF0000"/>
                </a:solidFill>
                <a:cs typeface="+mj-cs"/>
              </a:rPr>
              <a:t>)</a:t>
            </a:r>
            <a:endParaRPr lang="en-US" sz="2800" dirty="0" smtClean="0">
              <a:solidFill>
                <a:srgbClr val="FF0000"/>
              </a:solidFill>
              <a:cs typeface="+mj-cs"/>
            </a:endParaRPr>
          </a:p>
        </p:txBody>
      </p:sp>
      <p:sp>
        <p:nvSpPr>
          <p:cNvPr id="1282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838200"/>
            <a:ext cx="7924800" cy="5638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u="sng" dirty="0" smtClean="0">
                <a:solidFill>
                  <a:srgbClr val="CC0099"/>
                </a:solidFill>
                <a:cs typeface="+mn-cs"/>
              </a:rPr>
              <a:t>Complete?</a:t>
            </a:r>
            <a:r>
              <a:rPr lang="en-US" sz="2800" dirty="0" smtClean="0">
                <a:solidFill>
                  <a:srgbClr val="CC0099"/>
                </a:solidFill>
                <a:cs typeface="+mn-cs"/>
              </a:rPr>
              <a:t> </a:t>
            </a:r>
            <a:r>
              <a:rPr lang="en-US" sz="2800" dirty="0" smtClean="0">
                <a:cs typeface="+mn-cs"/>
              </a:rPr>
              <a:t>Yes (if </a:t>
            </a:r>
            <a:r>
              <a:rPr lang="en-US" sz="2800" i="1" dirty="0" smtClean="0">
                <a:cs typeface="+mn-cs"/>
              </a:rPr>
              <a:t>b</a:t>
            </a:r>
            <a:r>
              <a:rPr lang="en-US" sz="2800" dirty="0" smtClean="0">
                <a:cs typeface="+mn-cs"/>
              </a:rPr>
              <a:t> is finite)
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u="sng" dirty="0" smtClean="0">
                <a:solidFill>
                  <a:srgbClr val="CC0099"/>
                </a:solidFill>
                <a:cs typeface="+mn-cs"/>
              </a:rPr>
              <a:t>Time?</a:t>
            </a:r>
            <a:r>
              <a:rPr lang="en-US" sz="2800" dirty="0" smtClean="0">
                <a:cs typeface="+mn-cs"/>
              </a:rPr>
              <a:t> </a:t>
            </a:r>
            <a:r>
              <a:rPr lang="en-US" sz="2800" i="1" dirty="0" smtClean="0">
                <a:cs typeface="+mn-cs"/>
              </a:rPr>
              <a:t>1+b+b</a:t>
            </a:r>
            <a:r>
              <a:rPr lang="en-US" sz="2800" i="1" baseline="30000" dirty="0" smtClean="0">
                <a:cs typeface="+mn-cs"/>
              </a:rPr>
              <a:t>2</a:t>
            </a:r>
            <a:r>
              <a:rPr lang="en-US" sz="2800" i="1" dirty="0" smtClean="0">
                <a:cs typeface="+mn-cs"/>
              </a:rPr>
              <a:t>+b</a:t>
            </a:r>
            <a:r>
              <a:rPr lang="en-US" sz="2800" i="1" baseline="30000" dirty="0" smtClean="0">
                <a:cs typeface="+mn-cs"/>
              </a:rPr>
              <a:t>3</a:t>
            </a:r>
            <a:r>
              <a:rPr lang="en-US" sz="2800" dirty="0" smtClean="0">
                <a:cs typeface="+mn-cs"/>
              </a:rPr>
              <a:t>+… +</a:t>
            </a:r>
            <a:r>
              <a:rPr lang="en-US" sz="2800" i="1" dirty="0" err="1" smtClean="0">
                <a:cs typeface="+mn-cs"/>
              </a:rPr>
              <a:t>b</a:t>
            </a:r>
            <a:r>
              <a:rPr lang="en-US" sz="2800" i="1" baseline="30000" dirty="0" err="1" smtClean="0">
                <a:cs typeface="+mn-cs"/>
              </a:rPr>
              <a:t>d</a:t>
            </a:r>
            <a:r>
              <a:rPr lang="en-US" sz="2800" dirty="0" smtClean="0">
                <a:cs typeface="+mn-cs"/>
              </a:rPr>
              <a:t> + </a:t>
            </a:r>
            <a:r>
              <a:rPr lang="en-US" sz="2800" i="1" dirty="0" smtClean="0">
                <a:cs typeface="+mn-cs"/>
              </a:rPr>
              <a:t>b(b</a:t>
            </a:r>
            <a:r>
              <a:rPr lang="en-US" sz="2800" i="1" baseline="30000" dirty="0" smtClean="0">
                <a:cs typeface="+mn-cs"/>
              </a:rPr>
              <a:t>d</a:t>
            </a:r>
            <a:r>
              <a:rPr lang="en-US" sz="2800" i="1" dirty="0" smtClean="0">
                <a:cs typeface="+mn-cs"/>
              </a:rPr>
              <a:t>-1</a:t>
            </a:r>
            <a:r>
              <a:rPr lang="en-US" sz="2800" dirty="0" smtClean="0">
                <a:cs typeface="+mn-cs"/>
              </a:rPr>
              <a:t>) = O(b</a:t>
            </a:r>
            <a:r>
              <a:rPr lang="en-US" sz="2800" baseline="30000" dirty="0" smtClean="0">
                <a:cs typeface="+mn-cs"/>
              </a:rPr>
              <a:t>d+1</a:t>
            </a:r>
            <a:r>
              <a:rPr lang="en-US" sz="2800" dirty="0" smtClean="0">
                <a:cs typeface="+mn-cs"/>
              </a:rPr>
              <a:t>)
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u="sng" dirty="0" smtClean="0">
                <a:solidFill>
                  <a:srgbClr val="CC0099"/>
                </a:solidFill>
                <a:cs typeface="+mn-cs"/>
              </a:rPr>
              <a:t>Space?</a:t>
            </a:r>
            <a:r>
              <a:rPr lang="en-US" sz="2800" dirty="0" smtClean="0">
                <a:cs typeface="+mn-cs"/>
              </a:rPr>
              <a:t> </a:t>
            </a:r>
            <a:r>
              <a:rPr lang="en-US" sz="2800" i="1" dirty="0" smtClean="0">
                <a:cs typeface="+mn-cs"/>
              </a:rPr>
              <a:t>O(b</a:t>
            </a:r>
            <a:r>
              <a:rPr lang="en-US" sz="2800" i="1" baseline="30000" dirty="0" smtClean="0">
                <a:cs typeface="+mn-cs"/>
              </a:rPr>
              <a:t>d+1</a:t>
            </a:r>
            <a:r>
              <a:rPr lang="en-US" sz="2800" i="1" dirty="0" smtClean="0">
                <a:cs typeface="+mn-cs"/>
              </a:rPr>
              <a:t>)</a:t>
            </a:r>
            <a:r>
              <a:rPr lang="en-US" sz="2800" dirty="0" smtClean="0">
                <a:cs typeface="+mn-cs"/>
              </a:rPr>
              <a:t> </a:t>
            </a:r>
            <a:r>
              <a:rPr lang="en-US" sz="2400" dirty="0" smtClean="0">
                <a:cs typeface="+mn-cs"/>
              </a:rPr>
              <a:t>(keeps every node in memory;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>
                <a:cs typeface="+mn-cs"/>
              </a:rPr>
              <a:t> </a:t>
            </a:r>
            <a:r>
              <a:rPr lang="en-US" sz="2800" dirty="0" smtClean="0">
                <a:cs typeface="+mn-cs"/>
              </a:rPr>
              <a:t>                         </a:t>
            </a:r>
            <a:r>
              <a:rPr lang="en-US" sz="2400" dirty="0" smtClean="0">
                <a:cs typeface="+mn-cs"/>
              </a:rPr>
              <a:t>needed also to reconstruct soln. path)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u="sng" dirty="0" smtClean="0">
                <a:solidFill>
                  <a:srgbClr val="CC0099"/>
                </a:solidFill>
                <a:cs typeface="+mn-cs"/>
              </a:rPr>
              <a:t>Optimal soln. found?</a:t>
            </a:r>
            <a:r>
              <a:rPr lang="en-US" sz="2800" dirty="0" smtClean="0">
                <a:cs typeface="+mn-cs"/>
              </a:rPr>
              <a:t>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>
                <a:cs typeface="+mn-cs"/>
              </a:rPr>
              <a:t> </a:t>
            </a:r>
            <a:r>
              <a:rPr lang="en-US" sz="2800" dirty="0" smtClean="0">
                <a:cs typeface="+mn-cs"/>
              </a:rPr>
              <a:t>      Yes (if  all step costs are identical)
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>
                <a:solidFill>
                  <a:srgbClr val="FF0000"/>
                </a:solidFill>
                <a:cs typeface="+mn-cs"/>
              </a:rPr>
              <a:t>Space</a:t>
            </a:r>
            <a:r>
              <a:rPr lang="en-US" sz="2800" b="1" dirty="0" smtClean="0">
                <a:cs typeface="+mn-cs"/>
              </a:rPr>
              <a:t> </a:t>
            </a:r>
            <a:r>
              <a:rPr lang="en-US" sz="2800" b="1" dirty="0" smtClean="0">
                <a:solidFill>
                  <a:srgbClr val="3333CC"/>
                </a:solidFill>
                <a:cs typeface="+mn-cs"/>
              </a:rPr>
              <a:t>is the bigger problem (more than time)</a:t>
            </a:r>
            <a:r>
              <a:rPr lang="en-US" sz="2800" b="1" dirty="0" smtClean="0">
                <a:cs typeface="+mn-cs"/>
              </a:rPr>
              <a:t>
</a:t>
            </a:r>
          </a:p>
        </p:txBody>
      </p:sp>
      <p:sp>
        <p:nvSpPr>
          <p:cNvPr id="1282052" name="Rectangle 4"/>
          <p:cNvSpPr>
            <a:spLocks noChangeArrowheads="1"/>
          </p:cNvSpPr>
          <p:nvPr/>
        </p:nvSpPr>
        <p:spPr bwMode="auto">
          <a:xfrm>
            <a:off x="609600" y="5715000"/>
            <a:ext cx="7315200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lvl="1">
              <a:defRPr/>
            </a:pPr>
            <a:r>
              <a:rPr lang="en-US" i="1" dirty="0">
                <a:cs typeface="+mn-cs"/>
              </a:rPr>
              <a:t>b:</a:t>
            </a:r>
            <a:r>
              <a:rPr lang="en-US" dirty="0">
                <a:cs typeface="+mn-cs"/>
              </a:rPr>
              <a:t> maximum branching factor of the search tree</a:t>
            </a:r>
          </a:p>
          <a:p>
            <a:pPr lvl="1">
              <a:defRPr/>
            </a:pPr>
            <a:r>
              <a:rPr lang="en-US" i="1" dirty="0">
                <a:cs typeface="+mn-cs"/>
              </a:rPr>
              <a:t>d: </a:t>
            </a:r>
            <a:r>
              <a:rPr lang="en-US" dirty="0">
                <a:cs typeface="+mn-cs"/>
              </a:rPr>
              <a:t>depth of the least-cost solution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643318" y="609600"/>
            <a:ext cx="213018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Note: check for </a:t>
            </a:r>
          </a:p>
          <a:p>
            <a:r>
              <a:rPr lang="en-US" sz="2000" b="1" dirty="0" smtClean="0"/>
              <a:t>goal only when</a:t>
            </a:r>
          </a:p>
          <a:p>
            <a:r>
              <a:rPr lang="en-US" sz="2000" b="1" dirty="0" smtClean="0"/>
              <a:t>node is expanded.</a:t>
            </a:r>
            <a:endParaRPr lang="en-US" b="1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7315200" y="1752600"/>
            <a:ext cx="215871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</a:t>
            </a:r>
            <a:r>
              <a:rPr lang="en-US" dirty="0" smtClean="0"/>
              <a:t>epth d, goal may be last node (only checked when expanded.).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Uniform Cost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8800"/>
            <a:ext cx="7772400" cy="4495800"/>
          </a:xfrm>
        </p:spPr>
        <p:txBody>
          <a:bodyPr/>
          <a:lstStyle/>
          <a:p>
            <a:r>
              <a:rPr lang="en-US" dirty="0" smtClean="0"/>
              <a:t>We factor in the </a:t>
            </a:r>
            <a:r>
              <a:rPr lang="en-US" dirty="0" smtClean="0">
                <a:solidFill>
                  <a:srgbClr val="FF0000"/>
                </a:solidFill>
              </a:rPr>
              <a:t>cost of each step</a:t>
            </a:r>
            <a:r>
              <a:rPr lang="en-US" dirty="0"/>
              <a:t> </a:t>
            </a:r>
            <a:r>
              <a:rPr lang="en-US" dirty="0" smtClean="0"/>
              <a:t>(e.g., distance form current state to the neighbors). Assumption: costs are non-negative.</a:t>
            </a:r>
          </a:p>
          <a:p>
            <a:pPr marL="342900" lvl="1" indent="-342900">
              <a:buNone/>
            </a:pPr>
            <a:r>
              <a:rPr lang="en-US" sz="2400" dirty="0" smtClean="0"/>
              <a:t>		g</a:t>
            </a:r>
            <a:r>
              <a:rPr lang="en-US" sz="2400" dirty="0"/>
              <a:t>(n) = cost so far to reach n </a:t>
            </a:r>
          </a:p>
          <a:p>
            <a:endParaRPr lang="en-US" dirty="0" smtClean="0"/>
          </a:p>
          <a:p>
            <a:r>
              <a:rPr lang="en-US" dirty="0">
                <a:solidFill>
                  <a:srgbClr val="FF0000"/>
                </a:solidFill>
                <a:sym typeface="Wingdings"/>
              </a:rPr>
              <a:t>Queue</a:t>
            </a:r>
            <a:r>
              <a:rPr lang="en-US" dirty="0">
                <a:sym typeface="Wingdings"/>
              </a:rPr>
              <a:t>  ordered by </a:t>
            </a:r>
            <a:r>
              <a:rPr lang="en-US" dirty="0" smtClean="0">
                <a:sym typeface="Wingdings"/>
              </a:rPr>
              <a:t>cost</a:t>
            </a:r>
            <a:endParaRPr lang="en-US" dirty="0">
              <a:sym typeface="Wingdings"/>
            </a:endParaRPr>
          </a:p>
          <a:p>
            <a:endParaRPr lang="en-US" dirty="0"/>
          </a:p>
          <a:p>
            <a:r>
              <a:rPr lang="en-US" dirty="0" smtClean="0"/>
              <a:t>If all the steps are the same </a:t>
            </a:r>
            <a:r>
              <a:rPr lang="en-US" dirty="0" smtClean="0">
                <a:sym typeface="Wingdings"/>
              </a:rPr>
              <a:t> </a:t>
            </a:r>
            <a:r>
              <a:rPr lang="en-US" dirty="0" smtClean="0">
                <a:solidFill>
                  <a:srgbClr val="FF0000"/>
                </a:solidFill>
                <a:sym typeface="Wingdings"/>
              </a:rPr>
              <a:t>breadth-first search </a:t>
            </a:r>
            <a:r>
              <a:rPr lang="en-US" dirty="0" smtClean="0">
                <a:sym typeface="Wingdings"/>
              </a:rPr>
              <a:t>is optimal since it always expands the </a:t>
            </a:r>
            <a:r>
              <a:rPr lang="en-US" dirty="0" smtClean="0">
                <a:solidFill>
                  <a:srgbClr val="FF0000"/>
                </a:solidFill>
                <a:sym typeface="Wingdings"/>
              </a:rPr>
              <a:t>shallowest (least cost)</a:t>
            </a:r>
            <a:r>
              <a:rPr lang="en-US" dirty="0" smtClean="0">
                <a:sym typeface="Wingdings"/>
              </a:rPr>
              <a:t>!</a:t>
            </a:r>
          </a:p>
          <a:p>
            <a:endParaRPr lang="en-US" dirty="0">
              <a:sym typeface="Wingdings"/>
            </a:endParaRPr>
          </a:p>
          <a:p>
            <a:r>
              <a:rPr lang="en-US" dirty="0" smtClean="0">
                <a:solidFill>
                  <a:srgbClr val="FF0000"/>
                </a:solidFill>
                <a:sym typeface="Wingdings"/>
              </a:rPr>
              <a:t>Uniform-cost search </a:t>
            </a:r>
            <a:r>
              <a:rPr lang="en-US" dirty="0" smtClean="0">
                <a:sym typeface="Wingdings"/>
              </a:rPr>
              <a:t> expand </a:t>
            </a:r>
            <a:r>
              <a:rPr lang="en-US" dirty="0">
                <a:sym typeface="Wingdings"/>
              </a:rPr>
              <a:t>first the nodes with lowest cost (instead of depth).</a:t>
            </a:r>
            <a:endParaRPr lang="en-US" dirty="0" smtClean="0">
              <a:sym typeface="Wingdings"/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715000" y="5867400"/>
            <a:ext cx="25265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sym typeface="Wingdings"/>
              </a:rPr>
              <a:t>Does it ring a bell?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875277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-152400"/>
            <a:ext cx="7772400" cy="1143000"/>
          </a:xfrm>
        </p:spPr>
        <p:txBody>
          <a:bodyPr/>
          <a:lstStyle/>
          <a:p>
            <a:r>
              <a:rPr lang="en-US" sz="2800" dirty="0" smtClean="0">
                <a:solidFill>
                  <a:srgbClr val="FF0000"/>
                </a:solidFill>
              </a:rPr>
              <a:t>Uniform-cost search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762000"/>
            <a:ext cx="8763000" cy="4191000"/>
          </a:xfrm>
        </p:spPr>
        <p:txBody>
          <a:bodyPr/>
          <a:lstStyle/>
          <a:p>
            <a:r>
              <a:rPr lang="en-US" b="1" dirty="0" smtClean="0">
                <a:solidFill>
                  <a:schemeClr val="accent2"/>
                </a:solidFill>
              </a:rPr>
              <a:t>Two subtleties: (bottom p. 83 </a:t>
            </a:r>
            <a:r>
              <a:rPr lang="en-US" b="1" dirty="0" err="1" smtClean="0">
                <a:solidFill>
                  <a:schemeClr val="accent2"/>
                </a:solidFill>
              </a:rPr>
              <a:t>Norvig</a:t>
            </a:r>
            <a:r>
              <a:rPr lang="en-US" b="1" dirty="0" smtClean="0">
                <a:solidFill>
                  <a:schemeClr val="accent2"/>
                </a:solidFill>
              </a:rPr>
              <a:t>)</a:t>
            </a:r>
          </a:p>
          <a:p>
            <a:pPr marL="457200" indent="-457200">
              <a:buAutoNum type="arabicParenR"/>
            </a:pPr>
            <a:r>
              <a:rPr lang="en-US" b="1" dirty="0" smtClean="0">
                <a:solidFill>
                  <a:schemeClr val="accent2"/>
                </a:solidFill>
              </a:rPr>
              <a:t>Do goal state test, only when a node is selected for expansion.</a:t>
            </a:r>
          </a:p>
          <a:p>
            <a:pPr marL="0" indent="0"/>
            <a:r>
              <a:rPr lang="en-US" b="1" dirty="0" smtClean="0">
                <a:solidFill>
                  <a:schemeClr val="accent2"/>
                </a:solidFill>
              </a:rPr>
              <a:t>        (</a:t>
            </a:r>
            <a:r>
              <a:rPr lang="en-US" b="1" i="1" dirty="0" smtClean="0">
                <a:solidFill>
                  <a:schemeClr val="accent2"/>
                </a:solidFill>
              </a:rPr>
              <a:t>Reason: Bucharest may occur on frontier with a longer than</a:t>
            </a:r>
          </a:p>
          <a:p>
            <a:pPr marL="0" indent="0"/>
            <a:r>
              <a:rPr lang="en-US" b="1" i="1" dirty="0">
                <a:solidFill>
                  <a:schemeClr val="accent2"/>
                </a:solidFill>
              </a:rPr>
              <a:t> </a:t>
            </a:r>
            <a:r>
              <a:rPr lang="en-US" b="1" i="1" dirty="0" smtClean="0">
                <a:solidFill>
                  <a:schemeClr val="accent2"/>
                </a:solidFill>
              </a:rPr>
              <a:t>       optimal path. It won’t be selected for expansion yet. </a:t>
            </a:r>
            <a:r>
              <a:rPr lang="en-US" b="1" dirty="0" smtClean="0">
                <a:solidFill>
                  <a:schemeClr val="accent2"/>
                </a:solidFill>
              </a:rPr>
              <a:t>Other nodes</a:t>
            </a:r>
          </a:p>
          <a:p>
            <a:pPr marL="0" indent="0"/>
            <a:r>
              <a:rPr lang="en-US" b="1" dirty="0">
                <a:solidFill>
                  <a:schemeClr val="accent2"/>
                </a:solidFill>
              </a:rPr>
              <a:t> </a:t>
            </a:r>
            <a:r>
              <a:rPr lang="en-US" b="1" dirty="0" smtClean="0">
                <a:solidFill>
                  <a:schemeClr val="accent2"/>
                </a:solidFill>
              </a:rPr>
              <a:t>       will be expanded first, leading us to uncover a shorter path to</a:t>
            </a:r>
          </a:p>
          <a:p>
            <a:pPr marL="0" indent="0"/>
            <a:r>
              <a:rPr lang="en-US" b="1" dirty="0">
                <a:solidFill>
                  <a:schemeClr val="accent2"/>
                </a:solidFill>
              </a:rPr>
              <a:t> </a:t>
            </a:r>
            <a:r>
              <a:rPr lang="en-US" b="1" dirty="0" smtClean="0">
                <a:solidFill>
                  <a:schemeClr val="accent2"/>
                </a:solidFill>
              </a:rPr>
              <a:t>       Bucharest. See also point 2).</a:t>
            </a:r>
          </a:p>
          <a:p>
            <a:pPr marL="0" indent="0"/>
            <a:endParaRPr lang="en-US" b="1" dirty="0">
              <a:solidFill>
                <a:schemeClr val="accent2"/>
              </a:solidFill>
            </a:endParaRPr>
          </a:p>
          <a:p>
            <a:pPr marL="0" indent="0"/>
            <a:r>
              <a:rPr lang="en-US" b="1" dirty="0" smtClean="0">
                <a:solidFill>
                  <a:schemeClr val="accent2"/>
                </a:solidFill>
              </a:rPr>
              <a:t>2) Graph-search alg. says “don’t add child node to frontier if </a:t>
            </a:r>
            <a:r>
              <a:rPr lang="en-US" b="1" dirty="0" smtClean="0">
                <a:solidFill>
                  <a:srgbClr val="FF0000"/>
                </a:solidFill>
              </a:rPr>
              <a:t>already on</a:t>
            </a:r>
          </a:p>
          <a:p>
            <a:pPr marL="0" indent="0"/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    explored</a:t>
            </a:r>
            <a:r>
              <a:rPr lang="en-US" b="1" dirty="0" smtClean="0">
                <a:solidFill>
                  <a:schemeClr val="accent2"/>
                </a:solidFill>
              </a:rPr>
              <a:t> list </a:t>
            </a:r>
            <a:r>
              <a:rPr lang="en-US" b="1" dirty="0" smtClean="0">
                <a:solidFill>
                  <a:srgbClr val="FF0000"/>
                </a:solidFill>
              </a:rPr>
              <a:t>or already on frontier</a:t>
            </a:r>
            <a:r>
              <a:rPr lang="en-US" b="1" dirty="0" smtClean="0">
                <a:solidFill>
                  <a:schemeClr val="accent2"/>
                </a:solidFill>
              </a:rPr>
              <a:t>.” BUT, child may give a shorter path</a:t>
            </a:r>
          </a:p>
          <a:p>
            <a:pPr marL="0" indent="0"/>
            <a:r>
              <a:rPr lang="en-US" b="1" dirty="0">
                <a:solidFill>
                  <a:schemeClr val="accent2"/>
                </a:solidFill>
              </a:rPr>
              <a:t> </a:t>
            </a:r>
            <a:r>
              <a:rPr lang="en-US" b="1" dirty="0" smtClean="0">
                <a:solidFill>
                  <a:schemeClr val="accent2"/>
                </a:solidFill>
              </a:rPr>
              <a:t>    to a state already on frontier. Then, we need to modify the existing</a:t>
            </a:r>
          </a:p>
          <a:p>
            <a:pPr marL="0" indent="0"/>
            <a:r>
              <a:rPr lang="en-US" b="1" dirty="0">
                <a:solidFill>
                  <a:schemeClr val="accent2"/>
                </a:solidFill>
              </a:rPr>
              <a:t> </a:t>
            </a:r>
            <a:r>
              <a:rPr lang="en-US" b="1" dirty="0" smtClean="0">
                <a:solidFill>
                  <a:schemeClr val="accent2"/>
                </a:solidFill>
              </a:rPr>
              <a:t>    node on frontier with the shorter path. See fig. 3.14 (else-if part).</a:t>
            </a:r>
          </a:p>
        </p:txBody>
      </p:sp>
    </p:spTree>
    <p:extLst>
      <p:ext uri="{BB962C8B-B14F-4D97-AF65-F5344CB8AC3E}">
        <p14:creationId xmlns:p14="http://schemas.microsoft.com/office/powerpoint/2010/main" val="383730081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338263" y="-2286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FF0000"/>
                </a:solidFill>
                <a:cs typeface="+mj-cs"/>
              </a:rPr>
              <a:t>Uniform-cost search</a:t>
            </a:r>
          </a:p>
        </p:txBody>
      </p:sp>
      <p:sp>
        <p:nvSpPr>
          <p:cNvPr id="128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066800"/>
            <a:ext cx="8991600" cy="5638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400" b="1" dirty="0" smtClean="0">
                <a:cs typeface="+mn-cs"/>
              </a:rPr>
              <a:t>Expand </a:t>
            </a:r>
            <a:r>
              <a:rPr lang="en-US" sz="2400" b="1" dirty="0" smtClean="0">
                <a:solidFill>
                  <a:srgbClr val="FF0000"/>
                </a:solidFill>
                <a:cs typeface="+mn-cs"/>
              </a:rPr>
              <a:t>least-cost</a:t>
            </a:r>
            <a:r>
              <a:rPr lang="en-US" sz="2400" b="1" dirty="0" smtClean="0">
                <a:cs typeface="+mn-cs"/>
              </a:rPr>
              <a:t> (of path to) unexpanded node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b="1" dirty="0">
                <a:cs typeface="+mn-cs"/>
              </a:rPr>
              <a:t> </a:t>
            </a:r>
            <a:r>
              <a:rPr lang="en-US" sz="2400" b="1" dirty="0" smtClean="0">
                <a:cs typeface="+mn-cs"/>
              </a:rPr>
              <a:t>      (e.g. useful for finding shortest path on map)</a:t>
            </a:r>
            <a:r>
              <a:rPr lang="en-US" sz="2400" dirty="0" smtClean="0">
                <a:cs typeface="+mn-cs"/>
              </a:rPr>
              <a:t>
</a:t>
            </a:r>
            <a:r>
              <a:rPr lang="en-US" sz="2400" b="1" dirty="0" smtClean="0">
                <a:solidFill>
                  <a:schemeClr val="accent2"/>
                </a:solidFill>
                <a:cs typeface="+mn-cs"/>
              </a:rPr>
              <a:t>Implementation</a:t>
            </a:r>
            <a:r>
              <a:rPr lang="en-US" sz="2400" b="1" dirty="0" smtClean="0">
                <a:cs typeface="+mn-cs"/>
              </a:rPr>
              <a:t>: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b="1" i="1" dirty="0" smtClean="0"/>
              <a:t>fringe</a:t>
            </a:r>
            <a:r>
              <a:rPr lang="en-US" sz="2400" b="1" dirty="0" smtClean="0"/>
              <a:t> = queue </a:t>
            </a:r>
            <a:r>
              <a:rPr lang="en-US" sz="2400" b="1" i="1" dirty="0" smtClean="0">
                <a:solidFill>
                  <a:srgbClr val="FF0000"/>
                </a:solidFill>
              </a:rPr>
              <a:t>ordered by path cost</a:t>
            </a:r>
            <a:r>
              <a:rPr lang="en-US" sz="2400" dirty="0" smtClean="0"/>
              <a:t>
</a:t>
            </a:r>
            <a:endParaRPr lang="en-US" sz="1800" dirty="0" smtClean="0">
              <a:cs typeface="+mn-cs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u="sng" dirty="0" smtClean="0">
                <a:solidFill>
                  <a:srgbClr val="CC0099"/>
                </a:solidFill>
                <a:cs typeface="+mn-cs"/>
              </a:rPr>
              <a:t>Complete?</a:t>
            </a:r>
            <a:r>
              <a:rPr lang="en-US" sz="2800" dirty="0" smtClean="0">
                <a:cs typeface="+mn-cs"/>
              </a:rPr>
              <a:t> Yes, if step cost </a:t>
            </a:r>
            <a:r>
              <a:rPr lang="en-US" sz="2800" dirty="0" smtClean="0">
                <a:cs typeface="Arial" charset="0"/>
              </a:rPr>
              <a:t>≥ </a:t>
            </a:r>
            <a:r>
              <a:rPr lang="el-GR" sz="2800" dirty="0" smtClean="0">
                <a:cs typeface="Arial" charset="0"/>
              </a:rPr>
              <a:t>ε</a:t>
            </a:r>
            <a:r>
              <a:rPr lang="en-US" sz="2800" dirty="0" smtClean="0">
                <a:cs typeface="Arial" charset="0"/>
              </a:rPr>
              <a:t>  </a:t>
            </a:r>
            <a:r>
              <a:rPr lang="en-US" sz="2400" b="1" dirty="0" smtClean="0">
                <a:cs typeface="Arial" charset="0"/>
              </a:rPr>
              <a:t>(&gt;0</a:t>
            </a:r>
            <a:r>
              <a:rPr lang="en-US" sz="2800" b="1" dirty="0" smtClean="0">
                <a:cs typeface="Arial" charset="0"/>
              </a:rPr>
              <a:t>)</a:t>
            </a:r>
            <a:r>
              <a:rPr lang="en-US" sz="2400" dirty="0" smtClean="0">
                <a:cs typeface="+mn-cs"/>
              </a:rPr>
              <a:t>
</a:t>
            </a:r>
            <a:r>
              <a:rPr lang="en-US" sz="2800" u="sng" dirty="0" smtClean="0">
                <a:solidFill>
                  <a:srgbClr val="CC0099"/>
                </a:solidFill>
                <a:cs typeface="+mn-cs"/>
              </a:rPr>
              <a:t>Time?</a:t>
            </a:r>
            <a:r>
              <a:rPr lang="en-US" sz="2800" dirty="0" smtClean="0">
                <a:cs typeface="+mn-cs"/>
              </a:rPr>
              <a:t> # of nodes with </a:t>
            </a:r>
            <a:r>
              <a:rPr lang="en-US" sz="2800" i="1" dirty="0" smtClean="0">
                <a:cs typeface="+mn-cs"/>
              </a:rPr>
              <a:t>g </a:t>
            </a:r>
            <a:r>
              <a:rPr lang="en-US" sz="2800" dirty="0" smtClean="0">
                <a:cs typeface="Arial" charset="0"/>
              </a:rPr>
              <a:t>≤</a:t>
            </a:r>
            <a:r>
              <a:rPr lang="en-US" sz="2800" dirty="0" smtClean="0">
                <a:cs typeface="+mn-cs"/>
              </a:rPr>
              <a:t> cost of optimal solution </a:t>
            </a:r>
            <a:r>
              <a:rPr lang="en-US" dirty="0" smtClean="0">
                <a:cs typeface="+mn-cs"/>
              </a:rPr>
              <a:t>(C*),</a:t>
            </a:r>
            <a:r>
              <a:rPr lang="en-US" sz="2800" dirty="0">
                <a:cs typeface="+mn-cs"/>
              </a:rPr>
              <a:t> </a:t>
            </a:r>
            <a:r>
              <a:rPr lang="en-US" sz="2800" i="1" dirty="0" smtClean="0">
                <a:cs typeface="+mn-cs"/>
              </a:rPr>
              <a:t>O(b</a:t>
            </a:r>
            <a:r>
              <a:rPr lang="en-US" sz="2800" i="1" baseline="30000" dirty="0" smtClean="0">
                <a:cs typeface="+mn-cs"/>
              </a:rPr>
              <a:t>(1+</a:t>
            </a:r>
            <a:r>
              <a:rPr lang="en-US" sz="2800" i="1" baseline="30000" dirty="0" smtClean="0">
                <a:cs typeface="+mn-cs"/>
                <a:sym typeface="Symbol" charset="0"/>
              </a:rPr>
              <a:t></a:t>
            </a:r>
            <a:r>
              <a:rPr lang="en-US" sz="2800" i="1" baseline="30000" dirty="0" smtClean="0">
                <a:cs typeface="+mn-cs"/>
              </a:rPr>
              <a:t>C*/ </a:t>
            </a:r>
            <a:r>
              <a:rPr lang="el-GR" sz="2800" i="1" baseline="30000" dirty="0" smtClean="0">
                <a:cs typeface="Arial" charset="0"/>
              </a:rPr>
              <a:t>ε</a:t>
            </a:r>
            <a:r>
              <a:rPr lang="el-GR" sz="2800" i="1" baseline="30000" dirty="0" smtClean="0">
                <a:cs typeface="Arial" charset="0"/>
                <a:sym typeface="Symbol" charset="0"/>
              </a:rPr>
              <a:t></a:t>
            </a:r>
            <a:r>
              <a:rPr lang="en-US" sz="2800" i="1" dirty="0" smtClean="0">
                <a:cs typeface="+mn-cs"/>
              </a:rPr>
              <a:t>)</a:t>
            </a:r>
            <a:r>
              <a:rPr lang="en-US" sz="2800" dirty="0" smtClean="0">
                <a:cs typeface="+mn-cs"/>
              </a:rPr>
              <a:t>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u="sng" dirty="0" smtClean="0">
                <a:solidFill>
                  <a:srgbClr val="CC0099"/>
                </a:solidFill>
                <a:cs typeface="+mn-cs"/>
              </a:rPr>
              <a:t>Space?</a:t>
            </a:r>
            <a:r>
              <a:rPr lang="en-US" sz="2800" dirty="0" smtClean="0">
                <a:cs typeface="+mn-cs"/>
              </a:rPr>
              <a:t> # of nodes with </a:t>
            </a:r>
            <a:r>
              <a:rPr lang="en-US" sz="2800" i="1" dirty="0" smtClean="0">
                <a:cs typeface="+mn-cs"/>
              </a:rPr>
              <a:t>g</a:t>
            </a:r>
            <a:r>
              <a:rPr lang="en-US" sz="2800" dirty="0" smtClean="0">
                <a:cs typeface="+mn-cs"/>
              </a:rPr>
              <a:t> </a:t>
            </a:r>
            <a:r>
              <a:rPr lang="en-US" sz="2800" dirty="0" smtClean="0">
                <a:cs typeface="Arial" charset="0"/>
              </a:rPr>
              <a:t>≤ </a:t>
            </a:r>
            <a:r>
              <a:rPr lang="en-US" sz="2800" dirty="0" smtClean="0">
                <a:cs typeface="+mn-cs"/>
              </a:rPr>
              <a:t>cost of optimal solution,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i="1" dirty="0">
                <a:cs typeface="+mn-cs"/>
              </a:rPr>
              <a:t> </a:t>
            </a:r>
            <a:r>
              <a:rPr lang="en-US" sz="2800" i="1" dirty="0" smtClean="0">
                <a:cs typeface="+mn-cs"/>
              </a:rPr>
              <a:t>     O(b</a:t>
            </a:r>
            <a:r>
              <a:rPr lang="en-US" sz="2800" i="1" baseline="30000" dirty="0" smtClean="0">
                <a:cs typeface="+mn-cs"/>
              </a:rPr>
              <a:t>(1+</a:t>
            </a:r>
            <a:r>
              <a:rPr lang="en-US" sz="2800" i="1" baseline="30000" dirty="0" smtClean="0">
                <a:cs typeface="+mn-cs"/>
                <a:sym typeface="Symbol" charset="0"/>
              </a:rPr>
              <a:t></a:t>
            </a:r>
            <a:r>
              <a:rPr lang="en-US" sz="2800" i="1" baseline="30000" dirty="0" smtClean="0">
                <a:cs typeface="+mn-cs"/>
              </a:rPr>
              <a:t>C*/ </a:t>
            </a:r>
            <a:r>
              <a:rPr lang="el-GR" sz="2800" i="1" baseline="30000" dirty="0" smtClean="0">
                <a:cs typeface="Arial" charset="0"/>
              </a:rPr>
              <a:t>ε</a:t>
            </a:r>
            <a:r>
              <a:rPr lang="el-GR" sz="2800" i="1" baseline="30000" dirty="0" smtClean="0">
                <a:cs typeface="Arial" charset="0"/>
                <a:sym typeface="Symbol" charset="0"/>
              </a:rPr>
              <a:t></a:t>
            </a:r>
            <a:r>
              <a:rPr lang="en-US" sz="2800" i="1" dirty="0" smtClean="0">
                <a:cs typeface="+mn-cs"/>
              </a:rPr>
              <a:t>)</a:t>
            </a:r>
            <a:r>
              <a:rPr lang="en-US" sz="2800" dirty="0" smtClean="0">
                <a:cs typeface="+mn-cs"/>
              </a:rPr>
              <a:t> </a:t>
            </a:r>
            <a:endParaRPr lang="en-US" sz="2400" dirty="0" smtClean="0">
              <a:cs typeface="+mn-cs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u="sng" dirty="0" smtClean="0">
                <a:solidFill>
                  <a:srgbClr val="CC0099"/>
                </a:solidFill>
                <a:cs typeface="+mn-cs"/>
              </a:rPr>
              <a:t>Optimal?</a:t>
            </a:r>
            <a:r>
              <a:rPr lang="en-US" sz="2800" dirty="0" smtClean="0">
                <a:cs typeface="+mn-cs"/>
              </a:rPr>
              <a:t> Yes – nodes expanded in increasing order of </a:t>
            </a:r>
            <a:r>
              <a:rPr lang="en-US" sz="2800" i="1" dirty="0" smtClean="0">
                <a:cs typeface="+mn-cs"/>
              </a:rPr>
              <a:t>g(n)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i="1" dirty="0" smtClean="0">
                <a:cs typeface="+mn-cs"/>
              </a:rPr>
              <a:t>Note: Some subtleties (e.g. checking for goal state).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i="1" dirty="0">
                <a:cs typeface="+mn-cs"/>
              </a:rPr>
              <a:t> </a:t>
            </a:r>
            <a:r>
              <a:rPr lang="en-US" sz="2800" i="1" dirty="0" smtClean="0">
                <a:cs typeface="+mn-cs"/>
              </a:rPr>
              <a:t>         See p 84 R&amp;N. Also, next slide. </a:t>
            </a:r>
            <a:r>
              <a:rPr lang="en-US" sz="2400" dirty="0" smtClean="0">
                <a:cs typeface="+mn-cs"/>
              </a:rPr>
              <a:t>
</a:t>
            </a:r>
          </a:p>
        </p:txBody>
      </p:sp>
      <p:sp>
        <p:nvSpPr>
          <p:cNvPr id="1283077" name="Text Box 5"/>
          <p:cNvSpPr txBox="1">
            <a:spLocks noChangeArrowheads="1"/>
          </p:cNvSpPr>
          <p:nvPr/>
        </p:nvSpPr>
        <p:spPr bwMode="auto">
          <a:xfrm>
            <a:off x="5400675" y="2590800"/>
            <a:ext cx="3735388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>
                <a:solidFill>
                  <a:schemeClr val="accent2"/>
                </a:solidFill>
                <a:cs typeface="+mn-cs"/>
              </a:rPr>
              <a:t>g – cost of reaching a node</a:t>
            </a:r>
            <a:endParaRPr lang="en-US" dirty="0">
              <a:solidFill>
                <a:schemeClr val="accent2"/>
              </a:solidFill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3810000"/>
            <a:ext cx="2057400" cy="57725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4724400"/>
            <a:ext cx="2133600" cy="52731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352800" y="4800600"/>
            <a:ext cx="41270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</a:rPr>
              <a:t>Note: search is guided by cost not depth!!!</a:t>
            </a:r>
            <a:endParaRPr lang="en-US" sz="18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52800" y="3886200"/>
            <a:ext cx="41270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</a:rPr>
              <a:t>Note: search is guided by cost not depth!!!</a:t>
            </a:r>
            <a:endParaRPr lang="en-US" sz="1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-762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FF0000"/>
                </a:solidFill>
                <a:cs typeface="+mj-cs"/>
              </a:rPr>
              <a:t>Outline</a:t>
            </a:r>
            <a:endParaRPr lang="en-US" dirty="0" smtClean="0">
              <a:solidFill>
                <a:srgbClr val="FF0000"/>
              </a:solidFill>
              <a:cs typeface="+mj-cs"/>
            </a:endParaRPr>
          </a:p>
        </p:txBody>
      </p:sp>
      <p:sp>
        <p:nvSpPr>
          <p:cNvPr id="1358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066800"/>
            <a:ext cx="8153400" cy="5486400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b="1" i="1" dirty="0" smtClean="0">
                <a:solidFill>
                  <a:schemeClr val="accent2"/>
                </a:solidFill>
                <a:cs typeface="+mn-cs"/>
              </a:rPr>
              <a:t>Search: tree search and graph search</a:t>
            </a:r>
          </a:p>
          <a:p>
            <a:pPr eaLnBrk="1" hangingPunct="1">
              <a:defRPr/>
            </a:pPr>
            <a:endParaRPr lang="en-US" sz="2400" dirty="0" smtClean="0">
              <a:cs typeface="+mn-cs"/>
            </a:endParaRPr>
          </a:p>
          <a:p>
            <a:pPr eaLnBrk="1" hangingPunct="1">
              <a:defRPr/>
            </a:pPr>
            <a:r>
              <a:rPr lang="en-US" sz="2400" i="1" dirty="0" smtClean="0">
                <a:solidFill>
                  <a:srgbClr val="FF0000"/>
                </a:solidFill>
                <a:cs typeface="+mn-cs"/>
              </a:rPr>
              <a:t>Uninformed</a:t>
            </a:r>
            <a:r>
              <a:rPr lang="en-US" sz="2400" dirty="0" smtClean="0">
                <a:cs typeface="+mn-cs"/>
              </a:rPr>
              <a:t> </a:t>
            </a:r>
            <a:r>
              <a:rPr lang="en-US" sz="2400" dirty="0" smtClean="0">
                <a:cs typeface="+mn-cs"/>
              </a:rPr>
              <a:t>search:  very briefly (covered before in other pre-requisite courses – recommendation: review these techniques at home)</a:t>
            </a:r>
            <a:endParaRPr lang="en-US" sz="2400" dirty="0" smtClean="0">
              <a:cs typeface="+mn-cs"/>
            </a:endParaRPr>
          </a:p>
          <a:p>
            <a:pPr eaLnBrk="1" hangingPunct="1">
              <a:defRPr/>
            </a:pPr>
            <a:r>
              <a:rPr lang="en-US" sz="2400" i="1" dirty="0" smtClean="0">
                <a:solidFill>
                  <a:srgbClr val="FF0000"/>
                </a:solidFill>
                <a:cs typeface="+mn-cs"/>
              </a:rPr>
              <a:t>Informed</a:t>
            </a:r>
            <a:r>
              <a:rPr lang="en-US" sz="2400" dirty="0" smtClean="0">
                <a:solidFill>
                  <a:srgbClr val="FF0000"/>
                </a:solidFill>
                <a:cs typeface="+mn-cs"/>
              </a:rPr>
              <a:t> </a:t>
            </a:r>
            <a:r>
              <a:rPr lang="en-US" sz="2400" dirty="0" smtClean="0">
                <a:cs typeface="+mn-cs"/>
              </a:rPr>
              <a:t>search </a:t>
            </a:r>
            <a:r>
              <a:rPr lang="en-US" sz="2400" dirty="0" smtClean="0">
                <a:cs typeface="+mn-cs"/>
                <a:sym typeface="Wingdings"/>
              </a:rPr>
              <a:t> focus of the lecture </a:t>
            </a:r>
            <a:endParaRPr lang="en-US" sz="2400" b="1" dirty="0" smtClean="0">
              <a:solidFill>
                <a:srgbClr val="FF0000"/>
              </a:solidFill>
              <a:cs typeface="+mn-cs"/>
            </a:endParaRPr>
          </a:p>
          <a:p>
            <a:pPr eaLnBrk="1" hangingPunct="1">
              <a:defRPr/>
            </a:pPr>
            <a:endParaRPr lang="en-US" sz="2400" dirty="0" smtClean="0">
              <a:solidFill>
                <a:srgbClr val="008000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578574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1" name="Picture 2" descr="dfs-progress01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048000"/>
            <a:ext cx="5181600" cy="301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84099" name="Rectangle 3"/>
          <p:cNvSpPr>
            <a:spLocks noGrp="1" noChangeArrowheads="1"/>
          </p:cNvSpPr>
          <p:nvPr>
            <p:ph type="title"/>
          </p:nvPr>
        </p:nvSpPr>
        <p:spPr>
          <a:xfrm>
            <a:off x="1371600" y="76200"/>
            <a:ext cx="77724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smtClean="0">
                <a:solidFill>
                  <a:srgbClr val="FF0000"/>
                </a:solidFill>
                <a:cs typeface="+mj-cs"/>
              </a:rPr>
              <a:t>Depth-first </a:t>
            </a:r>
            <a:r>
              <a:rPr lang="en-US" dirty="0" smtClean="0">
                <a:solidFill>
                  <a:srgbClr val="FF0000"/>
                </a:solidFill>
                <a:cs typeface="+mj-cs"/>
              </a:rPr>
              <a:t>search</a:t>
            </a:r>
          </a:p>
        </p:txBody>
      </p:sp>
      <p:sp>
        <p:nvSpPr>
          <p:cNvPr id="128410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04800" y="914400"/>
            <a:ext cx="8382000" cy="1905000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b="1" dirty="0" smtClean="0">
                <a:solidFill>
                  <a:srgbClr val="FF0000"/>
                </a:solidFill>
                <a:cs typeface="+mn-cs"/>
              </a:rPr>
              <a:t>“Expand deepest unexpanded node”</a:t>
            </a:r>
            <a:r>
              <a:rPr lang="en-US" sz="1800" dirty="0" smtClean="0">
                <a:cs typeface="+mn-cs"/>
              </a:rPr>
              <a:t>
</a:t>
            </a:r>
          </a:p>
          <a:p>
            <a:pPr eaLnBrk="1" hangingPunct="1">
              <a:defRPr/>
            </a:pPr>
            <a:r>
              <a:rPr lang="en-US" b="1" dirty="0" smtClean="0">
                <a:solidFill>
                  <a:schemeClr val="accent2"/>
                </a:solidFill>
                <a:cs typeface="+mn-cs"/>
              </a:rPr>
              <a:t>Implementation</a:t>
            </a:r>
            <a:r>
              <a:rPr lang="en-US" b="1" dirty="0" smtClean="0">
                <a:cs typeface="+mn-cs"/>
              </a:rPr>
              <a:t>:</a:t>
            </a:r>
          </a:p>
          <a:p>
            <a:pPr lvl="1" eaLnBrk="1" hangingPunct="1">
              <a:defRPr/>
            </a:pPr>
            <a:r>
              <a:rPr lang="en-US" b="1" i="1" dirty="0" smtClean="0"/>
              <a:t>fringe </a:t>
            </a:r>
            <a:r>
              <a:rPr lang="en-US" b="1" dirty="0" smtClean="0"/>
              <a:t>= LIFO queue, i.e., put successors at front (“push on stack”)</a:t>
            </a:r>
          </a:p>
          <a:p>
            <a:pPr marL="457200" lvl="1" indent="0" eaLnBrk="1" hangingPunct="1">
              <a:buNone/>
              <a:defRPr/>
            </a:pPr>
            <a:r>
              <a:rPr lang="en-US" sz="1800" b="1" dirty="0" smtClean="0"/>
              <a:t>    Last In First Out</a:t>
            </a:r>
            <a:r>
              <a:rPr lang="en-US" sz="1800" dirty="0" smtClean="0"/>
              <a:t>
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934200" y="2743200"/>
            <a:ext cx="191981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3333CC"/>
                </a:solidFill>
              </a:rPr>
              <a:t>Fringe stack:</a:t>
            </a:r>
          </a:p>
          <a:p>
            <a:r>
              <a:rPr lang="en-US" b="1" dirty="0">
                <a:solidFill>
                  <a:srgbClr val="3333CC"/>
                </a:solidFill>
              </a:rPr>
              <a:t> </a:t>
            </a:r>
            <a:r>
              <a:rPr lang="en-US" b="1" dirty="0" smtClean="0">
                <a:solidFill>
                  <a:srgbClr val="3333CC"/>
                </a:solidFill>
              </a:rPr>
              <a:t>         A</a:t>
            </a:r>
            <a:endParaRPr lang="en-US" b="1" dirty="0">
              <a:solidFill>
                <a:srgbClr val="3333CC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162800" y="3810000"/>
            <a:ext cx="2057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2"/>
                </a:solidFill>
              </a:rPr>
              <a:t>Expanding A, </a:t>
            </a:r>
          </a:p>
          <a:p>
            <a:r>
              <a:rPr lang="en-US" b="1" dirty="0" smtClean="0">
                <a:solidFill>
                  <a:schemeClr val="accent2"/>
                </a:solidFill>
              </a:rPr>
              <a:t>gives stack:</a:t>
            </a:r>
          </a:p>
          <a:p>
            <a:r>
              <a:rPr lang="en-US" b="1" dirty="0">
                <a:solidFill>
                  <a:schemeClr val="accent2"/>
                </a:solidFill>
              </a:rPr>
              <a:t> </a:t>
            </a:r>
            <a:r>
              <a:rPr lang="en-US" b="1" dirty="0" smtClean="0">
                <a:solidFill>
                  <a:schemeClr val="accent2"/>
                </a:solidFill>
              </a:rPr>
              <a:t>     B</a:t>
            </a:r>
          </a:p>
          <a:p>
            <a:r>
              <a:rPr lang="en-US" b="1" dirty="0">
                <a:solidFill>
                  <a:schemeClr val="accent2"/>
                </a:solidFill>
              </a:rPr>
              <a:t> </a:t>
            </a:r>
            <a:r>
              <a:rPr lang="en-US" b="1" dirty="0" smtClean="0">
                <a:solidFill>
                  <a:schemeClr val="accent2"/>
                </a:solidFill>
              </a:rPr>
              <a:t>     C</a:t>
            </a:r>
          </a:p>
          <a:p>
            <a:endParaRPr lang="en-US" dirty="0" smtClean="0"/>
          </a:p>
          <a:p>
            <a:r>
              <a:rPr lang="en-US" b="1" dirty="0" smtClean="0"/>
              <a:t>So, B next.</a:t>
            </a:r>
            <a:endParaRPr lang="en-US" b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7" name="Picture 4" descr="dfs-progress02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219200"/>
            <a:ext cx="5181600" cy="300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6553200" y="838200"/>
            <a:ext cx="24384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accent2"/>
                </a:solidFill>
              </a:rPr>
              <a:t>Expanding B, gives stack:</a:t>
            </a:r>
          </a:p>
          <a:p>
            <a:r>
              <a:rPr lang="en-US" b="1" dirty="0" smtClean="0">
                <a:solidFill>
                  <a:schemeClr val="accent2"/>
                </a:solidFill>
              </a:rPr>
              <a:t>      D</a:t>
            </a:r>
          </a:p>
          <a:p>
            <a:r>
              <a:rPr lang="en-US" b="1" dirty="0">
                <a:solidFill>
                  <a:schemeClr val="accent2"/>
                </a:solidFill>
              </a:rPr>
              <a:t> </a:t>
            </a:r>
            <a:r>
              <a:rPr lang="en-US" b="1" dirty="0" smtClean="0">
                <a:solidFill>
                  <a:schemeClr val="accent2"/>
                </a:solidFill>
              </a:rPr>
              <a:t>     E</a:t>
            </a:r>
          </a:p>
          <a:p>
            <a:r>
              <a:rPr lang="en-US" b="1" dirty="0" smtClean="0">
                <a:solidFill>
                  <a:schemeClr val="accent2"/>
                </a:solidFill>
              </a:rPr>
              <a:t>      C</a:t>
            </a:r>
          </a:p>
          <a:p>
            <a:endParaRPr lang="en-US" b="1" dirty="0">
              <a:solidFill>
                <a:schemeClr val="accent2"/>
              </a:solidFill>
            </a:endParaRPr>
          </a:p>
          <a:p>
            <a:r>
              <a:rPr lang="en-US" b="1" dirty="0" smtClean="0">
                <a:solidFill>
                  <a:schemeClr val="tx2"/>
                </a:solidFill>
              </a:rPr>
              <a:t>So, D next.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49" name="Picture 2" descr="dfs-progress03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066800"/>
            <a:ext cx="51816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6934200" y="304800"/>
            <a:ext cx="24384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accent2"/>
                </a:solidFill>
              </a:rPr>
              <a:t>Expanding D, gives stack:</a:t>
            </a:r>
          </a:p>
          <a:p>
            <a:r>
              <a:rPr lang="en-US" b="1" dirty="0" smtClean="0">
                <a:solidFill>
                  <a:schemeClr val="accent2"/>
                </a:solidFill>
              </a:rPr>
              <a:t>      H</a:t>
            </a:r>
          </a:p>
          <a:p>
            <a:r>
              <a:rPr lang="en-US" b="1" dirty="0">
                <a:solidFill>
                  <a:schemeClr val="accent2"/>
                </a:solidFill>
              </a:rPr>
              <a:t> </a:t>
            </a:r>
            <a:r>
              <a:rPr lang="en-US" b="1" dirty="0" smtClean="0">
                <a:solidFill>
                  <a:schemeClr val="accent2"/>
                </a:solidFill>
              </a:rPr>
              <a:t>      I</a:t>
            </a:r>
          </a:p>
          <a:p>
            <a:r>
              <a:rPr lang="en-US" b="1" dirty="0" smtClean="0">
                <a:solidFill>
                  <a:schemeClr val="accent2"/>
                </a:solidFill>
              </a:rPr>
              <a:t>      E</a:t>
            </a:r>
          </a:p>
          <a:p>
            <a:r>
              <a:rPr lang="en-US" b="1" dirty="0" smtClean="0">
                <a:solidFill>
                  <a:schemeClr val="accent2"/>
                </a:solidFill>
              </a:rPr>
              <a:t>      C</a:t>
            </a:r>
          </a:p>
          <a:p>
            <a:endParaRPr lang="en-US" b="1" dirty="0" smtClean="0">
              <a:solidFill>
                <a:schemeClr val="accent2"/>
              </a:solidFill>
            </a:endParaRPr>
          </a:p>
          <a:p>
            <a:r>
              <a:rPr lang="en-US" b="1" dirty="0" smtClean="0">
                <a:solidFill>
                  <a:srgbClr val="000000"/>
                </a:solidFill>
              </a:rPr>
              <a:t>So, H next.</a:t>
            </a:r>
          </a:p>
          <a:p>
            <a:r>
              <a:rPr lang="en-US" b="1" dirty="0" smtClean="0">
                <a:solidFill>
                  <a:srgbClr val="000000"/>
                </a:solidFill>
              </a:rPr>
              <a:t>etc.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3" name="Picture 2" descr="dfs-progress04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219200"/>
            <a:ext cx="5181600" cy="291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7" name="Picture 2" descr="dfs-progress05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371600"/>
            <a:ext cx="5181600" cy="301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1800" dirty="0" smtClean="0"/>
              <a:t>
</a:t>
            </a:r>
          </a:p>
        </p:txBody>
      </p:sp>
      <p:pic>
        <p:nvPicPr>
          <p:cNvPr id="56323" name="Picture 4" descr="dfs-progress06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600200"/>
            <a:ext cx="5181600" cy="302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1800" dirty="0" smtClean="0"/>
              <a:t>
</a:t>
            </a:r>
          </a:p>
        </p:txBody>
      </p:sp>
      <p:pic>
        <p:nvPicPr>
          <p:cNvPr id="57348" name="Picture 5" descr="dfs-progress07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952500"/>
            <a:ext cx="5181600" cy="300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2" name="Picture 5" descr="dfs-progress08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447800"/>
            <a:ext cx="5181600" cy="300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5" name="Picture 5" descr="dfs-progress09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600200"/>
            <a:ext cx="5181600" cy="302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20" name="Picture 5" descr="dfs-progress10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371600"/>
            <a:ext cx="5181600" cy="300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6930" name="Rectangle 2"/>
          <p:cNvSpPr>
            <a:spLocks noGrp="1" noChangeArrowheads="1"/>
          </p:cNvSpPr>
          <p:nvPr>
            <p:ph type="title"/>
          </p:nvPr>
        </p:nvSpPr>
        <p:spPr>
          <a:xfrm>
            <a:off x="1404938" y="-3048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smtClean="0">
                <a:solidFill>
                  <a:srgbClr val="FF0000"/>
                </a:solidFill>
                <a:cs typeface="+mj-cs"/>
              </a:rPr>
              <a:t>Uninformed search strategies</a:t>
            </a:r>
          </a:p>
        </p:txBody>
      </p:sp>
      <p:sp>
        <p:nvSpPr>
          <p:cNvPr id="12769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7772400" cy="4114800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b="1" dirty="0" smtClean="0">
                <a:solidFill>
                  <a:srgbClr val="FF0000"/>
                </a:solidFill>
                <a:cs typeface="+mn-cs"/>
              </a:rPr>
              <a:t>Uninformed</a:t>
            </a:r>
            <a:r>
              <a:rPr lang="en-US" sz="2400" b="1" dirty="0" smtClean="0">
                <a:cs typeface="+mn-cs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cs typeface="+mn-cs"/>
              </a:rPr>
              <a:t>(blind)</a:t>
            </a:r>
            <a:r>
              <a:rPr lang="en-US" sz="2400" b="1" dirty="0" smtClean="0">
                <a:cs typeface="+mn-cs"/>
              </a:rPr>
              <a:t> search strategies use only the information available in the problem definition:</a:t>
            </a:r>
          </a:p>
          <a:p>
            <a:pPr eaLnBrk="1" hangingPunct="1">
              <a:defRPr/>
            </a:pPr>
            <a:endParaRPr lang="en-US" dirty="0" smtClean="0">
              <a:cs typeface="+mn-cs"/>
            </a:endParaRPr>
          </a:p>
          <a:p>
            <a:pPr lvl="1" eaLnBrk="1" hangingPunct="1">
              <a:defRPr/>
            </a:pPr>
            <a:r>
              <a:rPr lang="en-US" sz="2400" b="1" dirty="0" smtClean="0">
                <a:solidFill>
                  <a:srgbClr val="3333CC"/>
                </a:solidFill>
              </a:rPr>
              <a:t>Breadth-first search</a:t>
            </a:r>
          </a:p>
          <a:p>
            <a:pPr lvl="1" eaLnBrk="1" hangingPunct="1">
              <a:defRPr/>
            </a:pPr>
            <a:r>
              <a:rPr lang="en-US" sz="2400" b="1" dirty="0" smtClean="0">
                <a:solidFill>
                  <a:srgbClr val="3333CC"/>
                </a:solidFill>
              </a:rPr>
              <a:t>Uniform-cost search</a:t>
            </a:r>
          </a:p>
          <a:p>
            <a:pPr lvl="1" eaLnBrk="1" hangingPunct="1">
              <a:defRPr/>
            </a:pPr>
            <a:r>
              <a:rPr lang="en-US" sz="2400" b="1" dirty="0" smtClean="0">
                <a:solidFill>
                  <a:srgbClr val="3333CC"/>
                </a:solidFill>
              </a:rPr>
              <a:t>Depth-first search</a:t>
            </a:r>
          </a:p>
          <a:p>
            <a:pPr lvl="1" eaLnBrk="1" hangingPunct="1">
              <a:defRPr/>
            </a:pPr>
            <a:r>
              <a:rPr lang="en-US" sz="2400" b="1" dirty="0" smtClean="0">
                <a:solidFill>
                  <a:srgbClr val="3333CC"/>
                </a:solidFill>
              </a:rPr>
              <a:t>Depth-limited search</a:t>
            </a:r>
          </a:p>
          <a:p>
            <a:pPr lvl="1" eaLnBrk="1" hangingPunct="1">
              <a:defRPr/>
            </a:pPr>
            <a:r>
              <a:rPr lang="en-US" sz="2400" b="1" dirty="0" smtClean="0">
                <a:solidFill>
                  <a:srgbClr val="3333CC"/>
                </a:solidFill>
              </a:rPr>
              <a:t>Iterative deepening search</a:t>
            </a:r>
          </a:p>
          <a:p>
            <a:pPr lvl="1" eaLnBrk="1" hangingPunct="1">
              <a:defRPr/>
            </a:pPr>
            <a:r>
              <a:rPr lang="en-US" sz="2400" b="1" dirty="0" smtClean="0">
                <a:solidFill>
                  <a:srgbClr val="3333CC"/>
                </a:solidFill>
              </a:rPr>
              <a:t>Bidirectional search</a:t>
            </a:r>
            <a:r>
              <a:rPr lang="en-US" dirty="0" smtClean="0"/>
              <a:t>
</a:t>
            </a:r>
          </a:p>
        </p:txBody>
      </p:sp>
      <p:sp>
        <p:nvSpPr>
          <p:cNvPr id="1276932" name="Text Box 4"/>
          <p:cNvSpPr txBox="1">
            <a:spLocks noChangeArrowheads="1"/>
          </p:cNvSpPr>
          <p:nvPr/>
        </p:nvSpPr>
        <p:spPr bwMode="auto">
          <a:xfrm>
            <a:off x="381000" y="5181600"/>
            <a:ext cx="8610600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>
                <a:solidFill>
                  <a:srgbClr val="CC00CC"/>
                </a:solidFill>
                <a:cs typeface="+mn-cs"/>
              </a:rPr>
              <a:t>Key issue</a:t>
            </a:r>
            <a:r>
              <a:rPr lang="en-US" b="1" dirty="0">
                <a:cs typeface="+mn-cs"/>
              </a:rPr>
              <a:t>: type of queue used for the </a:t>
            </a:r>
            <a:r>
              <a:rPr lang="en-US" b="1" dirty="0">
                <a:solidFill>
                  <a:srgbClr val="CC00CC"/>
                </a:solidFill>
                <a:cs typeface="+mn-cs"/>
              </a:rPr>
              <a:t>fringe of the search tree</a:t>
            </a:r>
          </a:p>
          <a:p>
            <a:pPr>
              <a:defRPr/>
            </a:pPr>
            <a:r>
              <a:rPr lang="en-US" b="1" dirty="0">
                <a:cs typeface="+mn-cs"/>
              </a:rPr>
              <a:t>(collection of tree nodes that have been generated but not yet </a:t>
            </a:r>
          </a:p>
          <a:p>
            <a:pPr>
              <a:defRPr/>
            </a:pPr>
            <a:r>
              <a:rPr lang="en-US" b="1" dirty="0">
                <a:cs typeface="+mn-cs"/>
              </a:rPr>
              <a:t>expanded)</a:t>
            </a:r>
          </a:p>
        </p:txBody>
      </p:sp>
    </p:spTree>
    <p:extLst>
      <p:ext uri="{BB962C8B-B14F-4D97-AF65-F5344CB8AC3E}">
        <p14:creationId xmlns:p14="http://schemas.microsoft.com/office/powerpoint/2010/main" val="14145420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69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769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769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69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769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769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69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769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769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4" name="Picture 5" descr="dfs-progress11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295400"/>
            <a:ext cx="5181600" cy="300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1800" dirty="0" smtClean="0"/>
              <a:t>
</a:t>
            </a:r>
          </a:p>
        </p:txBody>
      </p:sp>
      <p:pic>
        <p:nvPicPr>
          <p:cNvPr id="62468" name="Picture 5" descr="dfs-progress12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371600"/>
            <a:ext cx="5181600" cy="302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981200"/>
            <a:ext cx="7543800" cy="609600"/>
          </a:xfrm>
        </p:spPr>
        <p:txBody>
          <a:bodyPr/>
          <a:lstStyle/>
          <a:p>
            <a:r>
              <a:rPr lang="en-US" b="1" dirty="0" smtClean="0"/>
              <a:t>What is main advantage over breadth first search?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90600" y="3048000"/>
            <a:ext cx="72698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What information is stored? How much storage required?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019445" y="4038600"/>
            <a:ext cx="4329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stack. O(depth  </a:t>
            </a:r>
            <a:r>
              <a:rPr lang="en-US" smtClean="0"/>
              <a:t>x branching)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953277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-3048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smtClean="0">
                <a:solidFill>
                  <a:srgbClr val="FF0000"/>
                </a:solidFill>
                <a:cs typeface="+mj-cs"/>
              </a:rPr>
              <a:t>Properties of depth-first search</a:t>
            </a:r>
          </a:p>
        </p:txBody>
      </p:sp>
      <p:sp>
        <p:nvSpPr>
          <p:cNvPr id="129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533400"/>
            <a:ext cx="8839200" cy="4191000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b="1" u="sng" dirty="0" smtClean="0">
                <a:solidFill>
                  <a:srgbClr val="FF0000"/>
                </a:solidFill>
                <a:cs typeface="+mn-cs"/>
              </a:rPr>
              <a:t>Complete?</a:t>
            </a:r>
            <a:r>
              <a:rPr lang="en-US" sz="2400" b="1" dirty="0" smtClean="0">
                <a:solidFill>
                  <a:srgbClr val="FF0000"/>
                </a:solidFill>
                <a:cs typeface="+mn-cs"/>
              </a:rPr>
              <a:t> </a:t>
            </a:r>
            <a:r>
              <a:rPr lang="en-US" sz="1600" dirty="0" smtClean="0"/>
              <a:t>
</a:t>
            </a:r>
          </a:p>
          <a:p>
            <a:pPr eaLnBrk="1" hangingPunct="1">
              <a:defRPr/>
            </a:pPr>
            <a:endParaRPr lang="en-US" sz="1600" dirty="0" smtClean="0"/>
          </a:p>
          <a:p>
            <a:pPr eaLnBrk="1" hangingPunct="1">
              <a:defRPr/>
            </a:pPr>
            <a:endParaRPr lang="en-US" sz="1600" dirty="0" smtClean="0">
              <a:solidFill>
                <a:srgbClr val="FF0000"/>
              </a:solidFill>
            </a:endParaRPr>
          </a:p>
          <a:p>
            <a:pPr eaLnBrk="1" hangingPunct="1">
              <a:defRPr/>
            </a:pPr>
            <a:r>
              <a:rPr lang="en-US" sz="2400" b="1" u="sng" dirty="0" smtClean="0">
                <a:solidFill>
                  <a:srgbClr val="FF0000"/>
                </a:solidFill>
                <a:cs typeface="+mn-cs"/>
              </a:rPr>
              <a:t>Time?</a:t>
            </a:r>
            <a:r>
              <a:rPr lang="en-US" sz="2400" b="1" dirty="0" smtClean="0">
                <a:solidFill>
                  <a:srgbClr val="FF0000"/>
                </a:solidFill>
                <a:cs typeface="+mn-cs"/>
              </a:rPr>
              <a:t> </a:t>
            </a:r>
            <a:r>
              <a:rPr lang="en-US" sz="2400" b="1" i="1" dirty="0" smtClean="0">
                <a:solidFill>
                  <a:srgbClr val="FF0000"/>
                </a:solidFill>
                <a:cs typeface="+mn-cs"/>
              </a:rPr>
              <a:t>O(</a:t>
            </a:r>
            <a:r>
              <a:rPr lang="en-US" sz="2400" b="1" i="1" dirty="0" err="1" smtClean="0">
                <a:solidFill>
                  <a:srgbClr val="FF0000"/>
                </a:solidFill>
                <a:cs typeface="+mn-cs"/>
              </a:rPr>
              <a:t>b</a:t>
            </a:r>
            <a:r>
              <a:rPr lang="en-US" sz="2400" b="1" i="1" baseline="30000" dirty="0" err="1" smtClean="0">
                <a:solidFill>
                  <a:srgbClr val="FF0000"/>
                </a:solidFill>
                <a:cs typeface="+mn-cs"/>
              </a:rPr>
              <a:t>m</a:t>
            </a:r>
            <a:r>
              <a:rPr lang="en-US" sz="2400" b="1" i="1" dirty="0" smtClean="0">
                <a:solidFill>
                  <a:srgbClr val="FF0000"/>
                </a:solidFill>
                <a:cs typeface="+mn-cs"/>
              </a:rPr>
              <a:t>)</a:t>
            </a:r>
            <a:r>
              <a:rPr lang="en-US" sz="2400" b="1" dirty="0" smtClean="0">
                <a:solidFill>
                  <a:srgbClr val="FF0000"/>
                </a:solidFill>
                <a:cs typeface="+mn-cs"/>
              </a:rPr>
              <a:t>: bad if </a:t>
            </a:r>
            <a:r>
              <a:rPr lang="en-US" sz="2400" b="1" i="1" dirty="0" smtClean="0">
                <a:solidFill>
                  <a:srgbClr val="FF0000"/>
                </a:solidFill>
                <a:cs typeface="+mn-cs"/>
              </a:rPr>
              <a:t>m</a:t>
            </a:r>
            <a:r>
              <a:rPr lang="en-US" sz="2400" b="1" dirty="0" smtClean="0">
                <a:solidFill>
                  <a:srgbClr val="FF0000"/>
                </a:solidFill>
                <a:cs typeface="+mn-cs"/>
              </a:rPr>
              <a:t> is much larger than </a:t>
            </a:r>
            <a:r>
              <a:rPr lang="en-US" sz="2400" b="1" i="1" dirty="0" smtClean="0">
                <a:solidFill>
                  <a:srgbClr val="FF0000"/>
                </a:solidFill>
                <a:cs typeface="+mn-cs"/>
              </a:rPr>
              <a:t>d</a:t>
            </a:r>
          </a:p>
          <a:p>
            <a:pPr lvl="1" eaLnBrk="1" hangingPunct="1">
              <a:defRPr/>
            </a:pPr>
            <a:r>
              <a:rPr lang="en-US" sz="2400" dirty="0" smtClean="0">
                <a:solidFill>
                  <a:srgbClr val="FF0000"/>
                </a:solidFill>
              </a:rPr>
              <a:t> but if solutions are dense, may be much faster than breadth-first</a:t>
            </a:r>
          </a:p>
          <a:p>
            <a:pPr eaLnBrk="1" hangingPunct="1">
              <a:defRPr/>
            </a:pPr>
            <a:endParaRPr lang="en-US" sz="2400" u="sng" dirty="0" smtClean="0">
              <a:solidFill>
                <a:srgbClr val="FF0000"/>
              </a:solidFill>
              <a:cs typeface="+mn-cs"/>
            </a:endParaRPr>
          </a:p>
          <a:p>
            <a:pPr eaLnBrk="1" hangingPunct="1">
              <a:defRPr/>
            </a:pPr>
            <a:r>
              <a:rPr lang="en-US" sz="2400" b="1" u="sng" dirty="0" smtClean="0">
                <a:solidFill>
                  <a:srgbClr val="FF0000"/>
                </a:solidFill>
                <a:cs typeface="+mn-cs"/>
              </a:rPr>
              <a:t>Space?</a:t>
            </a:r>
            <a:r>
              <a:rPr lang="en-US" sz="2400" b="1" dirty="0" smtClean="0">
                <a:solidFill>
                  <a:srgbClr val="FF0000"/>
                </a:solidFill>
                <a:cs typeface="+mn-cs"/>
              </a:rPr>
              <a:t> </a:t>
            </a:r>
          </a:p>
          <a:p>
            <a:pPr eaLnBrk="1" hangingPunct="1">
              <a:defRPr/>
            </a:pPr>
            <a:endParaRPr lang="en-US" sz="2400" u="sng" dirty="0">
              <a:solidFill>
                <a:srgbClr val="CC0099"/>
              </a:solidFill>
              <a:cs typeface="+mn-cs"/>
            </a:endParaRPr>
          </a:p>
          <a:p>
            <a:pPr eaLnBrk="1" hangingPunct="1">
              <a:defRPr/>
            </a:pPr>
            <a:r>
              <a:rPr lang="en-US" sz="2400" b="1" u="sng" dirty="0" smtClean="0">
                <a:solidFill>
                  <a:srgbClr val="FF0000"/>
                </a:solidFill>
                <a:cs typeface="+mn-cs"/>
              </a:rPr>
              <a:t>Guarantee that</a:t>
            </a:r>
          </a:p>
          <a:p>
            <a:pPr eaLnBrk="1" hangingPunct="1">
              <a:defRPr/>
            </a:pPr>
            <a:r>
              <a:rPr lang="en-US" sz="2400" b="1" u="sng" dirty="0" smtClean="0">
                <a:solidFill>
                  <a:srgbClr val="FF0000"/>
                </a:solidFill>
                <a:cs typeface="+mn-cs"/>
              </a:rPr>
              <a:t>opt. soln. is found? </a:t>
            </a:r>
            <a:r>
              <a:rPr lang="en-US" sz="1800" dirty="0" smtClean="0">
                <a:cs typeface="+mn-cs"/>
              </a:rPr>
              <a:t>
</a:t>
            </a:r>
          </a:p>
        </p:txBody>
      </p:sp>
      <p:sp>
        <p:nvSpPr>
          <p:cNvPr id="1296389" name="Text Box 5"/>
          <p:cNvSpPr txBox="1">
            <a:spLocks noChangeArrowheads="1"/>
          </p:cNvSpPr>
          <p:nvPr/>
        </p:nvSpPr>
        <p:spPr bwMode="auto">
          <a:xfrm>
            <a:off x="304800" y="5105400"/>
            <a:ext cx="8453438" cy="1570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cs typeface="+mn-cs"/>
              </a:rPr>
              <a:t>Note: In </a:t>
            </a:r>
            <a:r>
              <a:rPr lang="en-US" dirty="0">
                <a:solidFill>
                  <a:srgbClr val="3333CC"/>
                </a:solidFill>
                <a:cs typeface="+mn-cs"/>
              </a:rPr>
              <a:t>“</a:t>
            </a:r>
            <a:r>
              <a:rPr lang="en-US" dirty="0">
                <a:solidFill>
                  <a:schemeClr val="accent2"/>
                </a:solidFill>
                <a:cs typeface="+mn-cs"/>
              </a:rPr>
              <a:t>backtrack search”</a:t>
            </a:r>
            <a:r>
              <a:rPr lang="en-US" dirty="0">
                <a:cs typeface="+mn-cs"/>
              </a:rPr>
              <a:t> only one successor is generated </a:t>
            </a:r>
          </a:p>
          <a:p>
            <a:pPr>
              <a:defRPr/>
            </a:pPr>
            <a:r>
              <a:rPr lang="en-US" dirty="0">
                <a:cs typeface="+mn-cs"/>
                <a:sym typeface="Wingdings" charset="0"/>
              </a:rPr>
              <a:t> only O(m) memory is needed; also successor is modification of</a:t>
            </a:r>
          </a:p>
          <a:p>
            <a:pPr>
              <a:defRPr/>
            </a:pPr>
            <a:r>
              <a:rPr lang="en-US" dirty="0">
                <a:cs typeface="+mn-cs"/>
                <a:sym typeface="Wingdings" charset="0"/>
              </a:rPr>
              <a:t>the current state, but we have to be able to undo each modification.</a:t>
            </a:r>
          </a:p>
          <a:p>
            <a:pPr>
              <a:defRPr/>
            </a:pPr>
            <a:r>
              <a:rPr lang="en-US" dirty="0">
                <a:cs typeface="+mn-cs"/>
                <a:sym typeface="Wingdings" charset="0"/>
              </a:rPr>
              <a:t>More when we talk about Constraint Satisfaction Problems (</a:t>
            </a:r>
            <a:r>
              <a:rPr lang="en-US" dirty="0">
                <a:solidFill>
                  <a:schemeClr val="accent2"/>
                </a:solidFill>
                <a:cs typeface="+mn-cs"/>
                <a:sym typeface="Wingdings" charset="0"/>
              </a:rPr>
              <a:t>CSP)</a:t>
            </a:r>
            <a:r>
              <a:rPr lang="en-US" dirty="0">
                <a:cs typeface="+mn-cs"/>
                <a:sym typeface="Wingdings" charset="0"/>
              </a:rPr>
              <a:t>. </a:t>
            </a:r>
            <a:endParaRPr lang="en-US" dirty="0">
              <a:cs typeface="+mn-cs"/>
            </a:endParaRPr>
          </a:p>
        </p:txBody>
      </p:sp>
      <p:sp>
        <p:nvSpPr>
          <p:cNvPr id="1296390" name="Oval 6"/>
          <p:cNvSpPr>
            <a:spLocks noChangeArrowheads="1"/>
          </p:cNvSpPr>
          <p:nvPr/>
        </p:nvSpPr>
        <p:spPr bwMode="auto">
          <a:xfrm>
            <a:off x="1676400" y="3048000"/>
            <a:ext cx="4114800" cy="6858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2971800" y="3810000"/>
            <a:ext cx="6705600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lvl="1">
              <a:defRPr/>
            </a:pPr>
            <a:r>
              <a:rPr lang="en-US" b="1" i="1" dirty="0">
                <a:solidFill>
                  <a:schemeClr val="accent1">
                    <a:lumMod val="75000"/>
                  </a:schemeClr>
                </a:solidFill>
                <a:cs typeface="+mn-cs"/>
              </a:rPr>
              <a:t>b: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cs typeface="+mn-cs"/>
              </a:rPr>
              <a:t> max. branching factor of the search tree</a:t>
            </a:r>
          </a:p>
          <a:p>
            <a:pPr lvl="1">
              <a:defRPr/>
            </a:pPr>
            <a:r>
              <a:rPr lang="en-US" b="1" i="1" dirty="0">
                <a:solidFill>
                  <a:schemeClr val="accent1">
                    <a:lumMod val="75000"/>
                  </a:schemeClr>
                </a:solidFill>
                <a:cs typeface="+mn-cs"/>
              </a:rPr>
              <a:t>d: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cs typeface="+mn-cs"/>
              </a:rPr>
              <a:t>depth of the shallowest (least-cost) soln.</a:t>
            </a:r>
          </a:p>
          <a:p>
            <a:pPr lvl="1">
              <a:defRPr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  <a:cs typeface="+mn-cs"/>
              </a:rPr>
              <a:t>m: maximum depth of state space</a:t>
            </a: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828800" y="533400"/>
            <a:ext cx="683101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chemeClr val="accent2"/>
                </a:solidFill>
              </a:rPr>
              <a:t>No: fails in infinite-depth spaces, spaces with loops</a:t>
            </a:r>
          </a:p>
          <a:p>
            <a:pPr lvl="1" eaLnBrk="1" hangingPunct="1"/>
            <a:r>
              <a:rPr lang="en-US">
                <a:solidFill>
                  <a:schemeClr val="accent2"/>
                </a:solidFill>
              </a:rPr>
              <a:t>            Modify to avoid repeated states along path</a:t>
            </a:r>
          </a:p>
          <a:p>
            <a:pPr lvl="2" eaLnBrk="1" hangingPunct="1"/>
            <a:r>
              <a:rPr lang="en-US">
                <a:solidFill>
                  <a:schemeClr val="accent2"/>
                </a:solidFill>
                <a:sym typeface="Wingdings" charset="0"/>
              </a:rPr>
              <a:t>      </a:t>
            </a:r>
            <a:r>
              <a:rPr lang="en-US">
                <a:solidFill>
                  <a:schemeClr val="accent2"/>
                </a:solidFill>
              </a:rPr>
              <a:t> complete in finite spaces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905000" y="3124200"/>
            <a:ext cx="33718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 i="1" dirty="0">
                <a:solidFill>
                  <a:srgbClr val="FF0000"/>
                </a:solidFill>
              </a:rPr>
              <a:t>O(</a:t>
            </a:r>
            <a:r>
              <a:rPr lang="en-US" b="1" i="1" dirty="0" err="1">
                <a:solidFill>
                  <a:srgbClr val="FF0000"/>
                </a:solidFill>
              </a:rPr>
              <a:t>bm</a:t>
            </a:r>
            <a:r>
              <a:rPr lang="en-US" b="1" i="1" dirty="0">
                <a:solidFill>
                  <a:srgbClr val="FF0000"/>
                </a:solidFill>
              </a:rPr>
              <a:t>), </a:t>
            </a:r>
            <a:r>
              <a:rPr lang="en-US" b="1" dirty="0">
                <a:solidFill>
                  <a:srgbClr val="FF0000"/>
                </a:solidFill>
              </a:rPr>
              <a:t>i.e., linear space!</a:t>
            </a:r>
          </a:p>
        </p:txBody>
      </p:sp>
      <p:sp>
        <p:nvSpPr>
          <p:cNvPr id="63496" name="TextBox 4"/>
          <p:cNvSpPr txBox="1">
            <a:spLocks noChangeArrowheads="1"/>
          </p:cNvSpPr>
          <p:nvPr/>
        </p:nvSpPr>
        <p:spPr bwMode="auto">
          <a:xfrm>
            <a:off x="152400" y="3505200"/>
            <a:ext cx="1841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819400" y="4038600"/>
            <a:ext cx="6365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>
                <a:solidFill>
                  <a:srgbClr val="FF0000"/>
                </a:solidFill>
              </a:rPr>
              <a:t>No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019800" y="2638961"/>
            <a:ext cx="2819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3333CC"/>
                </a:solidFill>
              </a:rPr>
              <a:t>Note: Can also reconstruct soln. path from single stored branch.</a:t>
            </a:r>
            <a:endParaRPr lang="en-US" sz="2000" b="1" dirty="0">
              <a:solidFill>
                <a:srgbClr val="3333CC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9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9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9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9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9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9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96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96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63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2963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2963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63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2963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2963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6389" grpId="0"/>
      <p:bldP spid="1296390" grpId="0" animBg="1"/>
      <p:bldP spid="7" grpId="0"/>
      <p:bldP spid="2" grpId="0"/>
      <p:bldP spid="4" grpId="0"/>
      <p:bldP spid="6" grpId="0"/>
      <p:bldP spid="3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800" smtClean="0">
                <a:cs typeface="+mj-cs"/>
              </a:rPr>
              <a:t>Iterative deepening search </a:t>
            </a:r>
            <a:r>
              <a:rPr lang="en-US" sz="2800" i="1" smtClean="0">
                <a:cs typeface="+mj-cs"/>
              </a:rPr>
              <a:t>l </a:t>
            </a:r>
            <a:r>
              <a:rPr lang="en-US" sz="2800" smtClean="0">
                <a:cs typeface="+mj-cs"/>
              </a:rPr>
              <a:t>=0</a:t>
            </a:r>
          </a:p>
        </p:txBody>
      </p:sp>
      <p:pic>
        <p:nvPicPr>
          <p:cNvPr id="65538" name="Picture 3" descr="ids-progress1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019300"/>
            <a:ext cx="7620000" cy="354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800" smtClean="0">
                <a:cs typeface="+mj-cs"/>
              </a:rPr>
              <a:t>Iterative deepening search </a:t>
            </a:r>
            <a:r>
              <a:rPr lang="en-US" sz="2800" i="1" smtClean="0">
                <a:cs typeface="+mj-cs"/>
              </a:rPr>
              <a:t>l </a:t>
            </a:r>
            <a:r>
              <a:rPr lang="en-US" sz="2800" smtClean="0">
                <a:cs typeface="+mj-cs"/>
              </a:rPr>
              <a:t>=1</a:t>
            </a:r>
          </a:p>
        </p:txBody>
      </p:sp>
      <p:pic>
        <p:nvPicPr>
          <p:cNvPr id="66562" name="Picture 3" descr="ids-progress2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209800"/>
            <a:ext cx="7620000" cy="354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800" smtClean="0">
                <a:cs typeface="+mj-cs"/>
              </a:rPr>
              <a:t>Iterative deepening search </a:t>
            </a:r>
            <a:r>
              <a:rPr lang="en-US" sz="2800" i="1" smtClean="0">
                <a:cs typeface="+mj-cs"/>
              </a:rPr>
              <a:t>l </a:t>
            </a:r>
            <a:r>
              <a:rPr lang="en-US" sz="2800" smtClean="0">
                <a:cs typeface="+mj-cs"/>
              </a:rPr>
              <a:t>=2</a:t>
            </a:r>
          </a:p>
        </p:txBody>
      </p:sp>
      <p:pic>
        <p:nvPicPr>
          <p:cNvPr id="67586" name="Picture 3" descr="ids-progress3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057400"/>
            <a:ext cx="7620000" cy="355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800" smtClean="0">
                <a:cs typeface="+mj-cs"/>
              </a:rPr>
              <a:t>Iterative deepening search </a:t>
            </a:r>
            <a:r>
              <a:rPr lang="en-US" sz="2800" i="1" smtClean="0">
                <a:cs typeface="+mj-cs"/>
              </a:rPr>
              <a:t>l </a:t>
            </a:r>
            <a:r>
              <a:rPr lang="en-US" sz="2800" smtClean="0">
                <a:cs typeface="+mj-cs"/>
              </a:rPr>
              <a:t>=3</a:t>
            </a:r>
          </a:p>
        </p:txBody>
      </p:sp>
      <p:pic>
        <p:nvPicPr>
          <p:cNvPr id="68610" name="Picture 3" descr="ids-progress4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171700"/>
            <a:ext cx="7620000" cy="354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4036" name="Text Box 4"/>
          <p:cNvSpPr txBox="1">
            <a:spLocks noChangeArrowheads="1"/>
          </p:cNvSpPr>
          <p:nvPr/>
        </p:nvSpPr>
        <p:spPr bwMode="auto">
          <a:xfrm>
            <a:off x="636588" y="2819400"/>
            <a:ext cx="8010525" cy="1570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b="1" dirty="0">
                <a:cs typeface="+mn-cs"/>
              </a:rPr>
              <a:t>Combine </a:t>
            </a:r>
            <a:r>
              <a:rPr lang="en-US" b="1" dirty="0">
                <a:solidFill>
                  <a:schemeClr val="accent2"/>
                </a:solidFill>
                <a:cs typeface="+mn-cs"/>
              </a:rPr>
              <a:t>good memory requirements</a:t>
            </a:r>
            <a:r>
              <a:rPr lang="en-US" b="1" dirty="0">
                <a:cs typeface="+mn-cs"/>
              </a:rPr>
              <a:t> of depth-first with</a:t>
            </a:r>
          </a:p>
          <a:p>
            <a:pPr algn="ctr">
              <a:defRPr/>
            </a:pPr>
            <a:r>
              <a:rPr lang="en-US" b="1" dirty="0">
                <a:cs typeface="+mn-cs"/>
              </a:rPr>
              <a:t>the </a:t>
            </a:r>
            <a:r>
              <a:rPr lang="en-US" b="1" dirty="0">
                <a:solidFill>
                  <a:schemeClr val="accent2"/>
                </a:solidFill>
                <a:cs typeface="+mn-cs"/>
              </a:rPr>
              <a:t>completeness</a:t>
            </a:r>
            <a:r>
              <a:rPr lang="en-US" b="1" dirty="0">
                <a:cs typeface="+mn-cs"/>
              </a:rPr>
              <a:t> of breadth-first when branching factor is</a:t>
            </a:r>
          </a:p>
          <a:p>
            <a:pPr algn="ctr">
              <a:defRPr/>
            </a:pPr>
            <a:r>
              <a:rPr lang="en-US" b="1" dirty="0">
                <a:cs typeface="+mn-cs"/>
              </a:rPr>
              <a:t>finite and is </a:t>
            </a:r>
            <a:r>
              <a:rPr lang="en-US" b="1" dirty="0">
                <a:solidFill>
                  <a:schemeClr val="accent2"/>
                </a:solidFill>
                <a:cs typeface="+mn-cs"/>
              </a:rPr>
              <a:t>optimal</a:t>
            </a:r>
            <a:r>
              <a:rPr lang="en-US" b="1" dirty="0">
                <a:cs typeface="+mn-cs"/>
              </a:rPr>
              <a:t> when the path cost is a non-decreasing</a:t>
            </a:r>
          </a:p>
          <a:p>
            <a:pPr algn="ctr">
              <a:defRPr/>
            </a:pPr>
            <a:r>
              <a:rPr lang="en-US" b="1" dirty="0">
                <a:cs typeface="+mn-cs"/>
              </a:rPr>
              <a:t>function of the depth of the node.</a:t>
            </a:r>
          </a:p>
        </p:txBody>
      </p:sp>
      <p:sp>
        <p:nvSpPr>
          <p:cNvPr id="1324037" name="Text Box 5"/>
          <p:cNvSpPr txBox="1">
            <a:spLocks noChangeArrowheads="1"/>
          </p:cNvSpPr>
          <p:nvPr/>
        </p:nvSpPr>
        <p:spPr bwMode="auto">
          <a:xfrm>
            <a:off x="2895600" y="1752600"/>
            <a:ext cx="3935413" cy="52387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b="1" dirty="0">
                <a:cs typeface="+mn-cs"/>
              </a:rPr>
              <a:t>Why would one do that?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914400" y="4800600"/>
            <a:ext cx="7294563" cy="12001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Idea was a breakthrough in game playing. All game</a:t>
            </a:r>
          </a:p>
          <a:p>
            <a:pPr>
              <a:defRPr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tree search uses iterative deepening nowadays. What’s</a:t>
            </a:r>
          </a:p>
          <a:p>
            <a:pPr>
              <a:defRPr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the added advantage in games?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5257800" y="6172200"/>
            <a:ext cx="2641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>
                <a:solidFill>
                  <a:schemeClr val="accent2"/>
                </a:solidFill>
              </a:rPr>
              <a:t>“Anytime” nature.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4036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800" dirty="0" smtClean="0">
                <a:solidFill>
                  <a:srgbClr val="FF0000"/>
                </a:solidFill>
                <a:cs typeface="+mj-cs"/>
              </a:rPr>
              <a:t>Iterative deepening search</a:t>
            </a:r>
          </a:p>
        </p:txBody>
      </p:sp>
      <p:pic>
        <p:nvPicPr>
          <p:cNvPr id="129843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44" t="18750" r="3125" b="51042"/>
          <a:stretch>
            <a:fillRect/>
          </a:stretch>
        </p:blipFill>
        <p:spPr bwMode="auto">
          <a:xfrm>
            <a:off x="762000" y="2057400"/>
            <a:ext cx="8001000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49273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990600"/>
            <a:ext cx="7772400" cy="4114800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b="1" dirty="0" smtClean="0">
                <a:solidFill>
                  <a:srgbClr val="FF0000"/>
                </a:solidFill>
                <a:cs typeface="+mn-cs"/>
              </a:rPr>
              <a:t>Searching for a (shortest / least cost) path to goal state(s).</a:t>
            </a:r>
          </a:p>
        </p:txBody>
      </p:sp>
      <p:sp>
        <p:nvSpPr>
          <p:cNvPr id="1313796" name="Text Box 4"/>
          <p:cNvSpPr txBox="1">
            <a:spLocks noChangeArrowheads="1"/>
          </p:cNvSpPr>
          <p:nvPr/>
        </p:nvSpPr>
        <p:spPr bwMode="auto">
          <a:xfrm>
            <a:off x="1219200" y="1676400"/>
            <a:ext cx="6629400" cy="200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2000" b="1" dirty="0">
                <a:cs typeface="+mn-cs"/>
                <a:sym typeface="Wingdings" charset="0"/>
              </a:rPr>
              <a:t>Search through the state space.</a:t>
            </a:r>
          </a:p>
          <a:p>
            <a:pPr>
              <a:buFont typeface="Wingdings" charset="0"/>
              <a:buChar char="à"/>
              <a:defRPr/>
            </a:pPr>
            <a:endParaRPr lang="en-US" sz="2000" b="1" dirty="0">
              <a:cs typeface="+mn-cs"/>
              <a:sym typeface="Wingdings" charset="0"/>
            </a:endParaRPr>
          </a:p>
          <a:p>
            <a:pPr>
              <a:defRPr/>
            </a:pPr>
            <a:r>
              <a:rPr lang="en-US" sz="2000" b="1" dirty="0">
                <a:cs typeface="+mn-cs"/>
              </a:rPr>
              <a:t>We will consider search techniques that use an </a:t>
            </a:r>
          </a:p>
          <a:p>
            <a:pPr>
              <a:buFont typeface="Wingdings" charset="0"/>
              <a:buNone/>
              <a:defRPr/>
            </a:pPr>
            <a:r>
              <a:rPr lang="en-US" sz="2000" b="1" dirty="0">
                <a:cs typeface="+mn-cs"/>
              </a:rPr>
              <a:t>explicit </a:t>
            </a:r>
            <a:r>
              <a:rPr lang="en-US" sz="2000" b="1" dirty="0">
                <a:solidFill>
                  <a:schemeClr val="accent2"/>
                </a:solidFill>
                <a:cs typeface="+mn-cs"/>
              </a:rPr>
              <a:t>search tree</a:t>
            </a:r>
            <a:r>
              <a:rPr lang="en-US" sz="2000" b="1" dirty="0">
                <a:cs typeface="+mn-cs"/>
              </a:rPr>
              <a:t> that is generated by the </a:t>
            </a:r>
          </a:p>
          <a:p>
            <a:pPr>
              <a:buFont typeface="Wingdings" charset="0"/>
              <a:buNone/>
              <a:defRPr/>
            </a:pPr>
            <a:r>
              <a:rPr lang="en-US" sz="2000" b="1" dirty="0">
                <a:solidFill>
                  <a:srgbClr val="FF0000"/>
                </a:solidFill>
                <a:cs typeface="+mn-cs"/>
              </a:rPr>
              <a:t>initial state + successor function.</a:t>
            </a:r>
          </a:p>
          <a:p>
            <a:pPr>
              <a:buFont typeface="Wingdings" charset="0"/>
              <a:buNone/>
              <a:defRPr/>
            </a:pPr>
            <a:r>
              <a:rPr lang="en-US" dirty="0">
                <a:cs typeface="+mn-cs"/>
              </a:rPr>
              <a:t>	</a:t>
            </a:r>
            <a:endParaRPr lang="en-US" sz="1800" dirty="0">
              <a:cs typeface="+mn-cs"/>
            </a:endParaRPr>
          </a:p>
        </p:txBody>
      </p:sp>
      <p:sp>
        <p:nvSpPr>
          <p:cNvPr id="1313798" name="Rectangle 6"/>
          <p:cNvSpPr>
            <a:spLocks noChangeArrowheads="1"/>
          </p:cNvSpPr>
          <p:nvPr/>
        </p:nvSpPr>
        <p:spPr bwMode="auto">
          <a:xfrm>
            <a:off x="2895600" y="3733800"/>
            <a:ext cx="4800600" cy="2400300"/>
          </a:xfrm>
          <a:prstGeom prst="rect">
            <a:avLst/>
          </a:prstGeom>
          <a:solidFill>
            <a:schemeClr val="accent1">
              <a:alpha val="41000"/>
            </a:schemeClr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/>
        </p:spPr>
        <p:txBody>
          <a:bodyPr>
            <a:spAutoFit/>
          </a:bodyPr>
          <a:lstStyle/>
          <a:p>
            <a:pPr>
              <a:buFont typeface="Wingdings" charset="0"/>
              <a:buNone/>
              <a:defRPr/>
            </a:pPr>
            <a:r>
              <a:rPr lang="en-US" sz="1800" b="1" dirty="0">
                <a:cs typeface="+mn-cs"/>
              </a:rPr>
              <a:t>initialize (initial node)</a:t>
            </a:r>
          </a:p>
          <a:p>
            <a:pPr>
              <a:buFont typeface="Wingdings" charset="0"/>
              <a:buNone/>
              <a:defRPr/>
            </a:pPr>
            <a:r>
              <a:rPr lang="en-US" sz="1800" b="1" dirty="0">
                <a:cs typeface="+mn-cs"/>
              </a:rPr>
              <a:t>Loop</a:t>
            </a:r>
          </a:p>
          <a:p>
            <a:pPr>
              <a:buFont typeface="Wingdings" charset="0"/>
              <a:buNone/>
              <a:defRPr/>
            </a:pPr>
            <a:r>
              <a:rPr lang="en-US" sz="1800" b="1" dirty="0">
                <a:cs typeface="+mn-cs"/>
              </a:rPr>
              <a:t>	choose a node for expansion 		   according to </a:t>
            </a:r>
            <a:r>
              <a:rPr lang="en-US" sz="1800" b="1" dirty="0" smtClean="0">
                <a:cs typeface="+mn-cs"/>
              </a:rPr>
              <a:t>a </a:t>
            </a:r>
            <a:r>
              <a:rPr lang="en-US" sz="1800" b="1" dirty="0" smtClean="0">
                <a:solidFill>
                  <a:srgbClr val="FF0000"/>
                </a:solidFill>
                <a:cs typeface="+mn-cs"/>
              </a:rPr>
              <a:t>strategy</a:t>
            </a:r>
            <a:endParaRPr lang="en-US" sz="1800" b="1" dirty="0">
              <a:cs typeface="+mn-cs"/>
            </a:endParaRPr>
          </a:p>
          <a:p>
            <a:pPr>
              <a:buFont typeface="Wingdings" charset="0"/>
              <a:buNone/>
              <a:defRPr/>
            </a:pPr>
            <a:r>
              <a:rPr lang="en-US" b="1" dirty="0">
                <a:cs typeface="+mn-cs"/>
              </a:rPr>
              <a:t>	</a:t>
            </a:r>
            <a:r>
              <a:rPr lang="en-US" sz="1800" b="1" dirty="0">
                <a:cs typeface="+mn-cs"/>
              </a:rPr>
              <a:t>goal node? </a:t>
            </a:r>
            <a:r>
              <a:rPr lang="en-US" sz="1800" b="1" dirty="0">
                <a:cs typeface="+mn-cs"/>
                <a:sym typeface="Wingdings" charset="0"/>
              </a:rPr>
              <a:t> done</a:t>
            </a:r>
          </a:p>
          <a:p>
            <a:pPr>
              <a:buFont typeface="Wingdings" charset="0"/>
              <a:buNone/>
              <a:defRPr/>
            </a:pPr>
            <a:r>
              <a:rPr lang="en-US" sz="1800" b="1" dirty="0">
                <a:cs typeface="+mn-cs"/>
                <a:sym typeface="Wingdings" charset="0"/>
              </a:rPr>
              <a:t>	expand node with successor function</a:t>
            </a:r>
            <a:endParaRPr lang="en-US" sz="1800" b="1" dirty="0">
              <a:cs typeface="+mn-cs"/>
            </a:endParaRPr>
          </a:p>
          <a:p>
            <a:pPr>
              <a:buFont typeface="Wingdings" charset="0"/>
              <a:buNone/>
              <a:defRPr/>
            </a:pPr>
            <a:endParaRPr lang="en-US" sz="1800" dirty="0">
              <a:cs typeface="+mn-cs"/>
              <a:sym typeface="Wingdings" charset="0"/>
            </a:endParaRPr>
          </a:p>
          <a:p>
            <a:pPr>
              <a:buFont typeface="Wingdings" charset="0"/>
              <a:buNone/>
              <a:defRPr/>
            </a:pPr>
            <a:r>
              <a:rPr lang="en-US" sz="1800" dirty="0">
                <a:cs typeface="+mn-cs"/>
                <a:sym typeface="Wingdings" charset="0"/>
              </a:rPr>
              <a:t>	  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152400"/>
            <a:ext cx="7620000" cy="9906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smtClean="0">
                <a:solidFill>
                  <a:srgbClr val="FF0000"/>
                </a:solidFill>
                <a:cs typeface="+mj-cs"/>
              </a:rPr>
              <a:t>Tree-search algorithms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1354138" y="-1524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Iterative deepening search</a:t>
            </a:r>
          </a:p>
        </p:txBody>
      </p:sp>
      <p:sp>
        <p:nvSpPr>
          <p:cNvPr id="130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762000"/>
            <a:ext cx="8305800" cy="4114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endParaRPr lang="en-US" sz="1600" dirty="0" smtClean="0">
              <a:cs typeface="+mn-cs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b="1" dirty="0" smtClean="0">
                <a:cs typeface="+mn-cs"/>
              </a:rPr>
              <a:t>Number of nodes generated in an </a:t>
            </a:r>
            <a:r>
              <a:rPr lang="en-US" b="1" dirty="0" smtClean="0">
                <a:solidFill>
                  <a:schemeClr val="accent2"/>
                </a:solidFill>
                <a:cs typeface="+mn-cs"/>
              </a:rPr>
              <a:t>iterative deepening search</a:t>
            </a:r>
            <a:r>
              <a:rPr lang="en-US" b="1" dirty="0" smtClean="0">
                <a:cs typeface="+mn-cs"/>
              </a:rPr>
              <a:t> to depth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b="1" i="1" dirty="0" smtClean="0">
                <a:cs typeface="+mn-cs"/>
              </a:rPr>
              <a:t>d</a:t>
            </a:r>
            <a:r>
              <a:rPr lang="en-US" b="1" dirty="0" smtClean="0">
                <a:cs typeface="+mn-cs"/>
              </a:rPr>
              <a:t> with branching factor </a:t>
            </a:r>
            <a:r>
              <a:rPr lang="en-US" b="1" i="1" dirty="0" smtClean="0">
                <a:cs typeface="+mn-cs"/>
              </a:rPr>
              <a:t>b</a:t>
            </a:r>
            <a:r>
              <a:rPr lang="en-US" b="1" dirty="0" smtClean="0">
                <a:cs typeface="+mn-cs"/>
              </a:rPr>
              <a:t>: 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b="1" dirty="0" smtClean="0">
              <a:cs typeface="+mn-cs"/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en-US" sz="1800" dirty="0" smtClean="0">
              <a:cs typeface="+mn-cs"/>
            </a:endParaRPr>
          </a:p>
          <a:p>
            <a:pPr algn="ctr" eaLnBrk="1" hangingPunct="1">
              <a:lnSpc>
                <a:spcPct val="80000"/>
              </a:lnSpc>
              <a:defRPr/>
            </a:pPr>
            <a:r>
              <a:rPr lang="en-US" b="1" dirty="0" smtClean="0">
                <a:cs typeface="+mn-cs"/>
              </a:rPr>
              <a:t>N</a:t>
            </a:r>
            <a:r>
              <a:rPr lang="en-US" b="1" baseline="-25000" dirty="0" smtClean="0">
                <a:cs typeface="+mn-cs"/>
              </a:rPr>
              <a:t>IDS</a:t>
            </a:r>
            <a:r>
              <a:rPr lang="en-US" b="1" dirty="0" smtClean="0">
                <a:cs typeface="+mn-cs"/>
              </a:rPr>
              <a:t> = d b</a:t>
            </a:r>
            <a:r>
              <a:rPr lang="en-US" b="1" baseline="30000" dirty="0" smtClean="0">
                <a:cs typeface="+mn-cs"/>
              </a:rPr>
              <a:t>1</a:t>
            </a:r>
            <a:r>
              <a:rPr lang="en-US" b="1" dirty="0" smtClean="0">
                <a:cs typeface="+mn-cs"/>
              </a:rPr>
              <a:t> + (d-1)b</a:t>
            </a:r>
            <a:r>
              <a:rPr lang="en-US" b="1" baseline="30000" dirty="0" smtClean="0">
                <a:cs typeface="+mn-cs"/>
              </a:rPr>
              <a:t>2</a:t>
            </a:r>
            <a:r>
              <a:rPr lang="en-US" b="1" dirty="0" smtClean="0">
                <a:cs typeface="+mn-cs"/>
              </a:rPr>
              <a:t> + … + 3b</a:t>
            </a:r>
            <a:r>
              <a:rPr lang="en-US" b="1" baseline="30000" dirty="0" smtClean="0">
                <a:cs typeface="+mn-cs"/>
              </a:rPr>
              <a:t>d-2</a:t>
            </a:r>
            <a:r>
              <a:rPr lang="en-US" b="1" dirty="0" smtClean="0">
                <a:cs typeface="+mn-cs"/>
              </a:rPr>
              <a:t> +2b</a:t>
            </a:r>
            <a:r>
              <a:rPr lang="en-US" b="1" baseline="30000" dirty="0" smtClean="0">
                <a:cs typeface="+mn-cs"/>
              </a:rPr>
              <a:t>d-1</a:t>
            </a:r>
            <a:r>
              <a:rPr lang="en-US" b="1" dirty="0" smtClean="0">
                <a:cs typeface="+mn-cs"/>
              </a:rPr>
              <a:t> + 1b</a:t>
            </a:r>
            <a:r>
              <a:rPr lang="en-US" b="1" baseline="30000" dirty="0" smtClean="0">
                <a:cs typeface="+mn-cs"/>
              </a:rPr>
              <a:t>d</a:t>
            </a:r>
            <a:r>
              <a:rPr lang="en-US" b="1" dirty="0" smtClean="0">
                <a:cs typeface="+mn-cs"/>
              </a:rPr>
              <a:t> </a:t>
            </a:r>
          </a:p>
          <a:p>
            <a:pPr algn="ctr" eaLnBrk="1" hangingPunct="1">
              <a:lnSpc>
                <a:spcPct val="80000"/>
              </a:lnSpc>
              <a:defRPr/>
            </a:pPr>
            <a:endParaRPr lang="en-US" sz="1800" b="1" dirty="0" smtClean="0">
              <a:cs typeface="+mn-cs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b="1" dirty="0">
                <a:cs typeface="+mn-cs"/>
              </a:rPr>
              <a:t>N</a:t>
            </a:r>
            <a:r>
              <a:rPr lang="en-US" b="1" dirty="0" smtClean="0">
                <a:cs typeface="+mn-cs"/>
              </a:rPr>
              <a:t>odes generated in a </a:t>
            </a:r>
            <a:r>
              <a:rPr lang="en-US" b="1" dirty="0" smtClean="0">
                <a:solidFill>
                  <a:schemeClr val="accent2"/>
                </a:solidFill>
                <a:cs typeface="+mn-cs"/>
              </a:rPr>
              <a:t>breadth-first search</a:t>
            </a:r>
            <a:r>
              <a:rPr lang="en-US" b="1" dirty="0" smtClean="0">
                <a:cs typeface="+mn-cs"/>
              </a:rPr>
              <a:t> with branching factor </a:t>
            </a:r>
            <a:r>
              <a:rPr lang="en-US" b="1" i="1" dirty="0" smtClean="0">
                <a:cs typeface="+mn-cs"/>
              </a:rPr>
              <a:t>b</a:t>
            </a:r>
            <a:r>
              <a:rPr lang="en-US" b="1" dirty="0" smtClean="0">
                <a:cs typeface="+mn-cs"/>
              </a:rPr>
              <a:t>: 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sz="1800" b="1" dirty="0" smtClean="0">
              <a:cs typeface="+mn-cs"/>
            </a:endParaRPr>
          </a:p>
          <a:p>
            <a:pPr algn="ctr" eaLnBrk="1" hangingPunct="1">
              <a:lnSpc>
                <a:spcPct val="80000"/>
              </a:lnSpc>
              <a:defRPr/>
            </a:pPr>
            <a:r>
              <a:rPr lang="en-US" sz="1800" b="1" i="1" dirty="0" smtClean="0">
                <a:cs typeface="+mn-cs"/>
              </a:rPr>
              <a:t>	</a:t>
            </a:r>
            <a:r>
              <a:rPr lang="en-US" sz="2400" b="1" dirty="0" smtClean="0">
                <a:cs typeface="+mn-cs"/>
              </a:rPr>
              <a:t>N</a:t>
            </a:r>
            <a:r>
              <a:rPr lang="en-US" sz="2400" b="1" baseline="-25000" dirty="0" smtClean="0">
                <a:cs typeface="+mn-cs"/>
              </a:rPr>
              <a:t>BFS</a:t>
            </a:r>
            <a:r>
              <a:rPr lang="en-US" sz="2400" b="1" i="1" dirty="0" smtClean="0">
                <a:cs typeface="+mn-cs"/>
              </a:rPr>
              <a:t> = b</a:t>
            </a:r>
            <a:r>
              <a:rPr lang="en-US" sz="2400" b="1" i="1" baseline="30000" dirty="0" smtClean="0">
                <a:latin typeface="r" charset="0"/>
                <a:cs typeface="+mn-cs"/>
              </a:rPr>
              <a:t>1</a:t>
            </a:r>
            <a:r>
              <a:rPr lang="en-US" sz="2400" b="1" i="1" dirty="0" smtClean="0">
                <a:cs typeface="+mn-cs"/>
              </a:rPr>
              <a:t> + b</a:t>
            </a:r>
            <a:r>
              <a:rPr lang="en-US" sz="2400" b="1" i="1" baseline="30000" dirty="0" smtClean="0">
                <a:latin typeface="r" charset="0"/>
                <a:cs typeface="+mn-cs"/>
              </a:rPr>
              <a:t>2</a:t>
            </a:r>
            <a:r>
              <a:rPr lang="en-US" sz="2400" b="1" i="1" dirty="0" smtClean="0">
                <a:cs typeface="+mn-cs"/>
              </a:rPr>
              <a:t> + … + b</a:t>
            </a:r>
            <a:r>
              <a:rPr lang="en-US" sz="2400" b="1" i="1" baseline="30000" dirty="0" smtClean="0">
                <a:latin typeface="r" charset="0"/>
                <a:cs typeface="+mn-cs"/>
              </a:rPr>
              <a:t>d-2</a:t>
            </a:r>
            <a:r>
              <a:rPr lang="en-US" sz="2400" b="1" i="1" dirty="0" smtClean="0">
                <a:cs typeface="+mn-cs"/>
              </a:rPr>
              <a:t> + b</a:t>
            </a:r>
            <a:r>
              <a:rPr lang="en-US" sz="2400" b="1" i="1" baseline="30000" dirty="0" smtClean="0">
                <a:latin typeface="r" charset="0"/>
                <a:cs typeface="+mn-cs"/>
              </a:rPr>
              <a:t>d-1</a:t>
            </a:r>
            <a:r>
              <a:rPr lang="en-US" sz="2400" b="1" i="1" dirty="0" smtClean="0">
                <a:cs typeface="+mn-cs"/>
              </a:rPr>
              <a:t> + </a:t>
            </a:r>
            <a:r>
              <a:rPr lang="en-US" sz="2400" b="1" i="1" dirty="0" err="1" smtClean="0">
                <a:cs typeface="+mn-cs"/>
              </a:rPr>
              <a:t>b</a:t>
            </a:r>
            <a:r>
              <a:rPr lang="en-US" sz="2400" b="1" i="1" baseline="30000" dirty="0" err="1" smtClean="0">
                <a:latin typeface="r" charset="0"/>
                <a:cs typeface="+mn-cs"/>
              </a:rPr>
              <a:t>d</a:t>
            </a:r>
            <a:endParaRPr lang="en-US" sz="2400" b="1" dirty="0" smtClean="0">
              <a:cs typeface="+mn-cs"/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en-US" sz="1800" b="1" dirty="0" smtClean="0">
              <a:cs typeface="+mn-cs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b="1" dirty="0" smtClean="0">
                <a:cs typeface="+mn-cs"/>
              </a:rPr>
              <a:t>For </a:t>
            </a:r>
            <a:r>
              <a:rPr lang="en-US" b="1" i="1" dirty="0" smtClean="0">
                <a:cs typeface="+mn-cs"/>
              </a:rPr>
              <a:t>b = 10</a:t>
            </a:r>
            <a:r>
              <a:rPr lang="en-US" b="1" dirty="0" smtClean="0">
                <a:cs typeface="+mn-cs"/>
              </a:rPr>
              <a:t>, </a:t>
            </a:r>
            <a:r>
              <a:rPr lang="en-US" b="1" i="1" dirty="0" smtClean="0">
                <a:cs typeface="+mn-cs"/>
              </a:rPr>
              <a:t>d = 5</a:t>
            </a:r>
            <a:r>
              <a:rPr lang="en-US" b="1" dirty="0" smtClean="0">
                <a:cs typeface="+mn-cs"/>
              </a:rPr>
              <a:t>,
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b="1" dirty="0" smtClean="0"/>
              <a:t>N</a:t>
            </a:r>
            <a:r>
              <a:rPr lang="en-US" b="1" baseline="-25000" dirty="0" smtClean="0"/>
              <a:t>BFS</a:t>
            </a:r>
            <a:r>
              <a:rPr lang="en-US" b="1" dirty="0" smtClean="0"/>
              <a:t>= 10 + 100 + 1,000 + 10,000 + 100,000 = 111,110</a:t>
            </a:r>
            <a:r>
              <a:rPr lang="en-US" sz="1800" dirty="0" smtClean="0"/>
              <a:t>
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b="1" dirty="0" smtClean="0"/>
              <a:t>N</a:t>
            </a:r>
            <a:r>
              <a:rPr lang="en-US" b="1" baseline="-25000" dirty="0" smtClean="0"/>
              <a:t>IDS</a:t>
            </a:r>
            <a:r>
              <a:rPr lang="en-US" b="1" dirty="0" smtClean="0"/>
              <a:t> = 50 + 400 + 3,000 + 20,000 + 100,000 = 123,456</a:t>
            </a:r>
            <a:r>
              <a:rPr lang="en-US" sz="1800" dirty="0" smtClean="0"/>
              <a:t>
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sz="1800" dirty="0" smtClean="0">
              <a:cs typeface="+mn-cs"/>
            </a:endParaRPr>
          </a:p>
        </p:txBody>
      </p:sp>
      <p:sp>
        <p:nvSpPr>
          <p:cNvPr id="1303556" name="Text Box 4"/>
          <p:cNvSpPr txBox="1">
            <a:spLocks noChangeArrowheads="1"/>
          </p:cNvSpPr>
          <p:nvPr/>
        </p:nvSpPr>
        <p:spPr bwMode="auto">
          <a:xfrm>
            <a:off x="685800" y="1676400"/>
            <a:ext cx="30988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 dirty="0">
                <a:solidFill>
                  <a:srgbClr val="FF0000"/>
                </a:solidFill>
                <a:cs typeface="+mn-cs"/>
              </a:rPr>
              <a:t>Looks quite wasteful, is it?</a:t>
            </a:r>
          </a:p>
        </p:txBody>
      </p:sp>
      <p:sp>
        <p:nvSpPr>
          <p:cNvPr id="1303558" name="Text Box 6"/>
          <p:cNvSpPr txBox="1">
            <a:spLocks noChangeArrowheads="1"/>
          </p:cNvSpPr>
          <p:nvPr/>
        </p:nvSpPr>
        <p:spPr bwMode="auto">
          <a:xfrm>
            <a:off x="512763" y="5638800"/>
            <a:ext cx="7142162" cy="10160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 b="1" i="1" dirty="0">
                <a:solidFill>
                  <a:srgbClr val="FF0000"/>
                </a:solidFill>
                <a:cs typeface="+mn-cs"/>
              </a:rPr>
              <a:t>Iterative deepening is the preferred uninformed search method</a:t>
            </a:r>
          </a:p>
          <a:p>
            <a:pPr algn="ctr">
              <a:defRPr/>
            </a:pPr>
            <a:r>
              <a:rPr lang="en-US" sz="2000" b="1" i="1" dirty="0">
                <a:solidFill>
                  <a:srgbClr val="FF0000"/>
                </a:solidFill>
                <a:cs typeface="+mn-cs"/>
              </a:rPr>
              <a:t>when there is a large search space and the depth of the solution</a:t>
            </a:r>
          </a:p>
          <a:p>
            <a:pPr algn="ctr">
              <a:defRPr/>
            </a:pPr>
            <a:r>
              <a:rPr lang="en-US" sz="2000" b="1" i="1" dirty="0">
                <a:solidFill>
                  <a:srgbClr val="FF0000"/>
                </a:solidFill>
                <a:cs typeface="+mn-cs"/>
              </a:rPr>
              <a:t>is not known.</a:t>
            </a: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7696200" y="5029200"/>
            <a:ext cx="5746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600">
                <a:solidFill>
                  <a:srgbClr val="FF0000"/>
                </a:solidFill>
                <a:sym typeface="Wingdings" charset="0"/>
              </a:rPr>
              <a:t>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553200" y="1425714"/>
            <a:ext cx="154058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“One search</a:t>
            </a:r>
          </a:p>
          <a:p>
            <a:r>
              <a:rPr lang="en-US" sz="2000" b="1" dirty="0"/>
              <a:t>d</a:t>
            </a:r>
            <a:r>
              <a:rPr lang="en-US" sz="2000" b="1" dirty="0" smtClean="0"/>
              <a:t>epth d”</a:t>
            </a:r>
            <a:endParaRPr lang="en-US" sz="2000" b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355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0355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0355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355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0355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0355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355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0355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0355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035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035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3558" grpId="0" animBg="1"/>
      <p:bldP spid="2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762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smtClean="0">
                <a:solidFill>
                  <a:srgbClr val="FF0000"/>
                </a:solidFill>
                <a:cs typeface="+mj-cs"/>
              </a:rPr>
              <a:t>Properties of iterative deepening search</a:t>
            </a:r>
          </a:p>
        </p:txBody>
      </p:sp>
      <p:sp>
        <p:nvSpPr>
          <p:cNvPr id="130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u="sng" dirty="0" smtClean="0">
                <a:solidFill>
                  <a:srgbClr val="CC0099"/>
                </a:solidFill>
                <a:cs typeface="+mn-cs"/>
              </a:rPr>
              <a:t>Complete?</a:t>
            </a:r>
            <a:r>
              <a:rPr lang="en-US" b="1" dirty="0" smtClean="0">
                <a:cs typeface="+mn-cs"/>
              </a:rPr>
              <a:t> Yes
(</a:t>
            </a:r>
            <a:r>
              <a:rPr lang="en-US" b="1" i="1" dirty="0" smtClean="0">
                <a:cs typeface="+mn-cs"/>
              </a:rPr>
              <a:t>b</a:t>
            </a:r>
            <a:r>
              <a:rPr lang="en-US" b="1" dirty="0" smtClean="0">
                <a:cs typeface="+mn-cs"/>
              </a:rPr>
              <a:t> finite)</a:t>
            </a:r>
          </a:p>
          <a:p>
            <a:pPr eaLnBrk="1" hangingPunct="1">
              <a:defRPr/>
            </a:pPr>
            <a:endParaRPr lang="en-US" b="1" u="sng" dirty="0" smtClean="0">
              <a:solidFill>
                <a:srgbClr val="CC0099"/>
              </a:solidFill>
              <a:cs typeface="+mn-cs"/>
            </a:endParaRPr>
          </a:p>
          <a:p>
            <a:pPr eaLnBrk="1" hangingPunct="1">
              <a:defRPr/>
            </a:pPr>
            <a:r>
              <a:rPr lang="en-US" b="1" u="sng" dirty="0" smtClean="0">
                <a:solidFill>
                  <a:srgbClr val="CC0099"/>
                </a:solidFill>
                <a:cs typeface="+mn-cs"/>
              </a:rPr>
              <a:t>Time?</a:t>
            </a:r>
            <a:r>
              <a:rPr lang="en-US" b="1" dirty="0" smtClean="0">
                <a:solidFill>
                  <a:srgbClr val="CC0099"/>
                </a:solidFill>
                <a:cs typeface="+mn-cs"/>
              </a:rPr>
              <a:t>  </a:t>
            </a:r>
            <a:r>
              <a:rPr lang="en-US" b="1" i="1" dirty="0" smtClean="0">
                <a:cs typeface="+mn-cs"/>
              </a:rPr>
              <a:t>d b</a:t>
            </a:r>
            <a:r>
              <a:rPr lang="en-US" b="1" i="1" baseline="30000" dirty="0" smtClean="0">
                <a:cs typeface="+mn-cs"/>
              </a:rPr>
              <a:t>1</a:t>
            </a:r>
            <a:r>
              <a:rPr lang="en-US" b="1" i="1" dirty="0" smtClean="0">
                <a:cs typeface="+mn-cs"/>
              </a:rPr>
              <a:t> + (d-1)b</a:t>
            </a:r>
            <a:r>
              <a:rPr lang="en-US" b="1" i="1" baseline="30000" dirty="0" smtClean="0">
                <a:cs typeface="+mn-cs"/>
              </a:rPr>
              <a:t>2</a:t>
            </a:r>
            <a:r>
              <a:rPr lang="en-US" b="1" i="1" dirty="0" smtClean="0">
                <a:cs typeface="+mn-cs"/>
              </a:rPr>
              <a:t> + … + </a:t>
            </a:r>
            <a:r>
              <a:rPr lang="en-US" b="1" i="1" dirty="0" err="1" smtClean="0">
                <a:cs typeface="+mn-cs"/>
              </a:rPr>
              <a:t>b</a:t>
            </a:r>
            <a:r>
              <a:rPr lang="en-US" b="1" i="1" baseline="30000" dirty="0" err="1" smtClean="0">
                <a:cs typeface="+mn-cs"/>
              </a:rPr>
              <a:t>d</a:t>
            </a:r>
            <a:r>
              <a:rPr lang="en-US" b="1" i="1" dirty="0" smtClean="0">
                <a:cs typeface="+mn-cs"/>
              </a:rPr>
              <a:t> = O(</a:t>
            </a:r>
            <a:r>
              <a:rPr lang="en-US" b="1" i="1" dirty="0" err="1" smtClean="0">
                <a:cs typeface="+mn-cs"/>
              </a:rPr>
              <a:t>b</a:t>
            </a:r>
            <a:r>
              <a:rPr lang="en-US" b="1" i="1" baseline="30000" dirty="0" err="1" smtClean="0">
                <a:cs typeface="+mn-cs"/>
              </a:rPr>
              <a:t>d</a:t>
            </a:r>
            <a:r>
              <a:rPr lang="en-US" b="1" i="1" dirty="0" smtClean="0">
                <a:cs typeface="+mn-cs"/>
              </a:rPr>
              <a:t>)</a:t>
            </a:r>
            <a:r>
              <a:rPr lang="en-US" b="1" dirty="0" smtClean="0">
                <a:cs typeface="+mn-cs"/>
              </a:rPr>
              <a:t>
</a:t>
            </a:r>
          </a:p>
          <a:p>
            <a:pPr eaLnBrk="1" hangingPunct="1">
              <a:defRPr/>
            </a:pPr>
            <a:r>
              <a:rPr lang="en-US" b="1" u="sng" dirty="0" smtClean="0">
                <a:solidFill>
                  <a:srgbClr val="CC0099"/>
                </a:solidFill>
                <a:cs typeface="+mn-cs"/>
              </a:rPr>
              <a:t>Space?</a:t>
            </a:r>
            <a:r>
              <a:rPr lang="en-US" b="1" dirty="0" smtClean="0">
                <a:cs typeface="+mn-cs"/>
              </a:rPr>
              <a:t> </a:t>
            </a:r>
            <a:r>
              <a:rPr lang="en-US" b="1" i="1" dirty="0" smtClean="0">
                <a:cs typeface="+mn-cs"/>
              </a:rPr>
              <a:t>O(</a:t>
            </a:r>
            <a:r>
              <a:rPr lang="en-US" b="1" i="1" dirty="0" err="1" smtClean="0">
                <a:cs typeface="+mn-cs"/>
              </a:rPr>
              <a:t>bd</a:t>
            </a:r>
            <a:r>
              <a:rPr lang="en-US" b="1" i="1" dirty="0" smtClean="0">
                <a:cs typeface="+mn-cs"/>
              </a:rPr>
              <a:t>)</a:t>
            </a:r>
            <a:r>
              <a:rPr lang="en-US" b="1" dirty="0" smtClean="0">
                <a:cs typeface="+mn-cs"/>
              </a:rPr>
              <a:t>
</a:t>
            </a:r>
          </a:p>
          <a:p>
            <a:pPr eaLnBrk="1" hangingPunct="1">
              <a:defRPr/>
            </a:pPr>
            <a:r>
              <a:rPr lang="en-US" b="1" u="sng" dirty="0" smtClean="0">
                <a:solidFill>
                  <a:srgbClr val="CC0099"/>
                </a:solidFill>
                <a:cs typeface="+mn-cs"/>
              </a:rPr>
              <a:t>Optimal?</a:t>
            </a:r>
            <a:r>
              <a:rPr lang="en-US" b="1" dirty="0" smtClean="0">
                <a:cs typeface="+mn-cs"/>
              </a:rPr>
              <a:t> Yes, if step costs identical</a:t>
            </a:r>
          </a:p>
        </p:txBody>
      </p:sp>
      <p:sp>
        <p:nvSpPr>
          <p:cNvPr id="2" name="Oval 1"/>
          <p:cNvSpPr/>
          <p:nvPr/>
        </p:nvSpPr>
        <p:spPr>
          <a:xfrm>
            <a:off x="914400" y="3581400"/>
            <a:ext cx="1981200" cy="990600"/>
          </a:xfrm>
          <a:prstGeom prst="ellipse">
            <a:avLst/>
          </a:prstGeom>
          <a:solidFill>
            <a:schemeClr val="accent1">
              <a:alpha val="3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smtClean="0">
                <a:solidFill>
                  <a:srgbClr val="FF0000"/>
                </a:solidFill>
                <a:cs typeface="+mj-cs"/>
              </a:rPr>
              <a:t>Bidirectional Search</a:t>
            </a:r>
          </a:p>
        </p:txBody>
      </p:sp>
      <p:sp>
        <p:nvSpPr>
          <p:cNvPr id="131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534400" cy="5029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Char char="•"/>
              <a:defRPr/>
            </a:pPr>
            <a:r>
              <a:rPr lang="en-US" sz="1800" b="1" dirty="0" smtClean="0">
                <a:solidFill>
                  <a:schemeClr val="accent2"/>
                </a:solidFill>
                <a:cs typeface="+mn-cs"/>
              </a:rPr>
              <a:t>Simultaneously: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1800" b="1" dirty="0" smtClean="0">
                <a:solidFill>
                  <a:schemeClr val="accent2"/>
                </a:solidFill>
              </a:rPr>
              <a:t>Search forward from start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1800" b="1" dirty="0" smtClean="0">
                <a:solidFill>
                  <a:schemeClr val="accent2"/>
                </a:solidFill>
              </a:rPr>
              <a:t>Search backward from the goal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1800" b="1" dirty="0" smtClean="0">
                <a:solidFill>
                  <a:schemeClr val="accent2"/>
                </a:solidFill>
                <a:cs typeface="+mn-cs"/>
              </a:rPr>
              <a:t>	Stop when the two searches meet.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1800" b="1" dirty="0" smtClean="0">
              <a:solidFill>
                <a:schemeClr val="accent2"/>
              </a:solidFill>
              <a:cs typeface="+mn-cs"/>
            </a:endParaRPr>
          </a:p>
          <a:p>
            <a:pPr eaLnBrk="1" hangingPunct="1">
              <a:lnSpc>
                <a:spcPct val="90000"/>
              </a:lnSpc>
              <a:buFontTx/>
              <a:buChar char="•"/>
              <a:defRPr/>
            </a:pPr>
            <a:r>
              <a:rPr lang="en-US" sz="1800" b="1" dirty="0" smtClean="0">
                <a:solidFill>
                  <a:schemeClr val="accent2"/>
                </a:solidFill>
                <a:cs typeface="+mn-cs"/>
              </a:rPr>
              <a:t>If branching factor = b in each direction,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1800" b="1" dirty="0" smtClean="0">
                <a:solidFill>
                  <a:schemeClr val="accent2"/>
                </a:solidFill>
                <a:cs typeface="+mn-cs"/>
              </a:rPr>
              <a:t>     with solution at depth d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1800" dirty="0" smtClean="0">
                <a:cs typeface="+mn-cs"/>
              </a:rPr>
              <a:t>	</a:t>
            </a:r>
            <a:r>
              <a:rPr lang="en-US" sz="1800" dirty="0" smtClean="0">
                <a:cs typeface="+mn-cs"/>
                <a:sym typeface="Wingdings" charset="0"/>
              </a:rPr>
              <a:t>  </a:t>
            </a:r>
            <a:r>
              <a:rPr lang="en-US" sz="1800" b="1" dirty="0" smtClean="0">
                <a:solidFill>
                  <a:srgbClr val="FF0000"/>
                </a:solidFill>
                <a:cs typeface="+mn-cs"/>
                <a:sym typeface="Wingdings" charset="0"/>
              </a:rPr>
              <a:t>only O(2 </a:t>
            </a:r>
            <a:r>
              <a:rPr lang="en-US" sz="1800" b="1" dirty="0" err="1" smtClean="0">
                <a:solidFill>
                  <a:srgbClr val="FF0000"/>
                </a:solidFill>
                <a:cs typeface="+mn-cs"/>
                <a:sym typeface="Wingdings" charset="0"/>
              </a:rPr>
              <a:t>b</a:t>
            </a:r>
            <a:r>
              <a:rPr lang="en-US" sz="1800" b="1" baseline="30000" dirty="0" err="1" smtClean="0">
                <a:solidFill>
                  <a:srgbClr val="FF0000"/>
                </a:solidFill>
                <a:cs typeface="+mn-cs"/>
                <a:sym typeface="Wingdings" charset="0"/>
              </a:rPr>
              <a:t>d</a:t>
            </a:r>
            <a:r>
              <a:rPr lang="en-US" sz="1800" b="1" baseline="30000" dirty="0" smtClean="0">
                <a:solidFill>
                  <a:srgbClr val="FF0000"/>
                </a:solidFill>
                <a:cs typeface="+mn-cs"/>
                <a:sym typeface="Wingdings" charset="0"/>
              </a:rPr>
              <a:t>/2</a:t>
            </a:r>
            <a:r>
              <a:rPr lang="en-US" sz="1800" b="1" dirty="0" smtClean="0">
                <a:solidFill>
                  <a:srgbClr val="FF0000"/>
                </a:solidFill>
                <a:cs typeface="+mn-cs"/>
                <a:sym typeface="Wingdings" charset="0"/>
              </a:rPr>
              <a:t>)= O(2 </a:t>
            </a:r>
            <a:r>
              <a:rPr lang="en-US" sz="1800" b="1" dirty="0" err="1" smtClean="0">
                <a:solidFill>
                  <a:srgbClr val="FF0000"/>
                </a:solidFill>
                <a:cs typeface="+mn-cs"/>
                <a:sym typeface="Wingdings" charset="0"/>
              </a:rPr>
              <a:t>b</a:t>
            </a:r>
            <a:r>
              <a:rPr lang="en-US" sz="1800" b="1" baseline="30000" dirty="0" err="1" smtClean="0">
                <a:solidFill>
                  <a:srgbClr val="FF0000"/>
                </a:solidFill>
                <a:cs typeface="+mn-cs"/>
                <a:sym typeface="Wingdings" charset="0"/>
              </a:rPr>
              <a:t>d</a:t>
            </a:r>
            <a:r>
              <a:rPr lang="en-US" sz="1800" b="1" baseline="30000" dirty="0" smtClean="0">
                <a:solidFill>
                  <a:srgbClr val="FF0000"/>
                </a:solidFill>
                <a:cs typeface="+mn-cs"/>
                <a:sym typeface="Wingdings" charset="0"/>
              </a:rPr>
              <a:t>/2</a:t>
            </a:r>
            <a:r>
              <a:rPr lang="en-US" sz="1800" b="1" dirty="0" smtClean="0">
                <a:solidFill>
                  <a:srgbClr val="FF0000"/>
                </a:solidFill>
                <a:cs typeface="+mn-cs"/>
                <a:sym typeface="Wingdings" charset="0"/>
              </a:rPr>
              <a:t>)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1800" b="1" dirty="0" smtClean="0">
              <a:solidFill>
                <a:srgbClr val="FF0000"/>
              </a:solidFill>
              <a:cs typeface="+mn-cs"/>
              <a:sym typeface="Wingdings" charset="0"/>
            </a:endParaRPr>
          </a:p>
          <a:p>
            <a:pPr eaLnBrk="1" hangingPunct="1">
              <a:lnSpc>
                <a:spcPct val="90000"/>
              </a:lnSpc>
              <a:buFontTx/>
              <a:buChar char="•"/>
              <a:defRPr/>
            </a:pPr>
            <a:r>
              <a:rPr lang="en-US" sz="1800" b="1" dirty="0" smtClean="0">
                <a:solidFill>
                  <a:schemeClr val="accent2"/>
                </a:solidFill>
                <a:cs typeface="+mn-cs"/>
                <a:sym typeface="Wingdings" charset="0"/>
              </a:rPr>
              <a:t>Checking a node for membership in the other search tree can be done in constant time (hash table)</a:t>
            </a:r>
          </a:p>
          <a:p>
            <a:pPr eaLnBrk="1" hangingPunct="1">
              <a:lnSpc>
                <a:spcPct val="90000"/>
              </a:lnSpc>
              <a:buFontTx/>
              <a:buChar char="•"/>
              <a:defRPr/>
            </a:pPr>
            <a:endParaRPr lang="en-US" sz="1800" b="1" dirty="0" smtClean="0">
              <a:solidFill>
                <a:schemeClr val="accent2"/>
              </a:solidFill>
              <a:cs typeface="+mn-cs"/>
              <a:sym typeface="Wingdings" charset="0"/>
            </a:endParaRPr>
          </a:p>
          <a:p>
            <a:pPr eaLnBrk="1" hangingPunct="1">
              <a:lnSpc>
                <a:spcPct val="90000"/>
              </a:lnSpc>
              <a:buFontTx/>
              <a:buChar char="•"/>
              <a:defRPr/>
            </a:pPr>
            <a:r>
              <a:rPr lang="en-US" sz="1800" b="1" dirty="0" smtClean="0">
                <a:solidFill>
                  <a:schemeClr val="accent2"/>
                </a:solidFill>
                <a:cs typeface="+mn-cs"/>
                <a:sym typeface="Wingdings" charset="0"/>
              </a:rPr>
              <a:t>Key limitations: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1800" b="1" dirty="0" smtClean="0">
                <a:solidFill>
                  <a:schemeClr val="accent2"/>
                </a:solidFill>
                <a:cs typeface="+mn-cs"/>
                <a:sym typeface="Wingdings" charset="0"/>
              </a:rPr>
              <a:t>	Space O(</a:t>
            </a:r>
            <a:r>
              <a:rPr lang="en-US" sz="1800" b="1" dirty="0" err="1" smtClean="0">
                <a:solidFill>
                  <a:schemeClr val="accent2"/>
                </a:solidFill>
                <a:cs typeface="+mn-cs"/>
                <a:sym typeface="Wingdings" charset="0"/>
              </a:rPr>
              <a:t>b</a:t>
            </a:r>
            <a:r>
              <a:rPr lang="en-US" sz="1800" b="1" baseline="30000" dirty="0" err="1" smtClean="0">
                <a:solidFill>
                  <a:schemeClr val="accent2"/>
                </a:solidFill>
                <a:cs typeface="+mn-cs"/>
                <a:sym typeface="Wingdings" charset="0"/>
              </a:rPr>
              <a:t>d</a:t>
            </a:r>
            <a:r>
              <a:rPr lang="en-US" sz="1800" b="1" baseline="30000" dirty="0" smtClean="0">
                <a:solidFill>
                  <a:schemeClr val="accent2"/>
                </a:solidFill>
                <a:cs typeface="+mn-cs"/>
                <a:sym typeface="Wingdings" charset="0"/>
              </a:rPr>
              <a:t>/2</a:t>
            </a:r>
            <a:r>
              <a:rPr lang="en-US" sz="1800" b="1" dirty="0" smtClean="0">
                <a:solidFill>
                  <a:schemeClr val="accent2"/>
                </a:solidFill>
                <a:cs typeface="+mn-cs"/>
                <a:sym typeface="Wingdings" charset="0"/>
              </a:rPr>
              <a:t>) </a:t>
            </a:r>
            <a:endParaRPr lang="en-US" sz="1800" b="1" dirty="0" smtClean="0">
              <a:solidFill>
                <a:schemeClr val="accent2"/>
              </a:solidFill>
              <a:cs typeface="+mn-cs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1800" b="1" dirty="0" smtClean="0">
                <a:solidFill>
                  <a:schemeClr val="accent2"/>
                </a:solidFill>
                <a:cs typeface="+mn-cs"/>
              </a:rPr>
              <a:t>	</a:t>
            </a:r>
            <a:r>
              <a:rPr lang="en-US" sz="1800" b="1" dirty="0" smtClean="0">
                <a:solidFill>
                  <a:srgbClr val="FF0000"/>
                </a:solidFill>
                <a:cs typeface="+mn-cs"/>
              </a:rPr>
              <a:t>Also, how to search backwards can be an issue (e.g., in Chess)? What’s tricky?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1800" b="1" dirty="0" smtClean="0">
                <a:solidFill>
                  <a:schemeClr val="accent2"/>
                </a:solidFill>
                <a:cs typeface="+mn-cs"/>
              </a:rPr>
              <a:t>	</a:t>
            </a:r>
            <a:r>
              <a:rPr lang="en-US" sz="1800" b="1" dirty="0">
                <a:solidFill>
                  <a:srgbClr val="008000"/>
                </a:solidFill>
                <a:cs typeface="+mn-cs"/>
                <a:sym typeface="Wingdings" charset="0"/>
              </a:rPr>
              <a:t>P</a:t>
            </a:r>
            <a:r>
              <a:rPr lang="en-US" sz="1800" b="1" dirty="0" smtClean="0">
                <a:solidFill>
                  <a:srgbClr val="008000"/>
                </a:solidFill>
                <a:cs typeface="+mn-cs"/>
                <a:sym typeface="Wingdings" charset="0"/>
              </a:rPr>
              <a:t>roblem: lots of states satisfy the goal; don’t know which one is relevant.</a:t>
            </a:r>
            <a:endParaRPr lang="en-US" sz="1800" b="1" dirty="0" smtClean="0">
              <a:solidFill>
                <a:srgbClr val="008000"/>
              </a:solidFill>
              <a:cs typeface="+mn-cs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sz="1800" dirty="0" smtClean="0">
              <a:cs typeface="+mn-cs"/>
            </a:endParaRPr>
          </a:p>
        </p:txBody>
      </p:sp>
      <p:pic>
        <p:nvPicPr>
          <p:cNvPr id="7270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219200"/>
            <a:ext cx="3810000" cy="212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17893" name="Text Box 5"/>
          <p:cNvSpPr txBox="1">
            <a:spLocks noChangeArrowheads="1"/>
          </p:cNvSpPr>
          <p:nvPr/>
        </p:nvSpPr>
        <p:spPr bwMode="auto">
          <a:xfrm>
            <a:off x="381000" y="6019800"/>
            <a:ext cx="76962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800" b="1" dirty="0" smtClean="0">
                <a:solidFill>
                  <a:srgbClr val="3333CC"/>
                </a:solidFill>
                <a:cs typeface="+mn-cs"/>
              </a:rPr>
              <a:t>Aside: The </a:t>
            </a:r>
            <a:r>
              <a:rPr lang="en-US" sz="1800" b="1" dirty="0">
                <a:solidFill>
                  <a:srgbClr val="3333CC"/>
                </a:solidFill>
                <a:cs typeface="+mn-cs"/>
              </a:rPr>
              <a:t>predecessor of a node should be easily computable (i.e., actions are easily reversible</a:t>
            </a:r>
            <a:r>
              <a:rPr lang="en-US" sz="1800" b="1" dirty="0" smtClean="0">
                <a:solidFill>
                  <a:srgbClr val="3333CC"/>
                </a:solidFill>
                <a:cs typeface="+mn-cs"/>
              </a:rPr>
              <a:t>).</a:t>
            </a:r>
            <a:endParaRPr lang="en-US" sz="1800" b="1" dirty="0">
              <a:solidFill>
                <a:srgbClr val="3333CC"/>
              </a:solidFill>
              <a:cs typeface="+mn-cs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smtClean="0">
                <a:solidFill>
                  <a:srgbClr val="FF0000"/>
                </a:solidFill>
                <a:cs typeface="+mj-cs"/>
              </a:rPr>
              <a:t>Repeated states</a:t>
            </a:r>
          </a:p>
        </p:txBody>
      </p:sp>
      <p:sp>
        <p:nvSpPr>
          <p:cNvPr id="130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228600"/>
            <a:ext cx="4953000" cy="9906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solidFill>
                  <a:srgbClr val="FF0000"/>
                </a:solidFill>
                <a:cs typeface="+mn-cs"/>
              </a:rPr>
              <a:t>Failure to detect repeated states can turn </a:t>
            </a:r>
            <a:endParaRPr lang="en-US" b="1" dirty="0">
              <a:solidFill>
                <a:srgbClr val="FF0000"/>
              </a:solidFill>
              <a:cs typeface="+mn-cs"/>
            </a:endParaRPr>
          </a:p>
          <a:p>
            <a:pPr eaLnBrk="1" hangingPunct="1">
              <a:defRPr/>
            </a:pPr>
            <a:r>
              <a:rPr lang="en-US" b="1" dirty="0" smtClean="0">
                <a:solidFill>
                  <a:srgbClr val="FF0000"/>
                </a:solidFill>
                <a:cs typeface="+mn-cs"/>
              </a:rPr>
              <a:t>linear problem into an exponential one!</a:t>
            </a:r>
            <a:r>
              <a:rPr lang="en-US" b="1" dirty="0" smtClean="0">
                <a:cs typeface="+mn-cs"/>
              </a:rPr>
              <a:t>
</a:t>
            </a:r>
          </a:p>
        </p:txBody>
      </p:sp>
      <p:pic>
        <p:nvPicPr>
          <p:cNvPr id="73731" name="Picture 4" descr="ribbon-spa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447800"/>
            <a:ext cx="4419600" cy="301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06629" name="Text Box 5"/>
          <p:cNvSpPr txBox="1">
            <a:spLocks noChangeArrowheads="1"/>
          </p:cNvSpPr>
          <p:nvPr/>
        </p:nvSpPr>
        <p:spPr bwMode="auto">
          <a:xfrm>
            <a:off x="214313" y="4724400"/>
            <a:ext cx="7451279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 dirty="0">
                <a:solidFill>
                  <a:schemeClr val="accent6"/>
                </a:solidFill>
                <a:cs typeface="+mn-cs"/>
              </a:rPr>
              <a:t>Problems in which actions are reversible (e.g., routing problems or</a:t>
            </a:r>
            <a:br>
              <a:rPr lang="en-US" sz="2000" b="1" dirty="0">
                <a:solidFill>
                  <a:schemeClr val="accent6"/>
                </a:solidFill>
                <a:cs typeface="+mn-cs"/>
              </a:rPr>
            </a:br>
            <a:r>
              <a:rPr lang="en-US" sz="2000" b="1" dirty="0">
                <a:solidFill>
                  <a:schemeClr val="accent6"/>
                </a:solidFill>
                <a:cs typeface="+mn-cs"/>
              </a:rPr>
              <a:t>sliding-blocks puzzle). Also, in </a:t>
            </a:r>
            <a:r>
              <a:rPr lang="en-US" sz="2000" b="1" dirty="0" err="1">
                <a:solidFill>
                  <a:schemeClr val="accent6"/>
                </a:solidFill>
                <a:cs typeface="+mn-cs"/>
              </a:rPr>
              <a:t>eg</a:t>
            </a:r>
            <a:r>
              <a:rPr lang="en-US" sz="2000" b="1" dirty="0">
                <a:solidFill>
                  <a:schemeClr val="accent6"/>
                </a:solidFill>
                <a:cs typeface="+mn-cs"/>
              </a:rPr>
              <a:t> Chess; uses hash tables to check</a:t>
            </a:r>
          </a:p>
          <a:p>
            <a:pPr>
              <a:defRPr/>
            </a:pPr>
            <a:r>
              <a:rPr lang="en-US" sz="2000" b="1" dirty="0">
                <a:solidFill>
                  <a:schemeClr val="accent6"/>
                </a:solidFill>
                <a:cs typeface="+mn-cs"/>
              </a:rPr>
              <a:t>for repeated states. Huge tables 100M+ size but very useful.</a:t>
            </a:r>
          </a:p>
        </p:txBody>
      </p:sp>
      <p:sp>
        <p:nvSpPr>
          <p:cNvPr id="73734" name="TextBox 1"/>
          <p:cNvSpPr txBox="1">
            <a:spLocks noChangeArrowheads="1"/>
          </p:cNvSpPr>
          <p:nvPr/>
        </p:nvSpPr>
        <p:spPr bwMode="auto">
          <a:xfrm>
            <a:off x="381000" y="5943600"/>
            <a:ext cx="709987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b="1" dirty="0">
                <a:solidFill>
                  <a:srgbClr val="FF0000"/>
                </a:solidFill>
              </a:rPr>
              <a:t>See Tree-Search vs. Graph-Search in Fig. 3.7 R&amp;N. </a:t>
            </a:r>
            <a:r>
              <a:rPr lang="en-US" sz="2000" b="1" dirty="0" smtClean="0">
                <a:solidFill>
                  <a:srgbClr val="FF0000"/>
                </a:solidFill>
              </a:rPr>
              <a:t>But need </a:t>
            </a:r>
            <a:r>
              <a:rPr lang="en-US" sz="2000" b="1" dirty="0">
                <a:solidFill>
                  <a:srgbClr val="FF0000"/>
                </a:solidFill>
              </a:rPr>
              <a:t>to</a:t>
            </a:r>
          </a:p>
          <a:p>
            <a:pPr eaLnBrk="1" hangingPunct="1"/>
            <a:r>
              <a:rPr lang="en-US" sz="2000" b="1" dirty="0">
                <a:solidFill>
                  <a:srgbClr val="FF0000"/>
                </a:solidFill>
              </a:rPr>
              <a:t>be careful to maintain (path) optimality and completeness.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066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066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37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37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6629" grpId="0"/>
      <p:bldP spid="73734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FF0000"/>
                </a:solidFill>
                <a:cs typeface="+mj-cs"/>
              </a:rPr>
              <a:t>Summary: General, uninformed search</a:t>
            </a:r>
          </a:p>
        </p:txBody>
      </p:sp>
      <p:sp>
        <p:nvSpPr>
          <p:cNvPr id="130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066800"/>
            <a:ext cx="8305800" cy="48768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solidFill>
                  <a:schemeClr val="accent2"/>
                </a:solidFill>
                <a:cs typeface="+mn-cs"/>
              </a:rPr>
              <a:t>Original search ideas in AI where inspired by studies of human problem solving in, </a:t>
            </a:r>
            <a:r>
              <a:rPr lang="en-US" b="1" dirty="0" err="1" smtClean="0">
                <a:solidFill>
                  <a:schemeClr val="accent2"/>
                </a:solidFill>
                <a:cs typeface="+mn-cs"/>
              </a:rPr>
              <a:t>eg</a:t>
            </a:r>
            <a:r>
              <a:rPr lang="en-US" b="1" dirty="0" smtClean="0">
                <a:solidFill>
                  <a:schemeClr val="accent2"/>
                </a:solidFill>
                <a:cs typeface="+mn-cs"/>
              </a:rPr>
              <a:t>, puzzles, math, and games, but a great many AI tasks now require some form of search (e.g. find optimal agent strategy; active learning; constraint reasoning; NP-complete problems require search).</a:t>
            </a:r>
          </a:p>
          <a:p>
            <a:pPr eaLnBrk="1" hangingPunct="1">
              <a:defRPr/>
            </a:pPr>
            <a:endParaRPr lang="en-US" b="1" dirty="0" smtClean="0">
              <a:solidFill>
                <a:schemeClr val="accent2"/>
              </a:solidFill>
              <a:cs typeface="+mn-cs"/>
            </a:endParaRPr>
          </a:p>
          <a:p>
            <a:pPr eaLnBrk="1" hangingPunct="1">
              <a:defRPr/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cs typeface="+mn-cs"/>
              </a:rPr>
              <a:t>Problem formulation usually requires abstracting away real-world details to define a state space that can feasibly be explored.</a:t>
            </a:r>
          </a:p>
          <a:p>
            <a:pPr lvl="4" eaLnBrk="1" hangingPunct="1">
              <a:defRPr/>
            </a:pPr>
            <a:endParaRPr lang="en-US" b="1" dirty="0" smtClean="0">
              <a:solidFill>
                <a:schemeClr val="accent2"/>
              </a:solidFill>
            </a:endParaRPr>
          </a:p>
          <a:p>
            <a:pPr eaLnBrk="1" hangingPunct="1">
              <a:defRPr/>
            </a:pPr>
            <a:r>
              <a:rPr lang="en-US" b="1" dirty="0" smtClean="0">
                <a:solidFill>
                  <a:schemeClr val="accent2"/>
                </a:solidFill>
                <a:cs typeface="+mn-cs"/>
              </a:rPr>
              <a:t>Variety of uninformed search strategies</a:t>
            </a:r>
          </a:p>
          <a:p>
            <a:pPr lvl="4" eaLnBrk="1" hangingPunct="1">
              <a:defRPr/>
            </a:pPr>
            <a:endParaRPr lang="en-US" b="1" dirty="0" smtClean="0">
              <a:solidFill>
                <a:schemeClr val="accent2"/>
              </a:solidFill>
            </a:endParaRPr>
          </a:p>
          <a:p>
            <a:pPr eaLnBrk="1" hangingPunct="1">
              <a:defRPr/>
            </a:pPr>
            <a:r>
              <a:rPr lang="en-US" b="1" i="1" dirty="0" smtClean="0">
                <a:solidFill>
                  <a:srgbClr val="FF0000"/>
                </a:solidFill>
                <a:cs typeface="+mn-cs"/>
              </a:rPr>
              <a:t>Iterative deepening </a:t>
            </a:r>
            <a:r>
              <a:rPr lang="en-US" b="1" dirty="0" smtClean="0">
                <a:solidFill>
                  <a:srgbClr val="009973"/>
                </a:solidFill>
                <a:cs typeface="+mn-cs"/>
              </a:rPr>
              <a:t>search uses only linear space and not much more time than other uninformed algorithms.</a:t>
            </a:r>
          </a:p>
          <a:p>
            <a:pPr eaLnBrk="1" hangingPunct="1">
              <a:defRPr/>
            </a:pPr>
            <a:endParaRPr lang="en-US" b="1" dirty="0" smtClean="0">
              <a:solidFill>
                <a:schemeClr val="accent2"/>
              </a:solidFill>
              <a:cs typeface="+mn-cs"/>
            </a:endParaRPr>
          </a:p>
          <a:p>
            <a:pPr eaLnBrk="1" hangingPunct="1">
              <a:defRPr/>
            </a:pPr>
            <a:r>
              <a:rPr lang="en-US" b="1" dirty="0" smtClean="0">
                <a:solidFill>
                  <a:schemeClr val="accent2"/>
                </a:solidFill>
                <a:cs typeface="+mn-cs"/>
              </a:rPr>
              <a:t>Avoid repeating states / cycles.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0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0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0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0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0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0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0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0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8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08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08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52600"/>
            <a:ext cx="9144000" cy="335241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72000" y="685800"/>
            <a:ext cx="40133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Verify these results at home!!!!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681869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0786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-1524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smtClean="0">
                <a:solidFill>
                  <a:srgbClr val="FF0000"/>
                </a:solidFill>
                <a:cs typeface="+mj-cs"/>
              </a:rPr>
              <a:t>Tree search example</a:t>
            </a:r>
          </a:p>
        </p:txBody>
      </p:sp>
      <p:pic>
        <p:nvPicPr>
          <p:cNvPr id="37890" name="Picture 3" descr="search-map1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545" y="1143000"/>
            <a:ext cx="8946455" cy="252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1" name="Picture 4" descr="romania-distanc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0163" y="3657601"/>
            <a:ext cx="5054237" cy="303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ctagon 1"/>
          <p:cNvSpPr/>
          <p:nvPr/>
        </p:nvSpPr>
        <p:spPr>
          <a:xfrm>
            <a:off x="4343400" y="914400"/>
            <a:ext cx="1143000" cy="762000"/>
          </a:xfrm>
          <a:prstGeom prst="octagon">
            <a:avLst/>
          </a:prstGeom>
          <a:solidFill>
            <a:schemeClr val="accent1">
              <a:alpha val="3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600200" y="533400"/>
            <a:ext cx="16647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Node selected</a:t>
            </a:r>
          </a:p>
          <a:p>
            <a:r>
              <a:rPr lang="en-US" sz="2000" dirty="0" smtClean="0"/>
              <a:t>for expansion.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1810" name="Picture 2" descr="search-map2c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" y="914400"/>
            <a:ext cx="8607371" cy="2111571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38915" name="Picture 4" descr="romania-distanc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3810000"/>
            <a:ext cx="4800600" cy="288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ecagon 2"/>
          <p:cNvSpPr/>
          <p:nvPr/>
        </p:nvSpPr>
        <p:spPr>
          <a:xfrm>
            <a:off x="1600200" y="1295400"/>
            <a:ext cx="7162800" cy="762000"/>
          </a:xfrm>
          <a:prstGeom prst="decagon">
            <a:avLst/>
          </a:prstGeom>
          <a:solidFill>
            <a:schemeClr val="accent2">
              <a:alpha val="3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09600" y="533400"/>
            <a:ext cx="24168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Nodes added to tree.</a:t>
            </a:r>
            <a:endParaRPr lang="en-US" sz="2000" b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2834" name="Picture 2" descr="search-map3c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200" y="838200"/>
            <a:ext cx="8981017" cy="2203233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4" name="Picture 4" descr="romania-distanc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3276600"/>
            <a:ext cx="4800600" cy="288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ecagon 2"/>
          <p:cNvSpPr/>
          <p:nvPr/>
        </p:nvSpPr>
        <p:spPr>
          <a:xfrm>
            <a:off x="1828800" y="1371600"/>
            <a:ext cx="838200" cy="609600"/>
          </a:xfrm>
          <a:prstGeom prst="decagon">
            <a:avLst/>
          </a:prstGeom>
          <a:solidFill>
            <a:schemeClr val="accent1">
              <a:alpha val="3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ecagon 4"/>
          <p:cNvSpPr/>
          <p:nvPr/>
        </p:nvSpPr>
        <p:spPr>
          <a:xfrm>
            <a:off x="152400" y="2057400"/>
            <a:ext cx="4419600" cy="685800"/>
          </a:xfrm>
          <a:prstGeom prst="decagon">
            <a:avLst/>
          </a:prstGeom>
          <a:solidFill>
            <a:schemeClr val="accent2">
              <a:alpha val="3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143000" y="381000"/>
            <a:ext cx="26947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Selected for expansion.</a:t>
            </a:r>
            <a:endParaRPr lang="en-US" sz="2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0" y="1581090"/>
            <a:ext cx="17527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Added to tree.</a:t>
            </a:r>
            <a:endParaRPr lang="en-US" sz="2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52400" y="3200400"/>
            <a:ext cx="3819976" cy="2246769"/>
          </a:xfrm>
          <a:prstGeom prst="rect">
            <a:avLst/>
          </a:prstGeom>
          <a:solidFill>
            <a:schemeClr val="accent2">
              <a:lumMod val="60000"/>
              <a:lumOff val="40000"/>
              <a:alpha val="3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Note: Arad added (again) to tree!</a:t>
            </a:r>
          </a:p>
          <a:p>
            <a:r>
              <a:rPr lang="en-US" sz="2000" b="1" dirty="0" smtClean="0"/>
              <a:t>(reachable from Sibiu)</a:t>
            </a:r>
          </a:p>
          <a:p>
            <a:endParaRPr lang="en-US" sz="2000" b="1" dirty="0" smtClean="0"/>
          </a:p>
          <a:p>
            <a:r>
              <a:rPr lang="en-US" sz="2000" b="1" dirty="0" smtClean="0"/>
              <a:t>Not necessarily a problem, but</a:t>
            </a:r>
          </a:p>
          <a:p>
            <a:r>
              <a:rPr lang="en-US" sz="2000" b="1" dirty="0" smtClean="0"/>
              <a:t>in </a:t>
            </a:r>
            <a:r>
              <a:rPr lang="en-US" sz="2000" b="1" dirty="0" smtClean="0">
                <a:solidFill>
                  <a:srgbClr val="FF0000"/>
                </a:solidFill>
              </a:rPr>
              <a:t>Graph-Search</a:t>
            </a:r>
            <a:r>
              <a:rPr lang="en-US" sz="2000" b="1" dirty="0" smtClean="0"/>
              <a:t>, we will avoid</a:t>
            </a:r>
          </a:p>
          <a:p>
            <a:r>
              <a:rPr lang="en-US" sz="2000" b="1" dirty="0" smtClean="0"/>
              <a:t>this by maintaining an</a:t>
            </a:r>
          </a:p>
          <a:p>
            <a:r>
              <a:rPr lang="en-US" sz="2000" b="1" dirty="0" smtClean="0"/>
              <a:t>“explored” list.</a:t>
            </a:r>
            <a:endParaRPr lang="en-US" sz="2000" b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7" dur="4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8" dur="46" fill="hold">
                                          <p:stCondLst>
                                            <p:cond delay="4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4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" decel="50000" autoRev="1" fill="hold">
                                          <p:stCondLst>
                                            <p:cond delay="4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4" fill="hold">
                                          <p:stCondLst>
                                            <p:cond delay="8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/>
      <p:bldP spid="7" grpId="0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62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152400"/>
            <a:ext cx="7620000" cy="9906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smtClean="0">
                <a:solidFill>
                  <a:srgbClr val="FF0000"/>
                </a:solidFill>
                <a:cs typeface="+mj-cs"/>
              </a:rPr>
              <a:t>Tree-search algorithms</a:t>
            </a:r>
          </a:p>
        </p:txBody>
      </p:sp>
      <p:sp>
        <p:nvSpPr>
          <p:cNvPr id="12697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371600"/>
            <a:ext cx="76962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cs typeface="+mn-cs"/>
              </a:rPr>
              <a:t>Basic idea:</a:t>
            </a:r>
          </a:p>
          <a:p>
            <a:pPr lvl="1" eaLnBrk="1" hangingPunct="1">
              <a:defRPr/>
            </a:pPr>
            <a:r>
              <a:rPr lang="en-US" sz="1800" b="1" dirty="0" smtClean="0"/>
              <a:t>simulated exploration of state space by </a:t>
            </a:r>
            <a:r>
              <a:rPr lang="en-US" sz="1800" b="1" dirty="0" smtClean="0">
                <a:solidFill>
                  <a:srgbClr val="FF0000"/>
                </a:solidFill>
              </a:rPr>
              <a:t>generating successors </a:t>
            </a:r>
            <a:r>
              <a:rPr lang="en-US" sz="1800" b="1" dirty="0" smtClean="0"/>
              <a:t>of </a:t>
            </a:r>
            <a:r>
              <a:rPr lang="en-US" sz="1800" b="1" dirty="0" smtClean="0">
                <a:solidFill>
                  <a:srgbClr val="FF0000"/>
                </a:solidFill>
              </a:rPr>
              <a:t>already-explored states </a:t>
            </a:r>
            <a:r>
              <a:rPr lang="en-US" sz="1800" b="1" dirty="0" smtClean="0"/>
              <a:t>(a.k.a. ~ </a:t>
            </a:r>
            <a:r>
              <a:rPr lang="en-US" sz="1800" b="1" dirty="0" smtClean="0">
                <a:solidFill>
                  <a:srgbClr val="FF0000"/>
                </a:solidFill>
              </a:rPr>
              <a:t>expanding</a:t>
            </a:r>
            <a:r>
              <a:rPr lang="en-US" sz="1800" b="1" dirty="0" smtClean="0"/>
              <a:t> states)</a:t>
            </a:r>
            <a:r>
              <a:rPr lang="en-US" sz="1800" dirty="0" smtClean="0"/>
              <a:t>
</a:t>
            </a:r>
          </a:p>
        </p:txBody>
      </p:sp>
      <p:pic>
        <p:nvPicPr>
          <p:cNvPr id="126976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44" t="37500" r="3125" b="28125"/>
          <a:stretch>
            <a:fillRect/>
          </a:stretch>
        </p:blipFill>
        <p:spPr bwMode="auto">
          <a:xfrm>
            <a:off x="533400" y="2514600"/>
            <a:ext cx="8001000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0724" name="TextBox 1"/>
          <p:cNvSpPr txBox="1">
            <a:spLocks noChangeArrowheads="1"/>
          </p:cNvSpPr>
          <p:nvPr/>
        </p:nvSpPr>
        <p:spPr bwMode="auto">
          <a:xfrm>
            <a:off x="1219200" y="5410200"/>
            <a:ext cx="74676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 dirty="0">
                <a:solidFill>
                  <a:schemeClr val="accent2"/>
                </a:solidFill>
              </a:rPr>
              <a:t>Note: </a:t>
            </a:r>
            <a:r>
              <a:rPr lang="en-US" sz="1800" b="1" dirty="0" smtClean="0">
                <a:solidFill>
                  <a:schemeClr val="accent2"/>
                </a:solidFill>
              </a:rPr>
              <a:t>1) Here </a:t>
            </a:r>
            <a:r>
              <a:rPr lang="en-US" sz="1800" b="1" dirty="0">
                <a:solidFill>
                  <a:schemeClr val="accent2"/>
                </a:solidFill>
              </a:rPr>
              <a:t>we only check a node for possibly being a goal state, </a:t>
            </a:r>
            <a:r>
              <a:rPr lang="en-US" sz="1800" b="1" i="1" dirty="0">
                <a:solidFill>
                  <a:schemeClr val="accent2"/>
                </a:solidFill>
              </a:rPr>
              <a:t>after</a:t>
            </a:r>
            <a:r>
              <a:rPr lang="en-US" sz="1800" b="1" dirty="0">
                <a:solidFill>
                  <a:schemeClr val="accent2"/>
                </a:solidFill>
              </a:rPr>
              <a:t> we select the node for expansion. </a:t>
            </a:r>
            <a:endParaRPr lang="en-US" sz="1800" b="1" dirty="0" smtClean="0">
              <a:solidFill>
                <a:schemeClr val="accent2"/>
              </a:solidFill>
            </a:endParaRPr>
          </a:p>
          <a:p>
            <a:pPr eaLnBrk="1" hangingPunct="1"/>
            <a:r>
              <a:rPr lang="en-US" sz="1800" b="1" dirty="0" smtClean="0">
                <a:solidFill>
                  <a:schemeClr val="accent2"/>
                </a:solidFill>
              </a:rPr>
              <a:t>2) A “node” is a data structure containing state + additional info (parent</a:t>
            </a:r>
          </a:p>
          <a:p>
            <a:pPr eaLnBrk="1" hangingPunct="1"/>
            <a:r>
              <a:rPr lang="en-US" sz="1800" b="1" dirty="0" smtClean="0">
                <a:solidFill>
                  <a:schemeClr val="accent2"/>
                </a:solidFill>
              </a:rPr>
              <a:t>node, etc.</a:t>
            </a:r>
            <a:endParaRPr lang="en-US" sz="1800" b="1" dirty="0">
              <a:solidFill>
                <a:schemeClr val="accent2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85800" y="4953000"/>
            <a:ext cx="22934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Fig. 3.7 R&amp;N, p. 77</a:t>
            </a:r>
            <a:endParaRPr lang="en-US" sz="2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4" grpId="0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62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1524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smtClean="0">
                <a:solidFill>
                  <a:srgbClr val="FF0000"/>
                </a:solidFill>
                <a:cs typeface="+mj-cs"/>
              </a:rPr>
              <a:t>Graph-search</a:t>
            </a:r>
          </a:p>
        </p:txBody>
      </p:sp>
      <p:sp>
        <p:nvSpPr>
          <p:cNvPr id="30724" name="TextBox 1"/>
          <p:cNvSpPr txBox="1">
            <a:spLocks noChangeArrowheads="1"/>
          </p:cNvSpPr>
          <p:nvPr/>
        </p:nvSpPr>
        <p:spPr bwMode="auto">
          <a:xfrm>
            <a:off x="457200" y="5257800"/>
            <a:ext cx="8077200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 dirty="0">
                <a:solidFill>
                  <a:schemeClr val="accent2"/>
                </a:solidFill>
              </a:rPr>
              <a:t>Note: </a:t>
            </a:r>
            <a:endParaRPr lang="en-US" sz="1800" b="1" dirty="0" smtClean="0">
              <a:solidFill>
                <a:schemeClr val="accent2"/>
              </a:solidFill>
            </a:endParaRPr>
          </a:p>
          <a:p>
            <a:pPr eaLnBrk="1" hangingPunct="1"/>
            <a:r>
              <a:rPr lang="en-US" sz="1800" b="1" dirty="0" smtClean="0">
                <a:solidFill>
                  <a:schemeClr val="accent2"/>
                </a:solidFill>
              </a:rPr>
              <a:t>1) Uses “explored” set to avoid visiting already explored states.</a:t>
            </a:r>
          </a:p>
          <a:p>
            <a:pPr eaLnBrk="1" hangingPunct="1"/>
            <a:r>
              <a:rPr lang="en-US" sz="1800" b="1" dirty="0" smtClean="0">
                <a:solidFill>
                  <a:schemeClr val="accent2"/>
                </a:solidFill>
              </a:rPr>
              <a:t>2) Uses “frontier” set to store states that remain to be explored and expanded.</a:t>
            </a:r>
          </a:p>
          <a:p>
            <a:pPr eaLnBrk="1" hangingPunct="1"/>
            <a:r>
              <a:rPr lang="en-US" sz="1800" b="1" dirty="0" smtClean="0">
                <a:solidFill>
                  <a:schemeClr val="accent2"/>
                </a:solidFill>
              </a:rPr>
              <a:t>3) </a:t>
            </a:r>
            <a:r>
              <a:rPr lang="en-US" sz="1800" b="1" i="1" dirty="0" smtClean="0">
                <a:solidFill>
                  <a:schemeClr val="accent2"/>
                </a:solidFill>
              </a:rPr>
              <a:t>However, with </a:t>
            </a:r>
            <a:r>
              <a:rPr lang="en-US" sz="1800" b="1" i="1" dirty="0" err="1" smtClean="0">
                <a:solidFill>
                  <a:schemeClr val="accent2"/>
                </a:solidFill>
              </a:rPr>
              <a:t>eg</a:t>
            </a:r>
            <a:r>
              <a:rPr lang="en-US" sz="1800" b="1" i="1" dirty="0" smtClean="0">
                <a:solidFill>
                  <a:schemeClr val="accent2"/>
                </a:solidFill>
              </a:rPr>
              <a:t> uniform cost search, we need to make a special check when</a:t>
            </a:r>
          </a:p>
          <a:p>
            <a:pPr eaLnBrk="1" hangingPunct="1"/>
            <a:r>
              <a:rPr lang="en-US" sz="1800" b="1" i="1" dirty="0">
                <a:solidFill>
                  <a:schemeClr val="accent2"/>
                </a:solidFill>
              </a:rPr>
              <a:t> </a:t>
            </a:r>
            <a:r>
              <a:rPr lang="en-US" sz="1800" b="1" i="1" dirty="0" smtClean="0">
                <a:solidFill>
                  <a:schemeClr val="accent2"/>
                </a:solidFill>
              </a:rPr>
              <a:t>    node (i.e. state) is on frontier. Details later.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04800" y="4724400"/>
            <a:ext cx="47887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Fig. 3.7 R&amp;N, p. 77. See also exercise 3.13.</a:t>
            </a:r>
            <a:endParaRPr lang="en-US" sz="2000" b="1" dirty="0">
              <a:solidFill>
                <a:srgbClr val="FF0000"/>
              </a:solidFill>
            </a:endParaRPr>
          </a:p>
        </p:txBody>
      </p:sp>
      <p:pic>
        <p:nvPicPr>
          <p:cNvPr id="4" name="Picture 3" descr="Screen Shot 2013-09-23 at 1.30.20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23211"/>
            <a:ext cx="9144000" cy="3348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30309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Custom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9D0F15"/>
      </a:hlink>
      <a:folHlink>
        <a:srgbClr val="1926B2"/>
      </a:folHlink>
    </a:clrScheme>
    <a:fontScheme name="Default Design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58814</TotalTime>
  <Words>1614</Words>
  <Application>Microsoft Macintosh PowerPoint</Application>
  <PresentationFormat>On-screen Show (4:3)</PresentationFormat>
  <Paragraphs>295</Paragraphs>
  <Slides>45</Slides>
  <Notes>1</Notes>
  <HiddenSlides>2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6" baseType="lpstr">
      <vt:lpstr>Default Design</vt:lpstr>
      <vt:lpstr>CS 4700: Foundations of  Artificial Intelligence</vt:lpstr>
      <vt:lpstr>Outline</vt:lpstr>
      <vt:lpstr>Uninformed search strategies</vt:lpstr>
      <vt:lpstr>Tree-search algorithms</vt:lpstr>
      <vt:lpstr>Tree search example</vt:lpstr>
      <vt:lpstr>PowerPoint Presentation</vt:lpstr>
      <vt:lpstr>PowerPoint Presentation</vt:lpstr>
      <vt:lpstr>Tree-search algorithms</vt:lpstr>
      <vt:lpstr>Graph-search</vt:lpstr>
      <vt:lpstr>Search strategies</vt:lpstr>
      <vt:lpstr>Uninformed search strategies</vt:lpstr>
      <vt:lpstr>Breadth-first search</vt:lpstr>
      <vt:lpstr>PowerPoint Presentation</vt:lpstr>
      <vt:lpstr>PowerPoint Presentation</vt:lpstr>
      <vt:lpstr>PowerPoint Presentation</vt:lpstr>
      <vt:lpstr>Properties of breadth-first search (check them at home!!!!)</vt:lpstr>
      <vt:lpstr>Uniform Cost</vt:lpstr>
      <vt:lpstr>Uniform-cost search</vt:lpstr>
      <vt:lpstr>Uniform-cost search</vt:lpstr>
      <vt:lpstr>Depth-first search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Properties of depth-first search</vt:lpstr>
      <vt:lpstr>Iterative deepening search l =0</vt:lpstr>
      <vt:lpstr>Iterative deepening search l =1</vt:lpstr>
      <vt:lpstr>Iterative deepening search l =2</vt:lpstr>
      <vt:lpstr>Iterative deepening search l =3</vt:lpstr>
      <vt:lpstr>PowerPoint Presentation</vt:lpstr>
      <vt:lpstr>Iterative deepening search</vt:lpstr>
      <vt:lpstr>Iterative deepening search</vt:lpstr>
      <vt:lpstr>Properties of iterative deepening search</vt:lpstr>
      <vt:lpstr>Bidirectional Search</vt:lpstr>
      <vt:lpstr>Repeated states</vt:lpstr>
      <vt:lpstr>Summary: General, uninformed search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Carla Gomes</cp:lastModifiedBy>
  <cp:revision>1375</cp:revision>
  <dcterms:created xsi:type="dcterms:W3CDTF">1601-01-01T00:00:00Z</dcterms:created>
  <dcterms:modified xsi:type="dcterms:W3CDTF">2017-09-18T20:21:45Z</dcterms:modified>
</cp:coreProperties>
</file>