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33" r:id="rId2"/>
  </p:sldMasterIdLst>
  <p:notesMasterIdLst>
    <p:notesMasterId r:id="rId73"/>
  </p:notesMasterIdLst>
  <p:handoutMasterIdLst>
    <p:handoutMasterId r:id="rId74"/>
  </p:handoutMasterIdLst>
  <p:sldIdLst>
    <p:sldId id="374" r:id="rId3"/>
    <p:sldId id="441" r:id="rId4"/>
    <p:sldId id="375" r:id="rId5"/>
    <p:sldId id="430" r:id="rId6"/>
    <p:sldId id="377" r:id="rId7"/>
    <p:sldId id="446" r:id="rId8"/>
    <p:sldId id="451" r:id="rId9"/>
    <p:sldId id="379" r:id="rId10"/>
    <p:sldId id="387" r:id="rId11"/>
    <p:sldId id="389" r:id="rId12"/>
    <p:sldId id="445" r:id="rId13"/>
    <p:sldId id="453" r:id="rId14"/>
    <p:sldId id="452" r:id="rId15"/>
    <p:sldId id="463" r:id="rId16"/>
    <p:sldId id="450" r:id="rId17"/>
    <p:sldId id="454" r:id="rId18"/>
    <p:sldId id="455" r:id="rId19"/>
    <p:sldId id="456" r:id="rId20"/>
    <p:sldId id="458" r:id="rId21"/>
    <p:sldId id="459" r:id="rId22"/>
    <p:sldId id="460" r:id="rId23"/>
    <p:sldId id="464" r:id="rId24"/>
    <p:sldId id="457" r:id="rId25"/>
    <p:sldId id="465" r:id="rId26"/>
    <p:sldId id="466" r:id="rId27"/>
    <p:sldId id="390" r:id="rId28"/>
    <p:sldId id="433" r:id="rId29"/>
    <p:sldId id="461" r:id="rId30"/>
    <p:sldId id="434" r:id="rId31"/>
    <p:sldId id="391" r:id="rId32"/>
    <p:sldId id="392" r:id="rId33"/>
    <p:sldId id="393" r:id="rId34"/>
    <p:sldId id="394" r:id="rId35"/>
    <p:sldId id="467" r:id="rId36"/>
    <p:sldId id="396" r:id="rId37"/>
    <p:sldId id="395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68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69" r:id="rId60"/>
    <p:sldId id="417" r:id="rId61"/>
    <p:sldId id="419" r:id="rId62"/>
    <p:sldId id="420" r:id="rId63"/>
    <p:sldId id="421" r:id="rId64"/>
    <p:sldId id="422" r:id="rId65"/>
    <p:sldId id="423" r:id="rId66"/>
    <p:sldId id="442" r:id="rId67"/>
    <p:sldId id="424" r:id="rId68"/>
    <p:sldId id="425" r:id="rId69"/>
    <p:sldId id="437" r:id="rId70"/>
    <p:sldId id="427" r:id="rId71"/>
    <p:sldId id="429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D67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3" autoAdjust="0"/>
  </p:normalViewPr>
  <p:slideViewPr>
    <p:cSldViewPr>
      <p:cViewPr>
        <p:scale>
          <a:sx n="120" d="100"/>
          <a:sy n="120" d="100"/>
        </p:scale>
        <p:origin x="-25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3623422-CF9C-F142-9027-FD8AA0CB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295342AA-EDA9-0948-B4F2-AAC4C07C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C172-0E3E-FD4D-BE9C-BD6FED5BDF2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B905-82CE-604E-A574-492DAE10DA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585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06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935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03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774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499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0458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202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8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803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036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64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52925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20448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35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59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5483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38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840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84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935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7221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9241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kociemba.org/fifteen/fifteensolver.html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youtube.com/watch?v=EtXE08bOVZ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esygames.com/slider/" TargetMode="External"/><Relationship Id="rId3" Type="http://schemas.openxmlformats.org/officeDocument/2006/relationships/hyperlink" Target="http://migo.sixbit.org/puzzles/fifte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Problem Solving by Search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R&amp;N: Chapter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The 8-puzzle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“sliding tile puzzle”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7772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      </a:t>
            </a:r>
            <a:r>
              <a:rPr lang="en-US" sz="2400" b="1" dirty="0" smtClean="0">
                <a:cs typeface="+mn-cs"/>
              </a:rPr>
              <a:t>the boards, i.e., locations of tiles 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    </a:t>
            </a:r>
            <a:r>
              <a:rPr lang="en-US" sz="2400" b="1" dirty="0" smtClean="0">
                <a:cs typeface="+mn-cs"/>
              </a:rPr>
              <a:t>move blank left, right, up, down 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>
                <a:solidFill>
                  <a:srgbClr val="CC0099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</a:t>
            </a:r>
            <a:r>
              <a:rPr lang="en-US" sz="2400" b="1" dirty="0" smtClean="0">
                <a:cs typeface="+mn-cs"/>
              </a:rPr>
              <a:t> goal state (given; tiles in order)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 smtClean="0">
                <a:cs typeface="+mn-cs"/>
              </a:rPr>
              <a:t>   1  per move</a:t>
            </a:r>
            <a:r>
              <a:rPr lang="en-US" sz="2800" b="1" dirty="0" smtClean="0">
                <a:cs typeface="+mn-cs"/>
              </a:rPr>
              <a:t>
</a:t>
            </a: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Note: finding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optimal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solution of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-puzzle family is NP-hard!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Also, from certain states you can’t reach the goal.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Total number of states 9! = </a:t>
            </a:r>
            <a:r>
              <a:rPr lang="en-US" b="1" dirty="0" smtClean="0">
                <a:solidFill>
                  <a:srgbClr val="FF0000"/>
                </a:solidFill>
              </a:rPr>
              <a:t>362,880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(more interesting space;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not all connected… only half can reach goal state)</a:t>
            </a:r>
            <a:endParaRPr lang="en-US" sz="16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15363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990600"/>
            <a:ext cx="19923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variations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 goal state.</a:t>
            </a:r>
          </a:p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empty square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bottom right or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 middle.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35052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15-puzzle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150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Goal state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1588" y="663575"/>
            <a:ext cx="519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Search space: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16!/2 = 1.0461395 e+13, 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about 10 trillion.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Too large to store in RAM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(&gt;= 100 TB). A challenge to search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for a path from a given board to goal.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R.,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Schultze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P. 2005. Large-scale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parallel breadth-first search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In Proceedings of the 20th National Conference on Artificial Intelligence (AAAI-05).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Fifteen Puzzle Optimal Solver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With effective search: opt. solutions in seconds!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Average: milliseconds.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200400"/>
            <a:ext cx="7519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973"/>
                </a:solidFill>
              </a:rPr>
              <a:t>Longest minimum path: </a:t>
            </a:r>
            <a:r>
              <a:rPr lang="en-US" b="1">
                <a:solidFill>
                  <a:srgbClr val="FF0000"/>
                </a:solidFill>
              </a:rPr>
              <a:t>80 moves</a:t>
            </a:r>
            <a:r>
              <a:rPr lang="en-US" b="1">
                <a:solidFill>
                  <a:srgbClr val="009973"/>
                </a:solidFill>
              </a:rPr>
              <a:t>.  Just 17 boards, e.g,</a:t>
            </a:r>
          </a:p>
        </p:txBody>
      </p:sp>
      <p:pic>
        <p:nvPicPr>
          <p:cNvPr id="8" name="Picture 7" descr="Screen Shot 2013-09-16 at 5.02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0463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3886200"/>
            <a:ext cx="476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Average minimum soln. length: 53.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495800"/>
            <a:ext cx="621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People can find solns. But not necessarily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minimum length. See </a:t>
            </a:r>
            <a:r>
              <a:rPr lang="en-US" b="1">
                <a:solidFill>
                  <a:schemeClr val="accent2"/>
                </a:solidFill>
                <a:hlinkClick r:id="rId6"/>
              </a:rPr>
              <a:t>solve it!</a:t>
            </a:r>
            <a:r>
              <a:rPr lang="en-US" b="1">
                <a:solidFill>
                  <a:schemeClr val="accent2"/>
                </a:solidFill>
              </a:rPr>
              <a:t> (Gives strategy.)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67600" y="6858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Korf:</a:t>
            </a:r>
          </a:p>
          <a:p>
            <a:r>
              <a:rPr lang="en-US"/>
              <a:t>Disk errors</a:t>
            </a:r>
          </a:p>
          <a:p>
            <a:r>
              <a:rPr lang="en-US"/>
              <a:t>become a </a:t>
            </a:r>
          </a:p>
          <a:p>
            <a:r>
              <a:rPr lang="en-US"/>
              <a:t>problem.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45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81063" y="1638301"/>
            <a:ext cx="25193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# states in billions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14600" y="76200"/>
            <a:ext cx="440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Where are the 10 trillion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33800"/>
            <a:ext cx="5991225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minimum distance from goal state (# moves)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9-17 at 8.3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2800"/>
            <a:ext cx="2590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3-09-17 at 8.3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3073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191000"/>
            <a:ext cx="73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4191000"/>
            <a:ext cx="115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6472238"/>
            <a:ext cx="62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CC"/>
                </a:solidFill>
              </a:rPr>
              <a:t>etc.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2552700" y="5295900"/>
            <a:ext cx="15240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29000" y="4262438"/>
            <a:ext cx="73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30863" y="42624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9 at 2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04800"/>
            <a:ext cx="2301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Screen Shot 2013-09-17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981200" y="3810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52600" y="4495800"/>
            <a:ext cx="441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Each require 80 moves to reach: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983163"/>
            <a:ext cx="533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Intriguing similarities. Each number has its own few locations. </a:t>
            </a:r>
            <a:endParaRPr lang="en-US" b="1" i="1">
              <a:solidFill>
                <a:srgbClr val="3333CC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3886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eptagon 9"/>
          <p:cNvSpPr/>
          <p:nvPr/>
        </p:nvSpPr>
        <p:spPr>
          <a:xfrm>
            <a:off x="17526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ptagon 10"/>
          <p:cNvSpPr/>
          <p:nvPr/>
        </p:nvSpPr>
        <p:spPr>
          <a:xfrm>
            <a:off x="28194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eptagon 11"/>
          <p:cNvSpPr/>
          <p:nvPr/>
        </p:nvSpPr>
        <p:spPr>
          <a:xfrm>
            <a:off x="17526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ptagon 12"/>
          <p:cNvSpPr/>
          <p:nvPr/>
        </p:nvSpPr>
        <p:spPr>
          <a:xfrm>
            <a:off x="17526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eptagon 13"/>
          <p:cNvSpPr/>
          <p:nvPr/>
        </p:nvSpPr>
        <p:spPr>
          <a:xfrm>
            <a:off x="2819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ptagon 14"/>
          <p:cNvSpPr/>
          <p:nvPr/>
        </p:nvSpPr>
        <p:spPr>
          <a:xfrm>
            <a:off x="2819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ptagon 15"/>
          <p:cNvSpPr/>
          <p:nvPr/>
        </p:nvSpPr>
        <p:spPr>
          <a:xfrm>
            <a:off x="3962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ptagon 16"/>
          <p:cNvSpPr/>
          <p:nvPr/>
        </p:nvSpPr>
        <p:spPr>
          <a:xfrm>
            <a:off x="5029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Heptagon 17"/>
          <p:cNvSpPr/>
          <p:nvPr/>
        </p:nvSpPr>
        <p:spPr>
          <a:xfrm>
            <a:off x="71628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eptagon 18"/>
          <p:cNvSpPr/>
          <p:nvPr/>
        </p:nvSpPr>
        <p:spPr>
          <a:xfrm>
            <a:off x="50292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Heptagon 19"/>
          <p:cNvSpPr/>
          <p:nvPr/>
        </p:nvSpPr>
        <p:spPr>
          <a:xfrm>
            <a:off x="71628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Heptagon 20"/>
          <p:cNvSpPr/>
          <p:nvPr/>
        </p:nvSpPr>
        <p:spPr>
          <a:xfrm>
            <a:off x="60960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eptagon 21"/>
          <p:cNvSpPr/>
          <p:nvPr/>
        </p:nvSpPr>
        <p:spPr>
          <a:xfrm>
            <a:off x="50292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eptagon 22"/>
          <p:cNvSpPr/>
          <p:nvPr/>
        </p:nvSpPr>
        <p:spPr>
          <a:xfrm>
            <a:off x="3962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Heptagon 23"/>
          <p:cNvSpPr/>
          <p:nvPr/>
        </p:nvSpPr>
        <p:spPr>
          <a:xfrm>
            <a:off x="60960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Heptagon 24"/>
          <p:cNvSpPr/>
          <p:nvPr/>
        </p:nvSpPr>
        <p:spPr>
          <a:xfrm>
            <a:off x="60960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Heptagon 25"/>
          <p:cNvSpPr/>
          <p:nvPr/>
        </p:nvSpPr>
        <p:spPr>
          <a:xfrm>
            <a:off x="2438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Heptagon 26"/>
          <p:cNvSpPr/>
          <p:nvPr/>
        </p:nvSpPr>
        <p:spPr>
          <a:xfrm>
            <a:off x="4648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Heptagon 27"/>
          <p:cNvSpPr/>
          <p:nvPr/>
        </p:nvSpPr>
        <p:spPr>
          <a:xfrm>
            <a:off x="3581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Heptagon 28"/>
          <p:cNvSpPr/>
          <p:nvPr/>
        </p:nvSpPr>
        <p:spPr>
          <a:xfrm>
            <a:off x="24384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Heptagon 29"/>
          <p:cNvSpPr/>
          <p:nvPr/>
        </p:nvSpPr>
        <p:spPr>
          <a:xfrm>
            <a:off x="35814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Heptagon 30"/>
          <p:cNvSpPr/>
          <p:nvPr/>
        </p:nvSpPr>
        <p:spPr>
          <a:xfrm>
            <a:off x="46482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Heptagon 31"/>
          <p:cNvSpPr/>
          <p:nvPr/>
        </p:nvSpPr>
        <p:spPr>
          <a:xfrm>
            <a:off x="68580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Heptagon 32"/>
          <p:cNvSpPr/>
          <p:nvPr/>
        </p:nvSpPr>
        <p:spPr>
          <a:xfrm>
            <a:off x="5791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Heptagon 33"/>
          <p:cNvSpPr/>
          <p:nvPr/>
        </p:nvSpPr>
        <p:spPr>
          <a:xfrm>
            <a:off x="68580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Heptagon 34"/>
          <p:cNvSpPr/>
          <p:nvPr/>
        </p:nvSpPr>
        <p:spPr>
          <a:xfrm>
            <a:off x="79248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Heptagon 35"/>
          <p:cNvSpPr/>
          <p:nvPr/>
        </p:nvSpPr>
        <p:spPr>
          <a:xfrm>
            <a:off x="57912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Heptagon 36"/>
          <p:cNvSpPr/>
          <p:nvPr/>
        </p:nvSpPr>
        <p:spPr>
          <a:xfrm>
            <a:off x="79248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Heptagon 37"/>
          <p:cNvSpPr/>
          <p:nvPr/>
        </p:nvSpPr>
        <p:spPr>
          <a:xfrm>
            <a:off x="25146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Heptagon 38"/>
          <p:cNvSpPr/>
          <p:nvPr/>
        </p:nvSpPr>
        <p:spPr>
          <a:xfrm>
            <a:off x="68580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Heptagon 39"/>
          <p:cNvSpPr/>
          <p:nvPr/>
        </p:nvSpPr>
        <p:spPr>
          <a:xfrm>
            <a:off x="5791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Heptagon 40"/>
          <p:cNvSpPr/>
          <p:nvPr/>
        </p:nvSpPr>
        <p:spPr>
          <a:xfrm>
            <a:off x="4648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Heptagon 41"/>
          <p:cNvSpPr/>
          <p:nvPr/>
        </p:nvSpPr>
        <p:spPr>
          <a:xfrm>
            <a:off x="35814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Heptagon 42"/>
          <p:cNvSpPr/>
          <p:nvPr/>
        </p:nvSpPr>
        <p:spPr>
          <a:xfrm>
            <a:off x="304800" y="533400"/>
            <a:ext cx="304800" cy="3810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Heptagon 43"/>
          <p:cNvSpPr/>
          <p:nvPr/>
        </p:nvSpPr>
        <p:spPr>
          <a:xfrm>
            <a:off x="1143000" y="762000"/>
            <a:ext cx="304800" cy="3810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1463" y="4572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43000" y="68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3570288"/>
            <a:ext cx="1371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accent2"/>
                </a:solidFill>
              </a:rPr>
              <a:t>What is it about these </a:t>
            </a:r>
            <a:r>
              <a:rPr lang="en-US" b="1" i="1">
                <a:solidFill>
                  <a:srgbClr val="FF0000"/>
                </a:solidFill>
              </a:rPr>
              <a:t>17 boards </a:t>
            </a:r>
            <a:r>
              <a:rPr lang="en-US" b="1" i="1">
                <a:solidFill>
                  <a:schemeClr val="accent2"/>
                </a:solidFill>
              </a:rPr>
              <a:t>out of over </a:t>
            </a:r>
            <a:r>
              <a:rPr lang="en-US" b="1" i="1">
                <a:solidFill>
                  <a:srgbClr val="FF0000"/>
                </a:solidFill>
              </a:rPr>
              <a:t>10 trillion</a:t>
            </a:r>
            <a:r>
              <a:rPr lang="en-US" b="1" i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8" name="Heptagon 47"/>
          <p:cNvSpPr/>
          <p:nvPr/>
        </p:nvSpPr>
        <p:spPr>
          <a:xfrm>
            <a:off x="2438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2275" y="9906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50" name="Heptagon 49"/>
          <p:cNvSpPr/>
          <p:nvPr/>
        </p:nvSpPr>
        <p:spPr>
          <a:xfrm>
            <a:off x="533400" y="1066800"/>
            <a:ext cx="304800" cy="3810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Heptagon 50"/>
          <p:cNvSpPr/>
          <p:nvPr/>
        </p:nvSpPr>
        <p:spPr>
          <a:xfrm>
            <a:off x="3581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Heptagon 51"/>
          <p:cNvSpPr/>
          <p:nvPr/>
        </p:nvSpPr>
        <p:spPr>
          <a:xfrm>
            <a:off x="2438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ptagon 52"/>
          <p:cNvSpPr/>
          <p:nvPr/>
        </p:nvSpPr>
        <p:spPr>
          <a:xfrm>
            <a:off x="3581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Heptagon 53"/>
          <p:cNvSpPr/>
          <p:nvPr/>
        </p:nvSpPr>
        <p:spPr>
          <a:xfrm>
            <a:off x="24384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Heptagon 54"/>
          <p:cNvSpPr/>
          <p:nvPr/>
        </p:nvSpPr>
        <p:spPr>
          <a:xfrm>
            <a:off x="3581400" y="3352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Heptagon 55"/>
          <p:cNvSpPr/>
          <p:nvPr/>
        </p:nvSpPr>
        <p:spPr>
          <a:xfrm>
            <a:off x="4648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Heptagon 56"/>
          <p:cNvSpPr/>
          <p:nvPr/>
        </p:nvSpPr>
        <p:spPr>
          <a:xfrm>
            <a:off x="46482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Heptagon 57"/>
          <p:cNvSpPr/>
          <p:nvPr/>
        </p:nvSpPr>
        <p:spPr>
          <a:xfrm>
            <a:off x="5791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Heptagon 58"/>
          <p:cNvSpPr/>
          <p:nvPr/>
        </p:nvSpPr>
        <p:spPr>
          <a:xfrm>
            <a:off x="68580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Heptagon 59"/>
          <p:cNvSpPr/>
          <p:nvPr/>
        </p:nvSpPr>
        <p:spPr>
          <a:xfrm>
            <a:off x="7924800" y="11430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Heptagon 60"/>
          <p:cNvSpPr/>
          <p:nvPr/>
        </p:nvSpPr>
        <p:spPr>
          <a:xfrm>
            <a:off x="5715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Heptagon 61"/>
          <p:cNvSpPr/>
          <p:nvPr/>
        </p:nvSpPr>
        <p:spPr>
          <a:xfrm>
            <a:off x="6858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Heptagon 62"/>
          <p:cNvSpPr/>
          <p:nvPr/>
        </p:nvSpPr>
        <p:spPr>
          <a:xfrm>
            <a:off x="79248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Heptagon 63"/>
          <p:cNvSpPr/>
          <p:nvPr/>
        </p:nvSpPr>
        <p:spPr>
          <a:xfrm>
            <a:off x="4648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Heptagon 64"/>
          <p:cNvSpPr/>
          <p:nvPr/>
        </p:nvSpPr>
        <p:spPr>
          <a:xfrm>
            <a:off x="5791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Heptagon 65"/>
          <p:cNvSpPr/>
          <p:nvPr/>
        </p:nvSpPr>
        <p:spPr>
          <a:xfrm>
            <a:off x="68580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1808469">
            <a:off x="76200" y="16764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&lt;2,5,6&gt;</a:t>
            </a:r>
          </a:p>
        </p:txBody>
      </p:sp>
      <p:sp>
        <p:nvSpPr>
          <p:cNvPr id="69" name="L-Shape 68"/>
          <p:cNvSpPr/>
          <p:nvPr/>
        </p:nvSpPr>
        <p:spPr>
          <a:xfrm rot="5400000">
            <a:off x="22860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L-Shape 69"/>
          <p:cNvSpPr/>
          <p:nvPr/>
        </p:nvSpPr>
        <p:spPr>
          <a:xfrm rot="5400000">
            <a:off x="457200" y="1752600"/>
            <a:ext cx="533400" cy="5334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L-Shape 70"/>
          <p:cNvSpPr/>
          <p:nvPr/>
        </p:nvSpPr>
        <p:spPr>
          <a:xfrm rot="5400000">
            <a:off x="44196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L-Shape 71"/>
          <p:cNvSpPr/>
          <p:nvPr/>
        </p:nvSpPr>
        <p:spPr>
          <a:xfrm rot="5400000">
            <a:off x="3352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L-Shape 72"/>
          <p:cNvSpPr/>
          <p:nvPr/>
        </p:nvSpPr>
        <p:spPr>
          <a:xfrm rot="5400000">
            <a:off x="2209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L-Shape 73"/>
          <p:cNvSpPr/>
          <p:nvPr/>
        </p:nvSpPr>
        <p:spPr>
          <a:xfrm rot="5400000">
            <a:off x="7772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L-Shape 74"/>
          <p:cNvSpPr/>
          <p:nvPr/>
        </p:nvSpPr>
        <p:spPr>
          <a:xfrm rot="5400000">
            <a:off x="6629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L-Shape 75"/>
          <p:cNvSpPr/>
          <p:nvPr/>
        </p:nvSpPr>
        <p:spPr>
          <a:xfrm rot="5400000">
            <a:off x="55626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L-Shape 76"/>
          <p:cNvSpPr/>
          <p:nvPr/>
        </p:nvSpPr>
        <p:spPr>
          <a:xfrm rot="5400000">
            <a:off x="4495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L-Shape 77"/>
          <p:cNvSpPr/>
          <p:nvPr/>
        </p:nvSpPr>
        <p:spPr>
          <a:xfrm rot="5400000">
            <a:off x="3352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L-Shape 78"/>
          <p:cNvSpPr/>
          <p:nvPr/>
        </p:nvSpPr>
        <p:spPr>
          <a:xfrm rot="5400000">
            <a:off x="2209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L-Shape 79"/>
          <p:cNvSpPr/>
          <p:nvPr/>
        </p:nvSpPr>
        <p:spPr>
          <a:xfrm rot="5400000">
            <a:off x="76962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L-Shape 80"/>
          <p:cNvSpPr/>
          <p:nvPr/>
        </p:nvSpPr>
        <p:spPr>
          <a:xfrm rot="5400000">
            <a:off x="6629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L-Shape 81"/>
          <p:cNvSpPr/>
          <p:nvPr/>
        </p:nvSpPr>
        <p:spPr>
          <a:xfrm rot="5400000">
            <a:off x="5486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L-Shape 82"/>
          <p:cNvSpPr/>
          <p:nvPr/>
        </p:nvSpPr>
        <p:spPr>
          <a:xfrm rot="5400000">
            <a:off x="6629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L-Shape 83"/>
          <p:cNvSpPr/>
          <p:nvPr/>
        </p:nvSpPr>
        <p:spPr>
          <a:xfrm rot="5400000">
            <a:off x="5486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L-Shape 84"/>
          <p:cNvSpPr/>
          <p:nvPr/>
        </p:nvSpPr>
        <p:spPr>
          <a:xfrm rot="5400000">
            <a:off x="44196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L-Shape 85"/>
          <p:cNvSpPr/>
          <p:nvPr/>
        </p:nvSpPr>
        <p:spPr>
          <a:xfrm rot="5400000">
            <a:off x="3352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2514600"/>
            <a:ext cx="168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&lt;15,12,11&gt;/</a:t>
            </a:r>
            <a:endParaRPr lang="en-US" b="1"/>
          </a:p>
          <a:p>
            <a:pPr eaLnBrk="1" hangingPunct="1"/>
            <a:r>
              <a:rPr lang="en-US"/>
              <a:t> &lt;9,10,14&gt; 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752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88" name="L-Shape 8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L-Shape 8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895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2" name="L-Shape 9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L-Shape 9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29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5" name="L-Shape 9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L-Shape 9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72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8" name="L-Shape 9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L-Shape 9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1" name="L-Shape 10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-Shape 10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96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4" name="L-Shape 10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L-Shape 10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39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7" name="L-Shape 106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L-Shape 107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52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0" name="L-Shape 109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L-Shape 110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7526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3" name="L-Shape 112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L-Shape 113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86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6" name="L-Shape 115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L-Shape 116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96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9" name="L-Shape 118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L-Shape 119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200" y="1143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2" name="L-Shape 12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L-Shape 12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9624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5" name="L-Shape 12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L-Shape 12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95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8" name="L-Shape 12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L-Shape 12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239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1" name="L-Shape 13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L-Shape 13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" y="2667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4" name="L-Shape 13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L-Shape 13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124200" y="2159000"/>
            <a:ext cx="390525" cy="584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208463" y="3276600"/>
            <a:ext cx="363537" cy="523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9" name="L-Shape 138"/>
          <p:cNvSpPr/>
          <p:nvPr/>
        </p:nvSpPr>
        <p:spPr>
          <a:xfrm rot="10800000">
            <a:off x="8153400" y="5715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 rot="1361179">
            <a:off x="7864475" y="5692775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&lt;3,7,8&gt;</a:t>
            </a:r>
          </a:p>
        </p:txBody>
      </p:sp>
      <p:sp>
        <p:nvSpPr>
          <p:cNvPr id="141" name="L-Shape 140"/>
          <p:cNvSpPr/>
          <p:nvPr/>
        </p:nvSpPr>
        <p:spPr>
          <a:xfrm rot="10800000">
            <a:off x="6096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L-Shape 141"/>
          <p:cNvSpPr/>
          <p:nvPr/>
        </p:nvSpPr>
        <p:spPr>
          <a:xfrm rot="10800000">
            <a:off x="5029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L-Shape 142"/>
          <p:cNvSpPr/>
          <p:nvPr/>
        </p:nvSpPr>
        <p:spPr>
          <a:xfrm rot="10800000">
            <a:off x="3886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L-Shape 143"/>
          <p:cNvSpPr/>
          <p:nvPr/>
        </p:nvSpPr>
        <p:spPr>
          <a:xfrm rot="10800000">
            <a:off x="28194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L-Shape 144"/>
          <p:cNvSpPr/>
          <p:nvPr/>
        </p:nvSpPr>
        <p:spPr>
          <a:xfrm rot="10800000">
            <a:off x="17526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L-Shape 145"/>
          <p:cNvSpPr/>
          <p:nvPr/>
        </p:nvSpPr>
        <p:spPr>
          <a:xfrm rot="10800000">
            <a:off x="6096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L-Shape 146"/>
          <p:cNvSpPr/>
          <p:nvPr/>
        </p:nvSpPr>
        <p:spPr>
          <a:xfrm rot="10800000">
            <a:off x="60960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L-Shape 147"/>
          <p:cNvSpPr/>
          <p:nvPr/>
        </p:nvSpPr>
        <p:spPr>
          <a:xfrm rot="10800000">
            <a:off x="71628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L-Shape 148"/>
          <p:cNvSpPr/>
          <p:nvPr/>
        </p:nvSpPr>
        <p:spPr>
          <a:xfrm rot="10800000">
            <a:off x="7239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L-Shape 149"/>
          <p:cNvSpPr/>
          <p:nvPr/>
        </p:nvSpPr>
        <p:spPr>
          <a:xfrm rot="10800000">
            <a:off x="2819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L-Shape 150"/>
          <p:cNvSpPr/>
          <p:nvPr/>
        </p:nvSpPr>
        <p:spPr>
          <a:xfrm rot="10800000">
            <a:off x="50292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L-Shape 151"/>
          <p:cNvSpPr/>
          <p:nvPr/>
        </p:nvSpPr>
        <p:spPr>
          <a:xfrm rot="10800000">
            <a:off x="4953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L-Shape 152"/>
          <p:cNvSpPr/>
          <p:nvPr/>
        </p:nvSpPr>
        <p:spPr>
          <a:xfrm rot="10800000">
            <a:off x="2819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L-Shape 153"/>
          <p:cNvSpPr/>
          <p:nvPr/>
        </p:nvSpPr>
        <p:spPr>
          <a:xfrm rot="10800000">
            <a:off x="38862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L-Shape 154"/>
          <p:cNvSpPr/>
          <p:nvPr/>
        </p:nvSpPr>
        <p:spPr>
          <a:xfrm rot="10800000">
            <a:off x="1676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L-Shape 155"/>
          <p:cNvSpPr/>
          <p:nvPr/>
        </p:nvSpPr>
        <p:spPr>
          <a:xfrm rot="10800000">
            <a:off x="1676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081463" y="3729038"/>
            <a:ext cx="338137" cy="46196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1524000" y="5749925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Interesting machine learning task: </a:t>
            </a:r>
          </a:p>
          <a:p>
            <a:r>
              <a:rPr lang="en-US" b="1" i="1">
                <a:solidFill>
                  <a:srgbClr val="3333CC"/>
                </a:solidFill>
              </a:rPr>
              <a:t>Learn to recognize the hardest boards!</a:t>
            </a:r>
          </a:p>
          <a:p>
            <a:r>
              <a:rPr lang="en-US" sz="1800" b="1"/>
              <a:t>(Extremal Combinatorics, e.g. LeBras, Gomes, and Selman AAAI-12)</a:t>
            </a:r>
            <a:endParaRPr lang="en-US" sz="1800"/>
          </a:p>
        </p:txBody>
      </p:sp>
      <p:sp>
        <p:nvSpPr>
          <p:cNvPr id="159" name="Heptagon 158"/>
          <p:cNvSpPr/>
          <p:nvPr/>
        </p:nvSpPr>
        <p:spPr>
          <a:xfrm>
            <a:off x="914400" y="228600"/>
            <a:ext cx="304800" cy="3810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Heptagon 159"/>
          <p:cNvSpPr/>
          <p:nvPr/>
        </p:nvSpPr>
        <p:spPr>
          <a:xfrm>
            <a:off x="1676400" y="10668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Heptagon 160"/>
          <p:cNvSpPr/>
          <p:nvPr/>
        </p:nvSpPr>
        <p:spPr>
          <a:xfrm>
            <a:off x="28194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Heptagon 161"/>
          <p:cNvSpPr/>
          <p:nvPr/>
        </p:nvSpPr>
        <p:spPr>
          <a:xfrm>
            <a:off x="3886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Heptagon 162"/>
          <p:cNvSpPr/>
          <p:nvPr/>
        </p:nvSpPr>
        <p:spPr>
          <a:xfrm>
            <a:off x="5029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Heptagon 163"/>
          <p:cNvSpPr/>
          <p:nvPr/>
        </p:nvSpPr>
        <p:spPr>
          <a:xfrm>
            <a:off x="60960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Heptagon 164"/>
          <p:cNvSpPr/>
          <p:nvPr/>
        </p:nvSpPr>
        <p:spPr>
          <a:xfrm>
            <a:off x="2819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Heptagon 165"/>
          <p:cNvSpPr/>
          <p:nvPr/>
        </p:nvSpPr>
        <p:spPr>
          <a:xfrm>
            <a:off x="1676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Heptagon 166"/>
          <p:cNvSpPr/>
          <p:nvPr/>
        </p:nvSpPr>
        <p:spPr>
          <a:xfrm>
            <a:off x="71628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Heptagon 167"/>
          <p:cNvSpPr/>
          <p:nvPr/>
        </p:nvSpPr>
        <p:spPr>
          <a:xfrm>
            <a:off x="60960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Heptagon 168"/>
          <p:cNvSpPr/>
          <p:nvPr/>
        </p:nvSpPr>
        <p:spPr>
          <a:xfrm>
            <a:off x="71628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Heptagon 169"/>
          <p:cNvSpPr/>
          <p:nvPr/>
        </p:nvSpPr>
        <p:spPr>
          <a:xfrm>
            <a:off x="60960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Heptagon 170"/>
          <p:cNvSpPr/>
          <p:nvPr/>
        </p:nvSpPr>
        <p:spPr>
          <a:xfrm>
            <a:off x="49530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Heptagon 171"/>
          <p:cNvSpPr/>
          <p:nvPr/>
        </p:nvSpPr>
        <p:spPr>
          <a:xfrm>
            <a:off x="38862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Heptagon 172"/>
          <p:cNvSpPr/>
          <p:nvPr/>
        </p:nvSpPr>
        <p:spPr>
          <a:xfrm>
            <a:off x="50292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Heptagon 174"/>
          <p:cNvSpPr/>
          <p:nvPr/>
        </p:nvSpPr>
        <p:spPr>
          <a:xfrm>
            <a:off x="28194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Heptagon 175"/>
          <p:cNvSpPr/>
          <p:nvPr/>
        </p:nvSpPr>
        <p:spPr>
          <a:xfrm>
            <a:off x="17526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Heptagon 176"/>
          <p:cNvSpPr/>
          <p:nvPr/>
        </p:nvSpPr>
        <p:spPr>
          <a:xfrm>
            <a:off x="38862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6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6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6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6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6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6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6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6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6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6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6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6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6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6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 nodeType="clickPar">
                      <p:stCondLst>
                        <p:cond delay="indefinite"/>
                      </p:stCondLst>
                      <p:childTnLst>
                        <p:par>
                          <p:cTn id="6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 nodeType="clickPar">
                      <p:stCondLst>
                        <p:cond delay="indefinite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 nodeType="clickPar">
                      <p:stCondLst>
                        <p:cond delay="indefinite"/>
                      </p:stCondLst>
                      <p:childTnLst>
                        <p:par>
                          <p:cTn id="9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 nodeType="clickPar">
                      <p:stCondLst>
                        <p:cond delay="indefinite"/>
                      </p:stCondLst>
                      <p:childTnLst>
                        <p:par>
                          <p:cTn id="10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3" dur="4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8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3" dur="4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8" dur="4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3" dur="4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8" dur="4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3" dur="4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8" dur="4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3" dur="4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8" dur="4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3" dur="4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8" dur="4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3" dur="4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8" dur="4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3" dur="4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 nodeType="clickPar">
                      <p:stCondLst>
                        <p:cond delay="indefinite"/>
                      </p:stCondLst>
                      <p:childTnLst>
                        <p:par>
                          <p:cTn id="10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3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5" dur="4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6" fill="hold" nodeType="clickPar">
                      <p:stCondLst>
                        <p:cond delay="indefinite"/>
                      </p:stCondLst>
                      <p:childTnLst>
                        <p:par>
                          <p:cTn id="10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 nodeType="clickPar">
                      <p:stCondLst>
                        <p:cond delay="indefinite"/>
                      </p:stCondLst>
                      <p:childTnLst>
                        <p:par>
                          <p:cTn id="1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 nodeType="clickPar">
                      <p:stCondLst>
                        <p:cond delay="indefinite"/>
                      </p:stCondLst>
                      <p:childTnLst>
                        <p:par>
                          <p:cTn id="1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 nodeType="clickPar">
                      <p:stCondLst>
                        <p:cond delay="indefinite"/>
                      </p:stCondLst>
                      <p:childTnLst>
                        <p:par>
                          <p:cTn id="1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9" grpId="0"/>
      <p:bldP spid="68" grpId="0"/>
      <p:bldP spid="87" grpId="0"/>
      <p:bldP spid="136" grpId="0" animBg="1"/>
      <p:bldP spid="138" grpId="0" animBg="1"/>
      <p:bldP spid="140" grpId="0"/>
      <p:bldP spid="157" grpId="0" animBg="1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creen Shot 2013-09-17 at 4.5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334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981200" y="762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Screen Shot 2013-09-19 at 2.37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1485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533400"/>
            <a:ext cx="1066800" cy="11430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500313" y="4191000"/>
            <a:ext cx="374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Most regular extreme case:</a:t>
            </a:r>
          </a:p>
        </p:txBody>
      </p:sp>
      <p:sp>
        <p:nvSpPr>
          <p:cNvPr id="20487" name="TextBox 66"/>
          <p:cNvSpPr txBox="1">
            <a:spLocks noChangeArrowheads="1"/>
          </p:cNvSpPr>
          <p:nvPr/>
        </p:nvSpPr>
        <p:spPr bwMode="auto">
          <a:xfrm>
            <a:off x="6496050" y="6400800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Thanks to Jonathan GS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1000" y="4635500"/>
            <a:ext cx="2338388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Each quadrant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reflected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along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diagonal. “move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tiles furthest away</a:t>
            </a:r>
            <a:r>
              <a:rPr lang="en-US" dirty="0"/>
              <a:t>”</a:t>
            </a:r>
          </a:p>
        </p:txBody>
      </p:sp>
      <p:sp>
        <p:nvSpPr>
          <p:cNvPr id="20489" name="TextBox 173"/>
          <p:cNvSpPr txBox="1">
            <a:spLocks noChangeArrowheads="1"/>
          </p:cNvSpPr>
          <p:nvPr/>
        </p:nvSpPr>
        <p:spPr bwMode="auto">
          <a:xfrm>
            <a:off x="7467600" y="42672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Goal state</a:t>
            </a:r>
          </a:p>
        </p:txBody>
      </p:sp>
      <p:sp>
        <p:nvSpPr>
          <p:cNvPr id="179" name="Minus 178"/>
          <p:cNvSpPr/>
          <p:nvPr/>
        </p:nvSpPr>
        <p:spPr>
          <a:xfrm rot="18887862">
            <a:off x="6764338" y="5307013"/>
            <a:ext cx="2827337" cy="268287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Frame 182"/>
          <p:cNvSpPr/>
          <p:nvPr/>
        </p:nvSpPr>
        <p:spPr>
          <a:xfrm>
            <a:off x="4114800" y="5486400"/>
            <a:ext cx="7620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Frame 183"/>
          <p:cNvSpPr/>
          <p:nvPr/>
        </p:nvSpPr>
        <p:spPr>
          <a:xfrm>
            <a:off x="7391400" y="4800600"/>
            <a:ext cx="762000" cy="7620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Frame 184"/>
          <p:cNvSpPr/>
          <p:nvPr/>
        </p:nvSpPr>
        <p:spPr>
          <a:xfrm>
            <a:off x="3429000" y="4724400"/>
            <a:ext cx="6858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Frame 185"/>
          <p:cNvSpPr/>
          <p:nvPr/>
        </p:nvSpPr>
        <p:spPr>
          <a:xfrm>
            <a:off x="80772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Minus 186"/>
          <p:cNvSpPr/>
          <p:nvPr/>
        </p:nvSpPr>
        <p:spPr>
          <a:xfrm rot="13585962">
            <a:off x="6658769" y="5326857"/>
            <a:ext cx="2827337" cy="2667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Frame 188"/>
          <p:cNvSpPr/>
          <p:nvPr/>
        </p:nvSpPr>
        <p:spPr>
          <a:xfrm>
            <a:off x="3429000" y="54864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Frame 189"/>
          <p:cNvSpPr/>
          <p:nvPr/>
        </p:nvSpPr>
        <p:spPr>
          <a:xfrm>
            <a:off x="4114800" y="4724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3914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8153400" y="48006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few </a:t>
            </a:r>
            <a:r>
              <a:rPr lang="en-US" dirty="0" err="1" smtClean="0"/>
              <a:t>urls</a:t>
            </a:r>
            <a:r>
              <a:rPr lang="en-US" dirty="0"/>
              <a:t>:</a:t>
            </a: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r>
              <a:rPr lang="en-US" dirty="0" smtClean="0">
                <a:hlinkClick r:id="rId2"/>
              </a:rPr>
              <a:t>Play the eight puzzle on-line</a:t>
            </a:r>
            <a:endParaRPr lang="en-US" dirty="0" smtClean="0">
              <a:hlinkClick r:id="rId3"/>
            </a:endParaRPr>
          </a:p>
          <a:p>
            <a:pPr>
              <a:defRPr/>
            </a:pPr>
            <a:r>
              <a:rPr lang="en-US" dirty="0" smtClean="0">
                <a:hlinkClick r:id="rId3"/>
              </a:rPr>
              <a:t>Play the fifteen puzzle on-line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Let’s consider the search for a solution.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6200" y="76200"/>
            <a:ext cx="279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Searching for a solution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to the 8-puzzle.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4564063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r>
              <a:rPr lang="en-US" sz="1600" b="1">
                <a:solidFill>
                  <a:schemeClr val="accent2"/>
                </a:solidFill>
              </a:rPr>
              <a:t>(More detail soon.)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526088"/>
            <a:ext cx="800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Branching factor 1, 2, or 3 (max). So, approx. 2 --- # nodes roughly doubles at each level. </a:t>
            </a:r>
            <a:r>
              <a:rPr lang="en-US" sz="1800" b="1" i="1">
                <a:solidFill>
                  <a:srgbClr val="009973"/>
                </a:solidFill>
              </a:rPr>
              <a:t>Number states of explored nodes grows exponentially with depth.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2133600" cy="1323975"/>
          </a:xfrm>
          <a:prstGeom prst="rect">
            <a:avLst/>
          </a:prstGeom>
          <a:solidFill>
            <a:srgbClr val="FF6600">
              <a:alpha val="54000"/>
            </a:srgb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 in this tree, immediate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duplicates are removed.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33600" y="1447800"/>
            <a:ext cx="1143000" cy="331788"/>
          </a:xfrm>
          <a:prstGeom prst="rightArrow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4638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15-puzzle, hard initial states: 80 levels deep, requires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exploring approx. </a:t>
            </a:r>
            <a:r>
              <a:rPr lang="en-US" b="1" dirty="0" smtClean="0">
                <a:solidFill>
                  <a:srgbClr val="FF0000"/>
                </a:solidFill>
              </a:rPr>
              <a:t>2^80 ≈ 10^24 </a:t>
            </a:r>
            <a:r>
              <a:rPr lang="en-US" b="1" dirty="0" smtClean="0">
                <a:solidFill>
                  <a:schemeClr val="accent2"/>
                </a:solidFill>
              </a:rPr>
              <a:t>states.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we block all duplicates, we get closer to 10 trillion (the number of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distinct states: still a lot!).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Really only barely feasible on compute cluster with lots of memory and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compute time. (Raw numbers for 24 puzzle, truly infeasible.)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Can we avoid generating all these boards? Do with much less search?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(Key: bring average branching factor down.)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26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Gedanken</a:t>
            </a:r>
            <a:r>
              <a:rPr lang="en-US" b="1" dirty="0" smtClean="0">
                <a:solidFill>
                  <a:srgbClr val="FF0000"/>
                </a:solidFill>
              </a:rPr>
              <a:t> experiment: </a:t>
            </a:r>
            <a:r>
              <a:rPr lang="en-US" b="1" dirty="0" smtClean="0">
                <a:solidFill>
                  <a:schemeClr val="accent2"/>
                </a:solidFill>
              </a:rPr>
              <a:t>Assume that you knew for each state, the minimum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number of moves to the final goal state. (Table too big, but assume there is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some formula/algorithm based on the board pattern that gives this number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each board and quickly.)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Using the minimum distance information, is there a clever way to find a 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minimum length sequence of moves leading from the start state to the goal 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state? </a:t>
            </a:r>
            <a:r>
              <a:rPr lang="en-US" b="1" i="1" dirty="0" smtClean="0">
                <a:solidFill>
                  <a:srgbClr val="FF0000"/>
                </a:solidFill>
              </a:rPr>
              <a:t>What is the algorithmic strategy?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4564063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r>
              <a:rPr lang="en-US" sz="1600" b="1">
                <a:solidFill>
                  <a:schemeClr val="accent2"/>
                </a:solidFill>
              </a:rPr>
              <a:t>(More detail soon.)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257800"/>
            <a:ext cx="690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Branching factor approx. 2.  So, with “distance oracle” we only need </a:t>
            </a:r>
          </a:p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to explore approx. 2 * (min. solution length)</a:t>
            </a:r>
            <a:r>
              <a:rPr lang="en-US" sz="1800" b="1" dirty="0" smtClean="0">
                <a:solidFill>
                  <a:srgbClr val="009973"/>
                </a:solidFill>
              </a:rPr>
              <a:t>.               (Why 2 times?)</a:t>
            </a:r>
            <a:endParaRPr lang="en-US" sz="1800" b="1" dirty="0">
              <a:solidFill>
                <a:srgbClr val="009973"/>
              </a:solidFill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733800" y="304800"/>
            <a:ext cx="762000" cy="400050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d = 5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/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Hmm. How do I know?</a:t>
            </a: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d = min dist. to goal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0" y="66357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at least one neighbor with d = 4.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/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/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4591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Introduction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Search is a central topic in AI.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Originated with Newell and Simon</a:t>
            </a:r>
            <a:r>
              <a:rPr lang="ja-JP" altLang="en-US" b="1" dirty="0" smtClean="0">
                <a:solidFill>
                  <a:srgbClr val="3333CC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s work on problem solving;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Human Problem Solving (1972).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Automated reasoning is a natural search task.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More recently: Given that almost all AI formalisms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(planning, learning, </a:t>
            </a:r>
            <a:r>
              <a:rPr lang="en-US" b="1" dirty="0" err="1" smtClean="0">
                <a:solidFill>
                  <a:srgbClr val="3333CC"/>
                </a:solidFill>
                <a:cs typeface="+mn-cs"/>
              </a:rPr>
              <a:t>etc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) are NP-Complete or worse,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some form of search (or optimization) is generally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unavoidable (i.e., no smarter algorithm available).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15-puzzle, hard initial states: 80 levels deep, requires exploring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approx. </a:t>
            </a:r>
            <a:r>
              <a:rPr lang="en-US" b="1" dirty="0" smtClean="0">
                <a:solidFill>
                  <a:srgbClr val="FF0000"/>
                </a:solidFill>
              </a:rPr>
              <a:t>2^80 ≈ 10^24 states.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But, with distance oracle, we only need to explore roughly </a:t>
            </a:r>
            <a:r>
              <a:rPr lang="en-US" b="1" dirty="0" smtClean="0">
                <a:solidFill>
                  <a:srgbClr val="FF0000"/>
                </a:solidFill>
              </a:rPr>
              <a:t>80 * 2 = 160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states</a:t>
            </a:r>
            <a:r>
              <a:rPr lang="en-US" b="1" dirty="0" smtClean="0">
                <a:solidFill>
                  <a:schemeClr val="accent2"/>
                </a:solidFill>
              </a:rPr>
              <a:t>! (only linear in size of solution length)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We may not have the exact distance function (“perfect heuristics”), but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we can still “guide” the search using an approximate distance function.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This is the key idea behind </a:t>
            </a:r>
            <a:r>
              <a:rPr lang="en-US" b="1" dirty="0" smtClean="0">
                <a:solidFill>
                  <a:srgbClr val="FF0000"/>
                </a:solidFill>
              </a:rPr>
              <a:t>“heuristic search” or “knowledge-based search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 use knowledge / heuristic information </a:t>
            </a:r>
            <a:r>
              <a:rPr lang="en-US" b="1" i="1" dirty="0" smtClean="0">
                <a:solidFill>
                  <a:srgbClr val="FF2D67"/>
                </a:solidFill>
              </a:rPr>
              <a:t>about the distance to the 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oal to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guide our search process. We can go from exponential to polynomial or even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linear complexity. More common: brings exponent down significantly.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E.g. from 2^L to 2^(L/100).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measure we considered would be the “perfect” heuristic. Eliminates tree </a:t>
            </a:r>
          </a:p>
          <a:p>
            <a:pPr>
              <a:defRPr/>
            </a:pPr>
            <a:r>
              <a:rPr lang="en-US" dirty="0" smtClean="0"/>
              <a:t>search! Find the right “path” to goal state immediately.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1054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4102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A* search (soon).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Basic idea: State evaluation function can effectively guide search.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Also in multi-agent settings. (Chess: board </a:t>
            </a:r>
            <a:r>
              <a:rPr lang="en-US" b="1" dirty="0" err="1"/>
              <a:t>eval</a:t>
            </a:r>
            <a:r>
              <a:rPr lang="en-US" b="1" dirty="0"/>
              <a:t>.)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Reinforcement learning: Learn the state </a:t>
            </a:r>
            <a:r>
              <a:rPr lang="en-US" b="1" dirty="0" err="1"/>
              <a:t>eval</a:t>
            </a:r>
            <a:r>
              <a:rPr lang="en-US" b="1" dirty="0"/>
              <a:t> function.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79" y="5943600"/>
            <a:ext cx="4885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</a:t>
            </a:r>
            <a:r>
              <a:rPr lang="en-US" dirty="0" smtClean="0"/>
              <a:t> </a:t>
            </a:r>
            <a:r>
              <a:rPr lang="en-US" dirty="0" smtClean="0"/>
              <a:t>question: Given a state space,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good a </a:t>
            </a:r>
            <a:r>
              <a:rPr lang="en-US" dirty="0" smtClean="0"/>
              <a:t>heuristics can we find?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State evaluation functions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or “heuristics”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153400" cy="472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Provide guidance in terms of what action to take next.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General principle: Consider all neighboring states, reachable via some action. Then select the action that leads to the state with the highest utility (evaluation value). This is a fully </a:t>
            </a:r>
            <a:r>
              <a:rPr lang="en-US" b="1" dirty="0" smtClean="0">
                <a:solidFill>
                  <a:srgbClr val="FF0000"/>
                </a:solidFill>
              </a:rPr>
              <a:t>greedy</a:t>
            </a:r>
            <a:r>
              <a:rPr lang="en-US" b="1" dirty="0" smtClean="0">
                <a:solidFill>
                  <a:schemeClr val="accent2"/>
                </a:solidFill>
              </a:rPr>
              <a:t> approach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Aside: “Highest utility” was “shortest distance to the goal” in previous example.</a:t>
            </a:r>
            <a:endParaRPr lang="en-US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Because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eval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function is often only an estimate of the true state value, greedy search may not find the optimum path to the goal.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By </a:t>
            </a:r>
            <a:r>
              <a:rPr lang="en-US" b="1" i="1" dirty="0" smtClean="0">
                <a:solidFill>
                  <a:schemeClr val="accent2"/>
                </a:solidFill>
              </a:rPr>
              <a:t>adding some search</a:t>
            </a:r>
            <a:r>
              <a:rPr lang="en-US" b="1" dirty="0" smtClean="0">
                <a:solidFill>
                  <a:schemeClr val="accent2"/>
                </a:solidFill>
              </a:rPr>
              <a:t> with certain guarantees on the approximation, we can still get optimal behavior (A* search) (i.e. finding the optimal path to the solution). </a:t>
            </a:r>
            <a:r>
              <a:rPr lang="en-US" b="1" dirty="0" smtClean="0">
                <a:solidFill>
                  <a:srgbClr val="FF0000"/>
                </a:solidFill>
              </a:rPr>
              <a:t>Overall result: generally exponentially less search required.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1722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N-puzzle heuristics (“State evaluation function” </a:t>
            </a:r>
            <a:r>
              <a:rPr lang="en-US" b="1" dirty="0" err="1" smtClean="0">
                <a:solidFill>
                  <a:srgbClr val="FF0000"/>
                </a:solidFill>
              </a:rPr>
              <a:t>wrt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goal to be reached):</a:t>
            </a:r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AutoNum type="arabicParenR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Manhattan </a:t>
            </a:r>
            <a:r>
              <a:rPr lang="en-US" b="1" dirty="0">
                <a:solidFill>
                  <a:srgbClr val="FF0000"/>
                </a:solidFill>
              </a:rPr>
              <a:t>Distance</a:t>
            </a:r>
            <a:r>
              <a:rPr lang="en-US" b="1" dirty="0">
                <a:solidFill>
                  <a:schemeClr val="accent2"/>
                </a:solidFill>
              </a:rPr>
              <a:t>: For each tile the number of grid units between </a:t>
            </a:r>
            <a:r>
              <a:rPr lang="en-US" b="1" dirty="0" smtClean="0">
                <a:solidFill>
                  <a:schemeClr val="accent2"/>
                </a:solidFill>
              </a:rPr>
              <a:t>its current </a:t>
            </a:r>
            <a:r>
              <a:rPr lang="en-US" b="1" dirty="0">
                <a:solidFill>
                  <a:schemeClr val="accent2"/>
                </a:solidFill>
              </a:rPr>
              <a:t>location and its goal location are counted and the values for all tiles are summed up</a:t>
            </a:r>
            <a:r>
              <a:rPr lang="en-US" b="1" dirty="0" smtClean="0">
                <a:solidFill>
                  <a:schemeClr val="accent2"/>
                </a:solidFill>
              </a:rPr>
              <a:t>. (underestimate; too “loose”; not very powerful)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Felner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Ariel,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Richard E.,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Hanan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Sarit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Additive Pattern Database Heuristics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Journal of Artificial Intelligence Research 22 (2004) 279-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318.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78 Pattern Database heuristic takes a lot of memory but solves a random instance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15-puzzle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within a few milliseconds on average. An optimal solution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80 moves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takes a few seconds each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So, thousands of nodes considered instead of many billions.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Note: many approx. heuristics (“conservative” / underestimates to goal) combined with search can still find  </a:t>
            </a:r>
            <a:r>
              <a:rPr lang="en-US" b="1" dirty="0" smtClean="0">
                <a:solidFill>
                  <a:srgbClr val="FF0000"/>
                </a:solidFill>
              </a:rPr>
              <a:t>optimal</a:t>
            </a:r>
            <a:r>
              <a:rPr lang="en-US" b="1" dirty="0" smtClean="0">
                <a:solidFill>
                  <a:schemeClr val="accent2"/>
                </a:solidFill>
              </a:rPr>
              <a:t> solutions.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2.0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7" y="-203200"/>
            <a:ext cx="3922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001000" cy="65532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 chess, given a board, what would be the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perfect evaluation value that you would want to know?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(Assume the perspective of White player.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A: f(board)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{+1, 0, -1}, with +1 for guaranteed win for White,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0 draw under perfect play, and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-1 loss under perfect play.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Perfect play: all powerful opponent.</a:t>
            </a:r>
            <a:endParaRPr lang="en-US" b="1" dirty="0" smtClean="0">
              <a:solidFill>
                <a:schemeClr val="accent2"/>
              </a:solidFill>
              <a:sym typeface="Wingdings"/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sym typeface="Wingdings"/>
              </a:rPr>
              <a:t>Given f, how would you play then?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In practice, we only know (so far) of an approximation of f.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f(board)  [-1,+1]    (interval from -1 to +1)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based on “values” of chess pieces, e.g., pawn 1 point, rook 5 points.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Informally, board value gives “probability (?) of winning.”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TD-Gammon backgammon player. Neural net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was trained to find approximately optimal state (board)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evaluation values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(range [-1,+1]). (</a:t>
            </a:r>
            <a:r>
              <a:rPr lang="en-US" b="1" dirty="0" err="1" smtClean="0">
                <a:solidFill>
                  <a:schemeClr val="accent2"/>
                </a:solidFill>
              </a:rPr>
              <a:t>Tesauro</a:t>
            </a:r>
            <a:r>
              <a:rPr lang="en-US" b="1" dirty="0" smtClean="0">
                <a:solidFill>
                  <a:schemeClr val="accent2"/>
                </a:solidFill>
              </a:rPr>
              <a:t> 1995)</a:t>
            </a: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“</a:t>
            </a:r>
            <a:r>
              <a:rPr lang="en-US" b="1" dirty="0" err="1" smtClean="0">
                <a:solidFill>
                  <a:schemeClr val="accent2"/>
                </a:solidFill>
              </a:rPr>
              <a:t>Robocopter</a:t>
            </a:r>
            <a:r>
              <a:rPr lang="en-US" b="1" dirty="0" smtClean="0">
                <a:solidFill>
                  <a:schemeClr val="accent2"/>
                </a:solidFill>
              </a:rPr>
              <a:t>” --- automated helicopter control;</a:t>
            </a:r>
          </a:p>
          <a:p>
            <a:pPr marL="0" indent="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     trained state evaluation function.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State given by features, such as,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position, orientation, speed,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rotors position and speed. Possible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actions change rotors speed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position. Evaluation assigns value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in [-1,+1] to capture stability.</a:t>
            </a: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89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6172200"/>
            <a:ext cx="337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(Abbeel, Coates, and Ng 2008)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Robotic assembly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 smtClean="0">
                <a:cs typeface="+mn-cs"/>
              </a:rPr>
              <a:t>:        real-valued coordinates of robot joint angles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                parts of the object to be assembled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 smtClean="0">
                <a:cs typeface="+mn-cs"/>
              </a:rPr>
              <a:t>:      continuous motions of robot joints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 smtClean="0">
                <a:cs typeface="+mn-cs"/>
              </a:rPr>
              <a:t>:    complete assembly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 smtClean="0">
                <a:cs typeface="+mn-cs"/>
              </a:rPr>
              <a:t>:   time to execute
</a:t>
            </a:r>
          </a:p>
        </p:txBody>
      </p:sp>
      <p:pic>
        <p:nvPicPr>
          <p:cNvPr id="32771" name="Picture 4" descr="stanford-arm+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00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Other example search tasks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VLSI layout: positioning millions of components and connections on a chip to minimize area, circuit delays, etc.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Robot navigation / planning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Automatic assembly of complex objects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Protein design: sequence of amino acids that will fold into the 3-dimensional protein with the right properties.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Literally thousands of combinatorial search / reasoning / parsing /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matching problems can be formulated as search problems in exponential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size state spaces.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46482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Search Techniques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Searching for a (shortest / least cost) path to goal state(s).</a:t>
            </a:r>
          </a:p>
        </p:txBody>
      </p:sp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  <a:sym typeface="Wingdings" charset="0"/>
              </a:rPr>
              <a:t>Search through the state space.</a:t>
            </a:r>
          </a:p>
          <a:p>
            <a:pPr>
              <a:buFont typeface="Wingdings" charset="0"/>
              <a:buChar char="à"/>
              <a:defRPr/>
            </a:pPr>
            <a:endParaRPr lang="en-US" sz="2000" b="1" dirty="0">
              <a:cs typeface="+mn-cs"/>
              <a:sym typeface="Wingdings" charset="0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We will consider search techniques that use an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explicit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search tree</a:t>
            </a:r>
            <a:r>
              <a:rPr lang="en-US" sz="2000" b="1" dirty="0">
                <a:cs typeface="+mn-cs"/>
              </a:rPr>
              <a:t> that is generated by the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initial state + successor function.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  <a:endParaRPr lang="en-US" sz="1800" dirty="0">
              <a:cs typeface="+mn-cs"/>
            </a:endParaRPr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2895600" y="3733800"/>
            <a:ext cx="4800600" cy="240030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initialize (initial node)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Loop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	choose a node for expansion 		   according to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strategy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</a:t>
            </a:r>
            <a:r>
              <a:rPr lang="en-US" sz="1800" b="1" dirty="0">
                <a:cs typeface="+mn-cs"/>
              </a:rPr>
              <a:t>goal node? </a:t>
            </a:r>
            <a:r>
              <a:rPr lang="en-US" sz="1800" b="1" dirty="0">
                <a:cs typeface="+mn-cs"/>
                <a:sym typeface="Wingdings" charset="0"/>
              </a:rPr>
              <a:t> done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  <a:sym typeface="Wingdings" charset="0"/>
              </a:rPr>
              <a:t>	expand node with successor function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  <a:sym typeface="Wingdings" charset="0"/>
              </a:rPr>
              <a:t>	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/>
      <p:bldP spid="13137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Problem-solving agents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 types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 formulation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Example problems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Basic search 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2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Tree-search algorithms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Basic idea:</a:t>
            </a:r>
          </a:p>
          <a:p>
            <a:pPr lvl="1" eaLnBrk="1" hangingPunct="1">
              <a:defRPr/>
            </a:pPr>
            <a:r>
              <a:rPr lang="en-US" sz="1800" b="1" dirty="0" smtClean="0"/>
              <a:t>simulated exploration of state space by generating successors of already-explored states (a.k.a. ~ </a:t>
            </a:r>
            <a:r>
              <a:rPr lang="en-US" sz="1800" b="1" dirty="0" smtClean="0">
                <a:solidFill>
                  <a:srgbClr val="FF0000"/>
                </a:solidFill>
              </a:rPr>
              <a:t>expanding</a:t>
            </a:r>
            <a:r>
              <a:rPr lang="en-US" sz="1800" b="1" dirty="0" smtClean="0"/>
              <a:t> states)</a:t>
            </a:r>
            <a:r>
              <a:rPr lang="en-US" sz="1800" dirty="0" smtClean="0"/>
              <a:t>
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500" r="3125" b="28125"/>
          <a:stretch>
            <a:fillRect/>
          </a:stretch>
        </p:blipFill>
        <p:spPr bwMode="auto">
          <a:xfrm>
            <a:off x="533400" y="25146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219200" y="5410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r>
              <a:rPr lang="en-US" sz="1800" b="1" dirty="0" smtClean="0">
                <a:solidFill>
                  <a:schemeClr val="accent2"/>
                </a:solidFill>
              </a:rPr>
              <a:t>1) Here </a:t>
            </a:r>
            <a:r>
              <a:rPr lang="en-US" sz="1800" b="1" dirty="0">
                <a:solidFill>
                  <a:schemeClr val="accent2"/>
                </a:solidFill>
              </a:rPr>
              <a:t>we only check a node for possibly being a goal state, </a:t>
            </a:r>
            <a:r>
              <a:rPr lang="en-US" sz="1800" b="1" i="1" dirty="0">
                <a:solidFill>
                  <a:schemeClr val="accent2"/>
                </a:solidFill>
              </a:rPr>
              <a:t>after</a:t>
            </a:r>
            <a:r>
              <a:rPr lang="en-US" sz="1800" b="1" dirty="0">
                <a:solidFill>
                  <a:schemeClr val="accent2"/>
                </a:solidFill>
              </a:rPr>
              <a:t> we select the node for expansion.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A “node” is a data structure containing state + additional info (parent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node, etc.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229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 search example</a:t>
            </a:r>
          </a:p>
        </p:txBody>
      </p:sp>
      <p:pic>
        <p:nvPicPr>
          <p:cNvPr id="37890" name="Picture 3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1143000"/>
            <a:ext cx="894645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3" y="3657601"/>
            <a:ext cx="50542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ctagon 1"/>
          <p:cNvSpPr/>
          <p:nvPr/>
        </p:nvSpPr>
        <p:spPr>
          <a:xfrm>
            <a:off x="4343400" y="914400"/>
            <a:ext cx="1143000" cy="762000"/>
          </a:xfrm>
          <a:prstGeom prst="oct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166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selected</a:t>
            </a:r>
          </a:p>
          <a:p>
            <a:r>
              <a:rPr lang="en-US" sz="2000" dirty="0" smtClean="0"/>
              <a:t>for expansion.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10" name="Picture 2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607371" cy="211157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600200" y="1295400"/>
            <a:ext cx="7162800" cy="7620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241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Nodes added to tree.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4" name="Picture 2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81017" cy="22032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828800" y="1371600"/>
            <a:ext cx="838200" cy="609600"/>
          </a:xfrm>
          <a:prstGeom prst="dec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52400" y="2057400"/>
            <a:ext cx="4419600" cy="6858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269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Selected for expansion.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81090"/>
            <a:ext cx="17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Added to tree.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3819976" cy="22467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Arad added (again) to tree!</a:t>
            </a:r>
          </a:p>
          <a:p>
            <a:r>
              <a:rPr lang="en-US" sz="2000" b="1" dirty="0" smtClean="0"/>
              <a:t>(reachable from Sibiu)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Not necessarily a problem, but</a:t>
            </a:r>
          </a:p>
          <a:p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Graph-Search</a:t>
            </a:r>
            <a:r>
              <a:rPr lang="en-US" sz="2000" b="1" dirty="0" smtClean="0"/>
              <a:t>, we will avoid</a:t>
            </a:r>
          </a:p>
          <a:p>
            <a:r>
              <a:rPr lang="en-US" sz="2000" b="1" dirty="0" smtClean="0"/>
              <a:t>this by maintaining an</a:t>
            </a:r>
          </a:p>
          <a:p>
            <a:r>
              <a:rPr lang="en-US" sz="2000" b="1" dirty="0" smtClean="0"/>
              <a:t>“explored” list.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Graph-search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807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1) Uses “explored” set to avoid visiting already explored states.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Uses “frontier” set to store states that remain to be explored and expanded.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3) </a:t>
            </a:r>
            <a:r>
              <a:rPr lang="en-US" sz="1800" b="1" i="1" dirty="0" smtClean="0">
                <a:solidFill>
                  <a:schemeClr val="accent2"/>
                </a:solidFill>
              </a:rPr>
              <a:t>However, with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eg</a:t>
            </a:r>
            <a:r>
              <a:rPr lang="en-US" sz="1800" b="1" i="1" dirty="0" smtClean="0">
                <a:solidFill>
                  <a:schemeClr val="accent2"/>
                </a:solidFill>
              </a:rPr>
              <a:t> uniform cost search, we need to make a special check when</a:t>
            </a:r>
          </a:p>
          <a:p>
            <a:pPr eaLnBrk="1" hangingPunct="1"/>
            <a:r>
              <a:rPr lang="en-US" sz="1800" b="1" i="1" dirty="0">
                <a:solidFill>
                  <a:schemeClr val="accent2"/>
                </a:solidFill>
              </a:rPr>
              <a:t> </a:t>
            </a:r>
            <a:r>
              <a:rPr lang="en-US" sz="1800" b="1" i="1" dirty="0" smtClean="0">
                <a:solidFill>
                  <a:schemeClr val="accent2"/>
                </a:solidFill>
              </a:rPr>
              <a:t>    node (i.e. state) is on frontier. Details later.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24400"/>
            <a:ext cx="478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77. See also exercise 3.13.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9-23 at 1.3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11"/>
            <a:ext cx="9144000" cy="3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3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state-vs-n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8385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Implementation: states vs. nodes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</a:t>
            </a:r>
            <a:r>
              <a:rPr lang="en-US" b="1" dirty="0" smtClean="0">
                <a:cs typeface="+mn-cs"/>
              </a:rPr>
              <a:t> is a --- representation of --- a physical configuration.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node</a:t>
            </a:r>
            <a:r>
              <a:rPr lang="en-US" b="1" dirty="0" smtClean="0">
                <a:cs typeface="+mn-cs"/>
              </a:rPr>
              <a:t> is a data structure constituting part of a search tree includes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</a:t>
            </a:r>
            <a:r>
              <a:rPr lang="en-US" b="1" dirty="0" smtClean="0">
                <a:cs typeface="+mn-cs"/>
              </a:rPr>
              <a:t>, tree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parent node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action </a:t>
            </a:r>
            <a:r>
              <a:rPr lang="en-US" sz="1800" b="1" dirty="0" smtClean="0">
                <a:cs typeface="+mn-cs"/>
              </a:rPr>
              <a:t>(applied to parent),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path cost</a:t>
            </a:r>
            <a:r>
              <a:rPr lang="en-US" b="1" dirty="0" smtClean="0">
                <a:cs typeface="+mn-cs"/>
              </a:rPr>
              <a:t> (initial state to node) </a:t>
            </a:r>
            <a:r>
              <a:rPr lang="en-US" b="1" i="1" dirty="0" smtClean="0">
                <a:cs typeface="+mn-cs"/>
              </a:rPr>
              <a:t>g(x)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depth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latin typeface="Courier New" charset="0"/>
                <a:cs typeface="+mn-cs"/>
              </a:rPr>
              <a:t>Expand</a:t>
            </a:r>
            <a:r>
              <a:rPr lang="en-US" b="1" dirty="0" smtClean="0">
                <a:cs typeface="+mn-cs"/>
              </a:rPr>
              <a:t> function creates new nodes, filling in the various fields and using the </a:t>
            </a:r>
            <a:r>
              <a:rPr lang="en-US" b="1" dirty="0" err="1" smtClean="0">
                <a:solidFill>
                  <a:schemeClr val="accent2"/>
                </a:solidFill>
                <a:latin typeface="Courier New" charset="0"/>
                <a:cs typeface="+mn-cs"/>
              </a:rPr>
              <a:t>SuccessorFn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cs typeface="+mn-cs"/>
              </a:rPr>
              <a:t>of the problem to create the corresponding states.
</a:t>
            </a:r>
          </a:p>
        </p:txBody>
      </p:sp>
      <p:sp>
        <p:nvSpPr>
          <p:cNvPr id="1274885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7853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Fringe</a:t>
            </a:r>
            <a:r>
              <a:rPr lang="en-US" sz="2000" b="1" dirty="0">
                <a:cs typeface="+mn-cs"/>
              </a:rPr>
              <a:t> is the collection of nodes that have been generated but not (yet)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expanded</a:t>
            </a:r>
            <a:r>
              <a:rPr lang="en-US" sz="2000" b="1" dirty="0">
                <a:cs typeface="+mn-cs"/>
              </a:rPr>
              <a:t>. Each node of the fringe is a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leaf node</a:t>
            </a:r>
            <a:r>
              <a:rPr lang="en-US" sz="2000" b="1" dirty="0"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Implementation: general tree search</a:t>
            </a:r>
          </a:p>
        </p:txBody>
      </p:sp>
      <p:pic>
        <p:nvPicPr>
          <p:cNvPr id="1273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990600" y="1447800"/>
            <a:ext cx="73152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Search strategies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search strategy is defined by picking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order of node expansion. </a:t>
            </a: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completeness</a:t>
            </a:r>
            <a:r>
              <a:rPr lang="en-US" b="1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time complexity</a:t>
            </a:r>
            <a:r>
              <a:rPr lang="en-US" b="1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space complexity</a:t>
            </a:r>
            <a:r>
              <a:rPr lang="en-US" b="1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optimality</a:t>
            </a:r>
            <a:r>
              <a:rPr lang="en-US" b="1" dirty="0" smtClean="0"/>
              <a:t>: does it always find a least-cost solution?</a:t>
            </a:r>
            <a:r>
              <a:rPr lang="en-US" dirty="0" smtClean="0"/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b:</a:t>
            </a:r>
            <a:r>
              <a:rPr lang="en-US" b="1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d: </a:t>
            </a:r>
            <a:r>
              <a:rPr lang="en-US" b="1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m</a:t>
            </a:r>
            <a:r>
              <a:rPr lang="en-US" b="1" dirty="0" smtClean="0"/>
              <a:t>: maximum depth of the state space (may be </a:t>
            </a:r>
            <a:r>
              <a:rPr lang="en-US" b="1" dirty="0" smtClean="0">
                <a:cs typeface="Arial" charset="0"/>
              </a:rPr>
              <a:t>∞</a:t>
            </a:r>
            <a:r>
              <a:rPr lang="en-US" b="1" dirty="0" smtClean="0"/>
              <a:t>)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Uninformed search strategies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(blind)</a:t>
            </a:r>
            <a:r>
              <a:rPr lang="en-US" sz="2400" b="1" dirty="0" smtClean="0">
                <a:cs typeface="+mn-cs"/>
              </a:rPr>
              <a:t> search strategies use only the information available in the problem definition: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Breadth-first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Uniform-cost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Depth-limited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Iterative deepening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Bidirectional search</a:t>
            </a:r>
            <a:r>
              <a:rPr lang="en-US" dirty="0" smtClean="0"/>
              <a:t>
</a:t>
            </a:r>
          </a:p>
        </p:txBody>
      </p:sp>
      <p:sp>
        <p:nvSpPr>
          <p:cNvPr id="12769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CC"/>
                </a:solidFill>
                <a:cs typeface="+mn-cs"/>
              </a:rPr>
              <a:t>Key issue</a:t>
            </a:r>
            <a:r>
              <a:rPr lang="en-US" b="1" dirty="0">
                <a:cs typeface="+mn-cs"/>
              </a:rPr>
              <a:t>: type of queue used for the </a:t>
            </a:r>
            <a:r>
              <a:rPr lang="en-US" b="1" dirty="0">
                <a:solidFill>
                  <a:srgbClr val="CC00CC"/>
                </a:solidFill>
                <a:cs typeface="+mn-cs"/>
              </a:rPr>
              <a:t>fringe of the search tree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(collection of tree nodes that have been generated but not yet </a:t>
            </a:r>
          </a:p>
          <a:p>
            <a:pPr>
              <a:defRPr/>
            </a:pPr>
            <a:r>
              <a:rPr lang="en-US" b="1" dirty="0">
                <a:cs typeface="+mn-cs"/>
              </a:rPr>
              <a:t>expanded)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Breadth-first search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Expand shallowest unexpanded node.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</a:t>
            </a:r>
            <a:r>
              <a:rPr lang="en-US" b="1" dirty="0" smtClean="0"/>
              <a:t> is a FIFO queue, i.e., new nodes go at end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/>
              <a:t>    (First In First Out queue.)</a:t>
            </a:r>
            <a:r>
              <a:rPr lang="en-US" dirty="0" smtClean="0"/>
              <a:t>
</a:t>
            </a:r>
          </a:p>
        </p:txBody>
      </p:sp>
      <p:pic>
        <p:nvPicPr>
          <p:cNvPr id="45059" name="Picture 4" descr="bf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267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05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&lt;A&gt;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971800"/>
            <a:ext cx="265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Select A from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queue and expand.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4196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&lt;B, C&gt;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 agents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are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goal-directed agents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:</a:t>
            </a: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marL="381000" indent="-381000" eaLnBrk="1" hangingPunct="1">
              <a:defRPr/>
            </a:pP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Goal Formulation: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Set of one or more (desirable) world states (e.g. checkmate in chess).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en-US" sz="2400" b="1" dirty="0" smtClean="0">
                <a:cs typeface="+mn-cs"/>
                <a:sym typeface="Wingdings" charset="0"/>
              </a:rPr>
              <a:t>Problem formulation: What actions and states to consider given a goal and an initial state.</a:t>
            </a:r>
          </a:p>
          <a:p>
            <a:pPr marL="457200" indent="-457200" eaLnBrk="1" hangingPunct="1">
              <a:buFontTx/>
              <a:buAutoNum type="arabicPeriod" startAt="3"/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Search for 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solution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: Given the problem, search for a solution --- </a:t>
            </a:r>
            <a:r>
              <a:rPr lang="en-US" sz="2400" b="1" i="1" dirty="0" smtClean="0">
                <a:solidFill>
                  <a:srgbClr val="00CC99"/>
                </a:solidFill>
                <a:cs typeface="+mn-cs"/>
                <a:sym typeface="Wingdings" charset="0"/>
              </a:rPr>
              <a:t>a sequence of actions to achieve the goal starting from the initial state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  <a:sym typeface="Wingdings" charset="0"/>
              </a:rPr>
              <a:t>.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  <a:sym typeface="Wingdings" charset="0"/>
              </a:rPr>
              <a:t>4.   Execution of the solution</a:t>
            </a: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</p:txBody>
      </p:sp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Problem-solving agents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52400" y="5334000"/>
            <a:ext cx="8956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Note: Formulation </a:t>
            </a:r>
            <a:r>
              <a:rPr lang="en-US" b="1" dirty="0" smtClean="0">
                <a:solidFill>
                  <a:srgbClr val="FF0000"/>
                </a:solidFill>
              </a:rPr>
              <a:t>may feel </a:t>
            </a:r>
            <a:r>
              <a:rPr lang="en-US" b="1" dirty="0">
                <a:solidFill>
                  <a:srgbClr val="FF0000"/>
                </a:solidFill>
              </a:rPr>
              <a:t>somewhat “contrived,” but was meant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to model very general (human) problem solving process.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4103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details on “states” soon.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8" name="Picture 2" descr="bfs-progress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43434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457200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Queue:   &lt;B, C&gt;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22246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Select B from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front, and expand.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 smtClean="0">
                <a:solidFill>
                  <a:srgbClr val="3333CC"/>
                </a:solidFill>
              </a:rPr>
              <a:t>Put children at the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end.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149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&lt;C, D, E&gt;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bf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343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4572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&lt;C, D, E&gt;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bf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64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3810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&lt;D, E, F, G&gt;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5943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Assuming no further children, queue becomes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&lt;E, F, G&gt;, &lt;F, G&gt;, &lt;G&gt;, &lt;&gt;. Each time node checked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for goal state.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083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breadth-first search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solidFill>
                  <a:srgbClr val="CC0099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Yes (if </a:t>
            </a:r>
            <a:r>
              <a:rPr lang="en-US" sz="2800" i="1" dirty="0" smtClean="0">
                <a:cs typeface="+mn-cs"/>
              </a:rPr>
              <a:t>b</a:t>
            </a:r>
            <a:r>
              <a:rPr lang="en-US" sz="2800" dirty="0" smtClean="0">
                <a:cs typeface="+mn-cs"/>
              </a:rPr>
              <a:t> is finite)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1+b+b</a:t>
            </a:r>
            <a:r>
              <a:rPr lang="en-US" sz="2800" i="1" baseline="30000" dirty="0" smtClean="0">
                <a:cs typeface="+mn-cs"/>
              </a:rPr>
              <a:t>2</a:t>
            </a:r>
            <a:r>
              <a:rPr lang="en-US" sz="2800" i="1" dirty="0" smtClean="0">
                <a:cs typeface="+mn-cs"/>
              </a:rPr>
              <a:t>+b</a:t>
            </a:r>
            <a:r>
              <a:rPr lang="en-US" sz="2800" i="1" baseline="30000" dirty="0" smtClean="0">
                <a:cs typeface="+mn-cs"/>
              </a:rPr>
              <a:t>3</a:t>
            </a:r>
            <a:r>
              <a:rPr lang="en-US" sz="2800" dirty="0" smtClean="0">
                <a:cs typeface="+mn-cs"/>
              </a:rPr>
              <a:t>+… +</a:t>
            </a:r>
            <a:r>
              <a:rPr lang="en-US" sz="2800" i="1" dirty="0" err="1" smtClean="0">
                <a:cs typeface="+mn-cs"/>
              </a:rPr>
              <a:t>b</a:t>
            </a:r>
            <a:r>
              <a:rPr lang="en-US" sz="2800" i="1" baseline="30000" dirty="0" err="1" smtClean="0">
                <a:cs typeface="+mn-cs"/>
              </a:rPr>
              <a:t>d</a:t>
            </a:r>
            <a:r>
              <a:rPr lang="en-US" sz="2800" dirty="0" smtClean="0">
                <a:cs typeface="+mn-cs"/>
              </a:rPr>
              <a:t> + </a:t>
            </a:r>
            <a:r>
              <a:rPr lang="en-US" sz="2800" i="1" dirty="0" smtClean="0">
                <a:cs typeface="+mn-cs"/>
              </a:rPr>
              <a:t>b(b</a:t>
            </a:r>
            <a:r>
              <a:rPr lang="en-US" sz="2800" i="1" baseline="30000" dirty="0" smtClean="0">
                <a:cs typeface="+mn-cs"/>
              </a:rPr>
              <a:t>d</a:t>
            </a:r>
            <a:r>
              <a:rPr lang="en-US" sz="2800" i="1" dirty="0" smtClean="0">
                <a:cs typeface="+mn-cs"/>
              </a:rPr>
              <a:t>-1</a:t>
            </a:r>
            <a:r>
              <a:rPr lang="en-US" sz="2800" dirty="0" smtClean="0">
                <a:cs typeface="+mn-cs"/>
              </a:rPr>
              <a:t>) = O(b</a:t>
            </a:r>
            <a:r>
              <a:rPr lang="en-US" sz="2800" baseline="30000" dirty="0" smtClean="0">
                <a:cs typeface="+mn-cs"/>
              </a:rPr>
              <a:t>d+1</a:t>
            </a:r>
            <a:r>
              <a:rPr lang="en-US" sz="2800" dirty="0" smtClean="0">
                <a:cs typeface="+mn-cs"/>
              </a:rPr>
              <a:t>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</a:t>
            </a: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d+1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(keeps every node in memory;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                   </a:t>
            </a:r>
            <a:r>
              <a:rPr lang="en-US" sz="2400" dirty="0" smtClean="0">
                <a:cs typeface="+mn-cs"/>
              </a:rPr>
              <a:t>needed also to reconstruct soln. path)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 soln. found?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Yes (if  all step costs are identical)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Space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is the bigger problem (more than time)</a:t>
            </a:r>
            <a:r>
              <a:rPr lang="en-US" sz="2800" b="1" dirty="0" smtClean="0">
                <a:cs typeface="+mn-cs"/>
              </a:rPr>
              <a:t>
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" y="57150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3318" y="609600"/>
            <a:ext cx="213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check for </a:t>
            </a:r>
          </a:p>
          <a:p>
            <a:r>
              <a:rPr lang="en-US" sz="2000" b="1" dirty="0" smtClean="0"/>
              <a:t>goal only when</a:t>
            </a:r>
          </a:p>
          <a:p>
            <a:r>
              <a:rPr lang="en-US" sz="2000" b="1" dirty="0" smtClean="0"/>
              <a:t>node is expanded.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00600" y="2133600"/>
            <a:ext cx="91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752600"/>
            <a:ext cx="215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epth d, goal may be last node (only checked when expanded.).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Uniform-cost search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+mn-cs"/>
              </a:rPr>
              <a:t>Expand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least-cost</a:t>
            </a:r>
            <a:r>
              <a:rPr lang="en-US" sz="2400" b="1" dirty="0" smtClean="0">
                <a:cs typeface="+mn-cs"/>
              </a:rPr>
              <a:t> (of path to) unexpanded node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  (e.g. useful for finding shortest path on map)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sz="24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 smtClean="0"/>
              <a:t>fringe</a:t>
            </a:r>
            <a:r>
              <a:rPr lang="en-US" sz="2400" b="1" dirty="0" smtClean="0"/>
              <a:t> = queue </a:t>
            </a:r>
            <a:r>
              <a:rPr lang="en-US" sz="2400" b="1" i="1" dirty="0" smtClean="0">
                <a:solidFill>
                  <a:srgbClr val="FF0000"/>
                </a:solidFill>
              </a:rPr>
              <a:t>ordered by path cost</a:t>
            </a:r>
            <a:r>
              <a:rPr lang="en-US" sz="2400" dirty="0" smtClean="0"/>
              <a:t>
</a:t>
            </a: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cs typeface="+mn-cs"/>
              </a:rPr>
              <a:t> Yes, if step cost </a:t>
            </a:r>
            <a:r>
              <a:rPr lang="en-US" sz="2800" dirty="0" smtClean="0">
                <a:cs typeface="Arial" charset="0"/>
              </a:rPr>
              <a:t>≥ </a:t>
            </a:r>
            <a:r>
              <a:rPr lang="el-GR" sz="2800" dirty="0" smtClean="0">
                <a:cs typeface="Arial" charset="0"/>
              </a:rPr>
              <a:t>ε</a:t>
            </a:r>
            <a:r>
              <a:rPr lang="en-US" sz="2800" dirty="0" smtClean="0">
                <a:cs typeface="Arial" charset="0"/>
              </a:rPr>
              <a:t>  </a:t>
            </a:r>
            <a:r>
              <a:rPr lang="en-US" sz="2400" b="1" dirty="0" smtClean="0">
                <a:cs typeface="Arial" charset="0"/>
              </a:rPr>
              <a:t>(&gt;0</a:t>
            </a:r>
            <a:r>
              <a:rPr lang="en-US" sz="2800" b="1" dirty="0" smtClean="0">
                <a:cs typeface="Arial" charset="0"/>
              </a:rPr>
              <a:t>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 </a:t>
            </a:r>
            <a:r>
              <a:rPr lang="en-US" sz="2800" dirty="0" smtClean="0">
                <a:cs typeface="Arial" charset="0"/>
              </a:rPr>
              <a:t>≤</a:t>
            </a:r>
            <a:r>
              <a:rPr lang="en-US" sz="2800" dirty="0" smtClean="0">
                <a:cs typeface="+mn-cs"/>
              </a:rPr>
              <a:t> cost of optimal solution </a:t>
            </a:r>
            <a:r>
              <a:rPr lang="en-US" dirty="0" smtClean="0">
                <a:cs typeface="+mn-cs"/>
              </a:rPr>
              <a:t>(C*),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cs typeface="Arial" charset="0"/>
              </a:rPr>
              <a:t>≤ </a:t>
            </a:r>
            <a:r>
              <a:rPr lang="en-US" sz="2800" dirty="0" smtClean="0">
                <a:cs typeface="+mn-cs"/>
              </a:rPr>
              <a:t>cost of optimal solution,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 smtClean="0">
                <a:cs typeface="+mn-cs"/>
              </a:rPr>
              <a:t> Yes – nodes expanded in increasing order of </a:t>
            </a:r>
            <a:r>
              <a:rPr lang="en-US" sz="2800" i="1" dirty="0" smtClean="0">
                <a:cs typeface="+mn-cs"/>
              </a:rPr>
              <a:t>g(n)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cs typeface="+mn-cs"/>
              </a:rPr>
              <a:t>Note: Some subtleties (e.g. checking for goal state).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    See p 84 R&amp;N. Also, next slide. </a:t>
            </a:r>
            <a:r>
              <a:rPr lang="en-US" sz="2400" dirty="0" smtClean="0">
                <a:cs typeface="+mn-cs"/>
              </a:rPr>
              <a:t>
</a:t>
            </a:r>
          </a:p>
        </p:txBody>
      </p:sp>
      <p:sp>
        <p:nvSpPr>
          <p:cNvPr id="1283077" name="Text Box 5"/>
          <p:cNvSpPr txBox="1">
            <a:spLocks noChangeArrowheads="1"/>
          </p:cNvSpPr>
          <p:nvPr/>
        </p:nvSpPr>
        <p:spPr bwMode="auto">
          <a:xfrm>
            <a:off x="5400675" y="2590800"/>
            <a:ext cx="373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g – cost of reaching a node</a:t>
            </a:r>
            <a:endParaRPr lang="en-US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Uniform-cost search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4191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Two subtleties: (bottom p. 83 </a:t>
            </a:r>
            <a:r>
              <a:rPr lang="en-US" b="1" dirty="0" err="1" smtClean="0">
                <a:solidFill>
                  <a:schemeClr val="accent2"/>
                </a:solidFill>
              </a:rPr>
              <a:t>Norvig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Do goal state test, only when a node is selected for expansion.</a:t>
            </a: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       (</a:t>
            </a:r>
            <a:r>
              <a:rPr lang="en-US" b="1" i="1" dirty="0" smtClean="0">
                <a:solidFill>
                  <a:schemeClr val="accent2"/>
                </a:solidFill>
              </a:rPr>
              <a:t>Reason: Bucharest may occur on frontier with a longer than</a:t>
            </a:r>
          </a:p>
          <a:p>
            <a:pPr marL="0" indent="0"/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       optimal path. It won’t be selected for expansion yet. </a:t>
            </a:r>
            <a:r>
              <a:rPr lang="en-US" b="1" dirty="0" smtClean="0">
                <a:solidFill>
                  <a:schemeClr val="accent2"/>
                </a:solidFill>
              </a:rPr>
              <a:t>Other nodes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will be expanded first, leading us to uncover a shorter path to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Bucharest. See also point 2).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2) Graph-search alg. says “don’t add child node to frontier if already on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explored list </a:t>
            </a:r>
            <a:r>
              <a:rPr lang="en-US" b="1" dirty="0" smtClean="0">
                <a:solidFill>
                  <a:srgbClr val="FF0000"/>
                </a:solidFill>
              </a:rPr>
              <a:t>or already on frontier</a:t>
            </a:r>
            <a:r>
              <a:rPr lang="en-US" b="1" dirty="0" smtClean="0">
                <a:solidFill>
                  <a:schemeClr val="accent2"/>
                </a:solidFill>
              </a:rPr>
              <a:t>.” BUT, child may give a shorter path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to a state already on frontier. Then, we need to modify the existing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node on frontier with the shorter path. See fig. 3.14 (else-if part).</a:t>
            </a:r>
          </a:p>
        </p:txBody>
      </p:sp>
    </p:spTree>
    <p:extLst>
      <p:ext uri="{BB962C8B-B14F-4D97-AF65-F5344CB8AC3E}">
        <p14:creationId xmlns:p14="http://schemas.microsoft.com/office/powerpoint/2010/main" val="3837300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fs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Depth-first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“Expand deepest unexpanded node”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 </a:t>
            </a:r>
            <a:r>
              <a:rPr lang="en-US" b="1" dirty="0" smtClean="0"/>
              <a:t>= LIFO queue, i.e., put successors at front (“push on stack”)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 smtClean="0"/>
              <a:t>    Last In First Out</a:t>
            </a:r>
            <a:r>
              <a:rPr lang="en-US" sz="1800" dirty="0" smtClean="0"/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2743200"/>
            <a:ext cx="1919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Fringe stack: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    A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3810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A,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B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C</a:t>
            </a:r>
          </a:p>
          <a:p>
            <a:endParaRPr lang="en-US" dirty="0" smtClean="0"/>
          </a:p>
          <a:p>
            <a:r>
              <a:rPr lang="en-US" b="1" dirty="0" smtClean="0"/>
              <a:t>So, B next.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dfs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8382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B,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So, D next.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fs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048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D,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H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I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So, H next.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fs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81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Path Finding problem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3352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Formulate goal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be in Bucharest (Romania)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Formulate problem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action</a:t>
            </a:r>
            <a:r>
              <a:rPr lang="en-US" sz="1800" b="1" dirty="0" smtClean="0"/>
              <a:t>: drive between pair of connected cities (direct road)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state</a:t>
            </a:r>
            <a:r>
              <a:rPr lang="en-US" sz="1800" b="1" dirty="0" smtClean="0"/>
              <a:t>: be in a city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rgbClr val="009973"/>
                </a:solidFill>
              </a:rPr>
              <a:t>(20 world states)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Find solution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sequence of cities leading from start to goal state, e.g.,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Arad, Sibiu,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Fagaras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Bucharest</a:t>
            </a:r>
            <a:r>
              <a:rPr lang="en-US" sz="1800" b="1" dirty="0" smtClean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Execution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drive from Arad to Bucharest according to the solution</a:t>
            </a:r>
          </a:p>
        </p:txBody>
      </p:sp>
      <p:pic>
        <p:nvPicPr>
          <p:cNvPr id="10243" name="Picture 4" descr="romania-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Oval 5"/>
          <p:cNvSpPr>
            <a:spLocks noChangeArrowheads="1"/>
          </p:cNvSpPr>
          <p:nvPr/>
        </p:nvSpPr>
        <p:spPr bwMode="auto">
          <a:xfrm>
            <a:off x="3733800" y="14478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3467100" y="914400"/>
            <a:ext cx="658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Initial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1" name="Text Box 7"/>
          <p:cNvSpPr txBox="1">
            <a:spLocks noChangeArrowheads="1"/>
          </p:cNvSpPr>
          <p:nvPr/>
        </p:nvSpPr>
        <p:spPr bwMode="auto">
          <a:xfrm>
            <a:off x="6965950" y="2286000"/>
            <a:ext cx="57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Goal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2" name="Oval 8"/>
          <p:cNvSpPr>
            <a:spLocks noChangeArrowheads="1"/>
          </p:cNvSpPr>
          <p:nvPr/>
        </p:nvSpPr>
        <p:spPr bwMode="auto">
          <a:xfrm>
            <a:off x="6629400" y="28956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3" name="Text Box 9"/>
          <p:cNvSpPr txBox="1">
            <a:spLocks noChangeArrowheads="1"/>
          </p:cNvSpPr>
          <p:nvPr/>
        </p:nvSpPr>
        <p:spPr bwMode="auto">
          <a:xfrm>
            <a:off x="4267200" y="3962400"/>
            <a:ext cx="435768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Environment: fully observable (map),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deterministic, and the agent knows  effects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of each action. Is this really the case?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953000"/>
            <a:ext cx="5957888" cy="1631216"/>
          </a:xfrm>
          <a:prstGeom prst="rect">
            <a:avLst/>
          </a:prstGeom>
          <a:solidFill>
            <a:srgbClr val="FF2D67">
              <a:alpha val="52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Note: Map is somewhat of a “toy” example. Our real interest: </a:t>
            </a:r>
            <a:r>
              <a:rPr lang="en-US" sz="2000" b="1" i="1" dirty="0">
                <a:solidFill>
                  <a:schemeClr val="tx2"/>
                </a:solidFill>
              </a:rPr>
              <a:t>Exponentially large spaces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with e.g. </a:t>
            </a:r>
            <a:r>
              <a:rPr lang="en-US" sz="2000" b="1" dirty="0"/>
              <a:t>10^100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or more states. Far beyond full search. Humans can often still handle those!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(We need to define a distance measure.)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of the mysteries of cognition.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5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1" grpId="0"/>
      <p:bldP spid="1255432" grpId="0" animBg="1"/>
      <p:bldP spid="1255433" grpId="0" animBg="1"/>
      <p:bldP spid="2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dfs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6323" name="Picture 4" descr="dfs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7348" name="Picture 5" descr="dfs-progress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" descr="dfs-progress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 descr="dfs-progress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dfs-progress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5" descr="dfs-progress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62468" name="Picture 5" descr="dfs-progress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543800" cy="609600"/>
          </a:xfrm>
        </p:spPr>
        <p:txBody>
          <a:bodyPr/>
          <a:lstStyle/>
          <a:p>
            <a:r>
              <a:rPr lang="en-US" b="1" dirty="0" smtClean="0"/>
              <a:t>What is main advantage over breadth first search?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726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information is stored? How much storage required?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9445" y="4038600"/>
            <a:ext cx="432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stack. O(depth  </a:t>
            </a:r>
            <a:r>
              <a:rPr lang="en-US" smtClean="0"/>
              <a:t>x branching)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2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depth-first search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Complete?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600" dirty="0" smtClean="0"/>
              <a:t>
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Time?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O(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en-US" sz="2400" b="1" i="1" baseline="30000" dirty="0" err="1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: bad if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is much larger than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but if solutions are dense, may be much faster than breadth-first</a:t>
            </a:r>
          </a:p>
          <a:p>
            <a:pPr eaLnBrk="1" hangingPunct="1">
              <a:defRPr/>
            </a:pPr>
            <a:endParaRPr lang="en-US" sz="2400" u="sng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Space?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sz="2400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Guarantee that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opt. soln. is found? 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84534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Note: In </a:t>
            </a:r>
            <a:r>
              <a:rPr lang="en-US" dirty="0">
                <a:solidFill>
                  <a:srgbClr val="3333CC"/>
                </a:solidFill>
                <a:cs typeface="+mn-cs"/>
              </a:rPr>
              <a:t>“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backtrack search”</a:t>
            </a:r>
            <a:r>
              <a:rPr lang="en-US" dirty="0">
                <a:cs typeface="+mn-cs"/>
              </a:rPr>
              <a:t> only one successor is generated 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 only O(m) memory is needed; also successor is modification of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the current state, but we have to be able to undo each modification.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More when we talk about Constraint Satisfaction Problems (</a:t>
            </a:r>
            <a:r>
              <a:rPr lang="en-US" dirty="0">
                <a:solidFill>
                  <a:schemeClr val="accent2"/>
                </a:solidFill>
                <a:cs typeface="+mn-cs"/>
                <a:sym typeface="Wingdings" charset="0"/>
              </a:rPr>
              <a:t>CSP)</a:t>
            </a:r>
            <a:r>
              <a:rPr lang="en-US" dirty="0">
                <a:cs typeface="+mn-cs"/>
                <a:sym typeface="Wingdings" charset="0"/>
              </a:rPr>
              <a:t>. </a:t>
            </a:r>
            <a:endParaRPr lang="en-US" dirty="0">
              <a:cs typeface="+mn-cs"/>
            </a:endParaRPr>
          </a:p>
        </p:txBody>
      </p:sp>
      <p:sp>
        <p:nvSpPr>
          <p:cNvPr id="1296390" name="Oval 6"/>
          <p:cNvSpPr>
            <a:spLocks noChangeArrowheads="1"/>
          </p:cNvSpPr>
          <p:nvPr/>
        </p:nvSpPr>
        <p:spPr bwMode="auto">
          <a:xfrm>
            <a:off x="1676400" y="3048000"/>
            <a:ext cx="4114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800" y="3810000"/>
            <a:ext cx="670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max. branching factor of the search tree</a:t>
            </a:r>
          </a:p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depth of the shallowest (least-cost) soln.</a:t>
            </a:r>
          </a:p>
          <a:p>
            <a:pPr lvl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m: maximum depth of state space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533400"/>
            <a:ext cx="683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No: fails in infinite-depth spaces, spaces with loops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            Modify to avoid repeated states along path</a:t>
            </a:r>
          </a:p>
          <a:p>
            <a:pPr lvl="2" eaLnBrk="1" hangingPunct="1"/>
            <a:r>
              <a:rPr lang="en-US">
                <a:solidFill>
                  <a:schemeClr val="accent2"/>
                </a:solidFill>
                <a:sym typeface="Wingdings" charset="0"/>
              </a:rPr>
              <a:t>      </a:t>
            </a:r>
            <a:r>
              <a:rPr lang="en-US">
                <a:solidFill>
                  <a:schemeClr val="accent2"/>
                </a:solidFill>
              </a:rPr>
              <a:t> complete in finite spaces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12420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O(</a:t>
            </a:r>
            <a:r>
              <a:rPr lang="en-US" b="1" i="1" dirty="0" err="1">
                <a:solidFill>
                  <a:srgbClr val="FF0000"/>
                </a:solidFill>
              </a:rPr>
              <a:t>bm</a:t>
            </a:r>
            <a:r>
              <a:rPr lang="en-US" b="1" i="1" dirty="0">
                <a:solidFill>
                  <a:srgbClr val="FF0000"/>
                </a:solidFill>
              </a:rPr>
              <a:t>), </a:t>
            </a:r>
            <a:r>
              <a:rPr lang="en-US" b="1" dirty="0">
                <a:solidFill>
                  <a:srgbClr val="FF0000"/>
                </a:solidFill>
              </a:rPr>
              <a:t>i.e., linear space!</a:t>
            </a:r>
          </a:p>
        </p:txBody>
      </p:sp>
      <p:sp>
        <p:nvSpPr>
          <p:cNvPr id="63496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038600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26389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Note: Can also reconstruct soln. path from single stored branch.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9" grpId="0"/>
      <p:bldP spid="1296390" grpId="0" animBg="1"/>
      <p:bldP spid="7" grpId="0"/>
      <p:bldP spid="2" grpId="0"/>
      <p:bldP spid="4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463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Micro-world: The Blocks World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1267" name="Picture 4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800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990600" y="4800600"/>
            <a:ext cx="7696200" cy="1703388"/>
            <a:chOff x="624" y="3024"/>
            <a:chExt cx="4848" cy="1073"/>
          </a:xfrm>
        </p:grpSpPr>
        <p:sp>
          <p:nvSpPr>
            <p:cNvPr id="1202182" name="Line 6"/>
            <p:cNvSpPr>
              <a:spLocks noChangeShapeType="1"/>
            </p:cNvSpPr>
            <p:nvPr/>
          </p:nvSpPr>
          <p:spPr bwMode="auto">
            <a:xfrm>
              <a:off x="624" y="3744"/>
              <a:ext cx="45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2183" name="Text Box 7"/>
            <p:cNvSpPr txBox="1">
              <a:spLocks noChangeArrowheads="1"/>
            </p:cNvSpPr>
            <p:nvPr/>
          </p:nvSpPr>
          <p:spPr bwMode="auto">
            <a:xfrm>
              <a:off x="5088" y="3609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T</a:t>
              </a:r>
            </a:p>
          </p:txBody>
        </p:sp>
        <p:grpSp>
          <p:nvGrpSpPr>
            <p:cNvPr id="11277" name="Group 8"/>
            <p:cNvGrpSpPr>
              <a:grpSpLocks/>
            </p:cNvGrpSpPr>
            <p:nvPr/>
          </p:nvGrpSpPr>
          <p:grpSpPr bwMode="auto">
            <a:xfrm>
              <a:off x="720" y="3264"/>
              <a:ext cx="1296" cy="477"/>
              <a:chOff x="2112" y="3264"/>
              <a:chExt cx="1296" cy="477"/>
            </a:xfrm>
          </p:grpSpPr>
          <p:sp>
            <p:nvSpPr>
              <p:cNvPr id="1202185" name="Text Box 9"/>
              <p:cNvSpPr txBox="1">
                <a:spLocks noChangeArrowheads="1"/>
              </p:cNvSpPr>
              <p:nvPr/>
            </p:nvSpPr>
            <p:spPr bwMode="auto">
              <a:xfrm>
                <a:off x="2112" y="3504"/>
                <a:ext cx="288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A</a:t>
                </a:r>
              </a:p>
            </p:txBody>
          </p:sp>
          <p:sp>
            <p:nvSpPr>
              <p:cNvPr id="1202186" name="Text Box 10"/>
              <p:cNvSpPr txBox="1">
                <a:spLocks noChangeArrowheads="1"/>
              </p:cNvSpPr>
              <p:nvPr/>
            </p:nvSpPr>
            <p:spPr bwMode="auto">
              <a:xfrm>
                <a:off x="2544" y="3504"/>
                <a:ext cx="288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B</a:t>
                </a:r>
              </a:p>
            </p:txBody>
          </p:sp>
          <p:sp>
            <p:nvSpPr>
              <p:cNvPr id="1202187" name="Text Box 1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88" cy="237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C</a:t>
                </a:r>
              </a:p>
            </p:txBody>
          </p:sp>
          <p:sp>
            <p:nvSpPr>
              <p:cNvPr id="1202188" name="Text Box 12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288" cy="23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D</a:t>
                </a:r>
              </a:p>
            </p:txBody>
          </p:sp>
        </p:grpSp>
        <p:sp>
          <p:nvSpPr>
            <p:cNvPr id="1202189" name="Text Box 13"/>
            <p:cNvSpPr txBox="1">
              <a:spLocks noChangeArrowheads="1"/>
            </p:cNvSpPr>
            <p:nvPr/>
          </p:nvSpPr>
          <p:spPr bwMode="auto">
            <a:xfrm>
              <a:off x="1152" y="3840"/>
              <a:ext cx="9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Initial State</a:t>
              </a:r>
            </a:p>
          </p:txBody>
        </p:sp>
        <p:sp>
          <p:nvSpPr>
            <p:cNvPr id="1202190" name="Text Box 14"/>
            <p:cNvSpPr txBox="1">
              <a:spLocks noChangeArrowheads="1"/>
            </p:cNvSpPr>
            <p:nvPr/>
          </p:nvSpPr>
          <p:spPr bwMode="auto">
            <a:xfrm>
              <a:off x="4416" y="3024"/>
              <a:ext cx="288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02191" name="Text Box 15"/>
            <p:cNvSpPr txBox="1">
              <a:spLocks noChangeArrowheads="1"/>
            </p:cNvSpPr>
            <p:nvPr/>
          </p:nvSpPr>
          <p:spPr bwMode="auto">
            <a:xfrm>
              <a:off x="4416" y="3504"/>
              <a:ext cx="288" cy="23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02192" name="Text Box 16"/>
            <p:cNvSpPr txBox="1">
              <a:spLocks noChangeArrowheads="1"/>
            </p:cNvSpPr>
            <p:nvPr/>
          </p:nvSpPr>
          <p:spPr bwMode="auto">
            <a:xfrm>
              <a:off x="4416" y="3264"/>
              <a:ext cx="288" cy="2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02193" name="Text Box 17"/>
            <p:cNvSpPr txBox="1">
              <a:spLocks noChangeArrowheads="1"/>
            </p:cNvSpPr>
            <p:nvPr/>
          </p:nvSpPr>
          <p:spPr bwMode="auto">
            <a:xfrm>
              <a:off x="4166" y="3847"/>
              <a:ext cx="9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Goal State</a:t>
              </a:r>
            </a:p>
          </p:txBody>
        </p:sp>
      </p:grp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28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gripper</a:t>
            </a:r>
          </a:p>
        </p:txBody>
      </p:sp>
      <p:sp>
        <p:nvSpPr>
          <p:cNvPr id="4" name="Decagon 3"/>
          <p:cNvSpPr/>
          <p:nvPr/>
        </p:nvSpPr>
        <p:spPr>
          <a:xfrm>
            <a:off x="1600200" y="3200400"/>
            <a:ext cx="5486400" cy="3048000"/>
          </a:xfrm>
          <a:prstGeom prst="decagon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505200"/>
            <a:ext cx="2392363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many</a:t>
            </a:r>
          </a:p>
          <a:p>
            <a:pPr eaLnBrk="1" hangingPunct="1"/>
            <a:r>
              <a:rPr lang="en-US"/>
              <a:t>different possible</a:t>
            </a:r>
          </a:p>
          <a:p>
            <a:pPr eaLnBrk="1" hangingPunct="1"/>
            <a:r>
              <a:rPr lang="en-US"/>
              <a:t>world states?</a:t>
            </a:r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7162800" y="3429000"/>
            <a:ext cx="1965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a) Tens?</a:t>
            </a:r>
          </a:p>
          <a:p>
            <a:pPr eaLnBrk="1" hangingPunct="1"/>
            <a:r>
              <a:rPr lang="en-US"/>
              <a:t>b) Hundreds?</a:t>
            </a:r>
          </a:p>
          <a:p>
            <a:pPr eaLnBrk="1" hangingPunct="1"/>
            <a:r>
              <a:rPr lang="en-US"/>
              <a:t>c) Thousands?</a:t>
            </a:r>
          </a:p>
          <a:p>
            <a:pPr eaLnBrk="1" hangingPunct="1"/>
            <a:r>
              <a:rPr lang="en-US"/>
              <a:t>d) Millions?</a:t>
            </a:r>
          </a:p>
          <a:p>
            <a:pPr eaLnBrk="1" hangingPunct="1"/>
            <a:r>
              <a:rPr lang="en-US"/>
              <a:t>e) Billions?</a:t>
            </a:r>
          </a:p>
          <a:p>
            <a:pPr eaLnBrk="1" hangingPunct="1"/>
            <a:r>
              <a:rPr lang="en-US"/>
              <a:t>f) Trillions?</a:t>
            </a:r>
          </a:p>
        </p:txBody>
      </p:sp>
      <p:sp>
        <p:nvSpPr>
          <p:cNvPr id="2" name="Octagon 1"/>
          <p:cNvSpPr/>
          <p:nvPr/>
        </p:nvSpPr>
        <p:spPr>
          <a:xfrm>
            <a:off x="7086600" y="4953000"/>
            <a:ext cx="1752600" cy="381000"/>
          </a:xfrm>
          <a:prstGeom prst="octagon">
            <a:avLst/>
          </a:prstGeom>
          <a:solidFill>
            <a:srgbClr val="FF00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3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Iterative deepening search</a:t>
            </a:r>
          </a:p>
        </p:txBody>
      </p:sp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51042"/>
          <a:stretch>
            <a:fillRect/>
          </a:stretch>
        </p:blipFill>
        <p:spPr bwMode="auto">
          <a:xfrm>
            <a:off x="762000" y="20574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91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[here]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=0</a:t>
            </a:r>
          </a:p>
        </p:txBody>
      </p:sp>
      <p:pic>
        <p:nvPicPr>
          <p:cNvPr id="65538" name="Picture 3" descr="id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=1</a:t>
            </a:r>
          </a:p>
        </p:txBody>
      </p:sp>
      <p:pic>
        <p:nvPicPr>
          <p:cNvPr id="66562" name="Picture 3" descr="ids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=2</a:t>
            </a:r>
          </a:p>
        </p:txBody>
      </p:sp>
      <p:pic>
        <p:nvPicPr>
          <p:cNvPr id="67586" name="Picture 3" descr="id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2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=3</a:t>
            </a:r>
          </a:p>
        </p:txBody>
      </p:sp>
      <p:pic>
        <p:nvPicPr>
          <p:cNvPr id="68610" name="Picture 3" descr="id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17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636588" y="2819400"/>
            <a:ext cx="8010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+mn-cs"/>
              </a:rPr>
              <a:t>Combine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good memory requirements</a:t>
            </a:r>
            <a:r>
              <a:rPr lang="en-US" b="1" dirty="0">
                <a:cs typeface="+mn-cs"/>
              </a:rPr>
              <a:t> of depth-first with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completeness</a:t>
            </a:r>
            <a:r>
              <a:rPr lang="en-US" b="1" dirty="0">
                <a:cs typeface="+mn-cs"/>
              </a:rPr>
              <a:t> of breadth-first when branching factor is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finite and is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optimal</a:t>
            </a:r>
            <a:r>
              <a:rPr lang="en-US" b="1" dirty="0">
                <a:cs typeface="+mn-cs"/>
              </a:rPr>
              <a:t> when the path cost is a non-decreasing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function of the depth of the node.</a:t>
            </a:r>
          </a:p>
        </p:txBody>
      </p:sp>
      <p:sp>
        <p:nvSpPr>
          <p:cNvPr id="1324037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393541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+mn-cs"/>
              </a:rPr>
              <a:t>Why would one do that?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00600"/>
            <a:ext cx="7294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Idea was a breakthrough in game playing. All game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tree search uses iterative deepening nowadays. What’s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added advantage in games?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61722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“Anytime” nature.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Iterative deepening search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Number of nodes generated in an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iterative deepening search</a:t>
            </a:r>
            <a:r>
              <a:rPr lang="en-US" b="1" dirty="0" smtClean="0">
                <a:cs typeface="+mn-cs"/>
              </a:rPr>
              <a:t> to depth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</a:t>
            </a:r>
            <a:r>
              <a:rPr lang="en-US" b="1" baseline="-25000" dirty="0" smtClean="0">
                <a:cs typeface="+mn-cs"/>
              </a:rPr>
              <a:t>IDS</a:t>
            </a:r>
            <a:r>
              <a:rPr lang="en-US" b="1" dirty="0" smtClean="0">
                <a:cs typeface="+mn-cs"/>
              </a:rPr>
              <a:t> = d b</a:t>
            </a:r>
            <a:r>
              <a:rPr lang="en-US" b="1" baseline="30000" dirty="0" smtClean="0">
                <a:cs typeface="+mn-cs"/>
              </a:rPr>
              <a:t>1</a:t>
            </a:r>
            <a:r>
              <a:rPr lang="en-US" b="1" dirty="0" smtClean="0">
                <a:cs typeface="+mn-cs"/>
              </a:rPr>
              <a:t> + (d-1)b</a:t>
            </a:r>
            <a:r>
              <a:rPr lang="en-US" b="1" baseline="30000" dirty="0" smtClean="0">
                <a:cs typeface="+mn-cs"/>
              </a:rPr>
              <a:t>2</a:t>
            </a:r>
            <a:r>
              <a:rPr lang="en-US" b="1" dirty="0" smtClean="0">
                <a:cs typeface="+mn-cs"/>
              </a:rPr>
              <a:t> + … + 3b</a:t>
            </a:r>
            <a:r>
              <a:rPr lang="en-US" b="1" baseline="30000" dirty="0" smtClean="0">
                <a:cs typeface="+mn-cs"/>
              </a:rPr>
              <a:t>d-2</a:t>
            </a:r>
            <a:r>
              <a:rPr lang="en-US" b="1" dirty="0" smtClean="0">
                <a:cs typeface="+mn-cs"/>
              </a:rPr>
              <a:t> +2b</a:t>
            </a:r>
            <a:r>
              <a:rPr lang="en-US" b="1" baseline="30000" dirty="0" smtClean="0">
                <a:cs typeface="+mn-cs"/>
              </a:rPr>
              <a:t>d-1</a:t>
            </a:r>
            <a:r>
              <a:rPr lang="en-US" b="1" dirty="0" smtClean="0">
                <a:cs typeface="+mn-cs"/>
              </a:rPr>
              <a:t> + 1b</a:t>
            </a:r>
            <a:r>
              <a:rPr lang="en-US" b="1" baseline="30000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odes generated in 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breadth-first search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cs typeface="+mn-cs"/>
              </a:rPr>
              <a:t>	</a:t>
            </a:r>
            <a:r>
              <a:rPr lang="en-US" sz="2400" b="1" dirty="0" smtClean="0">
                <a:cs typeface="+mn-cs"/>
              </a:rPr>
              <a:t>N</a:t>
            </a:r>
            <a:r>
              <a:rPr lang="en-US" sz="2400" b="1" baseline="-25000" dirty="0" smtClean="0">
                <a:cs typeface="+mn-cs"/>
              </a:rPr>
              <a:t>BFS</a:t>
            </a:r>
            <a:r>
              <a:rPr lang="en-US" sz="2400" b="1" i="1" dirty="0" smtClean="0">
                <a:cs typeface="+mn-cs"/>
              </a:rPr>
              <a:t> = b</a:t>
            </a:r>
            <a:r>
              <a:rPr lang="en-US" sz="2400" b="1" i="1" baseline="30000" dirty="0" smtClean="0">
                <a:latin typeface="r" charset="0"/>
                <a:cs typeface="+mn-cs"/>
              </a:rPr>
              <a:t>1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2</a:t>
            </a:r>
            <a:r>
              <a:rPr lang="en-US" sz="2400" b="1" i="1" dirty="0" smtClean="0">
                <a:cs typeface="+mn-cs"/>
              </a:rPr>
              <a:t> + …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d-2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d-1</a:t>
            </a:r>
            <a:r>
              <a:rPr lang="en-US" sz="2400" b="1" i="1" dirty="0" smtClean="0">
                <a:cs typeface="+mn-cs"/>
              </a:rPr>
              <a:t> + </a:t>
            </a:r>
            <a:r>
              <a:rPr lang="en-US" sz="2400" b="1" i="1" dirty="0" err="1" smtClean="0">
                <a:cs typeface="+mn-cs"/>
              </a:rPr>
              <a:t>b</a:t>
            </a:r>
            <a:r>
              <a:rPr lang="en-US" sz="2400" b="1" i="1" baseline="30000" dirty="0" err="1" smtClean="0">
                <a:latin typeface="r" charset="0"/>
                <a:cs typeface="+mn-cs"/>
              </a:rPr>
              <a:t>d</a:t>
            </a:r>
            <a:endParaRPr lang="en-US" sz="24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For </a:t>
            </a:r>
            <a:r>
              <a:rPr lang="en-US" b="1" i="1" dirty="0" smtClean="0">
                <a:cs typeface="+mn-cs"/>
              </a:rPr>
              <a:t>b = 10</a:t>
            </a:r>
            <a:r>
              <a:rPr lang="en-US" b="1" dirty="0" smtClean="0">
                <a:cs typeface="+mn-cs"/>
              </a:rPr>
              <a:t>, </a:t>
            </a:r>
            <a:r>
              <a:rPr lang="en-US" b="1" i="1" dirty="0" smtClean="0">
                <a:cs typeface="+mn-cs"/>
              </a:rPr>
              <a:t>d = 5</a:t>
            </a:r>
            <a:r>
              <a:rPr lang="en-US" b="1" dirty="0" smtClean="0">
                <a:cs typeface="+mn-cs"/>
              </a:rPr>
              <a:t>,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BFS</a:t>
            </a:r>
            <a:r>
              <a:rPr lang="en-US" b="1" dirty="0" smtClean="0"/>
              <a:t>= 10 + 100 + 1,000 + 10,000 + 100,000 = 111,110</a:t>
            </a:r>
            <a:r>
              <a:rPr lang="en-US" sz="1800" dirty="0" smtClean="0"/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IDS</a:t>
            </a:r>
            <a:r>
              <a:rPr lang="en-US" b="1" dirty="0" smtClean="0"/>
              <a:t> = 50 + 400 + 3,000 + 20,000 + 100,000 = 123,456</a:t>
            </a:r>
            <a:r>
              <a:rPr lang="en-US" sz="1800" dirty="0" smtClean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309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Looks quite wasteful, is it?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512763" y="5638800"/>
            <a:ext cx="714216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Iterative deepening is the preferred uninformed search method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when there is a large search space and the depth of the solution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is not known.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96200" y="5029200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sym typeface="Wingdings" charset="0"/>
              </a:rPr>
              <a:t>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8" grpId="0" animBg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iterative deepening search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Yes
(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 finite)</a:t>
            </a:r>
          </a:p>
          <a:p>
            <a:pPr eaLnBrk="1" hangingPunct="1">
              <a:defRPr/>
            </a:pPr>
            <a:endParaRPr lang="en-US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 </a:t>
            </a:r>
            <a:r>
              <a:rPr lang="en-US" b="1" i="1" dirty="0" smtClean="0">
                <a:cs typeface="+mn-cs"/>
              </a:rPr>
              <a:t>d b</a:t>
            </a:r>
            <a:r>
              <a:rPr lang="en-US" b="1" i="1" baseline="30000" dirty="0" smtClean="0">
                <a:cs typeface="+mn-cs"/>
              </a:rPr>
              <a:t>1</a:t>
            </a:r>
            <a:r>
              <a:rPr lang="en-US" b="1" i="1" dirty="0" smtClean="0">
                <a:cs typeface="+mn-cs"/>
              </a:rPr>
              <a:t> + (d-1)b</a:t>
            </a:r>
            <a:r>
              <a:rPr lang="en-US" b="1" i="1" baseline="30000" dirty="0" smtClean="0">
                <a:cs typeface="+mn-cs"/>
              </a:rPr>
              <a:t>2</a:t>
            </a:r>
            <a:r>
              <a:rPr lang="en-US" b="1" i="1" dirty="0" smtClean="0">
                <a:cs typeface="+mn-cs"/>
              </a:rPr>
              <a:t> + … + 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 = 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Yes, if step costs identical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3581400"/>
            <a:ext cx="1981200" cy="990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Bidirectional Search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Simultaneously: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forward from start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backward from the goal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Stop when the two searches meet.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If branching factor = b in each direction,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    with solution at depth 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	</a:t>
            </a:r>
            <a:r>
              <a:rPr lang="en-US" sz="1800" dirty="0" smtClean="0">
                <a:cs typeface="+mn-cs"/>
                <a:sym typeface="Wingdings" charset="0"/>
              </a:rPr>
              <a:t>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only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)=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Checking a node for membership in the other search tree can be done in constant time (hash table)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Key limitations: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	Space O(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chemeClr val="accent2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) </a:t>
            </a: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Also, how to search backwards can be an issue (e.g., in Chess)? What’s tricky?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>
                <a:solidFill>
                  <a:srgbClr val="008000"/>
                </a:solidFill>
                <a:cs typeface="+mn-cs"/>
                <a:sym typeface="Wingdings" charset="0"/>
              </a:rPr>
              <a:t>P</a:t>
            </a:r>
            <a:r>
              <a:rPr lang="en-US" sz="1800" b="1" dirty="0" smtClean="0">
                <a:solidFill>
                  <a:srgbClr val="008000"/>
                </a:solidFill>
                <a:cs typeface="+mn-cs"/>
                <a:sym typeface="Wingdings" charset="0"/>
              </a:rPr>
              <a:t>roblem: lots of states satisfy the goal; don’t know which one is relevant.</a:t>
            </a:r>
            <a:endParaRPr lang="en-US" sz="1800" b="1" dirty="0" smtClean="0">
              <a:solidFill>
                <a:srgbClr val="008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Aside: The 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predecessor of a node should be easily computable (i.e., actions are easily reversible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).</a:t>
            </a:r>
            <a:endParaRPr lang="en-US" sz="1800" b="1" dirty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Repeated states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95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Failure to detect repeated states can turn 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linear problem into an exponential one!</a:t>
            </a:r>
            <a:r>
              <a:rPr lang="en-US" b="1" dirty="0" smtClean="0">
                <a:cs typeface="+mn-cs"/>
              </a:rPr>
              <a:t>
</a:t>
            </a:r>
          </a:p>
        </p:txBody>
      </p:sp>
      <p:pic>
        <p:nvPicPr>
          <p:cNvPr id="73731" name="Picture 4" descr="ribbon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1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6629" name="Text Box 5"/>
          <p:cNvSpPr txBox="1">
            <a:spLocks noChangeArrowheads="1"/>
          </p:cNvSpPr>
          <p:nvPr/>
        </p:nvSpPr>
        <p:spPr bwMode="auto">
          <a:xfrm>
            <a:off x="214313" y="4724400"/>
            <a:ext cx="7451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Problems in which actions are reversible (e.g., routing problems or</a:t>
            </a:r>
            <a:br>
              <a:rPr lang="en-US" sz="2000" b="1" dirty="0">
                <a:solidFill>
                  <a:schemeClr val="accent6"/>
                </a:solidFill>
                <a:cs typeface="+mn-cs"/>
              </a:rPr>
            </a:br>
            <a:r>
              <a:rPr lang="en-US" sz="2000" b="1" dirty="0">
                <a:solidFill>
                  <a:schemeClr val="accent6"/>
                </a:solidFill>
                <a:cs typeface="+mn-cs"/>
              </a:rPr>
              <a:t>sliding-blocks puzzle). Also, in </a:t>
            </a:r>
            <a:r>
              <a:rPr lang="en-US" sz="2000" b="1" dirty="0" err="1">
                <a:solidFill>
                  <a:schemeClr val="accent6"/>
                </a:solidFill>
                <a:cs typeface="+mn-cs"/>
              </a:rPr>
              <a:t>eg</a:t>
            </a:r>
            <a:r>
              <a:rPr lang="en-US" sz="2000" b="1" dirty="0">
                <a:solidFill>
                  <a:schemeClr val="accent6"/>
                </a:solidFill>
                <a:cs typeface="+mn-cs"/>
              </a:rPr>
              <a:t> Chess; uses hash tables to check</a:t>
            </a:r>
          </a:p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for repeated states. Huge tables 100M+ size but very useful.</a:t>
            </a:r>
          </a:p>
        </p:txBody>
      </p:sp>
      <p:sp>
        <p:nvSpPr>
          <p:cNvPr id="1306630" name="Rectangle 6"/>
          <p:cNvSpPr>
            <a:spLocks noChangeArrowheads="1"/>
          </p:cNvSpPr>
          <p:nvPr/>
        </p:nvSpPr>
        <p:spPr bwMode="auto">
          <a:xfrm>
            <a:off x="5029200" y="990600"/>
            <a:ext cx="41148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return  to parent node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generate successor = node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s parent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allow cycles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revisit state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Keep every visited state in memory! O(</a:t>
            </a:r>
            <a:r>
              <a:rPr lang="en-US" sz="2000" b="1" dirty="0" err="1">
                <a:cs typeface="+mn-cs"/>
              </a:rPr>
              <a:t>b</a:t>
            </a:r>
            <a:r>
              <a:rPr lang="en-US" sz="2000" b="1" baseline="30000" dirty="0" err="1">
                <a:cs typeface="+mn-cs"/>
              </a:rPr>
              <a:t>d</a:t>
            </a:r>
            <a:r>
              <a:rPr lang="en-US" sz="2000" b="1" dirty="0">
                <a:cs typeface="+mn-cs"/>
              </a:rPr>
              <a:t>)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(can be expensive)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1600" b="1" dirty="0">
              <a:cs typeface="+mn-cs"/>
            </a:endParaRPr>
          </a:p>
        </p:txBody>
      </p:sp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381000" y="5943600"/>
            <a:ext cx="709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See Tree-Search vs. Graph-Search in Fig. 3.7 R&amp;N. </a:t>
            </a:r>
            <a:r>
              <a:rPr lang="en-US" sz="2000" b="1" dirty="0" smtClean="0">
                <a:solidFill>
                  <a:srgbClr val="FF0000"/>
                </a:solidFill>
              </a:rPr>
              <a:t>But need </a:t>
            </a:r>
            <a:r>
              <a:rPr lang="en-US" sz="2000" b="1" dirty="0">
                <a:solidFill>
                  <a:srgbClr val="FF0000"/>
                </a:solidFill>
              </a:rPr>
              <a:t>to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be careful to maintain (path) optimality and completeness.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9" grpId="0"/>
      <p:bldP spid="1306630" grpId="0"/>
      <p:bldP spid="737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067800" cy="6629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Size state space of blocks world example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 = 8 objects, k = 9 locations to build towers, one gripper. (One location in box.)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All objects distinguishable, order matter in towers. (Assume stackable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 any order.)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Blocks: Use r-combinations approach from Rosen (section 5.5; CS-2800).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- - - - - - - - - - - - - - - -   </a:t>
            </a:r>
            <a:r>
              <a:rPr lang="en-US" b="1" dirty="0" smtClean="0">
                <a:solidFill>
                  <a:schemeClr val="accent1"/>
                </a:solidFill>
              </a:rPr>
              <a:t>consider 16 = (n + k – 1) “spots”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                                               Select k – 1 = 8 “dividers” to create locations, 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                                          (</a:t>
            </a:r>
            <a:r>
              <a:rPr lang="en-US" b="1" dirty="0">
                <a:solidFill>
                  <a:schemeClr val="accent1"/>
                </a:solidFill>
              </a:rPr>
              <a:t>16 choose 8</a:t>
            </a:r>
            <a:r>
              <a:rPr lang="en-US" b="1" dirty="0" smtClean="0">
                <a:solidFill>
                  <a:schemeClr val="accent1"/>
                </a:solidFill>
              </a:rPr>
              <a:t>) ways </a:t>
            </a:r>
            <a:r>
              <a:rPr lang="en-US" b="1" dirty="0">
                <a:solidFill>
                  <a:schemeClr val="accent1"/>
                </a:solidFill>
              </a:rPr>
              <a:t>to do </a:t>
            </a:r>
            <a:r>
              <a:rPr lang="en-US" b="1" dirty="0" smtClean="0">
                <a:solidFill>
                  <a:schemeClr val="accent1"/>
                </a:solidFill>
              </a:rPr>
              <a:t>this, e.g.,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|  | - - -   | -  |  | - - -   |  | - | </a:t>
            </a:r>
            <a:r>
              <a:rPr lang="en-US" b="1" dirty="0" smtClean="0">
                <a:solidFill>
                  <a:schemeClr val="accent2"/>
                </a:solidFill>
              </a:rPr>
              <a:t>Allocate n = 8 </a:t>
            </a:r>
            <a:r>
              <a:rPr lang="en-US" b="1" dirty="0" err="1" smtClean="0">
                <a:solidFill>
                  <a:schemeClr val="accent2"/>
                </a:solidFill>
              </a:rPr>
              <a:t>objs</a:t>
            </a:r>
            <a:r>
              <a:rPr lang="en-US" b="1" dirty="0" smtClean="0">
                <a:solidFill>
                  <a:schemeClr val="accent2"/>
                </a:solidFill>
              </a:rPr>
              <a:t> to remaining spots, 8! ways, e.g.,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4 1 8 </a:t>
            </a:r>
            <a:r>
              <a:rPr lang="en-US" b="1" dirty="0">
                <a:solidFill>
                  <a:srgbClr val="FF0000"/>
                </a:solidFill>
              </a:rPr>
              <a:t>|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6 3 7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2 |  </a:t>
            </a:r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3333CC"/>
                </a:solidFill>
              </a:rPr>
              <a:t>assigns 8 objects to the 9 locations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a  b     c      d  e     f     g  h 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3333CC"/>
                </a:solidFill>
              </a:rPr>
              <a:t>based </a:t>
            </a:r>
            <a:r>
              <a:rPr lang="en-US" b="1" dirty="0">
                <a:solidFill>
                  <a:srgbClr val="3333CC"/>
                </a:solidFill>
              </a:rPr>
              <a:t>on </a:t>
            </a:r>
            <a:r>
              <a:rPr lang="en-US" b="1" dirty="0" smtClean="0">
                <a:solidFill>
                  <a:srgbClr val="3333CC"/>
                </a:solidFill>
              </a:rPr>
              <a:t>dividers</a:t>
            </a:r>
          </a:p>
          <a:p>
            <a:pPr>
              <a:defRPr/>
            </a:pPr>
            <a:endParaRPr lang="en-US" b="1" dirty="0">
              <a:solidFill>
                <a:srgbClr val="3333CC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</a:rPr>
              <a:t>So, total number of states (ignoring gripper): </a:t>
            </a:r>
            <a:r>
              <a:rPr lang="en-US" b="1" dirty="0" smtClean="0">
                <a:solidFill>
                  <a:srgbClr val="FF0000"/>
                </a:solidFill>
              </a:rPr>
              <a:t>(16 choose 8) * 8!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518,918,400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* 9 for location gripper: &gt; 4.5 billion states </a:t>
            </a:r>
            <a:r>
              <a:rPr lang="en-US" b="1" dirty="0" smtClean="0">
                <a:solidFill>
                  <a:srgbClr val="3333CC"/>
                </a:solidFill>
              </a:rPr>
              <a:t>even in this toy domain!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</a:rPr>
              <a:t>S</a:t>
            </a:r>
            <a:r>
              <a:rPr lang="en-US" b="1" dirty="0" smtClean="0">
                <a:solidFill>
                  <a:srgbClr val="3333CC"/>
                </a:solidFill>
              </a:rPr>
              <a:t>earch spaces grow exponentially with domain.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Still need to search them, e.g., to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find a  sequence of states (via gripper moves) leading to a desired goal state.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How do we represent states? </a:t>
            </a:r>
          </a:p>
        </p:txBody>
      </p:sp>
      <p:sp>
        <p:nvSpPr>
          <p:cNvPr id="4" name="Decagon 3"/>
          <p:cNvSpPr/>
          <p:nvPr/>
        </p:nvSpPr>
        <p:spPr>
          <a:xfrm>
            <a:off x="9906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6764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cagon 5"/>
          <p:cNvSpPr/>
          <p:nvPr/>
        </p:nvSpPr>
        <p:spPr>
          <a:xfrm>
            <a:off x="22098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ecagon 6"/>
          <p:cNvSpPr/>
          <p:nvPr/>
        </p:nvSpPr>
        <p:spPr>
          <a:xfrm>
            <a:off x="30480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0" y="6396335"/>
            <a:ext cx="304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[predicates / features]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Summary: General, uninformed search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Original search ideas in AI where inspired by studies of human problem solving in,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eg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, puzzles, math, and games, but a great many AI tasks now require some form of search (e.g. find optimal agent strategy; active learning; constraint reasoning; NP-complete problems require search).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Problem formulation usually requires abstracting away real-world details to define a state space that can feasibly be explored.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Variety of uninformed search strategies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9973"/>
                </a:solidFill>
                <a:cs typeface="+mn-cs"/>
              </a:rPr>
              <a:t>Iterative deepening search uses only linear space and not much more time than other uninformed algorithms.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Avoid repeating states / cycles.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581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Problem types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24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1) Deterministic, fully observable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 smtClean="0"/>
              <a:t>Agent knows exactly which state it will be in; solution is a sequence of actions.
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2) Non-observable</a:t>
            </a:r>
            <a:r>
              <a:rPr lang="en-US" sz="18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cs typeface="Arial" charset="0"/>
              </a:rPr>
              <a:t>---</a:t>
            </a:r>
            <a:r>
              <a:rPr lang="en-US" sz="1800" b="1" dirty="0" smtClean="0">
                <a:cs typeface="Arial" charset="0"/>
                <a:sym typeface="Wingdings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sensorless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problem</a:t>
            </a:r>
          </a:p>
          <a:p>
            <a:pPr lvl="1" eaLnBrk="1" hangingPunct="1">
              <a:defRPr/>
            </a:pPr>
            <a:r>
              <a:rPr lang="en-US" sz="1800" b="1" dirty="0" smtClean="0"/>
              <a:t>Agent may have no idea where it is (no sensors); it reasons in terms of </a:t>
            </a:r>
            <a:r>
              <a:rPr lang="en-US" sz="1800" b="1" u="sng" dirty="0" smtClean="0"/>
              <a:t>belief states</a:t>
            </a:r>
            <a:r>
              <a:rPr lang="en-US" sz="1800" b="1" dirty="0" smtClean="0"/>
              <a:t>; solution is a sequence actions (effects of actions certain).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3) Nondeterministic and/or partially observable</a:t>
            </a:r>
            <a:r>
              <a:rPr lang="en-US" sz="1800" b="1" dirty="0">
                <a:cs typeface="Arial" charset="0"/>
              </a:rPr>
              <a:t>:</a:t>
            </a:r>
            <a:r>
              <a:rPr lang="en-US" sz="1800" b="1" dirty="0" smtClean="0">
                <a:cs typeface="Arial" charset="0"/>
                <a:sym typeface="Wingdings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contingency problem </a:t>
            </a:r>
          </a:p>
          <a:p>
            <a:pPr lvl="1" eaLnBrk="1" hangingPunct="1">
              <a:defRPr/>
            </a:pPr>
            <a:r>
              <a:rPr lang="en-US" sz="1800" b="1" dirty="0" smtClean="0"/>
              <a:t>Actions uncertain, percepts provide </a:t>
            </a:r>
            <a:r>
              <a:rPr lang="en-US" sz="1800" b="1" dirty="0" smtClean="0">
                <a:solidFill>
                  <a:srgbClr val="FF0000"/>
                </a:solidFill>
              </a:rPr>
              <a:t>new</a:t>
            </a:r>
            <a:r>
              <a:rPr lang="en-US" sz="1800" b="1" dirty="0" smtClean="0"/>
              <a:t> information about current state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(adversarial problem if uncertainty comes from other agents).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Solution is a “strategy” to reach the goal.</a:t>
            </a:r>
            <a:endParaRPr lang="en-US" sz="1800" b="1" dirty="0" smtClean="0">
              <a:cs typeface="+mn-cs"/>
            </a:endParaRPr>
          </a:p>
          <a:p>
            <a:pPr lvl="1" eaLnBrk="1" hangingPunct="1">
              <a:buFontTx/>
              <a:buNone/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4) Unknown state space and uncertain action effects</a:t>
            </a:r>
            <a:r>
              <a:rPr lang="en-US" sz="1800" b="1" dirty="0">
                <a:cs typeface="+mn-cs"/>
              </a:rPr>
              <a:t>:</a:t>
            </a:r>
            <a:r>
              <a:rPr lang="en-US" sz="1800" b="1" dirty="0" smtClean="0">
                <a:cs typeface="+mn-cs"/>
                <a:sym typeface="Wingdings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exploration problem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--    Solution </a:t>
            </a:r>
            <a:r>
              <a:rPr lang="en-US" b="1" dirty="0">
                <a:solidFill>
                  <a:srgbClr val="FF0000"/>
                </a:solidFill>
              </a:rPr>
              <a:t>is a “strategy” to reach the </a:t>
            </a:r>
            <a:r>
              <a:rPr lang="en-US" b="1" dirty="0" smtClean="0">
                <a:solidFill>
                  <a:srgbClr val="FF0000"/>
                </a:solidFill>
              </a:rPr>
              <a:t>goal (end explore environment).</a:t>
            </a:r>
            <a:endParaRPr lang="en-US" b="1" dirty="0"/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       </a:t>
            </a:r>
          </a:p>
        </p:txBody>
      </p:sp>
      <p:grpSp>
        <p:nvGrpSpPr>
          <p:cNvPr id="1257478" name="Group 6"/>
          <p:cNvGrpSpPr>
            <a:grpSpLocks/>
          </p:cNvGrpSpPr>
          <p:nvPr/>
        </p:nvGrpSpPr>
        <p:grpSpPr bwMode="auto">
          <a:xfrm>
            <a:off x="76200" y="1358900"/>
            <a:ext cx="609600" cy="3213100"/>
            <a:chOff x="144" y="1267"/>
            <a:chExt cx="384" cy="2429"/>
          </a:xfrm>
        </p:grpSpPr>
        <p:sp>
          <p:nvSpPr>
            <p:cNvPr id="1257476" name="Line 4"/>
            <p:cNvSpPr>
              <a:spLocks noChangeShapeType="1"/>
            </p:cNvSpPr>
            <p:nvPr/>
          </p:nvSpPr>
          <p:spPr bwMode="auto">
            <a:xfrm>
              <a:off x="528" y="1392"/>
              <a:ext cx="0" cy="2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477" name="Text Box 5"/>
            <p:cNvSpPr txBox="1">
              <a:spLocks noChangeArrowheads="1"/>
            </p:cNvSpPr>
            <p:nvPr/>
          </p:nvSpPr>
          <p:spPr bwMode="auto">
            <a:xfrm rot="-5400000">
              <a:off x="-807" y="2218"/>
              <a:ext cx="2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cs typeface="+mn-cs"/>
                </a:rPr>
                <a:t>Increasing complexity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574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Example: Vacuum world state space graph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16002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actions?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goal test?   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</a:t>
            </a: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  </a:t>
            </a:r>
            <a:endParaRPr lang="en-US" b="1" dirty="0" smtClean="0">
              <a:cs typeface="+mn-cs"/>
            </a:endParaRPr>
          </a:p>
        </p:txBody>
      </p:sp>
      <p:pic>
        <p:nvPicPr>
          <p:cNvPr id="14339" name="Picture 4" descr="vacuum2-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705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4191000"/>
            <a:ext cx="508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The agent is in one of 8 possible world states.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4495800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3333CC"/>
                </a:solidFill>
              </a:rPr>
              <a:t>Left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Right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Suck [simplified: left out No-op]</a:t>
            </a: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628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No dirt at all locations (i.e., in one of bottom two states).</a:t>
            </a:r>
            <a:endParaRPr lang="en-US" sz="1400" b="1" u="sng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238750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1 per action</a:t>
            </a:r>
          </a:p>
        </p:txBody>
      </p:sp>
      <p:sp>
        <p:nvSpPr>
          <p:cNvPr id="7" name="Oval 6"/>
          <p:cNvSpPr/>
          <p:nvPr/>
        </p:nvSpPr>
        <p:spPr>
          <a:xfrm>
            <a:off x="2971800" y="2819400"/>
            <a:ext cx="3352800" cy="9906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2895600"/>
            <a:ext cx="2347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Goal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(reach one in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this set of states)</a:t>
            </a:r>
          </a:p>
        </p:txBody>
      </p:sp>
      <p:sp>
        <p:nvSpPr>
          <p:cNvPr id="9" name="Heptagon 8"/>
          <p:cNvSpPr/>
          <p:nvPr/>
        </p:nvSpPr>
        <p:spPr>
          <a:xfrm>
            <a:off x="2743200" y="914400"/>
            <a:ext cx="1828800" cy="838200"/>
          </a:xfrm>
          <a:prstGeom prst="heptagon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Start state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5638800"/>
            <a:ext cx="461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Minimum path from Start to Goal state:</a:t>
            </a:r>
          </a:p>
          <a:p>
            <a:pPr eaLnBrk="1" hangingPunct="1"/>
            <a:r>
              <a:rPr lang="en-US" sz="2000" b="1"/>
              <a:t>Alternative, longer plan: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4200" y="5562600"/>
            <a:ext cx="133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3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38738" y="5867400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638175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2"/>
                </a:solidFill>
              </a:rPr>
              <a:t>Note: path with thousands of steps before reaching goal also </a:t>
            </a:r>
            <a:r>
              <a:rPr lang="en-US" sz="2000" b="1" dirty="0" smtClean="0">
                <a:solidFill>
                  <a:schemeClr val="accent2"/>
                </a:solidFill>
              </a:rPr>
              <a:t>exists.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7" grpId="0" build="p"/>
      <p:bldP spid="2" grpId="0"/>
      <p:bldP spid="3" grpId="0"/>
      <p:bldP spid="5" grpId="0"/>
      <p:bldP spid="6" grpId="0"/>
      <p:bldP spid="7" grpId="0" animBg="1"/>
      <p:bldP spid="8" grpId="0"/>
      <p:bldP spid="10" grpId="0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57514</TotalTime>
  <Words>4134</Words>
  <Application>Microsoft Macintosh PowerPoint</Application>
  <PresentationFormat>On-screen Show (4:3)</PresentationFormat>
  <Paragraphs>639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1_Default Design</vt:lpstr>
      <vt:lpstr>CS 4700: Foundations of  Artificial Intelligence</vt:lpstr>
      <vt:lpstr>Introduction</vt:lpstr>
      <vt:lpstr>Outline</vt:lpstr>
      <vt:lpstr>Problem-solving agents </vt:lpstr>
      <vt:lpstr>Example: Path Finding problem</vt:lpstr>
      <vt:lpstr>Micro-world: The Blocks World</vt:lpstr>
      <vt:lpstr>PowerPoint Presentation</vt:lpstr>
      <vt:lpstr>Problem types</vt:lpstr>
      <vt:lpstr>Example: Vacuum world state space graph</vt:lpstr>
      <vt:lpstr>Example: The 8-puzzle “sliding tile puzzle”</vt:lpstr>
      <vt:lpstr>15-puzzle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evaluation functions or “heuristics”</vt:lpstr>
      <vt:lpstr>PowerPoint Presentation</vt:lpstr>
      <vt:lpstr>PowerPoint Presentation</vt:lpstr>
      <vt:lpstr>PowerPoint Presentation</vt:lpstr>
      <vt:lpstr>Example: Robotic assembly</vt:lpstr>
      <vt:lpstr>Other example search tasks</vt:lpstr>
      <vt:lpstr>Search Techniques</vt:lpstr>
      <vt:lpstr>PowerPoint Presentation</vt:lpstr>
      <vt:lpstr>Tree-search algorithms</vt:lpstr>
      <vt:lpstr>Tree search example</vt:lpstr>
      <vt:lpstr>PowerPoint Presentation</vt:lpstr>
      <vt:lpstr>PowerPoint Presentation</vt:lpstr>
      <vt:lpstr>Graph-search</vt:lpstr>
      <vt:lpstr>Implementation: states vs. nodes</vt:lpstr>
      <vt:lpstr>Implementation: general tree search</vt:lpstr>
      <vt:lpstr>Search strategies</vt:lpstr>
      <vt:lpstr>Uninformed search strategies</vt:lpstr>
      <vt:lpstr>Breadth-first search</vt:lpstr>
      <vt:lpstr>PowerPoint Presentation</vt:lpstr>
      <vt:lpstr>PowerPoint Presentation</vt:lpstr>
      <vt:lpstr>PowerPoint Presentation</vt:lpstr>
      <vt:lpstr>Properties of breadth-first search</vt:lpstr>
      <vt:lpstr>Uniform-cost search</vt:lpstr>
      <vt:lpstr>Uniform-cost search</vt:lpstr>
      <vt:lpstr>Depth-first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depth-first search</vt:lpstr>
      <vt:lpstr>Iterative deepening search</vt:lpstr>
      <vt:lpstr>Iterative deepening search l =0</vt:lpstr>
      <vt:lpstr>Iterative deepening search l =1</vt:lpstr>
      <vt:lpstr>Iterative deepening search l =2</vt:lpstr>
      <vt:lpstr>Iterative deepening search l =3</vt:lpstr>
      <vt:lpstr>PowerPoint Presentation</vt:lpstr>
      <vt:lpstr>Iterative deepening search</vt:lpstr>
      <vt:lpstr>Properties of iterative deepening search</vt:lpstr>
      <vt:lpstr>Bidirectional Search</vt:lpstr>
      <vt:lpstr>Repeated states</vt:lpstr>
      <vt:lpstr>Summary: General, uninformed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1344</cp:revision>
  <dcterms:created xsi:type="dcterms:W3CDTF">1601-01-01T00:00:00Z</dcterms:created>
  <dcterms:modified xsi:type="dcterms:W3CDTF">2014-09-17T06:11:36Z</dcterms:modified>
</cp:coreProperties>
</file>