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embeddings/oleObject1.bin" ContentType="application/vnd.openxmlformats-officedocument.oleObject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2" r:id="rId1"/>
  </p:sldMasterIdLst>
  <p:notesMasterIdLst>
    <p:notesMasterId r:id="rId28"/>
  </p:notesMasterIdLst>
  <p:sldIdLst>
    <p:sldId id="374" r:id="rId2"/>
    <p:sldId id="494" r:id="rId3"/>
    <p:sldId id="495" r:id="rId4"/>
    <p:sldId id="489" r:id="rId5"/>
    <p:sldId id="497" r:id="rId6"/>
    <p:sldId id="498" r:id="rId7"/>
    <p:sldId id="499" r:id="rId8"/>
    <p:sldId id="490" r:id="rId9"/>
    <p:sldId id="491" r:id="rId10"/>
    <p:sldId id="505" r:id="rId11"/>
    <p:sldId id="378" r:id="rId12"/>
    <p:sldId id="492" r:id="rId13"/>
    <p:sldId id="377" r:id="rId14"/>
    <p:sldId id="380" r:id="rId15"/>
    <p:sldId id="501" r:id="rId16"/>
    <p:sldId id="506" r:id="rId17"/>
    <p:sldId id="502" r:id="rId18"/>
    <p:sldId id="503" r:id="rId19"/>
    <p:sldId id="504" r:id="rId20"/>
    <p:sldId id="382" r:id="rId21"/>
    <p:sldId id="383" r:id="rId22"/>
    <p:sldId id="403" r:id="rId23"/>
    <p:sldId id="406" r:id="rId24"/>
    <p:sldId id="508" r:id="rId25"/>
    <p:sldId id="407" r:id="rId26"/>
    <p:sldId id="507" r:id="rId2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CC00CC"/>
    <a:srgbClr val="66FF33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51" autoAdjust="0"/>
    <p:restoredTop sz="97654" autoAdjust="0"/>
  </p:normalViewPr>
  <p:slideViewPr>
    <p:cSldViewPr>
      <p:cViewPr>
        <p:scale>
          <a:sx n="116" d="100"/>
          <a:sy n="116" d="100"/>
        </p:scale>
        <p:origin x="-80" y="3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470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notesMaster" Target="notesMasters/notesMaster1.xml"/><Relationship Id="rId2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esProps" Target="presProps.xml"/><Relationship Id="rId31" Type="http://schemas.openxmlformats.org/officeDocument/2006/relationships/viewProps" Target="viewProps.xml"/><Relationship Id="rId32" Type="http://schemas.openxmlformats.org/officeDocument/2006/relationships/theme" Target="theme/theme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E8E7F786-175B-424A-B6FE-E348E15D113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8577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07CE2EA-643F-BA4A-BA2D-56A0DD6C2EBA}" type="slidenum">
              <a:rPr lang="en-US"/>
              <a:pPr/>
              <a:t>1</a:t>
            </a:fld>
            <a:endParaRPr lang="en-US"/>
          </a:p>
        </p:txBody>
      </p:sp>
      <p:sp>
        <p:nvSpPr>
          <p:cNvPr id="217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17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4E42D3-5A1E-E34E-B7E2-B907F5BE4FAC}" type="slidenum">
              <a:rPr lang="en-US"/>
              <a:pPr/>
              <a:t>18</a:t>
            </a:fld>
            <a:endParaRPr lang="en-US"/>
          </a:p>
        </p:txBody>
      </p:sp>
      <p:sp>
        <p:nvSpPr>
          <p:cNvPr id="924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2625"/>
            <a:ext cx="4572000" cy="3429000"/>
          </a:xfrm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924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7975"/>
          </a:xfrm>
        </p:spPr>
        <p:txBody>
          <a:bodyPr/>
          <a:lstStyle/>
          <a:p>
            <a:r>
              <a:rPr lang="en-US" b="1"/>
              <a:t>Given: </a:t>
            </a:r>
            <a:r>
              <a:rPr lang="en-US"/>
              <a:t>a universe of objects described by a collection of</a:t>
            </a:r>
          </a:p>
          <a:p>
            <a:r>
              <a:rPr lang="en-US"/>
              <a:t>attributes each labeled with one of a discrete number of</a:t>
            </a:r>
          </a:p>
          <a:p>
            <a:r>
              <a:rPr lang="en-US"/>
              <a:t>classes</a:t>
            </a:r>
          </a:p>
          <a:p>
            <a:r>
              <a:rPr lang="en-US" b="1"/>
              <a:t>Return: </a:t>
            </a:r>
            <a:r>
              <a:rPr lang="en-US"/>
              <a:t>a classification </a:t>
            </a:r>
            <a:r>
              <a:rPr lang="ja-JP" altLang="en-US">
                <a:latin typeface="Arial"/>
              </a:rPr>
              <a:t>“</a:t>
            </a:r>
            <a:r>
              <a:rPr lang="en-US"/>
              <a:t>rule</a:t>
            </a:r>
            <a:r>
              <a:rPr lang="ja-JP" altLang="en-US">
                <a:latin typeface="Arial"/>
              </a:rPr>
              <a:t>”</a:t>
            </a:r>
            <a:r>
              <a:rPr lang="en-US"/>
              <a:t> that can determine the class</a:t>
            </a:r>
          </a:p>
          <a:p>
            <a:r>
              <a:rPr lang="en-US"/>
              <a:t>of any object from its attributes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 values</a:t>
            </a:r>
          </a:p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9A7419F-C1D7-C042-8A3B-2733F68AF53F}" type="slidenum">
              <a:rPr lang="en-US"/>
              <a:pPr/>
              <a:t>19</a:t>
            </a:fld>
            <a:endParaRPr lang="en-US"/>
          </a:p>
        </p:txBody>
      </p:sp>
      <p:sp>
        <p:nvSpPr>
          <p:cNvPr id="926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2625"/>
            <a:ext cx="4572000" cy="3429000"/>
          </a:xfrm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926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7975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95EF430-2DBE-9A4D-8AC6-6D220DA21102}" type="slidenum">
              <a:rPr lang="en-US"/>
              <a:pPr/>
              <a:t>23</a:t>
            </a:fld>
            <a:endParaRPr lang="en-US"/>
          </a:p>
        </p:txBody>
      </p:sp>
      <p:sp>
        <p:nvSpPr>
          <p:cNvPr id="762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98550" y="676275"/>
            <a:ext cx="4603750" cy="3452813"/>
          </a:xfrm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762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6938" y="4354513"/>
            <a:ext cx="5083175" cy="41275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3E518F-5A85-0447-9BD6-7D6051ECB7F8}" type="slidenum">
              <a:rPr lang="en-US"/>
              <a:pPr/>
              <a:t>4</a:t>
            </a:fld>
            <a:endParaRPr lang="en-US"/>
          </a:p>
        </p:txBody>
      </p:sp>
      <p:sp>
        <p:nvSpPr>
          <p:cNvPr id="902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2625"/>
            <a:ext cx="4572000" cy="3429000"/>
          </a:xfrm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902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7975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E5120A0-B3F8-6648-A082-2ED0B7A4852B}" type="slidenum">
              <a:rPr lang="en-US"/>
              <a:pPr/>
              <a:t>8</a:t>
            </a:fld>
            <a:endParaRPr lang="en-US"/>
          </a:p>
        </p:txBody>
      </p:sp>
      <p:sp>
        <p:nvSpPr>
          <p:cNvPr id="904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4213"/>
            <a:ext cx="4572000" cy="3429000"/>
          </a:xfrm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904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6388"/>
          </a:xfrm>
        </p:spPr>
        <p:txBody>
          <a:bodyPr/>
          <a:lstStyle/>
          <a:p>
            <a:pPr>
              <a:buFontTx/>
              <a:buChar char="•"/>
            </a:pPr>
            <a:r>
              <a:rPr lang="en-US"/>
              <a:t>What if the learned knowledge is never needed? e.g. a telephone number that you never call?</a:t>
            </a:r>
          </a:p>
          <a:p>
            <a:pPr>
              <a:buFontTx/>
              <a:buChar char="•"/>
            </a:pPr>
            <a:r>
              <a:rPr lang="en-US"/>
              <a:t>What if you cannot measure performance/task? e.g. learned a advertisement slogan.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1A2EF6D-2148-E749-99DC-45DD90CFAD01}" type="slidenum">
              <a:rPr lang="en-US"/>
              <a:pPr/>
              <a:t>9</a:t>
            </a:fld>
            <a:endParaRPr lang="en-US"/>
          </a:p>
        </p:txBody>
      </p:sp>
      <p:sp>
        <p:nvSpPr>
          <p:cNvPr id="906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2625"/>
            <a:ext cx="4572000" cy="3429000"/>
          </a:xfrm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906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7975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40B57FE-DECF-3A43-BB33-C4DF9AB3D6A1}" type="slidenum">
              <a:rPr lang="en-US"/>
              <a:pPr/>
              <a:t>11</a:t>
            </a:fld>
            <a:endParaRPr lang="en-US"/>
          </a:p>
        </p:txBody>
      </p:sp>
      <p:sp>
        <p:nvSpPr>
          <p:cNvPr id="73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98550" y="676275"/>
            <a:ext cx="4603750" cy="3452813"/>
          </a:xfrm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730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6938" y="4354513"/>
            <a:ext cx="5083175" cy="41275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919441A-0908-B94D-9279-B22AB8DA94B4}" type="slidenum">
              <a:rPr lang="en-US"/>
              <a:pPr/>
              <a:t>12</a:t>
            </a:fld>
            <a:endParaRPr lang="en-US"/>
          </a:p>
        </p:txBody>
      </p:sp>
      <p:sp>
        <p:nvSpPr>
          <p:cNvPr id="908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2625"/>
            <a:ext cx="4572000" cy="3429000"/>
          </a:xfrm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908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7975"/>
          </a:xfrm>
        </p:spPr>
        <p:txBody>
          <a:bodyPr/>
          <a:lstStyle/>
          <a:p>
            <a:r>
              <a:rPr lang="en-US"/>
              <a:t>This is the view since the MID-80's (ML really began in the 50's but</a:t>
            </a:r>
          </a:p>
          <a:p>
            <a:r>
              <a:rPr lang="en-US"/>
              <a:t>got popular in the early 80's.</a:t>
            </a:r>
          </a:p>
          <a:p>
            <a:pPr>
              <a:buFontTx/>
              <a:buChar char="•"/>
            </a:pPr>
            <a:r>
              <a:rPr lang="en-US"/>
              <a:t>rote learning -- (memorization) -- storing facts – no inference. RL did some of this</a:t>
            </a:r>
          </a:p>
          <a:p>
            <a:pPr>
              <a:buFontTx/>
              <a:buChar char="•"/>
            </a:pPr>
            <a:r>
              <a:rPr lang="en-US"/>
              <a:t>learning from instruction -- (learning by being told, requires that the program (a)  transform knowledge from input language to an internally usable form ({\em operationalize}). may require integration into existing knowledge base.</a:t>
            </a:r>
          </a:p>
          <a:p>
            <a:pPr>
              <a:buFontTx/>
              <a:buChar char="•"/>
            </a:pPr>
            <a:r>
              <a:rPr lang="en-US"/>
              <a:t>learning by analogy -- (transform existing knowledge to new situation) -- example take car driving skills to help learn to drive a truck</a:t>
            </a:r>
          </a:p>
          <a:p>
            <a:pPr>
              <a:buFontTx/>
              <a:buChar char="•"/>
            </a:pPr>
            <a:r>
              <a:rPr lang="en-US"/>
              <a:t>learning from observation and discovery -- (unsupervised learning)</a:t>
            </a:r>
          </a:p>
          <a:p>
            <a:pPr>
              <a:buFontTx/>
              <a:buChar char="•"/>
            </a:pPr>
            <a:r>
              <a:rPr lang="en-US"/>
              <a:t>learning from examples -- (a special case of inductive learning) -- most well known and where we will start</a:t>
            </a:r>
          </a:p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E8071BD-ED82-4A47-BCCC-21C6C27723FC}" type="slidenum">
              <a:rPr lang="en-US"/>
              <a:pPr/>
              <a:t>15</a:t>
            </a:fld>
            <a:endParaRPr lang="en-US"/>
          </a:p>
        </p:txBody>
      </p:sp>
      <p:sp>
        <p:nvSpPr>
          <p:cNvPr id="920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4213"/>
            <a:ext cx="4572000" cy="3429000"/>
          </a:xfrm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920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6388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2D5DFD7-EF76-0343-8A2E-428D7C606E04}" type="slidenum">
              <a:rPr lang="en-US"/>
              <a:pPr/>
              <a:t>16</a:t>
            </a:fld>
            <a:endParaRPr lang="en-US"/>
          </a:p>
        </p:txBody>
      </p:sp>
      <p:sp>
        <p:nvSpPr>
          <p:cNvPr id="93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2625"/>
            <a:ext cx="4572000" cy="3429000"/>
          </a:xfrm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931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7975"/>
          </a:xfrm>
        </p:spPr>
        <p:txBody>
          <a:bodyPr/>
          <a:lstStyle/>
          <a:p>
            <a:r>
              <a:rPr lang="en-US" b="1"/>
              <a:t>Inductive learning:</a:t>
            </a:r>
            <a:r>
              <a:rPr lang="en-US"/>
              <a:t> system tries to induce a ``general rule'' from a set of observed instances. </a:t>
            </a:r>
          </a:p>
          <a:p>
            <a:r>
              <a:rPr lang="en-US" b="1"/>
              <a:t>Supervised learning:</a:t>
            </a:r>
            <a:r>
              <a:rPr lang="en-US"/>
              <a:t> learning algorithm is given the correct value of the function for particular inputs, and changes its representation of the function to try to match the information provided by the feedback.</a:t>
            </a:r>
          </a:p>
          <a:p>
            <a:r>
              <a:rPr lang="en-US"/>
              <a:t>An </a:t>
            </a:r>
            <a:r>
              <a:rPr lang="en-US" b="1"/>
              <a:t>example</a:t>
            </a:r>
            <a:r>
              <a:rPr lang="en-US"/>
              <a:t> is a pair ($x, f(x)$), where $x$ is the input and $f(x)$ is the output of the function applied to $x$. </a:t>
            </a:r>
          </a:p>
          <a:p>
            <a:endParaRPr lang="en-US"/>
          </a:p>
          <a:p>
            <a:r>
              <a:rPr lang="en-US"/>
              <a:t>What are examples of concept learning?</a:t>
            </a:r>
          </a:p>
          <a:p>
            <a:pPr>
              <a:buFontTx/>
              <a:buChar char="•"/>
            </a:pPr>
            <a:r>
              <a:rPr lang="en-US"/>
              <a:t>Spam filter (X is email, Y is {SPAM, HAM}</a:t>
            </a:r>
          </a:p>
          <a:p>
            <a:pPr>
              <a:buFontTx/>
              <a:buChar char="•"/>
            </a:pPr>
            <a:r>
              <a:rPr lang="en-US"/>
              <a:t>Personalized Retrieval (X is query, Y is ranking)</a:t>
            </a:r>
          </a:p>
          <a:p>
            <a:pPr>
              <a:buFontTx/>
              <a:buChar char="•"/>
            </a:pPr>
            <a:r>
              <a:rPr lang="en-US"/>
              <a:t>Checkers? Not directly in self play. Maybe for </a:t>
            </a:r>
            <a:r>
              <a:rPr lang="ja-JP" altLang="en-US">
                <a:latin typeface="Arial"/>
              </a:rPr>
              <a:t>“</a:t>
            </a:r>
            <a:r>
              <a:rPr lang="en-US"/>
              <a:t>games against expert</a:t>
            </a:r>
            <a:r>
              <a:rPr lang="ja-JP" altLang="en-US">
                <a:latin typeface="Arial"/>
              </a:rPr>
              <a:t>”</a:t>
            </a:r>
            <a:r>
              <a:rPr lang="en-US"/>
              <a:t> we could learn to mimic the expert.</a:t>
            </a:r>
          </a:p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57E916E-E001-444A-A8E6-6AF8AF323D25}" type="slidenum">
              <a:rPr lang="en-US"/>
              <a:pPr/>
              <a:t>17</a:t>
            </a:fld>
            <a:endParaRPr lang="en-US"/>
          </a:p>
        </p:txBody>
      </p:sp>
      <p:sp>
        <p:nvSpPr>
          <p:cNvPr id="922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2625"/>
            <a:ext cx="4572000" cy="3429000"/>
          </a:xfrm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922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7975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432675"/>
      </p:ext>
    </p:extLst>
  </p:cSld>
  <p:clrMapOvr>
    <a:masterClrMapping/>
  </p:clrMapOvr>
  <p:transition xmlns:p14="http://schemas.microsoft.com/office/powerpoint/2010/main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253691"/>
      </p:ext>
    </p:extLst>
  </p:cSld>
  <p:clrMapOvr>
    <a:masterClrMapping/>
  </p:clrMapOvr>
  <p:transition xmlns:p14="http://schemas.microsoft.com/office/powerpoint/2010/main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7050" y="304800"/>
            <a:ext cx="19621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304800"/>
            <a:ext cx="57340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143545"/>
      </p:ext>
    </p:extLst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22567"/>
      </p:ext>
    </p:extLst>
  </p:cSld>
  <p:clrMapOvr>
    <a:masterClrMapping/>
  </p:clrMapOvr>
  <p:transition xmlns:p14="http://schemas.microsoft.com/office/powerpoint/2010/main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5980366"/>
      </p:ext>
    </p:extLst>
  </p:cSld>
  <p:clrMapOvr>
    <a:masterClrMapping/>
  </p:clrMapOvr>
  <p:transition xmlns:p14="http://schemas.microsoft.com/office/powerpoint/2010/main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157307"/>
      </p:ext>
    </p:extLst>
  </p:cSld>
  <p:clrMapOvr>
    <a:masterClrMapping/>
  </p:clrMapOvr>
  <p:transition xmlns:p14="http://schemas.microsoft.com/office/powerpoint/2010/main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198815"/>
      </p:ext>
    </p:extLst>
  </p:cSld>
  <p:clrMapOvr>
    <a:masterClrMapping/>
  </p:clrMapOvr>
  <p:transition xmlns:p14="http://schemas.microsoft.com/office/powerpoint/2010/main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500531"/>
      </p:ext>
    </p:extLst>
  </p:cSld>
  <p:clrMapOvr>
    <a:masterClrMapping/>
  </p:clrMapOvr>
  <p:transition xmlns:p14="http://schemas.microsoft.com/office/powerpoint/2010/main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90115843"/>
      </p:ext>
    </p:extLst>
  </p:cSld>
  <p:clrMapOvr>
    <a:masterClrMapping/>
  </p:clrMapOvr>
  <p:transition xmlns:p14="http://schemas.microsoft.com/office/powerpoint/2010/main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08067151"/>
      </p:ext>
    </p:extLst>
  </p:cSld>
  <p:clrMapOvr>
    <a:masterClrMapping/>
  </p:clrMapOvr>
  <p:transition xmlns:p14="http://schemas.microsoft.com/office/powerpoint/2010/main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2856648"/>
      </p:ext>
    </p:extLst>
  </p:cSld>
  <p:clrMapOvr>
    <a:masterClrMapping/>
  </p:clrMapOvr>
  <p:transition xmlns:p14="http://schemas.microsoft.com/office/powerpoint/2010/main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86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6686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68676" name="Line 4"/>
          <p:cNvSpPr>
            <a:spLocks noChangeShapeType="1"/>
          </p:cNvSpPr>
          <p:nvPr/>
        </p:nvSpPr>
        <p:spPr bwMode="auto">
          <a:xfrm>
            <a:off x="1295400" y="1752600"/>
            <a:ext cx="7848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8677" name="Line 5"/>
          <p:cNvSpPr>
            <a:spLocks noChangeShapeType="1"/>
          </p:cNvSpPr>
          <p:nvPr userDrawn="1"/>
        </p:nvSpPr>
        <p:spPr bwMode="auto">
          <a:xfrm>
            <a:off x="1295400" y="1752600"/>
            <a:ext cx="7848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8678" name="Text Box 6"/>
          <p:cNvSpPr txBox="1">
            <a:spLocks noChangeArrowheads="1"/>
          </p:cNvSpPr>
          <p:nvPr userDrawn="1"/>
        </p:nvSpPr>
        <p:spPr bwMode="auto">
          <a:xfrm>
            <a:off x="7589965" y="6476999"/>
            <a:ext cx="102063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fld id="{AE94FF36-B949-FE49-87EA-2CD693F9665B}" type="slidenum">
              <a:rPr lang="en-US" sz="1400" smtClean="0"/>
              <a:t>‹#›</a:t>
            </a:fld>
            <a:endParaRPr lang="en-US" sz="14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</p:sldLayoutIdLst>
  <p:transition xmlns:p14="http://schemas.microsoft.com/office/powerpoint/2010/main"/>
  <p:txStyles>
    <p:titleStyle>
      <a:lvl1pPr algn="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charset="0"/>
          <a:ea typeface="ＭＳ Ｐゴシック" charset="0"/>
        </a:defRPr>
      </a:lvl2pPr>
      <a:lvl3pPr algn="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charset="0"/>
          <a:ea typeface="ＭＳ Ｐゴシック" charset="0"/>
        </a:defRPr>
      </a:lvl3pPr>
      <a:lvl4pPr algn="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charset="0"/>
          <a:ea typeface="ＭＳ Ｐゴシック" charset="0"/>
        </a:defRPr>
      </a:lvl4pPr>
      <a:lvl5pPr algn="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charset="0"/>
          <a:ea typeface="ＭＳ Ｐゴシック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charset="0"/>
          <a:ea typeface="ＭＳ Ｐゴシック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charset="0"/>
          <a:ea typeface="ＭＳ Ｐゴシック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charset="0"/>
          <a:ea typeface="ＭＳ Ｐゴシック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charset="0"/>
          <a:ea typeface="ＭＳ Ｐゴシック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4" Type="http://schemas.openxmlformats.org/officeDocument/2006/relationships/oleObject" Target="../embeddings/oleObject1.bin"/><Relationship Id="rId5" Type="http://schemas.openxmlformats.org/officeDocument/2006/relationships/image" Target="../media/image5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5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1905000"/>
            <a:ext cx="7772400" cy="1470025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CS 4700: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>Foundations of  Artificial Intelligence</a:t>
            </a:r>
          </a:p>
        </p:txBody>
      </p:sp>
      <p:sp>
        <p:nvSpPr>
          <p:cNvPr id="190469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352800"/>
            <a:ext cx="6400800" cy="1752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800" b="1" dirty="0">
                <a:solidFill>
                  <a:schemeClr val="accent2"/>
                </a:solidFill>
              </a:rPr>
              <a:t>Prof. </a:t>
            </a:r>
            <a:r>
              <a:rPr lang="en-US" sz="1800" b="1" dirty="0" smtClean="0">
                <a:solidFill>
                  <a:schemeClr val="accent2"/>
                </a:solidFill>
              </a:rPr>
              <a:t>Bart Selman</a:t>
            </a:r>
            <a:endParaRPr lang="en-US" sz="1800" b="1" dirty="0">
              <a:solidFill>
                <a:schemeClr val="accent2"/>
              </a:solidFill>
            </a:endParaRPr>
          </a:p>
          <a:p>
            <a:pPr>
              <a:lnSpc>
                <a:spcPct val="80000"/>
              </a:lnSpc>
            </a:pPr>
            <a:r>
              <a:rPr lang="en-US" sz="1800" b="1" dirty="0" err="1" smtClean="0">
                <a:solidFill>
                  <a:schemeClr val="accent2"/>
                </a:solidFill>
              </a:rPr>
              <a:t>selman@</a:t>
            </a:r>
            <a:r>
              <a:rPr lang="en-US" sz="1800" b="1" dirty="0" err="1">
                <a:solidFill>
                  <a:schemeClr val="accent2"/>
                </a:solidFill>
              </a:rPr>
              <a:t>cs.cornell.edu</a:t>
            </a:r>
            <a:endParaRPr lang="en-US" sz="1800" b="1" dirty="0">
              <a:solidFill>
                <a:schemeClr val="accent2"/>
              </a:solidFill>
            </a:endParaRPr>
          </a:p>
          <a:p>
            <a:pPr>
              <a:lnSpc>
                <a:spcPct val="80000"/>
              </a:lnSpc>
            </a:pPr>
            <a:endParaRPr lang="en-US" sz="1800" b="1" dirty="0">
              <a:solidFill>
                <a:schemeClr val="accent2"/>
              </a:solidFill>
            </a:endParaRPr>
          </a:p>
          <a:p>
            <a:pPr>
              <a:lnSpc>
                <a:spcPct val="80000"/>
              </a:lnSpc>
            </a:pPr>
            <a:r>
              <a:rPr lang="en-US" sz="1800" b="1" dirty="0">
                <a:solidFill>
                  <a:schemeClr val="accent2"/>
                </a:solidFill>
              </a:rPr>
              <a:t>Module: </a:t>
            </a:r>
          </a:p>
          <a:p>
            <a:pPr>
              <a:lnSpc>
                <a:spcPct val="80000"/>
              </a:lnSpc>
            </a:pPr>
            <a:r>
              <a:rPr lang="en-US" sz="1800" b="1" dirty="0">
                <a:solidFill>
                  <a:schemeClr val="accent2"/>
                </a:solidFill>
              </a:rPr>
              <a:t>Intro </a:t>
            </a:r>
            <a:r>
              <a:rPr lang="en-US" sz="1800" b="1" dirty="0" smtClean="0">
                <a:solidFill>
                  <a:schemeClr val="accent2"/>
                </a:solidFill>
              </a:rPr>
              <a:t>Learning</a:t>
            </a:r>
          </a:p>
          <a:p>
            <a:pPr>
              <a:lnSpc>
                <a:spcPct val="80000"/>
              </a:lnSpc>
            </a:pPr>
            <a:endParaRPr lang="en-US" sz="1800" b="1" dirty="0">
              <a:solidFill>
                <a:schemeClr val="accent2"/>
              </a:solidFill>
            </a:endParaRPr>
          </a:p>
          <a:p>
            <a:pPr>
              <a:lnSpc>
                <a:spcPct val="80000"/>
              </a:lnSpc>
            </a:pPr>
            <a:r>
              <a:rPr lang="en-US" sz="1800" b="1" dirty="0" smtClean="0">
                <a:solidFill>
                  <a:schemeClr val="accent2"/>
                </a:solidFill>
              </a:rPr>
              <a:t>Part V R&amp;N --- Learning</a:t>
            </a:r>
            <a:endParaRPr lang="en-US" sz="1800" b="1" dirty="0">
              <a:solidFill>
                <a:schemeClr val="accent2"/>
              </a:solidFill>
            </a:endParaRPr>
          </a:p>
          <a:p>
            <a:pPr>
              <a:lnSpc>
                <a:spcPct val="80000"/>
              </a:lnSpc>
            </a:pPr>
            <a:r>
              <a:rPr lang="en-US" sz="1800" dirty="0"/>
              <a:t> </a:t>
            </a:r>
          </a:p>
          <a:p>
            <a:pPr>
              <a:lnSpc>
                <a:spcPct val="80000"/>
              </a:lnSpc>
            </a:pPr>
            <a:r>
              <a:rPr lang="en-US" sz="1800" b="1" dirty="0" smtClean="0">
                <a:solidFill>
                  <a:schemeClr val="accent2"/>
                </a:solidFill>
              </a:rPr>
              <a:t>Chapter 18: Learning from Examples</a:t>
            </a:r>
            <a:endParaRPr lang="en-US" sz="1800" b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774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-76200"/>
            <a:ext cx="7772400" cy="1143000"/>
          </a:xfrm>
        </p:spPr>
        <p:txBody>
          <a:bodyPr/>
          <a:lstStyle/>
          <a:p>
            <a:r>
              <a:rPr lang="en-US"/>
              <a:t>Learning agents</a:t>
            </a:r>
          </a:p>
        </p:txBody>
      </p:sp>
      <p:grpSp>
        <p:nvGrpSpPr>
          <p:cNvPr id="927757" name="Group 13"/>
          <p:cNvGrpSpPr>
            <a:grpSpLocks/>
          </p:cNvGrpSpPr>
          <p:nvPr/>
        </p:nvGrpSpPr>
        <p:grpSpPr bwMode="auto">
          <a:xfrm>
            <a:off x="762000" y="1295400"/>
            <a:ext cx="7620000" cy="5353050"/>
            <a:chOff x="480" y="816"/>
            <a:chExt cx="4800" cy="3372"/>
          </a:xfrm>
        </p:grpSpPr>
        <p:pic>
          <p:nvPicPr>
            <p:cNvPr id="927747" name="Picture 3" descr="learning-agent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0" y="816"/>
              <a:ext cx="4800" cy="33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808080">
                        <a:alpha val="74998"/>
                      </a:srgbClr>
                    </a:outerShdw>
                  </a:effectLst>
                </a14:hiddenEffects>
              </a:ext>
            </a:extLst>
          </p:spPr>
        </p:pic>
        <p:sp>
          <p:nvSpPr>
            <p:cNvPr id="927748" name="Text Box 4"/>
            <p:cNvSpPr txBox="1">
              <a:spLocks noChangeArrowheads="1"/>
            </p:cNvSpPr>
            <p:nvPr/>
          </p:nvSpPr>
          <p:spPr bwMode="auto">
            <a:xfrm>
              <a:off x="3206" y="2856"/>
              <a:ext cx="1188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1800">
                  <a:solidFill>
                    <a:srgbClr val="FF0000"/>
                  </a:solidFill>
                </a:rPr>
                <a:t>Takes percepts</a:t>
              </a:r>
            </a:p>
            <a:p>
              <a:pPr algn="ctr"/>
              <a:r>
                <a:rPr lang="en-US" sz="1800">
                  <a:solidFill>
                    <a:srgbClr val="FF0000"/>
                  </a:solidFill>
                </a:rPr>
                <a:t>and selects actions</a:t>
              </a:r>
            </a:p>
          </p:txBody>
        </p:sp>
        <p:sp>
          <p:nvSpPr>
            <p:cNvPr id="927749" name="Text Box 5"/>
            <p:cNvSpPr txBox="1">
              <a:spLocks noChangeArrowheads="1"/>
            </p:cNvSpPr>
            <p:nvPr/>
          </p:nvSpPr>
          <p:spPr bwMode="auto">
            <a:xfrm>
              <a:off x="1977" y="1152"/>
              <a:ext cx="114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1400" b="1">
                  <a:solidFill>
                    <a:srgbClr val="FF0000"/>
                  </a:solidFill>
                </a:rPr>
                <a:t>Quick turn is not safe</a:t>
              </a:r>
            </a:p>
          </p:txBody>
        </p:sp>
        <p:sp>
          <p:nvSpPr>
            <p:cNvPr id="927750" name="Text Box 6"/>
            <p:cNvSpPr txBox="1">
              <a:spLocks noChangeArrowheads="1"/>
            </p:cNvSpPr>
            <p:nvPr/>
          </p:nvSpPr>
          <p:spPr bwMode="auto">
            <a:xfrm>
              <a:off x="1344" y="3744"/>
              <a:ext cx="1448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>
                  <a:solidFill>
                    <a:srgbClr val="FF0000"/>
                  </a:solidFill>
                </a:rPr>
                <a:t>Try out the brakes on</a:t>
              </a:r>
            </a:p>
            <a:p>
              <a:r>
                <a:rPr lang="en-US" sz="1800">
                  <a:solidFill>
                    <a:srgbClr val="FF0000"/>
                  </a:solidFill>
                </a:rPr>
                <a:t> different road surfaces</a:t>
              </a:r>
            </a:p>
          </p:txBody>
        </p:sp>
        <p:sp>
          <p:nvSpPr>
            <p:cNvPr id="927751" name="Text Box 7"/>
            <p:cNvSpPr txBox="1">
              <a:spLocks noChangeArrowheads="1"/>
            </p:cNvSpPr>
            <p:nvPr/>
          </p:nvSpPr>
          <p:spPr bwMode="auto">
            <a:xfrm>
              <a:off x="2016" y="2064"/>
              <a:ext cx="952" cy="46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>
                  <a:solidFill>
                    <a:srgbClr val="FF0000"/>
                  </a:solidFill>
                </a:rPr>
                <a:t>No quick turn </a:t>
              </a:r>
            </a:p>
            <a:p>
              <a:endParaRPr lang="en-US"/>
            </a:p>
          </p:txBody>
        </p:sp>
        <p:sp>
          <p:nvSpPr>
            <p:cNvPr id="927752" name="Text Box 8"/>
            <p:cNvSpPr txBox="1">
              <a:spLocks noChangeArrowheads="1"/>
            </p:cNvSpPr>
            <p:nvPr/>
          </p:nvSpPr>
          <p:spPr bwMode="auto">
            <a:xfrm>
              <a:off x="1968" y="2865"/>
              <a:ext cx="12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>
                  <a:solidFill>
                    <a:srgbClr val="FF0000"/>
                  </a:solidFill>
                </a:rPr>
                <a:t>Road conditions, etc</a:t>
              </a:r>
            </a:p>
          </p:txBody>
        </p:sp>
        <p:sp>
          <p:nvSpPr>
            <p:cNvPr id="927753" name="Text Box 9"/>
            <p:cNvSpPr txBox="1">
              <a:spLocks noChangeArrowheads="1"/>
            </p:cNvSpPr>
            <p:nvPr/>
          </p:nvSpPr>
          <p:spPr bwMode="auto">
            <a:xfrm>
              <a:off x="2544" y="864"/>
              <a:ext cx="11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</p:grpSp>
      <p:sp>
        <p:nvSpPr>
          <p:cNvPr id="927754" name="Text Box 10"/>
          <p:cNvSpPr txBox="1">
            <a:spLocks noChangeArrowheads="1"/>
          </p:cNvSpPr>
          <p:nvPr/>
        </p:nvSpPr>
        <p:spPr bwMode="auto">
          <a:xfrm>
            <a:off x="3124200" y="914400"/>
            <a:ext cx="640080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1800"/>
              <a:t>More complicated when agent needs to learn </a:t>
            </a:r>
          </a:p>
          <a:p>
            <a:pPr algn="ctr"/>
            <a:r>
              <a:rPr lang="en-US" sz="1800"/>
              <a:t>utility information </a:t>
            </a:r>
            <a:r>
              <a:rPr lang="en-US" sz="1800">
                <a:sym typeface="Wingdings" charset="0"/>
              </a:rPr>
              <a:t> Reinforcement learning </a:t>
            </a:r>
          </a:p>
          <a:p>
            <a:pPr algn="ctr">
              <a:buFont typeface="Wingdings" charset="0"/>
              <a:buNone/>
            </a:pPr>
            <a:r>
              <a:rPr lang="en-US" sz="1800">
                <a:sym typeface="Wingdings" charset="0"/>
              </a:rPr>
              <a:t>(reward or penalty: </a:t>
            </a:r>
            <a:r>
              <a:rPr lang="en-US" sz="1800"/>
              <a:t>e.g., high tip or no tip)</a:t>
            </a:r>
          </a:p>
        </p:txBody>
      </p:sp>
      <p:sp>
        <p:nvSpPr>
          <p:cNvPr id="927755" name="Text Box 11"/>
          <p:cNvSpPr txBox="1">
            <a:spLocks noChangeArrowheads="1"/>
          </p:cNvSpPr>
          <p:nvPr/>
        </p:nvSpPr>
        <p:spPr bwMode="auto">
          <a:xfrm rot="-1669517">
            <a:off x="152400" y="403225"/>
            <a:ext cx="14351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>
                <a:solidFill>
                  <a:srgbClr val="FF0000"/>
                </a:solidFill>
              </a:rPr>
              <a:t>Module:</a:t>
            </a:r>
          </a:p>
          <a:p>
            <a:pPr algn="ctr"/>
            <a:r>
              <a:rPr lang="en-US">
                <a:solidFill>
                  <a:srgbClr val="FF0000"/>
                </a:solidFill>
              </a:rPr>
              <a:t> Learning </a:t>
            </a:r>
          </a:p>
        </p:txBody>
      </p:sp>
      <p:sp>
        <p:nvSpPr>
          <p:cNvPr id="927756" name="Rectangle 12"/>
          <p:cNvSpPr>
            <a:spLocks noChangeArrowheads="1"/>
          </p:cNvSpPr>
          <p:nvPr/>
        </p:nvSpPr>
        <p:spPr bwMode="auto">
          <a:xfrm>
            <a:off x="1752600" y="228600"/>
            <a:ext cx="44005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1800">
                <a:solidFill>
                  <a:srgbClr val="FF0000"/>
                </a:solidFill>
              </a:rPr>
              <a:t>Learning enables an agent to modify its </a:t>
            </a:r>
          </a:p>
          <a:p>
            <a:pPr algn="ctr"/>
            <a:r>
              <a:rPr lang="en-US" sz="1800">
                <a:solidFill>
                  <a:srgbClr val="FF0000"/>
                </a:solidFill>
              </a:rPr>
              <a:t>decision mechanisms to improve performance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0" y="1600200"/>
            <a:ext cx="105670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Part V 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R&amp;N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775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9090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772400" cy="762000"/>
          </a:xfrm>
        </p:spPr>
        <p:txBody>
          <a:bodyPr/>
          <a:lstStyle/>
          <a:p>
            <a:r>
              <a:rPr lang="en-US" sz="2800"/>
              <a:t>A General Model of Learning Agents </a:t>
            </a:r>
          </a:p>
        </p:txBody>
      </p:sp>
      <p:sp>
        <p:nvSpPr>
          <p:cNvPr id="729094" name="Rectangle 6"/>
          <p:cNvSpPr>
            <a:spLocks noChangeArrowheads="1"/>
          </p:cNvSpPr>
          <p:nvPr/>
        </p:nvSpPr>
        <p:spPr bwMode="auto">
          <a:xfrm>
            <a:off x="914400" y="1219200"/>
            <a:ext cx="80010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000"/>
              <a:t>Design of a learning element is affected by</a:t>
            </a:r>
          </a:p>
          <a:p>
            <a:pPr lvl="1">
              <a:buFontTx/>
              <a:buChar char="•"/>
            </a:pPr>
            <a:r>
              <a:rPr lang="en-US" sz="2000"/>
              <a:t>What feedback is available to learn these components</a:t>
            </a:r>
          </a:p>
          <a:p>
            <a:pPr lvl="1">
              <a:buFontTx/>
              <a:buChar char="•"/>
            </a:pPr>
            <a:r>
              <a:rPr lang="en-US" sz="2000"/>
              <a:t>Which components of the performance element are to be learned</a:t>
            </a:r>
          </a:p>
          <a:p>
            <a:pPr lvl="1">
              <a:buFontTx/>
              <a:buChar char="•"/>
            </a:pPr>
            <a:r>
              <a:rPr lang="en-US" sz="2000"/>
              <a:t>What representation is used for the components</a:t>
            </a:r>
          </a:p>
        </p:txBody>
      </p:sp>
      <p:grpSp>
        <p:nvGrpSpPr>
          <p:cNvPr id="729095" name="Group 7"/>
          <p:cNvGrpSpPr>
            <a:grpSpLocks/>
          </p:cNvGrpSpPr>
          <p:nvPr/>
        </p:nvGrpSpPr>
        <p:grpSpPr bwMode="auto">
          <a:xfrm>
            <a:off x="1219200" y="2819400"/>
            <a:ext cx="6553200" cy="3957638"/>
            <a:chOff x="480" y="816"/>
            <a:chExt cx="4800" cy="3417"/>
          </a:xfrm>
        </p:grpSpPr>
        <p:pic>
          <p:nvPicPr>
            <p:cNvPr id="729096" name="Picture 8" descr="learning-agent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0" y="816"/>
              <a:ext cx="4800" cy="3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29097" name="Text Box 9"/>
            <p:cNvSpPr txBox="1">
              <a:spLocks noChangeArrowheads="1"/>
            </p:cNvSpPr>
            <p:nvPr/>
          </p:nvSpPr>
          <p:spPr bwMode="auto">
            <a:xfrm>
              <a:off x="3246" y="2898"/>
              <a:ext cx="1107" cy="44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1400">
                  <a:solidFill>
                    <a:srgbClr val="FF0000"/>
                  </a:solidFill>
                </a:rPr>
                <a:t>Takes percepts</a:t>
              </a:r>
            </a:p>
            <a:p>
              <a:pPr algn="ctr"/>
              <a:r>
                <a:rPr lang="en-US" sz="1400">
                  <a:solidFill>
                    <a:srgbClr val="FF0000"/>
                  </a:solidFill>
                </a:rPr>
                <a:t>and selects actions</a:t>
              </a:r>
            </a:p>
          </p:txBody>
        </p:sp>
        <p:sp>
          <p:nvSpPr>
            <p:cNvPr id="729098" name="Text Box 10"/>
            <p:cNvSpPr txBox="1">
              <a:spLocks noChangeArrowheads="1"/>
            </p:cNvSpPr>
            <p:nvPr/>
          </p:nvSpPr>
          <p:spPr bwMode="auto">
            <a:xfrm>
              <a:off x="2054" y="1194"/>
              <a:ext cx="99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1000" b="1">
                  <a:solidFill>
                    <a:srgbClr val="FF0000"/>
                  </a:solidFill>
                </a:rPr>
                <a:t>Quick turn is not safe</a:t>
              </a:r>
            </a:p>
          </p:txBody>
        </p:sp>
        <p:sp>
          <p:nvSpPr>
            <p:cNvPr id="729099" name="Text Box 11"/>
            <p:cNvSpPr txBox="1">
              <a:spLocks noChangeArrowheads="1"/>
            </p:cNvSpPr>
            <p:nvPr/>
          </p:nvSpPr>
          <p:spPr bwMode="auto">
            <a:xfrm>
              <a:off x="1344" y="3786"/>
              <a:ext cx="1339" cy="44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400">
                  <a:solidFill>
                    <a:srgbClr val="FF0000"/>
                  </a:solidFill>
                </a:rPr>
                <a:t>Try out the brakes on</a:t>
              </a:r>
            </a:p>
            <a:p>
              <a:r>
                <a:rPr lang="en-US" sz="1400">
                  <a:solidFill>
                    <a:srgbClr val="FF0000"/>
                  </a:solidFill>
                </a:rPr>
                <a:t> different road surfaces</a:t>
              </a:r>
            </a:p>
          </p:txBody>
        </p:sp>
        <p:sp>
          <p:nvSpPr>
            <p:cNvPr id="729100" name="Text Box 12"/>
            <p:cNvSpPr txBox="1">
              <a:spLocks noChangeArrowheads="1"/>
            </p:cNvSpPr>
            <p:nvPr/>
          </p:nvSpPr>
          <p:spPr bwMode="auto">
            <a:xfrm>
              <a:off x="2016" y="2106"/>
              <a:ext cx="891" cy="5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400">
                  <a:solidFill>
                    <a:srgbClr val="FF0000"/>
                  </a:solidFill>
                </a:rPr>
                <a:t>No quick turn </a:t>
              </a:r>
            </a:p>
            <a:p>
              <a:endParaRPr lang="en-US" sz="1800"/>
            </a:p>
          </p:txBody>
        </p:sp>
        <p:sp>
          <p:nvSpPr>
            <p:cNvPr id="729101" name="Text Box 13"/>
            <p:cNvSpPr txBox="1">
              <a:spLocks noChangeArrowheads="1"/>
            </p:cNvSpPr>
            <p:nvPr/>
          </p:nvSpPr>
          <p:spPr bwMode="auto">
            <a:xfrm>
              <a:off x="1968" y="2908"/>
              <a:ext cx="1204" cy="2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400">
                  <a:solidFill>
                    <a:srgbClr val="FF0000"/>
                  </a:solidFill>
                </a:rPr>
                <a:t>Road conditions, etc</a:t>
              </a:r>
            </a:p>
          </p:txBody>
        </p:sp>
        <p:sp>
          <p:nvSpPr>
            <p:cNvPr id="729102" name="Text Box 14"/>
            <p:cNvSpPr txBox="1">
              <a:spLocks noChangeArrowheads="1"/>
            </p:cNvSpPr>
            <p:nvPr/>
          </p:nvSpPr>
          <p:spPr bwMode="auto">
            <a:xfrm>
              <a:off x="2535" y="864"/>
              <a:ext cx="135" cy="3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7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b="1"/>
              <a:t>rote learning - </a:t>
            </a:r>
            <a:r>
              <a:rPr lang="en-US"/>
              <a:t>(memorization) -- storing facts – no inference. </a:t>
            </a:r>
            <a:endParaRPr lang="en-US" sz="2400" b="1"/>
          </a:p>
          <a:p>
            <a:r>
              <a:rPr lang="en-US" sz="2400" b="1"/>
              <a:t>learning from instruction </a:t>
            </a:r>
            <a:r>
              <a:rPr lang="en-US">
                <a:sym typeface="Wingdings" charset="0"/>
              </a:rPr>
              <a:t>-  </a:t>
            </a:r>
            <a:r>
              <a:rPr lang="en-US"/>
              <a:t>Teach a robot how to hold  a cup.</a:t>
            </a:r>
            <a:endParaRPr lang="en-US" sz="2400" b="1"/>
          </a:p>
          <a:p>
            <a:r>
              <a:rPr lang="en-US" sz="2400" b="1"/>
              <a:t>learning by analogy </a:t>
            </a:r>
            <a:r>
              <a:rPr lang="en-US"/>
              <a:t>- transform existing knowledge to new situation; </a:t>
            </a:r>
            <a:r>
              <a:rPr lang="en-US">
                <a:sym typeface="Wingdings" charset="0"/>
              </a:rPr>
              <a:t> </a:t>
            </a:r>
            <a:r>
              <a:rPr lang="en-US"/>
              <a:t> learn how to hold a cup and  learn to hold objects with a handle.</a:t>
            </a:r>
            <a:endParaRPr lang="en-US" sz="2400" b="1"/>
          </a:p>
          <a:p>
            <a:r>
              <a:rPr lang="en-US" sz="2400" b="1"/>
              <a:t>learning from observation and discovery – </a:t>
            </a:r>
            <a:r>
              <a:rPr lang="en-US"/>
              <a:t>unsupervised learning; ambitious </a:t>
            </a:r>
            <a:r>
              <a:rPr lang="en-US">
                <a:sym typeface="Wingdings" charset="0"/>
              </a:rPr>
              <a:t> </a:t>
            </a:r>
            <a:r>
              <a:rPr lang="en-US"/>
              <a:t>goal of science! </a:t>
            </a:r>
            <a:r>
              <a:rPr lang="en-US">
                <a:sym typeface="Wingdings" charset="0"/>
              </a:rPr>
              <a:t> cataloguing celestial objects.</a:t>
            </a:r>
            <a:endParaRPr lang="en-US"/>
          </a:p>
          <a:p>
            <a:r>
              <a:rPr lang="en-US" sz="2400" b="1"/>
              <a:t>learning from examples – </a:t>
            </a:r>
            <a:r>
              <a:rPr lang="en-US"/>
              <a:t>special case of </a:t>
            </a:r>
            <a:r>
              <a:rPr lang="en-US">
                <a:solidFill>
                  <a:schemeClr val="accent2"/>
                </a:solidFill>
              </a:rPr>
              <a:t>inductive learning</a:t>
            </a:r>
            <a:r>
              <a:rPr lang="en-US"/>
              <a:t> - well studied in machine learning.  Example of good/bad  credit card customers.</a:t>
            </a:r>
          </a:p>
          <a:p>
            <a:r>
              <a:rPr lang="en-US" b="1"/>
              <a:t>–</a:t>
            </a:r>
            <a:r>
              <a:rPr lang="en-US" sz="1600" b="1"/>
              <a:t>Carbonell, Michalski &amp; Mitchell.</a:t>
            </a:r>
          </a:p>
          <a:p>
            <a:endParaRPr lang="en-US" sz="1600"/>
          </a:p>
        </p:txBody>
      </p:sp>
      <p:sp>
        <p:nvSpPr>
          <p:cNvPr id="907268" name="Line 4"/>
          <p:cNvSpPr>
            <a:spLocks noChangeShapeType="1"/>
          </p:cNvSpPr>
          <p:nvPr/>
        </p:nvSpPr>
        <p:spPr bwMode="auto">
          <a:xfrm>
            <a:off x="228600" y="4953000"/>
            <a:ext cx="6096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07270" name="Rectangle 6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Learning:</a:t>
            </a:r>
            <a:br>
              <a:rPr lang="en-US"/>
            </a:br>
            <a:r>
              <a:rPr lang="en-US"/>
              <a:t> Types of learning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7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726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Learning:</a:t>
            </a:r>
            <a:br>
              <a:rPr lang="en-US"/>
            </a:br>
            <a:r>
              <a:rPr lang="en-US"/>
              <a:t> Type of feedback</a:t>
            </a:r>
          </a:p>
        </p:txBody>
      </p:sp>
      <p:sp>
        <p:nvSpPr>
          <p:cNvPr id="72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b="1"/>
              <a:t>Supervised Learning </a:t>
            </a:r>
          </a:p>
          <a:p>
            <a:pPr lvl="1">
              <a:buFont typeface="Wingdings" charset="0"/>
              <a:buChar char="à"/>
            </a:pPr>
            <a:r>
              <a:rPr lang="en-US" sz="1600"/>
              <a:t>learn a</a:t>
            </a:r>
            <a:r>
              <a:rPr lang="en-US" sz="1600" b="1"/>
              <a:t> function</a:t>
            </a:r>
            <a:r>
              <a:rPr lang="en-US" sz="1600"/>
              <a:t> from examples of its  inputs and outputs. </a:t>
            </a:r>
          </a:p>
          <a:p>
            <a:pPr lvl="1">
              <a:buFont typeface="Wingdings" charset="0"/>
              <a:buChar char="à"/>
            </a:pPr>
            <a:r>
              <a:rPr lang="en-US" sz="1600"/>
              <a:t>Example – an agent is presented with many camera images and is told which ones contain buses; the agent learns a function from images to a Boolean output (whether the image contains a bus)</a:t>
            </a:r>
          </a:p>
          <a:p>
            <a:pPr lvl="1">
              <a:buFont typeface="Wingdings" charset="0"/>
              <a:buChar char="à"/>
            </a:pPr>
            <a:r>
              <a:rPr lang="en-US" sz="1600"/>
              <a:t>Learning decision trees is a form of supervised learning</a:t>
            </a:r>
          </a:p>
          <a:p>
            <a:r>
              <a:rPr lang="en-US" sz="1800" b="1"/>
              <a:t>Unsupervised Learning</a:t>
            </a:r>
          </a:p>
          <a:p>
            <a:pPr lvl="1">
              <a:buFont typeface="Wingdings" charset="0"/>
              <a:buChar char="à"/>
            </a:pPr>
            <a:r>
              <a:rPr lang="en-US" sz="1600"/>
              <a:t>learn a patterns in the input when no specific output values are supplied </a:t>
            </a:r>
          </a:p>
          <a:p>
            <a:pPr lvl="1">
              <a:buFont typeface="Wingdings" charset="0"/>
              <a:buChar char="à"/>
            </a:pPr>
            <a:r>
              <a:rPr lang="en-US" sz="1600"/>
              <a:t>Example: Identify communities in the Internet; identify celestial objcets</a:t>
            </a:r>
          </a:p>
          <a:p>
            <a:r>
              <a:rPr lang="en-US" sz="1800" b="1"/>
              <a:t>Reinforcement  Learning</a:t>
            </a:r>
          </a:p>
          <a:p>
            <a:pPr lvl="1">
              <a:buFont typeface="Wingdings" charset="0"/>
              <a:buChar char="à"/>
            </a:pPr>
            <a:r>
              <a:rPr lang="en-US" sz="1600"/>
              <a:t>learn from reinforcement or (occasional) rewards --- most general form of learning </a:t>
            </a:r>
          </a:p>
          <a:p>
            <a:pPr lvl="1">
              <a:buFont typeface="Wingdings" charset="0"/>
              <a:buChar char="à"/>
            </a:pPr>
            <a:r>
              <a:rPr lang="en-US" sz="1600"/>
              <a:t>Example: An agent learns how to play Backgammon by playing against itself; it gets a reward (or not) at the end of each game.</a:t>
            </a:r>
          </a:p>
          <a:p>
            <a:pPr>
              <a:buFont typeface="Wingdings" charset="0"/>
              <a:buNone/>
            </a:pPr>
            <a:endParaRPr lang="en-US" sz="1600"/>
          </a:p>
          <a:p>
            <a:pPr lvl="1">
              <a:buFont typeface="Wingdings" charset="0"/>
              <a:buChar char="à"/>
            </a:pPr>
            <a:endParaRPr lang="en-US" sz="1600"/>
          </a:p>
        </p:txBody>
      </p:sp>
      <p:sp>
        <p:nvSpPr>
          <p:cNvPr id="728068" name="Line 4"/>
          <p:cNvSpPr>
            <a:spLocks noChangeShapeType="1"/>
          </p:cNvSpPr>
          <p:nvPr/>
        </p:nvSpPr>
        <p:spPr bwMode="auto">
          <a:xfrm>
            <a:off x="304800" y="3505200"/>
            <a:ext cx="6096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806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Learning:</a:t>
            </a:r>
            <a:br>
              <a:rPr lang="en-US" sz="2800"/>
            </a:br>
            <a:r>
              <a:rPr lang="en-US" sz="2800"/>
              <a:t> Type of representation and Prior Knowledge</a:t>
            </a:r>
          </a:p>
        </p:txBody>
      </p:sp>
      <p:sp>
        <p:nvSpPr>
          <p:cNvPr id="73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/>
              <a:t>Type of representation of the learned information</a:t>
            </a:r>
          </a:p>
          <a:p>
            <a:pPr lvl="1">
              <a:buFont typeface="Wingdings" charset="0"/>
              <a:buChar char="à"/>
            </a:pPr>
            <a:r>
              <a:rPr lang="en-US" sz="1800"/>
              <a:t>Propositional logic (e.g., Decision Trees)</a:t>
            </a:r>
          </a:p>
          <a:p>
            <a:pPr lvl="1">
              <a:buFont typeface="Wingdings" charset="0"/>
              <a:buChar char="à"/>
            </a:pPr>
            <a:r>
              <a:rPr lang="en-US" sz="1800"/>
              <a:t>First order logic (e.g., Inductive Logic Programming)</a:t>
            </a:r>
          </a:p>
          <a:p>
            <a:pPr lvl="1">
              <a:buFont typeface="Wingdings" charset="0"/>
              <a:buChar char="à"/>
            </a:pPr>
            <a:r>
              <a:rPr lang="en-US" sz="1800"/>
              <a:t>Probabilistic descriptions (E.g. Bayesian Networks)</a:t>
            </a:r>
          </a:p>
          <a:p>
            <a:pPr lvl="1">
              <a:buFont typeface="Wingdings" charset="0"/>
              <a:buChar char="à"/>
            </a:pPr>
            <a:r>
              <a:rPr lang="en-US" sz="1800"/>
              <a:t>Linear weighted polynomials (E.g., utility functions in game playing)</a:t>
            </a:r>
          </a:p>
          <a:p>
            <a:pPr lvl="1">
              <a:buFont typeface="Wingdings" charset="0"/>
              <a:buChar char="à"/>
            </a:pPr>
            <a:r>
              <a:rPr lang="en-US" sz="1800"/>
              <a:t>Neural networks (which includes linear weighted polynomials as special case; (E.g., utility functions in game playing)</a:t>
            </a:r>
          </a:p>
          <a:p>
            <a:r>
              <a:rPr lang="en-US" sz="1800"/>
              <a:t>Availability of Prior Knowledge</a:t>
            </a:r>
          </a:p>
          <a:p>
            <a:pPr lvl="1">
              <a:buFont typeface="Wingdings" charset="0"/>
              <a:buChar char="à"/>
            </a:pPr>
            <a:r>
              <a:rPr lang="en-US" sz="1800"/>
              <a:t>No prior knowledge (majority of learning systems)</a:t>
            </a:r>
          </a:p>
          <a:p>
            <a:pPr lvl="1">
              <a:buFont typeface="Wingdings" charset="0"/>
              <a:buChar char="à"/>
            </a:pPr>
            <a:r>
              <a:rPr lang="en-US" sz="1800"/>
              <a:t>Prior knowledge (E.g., used in statistical learning)</a:t>
            </a:r>
          </a:p>
          <a:p>
            <a:pPr>
              <a:buFont typeface="Wingdings" charset="0"/>
              <a:buNone/>
            </a:pPr>
            <a:endParaRPr lang="en-US" sz="1800"/>
          </a:p>
          <a:p>
            <a:pPr lvl="1">
              <a:buFont typeface="Wingdings" charset="0"/>
              <a:buChar char="à"/>
            </a:pPr>
            <a:endParaRPr lang="en-US" sz="180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9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Inductive Learning Example</a:t>
            </a:r>
          </a:p>
        </p:txBody>
      </p:sp>
      <p:graphicFrame>
        <p:nvGraphicFramePr>
          <p:cNvPr id="919555" name="Object 3"/>
          <p:cNvGraphicFramePr>
            <a:graphicFrameLocks noGrp="1" noChangeAspect="1"/>
          </p:cNvGraphicFramePr>
          <p:nvPr>
            <p:ph type="body" idx="1"/>
          </p:nvPr>
        </p:nvGraphicFramePr>
        <p:xfrm>
          <a:off x="1327150" y="1303338"/>
          <a:ext cx="8008938" cy="2300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9575" name="Document" r:id="rId4" imgW="5607880" imgH="1615283" progId="Word.Document.8">
                  <p:embed/>
                </p:oleObj>
              </mc:Choice>
              <mc:Fallback>
                <p:oleObj name="Document" r:id="rId4" imgW="5607880" imgH="1615283" progId="Word.Documen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7150" y="1303338"/>
                        <a:ext cx="8008938" cy="2300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19556" name="Text Box 4"/>
          <p:cNvSpPr txBox="1">
            <a:spLocks noChangeArrowheads="1"/>
          </p:cNvSpPr>
          <p:nvPr/>
        </p:nvSpPr>
        <p:spPr bwMode="auto">
          <a:xfrm>
            <a:off x="381000" y="3429000"/>
            <a:ext cx="8763000" cy="2830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Instance Space X:</a:t>
            </a:r>
            <a:r>
              <a:rPr lang="en-US"/>
              <a:t> Set of all possible objects described by attributes 			(often called features). </a:t>
            </a:r>
          </a:p>
          <a:p>
            <a:pPr>
              <a:spcBef>
                <a:spcPct val="50000"/>
              </a:spcBef>
            </a:pPr>
            <a:r>
              <a:rPr lang="en-US" b="1"/>
              <a:t>Target Function f:</a:t>
            </a:r>
            <a:r>
              <a:rPr lang="en-US"/>
              <a:t> Mapping from Attributes to Target Feature  </a:t>
            </a:r>
            <a:br>
              <a:rPr lang="en-US"/>
            </a:br>
            <a:r>
              <a:rPr lang="en-US"/>
              <a:t>			(often called label)  (f is unknown)</a:t>
            </a:r>
          </a:p>
          <a:p>
            <a:pPr>
              <a:spcBef>
                <a:spcPct val="50000"/>
              </a:spcBef>
            </a:pPr>
            <a:r>
              <a:rPr lang="en-US" b="1"/>
              <a:t>Hypothesis Space H:</a:t>
            </a:r>
            <a:r>
              <a:rPr lang="en-US"/>
              <a:t> Set of all classification rules h</a:t>
            </a:r>
            <a:r>
              <a:rPr lang="en-US" baseline="-25000"/>
              <a:t>i</a:t>
            </a:r>
            <a:r>
              <a:rPr lang="en-US"/>
              <a:t> we allow.</a:t>
            </a:r>
          </a:p>
          <a:p>
            <a:pPr>
              <a:spcBef>
                <a:spcPct val="50000"/>
              </a:spcBef>
            </a:pPr>
            <a:r>
              <a:rPr lang="en-US" b="1"/>
              <a:t>Training Data D:</a:t>
            </a:r>
            <a:r>
              <a:rPr lang="en-US"/>
              <a:t> Set of instances labeled with Target Feature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95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95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95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95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0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Inductive Learning / Concept Learning</a:t>
            </a:r>
          </a:p>
        </p:txBody>
      </p:sp>
      <p:sp>
        <p:nvSpPr>
          <p:cNvPr id="930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/>
              <a:t>Task: </a:t>
            </a:r>
          </a:p>
          <a:p>
            <a:pPr lvl="1"/>
            <a:r>
              <a:rPr lang="en-US" sz="2400"/>
              <a:t>Learn (to imitate) a function f: X </a:t>
            </a:r>
            <a:r>
              <a:rPr lang="en-US" sz="2400">
                <a:sym typeface="Wingdings" charset="0"/>
              </a:rPr>
              <a:t> Y</a:t>
            </a:r>
          </a:p>
          <a:p>
            <a:r>
              <a:rPr lang="en-US" sz="2400">
                <a:sym typeface="Wingdings" charset="0"/>
              </a:rPr>
              <a:t>Training Examples:</a:t>
            </a:r>
          </a:p>
          <a:p>
            <a:pPr lvl="1"/>
            <a:r>
              <a:rPr lang="en-US" sz="2400">
                <a:sym typeface="Wingdings" charset="0"/>
              </a:rPr>
              <a:t>Learning algorithm is given the correct value of the function for particular inputs  </a:t>
            </a:r>
            <a:r>
              <a:rPr lang="en-US" sz="2400" b="1">
                <a:sym typeface="Wingdings" charset="0"/>
              </a:rPr>
              <a:t>training examples</a:t>
            </a:r>
          </a:p>
          <a:p>
            <a:pPr lvl="1"/>
            <a:r>
              <a:rPr lang="en-US" sz="2400">
                <a:sym typeface="Wingdings" charset="0"/>
              </a:rPr>
              <a:t>An </a:t>
            </a:r>
            <a:r>
              <a:rPr lang="en-US" sz="2400" b="1">
                <a:sym typeface="Wingdings" charset="0"/>
              </a:rPr>
              <a:t>example </a:t>
            </a:r>
            <a:r>
              <a:rPr lang="en-US" sz="2400">
                <a:sym typeface="Wingdings" charset="0"/>
              </a:rPr>
              <a:t>is a pair (</a:t>
            </a:r>
            <a:r>
              <a:rPr lang="en-US" sz="2400" i="1">
                <a:sym typeface="Wingdings" charset="0"/>
              </a:rPr>
              <a:t>x, f</a:t>
            </a:r>
            <a:r>
              <a:rPr lang="en-US" sz="2400">
                <a:sym typeface="Wingdings" charset="0"/>
              </a:rPr>
              <a:t>(</a:t>
            </a:r>
            <a:r>
              <a:rPr lang="en-US" sz="2400" i="1">
                <a:sym typeface="Wingdings" charset="0"/>
              </a:rPr>
              <a:t>x</a:t>
            </a:r>
            <a:r>
              <a:rPr lang="en-US" sz="2400">
                <a:sym typeface="Wingdings" charset="0"/>
              </a:rPr>
              <a:t>)), where </a:t>
            </a:r>
            <a:r>
              <a:rPr lang="en-US" sz="2400" i="1">
                <a:sym typeface="Wingdings" charset="0"/>
              </a:rPr>
              <a:t>x </a:t>
            </a:r>
            <a:r>
              <a:rPr lang="en-US" sz="2400">
                <a:sym typeface="Wingdings" charset="0"/>
              </a:rPr>
              <a:t>is the input and </a:t>
            </a:r>
            <a:r>
              <a:rPr lang="en-US" sz="2400" i="1">
                <a:sym typeface="Wingdings" charset="0"/>
              </a:rPr>
              <a:t>f</a:t>
            </a:r>
            <a:r>
              <a:rPr lang="en-US" sz="2400">
                <a:sym typeface="Wingdings" charset="0"/>
              </a:rPr>
              <a:t>(</a:t>
            </a:r>
            <a:r>
              <a:rPr lang="en-US" sz="2400" i="1">
                <a:sym typeface="Wingdings" charset="0"/>
              </a:rPr>
              <a:t>x</a:t>
            </a:r>
            <a:r>
              <a:rPr lang="en-US" sz="2400">
                <a:sym typeface="Wingdings" charset="0"/>
              </a:rPr>
              <a:t>) is the output of the function applied to </a:t>
            </a:r>
            <a:r>
              <a:rPr lang="en-US" sz="2400" i="1">
                <a:sym typeface="Wingdings" charset="0"/>
              </a:rPr>
              <a:t>x</a:t>
            </a:r>
            <a:r>
              <a:rPr lang="en-US" sz="2400">
                <a:sym typeface="Wingdings" charset="0"/>
              </a:rPr>
              <a:t>.</a:t>
            </a:r>
          </a:p>
          <a:p>
            <a:r>
              <a:rPr lang="en-US" sz="2400"/>
              <a:t>Goal: </a:t>
            </a:r>
          </a:p>
          <a:p>
            <a:pPr lvl="1"/>
            <a:r>
              <a:rPr lang="en-US" sz="2400"/>
              <a:t>Learn a function h: X </a:t>
            </a:r>
            <a:r>
              <a:rPr lang="en-US" sz="2400">
                <a:sym typeface="Wingdings" charset="0"/>
              </a:rPr>
              <a:t> Y that approximates </a:t>
            </a:r>
            <a:br>
              <a:rPr lang="en-US" sz="2400">
                <a:sym typeface="Wingdings" charset="0"/>
              </a:rPr>
            </a:br>
            <a:r>
              <a:rPr lang="en-US" sz="2400"/>
              <a:t>f: X </a:t>
            </a:r>
            <a:r>
              <a:rPr lang="en-US" sz="2400">
                <a:sym typeface="Wingdings" charset="0"/>
              </a:rPr>
              <a:t> Y as well as possible.</a:t>
            </a:r>
          </a:p>
          <a:p>
            <a:pPr lvl="1">
              <a:buFontTx/>
              <a:buNone/>
            </a:pPr>
            <a:endParaRPr lang="en-US" sz="240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Classification and Regression Tasks</a:t>
            </a:r>
          </a:p>
        </p:txBody>
      </p:sp>
      <p:sp>
        <p:nvSpPr>
          <p:cNvPr id="921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sym typeface="Wingdings" charset="0"/>
              </a:rPr>
              <a:t>Naming: </a:t>
            </a:r>
            <a:br>
              <a:rPr lang="en-US">
                <a:sym typeface="Wingdings" charset="0"/>
              </a:rPr>
            </a:br>
            <a:r>
              <a:rPr lang="en-US">
                <a:sym typeface="Wingdings" charset="0"/>
              </a:rPr>
              <a:t>If Y is a discrete set, then called </a:t>
            </a:r>
            <a:r>
              <a:rPr lang="ja-JP" altLang="en-US">
                <a:latin typeface="Arial"/>
                <a:sym typeface="Wingdings" charset="0"/>
              </a:rPr>
              <a:t>“</a:t>
            </a:r>
            <a:r>
              <a:rPr lang="en-US">
                <a:sym typeface="Wingdings" charset="0"/>
              </a:rPr>
              <a:t>classification</a:t>
            </a:r>
            <a:r>
              <a:rPr lang="ja-JP" altLang="en-US">
                <a:latin typeface="Arial"/>
                <a:sym typeface="Wingdings" charset="0"/>
              </a:rPr>
              <a:t>”</a:t>
            </a:r>
            <a:r>
              <a:rPr lang="en-US">
                <a:sym typeface="Wingdings" charset="0"/>
              </a:rPr>
              <a:t>.</a:t>
            </a:r>
            <a:r>
              <a:rPr lang="en-US" b="1"/>
              <a:t> </a:t>
            </a:r>
          </a:p>
          <a:p>
            <a:r>
              <a:rPr lang="en-US">
                <a:sym typeface="Wingdings" charset="0"/>
              </a:rPr>
              <a:t>	If Y is a  not a discrete set, then called </a:t>
            </a:r>
            <a:r>
              <a:rPr lang="ja-JP" altLang="en-US">
                <a:latin typeface="Arial"/>
                <a:sym typeface="Wingdings" charset="0"/>
              </a:rPr>
              <a:t>“</a:t>
            </a:r>
            <a:r>
              <a:rPr lang="en-US">
                <a:sym typeface="Wingdings" charset="0"/>
              </a:rPr>
              <a:t>regression</a:t>
            </a:r>
            <a:r>
              <a:rPr lang="ja-JP" altLang="en-US">
                <a:latin typeface="Arial"/>
                <a:sym typeface="Wingdings" charset="0"/>
              </a:rPr>
              <a:t>”</a:t>
            </a:r>
            <a:r>
              <a:rPr lang="en-US">
                <a:sym typeface="Wingdings" charset="0"/>
              </a:rPr>
              <a:t>. </a:t>
            </a:r>
            <a:endParaRPr lang="en-US" b="1"/>
          </a:p>
          <a:p>
            <a:r>
              <a:rPr lang="en-US"/>
              <a:t>Examples:</a:t>
            </a:r>
          </a:p>
          <a:p>
            <a:r>
              <a:rPr lang="en-US"/>
              <a:t>Steering a vehicle: </a:t>
            </a:r>
            <a:r>
              <a:rPr lang="en-US" b="1"/>
              <a:t>road image  </a:t>
            </a:r>
            <a:r>
              <a:rPr lang="en-US" b="1" i="1"/>
              <a:t>→ </a:t>
            </a:r>
            <a:r>
              <a:rPr lang="en-US" b="1"/>
              <a:t>direction to turn the wheel (how far)</a:t>
            </a:r>
          </a:p>
          <a:p>
            <a:r>
              <a:rPr lang="en-US"/>
              <a:t>Medical diagnosis: </a:t>
            </a:r>
            <a:r>
              <a:rPr lang="en-US" b="1"/>
              <a:t>patient symptoms </a:t>
            </a:r>
            <a:r>
              <a:rPr lang="en-US" b="1" i="1"/>
              <a:t>→ </a:t>
            </a:r>
            <a:r>
              <a:rPr lang="en-US" b="1"/>
              <a:t>has disease / does not have disease</a:t>
            </a:r>
          </a:p>
          <a:p>
            <a:r>
              <a:rPr lang="en-US"/>
              <a:t>Forensic hair comparison: </a:t>
            </a:r>
            <a:r>
              <a:rPr lang="en-US" b="1"/>
              <a:t>image of two hairs </a:t>
            </a:r>
            <a:r>
              <a:rPr lang="en-US" b="1" i="1"/>
              <a:t>→ </a:t>
            </a:r>
            <a:r>
              <a:rPr lang="en-US" b="1"/>
              <a:t>match or not</a:t>
            </a:r>
          </a:p>
          <a:p>
            <a:r>
              <a:rPr lang="en-US"/>
              <a:t>Stock market prediction: </a:t>
            </a:r>
            <a:r>
              <a:rPr lang="en-US" b="1"/>
              <a:t>closing price of last few days </a:t>
            </a:r>
            <a:r>
              <a:rPr lang="en-US" b="1" i="1"/>
              <a:t>→ </a:t>
            </a:r>
            <a:r>
              <a:rPr lang="en-US" b="1"/>
              <a:t>market will go up or down tomorrow (how much)</a:t>
            </a:r>
          </a:p>
          <a:p>
            <a:r>
              <a:rPr lang="en-US"/>
              <a:t>Noun phrase coreference: </a:t>
            </a:r>
            <a:r>
              <a:rPr lang="en-US" b="1"/>
              <a:t>description of two noun phrases in a document </a:t>
            </a:r>
            <a:r>
              <a:rPr lang="en-US" b="1" i="1"/>
              <a:t>→ </a:t>
            </a:r>
            <a:r>
              <a:rPr lang="en-US" b="1"/>
              <a:t>do they refer to the same real world entity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3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Inductive Learning Algorithm</a:t>
            </a:r>
          </a:p>
        </p:txBody>
      </p:sp>
      <p:sp>
        <p:nvSpPr>
          <p:cNvPr id="923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Task:</a:t>
            </a:r>
          </a:p>
          <a:p>
            <a:pPr lvl="1"/>
            <a:r>
              <a:rPr lang="en-US" dirty="0"/>
              <a:t>Given: collection of examples</a:t>
            </a:r>
          </a:p>
          <a:p>
            <a:pPr lvl="1"/>
            <a:r>
              <a:rPr lang="en-US" dirty="0"/>
              <a:t>Return: a function </a:t>
            </a:r>
            <a:r>
              <a:rPr lang="en-US" i="1" dirty="0"/>
              <a:t>h </a:t>
            </a:r>
            <a:r>
              <a:rPr lang="en-US" dirty="0"/>
              <a:t>(</a:t>
            </a:r>
            <a:r>
              <a:rPr lang="en-US" i="1" dirty="0"/>
              <a:t>hypothesis</a:t>
            </a:r>
            <a:r>
              <a:rPr lang="en-US" dirty="0"/>
              <a:t>) that approximates </a:t>
            </a:r>
            <a:r>
              <a:rPr lang="en-US" i="1" dirty="0"/>
              <a:t>f</a:t>
            </a:r>
            <a:endParaRPr lang="en-US" dirty="0"/>
          </a:p>
          <a:p>
            <a:r>
              <a:rPr lang="en-US" b="1" dirty="0">
                <a:solidFill>
                  <a:srgbClr val="FF0000"/>
                </a:solidFill>
              </a:rPr>
              <a:t>Inductive Learning Hypothesis: </a:t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en-US" b="1" dirty="0"/>
              <a:t>Any hypothesis found to </a:t>
            </a:r>
            <a:r>
              <a:rPr lang="en-US" b="1" dirty="0">
                <a:solidFill>
                  <a:schemeClr val="accent2"/>
                </a:solidFill>
              </a:rPr>
              <a:t>approximate</a:t>
            </a:r>
            <a:r>
              <a:rPr lang="en-US" b="1" dirty="0"/>
              <a:t> the target function well </a:t>
            </a:r>
            <a:r>
              <a:rPr lang="en-US" b="1" dirty="0">
                <a:solidFill>
                  <a:schemeClr val="accent2"/>
                </a:solidFill>
              </a:rPr>
              <a:t>over a sufficiently large set of training examples</a:t>
            </a:r>
            <a:r>
              <a:rPr lang="en-US" b="1" dirty="0"/>
              <a:t> will also </a:t>
            </a:r>
            <a:r>
              <a:rPr lang="en-US" b="1" dirty="0">
                <a:solidFill>
                  <a:schemeClr val="accent2"/>
                </a:solidFill>
              </a:rPr>
              <a:t>approximate</a:t>
            </a:r>
            <a:r>
              <a:rPr lang="en-US" b="1" dirty="0"/>
              <a:t> the target function well over any other </a:t>
            </a:r>
            <a:r>
              <a:rPr lang="en-US" b="1" dirty="0">
                <a:solidFill>
                  <a:schemeClr val="accent2"/>
                </a:solidFill>
              </a:rPr>
              <a:t>unobserved examples</a:t>
            </a:r>
            <a:r>
              <a:rPr lang="en-US" b="1" dirty="0"/>
              <a:t>.</a:t>
            </a:r>
          </a:p>
          <a:p>
            <a:r>
              <a:rPr lang="en-US" dirty="0">
                <a:solidFill>
                  <a:schemeClr val="accent2"/>
                </a:solidFill>
              </a:rPr>
              <a:t>Assumptions of Inductive Learning:</a:t>
            </a:r>
            <a:endParaRPr lang="en-US" b="1" i="1" dirty="0">
              <a:solidFill>
                <a:schemeClr val="accent2"/>
              </a:solidFill>
            </a:endParaRPr>
          </a:p>
          <a:p>
            <a:pPr lvl="1"/>
            <a:r>
              <a:rPr lang="en-US" dirty="0"/>
              <a:t>The training sample </a:t>
            </a:r>
            <a:r>
              <a:rPr lang="en-US" dirty="0">
                <a:solidFill>
                  <a:schemeClr val="accent2"/>
                </a:solidFill>
              </a:rPr>
              <a:t>represents the population</a:t>
            </a:r>
          </a:p>
          <a:p>
            <a:pPr lvl="1"/>
            <a:r>
              <a:rPr lang="en-US" dirty="0"/>
              <a:t>The input features permit </a:t>
            </a:r>
            <a:r>
              <a:rPr lang="en-US" dirty="0">
                <a:solidFill>
                  <a:schemeClr val="accent2"/>
                </a:solidFill>
              </a:rPr>
              <a:t>discrimination</a:t>
            </a:r>
            <a:endParaRPr lang="en-US" b="1" dirty="0">
              <a:solidFill>
                <a:schemeClr val="accent2"/>
              </a:solidFill>
            </a:endParaRPr>
          </a:p>
          <a:p>
            <a:endParaRPr lang="en-US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3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3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3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3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23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23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23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23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5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Inductive Learning Setting</a:t>
            </a:r>
          </a:p>
        </p:txBody>
      </p:sp>
      <p:sp>
        <p:nvSpPr>
          <p:cNvPr id="925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4191000"/>
            <a:ext cx="8077200" cy="1524000"/>
          </a:xfrm>
        </p:spPr>
        <p:txBody>
          <a:bodyPr/>
          <a:lstStyle/>
          <a:p>
            <a:r>
              <a:rPr lang="en-US">
                <a:solidFill>
                  <a:srgbClr val="000000"/>
                </a:solidFill>
              </a:rPr>
              <a:t>Task:</a:t>
            </a:r>
          </a:p>
          <a:p>
            <a:r>
              <a:rPr lang="en-US" sz="1800">
                <a:solidFill>
                  <a:schemeClr val="accent2"/>
                </a:solidFill>
              </a:rPr>
              <a:t>Learner (or inducer)</a:t>
            </a:r>
            <a:r>
              <a:rPr lang="en-US" sz="1800"/>
              <a:t> induces a general </a:t>
            </a:r>
            <a:r>
              <a:rPr lang="en-US" sz="1800">
                <a:solidFill>
                  <a:schemeClr val="accent2"/>
                </a:solidFill>
              </a:rPr>
              <a:t>rule h</a:t>
            </a:r>
            <a:r>
              <a:rPr lang="en-US" sz="1800"/>
              <a:t> from a set of observed examples that classifies new examples accurately. An </a:t>
            </a:r>
            <a:r>
              <a:rPr lang="en-US" sz="1800">
                <a:solidFill>
                  <a:schemeClr val="accent2"/>
                </a:solidFill>
              </a:rPr>
              <a:t>algorithm</a:t>
            </a:r>
            <a:r>
              <a:rPr lang="en-US" sz="1800"/>
              <a:t> that takes as input specific instances and produces a model that generalizes beyond these instances.</a:t>
            </a:r>
          </a:p>
          <a:p>
            <a:r>
              <a:rPr lang="en-US" sz="1800">
                <a:solidFill>
                  <a:schemeClr val="accent2"/>
                </a:solidFill>
              </a:rPr>
              <a:t>Classifier</a:t>
            </a:r>
            <a:r>
              <a:rPr lang="en-US" sz="1800"/>
              <a:t> - A </a:t>
            </a:r>
            <a:r>
              <a:rPr lang="en-US" sz="1800">
                <a:solidFill>
                  <a:schemeClr val="accent2"/>
                </a:solidFill>
              </a:rPr>
              <a:t>mapping</a:t>
            </a:r>
            <a:r>
              <a:rPr lang="en-US" sz="1800"/>
              <a:t> from unlabeled instances to (discrete) classes. </a:t>
            </a:r>
          </a:p>
          <a:p>
            <a:endParaRPr lang="en-US" sz="1800"/>
          </a:p>
          <a:p>
            <a:r>
              <a:rPr lang="en-US" sz="1800"/>
              <a:t>Classifiers have a form (e.g., decision tree) plus an interpretation procedure (including how to handle unknowns, etc.) </a:t>
            </a:r>
          </a:p>
          <a:p>
            <a:endParaRPr lang="en-US" sz="1800"/>
          </a:p>
        </p:txBody>
      </p:sp>
      <p:pic>
        <p:nvPicPr>
          <p:cNvPr id="925700" name="Picture 4" descr="learningProces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447800"/>
            <a:ext cx="7088188" cy="289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5701" name="Text Box 5"/>
          <p:cNvSpPr txBox="1">
            <a:spLocks noChangeArrowheads="1"/>
          </p:cNvSpPr>
          <p:nvPr/>
        </p:nvSpPr>
        <p:spPr bwMode="auto">
          <a:xfrm>
            <a:off x="6384925" y="1951038"/>
            <a:ext cx="2133600" cy="396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/>
              <a:t>New examples</a:t>
            </a:r>
          </a:p>
        </p:txBody>
      </p:sp>
      <p:sp>
        <p:nvSpPr>
          <p:cNvPr id="925702" name="Text Box 6"/>
          <p:cNvSpPr txBox="1">
            <a:spLocks noChangeArrowheads="1"/>
          </p:cNvSpPr>
          <p:nvPr/>
        </p:nvSpPr>
        <p:spPr bwMode="auto">
          <a:xfrm>
            <a:off x="5181600" y="3429000"/>
            <a:ext cx="11763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1800" b="1"/>
              <a:t>h: X </a:t>
            </a:r>
            <a:r>
              <a:rPr lang="en-US" sz="1800" b="1">
                <a:sym typeface="Wingdings" charset="0"/>
              </a:rPr>
              <a:t> Y</a:t>
            </a:r>
            <a:r>
              <a:rPr lang="en-US" sz="2000" b="1"/>
              <a:t>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676400" y="228600"/>
            <a:ext cx="7191375" cy="901700"/>
          </a:xfrm>
          <a:noFill/>
          <a:ln/>
          <a:effectLst>
            <a:outerShdw blurRad="63500" dist="17961" dir="18900000" algn="ctr" rotWithShape="0">
              <a:schemeClr val="tx1">
                <a:alpha val="74998"/>
              </a:schemeClr>
            </a:outerShdw>
          </a:effectLst>
        </p:spPr>
        <p:txBody>
          <a:bodyPr lIns="92075" tIns="46038" rIns="92075" bIns="46038"/>
          <a:lstStyle/>
          <a:p>
            <a:r>
              <a:rPr lang="en-US">
                <a:solidFill>
                  <a:schemeClr val="tx1"/>
                </a:solidFill>
              </a:rPr>
              <a:t>Intelligence</a:t>
            </a:r>
          </a:p>
        </p:txBody>
      </p:sp>
      <p:sp>
        <p:nvSpPr>
          <p:cNvPr id="911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2286000"/>
            <a:ext cx="7670800" cy="4102100"/>
          </a:xfrm>
          <a:noFill/>
          <a:ln/>
        </p:spPr>
        <p:txBody>
          <a:bodyPr lIns="92075" tIns="46038" rIns="92075" bIns="46038"/>
          <a:lstStyle/>
          <a:p>
            <a:pPr>
              <a:lnSpc>
                <a:spcPct val="90000"/>
              </a:lnSpc>
            </a:pPr>
            <a:r>
              <a:rPr lang="en-US" sz="2400" dirty="0">
                <a:solidFill>
                  <a:srgbClr val="FF0000"/>
                </a:solidFill>
              </a:rPr>
              <a:t>Intelligence:</a:t>
            </a:r>
          </a:p>
          <a:p>
            <a:pPr lvl="1">
              <a:lnSpc>
                <a:spcPct val="90000"/>
              </a:lnSpc>
            </a:pPr>
            <a:r>
              <a:rPr lang="ja-JP" altLang="en-US" sz="2800" dirty="0">
                <a:latin typeface="Arial"/>
              </a:rPr>
              <a:t>“</a:t>
            </a:r>
            <a:r>
              <a:rPr lang="en-US" sz="2800" dirty="0"/>
              <a:t>the capacity </a:t>
            </a:r>
            <a:r>
              <a:rPr lang="en-US" sz="2800" dirty="0">
                <a:solidFill>
                  <a:srgbClr val="FF0000"/>
                </a:solidFill>
              </a:rPr>
              <a:t>to learn</a:t>
            </a:r>
            <a:r>
              <a:rPr lang="en-US" sz="2800" dirty="0"/>
              <a:t> and solve problems</a:t>
            </a:r>
            <a:r>
              <a:rPr lang="ja-JP" altLang="en-US" sz="2800" dirty="0">
                <a:latin typeface="Arial"/>
              </a:rPr>
              <a:t>”</a:t>
            </a:r>
            <a:endParaRPr lang="en-US" sz="2800" dirty="0"/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2400" dirty="0"/>
              <a:t>(Webster dictionary) </a:t>
            </a:r>
          </a:p>
          <a:p>
            <a:pPr lvl="1">
              <a:lnSpc>
                <a:spcPct val="90000"/>
              </a:lnSpc>
            </a:pPr>
            <a:r>
              <a:rPr lang="en-US" sz="2800" dirty="0"/>
              <a:t>the ability to act </a:t>
            </a:r>
            <a:r>
              <a:rPr lang="en-US" sz="2800" dirty="0" smtClean="0"/>
              <a:t>rationally (requires reasoning)</a:t>
            </a:r>
            <a:endParaRPr lang="en-US" sz="2800" dirty="0"/>
          </a:p>
          <a:p>
            <a:pPr lvl="1">
              <a:lnSpc>
                <a:spcPct val="90000"/>
              </a:lnSpc>
            </a:pPr>
            <a:endParaRPr lang="en-US" sz="2800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5234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81000"/>
            <a:ext cx="7772400" cy="1143000"/>
          </a:xfrm>
        </p:spPr>
        <p:txBody>
          <a:bodyPr/>
          <a:lstStyle/>
          <a:p>
            <a:r>
              <a:rPr lang="en-US"/>
              <a:t>Inductive learning:</a:t>
            </a:r>
            <a:br>
              <a:rPr lang="en-US"/>
            </a:br>
            <a:r>
              <a:rPr lang="en-US"/>
              <a:t>Summary </a:t>
            </a:r>
            <a:r>
              <a:rPr lang="en-US">
                <a:solidFill>
                  <a:srgbClr val="FF0000"/>
                </a:solidFill>
              </a:rPr>
              <a:t/>
            </a:r>
            <a:br>
              <a:rPr lang="en-US">
                <a:solidFill>
                  <a:srgbClr val="FF0000"/>
                </a:solidFill>
              </a:rPr>
            </a:br>
            <a:r>
              <a:rPr lang="en-US">
                <a:solidFill>
                  <a:srgbClr val="FF0000"/>
                </a:solidFill>
              </a:rPr>
              <a:t/>
            </a:r>
            <a:br>
              <a:rPr lang="en-US">
                <a:solidFill>
                  <a:srgbClr val="FF0000"/>
                </a:solidFill>
              </a:rPr>
            </a:br>
            <a:endParaRPr lang="en-US">
              <a:solidFill>
                <a:srgbClr val="FF0000"/>
              </a:solidFill>
            </a:endParaRPr>
          </a:p>
        </p:txBody>
      </p:sp>
      <p:sp>
        <p:nvSpPr>
          <p:cNvPr id="73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1600">
                <a:solidFill>
                  <a:srgbClr val="FF0000"/>
                </a:solidFill>
              </a:rPr>
              <a:t>Learn a function from examples</a:t>
            </a:r>
            <a:r>
              <a:rPr lang="en-US" sz="1600"/>
              <a:t>
</a:t>
            </a:r>
          </a:p>
          <a:p>
            <a:pPr lvl="4">
              <a:lnSpc>
                <a:spcPct val="90000"/>
              </a:lnSpc>
            </a:pPr>
            <a:endParaRPr lang="en-US" sz="1200" i="1"/>
          </a:p>
          <a:p>
            <a:pPr>
              <a:lnSpc>
                <a:spcPct val="90000"/>
              </a:lnSpc>
            </a:pPr>
            <a:r>
              <a:rPr lang="en-US" sz="1600" i="1"/>
              <a:t>f</a:t>
            </a:r>
            <a:r>
              <a:rPr lang="en-US" sz="1600"/>
              <a:t> is the </a:t>
            </a:r>
            <a:r>
              <a:rPr lang="en-US" sz="1600">
                <a:solidFill>
                  <a:schemeClr val="accent2"/>
                </a:solidFill>
              </a:rPr>
              <a:t>target function</a:t>
            </a:r>
            <a:endParaRPr lang="en-US" sz="1600"/>
          </a:p>
          <a:p>
            <a:pPr lvl="4">
              <a:lnSpc>
                <a:spcPct val="90000"/>
              </a:lnSpc>
            </a:pPr>
            <a:endParaRPr lang="en-US" sz="1200"/>
          </a:p>
          <a:p>
            <a:pPr>
              <a:lnSpc>
                <a:spcPct val="90000"/>
              </a:lnSpc>
            </a:pPr>
            <a:r>
              <a:rPr lang="en-US" sz="1600"/>
              <a:t>An </a:t>
            </a:r>
            <a:r>
              <a:rPr lang="en-US" sz="1600">
                <a:solidFill>
                  <a:schemeClr val="accent2"/>
                </a:solidFill>
              </a:rPr>
              <a:t>example </a:t>
            </a:r>
            <a:r>
              <a:rPr lang="en-US" sz="1600"/>
              <a:t>is a pair (</a:t>
            </a:r>
            <a:r>
              <a:rPr lang="en-US" sz="1600" i="1"/>
              <a:t>x</a:t>
            </a:r>
            <a:r>
              <a:rPr lang="en-US" sz="1600"/>
              <a:t>, </a:t>
            </a:r>
            <a:r>
              <a:rPr lang="en-US" sz="1600" i="1"/>
              <a:t>f(x)</a:t>
            </a:r>
            <a:r>
              <a:rPr lang="en-US" sz="1600"/>
              <a:t>)
</a:t>
            </a:r>
          </a:p>
          <a:p>
            <a:pPr lvl="4">
              <a:lnSpc>
                <a:spcPct val="90000"/>
              </a:lnSpc>
              <a:buFontTx/>
              <a:buNone/>
            </a:pPr>
            <a:endParaRPr lang="en-US" sz="1200"/>
          </a:p>
          <a:p>
            <a:pPr>
              <a:lnSpc>
                <a:spcPct val="90000"/>
              </a:lnSpc>
            </a:pPr>
            <a:r>
              <a:rPr lang="en-US" sz="1600"/>
              <a:t>Problem: find a </a:t>
            </a:r>
            <a:r>
              <a:rPr lang="en-US" sz="1600">
                <a:solidFill>
                  <a:schemeClr val="accent2"/>
                </a:solidFill>
              </a:rPr>
              <a:t>hypothesis </a:t>
            </a:r>
            <a:r>
              <a:rPr lang="en-US" sz="1600" i="1"/>
              <a:t>h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600"/>
              <a:t>such that </a:t>
            </a:r>
            <a:r>
              <a:rPr lang="en-US" sz="1600" i="1"/>
              <a:t>h </a:t>
            </a:r>
            <a:r>
              <a:rPr lang="en-US" sz="1600" i="1">
                <a:cs typeface="Arial" charset="0"/>
              </a:rPr>
              <a:t>≈ </a:t>
            </a:r>
            <a:r>
              <a:rPr lang="en-US" sz="1600" i="1"/>
              <a:t>f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600"/>
              <a:t>given a </a:t>
            </a:r>
            <a:r>
              <a:rPr lang="en-US" sz="1600">
                <a:solidFill>
                  <a:schemeClr val="accent2"/>
                </a:solidFill>
              </a:rPr>
              <a:t>training</a:t>
            </a:r>
            <a:r>
              <a:rPr lang="en-US" sz="1600"/>
              <a:t> </a:t>
            </a:r>
            <a:r>
              <a:rPr lang="en-US" sz="1600">
                <a:solidFill>
                  <a:schemeClr val="accent2"/>
                </a:solidFill>
              </a:rPr>
              <a:t>set</a:t>
            </a:r>
            <a:r>
              <a:rPr lang="en-US" sz="1600"/>
              <a:t> of examples
</a:t>
            </a:r>
          </a:p>
          <a:p>
            <a:pPr lvl="4">
              <a:lnSpc>
                <a:spcPct val="90000"/>
              </a:lnSpc>
              <a:buFontTx/>
              <a:buNone/>
            </a:pPr>
            <a:endParaRPr lang="en-US" sz="1200"/>
          </a:p>
          <a:p>
            <a:pPr>
              <a:lnSpc>
                <a:spcPct val="90000"/>
              </a:lnSpc>
            </a:pPr>
            <a:r>
              <a:rPr lang="en-US" sz="1600"/>
              <a:t>(This is a highly simplified model of real learning:</a:t>
            </a:r>
          </a:p>
          <a:p>
            <a:pPr lvl="1">
              <a:lnSpc>
                <a:spcPct val="90000"/>
              </a:lnSpc>
            </a:pPr>
            <a:r>
              <a:rPr lang="en-US" sz="1600"/>
              <a:t>Ignores prior knowledge</a:t>
            </a:r>
          </a:p>
          <a:p>
            <a:pPr lvl="1">
              <a:lnSpc>
                <a:spcPct val="90000"/>
              </a:lnSpc>
            </a:pPr>
            <a:r>
              <a:rPr lang="en-US" sz="1600"/>
              <a:t>Assumes examples are given)
</a:t>
            </a:r>
          </a:p>
        </p:txBody>
      </p:sp>
      <p:sp>
        <p:nvSpPr>
          <p:cNvPr id="735237" name="Rectangle 5"/>
          <p:cNvSpPr>
            <a:spLocks noChangeArrowheads="1"/>
          </p:cNvSpPr>
          <p:nvPr/>
        </p:nvSpPr>
        <p:spPr bwMode="auto">
          <a:xfrm>
            <a:off x="533400" y="5943600"/>
            <a:ext cx="8610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sz="2000"/>
              <a:t>	</a:t>
            </a:r>
            <a:r>
              <a:rPr lang="en-US" sz="2000">
                <a:sym typeface="Wingdings" charset="0"/>
              </a:rPr>
              <a:t> Learning a discrete function is called </a:t>
            </a:r>
            <a:r>
              <a:rPr lang="en-US" sz="2000">
                <a:solidFill>
                  <a:srgbClr val="FF0000"/>
                </a:solidFill>
                <a:sym typeface="Wingdings" charset="0"/>
              </a:rPr>
              <a:t>classification learning.</a:t>
            </a:r>
          </a:p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sz="2000">
                <a:sym typeface="Wingdings" charset="0"/>
              </a:rPr>
              <a:t> </a:t>
            </a:r>
            <a:r>
              <a:rPr lang="en-US" sz="2000"/>
              <a:t>	</a:t>
            </a:r>
            <a:r>
              <a:rPr lang="en-US" sz="2000">
                <a:sym typeface="Wingdings" charset="0"/>
              </a:rPr>
              <a:t> Learning a continuous function is called </a:t>
            </a:r>
            <a:r>
              <a:rPr lang="en-US" sz="2000">
                <a:solidFill>
                  <a:srgbClr val="FF0000"/>
                </a:solidFill>
                <a:sym typeface="Wingdings" charset="0"/>
              </a:rPr>
              <a:t>regression learning.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Inductive learning method</a:t>
            </a:r>
          </a:p>
        </p:txBody>
      </p:sp>
      <p:sp>
        <p:nvSpPr>
          <p:cNvPr id="73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600" dirty="0"/>
              <a:t>Fitting a function of a single variable to some data points</a:t>
            </a:r>
          </a:p>
          <a:p>
            <a:r>
              <a:rPr lang="en-US" sz="1600" dirty="0"/>
              <a:t>		</a:t>
            </a:r>
            <a:r>
              <a:rPr lang="en-US" sz="1600" dirty="0">
                <a:solidFill>
                  <a:schemeClr val="accent2"/>
                </a:solidFill>
              </a:rPr>
              <a:t>Examples</a:t>
            </a:r>
            <a:r>
              <a:rPr lang="en-US" sz="1600" dirty="0"/>
              <a:t> are (x, f(x</a:t>
            </a:r>
            <a:r>
              <a:rPr lang="en-US" sz="1600" dirty="0" smtClean="0"/>
              <a:t>)) </a:t>
            </a:r>
            <a:r>
              <a:rPr lang="en-US" sz="1600" dirty="0"/>
              <a:t>pairs;</a:t>
            </a:r>
          </a:p>
          <a:p>
            <a:r>
              <a:rPr lang="en-US" sz="1600" dirty="0"/>
              <a:t>		</a:t>
            </a:r>
            <a:r>
              <a:rPr lang="en-US" sz="1600" dirty="0">
                <a:solidFill>
                  <a:schemeClr val="accent2"/>
                </a:solidFill>
              </a:rPr>
              <a:t>Hypothesis space H</a:t>
            </a:r>
            <a:r>
              <a:rPr lang="en-US" sz="1600" dirty="0"/>
              <a:t> – set of hypotheses we will consider for 			function f, in this case </a:t>
            </a:r>
            <a:r>
              <a:rPr lang="en-US" sz="1600" b="1" dirty="0"/>
              <a:t>polynomials of degree at most k</a:t>
            </a:r>
            <a:r>
              <a:rPr lang="en-US" sz="1600" dirty="0"/>
              <a:t> </a:t>
            </a:r>
          </a:p>
          <a:p>
            <a:r>
              <a:rPr lang="en-US" sz="1600" dirty="0"/>
              <a:t>Construct/adjust </a:t>
            </a:r>
            <a:r>
              <a:rPr lang="en-US" sz="1600" i="1" dirty="0"/>
              <a:t>h </a:t>
            </a:r>
            <a:r>
              <a:rPr lang="en-US" sz="1600" dirty="0"/>
              <a:t>to agree with </a:t>
            </a:r>
            <a:r>
              <a:rPr lang="en-US" sz="1600" i="1" dirty="0"/>
              <a:t>f</a:t>
            </a:r>
            <a:r>
              <a:rPr lang="en-US" sz="1600" dirty="0"/>
              <a:t> on training set</a:t>
            </a:r>
          </a:p>
          <a:p>
            <a:r>
              <a:rPr lang="en-US" sz="1600" dirty="0"/>
              <a:t>(</a:t>
            </a:r>
            <a:r>
              <a:rPr lang="en-US" sz="1600" i="1" dirty="0"/>
              <a:t>h</a:t>
            </a:r>
            <a:r>
              <a:rPr lang="en-US" sz="1600" dirty="0"/>
              <a:t> is </a:t>
            </a:r>
            <a:r>
              <a:rPr lang="en-US" sz="1600" dirty="0">
                <a:solidFill>
                  <a:schemeClr val="accent2"/>
                </a:solidFill>
              </a:rPr>
              <a:t>consistent </a:t>
            </a:r>
            <a:r>
              <a:rPr lang="en-US" sz="1600" dirty="0"/>
              <a:t>if it agrees with </a:t>
            </a:r>
            <a:r>
              <a:rPr lang="en-US" sz="1600" i="1" dirty="0"/>
              <a:t>f</a:t>
            </a:r>
            <a:r>
              <a:rPr lang="en-US" sz="1600" dirty="0"/>
              <a:t> on all examples)
</a:t>
            </a:r>
          </a:p>
          <a:p>
            <a:endParaRPr lang="en-US" sz="1600" dirty="0"/>
          </a:p>
          <a:p>
            <a:endParaRPr lang="en-US" sz="1600" dirty="0"/>
          </a:p>
        </p:txBody>
      </p:sp>
      <p:pic>
        <p:nvPicPr>
          <p:cNvPr id="736260" name="Picture 4" descr="curve-fitting1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4572000"/>
            <a:ext cx="2514600" cy="1933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6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Multiple consistent hypotheses?</a:t>
            </a:r>
          </a:p>
        </p:txBody>
      </p:sp>
      <p:grpSp>
        <p:nvGrpSpPr>
          <p:cNvPr id="756742" name="Group 6"/>
          <p:cNvGrpSpPr>
            <a:grpSpLocks/>
          </p:cNvGrpSpPr>
          <p:nvPr/>
        </p:nvGrpSpPr>
        <p:grpSpPr bwMode="auto">
          <a:xfrm>
            <a:off x="549275" y="1828800"/>
            <a:ext cx="1816100" cy="2195513"/>
            <a:chOff x="336" y="1296"/>
            <a:chExt cx="1144" cy="1383"/>
          </a:xfrm>
        </p:grpSpPr>
        <p:pic>
          <p:nvPicPr>
            <p:cNvPr id="756740" name="Picture 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4" y="1296"/>
              <a:ext cx="1015" cy="105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56741" name="Text Box 5"/>
            <p:cNvSpPr txBox="1">
              <a:spLocks noChangeArrowheads="1"/>
            </p:cNvSpPr>
            <p:nvPr/>
          </p:nvSpPr>
          <p:spPr bwMode="auto">
            <a:xfrm>
              <a:off x="336" y="2448"/>
              <a:ext cx="114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/>
                <a:t>Linear hypothesis</a:t>
              </a:r>
            </a:p>
          </p:txBody>
        </p:sp>
      </p:grpSp>
      <p:grpSp>
        <p:nvGrpSpPr>
          <p:cNvPr id="756747" name="Group 11"/>
          <p:cNvGrpSpPr>
            <a:grpSpLocks/>
          </p:cNvGrpSpPr>
          <p:nvPr/>
        </p:nvGrpSpPr>
        <p:grpSpPr bwMode="auto">
          <a:xfrm>
            <a:off x="3276600" y="1943100"/>
            <a:ext cx="2114550" cy="2317750"/>
            <a:chOff x="2064" y="1344"/>
            <a:chExt cx="1332" cy="1460"/>
          </a:xfrm>
        </p:grpSpPr>
        <p:pic>
          <p:nvPicPr>
            <p:cNvPr id="756744" name="Picture 8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64" y="1344"/>
              <a:ext cx="948" cy="9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56746" name="Text Box 10"/>
            <p:cNvSpPr txBox="1">
              <a:spLocks noChangeArrowheads="1"/>
            </p:cNvSpPr>
            <p:nvPr/>
          </p:nvSpPr>
          <p:spPr bwMode="auto">
            <a:xfrm>
              <a:off x="2064" y="2400"/>
              <a:ext cx="133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1800"/>
                <a:t>Degree 7 polynomial</a:t>
              </a:r>
            </a:p>
            <a:p>
              <a:pPr algn="ctr"/>
              <a:r>
                <a:rPr lang="en-US" sz="1800"/>
                <a:t>hypothesis</a:t>
              </a:r>
            </a:p>
          </p:txBody>
        </p:sp>
      </p:grpSp>
      <p:pic>
        <p:nvPicPr>
          <p:cNvPr id="756748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1943100"/>
            <a:ext cx="1506538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56750" name="Rectangle 14"/>
          <p:cNvSpPr>
            <a:spLocks noChangeArrowheads="1"/>
          </p:cNvSpPr>
          <p:nvPr/>
        </p:nvSpPr>
        <p:spPr bwMode="auto">
          <a:xfrm>
            <a:off x="5746750" y="3390900"/>
            <a:ext cx="25527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1800"/>
              <a:t>Degree 6 polynomial</a:t>
            </a:r>
          </a:p>
          <a:p>
            <a:pPr algn="ctr"/>
            <a:r>
              <a:rPr lang="en-US" sz="1800"/>
              <a:t>and approximate linear fit</a:t>
            </a:r>
          </a:p>
        </p:txBody>
      </p:sp>
      <p:grpSp>
        <p:nvGrpSpPr>
          <p:cNvPr id="756754" name="Group 18"/>
          <p:cNvGrpSpPr>
            <a:grpSpLocks/>
          </p:cNvGrpSpPr>
          <p:nvPr/>
        </p:nvGrpSpPr>
        <p:grpSpPr bwMode="auto">
          <a:xfrm>
            <a:off x="457200" y="4191000"/>
            <a:ext cx="2336800" cy="2667000"/>
            <a:chOff x="288" y="2640"/>
            <a:chExt cx="1472" cy="1680"/>
          </a:xfrm>
        </p:grpSpPr>
        <p:pic>
          <p:nvPicPr>
            <p:cNvPr id="756751" name="Picture 15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" y="2640"/>
              <a:ext cx="1308" cy="13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56753" name="Text Box 17"/>
            <p:cNvSpPr txBox="1">
              <a:spLocks noChangeArrowheads="1"/>
            </p:cNvSpPr>
            <p:nvPr/>
          </p:nvSpPr>
          <p:spPr bwMode="auto">
            <a:xfrm>
              <a:off x="384" y="4089"/>
              <a:ext cx="137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/>
                <a:t>Sinusoidal hypothesis</a:t>
              </a:r>
            </a:p>
          </p:txBody>
        </p:sp>
      </p:grpSp>
      <p:sp>
        <p:nvSpPr>
          <p:cNvPr id="756755" name="Rectangle 19"/>
          <p:cNvSpPr>
            <a:spLocks noChangeArrowheads="1"/>
          </p:cNvSpPr>
          <p:nvPr/>
        </p:nvSpPr>
        <p:spPr bwMode="auto">
          <a:xfrm>
            <a:off x="4267200" y="4572000"/>
            <a:ext cx="30924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1800">
                <a:solidFill>
                  <a:schemeClr val="tx2"/>
                </a:solidFill>
              </a:rPr>
              <a:t>How to choose from among </a:t>
            </a:r>
          </a:p>
          <a:p>
            <a:pPr algn="ctr"/>
            <a:r>
              <a:rPr lang="en-US" sz="1800">
                <a:solidFill>
                  <a:schemeClr val="tx2"/>
                </a:solidFill>
              </a:rPr>
              <a:t>multiple consistent hypotheses?</a:t>
            </a:r>
          </a:p>
        </p:txBody>
      </p:sp>
      <p:sp>
        <p:nvSpPr>
          <p:cNvPr id="756756" name="Rectangle 20"/>
          <p:cNvSpPr>
            <a:spLocks noChangeArrowheads="1"/>
          </p:cNvSpPr>
          <p:nvPr/>
        </p:nvSpPr>
        <p:spPr bwMode="auto">
          <a:xfrm>
            <a:off x="3505200" y="5562600"/>
            <a:ext cx="4495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1800" b="1" dirty="0">
                <a:solidFill>
                  <a:srgbClr val="FF0000"/>
                </a:solidFill>
              </a:rPr>
              <a:t>Ockham's razor: </a:t>
            </a:r>
            <a:r>
              <a:rPr lang="en-US" sz="1800" b="1" i="1" dirty="0">
                <a:solidFill>
                  <a:schemeClr val="accent2"/>
                </a:solidFill>
              </a:rPr>
              <a:t>maximize a combination</a:t>
            </a:r>
          </a:p>
          <a:p>
            <a:pPr algn="ctr"/>
            <a:r>
              <a:rPr lang="en-US" sz="1800" b="1" i="1" dirty="0">
                <a:solidFill>
                  <a:schemeClr val="accent2"/>
                </a:solidFill>
              </a:rPr>
              <a:t> of consistency and simplicity</a:t>
            </a:r>
          </a:p>
        </p:txBody>
      </p:sp>
      <p:sp>
        <p:nvSpPr>
          <p:cNvPr id="756759" name="Rectangle 23"/>
          <p:cNvSpPr>
            <a:spLocks noChangeArrowheads="1"/>
          </p:cNvSpPr>
          <p:nvPr/>
        </p:nvSpPr>
        <p:spPr bwMode="auto">
          <a:xfrm>
            <a:off x="4343400" y="1143000"/>
            <a:ext cx="43989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/>
              <a:t>Polynomials of degree at most k</a:t>
            </a:r>
            <a:r>
              <a:rPr lang="en-US"/>
              <a:t> 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6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6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6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6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6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6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6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6750" grpId="0"/>
      <p:bldP spid="756755" grpId="0"/>
      <p:bldP spid="75675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18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r>
              <a:rPr lang="en-US" sz="2800"/>
              <a:t>Preference Bias: Ockham's Razor</a:t>
            </a:r>
          </a:p>
        </p:txBody>
      </p:sp>
      <p:sp>
        <p:nvSpPr>
          <p:cNvPr id="761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981200"/>
            <a:ext cx="8001000" cy="3657600"/>
          </a:xfrm>
        </p:spPr>
        <p:txBody>
          <a:bodyPr/>
          <a:lstStyle/>
          <a:p>
            <a:r>
              <a:rPr lang="en-US" sz="1600" b="1" dirty="0"/>
              <a:t>Aka Occam</a:t>
            </a:r>
            <a:r>
              <a:rPr lang="ja-JP" altLang="en-US" sz="1600" b="1" dirty="0">
                <a:latin typeface="Arial"/>
              </a:rPr>
              <a:t>’</a:t>
            </a:r>
            <a:r>
              <a:rPr lang="en-US" sz="1600" b="1" dirty="0"/>
              <a:t>s Razor, Law of Economy, or Law of Parsimony</a:t>
            </a:r>
          </a:p>
          <a:p>
            <a:r>
              <a:rPr lang="en-US" sz="1600" b="1" dirty="0"/>
              <a:t>Principle stated by William of Ockham (1285-1347/49), an English philosopher, that </a:t>
            </a:r>
          </a:p>
          <a:p>
            <a:pPr lvl="1">
              <a:lnSpc>
                <a:spcPct val="90000"/>
              </a:lnSpc>
            </a:pPr>
            <a:r>
              <a:rPr lang="ja-JP" altLang="en-US" sz="1800" b="1" dirty="0">
                <a:latin typeface="Arial"/>
              </a:rPr>
              <a:t>“</a:t>
            </a:r>
            <a:r>
              <a:rPr lang="en-US" sz="1800" b="1" i="1" dirty="0"/>
              <a:t>non </a:t>
            </a:r>
            <a:r>
              <a:rPr lang="en-US" sz="1800" b="1" i="1" dirty="0" err="1"/>
              <a:t>sunt</a:t>
            </a:r>
            <a:r>
              <a:rPr lang="en-US" sz="1800" b="1" i="1" dirty="0"/>
              <a:t> </a:t>
            </a:r>
            <a:r>
              <a:rPr lang="en-US" sz="1800" b="1" i="1" dirty="0" err="1"/>
              <a:t>multiplicanda</a:t>
            </a:r>
            <a:r>
              <a:rPr lang="en-US" sz="1800" b="1" i="1" dirty="0"/>
              <a:t> </a:t>
            </a:r>
            <a:r>
              <a:rPr lang="en-US" sz="1800" b="1" i="1" dirty="0" err="1"/>
              <a:t>entia</a:t>
            </a:r>
            <a:r>
              <a:rPr lang="en-US" sz="1800" b="1" i="1" dirty="0"/>
              <a:t> </a:t>
            </a:r>
            <a:r>
              <a:rPr lang="en-US" sz="1800" b="1" i="1" dirty="0" err="1"/>
              <a:t>praeter</a:t>
            </a:r>
            <a:r>
              <a:rPr lang="en-US" sz="1800" b="1" i="1" dirty="0"/>
              <a:t> </a:t>
            </a:r>
            <a:r>
              <a:rPr lang="en-US" sz="1800" b="1" i="1" dirty="0" err="1"/>
              <a:t>necessitatem</a:t>
            </a:r>
            <a:r>
              <a:rPr lang="ja-JP" altLang="en-US" sz="1800" b="1" i="1" dirty="0">
                <a:latin typeface="Arial"/>
              </a:rPr>
              <a:t>”</a:t>
            </a:r>
            <a:r>
              <a:rPr lang="en-US" sz="1800" b="1" i="1" dirty="0"/>
              <a:t> </a:t>
            </a:r>
            <a:endParaRPr lang="en-US" sz="1800" b="1" dirty="0"/>
          </a:p>
          <a:p>
            <a:pPr lvl="1">
              <a:lnSpc>
                <a:spcPct val="90000"/>
              </a:lnSpc>
            </a:pPr>
            <a:r>
              <a:rPr lang="en-US" sz="1800" b="1" dirty="0"/>
              <a:t>or, </a:t>
            </a:r>
            <a:r>
              <a:rPr lang="en-US" sz="1800" b="1" dirty="0">
                <a:solidFill>
                  <a:srgbClr val="FF0000"/>
                </a:solidFill>
              </a:rPr>
              <a:t>entities are not to be  multiplied beyond necessity</a:t>
            </a:r>
            <a:r>
              <a:rPr lang="en-US" sz="1800" b="1" dirty="0"/>
              <a:t>.</a:t>
            </a:r>
            <a:r>
              <a:rPr lang="en-US" sz="1600" b="1" dirty="0"/>
              <a:t> </a:t>
            </a:r>
          </a:p>
          <a:p>
            <a:pPr lvl="1">
              <a:lnSpc>
                <a:spcPct val="90000"/>
              </a:lnSpc>
            </a:pPr>
            <a:endParaRPr lang="en-US" sz="1600" dirty="0"/>
          </a:p>
          <a:p>
            <a:r>
              <a:rPr lang="en-US" sz="1800" b="1" dirty="0">
                <a:solidFill>
                  <a:srgbClr val="3333CC"/>
                </a:solidFill>
              </a:rPr>
              <a:t>The simplest explanation that is consistent with all observations is the best. </a:t>
            </a:r>
          </a:p>
          <a:p>
            <a:pPr lvl="1"/>
            <a:r>
              <a:rPr lang="en-US" sz="1600" b="1" dirty="0" err="1"/>
              <a:t>E.g</a:t>
            </a:r>
            <a:r>
              <a:rPr lang="en-US" sz="1600" b="1" dirty="0"/>
              <a:t>, the smallest decision tree that correctly classifies all of the training examples is the best. </a:t>
            </a:r>
          </a:p>
          <a:p>
            <a:pPr lvl="1"/>
            <a:r>
              <a:rPr lang="en-US" sz="1600" b="1" dirty="0"/>
              <a:t>Finding the provably smallest decision tree is NP-Hard, so instead of constructing the absolute smallest tree consistent with the training examples, construct one that is pretty small.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1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61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61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18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618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618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18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618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618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4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Different Hypothesis Spaces   </a:t>
            </a:r>
          </a:p>
        </p:txBody>
      </p:sp>
      <p:sp>
        <p:nvSpPr>
          <p:cNvPr id="934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828800"/>
            <a:ext cx="7772400" cy="4114800"/>
          </a:xfrm>
        </p:spPr>
        <p:txBody>
          <a:bodyPr/>
          <a:lstStyle/>
          <a:p>
            <a:r>
              <a:rPr lang="en-US" dirty="0"/>
              <a:t>Learning can be seen as fitting a function to the data. We can consider </a:t>
            </a:r>
          </a:p>
          <a:p>
            <a:r>
              <a:rPr lang="en-US" dirty="0"/>
              <a:t>different functions as the target function and therefore different hypothesis </a:t>
            </a:r>
          </a:p>
          <a:p>
            <a:r>
              <a:rPr lang="en-US" dirty="0"/>
              <a:t>spaces. Examples:</a:t>
            </a:r>
          </a:p>
          <a:p>
            <a:endParaRPr lang="en-US" dirty="0"/>
          </a:p>
          <a:p>
            <a:r>
              <a:rPr lang="en-US" dirty="0"/>
              <a:t>Propositional if-then rules</a:t>
            </a:r>
          </a:p>
          <a:p>
            <a:r>
              <a:rPr lang="en-US" dirty="0"/>
              <a:t>Decision Trees</a:t>
            </a:r>
          </a:p>
          <a:p>
            <a:r>
              <a:rPr lang="en-US" dirty="0"/>
              <a:t>First-order if-then rules </a:t>
            </a:r>
          </a:p>
          <a:p>
            <a:r>
              <a:rPr lang="en-US" dirty="0"/>
              <a:t>First-order logic  theory</a:t>
            </a:r>
          </a:p>
          <a:p>
            <a:r>
              <a:rPr lang="en-US" dirty="0"/>
              <a:t>Linear functions</a:t>
            </a:r>
          </a:p>
          <a:p>
            <a:r>
              <a:rPr lang="en-US" dirty="0"/>
              <a:t>Polynomials of  degree at most k</a:t>
            </a:r>
          </a:p>
          <a:p>
            <a:r>
              <a:rPr lang="en-US" dirty="0"/>
              <a:t>Neural networks </a:t>
            </a:r>
          </a:p>
          <a:p>
            <a:r>
              <a:rPr lang="en-US" dirty="0"/>
              <a:t>Java programs</a:t>
            </a:r>
          </a:p>
          <a:p>
            <a:r>
              <a:rPr lang="en-US" dirty="0" err="1"/>
              <a:t>Etc</a:t>
            </a:r>
            <a:r>
              <a:rPr lang="en-US" dirty="0"/>
              <a:t> </a:t>
            </a: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4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34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34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4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34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34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4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34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34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49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349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349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49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349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349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49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349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349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49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349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349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49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349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349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49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349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349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Tradeoff in expressiveness and complexity</a:t>
            </a:r>
          </a:p>
        </p:txBody>
      </p:sp>
      <p:sp>
        <p:nvSpPr>
          <p:cNvPr id="76390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09600" y="1981200"/>
            <a:ext cx="8077200" cy="3581400"/>
          </a:xfrm>
          <a:noFill/>
          <a:ln/>
        </p:spPr>
        <p:txBody>
          <a:bodyPr/>
          <a:lstStyle/>
          <a:p>
            <a:r>
              <a:rPr lang="en-US" sz="2400" dirty="0"/>
              <a:t>A learning problem is </a:t>
            </a:r>
            <a:r>
              <a:rPr lang="en-US" sz="2400" dirty="0">
                <a:solidFill>
                  <a:schemeClr val="accent2"/>
                </a:solidFill>
              </a:rPr>
              <a:t>realizable</a:t>
            </a:r>
            <a:r>
              <a:rPr lang="en-US" sz="2400" dirty="0"/>
              <a:t>  if its hypothesis space contains the true </a:t>
            </a:r>
            <a:r>
              <a:rPr lang="en-US" sz="2400" dirty="0" smtClean="0"/>
              <a:t>function</a:t>
            </a:r>
            <a:r>
              <a:rPr lang="en-US" sz="2400" dirty="0"/>
              <a:t>.</a:t>
            </a:r>
          </a:p>
          <a:p>
            <a:endParaRPr lang="en-US" dirty="0"/>
          </a:p>
        </p:txBody>
      </p:sp>
      <p:sp>
        <p:nvSpPr>
          <p:cNvPr id="763910" name="Rectangle 6"/>
          <p:cNvSpPr>
            <a:spLocks noChangeArrowheads="1"/>
          </p:cNvSpPr>
          <p:nvPr/>
        </p:nvSpPr>
        <p:spPr bwMode="auto">
          <a:xfrm>
            <a:off x="1219200" y="3124200"/>
            <a:ext cx="7315200" cy="1031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800" i="1" dirty="0">
                <a:solidFill>
                  <a:srgbClr val="FF0000"/>
                </a:solidFill>
              </a:rPr>
              <a:t>Why not pick the largest possible hypothesis </a:t>
            </a:r>
          </a:p>
          <a:p>
            <a:pPr>
              <a:spcBef>
                <a:spcPct val="20000"/>
              </a:spcBef>
            </a:pPr>
            <a:r>
              <a:rPr lang="en-US" sz="2800" i="1" dirty="0">
                <a:solidFill>
                  <a:srgbClr val="FF0000"/>
                </a:solidFill>
              </a:rPr>
              <a:t>space, say the class of all Turing machines? </a:t>
            </a:r>
          </a:p>
        </p:txBody>
      </p:sp>
      <p:sp>
        <p:nvSpPr>
          <p:cNvPr id="763911" name="Text Box 7"/>
          <p:cNvSpPr txBox="1">
            <a:spLocks noChangeArrowheads="1"/>
          </p:cNvSpPr>
          <p:nvPr/>
        </p:nvSpPr>
        <p:spPr bwMode="auto">
          <a:xfrm>
            <a:off x="770049" y="4572000"/>
            <a:ext cx="7930927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b="1" dirty="0"/>
              <a:t>Tradeoff between </a:t>
            </a:r>
            <a:r>
              <a:rPr lang="en-US" b="1" dirty="0">
                <a:solidFill>
                  <a:schemeClr val="accent2"/>
                </a:solidFill>
              </a:rPr>
              <a:t>expressiveness of a hypothesis space</a:t>
            </a:r>
            <a:r>
              <a:rPr lang="en-US" b="1" dirty="0"/>
              <a:t> </a:t>
            </a:r>
          </a:p>
          <a:p>
            <a:pPr algn="ctr"/>
            <a:r>
              <a:rPr lang="en-US" b="1" dirty="0"/>
              <a:t>and the </a:t>
            </a:r>
            <a:r>
              <a:rPr lang="en-US" b="1" dirty="0">
                <a:solidFill>
                  <a:schemeClr val="accent2"/>
                </a:solidFill>
              </a:rPr>
              <a:t>complexity of finding simple, consistent hypotheses</a:t>
            </a:r>
          </a:p>
          <a:p>
            <a:pPr algn="ctr"/>
            <a:r>
              <a:rPr lang="en-US" b="1" dirty="0"/>
              <a:t>within the </a:t>
            </a:r>
            <a:r>
              <a:rPr lang="en-US" b="1" dirty="0" smtClean="0"/>
              <a:t>space (also risk of “</a:t>
            </a:r>
            <a:r>
              <a:rPr lang="en-US" b="1" dirty="0" err="1" smtClean="0"/>
              <a:t>overfitting</a:t>
            </a:r>
            <a:r>
              <a:rPr lang="en-US" b="1" dirty="0" smtClean="0"/>
              <a:t>”).</a:t>
            </a:r>
          </a:p>
          <a:p>
            <a:pPr algn="ctr"/>
            <a:r>
              <a:rPr lang="en-US" b="1" dirty="0" smtClean="0"/>
              <a:t>Extreme </a:t>
            </a:r>
            <a:r>
              <a:rPr lang="en-US" b="1" dirty="0" err="1" smtClean="0"/>
              <a:t>overfitting</a:t>
            </a:r>
            <a:r>
              <a:rPr lang="en-US" b="1" dirty="0" smtClean="0"/>
              <a:t>: Just remember all training examples.</a:t>
            </a:r>
            <a:endParaRPr lang="en-US" b="1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3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3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3910" grpId="0"/>
      <p:bldP spid="763911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2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Summary</a:t>
            </a:r>
          </a:p>
        </p:txBody>
      </p:sp>
      <p:sp>
        <p:nvSpPr>
          <p:cNvPr id="932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b="1" dirty="0">
                <a:solidFill>
                  <a:srgbClr val="0000FF"/>
                </a:solidFill>
              </a:rPr>
              <a:t>Learning needed for unknown </a:t>
            </a:r>
            <a:r>
              <a:rPr lang="en-US" sz="2400" b="1" dirty="0" smtClean="0">
                <a:solidFill>
                  <a:srgbClr val="0000FF"/>
                </a:solidFill>
              </a:rPr>
              <a:t>environments</a:t>
            </a:r>
            <a:r>
              <a:rPr lang="en-US" sz="2400" b="1" dirty="0">
                <a:solidFill>
                  <a:srgbClr val="0000FF"/>
                </a:solidFill>
              </a:rPr>
              <a:t>.</a:t>
            </a:r>
          </a:p>
          <a:p>
            <a:pPr>
              <a:lnSpc>
                <a:spcPct val="90000"/>
              </a:lnSpc>
            </a:pPr>
            <a:endParaRPr lang="en-US" sz="2400" b="1" dirty="0">
              <a:solidFill>
                <a:srgbClr val="0000FF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400" b="1" dirty="0">
                <a:solidFill>
                  <a:srgbClr val="0000FF"/>
                </a:solidFill>
              </a:rPr>
              <a:t>Learning agent = performance element + learning element</a:t>
            </a:r>
          </a:p>
          <a:p>
            <a:pPr>
              <a:lnSpc>
                <a:spcPct val="90000"/>
              </a:lnSpc>
            </a:pPr>
            <a:endParaRPr lang="en-US" sz="2400" b="1" dirty="0">
              <a:solidFill>
                <a:srgbClr val="0000FF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400" b="1" dirty="0">
                <a:solidFill>
                  <a:srgbClr val="0000FF"/>
                </a:solidFill>
              </a:rPr>
              <a:t>For supervised learning, the aim is to find a simple hypothesis approximately consistent with training </a:t>
            </a:r>
            <a:r>
              <a:rPr lang="en-US" sz="2400" b="1" dirty="0" smtClean="0">
                <a:solidFill>
                  <a:srgbClr val="0000FF"/>
                </a:solidFill>
              </a:rPr>
              <a:t>examples.</a:t>
            </a:r>
            <a:endParaRPr lang="en-US" sz="2400" b="1" dirty="0">
              <a:solidFill>
                <a:srgbClr val="0000FF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400" b="1" dirty="0">
                <a:solidFill>
                  <a:srgbClr val="0000FF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32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32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32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32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2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752600" y="228600"/>
            <a:ext cx="7191375" cy="901700"/>
          </a:xfrm>
          <a:noFill/>
          <a:ln/>
          <a:effectLst>
            <a:outerShdw blurRad="63500" dist="17961" dir="18900000" algn="ctr" rotWithShape="0">
              <a:schemeClr val="tx1">
                <a:alpha val="74998"/>
              </a:schemeClr>
            </a:outerShdw>
          </a:effectLst>
        </p:spPr>
        <p:txBody>
          <a:bodyPr lIns="92075" tIns="46038" rIns="92075" bIns="46038"/>
          <a:lstStyle/>
          <a:p>
            <a:r>
              <a:rPr lang="en-US"/>
              <a:t>What's  involved in Intelligence?</a:t>
            </a:r>
          </a:p>
        </p:txBody>
      </p:sp>
      <p:sp>
        <p:nvSpPr>
          <p:cNvPr id="912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981200"/>
            <a:ext cx="7772400" cy="4876800"/>
          </a:xfrm>
          <a:noFill/>
          <a:ln/>
        </p:spPr>
        <p:txBody>
          <a:bodyPr lIns="92075" tIns="46038" rIns="92075" bIns="46038"/>
          <a:lstStyle/>
          <a:p>
            <a:r>
              <a:rPr lang="en-US" sz="2800"/>
              <a:t>A) Ability to interact with the real world</a:t>
            </a:r>
          </a:p>
          <a:p>
            <a:pPr lvl="1">
              <a:buFontTx/>
              <a:buNone/>
            </a:pPr>
            <a:r>
              <a:rPr lang="en-US" sz="1600"/>
              <a:t> to perceive, understand, and act</a:t>
            </a:r>
          </a:p>
          <a:p>
            <a:pPr lvl="1">
              <a:buFontTx/>
              <a:buNone/>
            </a:pPr>
            <a:r>
              <a:rPr lang="en-US" sz="1600"/>
              <a:t> speech recognition and understanding</a:t>
            </a:r>
          </a:p>
          <a:p>
            <a:pPr lvl="1">
              <a:buFontTx/>
              <a:buNone/>
            </a:pPr>
            <a:r>
              <a:rPr lang="en-US" sz="1600"/>
              <a:t> image understanding (computer vision)</a:t>
            </a:r>
          </a:p>
          <a:p>
            <a:pPr lvl="1">
              <a:buFontTx/>
              <a:buNone/>
            </a:pPr>
            <a:r>
              <a:rPr lang="en-US" sz="1600"/>
              <a:t> </a:t>
            </a:r>
            <a:r>
              <a:rPr lang="en-US" sz="2800"/>
              <a:t>B) Reasoning and Planning</a:t>
            </a:r>
          </a:p>
          <a:p>
            <a:pPr lvl="1">
              <a:buFontTx/>
              <a:buNone/>
            </a:pPr>
            <a:r>
              <a:rPr lang="en-US" sz="1600"/>
              <a:t>modelling the external world</a:t>
            </a:r>
          </a:p>
          <a:p>
            <a:pPr lvl="1">
              <a:buFontTx/>
              <a:buNone/>
            </a:pPr>
            <a:r>
              <a:rPr lang="en-US" sz="1600"/>
              <a:t>problem solving, planning, and decision making</a:t>
            </a:r>
          </a:p>
          <a:p>
            <a:pPr lvl="1">
              <a:buFontTx/>
              <a:buNone/>
            </a:pPr>
            <a:r>
              <a:rPr lang="en-US" sz="1600" i="1"/>
              <a:t>ability to deal with unexpected problems, uncertainties</a:t>
            </a:r>
            <a:r>
              <a:rPr lang="en-US" sz="2800"/>
              <a:t>   </a:t>
            </a:r>
          </a:p>
          <a:p>
            <a:r>
              <a:rPr lang="en-US" sz="2800"/>
              <a:t>C) Learning and Adaptation</a:t>
            </a:r>
          </a:p>
          <a:p>
            <a:r>
              <a:rPr lang="en-US" sz="2800"/>
              <a:t>     </a:t>
            </a:r>
            <a:r>
              <a:rPr lang="en-US" sz="1600"/>
              <a:t>We are continuously learning and adapting.</a:t>
            </a:r>
          </a:p>
          <a:p>
            <a:pPr lvl="1">
              <a:buFontTx/>
              <a:buNone/>
            </a:pPr>
            <a:r>
              <a:rPr lang="en-US" sz="1600"/>
              <a:t>We want systems that adapt to us!</a:t>
            </a:r>
          </a:p>
          <a:p>
            <a:pPr lvl="1">
              <a:buFontTx/>
              <a:buNone/>
            </a:pPr>
            <a:endParaRPr lang="en-US" sz="2800"/>
          </a:p>
        </p:txBody>
      </p:sp>
      <p:sp>
        <p:nvSpPr>
          <p:cNvPr id="912392" name="Text Box 8"/>
          <p:cNvSpPr txBox="1">
            <a:spLocks noChangeArrowheads="1"/>
          </p:cNvSpPr>
          <p:nvPr/>
        </p:nvSpPr>
        <p:spPr bwMode="auto">
          <a:xfrm>
            <a:off x="6400800" y="3505200"/>
            <a:ext cx="21383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Part I and PartII</a:t>
            </a:r>
          </a:p>
        </p:txBody>
      </p:sp>
      <p:grpSp>
        <p:nvGrpSpPr>
          <p:cNvPr id="912397" name="Group 13"/>
          <p:cNvGrpSpPr>
            <a:grpSpLocks/>
          </p:cNvGrpSpPr>
          <p:nvPr/>
        </p:nvGrpSpPr>
        <p:grpSpPr bwMode="auto">
          <a:xfrm>
            <a:off x="990600" y="5105400"/>
            <a:ext cx="7772400" cy="1600200"/>
            <a:chOff x="624" y="3216"/>
            <a:chExt cx="4896" cy="1008"/>
          </a:xfrm>
        </p:grpSpPr>
        <p:sp>
          <p:nvSpPr>
            <p:cNvPr id="912391" name="Rectangle 7"/>
            <p:cNvSpPr>
              <a:spLocks noChangeArrowheads="1"/>
            </p:cNvSpPr>
            <p:nvPr/>
          </p:nvSpPr>
          <p:spPr bwMode="auto">
            <a:xfrm>
              <a:off x="624" y="3216"/>
              <a:ext cx="4896" cy="1008"/>
            </a:xfrm>
            <a:prstGeom prst="rect">
              <a:avLst/>
            </a:prstGeom>
            <a:noFill/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2393" name="Text Box 9"/>
            <p:cNvSpPr txBox="1">
              <a:spLocks noChangeArrowheads="1"/>
            </p:cNvSpPr>
            <p:nvPr/>
          </p:nvSpPr>
          <p:spPr bwMode="auto">
            <a:xfrm>
              <a:off x="4176" y="3264"/>
              <a:ext cx="66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Part III</a:t>
              </a:r>
            </a:p>
          </p:txBody>
        </p:sp>
      </p:grpSp>
      <p:sp>
        <p:nvSpPr>
          <p:cNvPr id="912394" name="Freeform 10"/>
          <p:cNvSpPr>
            <a:spLocks/>
          </p:cNvSpPr>
          <p:nvPr/>
        </p:nvSpPr>
        <p:spPr bwMode="auto">
          <a:xfrm>
            <a:off x="304800" y="4038600"/>
            <a:ext cx="381000" cy="1905000"/>
          </a:xfrm>
          <a:custGeom>
            <a:avLst/>
            <a:gdLst>
              <a:gd name="T0" fmla="*/ 240 w 240"/>
              <a:gd name="T1" fmla="*/ 0 h 1200"/>
              <a:gd name="T2" fmla="*/ 0 w 240"/>
              <a:gd name="T3" fmla="*/ 576 h 1200"/>
              <a:gd name="T4" fmla="*/ 240 w 240"/>
              <a:gd name="T5" fmla="*/ 1200 h 1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40" h="1200">
                <a:moveTo>
                  <a:pt x="240" y="0"/>
                </a:moveTo>
                <a:cubicBezTo>
                  <a:pt x="120" y="188"/>
                  <a:pt x="0" y="376"/>
                  <a:pt x="0" y="576"/>
                </a:cubicBezTo>
                <a:cubicBezTo>
                  <a:pt x="0" y="776"/>
                  <a:pt x="200" y="1096"/>
                  <a:pt x="240" y="120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2395" name="Freeform 11"/>
          <p:cNvSpPr>
            <a:spLocks/>
          </p:cNvSpPr>
          <p:nvPr/>
        </p:nvSpPr>
        <p:spPr bwMode="auto">
          <a:xfrm>
            <a:off x="381000" y="2971800"/>
            <a:ext cx="533400" cy="2667000"/>
          </a:xfrm>
          <a:custGeom>
            <a:avLst/>
            <a:gdLst>
              <a:gd name="T0" fmla="*/ 240 w 240"/>
              <a:gd name="T1" fmla="*/ 0 h 1200"/>
              <a:gd name="T2" fmla="*/ 0 w 240"/>
              <a:gd name="T3" fmla="*/ 576 h 1200"/>
              <a:gd name="T4" fmla="*/ 240 w 240"/>
              <a:gd name="T5" fmla="*/ 1200 h 1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40" h="1200">
                <a:moveTo>
                  <a:pt x="240" y="0"/>
                </a:moveTo>
                <a:cubicBezTo>
                  <a:pt x="120" y="188"/>
                  <a:pt x="0" y="376"/>
                  <a:pt x="0" y="576"/>
                </a:cubicBezTo>
                <a:cubicBezTo>
                  <a:pt x="0" y="776"/>
                  <a:pt x="200" y="1096"/>
                  <a:pt x="240" y="120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2396" name="Freeform 12"/>
          <p:cNvSpPr>
            <a:spLocks/>
          </p:cNvSpPr>
          <p:nvPr/>
        </p:nvSpPr>
        <p:spPr bwMode="auto">
          <a:xfrm>
            <a:off x="457200" y="2286000"/>
            <a:ext cx="381000" cy="1905000"/>
          </a:xfrm>
          <a:custGeom>
            <a:avLst/>
            <a:gdLst>
              <a:gd name="T0" fmla="*/ 240 w 240"/>
              <a:gd name="T1" fmla="*/ 0 h 1200"/>
              <a:gd name="T2" fmla="*/ 0 w 240"/>
              <a:gd name="T3" fmla="*/ 576 h 1200"/>
              <a:gd name="T4" fmla="*/ 240 w 240"/>
              <a:gd name="T5" fmla="*/ 1200 h 1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40" h="1200">
                <a:moveTo>
                  <a:pt x="240" y="0"/>
                </a:moveTo>
                <a:cubicBezTo>
                  <a:pt x="120" y="188"/>
                  <a:pt x="0" y="376"/>
                  <a:pt x="0" y="576"/>
                </a:cubicBezTo>
                <a:cubicBezTo>
                  <a:pt x="0" y="776"/>
                  <a:pt x="200" y="1096"/>
                  <a:pt x="240" y="120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2394" grpId="0" animBg="1"/>
      <p:bldP spid="912395" grpId="0" animBg="1"/>
      <p:bldP spid="91239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  Learning </a:t>
            </a:r>
          </a:p>
        </p:txBody>
      </p:sp>
      <p:sp>
        <p:nvSpPr>
          <p:cNvPr id="90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Examples</a:t>
            </a:r>
          </a:p>
          <a:p>
            <a:pPr lvl="1"/>
            <a:r>
              <a:rPr lang="en-US"/>
              <a:t>Walking (motor skills)</a:t>
            </a:r>
          </a:p>
          <a:p>
            <a:pPr lvl="1"/>
            <a:r>
              <a:rPr lang="en-US"/>
              <a:t>Riding a bike (motor skills)</a:t>
            </a:r>
          </a:p>
          <a:p>
            <a:pPr lvl="1"/>
            <a:r>
              <a:rPr lang="en-US"/>
              <a:t>Telephone number (memorizing)</a:t>
            </a:r>
          </a:p>
          <a:p>
            <a:pPr lvl="1"/>
            <a:r>
              <a:rPr lang="en-US"/>
              <a:t>Playing backgammon (strategy)</a:t>
            </a:r>
          </a:p>
          <a:p>
            <a:pPr lvl="1"/>
            <a:r>
              <a:rPr lang="en-US"/>
              <a:t>Develop scientific theory (abstraction)</a:t>
            </a:r>
          </a:p>
          <a:p>
            <a:pPr lvl="1"/>
            <a:r>
              <a:rPr lang="en-US"/>
              <a:t>Language</a:t>
            </a:r>
          </a:p>
          <a:p>
            <a:pPr lvl="1"/>
            <a:r>
              <a:rPr lang="en-US"/>
              <a:t>Recognize fraudulent credit card transactions</a:t>
            </a:r>
          </a:p>
          <a:p>
            <a:pPr lvl="1"/>
            <a:r>
              <a:rPr lang="en-US"/>
              <a:t>Etc.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01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901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901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901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901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01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901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901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4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Different Learning  tasks</a:t>
            </a:r>
          </a:p>
        </p:txBody>
      </p:sp>
      <p:pic>
        <p:nvPicPr>
          <p:cNvPr id="91443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981200"/>
            <a:ext cx="6019800" cy="3789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14436" name="Text Box 4"/>
          <p:cNvSpPr txBox="1">
            <a:spLocks noChangeArrowheads="1"/>
          </p:cNvSpPr>
          <p:nvPr/>
        </p:nvSpPr>
        <p:spPr bwMode="auto">
          <a:xfrm>
            <a:off x="746125" y="6137275"/>
            <a:ext cx="192177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 dirty="0"/>
              <a:t>Source: R. Greiner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5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Different Learning Tasks</a:t>
            </a:r>
          </a:p>
        </p:txBody>
      </p:sp>
      <p:pic>
        <p:nvPicPr>
          <p:cNvPr id="91546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981200"/>
            <a:ext cx="6858000" cy="398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915464" name="Group 8"/>
          <p:cNvGrpSpPr>
            <a:grpSpLocks/>
          </p:cNvGrpSpPr>
          <p:nvPr/>
        </p:nvGrpSpPr>
        <p:grpSpPr bwMode="auto">
          <a:xfrm>
            <a:off x="1981200" y="5527675"/>
            <a:ext cx="2784475" cy="1146175"/>
            <a:chOff x="1248" y="3482"/>
            <a:chExt cx="1754" cy="722"/>
          </a:xfrm>
        </p:grpSpPr>
        <p:sp>
          <p:nvSpPr>
            <p:cNvPr id="915462" name="Text Box 6"/>
            <p:cNvSpPr txBox="1">
              <a:spLocks noChangeArrowheads="1"/>
            </p:cNvSpPr>
            <p:nvPr/>
          </p:nvSpPr>
          <p:spPr bwMode="auto">
            <a:xfrm>
              <a:off x="1670" y="3482"/>
              <a:ext cx="45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????</a:t>
              </a:r>
            </a:p>
          </p:txBody>
        </p:sp>
        <p:sp>
          <p:nvSpPr>
            <p:cNvPr id="915463" name="Rectangle 7"/>
            <p:cNvSpPr>
              <a:spLocks noChangeArrowheads="1"/>
            </p:cNvSpPr>
            <p:nvPr/>
          </p:nvSpPr>
          <p:spPr bwMode="auto">
            <a:xfrm>
              <a:off x="1248" y="3648"/>
              <a:ext cx="1754" cy="5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en-US" sz="1400"/>
                <a:t>problems in developing systems that</a:t>
              </a:r>
            </a:p>
            <a:p>
              <a:pPr eaLnBrk="0" hangingPunct="0"/>
              <a:r>
                <a:rPr lang="en-US" sz="1400"/>
                <a:t> recognize spontaneous speech</a:t>
              </a:r>
            </a:p>
            <a:p>
              <a:pPr eaLnBrk="0" hangingPunct="0"/>
              <a:endParaRPr lang="en-US"/>
            </a:p>
          </p:txBody>
        </p:sp>
      </p:grpSp>
      <p:grpSp>
        <p:nvGrpSpPr>
          <p:cNvPr id="915467" name="Group 11"/>
          <p:cNvGrpSpPr>
            <a:grpSpLocks/>
          </p:cNvGrpSpPr>
          <p:nvPr/>
        </p:nvGrpSpPr>
        <p:grpSpPr bwMode="auto">
          <a:xfrm>
            <a:off x="4495800" y="6019800"/>
            <a:ext cx="3657600" cy="396875"/>
            <a:chOff x="2832" y="3792"/>
            <a:chExt cx="2304" cy="250"/>
          </a:xfrm>
        </p:grpSpPr>
        <p:sp>
          <p:nvSpPr>
            <p:cNvPr id="915465" name="Text Box 9"/>
            <p:cNvSpPr txBox="1">
              <a:spLocks noChangeArrowheads="1"/>
            </p:cNvSpPr>
            <p:nvPr/>
          </p:nvSpPr>
          <p:spPr bwMode="auto">
            <a:xfrm>
              <a:off x="3408" y="3792"/>
              <a:ext cx="172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000"/>
                <a:t>How to recognize speech</a:t>
              </a:r>
            </a:p>
          </p:txBody>
        </p:sp>
        <p:sp>
          <p:nvSpPr>
            <p:cNvPr id="915466" name="Line 10"/>
            <p:cNvSpPr>
              <a:spLocks noChangeShapeType="1"/>
            </p:cNvSpPr>
            <p:nvPr/>
          </p:nvSpPr>
          <p:spPr bwMode="auto">
            <a:xfrm>
              <a:off x="2832" y="3888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5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5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6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Different Learning Tasks</a:t>
            </a:r>
          </a:p>
        </p:txBody>
      </p:sp>
      <p:pic>
        <p:nvPicPr>
          <p:cNvPr id="91648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905000"/>
            <a:ext cx="5562600" cy="4033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3170" name="Rectangle 2"/>
          <p:cNvSpPr>
            <a:spLocks noChangeArrowheads="1"/>
          </p:cNvSpPr>
          <p:nvPr/>
        </p:nvSpPr>
        <p:spPr bwMode="auto">
          <a:xfrm>
            <a:off x="457200" y="1295400"/>
            <a:ext cx="8229600" cy="3276600"/>
          </a:xfrm>
          <a:prstGeom prst="rect">
            <a:avLst/>
          </a:prstGeom>
          <a:solidFill>
            <a:srgbClr val="EAEAEA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0317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(One) Definition of Learning</a:t>
            </a:r>
          </a:p>
        </p:txBody>
      </p:sp>
      <p:sp>
        <p:nvSpPr>
          <p:cNvPr id="903172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Definition [Mitchell]:</a:t>
            </a:r>
          </a:p>
          <a:p>
            <a:pPr lvl="1">
              <a:buFontTx/>
              <a:buNone/>
            </a:pPr>
            <a:r>
              <a:rPr lang="en-US" sz="2200"/>
              <a:t>A computer program is said to learn from </a:t>
            </a:r>
          </a:p>
          <a:p>
            <a:pPr lvl="2"/>
            <a:r>
              <a:rPr lang="en-US" sz="2000"/>
              <a:t>experience E with respect to some class of </a:t>
            </a:r>
          </a:p>
          <a:p>
            <a:pPr lvl="2"/>
            <a:r>
              <a:rPr lang="en-US" sz="2000"/>
              <a:t>tasks T and </a:t>
            </a:r>
          </a:p>
          <a:p>
            <a:pPr lvl="2"/>
            <a:r>
              <a:rPr lang="en-US" sz="2000"/>
              <a:t>performance measure P, </a:t>
            </a:r>
          </a:p>
          <a:p>
            <a:pPr lvl="1">
              <a:buFontTx/>
              <a:buNone/>
            </a:pPr>
            <a:r>
              <a:rPr lang="en-US" sz="2200"/>
              <a:t>if its performance at tasks in T, as measured by P, improves with  experience E.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5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Examples</a:t>
            </a:r>
          </a:p>
        </p:txBody>
      </p:sp>
      <p:sp>
        <p:nvSpPr>
          <p:cNvPr id="905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Spam Filtering</a:t>
            </a:r>
          </a:p>
          <a:p>
            <a:pPr lvl="1">
              <a:lnSpc>
                <a:spcPct val="90000"/>
              </a:lnSpc>
            </a:pPr>
            <a:r>
              <a:rPr lang="en-US"/>
              <a:t>T: Classify emails HAM / SPAM </a:t>
            </a:r>
          </a:p>
          <a:p>
            <a:pPr lvl="1">
              <a:lnSpc>
                <a:spcPct val="90000"/>
              </a:lnSpc>
            </a:pPr>
            <a:r>
              <a:rPr lang="en-US"/>
              <a:t>E: Examples (e</a:t>
            </a:r>
            <a:r>
              <a:rPr lang="en-US" baseline="-25000"/>
              <a:t>1</a:t>
            </a:r>
            <a:r>
              <a:rPr lang="en-US"/>
              <a:t>,HAM),(e</a:t>
            </a:r>
            <a:r>
              <a:rPr lang="en-US" baseline="-25000"/>
              <a:t>2</a:t>
            </a:r>
            <a:r>
              <a:rPr lang="en-US"/>
              <a:t>,SPAM),(e</a:t>
            </a:r>
            <a:r>
              <a:rPr lang="en-US" baseline="-25000"/>
              <a:t>3</a:t>
            </a:r>
            <a:r>
              <a:rPr lang="en-US"/>
              <a:t>,HAM),(e</a:t>
            </a:r>
            <a:r>
              <a:rPr lang="en-US" baseline="-25000"/>
              <a:t>4</a:t>
            </a:r>
            <a:r>
              <a:rPr lang="en-US"/>
              <a:t>,SPAM), ...</a:t>
            </a:r>
          </a:p>
          <a:p>
            <a:pPr lvl="1">
              <a:lnSpc>
                <a:spcPct val="90000"/>
              </a:lnSpc>
            </a:pPr>
            <a:r>
              <a:rPr lang="en-US"/>
              <a:t>P: Prob. of error on new emails</a:t>
            </a:r>
          </a:p>
          <a:p>
            <a:pPr>
              <a:lnSpc>
                <a:spcPct val="90000"/>
              </a:lnSpc>
            </a:pPr>
            <a:r>
              <a:rPr lang="en-US"/>
              <a:t>Personalized Retrieval</a:t>
            </a:r>
          </a:p>
          <a:p>
            <a:pPr lvl="1">
              <a:lnSpc>
                <a:spcPct val="90000"/>
              </a:lnSpc>
            </a:pPr>
            <a:r>
              <a:rPr lang="en-US"/>
              <a:t>T: find documents the user wants for query</a:t>
            </a:r>
          </a:p>
          <a:p>
            <a:pPr lvl="1">
              <a:lnSpc>
                <a:spcPct val="90000"/>
              </a:lnSpc>
            </a:pPr>
            <a:r>
              <a:rPr lang="en-US"/>
              <a:t>E: watch person use Google (queries / clicks)</a:t>
            </a:r>
          </a:p>
          <a:p>
            <a:pPr lvl="1">
              <a:lnSpc>
                <a:spcPct val="90000"/>
              </a:lnSpc>
            </a:pPr>
            <a:r>
              <a:rPr lang="en-US"/>
              <a:t>P: # relevant docs in top 10</a:t>
            </a:r>
          </a:p>
          <a:p>
            <a:pPr>
              <a:lnSpc>
                <a:spcPct val="90000"/>
              </a:lnSpc>
            </a:pPr>
            <a:r>
              <a:rPr lang="en-US"/>
              <a:t>Play Checkers</a:t>
            </a:r>
          </a:p>
          <a:p>
            <a:pPr lvl="1">
              <a:lnSpc>
                <a:spcPct val="90000"/>
              </a:lnSpc>
            </a:pPr>
            <a:r>
              <a:rPr lang="en-US"/>
              <a:t>T: Play checkers</a:t>
            </a:r>
          </a:p>
          <a:p>
            <a:pPr lvl="1">
              <a:lnSpc>
                <a:spcPct val="90000"/>
              </a:lnSpc>
            </a:pPr>
            <a:r>
              <a:rPr lang="en-US"/>
              <a:t>E: games against self</a:t>
            </a:r>
          </a:p>
          <a:p>
            <a:pPr lvl="1">
              <a:lnSpc>
                <a:spcPct val="90000"/>
              </a:lnSpc>
            </a:pPr>
            <a:r>
              <a:rPr lang="en-US"/>
              <a:t>P: percentage wins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5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5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5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5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5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5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5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5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5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52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52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52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51787</TotalTime>
  <Words>1809</Words>
  <Application>Microsoft Macintosh PowerPoint</Application>
  <PresentationFormat>On-screen Show (4:3)</PresentationFormat>
  <Paragraphs>268</Paragraphs>
  <Slides>26</Slides>
  <Notes>12</Notes>
  <HiddenSlides>1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8" baseType="lpstr">
      <vt:lpstr>Default Design</vt:lpstr>
      <vt:lpstr>Document</vt:lpstr>
      <vt:lpstr>CS 4700: Foundations of  Artificial Intelligence</vt:lpstr>
      <vt:lpstr>Intelligence</vt:lpstr>
      <vt:lpstr>What's  involved in Intelligence?</vt:lpstr>
      <vt:lpstr>  Learning </vt:lpstr>
      <vt:lpstr>Different Learning  tasks</vt:lpstr>
      <vt:lpstr>Different Learning Tasks</vt:lpstr>
      <vt:lpstr>Different Learning Tasks</vt:lpstr>
      <vt:lpstr>(One) Definition of Learning</vt:lpstr>
      <vt:lpstr>Examples</vt:lpstr>
      <vt:lpstr>Learning agents</vt:lpstr>
      <vt:lpstr>A General Model of Learning Agents </vt:lpstr>
      <vt:lpstr>Learning:  Types of learning</vt:lpstr>
      <vt:lpstr>Learning:  Type of feedback</vt:lpstr>
      <vt:lpstr>Learning:  Type of representation and Prior Knowledge</vt:lpstr>
      <vt:lpstr>Inductive Learning Example</vt:lpstr>
      <vt:lpstr>Inductive Learning / Concept Learning</vt:lpstr>
      <vt:lpstr>Classification and Regression Tasks</vt:lpstr>
      <vt:lpstr>Inductive Learning Algorithm</vt:lpstr>
      <vt:lpstr>Inductive Learning Setting</vt:lpstr>
      <vt:lpstr>Inductive learning: Summary   </vt:lpstr>
      <vt:lpstr>Inductive learning method</vt:lpstr>
      <vt:lpstr>Multiple consistent hypotheses?</vt:lpstr>
      <vt:lpstr>Preference Bias: Ockham's Razor</vt:lpstr>
      <vt:lpstr>Different Hypothesis Spaces   </vt:lpstr>
      <vt:lpstr>Tradeoff in expressiveness and complexity</vt:lpstr>
      <vt:lpstr>Summary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Bart Selman</cp:lastModifiedBy>
  <cp:revision>876</cp:revision>
  <dcterms:created xsi:type="dcterms:W3CDTF">1601-01-01T00:00:00Z</dcterms:created>
  <dcterms:modified xsi:type="dcterms:W3CDTF">2014-11-19T08:09:35Z</dcterms:modified>
</cp:coreProperties>
</file>