
<file path=[Content_Types].xml><?xml version="1.0" encoding="utf-8"?>
<Types xmlns="http://schemas.openxmlformats.org/package/2006/content-types">
  <Default Extension="xml" ContentType="application/xml"/>
  <Default Extension="wmf" ContentType="image/x-wmf"/>
  <Default Extension="wmv" ContentType="video/unknown"/>
  <Default Extension="jpeg" ContentType="image/jpeg"/>
  <Default Extension="mpg" ContentType="video/unknown"/>
  <Default Extension="mp4" ContentType="video/unknown"/>
  <Default Extension="rels" ContentType="application/vnd.openxmlformats-package.relationships+xml"/>
  <Default Extension="mov" ContentType="video/unknown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theme/theme3.xml" ContentType="application/vnd.openxmlformats-officedocument.theme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theme/theme4.xml" ContentType="application/vnd.openxmlformats-officedocument.theme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theme/theme5.xml" ContentType="application/vnd.openxmlformats-officedocument.theme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slideLayouts/slideLayout67.xml" ContentType="application/vnd.openxmlformats-officedocument.presentationml.slideLayout+xml"/>
  <Override PartName="/ppt/theme/theme6.xml" ContentType="application/vnd.openxmlformats-officedocument.theme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slideLayouts/slideLayout78.xml" ContentType="application/vnd.openxmlformats-officedocument.presentationml.slideLayout+xml"/>
  <Override PartName="/ppt/slideLayouts/slideLayout79.xml" ContentType="application/vnd.openxmlformats-officedocument.presentationml.slideLayout+xml"/>
  <Override PartName="/ppt/theme/theme7.xml" ContentType="application/vnd.openxmlformats-officedocument.theme+xml"/>
  <Override PartName="/ppt/slideLayouts/slideLayout80.xml" ContentType="application/vnd.openxmlformats-officedocument.presentationml.slideLayout+xml"/>
  <Override PartName="/ppt/slideLayouts/slideLayout81.xml" ContentType="application/vnd.openxmlformats-officedocument.presentationml.slideLayout+xml"/>
  <Override PartName="/ppt/slideLayouts/slideLayout82.xml" ContentType="application/vnd.openxmlformats-officedocument.presentationml.slideLayout+xml"/>
  <Override PartName="/ppt/slideLayouts/slideLayout83.xml" ContentType="application/vnd.openxmlformats-officedocument.presentationml.slideLayout+xml"/>
  <Override PartName="/ppt/slideLayouts/slideLayout84.xml" ContentType="application/vnd.openxmlformats-officedocument.presentationml.slideLayout+xml"/>
  <Override PartName="/ppt/slideLayouts/slideLayout85.xml" ContentType="application/vnd.openxmlformats-officedocument.presentationml.slideLayout+xml"/>
  <Override PartName="/ppt/slideLayouts/slideLayout86.xml" ContentType="application/vnd.openxmlformats-officedocument.presentationml.slideLayout+xml"/>
  <Override PartName="/ppt/slideLayouts/slideLayout87.xml" ContentType="application/vnd.openxmlformats-officedocument.presentationml.slideLayout+xml"/>
  <Override PartName="/ppt/slideLayouts/slideLayout88.xml" ContentType="application/vnd.openxmlformats-officedocument.presentationml.slideLayout+xml"/>
  <Override PartName="/ppt/slideLayouts/slideLayout89.xml" ContentType="application/vnd.openxmlformats-officedocument.presentationml.slideLayout+xml"/>
  <Override PartName="/ppt/slideLayouts/slideLayout90.xml" ContentType="application/vnd.openxmlformats-officedocument.presentationml.slideLayout+xml"/>
  <Override PartName="/ppt/theme/theme8.xml" ContentType="application/vnd.openxmlformats-officedocument.theme+xml"/>
  <Override PartName="/ppt/slideLayouts/slideLayout91.xml" ContentType="application/vnd.openxmlformats-officedocument.presentationml.slideLayout+xml"/>
  <Override PartName="/ppt/slideLayouts/slideLayout92.xml" ContentType="application/vnd.openxmlformats-officedocument.presentationml.slideLayout+xml"/>
  <Override PartName="/ppt/slideLayouts/slideLayout93.xml" ContentType="application/vnd.openxmlformats-officedocument.presentationml.slideLayout+xml"/>
  <Override PartName="/ppt/slideLayouts/slideLayout94.xml" ContentType="application/vnd.openxmlformats-officedocument.presentationml.slideLayout+xml"/>
  <Override PartName="/ppt/slideLayouts/slideLayout95.xml" ContentType="application/vnd.openxmlformats-officedocument.presentationml.slideLayout+xml"/>
  <Override PartName="/ppt/slideLayouts/slideLayout96.xml" ContentType="application/vnd.openxmlformats-officedocument.presentationml.slideLayout+xml"/>
  <Override PartName="/ppt/slideLayouts/slideLayout97.xml" ContentType="application/vnd.openxmlformats-officedocument.presentationml.slideLayout+xml"/>
  <Override PartName="/ppt/slideLayouts/slideLayout98.xml" ContentType="application/vnd.openxmlformats-officedocument.presentationml.slideLayout+xml"/>
  <Override PartName="/ppt/slideLayouts/slideLayout99.xml" ContentType="application/vnd.openxmlformats-officedocument.presentationml.slideLayout+xml"/>
  <Override PartName="/ppt/slideLayouts/slideLayout100.xml" ContentType="application/vnd.openxmlformats-officedocument.presentationml.slideLayout+xml"/>
  <Override PartName="/ppt/slideLayouts/slideLayout101.xml" ContentType="application/vnd.openxmlformats-officedocument.presentationml.slideLayout+xml"/>
  <Override PartName="/ppt/theme/theme9.xml" ContentType="application/vnd.openxmlformats-officedocument.theme+xml"/>
  <Override PartName="/ppt/theme/theme10.xml" ContentType="application/vnd.openxmlformats-officedocument.theme+xml"/>
  <Override PartName="/ppt/theme/theme11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52" r:id="rId1"/>
    <p:sldMasterId id="2147483653" r:id="rId2"/>
    <p:sldMasterId id="2147484063" r:id="rId3"/>
    <p:sldMasterId id="2147484075" r:id="rId4"/>
    <p:sldMasterId id="2147484087" r:id="rId5"/>
    <p:sldMasterId id="2147484099" r:id="rId6"/>
    <p:sldMasterId id="2147484111" r:id="rId7"/>
    <p:sldMasterId id="2147484124" r:id="rId8"/>
    <p:sldMasterId id="2147484136" r:id="rId9"/>
  </p:sldMasterIdLst>
  <p:notesMasterIdLst>
    <p:notesMasterId r:id="rId49"/>
  </p:notesMasterIdLst>
  <p:handoutMasterIdLst>
    <p:handoutMasterId r:id="rId50"/>
  </p:handoutMasterIdLst>
  <p:sldIdLst>
    <p:sldId id="416" r:id="rId10"/>
    <p:sldId id="407" r:id="rId11"/>
    <p:sldId id="534" r:id="rId12"/>
    <p:sldId id="535" r:id="rId13"/>
    <p:sldId id="471" r:id="rId14"/>
    <p:sldId id="490" r:id="rId15"/>
    <p:sldId id="491" r:id="rId16"/>
    <p:sldId id="554" r:id="rId17"/>
    <p:sldId id="473" r:id="rId18"/>
    <p:sldId id="536" r:id="rId19"/>
    <p:sldId id="494" r:id="rId20"/>
    <p:sldId id="537" r:id="rId21"/>
    <p:sldId id="497" r:id="rId22"/>
    <p:sldId id="541" r:id="rId23"/>
    <p:sldId id="517" r:id="rId24"/>
    <p:sldId id="539" r:id="rId25"/>
    <p:sldId id="499" r:id="rId26"/>
    <p:sldId id="500" r:id="rId27"/>
    <p:sldId id="542" r:id="rId28"/>
    <p:sldId id="543" r:id="rId29"/>
    <p:sldId id="551" r:id="rId30"/>
    <p:sldId id="501" r:id="rId31"/>
    <p:sldId id="540" r:id="rId32"/>
    <p:sldId id="502" r:id="rId33"/>
    <p:sldId id="505" r:id="rId34"/>
    <p:sldId id="544" r:id="rId35"/>
    <p:sldId id="507" r:id="rId36"/>
    <p:sldId id="546" r:id="rId37"/>
    <p:sldId id="547" r:id="rId38"/>
    <p:sldId id="548" r:id="rId39"/>
    <p:sldId id="516" r:id="rId40"/>
    <p:sldId id="552" r:id="rId41"/>
    <p:sldId id="549" r:id="rId42"/>
    <p:sldId id="550" r:id="rId43"/>
    <p:sldId id="553" r:id="rId44"/>
    <p:sldId id="533" r:id="rId45"/>
    <p:sldId id="523" r:id="rId46"/>
    <p:sldId id="524" r:id="rId47"/>
    <p:sldId id="526" r:id="rId48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1pPr>
    <a:lvl2pPr marL="4572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2pPr>
    <a:lvl3pPr marL="9144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3pPr>
    <a:lvl4pPr marL="13716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4pPr>
    <a:lvl5pPr marL="18288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5pPr>
    <a:lvl6pPr marL="2286000" algn="l" defTabSz="457200" rtl="0" eaLnBrk="1" latinLnBrk="0" hangingPunct="1"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6pPr>
    <a:lvl7pPr marL="2743200" algn="l" defTabSz="457200" rtl="0" eaLnBrk="1" latinLnBrk="0" hangingPunct="1"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7pPr>
    <a:lvl8pPr marL="3200400" algn="l" defTabSz="457200" rtl="0" eaLnBrk="1" latinLnBrk="0" hangingPunct="1"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8pPr>
    <a:lvl9pPr marL="3657600" algn="l" defTabSz="457200" rtl="0" eaLnBrk="1" latinLnBrk="0" hangingPunct="1">
      <a:defRPr sz="24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chemeClr val="tx1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000000"/>
    <a:srgbClr val="CC00CC"/>
    <a:srgbClr val="66FF33"/>
    <a:srgbClr val="FF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napVertSplitter="1">
    <p:restoredLeft sz="15620"/>
    <p:restoredTop sz="99308" autoAdjust="0"/>
  </p:normalViewPr>
  <p:slideViewPr>
    <p:cSldViewPr>
      <p:cViewPr>
        <p:scale>
          <a:sx n="125" d="100"/>
          <a:sy n="125" d="100"/>
        </p:scale>
        <p:origin x="-472" y="-8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>
      <p:cViewPr varScale="1">
        <p:scale>
          <a:sx n="59" d="100"/>
          <a:sy n="59" d="100"/>
        </p:scale>
        <p:origin x="-1788" y="-84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4.xml"/><Relationship Id="rId14" Type="http://schemas.openxmlformats.org/officeDocument/2006/relationships/slide" Target="slides/slide5.xml"/><Relationship Id="rId15" Type="http://schemas.openxmlformats.org/officeDocument/2006/relationships/slide" Target="slides/slide6.xml"/><Relationship Id="rId16" Type="http://schemas.openxmlformats.org/officeDocument/2006/relationships/slide" Target="slides/slide7.xml"/><Relationship Id="rId17" Type="http://schemas.openxmlformats.org/officeDocument/2006/relationships/slide" Target="slides/slide8.xml"/><Relationship Id="rId18" Type="http://schemas.openxmlformats.org/officeDocument/2006/relationships/slide" Target="slides/slide9.xml"/><Relationship Id="rId19" Type="http://schemas.openxmlformats.org/officeDocument/2006/relationships/slide" Target="slides/slide10.xml"/><Relationship Id="rId50" Type="http://schemas.openxmlformats.org/officeDocument/2006/relationships/handoutMaster" Target="handoutMasters/handoutMaster1.xml"/><Relationship Id="rId51" Type="http://schemas.openxmlformats.org/officeDocument/2006/relationships/printerSettings" Target="printerSettings/printerSettings1.bin"/><Relationship Id="rId52" Type="http://schemas.openxmlformats.org/officeDocument/2006/relationships/presProps" Target="presProps.xml"/><Relationship Id="rId53" Type="http://schemas.openxmlformats.org/officeDocument/2006/relationships/viewProps" Target="viewProps.xml"/><Relationship Id="rId54" Type="http://schemas.openxmlformats.org/officeDocument/2006/relationships/theme" Target="theme/theme1.xml"/><Relationship Id="rId55" Type="http://schemas.openxmlformats.org/officeDocument/2006/relationships/tableStyles" Target="tableStyles.xml"/><Relationship Id="rId40" Type="http://schemas.openxmlformats.org/officeDocument/2006/relationships/slide" Target="slides/slide31.xml"/><Relationship Id="rId41" Type="http://schemas.openxmlformats.org/officeDocument/2006/relationships/slide" Target="slides/slide32.xml"/><Relationship Id="rId42" Type="http://schemas.openxmlformats.org/officeDocument/2006/relationships/slide" Target="slides/slide33.xml"/><Relationship Id="rId43" Type="http://schemas.openxmlformats.org/officeDocument/2006/relationships/slide" Target="slides/slide34.xml"/><Relationship Id="rId44" Type="http://schemas.openxmlformats.org/officeDocument/2006/relationships/slide" Target="slides/slide35.xml"/><Relationship Id="rId45" Type="http://schemas.openxmlformats.org/officeDocument/2006/relationships/slide" Target="slides/slide36.xml"/><Relationship Id="rId46" Type="http://schemas.openxmlformats.org/officeDocument/2006/relationships/slide" Target="slides/slide37.xml"/><Relationship Id="rId47" Type="http://schemas.openxmlformats.org/officeDocument/2006/relationships/slide" Target="slides/slide38.xml"/><Relationship Id="rId48" Type="http://schemas.openxmlformats.org/officeDocument/2006/relationships/slide" Target="slides/slide39.xml"/><Relationship Id="rId49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Master" Target="slideMasters/slideMaster3.xml"/><Relationship Id="rId4" Type="http://schemas.openxmlformats.org/officeDocument/2006/relationships/slideMaster" Target="slideMasters/slideMaster4.xml"/><Relationship Id="rId5" Type="http://schemas.openxmlformats.org/officeDocument/2006/relationships/slideMaster" Target="slideMasters/slideMaster5.xml"/><Relationship Id="rId6" Type="http://schemas.openxmlformats.org/officeDocument/2006/relationships/slideMaster" Target="slideMasters/slideMaster6.xml"/><Relationship Id="rId7" Type="http://schemas.openxmlformats.org/officeDocument/2006/relationships/slideMaster" Target="slideMasters/slideMaster7.xml"/><Relationship Id="rId8" Type="http://schemas.openxmlformats.org/officeDocument/2006/relationships/slideMaster" Target="slideMasters/slideMaster8.xml"/><Relationship Id="rId9" Type="http://schemas.openxmlformats.org/officeDocument/2006/relationships/slideMaster" Target="slideMasters/slideMaster9.xml"/><Relationship Id="rId30" Type="http://schemas.openxmlformats.org/officeDocument/2006/relationships/slide" Target="slides/slide21.xml"/><Relationship Id="rId31" Type="http://schemas.openxmlformats.org/officeDocument/2006/relationships/slide" Target="slides/slide22.xml"/><Relationship Id="rId32" Type="http://schemas.openxmlformats.org/officeDocument/2006/relationships/slide" Target="slides/slide23.xml"/><Relationship Id="rId33" Type="http://schemas.openxmlformats.org/officeDocument/2006/relationships/slide" Target="slides/slide24.xml"/><Relationship Id="rId34" Type="http://schemas.openxmlformats.org/officeDocument/2006/relationships/slide" Target="slides/slide25.xml"/><Relationship Id="rId35" Type="http://schemas.openxmlformats.org/officeDocument/2006/relationships/slide" Target="slides/slide26.xml"/><Relationship Id="rId36" Type="http://schemas.openxmlformats.org/officeDocument/2006/relationships/slide" Target="slides/slide27.xml"/><Relationship Id="rId37" Type="http://schemas.openxmlformats.org/officeDocument/2006/relationships/slide" Target="slides/slide28.xml"/><Relationship Id="rId38" Type="http://schemas.openxmlformats.org/officeDocument/2006/relationships/slide" Target="slides/slide29.xml"/><Relationship Id="rId39" Type="http://schemas.openxmlformats.org/officeDocument/2006/relationships/slide" Target="slides/slide30.xml"/><Relationship Id="rId20" Type="http://schemas.openxmlformats.org/officeDocument/2006/relationships/slide" Target="slides/slide11.xml"/><Relationship Id="rId21" Type="http://schemas.openxmlformats.org/officeDocument/2006/relationships/slide" Target="slides/slide12.xml"/><Relationship Id="rId22" Type="http://schemas.openxmlformats.org/officeDocument/2006/relationships/slide" Target="slides/slide13.xml"/><Relationship Id="rId23" Type="http://schemas.openxmlformats.org/officeDocument/2006/relationships/slide" Target="slides/slide14.xml"/><Relationship Id="rId24" Type="http://schemas.openxmlformats.org/officeDocument/2006/relationships/slide" Target="slides/slide15.xml"/><Relationship Id="rId25" Type="http://schemas.openxmlformats.org/officeDocument/2006/relationships/slide" Target="slides/slide16.xml"/><Relationship Id="rId26" Type="http://schemas.openxmlformats.org/officeDocument/2006/relationships/slide" Target="slides/slide17.xml"/><Relationship Id="rId27" Type="http://schemas.openxmlformats.org/officeDocument/2006/relationships/slide" Target="slides/slide18.xml"/><Relationship Id="rId28" Type="http://schemas.openxmlformats.org/officeDocument/2006/relationships/slide" Target="slides/slide19.xml"/><Relationship Id="rId29" Type="http://schemas.openxmlformats.org/officeDocument/2006/relationships/slide" Target="slides/slide20.xml"/><Relationship Id="rId10" Type="http://schemas.openxmlformats.org/officeDocument/2006/relationships/slide" Target="slides/slide1.xml"/><Relationship Id="rId11" Type="http://schemas.openxmlformats.org/officeDocument/2006/relationships/slide" Target="slides/slide2.xml"/><Relationship Id="rId12" Type="http://schemas.openxmlformats.org/officeDocument/2006/relationships/slide" Target="slides/slide3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1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60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21603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21604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21605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fld id="{F5DBD01D-6097-B34A-B5EC-E29BF8EC7E9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921906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0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6387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6388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16389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16390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6391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0" hangingPunct="0">
              <a:defRPr sz="1200">
                <a:cs typeface="+mn-cs"/>
              </a:defRPr>
            </a:lvl1pPr>
          </a:lstStyle>
          <a:p>
            <a:pPr>
              <a:defRPr/>
            </a:pPr>
            <a:fld id="{F2825127-C903-8748-B48A-D7FB9D83678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2379856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ＭＳ Ｐゴシック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2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4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6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C5A156AA-DFD8-684E-9D31-602647485A2C}" type="slidenum">
              <a:rPr lang="en-US"/>
              <a:pPr>
                <a:defRPr/>
              </a:pPr>
              <a:t>15</a:t>
            </a:fld>
            <a:endParaRPr lang="en-US"/>
          </a:p>
        </p:txBody>
      </p:sp>
      <p:sp>
        <p:nvSpPr>
          <p:cNvPr id="121139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2113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4343400"/>
            <a:ext cx="5029200" cy="4114800"/>
          </a:xfrm>
        </p:spPr>
        <p:txBody>
          <a:bodyPr/>
          <a:lstStyle/>
          <a:p>
            <a:pPr>
              <a:defRPr/>
            </a:pPr>
            <a:endParaRPr lang="en-US" smtClean="0">
              <a:cs typeface="+mn-cs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4EEC0E42-6817-3B46-8BCD-9527656E642E}" type="slidenum">
              <a:rPr lang="en-US"/>
              <a:pPr>
                <a:defRPr/>
              </a:pPr>
              <a:t>17</a:t>
            </a:fld>
            <a:endParaRPr lang="en-US"/>
          </a:p>
        </p:txBody>
      </p:sp>
      <p:sp>
        <p:nvSpPr>
          <p:cNvPr id="12134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21344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4343400"/>
            <a:ext cx="5029200" cy="4114800"/>
          </a:xfrm>
        </p:spPr>
        <p:txBody>
          <a:bodyPr/>
          <a:lstStyle/>
          <a:p>
            <a:pPr>
              <a:defRPr/>
            </a:pPr>
            <a:endParaRPr lang="en-US" smtClean="0">
              <a:cs typeface="+mn-cs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C01AE0C0-8AC0-2643-A145-3F89D83BFBD1}" type="slidenum">
              <a:rPr lang="en-US"/>
              <a:pPr>
                <a:defRPr/>
              </a:pPr>
              <a:t>22</a:t>
            </a:fld>
            <a:endParaRPr lang="en-US"/>
          </a:p>
        </p:txBody>
      </p:sp>
      <p:sp>
        <p:nvSpPr>
          <p:cNvPr id="12165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21651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4343400"/>
            <a:ext cx="5029200" cy="4114800"/>
          </a:xfrm>
        </p:spPr>
        <p:txBody>
          <a:bodyPr/>
          <a:lstStyle/>
          <a:p>
            <a:pPr>
              <a:defRPr/>
            </a:pPr>
            <a:endParaRPr lang="en-US" smtClean="0">
              <a:cs typeface="+mn-cs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AE04C1FA-5821-DA44-B077-5C8CC3BC9193}" type="slidenum">
              <a:rPr lang="en-US"/>
              <a:pPr>
                <a:defRPr/>
              </a:pPr>
              <a:t>24</a:t>
            </a:fld>
            <a:endParaRPr lang="en-US"/>
          </a:p>
        </p:txBody>
      </p:sp>
      <p:sp>
        <p:nvSpPr>
          <p:cNvPr id="12185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2185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cs typeface="+mn-cs"/>
              </a:rPr>
              <a:t>A hundred million miles from Earth, NASA</a:t>
            </a:r>
            <a:r>
              <a:rPr lang="ja-JP" altLang="en-US" smtClean="0">
                <a:latin typeface="Arial"/>
                <a:cs typeface="+mn-cs"/>
              </a:rPr>
              <a:t>’</a:t>
            </a:r>
            <a:r>
              <a:rPr lang="en-US" smtClean="0">
                <a:cs typeface="+mn-cs"/>
              </a:rPr>
              <a:t>s Remote Agent program became the first on-board autonomous planning program to control the scheduling of operations of the spacecraft.</a:t>
            </a:r>
          </a:p>
          <a:p>
            <a:pPr>
              <a:defRPr/>
            </a:pPr>
            <a:r>
              <a:rPr lang="en-US" smtClean="0">
                <a:cs typeface="+mn-cs"/>
              </a:rPr>
              <a:t>Remote Agent generated plans from high-level goals specified from the ground, and it monitored the operation of the spacecraft as the plans were executed – detecting, diagnosing, and recovering from problems ass they occurred </a:t>
            </a: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8842BC3-5FF6-C849-A37A-EC082A1B4057}" type="slidenum">
              <a:rPr lang="en-US"/>
              <a:pPr>
                <a:defRPr/>
              </a:pPr>
              <a:t>36</a:t>
            </a:fld>
            <a:endParaRPr lang="en-US"/>
          </a:p>
        </p:txBody>
      </p:sp>
      <p:sp>
        <p:nvSpPr>
          <p:cNvPr id="112640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52525" y="692150"/>
            <a:ext cx="4556125" cy="3416300"/>
          </a:xfrm>
          <a:ln/>
          <a:extLs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11264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5988" y="4343400"/>
            <a:ext cx="5026025" cy="4114800"/>
          </a:xfrm>
        </p:spPr>
        <p:txBody>
          <a:bodyPr lIns="86621" tIns="43311" rIns="86621" bIns="43311"/>
          <a:lstStyle/>
          <a:p>
            <a:pPr>
              <a:defRPr/>
            </a:pPr>
            <a:endParaRPr lang="en-US" smtClean="0">
              <a:cs typeface="+mn-cs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8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9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9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9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0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0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8539130"/>
      </p:ext>
    </p:extLst>
  </p:cSld>
  <p:clrMapOvr>
    <a:masterClrMapping/>
  </p:clrMapOvr>
  <p:transition xmlns:p14="http://schemas.microsoft.com/office/powerpoint/2010/main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8326160"/>
      </p:ext>
    </p:extLst>
  </p:cSld>
  <p:clrMapOvr>
    <a:masterClrMapping/>
  </p:clrMapOvr>
  <p:transition xmlns:p14="http://schemas.microsoft.com/office/powerpoint/2010/main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797748629"/>
      </p:ext>
    </p:extLst>
  </p:cSld>
  <p:clrMapOvr>
    <a:masterClrMapping/>
  </p:clrMapOvr>
  <p:transition xmlns:p14="http://schemas.microsoft.com/office/powerpoint/2010/main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906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9530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0871408"/>
      </p:ext>
    </p:extLst>
  </p:cSld>
  <p:clrMapOvr>
    <a:masterClrMapping/>
  </p:clrMapOvr>
  <p:transition xmlns:p14="http://schemas.microsoft.com/office/powerpoint/2010/main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5814475"/>
      </p:ext>
    </p:extLst>
  </p:cSld>
  <p:clrMapOvr>
    <a:masterClrMapping/>
  </p:clrMapOvr>
  <p:transition xmlns:p14="http://schemas.microsoft.com/office/powerpoint/2010/main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4850655"/>
      </p:ext>
    </p:extLst>
  </p:cSld>
  <p:clrMapOvr>
    <a:masterClrMapping/>
  </p:clrMapOvr>
  <p:transition xmlns:p14="http://schemas.microsoft.com/office/powerpoint/2010/main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9671405"/>
      </p:ext>
    </p:extLst>
  </p:cSld>
  <p:clrMapOvr>
    <a:masterClrMapping/>
  </p:clrMapOvr>
  <p:transition xmlns:p14="http://schemas.microsoft.com/office/powerpoint/2010/main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130594173"/>
      </p:ext>
    </p:extLst>
  </p:cSld>
  <p:clrMapOvr>
    <a:masterClrMapping/>
  </p:clrMapOvr>
  <p:transition xmlns:p14="http://schemas.microsoft.com/office/powerpoint/2010/main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4172842304"/>
      </p:ext>
    </p:extLst>
  </p:cSld>
  <p:clrMapOvr>
    <a:masterClrMapping/>
  </p:clrMapOvr>
  <p:transition xmlns:p14="http://schemas.microsoft.com/office/powerpoint/2010/main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1541614"/>
      </p:ext>
    </p:extLst>
  </p:cSld>
  <p:clrMapOvr>
    <a:masterClrMapping/>
  </p:clrMapOvr>
  <p:transition xmlns:p14="http://schemas.microsoft.com/office/powerpoint/2010/main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77050" y="304800"/>
            <a:ext cx="1962150" cy="57912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0" y="304800"/>
            <a:ext cx="5734050" cy="57912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6493241"/>
      </p:ext>
    </p:extLst>
  </p:cSld>
  <p:clrMapOvr>
    <a:masterClrMapping/>
  </p:clrMapOvr>
  <p:transition xmlns:p14="http://schemas.microsoft.com/office/powerpoint/2010/main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2863433"/>
      </p:ext>
    </p:extLst>
  </p:cSld>
  <p:clrMapOvr>
    <a:masterClrMapping/>
  </p:clrMapOvr>
  <p:transition xmlns:p14="http://schemas.microsoft.com/office/powerpoint/2010/main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2778977"/>
      </p:ext>
    </p:extLst>
  </p:cSld>
  <p:clrMapOvr>
    <a:masterClrMapping/>
  </p:clrMapOvr>
  <p:transition xmlns:p14="http://schemas.microsoft.com/office/powerpoint/2010/main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624381638"/>
      </p:ext>
    </p:extLst>
  </p:cSld>
  <p:clrMapOvr>
    <a:masterClrMapping/>
  </p:clrMapOvr>
  <p:transition xmlns:p14="http://schemas.microsoft.com/office/powerpoint/2010/main"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22098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22098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69897839"/>
      </p:ext>
    </p:extLst>
  </p:cSld>
  <p:clrMapOvr>
    <a:masterClrMapping/>
  </p:clrMapOvr>
  <p:transition xmlns:p14="http://schemas.microsoft.com/office/powerpoint/2010/main"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72493236"/>
      </p:ext>
    </p:extLst>
  </p:cSld>
  <p:clrMapOvr>
    <a:masterClrMapping/>
  </p:clrMapOvr>
  <p:transition xmlns:p14="http://schemas.microsoft.com/office/powerpoint/2010/main"/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8136965"/>
      </p:ext>
    </p:extLst>
  </p:cSld>
  <p:clrMapOvr>
    <a:masterClrMapping/>
  </p:clrMapOvr>
  <p:transition xmlns:p14="http://schemas.microsoft.com/office/powerpoint/2010/main"/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684249964"/>
      </p:ext>
    </p:extLst>
  </p:cSld>
  <p:clrMapOvr>
    <a:masterClrMapping/>
  </p:clrMapOvr>
  <p:transition xmlns:p14="http://schemas.microsoft.com/office/powerpoint/2010/main"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341088655"/>
      </p:ext>
    </p:extLst>
  </p:cSld>
  <p:clrMapOvr>
    <a:masterClrMapping/>
  </p:clrMapOvr>
  <p:transition xmlns:p14="http://schemas.microsoft.com/office/powerpoint/2010/main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776058039"/>
      </p:ext>
    </p:extLst>
  </p:cSld>
  <p:clrMapOvr>
    <a:masterClrMapping/>
  </p:clrMapOvr>
  <p:transition xmlns:p14="http://schemas.microsoft.com/office/powerpoint/2010/main"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9224741"/>
      </p:ext>
    </p:extLst>
  </p:cSld>
  <p:clrMapOvr>
    <a:masterClrMapping/>
  </p:clrMapOvr>
  <p:transition xmlns:p14="http://schemas.microsoft.com/office/powerpoint/2010/main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00850" y="304800"/>
            <a:ext cx="2038350" cy="60198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304800"/>
            <a:ext cx="5962650" cy="60198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56626"/>
      </p:ext>
    </p:extLst>
  </p:cSld>
  <p:clrMapOvr>
    <a:masterClrMapping/>
  </p:clrMapOvr>
  <p:transition xmlns:p14="http://schemas.microsoft.com/office/powerpoint/2010/main"/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AndClipArt" preserve="1">
  <p:cSld name="Title, Text and Clip Ar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304800"/>
            <a:ext cx="77724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685800" y="2209800"/>
            <a:ext cx="38100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lipArt Placeholder 3"/>
          <p:cNvSpPr>
            <a:spLocks noGrp="1"/>
          </p:cNvSpPr>
          <p:nvPr>
            <p:ph type="clipArt" sz="half" idx="2"/>
          </p:nvPr>
        </p:nvSpPr>
        <p:spPr>
          <a:xfrm>
            <a:off x="4648200" y="2209800"/>
            <a:ext cx="3810000" cy="4114800"/>
          </a:xfrm>
        </p:spPr>
        <p:txBody>
          <a:bodyPr/>
          <a:lstStyle/>
          <a:p>
            <a:pPr lvl="0"/>
            <a:endParaRPr lang="en-US" noProof="0" smtClean="0"/>
          </a:p>
        </p:txBody>
      </p:sp>
    </p:spTree>
    <p:extLst>
      <p:ext uri="{BB962C8B-B14F-4D97-AF65-F5344CB8AC3E}">
        <p14:creationId xmlns:p14="http://schemas.microsoft.com/office/powerpoint/2010/main" val="1710188157"/>
      </p:ext>
    </p:extLst>
  </p:cSld>
  <p:clrMapOvr>
    <a:masterClrMapping/>
  </p:clrMapOvr>
  <p:transition xmlns:p14="http://schemas.microsoft.com/office/powerpoint/2010/main"/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3AAACC6-C60B-B042-8EB7-E2D2A0057A47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1473989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83893F7-6409-A74D-AEB0-D7C585FF2364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03451697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C8C2E108-37A7-EA4E-BDDB-F5E6B6C78518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06616052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160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736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1692982-8D3A-FC47-8E70-F8F8695D1E8B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33754188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08685C1-9D64-FF45-BEF8-7B9E2223332B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55302945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38EA27A-0CAE-354D-A7E2-BD07F7C05550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53829041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C41AEB2-EAE0-3B43-A798-2F432531D2BA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05092441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56438B6-E519-3D46-A930-E90A7D1D5364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31841855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49AF513-C8CA-2447-B7A2-E2726E3410F3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6380814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B6E2E34-EB43-1145-B91D-A03F416C7B06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51680070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91275" y="230188"/>
            <a:ext cx="1797050" cy="572611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6950" y="230188"/>
            <a:ext cx="5241925" cy="572611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F3773C4-4019-FC40-878E-81CDED47C893}" type="slidenum">
              <a:rPr lang="en-US">
                <a:solidFill>
                  <a:srgbClr val="000000"/>
                </a:solidFill>
              </a:rPr>
              <a:pPr/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85284438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E064F0B-D36D-E445-98E3-69D8FE7534FA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86146254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2CEEA5-0E53-BC4F-8538-86B3A46AFE0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80309213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8B3C90C-180F-9F4C-BB1A-86DB8ABA15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4625448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160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736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C201084-E273-1D4A-8F6B-7E37505AFC1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05297748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FFEAFFB-A171-E249-810C-9753F286A53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7559299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7FCFD9D-F2C1-604C-9B5E-DA7EA60F7A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5191253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84A5B2B-B034-CA4A-80DD-66DB1D0464F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88980990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036902B-05B7-7D40-B14D-2E27B4F17B81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40456852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FE01533-2057-3141-AD87-17998E231D2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26322992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5402EC5-82A9-9D4B-B809-4884FA0D271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80644801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91275" y="230188"/>
            <a:ext cx="1797050" cy="572611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6950" y="230188"/>
            <a:ext cx="5241925" cy="572611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5618005-6A7F-F545-B801-B28BDD54185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4661386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E064F0B-D36D-E445-98E3-69D8FE7534FA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64576962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2CEEA5-0E53-BC4F-8538-86B3A46AFE0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89485874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8B3C90C-180F-9F4C-BB1A-86DB8ABA15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14276164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160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736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C201084-E273-1D4A-8F6B-7E37505AFC1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77784745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FFEAFFB-A171-E249-810C-9753F286A53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34962908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7FCFD9D-F2C1-604C-9B5E-DA7EA60F7A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68487343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84A5B2B-B034-CA4A-80DD-66DB1D0464F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79480000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036902B-05B7-7D40-B14D-2E27B4F17B81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89867803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FE01533-2057-3141-AD87-17998E231D2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28056011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5402EC5-82A9-9D4B-B809-4884FA0D271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9678858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91275" y="230188"/>
            <a:ext cx="1797050" cy="572611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6950" y="230188"/>
            <a:ext cx="5241925" cy="572611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5618005-6A7F-F545-B801-B28BDD54185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84940435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E064F0B-D36D-E445-98E3-69D8FE7534FA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82065561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2CEEA5-0E53-BC4F-8538-86B3A46AFE0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55985739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8B3C90C-180F-9F4C-BB1A-86DB8ABA15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28554328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160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736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C201084-E273-1D4A-8F6B-7E37505AFC1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0521155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FFEAFFB-A171-E249-810C-9753F286A53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63858171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7FCFD9D-F2C1-604C-9B5E-DA7EA60F7A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29899599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84A5B2B-B034-CA4A-80DD-66DB1D0464F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5258691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036902B-05B7-7D40-B14D-2E27B4F17B81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80662188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FE01533-2057-3141-AD87-17998E231D2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96480482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5402EC5-82A9-9D4B-B809-4884FA0D271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7477060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91275" y="230188"/>
            <a:ext cx="1797050" cy="572611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6950" y="230188"/>
            <a:ext cx="5241925" cy="572611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5618005-6A7F-F545-B801-B28BDD54185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9351352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2254580"/>
      </p:ext>
    </p:extLst>
  </p:cSld>
  <p:clrMapOvr>
    <a:masterClrMapping/>
  </p:clrMapOvr>
  <p:transition xmlns:p14="http://schemas.microsoft.com/office/powerpoint/2010/main"/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412260"/>
      </p:ext>
    </p:extLst>
  </p:cSld>
  <p:clrMapOvr>
    <a:masterClrMapping/>
  </p:clrMapOvr>
  <p:transition xmlns:p14="http://schemas.microsoft.com/office/powerpoint/2010/main"/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853173310"/>
      </p:ext>
    </p:extLst>
  </p:cSld>
  <p:clrMapOvr>
    <a:masterClrMapping/>
  </p:clrMapOvr>
  <p:transition xmlns:p14="http://schemas.microsoft.com/office/powerpoint/2010/main"/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906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953000" y="1981200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0738991"/>
      </p:ext>
    </p:extLst>
  </p:cSld>
  <p:clrMapOvr>
    <a:masterClrMapping/>
  </p:clrMapOvr>
  <p:transition xmlns:p14="http://schemas.microsoft.com/office/powerpoint/2010/main"/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6267858"/>
      </p:ext>
    </p:extLst>
  </p:cSld>
  <p:clrMapOvr>
    <a:masterClrMapping/>
  </p:clrMapOvr>
  <p:transition xmlns:p14="http://schemas.microsoft.com/office/powerpoint/2010/main"/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8902456"/>
      </p:ext>
    </p:extLst>
  </p:cSld>
  <p:clrMapOvr>
    <a:masterClrMapping/>
  </p:clrMapOvr>
  <p:transition xmlns:p14="http://schemas.microsoft.com/office/powerpoint/2010/main"/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567428729"/>
      </p:ext>
    </p:extLst>
  </p:cSld>
  <p:clrMapOvr>
    <a:masterClrMapping/>
  </p:clrMapOvr>
  <p:transition xmlns:p14="http://schemas.microsoft.com/office/powerpoint/2010/main"/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553174155"/>
      </p:ext>
    </p:extLst>
  </p:cSld>
  <p:clrMapOvr>
    <a:masterClrMapping/>
  </p:clrMapOvr>
  <p:transition xmlns:p14="http://schemas.microsoft.com/office/powerpoint/2010/main"/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903615826"/>
      </p:ext>
    </p:extLst>
  </p:cSld>
  <p:clrMapOvr>
    <a:masterClrMapping/>
  </p:clrMapOvr>
  <p:transition xmlns:p14="http://schemas.microsoft.com/office/powerpoint/2010/main"/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5721763"/>
      </p:ext>
    </p:extLst>
  </p:cSld>
  <p:clrMapOvr>
    <a:masterClrMapping/>
  </p:clrMapOvr>
  <p:transition xmlns:p14="http://schemas.microsoft.com/office/powerpoint/2010/main"/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877050" y="304800"/>
            <a:ext cx="1962150" cy="57912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0" y="304800"/>
            <a:ext cx="5734050" cy="57912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3882508"/>
      </p:ext>
    </p:extLst>
  </p:cSld>
  <p:clrMapOvr>
    <a:masterClrMapping/>
  </p:clrMapOvr>
  <p:transition xmlns:p14="http://schemas.microsoft.com/office/powerpoint/2010/main"/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AndObj" preserve="1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0" y="304800"/>
            <a:ext cx="77724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990600" y="1981200"/>
            <a:ext cx="38100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953000" y="1981200"/>
            <a:ext cx="3810000" cy="4114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5236100"/>
      </p:ext>
    </p:extLst>
  </p:cSld>
  <p:clrMapOvr>
    <a:masterClrMapping/>
  </p:clrMapOvr>
  <p:transition xmlns:p14="http://schemas.microsoft.com/office/powerpoint/2010/main"/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E064F0B-D36D-E445-98E3-69D8FE7534FA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36402564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02CEEA5-0E53-BC4F-8538-86B3A46AFE0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7386843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8B3C90C-180F-9F4C-BB1A-86DB8ABA15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02620689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160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736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C201084-E273-1D4A-8F6B-7E37505AFC1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26058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8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9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FFEAFFB-A171-E249-810C-9753F286A536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19986496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7FCFD9D-F2C1-604C-9B5E-DA7EA60F7A68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0776583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3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4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84A5B2B-B034-CA4A-80DD-66DB1D0464FC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39503365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036902B-05B7-7D40-B14D-2E27B4F17B81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60494220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FE01533-2057-3141-AD87-17998E231D25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0157208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5402EC5-82A9-9D4B-B809-4884FA0D2717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43366502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9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91275" y="230188"/>
            <a:ext cx="1797050" cy="572611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6950" y="230188"/>
            <a:ext cx="5241925" cy="572611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5618005-6A7F-F545-B801-B28BDD54185D}" type="slidenum">
              <a:rPr lang="en-US">
                <a:solidFill>
                  <a:srgbClr val="000000"/>
                </a:solidFill>
              </a:rPr>
              <a:pPr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54718155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9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354" y="2130848"/>
            <a:ext cx="7773293" cy="1470049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824" y="3886647"/>
            <a:ext cx="6400354" cy="1752451"/>
          </a:xfrm>
          <a:prstGeom prst="rect">
            <a:avLst/>
          </a:prstGeom>
        </p:spPr>
        <p:txBody>
          <a:bodyPr vert="horz" lIns="64291" tIns="32146" rIns="64291" bIns="32146"/>
          <a:lstStyle>
            <a:lvl1pPr marL="0" indent="0" algn="ctr">
              <a:buNone/>
              <a:defRPr/>
            </a:lvl1pPr>
            <a:lvl2pPr marL="321457" indent="0" algn="ctr">
              <a:buNone/>
              <a:defRPr/>
            </a:lvl2pPr>
            <a:lvl3pPr marL="642915" indent="0" algn="ctr">
              <a:buNone/>
              <a:defRPr/>
            </a:lvl3pPr>
            <a:lvl4pPr marL="964372" indent="0" algn="ctr">
              <a:buNone/>
              <a:defRPr/>
            </a:lvl4pPr>
            <a:lvl5pPr marL="1285829" indent="0" algn="ctr">
              <a:buNone/>
              <a:defRPr/>
            </a:lvl5pPr>
            <a:lvl6pPr marL="1607287" indent="0" algn="ctr">
              <a:buNone/>
              <a:defRPr/>
            </a:lvl6pPr>
            <a:lvl7pPr marL="1928744" indent="0" algn="ctr">
              <a:buNone/>
              <a:defRPr/>
            </a:lvl7pPr>
            <a:lvl8pPr marL="2250201" indent="0" algn="ctr">
              <a:buNone/>
              <a:defRPr/>
            </a:lvl8pPr>
            <a:lvl9pPr marL="2571659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9374372"/>
      </p:ext>
    </p:extLst>
  </p:cSld>
  <p:clrMapOvr>
    <a:masterClrMapping/>
  </p:clrMapOvr>
  <p:transition xmlns:p14="http://schemas.microsoft.com/office/powerpoint/2010/main"/>
</p:sldLayout>
</file>

<file path=ppt/slideLayouts/slideLayout9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647" y="1600647"/>
            <a:ext cx="8228707" cy="4525119"/>
          </a:xfrm>
          <a:prstGeom prst="rect">
            <a:avLst/>
          </a:prstGeom>
        </p:spPr>
        <p:txBody>
          <a:bodyPr vert="horz" lIns="64291" tIns="32146" rIns="64291" bIns="32146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7090717"/>
      </p:ext>
    </p:extLst>
  </p:cSld>
  <p:clrMapOvr>
    <a:masterClrMapping/>
  </p:clrMapOvr>
  <p:transition xmlns:p14="http://schemas.microsoft.com/office/powerpoint/2010/main"/>
</p:sldLayout>
</file>

<file path=ppt/slideLayouts/slideLayout9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189" y="4406801"/>
            <a:ext cx="7772176" cy="1361777"/>
          </a:xfrm>
        </p:spPr>
        <p:txBody>
          <a:bodyPr anchor="t"/>
          <a:lstStyle>
            <a:lvl1pPr algn="l">
              <a:defRPr sz="28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189" y="2906613"/>
            <a:ext cx="7772176" cy="1500188"/>
          </a:xfrm>
          <a:prstGeom prst="rect">
            <a:avLst/>
          </a:prstGeom>
        </p:spPr>
        <p:txBody>
          <a:bodyPr vert="horz" lIns="64291" tIns="32146" rIns="64291" bIns="32146" anchor="b"/>
          <a:lstStyle>
            <a:lvl1pPr marL="0" indent="0">
              <a:buNone/>
              <a:defRPr sz="1400"/>
            </a:lvl1pPr>
            <a:lvl2pPr marL="321457" indent="0">
              <a:buNone/>
              <a:defRPr sz="1300"/>
            </a:lvl2pPr>
            <a:lvl3pPr marL="642915" indent="0">
              <a:buNone/>
              <a:defRPr sz="1100"/>
            </a:lvl3pPr>
            <a:lvl4pPr marL="964372" indent="0">
              <a:buNone/>
              <a:defRPr sz="1000"/>
            </a:lvl4pPr>
            <a:lvl5pPr marL="1285829" indent="0">
              <a:buNone/>
              <a:defRPr sz="1000"/>
            </a:lvl5pPr>
            <a:lvl6pPr marL="1607287" indent="0">
              <a:buNone/>
              <a:defRPr sz="1000"/>
            </a:lvl6pPr>
            <a:lvl7pPr marL="1928744" indent="0">
              <a:buNone/>
              <a:defRPr sz="1000"/>
            </a:lvl7pPr>
            <a:lvl8pPr marL="2250201" indent="0">
              <a:buNone/>
              <a:defRPr sz="1000"/>
            </a:lvl8pPr>
            <a:lvl9pPr marL="2571659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286386362"/>
      </p:ext>
    </p:extLst>
  </p:cSld>
  <p:clrMapOvr>
    <a:masterClrMapping/>
  </p:clrMapOvr>
  <p:transition xmlns:p14="http://schemas.microsoft.com/office/powerpoint/2010/main"/>
</p:sldLayout>
</file>

<file path=ppt/slideLayouts/slideLayout9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647" y="1600647"/>
            <a:ext cx="4060775" cy="4525119"/>
          </a:xfrm>
          <a:prstGeom prst="rect">
            <a:avLst/>
          </a:prstGeom>
        </p:spPr>
        <p:txBody>
          <a:bodyPr vert="horz" lIns="64291" tIns="32146" rIns="64291" bIns="32146"/>
          <a:lstStyle>
            <a:lvl1pPr>
              <a:defRPr sz="2000"/>
            </a:lvl1pPr>
            <a:lvl2pPr>
              <a:defRPr sz="1700"/>
            </a:lvl2pPr>
            <a:lvl3pPr>
              <a:defRPr sz="1400"/>
            </a:lvl3pPr>
            <a:lvl4pPr>
              <a:defRPr sz="1300"/>
            </a:lvl4pPr>
            <a:lvl5pPr>
              <a:defRPr sz="1300"/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5579" y="1600647"/>
            <a:ext cx="4060775" cy="4525119"/>
          </a:xfrm>
          <a:prstGeom prst="rect">
            <a:avLst/>
          </a:prstGeom>
        </p:spPr>
        <p:txBody>
          <a:bodyPr vert="horz" lIns="64291" tIns="32146" rIns="64291" bIns="32146"/>
          <a:lstStyle>
            <a:lvl1pPr>
              <a:defRPr sz="2000"/>
            </a:lvl1pPr>
            <a:lvl2pPr>
              <a:defRPr sz="1700"/>
            </a:lvl2pPr>
            <a:lvl3pPr>
              <a:defRPr sz="1400"/>
            </a:lvl3pPr>
            <a:lvl4pPr>
              <a:defRPr sz="1300"/>
            </a:lvl4pPr>
            <a:lvl5pPr>
              <a:defRPr sz="1300"/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0521599"/>
      </p:ext>
    </p:extLst>
  </p:cSld>
  <p:clrMapOvr>
    <a:masterClrMapping/>
  </p:clrMapOvr>
  <p:transition xmlns:p14="http://schemas.microsoft.com/office/powerpoint/2010/main"/>
</p:sldLayout>
</file>

<file path=ppt/slideLayouts/slideLayout9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647" y="274588"/>
            <a:ext cx="8228707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647" y="1534791"/>
            <a:ext cx="4039568" cy="639589"/>
          </a:xfrm>
          <a:prstGeom prst="rect">
            <a:avLst/>
          </a:prstGeom>
        </p:spPr>
        <p:txBody>
          <a:bodyPr vert="horz" lIns="64291" tIns="32146" rIns="64291" bIns="32146" anchor="b"/>
          <a:lstStyle>
            <a:lvl1pPr marL="0" indent="0">
              <a:buNone/>
              <a:defRPr sz="1700" b="1"/>
            </a:lvl1pPr>
            <a:lvl2pPr marL="321457" indent="0">
              <a:buNone/>
              <a:defRPr sz="1400" b="1"/>
            </a:lvl2pPr>
            <a:lvl3pPr marL="642915" indent="0">
              <a:buNone/>
              <a:defRPr sz="1300" b="1"/>
            </a:lvl3pPr>
            <a:lvl4pPr marL="964372" indent="0">
              <a:buNone/>
              <a:defRPr sz="1100" b="1"/>
            </a:lvl4pPr>
            <a:lvl5pPr marL="1285829" indent="0">
              <a:buNone/>
              <a:defRPr sz="1100" b="1"/>
            </a:lvl5pPr>
            <a:lvl6pPr marL="1607287" indent="0">
              <a:buNone/>
              <a:defRPr sz="1100" b="1"/>
            </a:lvl6pPr>
            <a:lvl7pPr marL="1928744" indent="0">
              <a:buNone/>
              <a:defRPr sz="1100" b="1"/>
            </a:lvl7pPr>
            <a:lvl8pPr marL="2250201" indent="0">
              <a:buNone/>
              <a:defRPr sz="1100" b="1"/>
            </a:lvl8pPr>
            <a:lvl9pPr marL="2571659" indent="0">
              <a:buNone/>
              <a:defRPr sz="11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647" y="2174379"/>
            <a:ext cx="4039568" cy="3951387"/>
          </a:xfrm>
          <a:prstGeom prst="rect">
            <a:avLst/>
          </a:prstGeom>
        </p:spPr>
        <p:txBody>
          <a:bodyPr vert="horz" lIns="64291" tIns="32146" rIns="64291" bIns="32146"/>
          <a:lstStyle>
            <a:lvl1pPr>
              <a:defRPr sz="1700"/>
            </a:lvl1pPr>
            <a:lvl2pPr>
              <a:defRPr sz="1400"/>
            </a:lvl2pPr>
            <a:lvl3pPr>
              <a:defRPr sz="1300"/>
            </a:lvl3pPr>
            <a:lvl4pPr>
              <a:defRPr sz="1100"/>
            </a:lvl4pPr>
            <a:lvl5pPr>
              <a:defRPr sz="1100"/>
            </a:lvl5pPr>
            <a:lvl6pPr>
              <a:defRPr sz="1100"/>
            </a:lvl6pPr>
            <a:lvl7pPr>
              <a:defRPr sz="1100"/>
            </a:lvl7pPr>
            <a:lvl8pPr>
              <a:defRPr sz="1100"/>
            </a:lvl8pPr>
            <a:lvl9pPr>
              <a:defRPr sz="11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4555" y="1534791"/>
            <a:ext cx="4041799" cy="639589"/>
          </a:xfrm>
          <a:prstGeom prst="rect">
            <a:avLst/>
          </a:prstGeom>
        </p:spPr>
        <p:txBody>
          <a:bodyPr vert="horz" lIns="64291" tIns="32146" rIns="64291" bIns="32146" anchor="b"/>
          <a:lstStyle>
            <a:lvl1pPr marL="0" indent="0">
              <a:buNone/>
              <a:defRPr sz="1700" b="1"/>
            </a:lvl1pPr>
            <a:lvl2pPr marL="321457" indent="0">
              <a:buNone/>
              <a:defRPr sz="1400" b="1"/>
            </a:lvl2pPr>
            <a:lvl3pPr marL="642915" indent="0">
              <a:buNone/>
              <a:defRPr sz="1300" b="1"/>
            </a:lvl3pPr>
            <a:lvl4pPr marL="964372" indent="0">
              <a:buNone/>
              <a:defRPr sz="1100" b="1"/>
            </a:lvl4pPr>
            <a:lvl5pPr marL="1285829" indent="0">
              <a:buNone/>
              <a:defRPr sz="1100" b="1"/>
            </a:lvl5pPr>
            <a:lvl6pPr marL="1607287" indent="0">
              <a:buNone/>
              <a:defRPr sz="1100" b="1"/>
            </a:lvl6pPr>
            <a:lvl7pPr marL="1928744" indent="0">
              <a:buNone/>
              <a:defRPr sz="1100" b="1"/>
            </a:lvl7pPr>
            <a:lvl8pPr marL="2250201" indent="0">
              <a:buNone/>
              <a:defRPr sz="1100" b="1"/>
            </a:lvl8pPr>
            <a:lvl9pPr marL="2571659" indent="0">
              <a:buNone/>
              <a:defRPr sz="11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4555" y="2174379"/>
            <a:ext cx="4041799" cy="3951387"/>
          </a:xfrm>
          <a:prstGeom prst="rect">
            <a:avLst/>
          </a:prstGeom>
        </p:spPr>
        <p:txBody>
          <a:bodyPr vert="horz" lIns="64291" tIns="32146" rIns="64291" bIns="32146"/>
          <a:lstStyle>
            <a:lvl1pPr>
              <a:defRPr sz="1700"/>
            </a:lvl1pPr>
            <a:lvl2pPr>
              <a:defRPr sz="1400"/>
            </a:lvl2pPr>
            <a:lvl3pPr>
              <a:defRPr sz="1300"/>
            </a:lvl3pPr>
            <a:lvl4pPr>
              <a:defRPr sz="1100"/>
            </a:lvl4pPr>
            <a:lvl5pPr>
              <a:defRPr sz="1100"/>
            </a:lvl5pPr>
            <a:lvl6pPr>
              <a:defRPr sz="1100"/>
            </a:lvl6pPr>
            <a:lvl7pPr>
              <a:defRPr sz="1100"/>
            </a:lvl7pPr>
            <a:lvl8pPr>
              <a:defRPr sz="1100"/>
            </a:lvl8pPr>
            <a:lvl9pPr>
              <a:defRPr sz="11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2913892"/>
      </p:ext>
    </p:extLst>
  </p:cSld>
  <p:clrMapOvr>
    <a:masterClrMapping/>
  </p:clrMapOvr>
  <p:transition xmlns:p14="http://schemas.microsoft.com/office/powerpoint/2010/main"/>
</p:sldLayout>
</file>

<file path=ppt/slideLayouts/slideLayout9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0357038"/>
      </p:ext>
    </p:extLst>
  </p:cSld>
  <p:clrMapOvr>
    <a:masterClrMapping/>
  </p:clrMapOvr>
  <p:transition xmlns:p14="http://schemas.microsoft.com/office/powerpoint/2010/main"/>
</p:sldLayout>
</file>

<file path=ppt/slideLayouts/slideLayout9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577142749"/>
      </p:ext>
    </p:extLst>
  </p:cSld>
  <p:clrMapOvr>
    <a:masterClrMapping/>
  </p:clrMapOvr>
  <p:transition xmlns:p14="http://schemas.microsoft.com/office/powerpoint/2010/main"/>
</p:sldLayout>
</file>

<file path=ppt/slideLayouts/slideLayout9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647" y="273473"/>
            <a:ext cx="3008189" cy="1161975"/>
          </a:xfrm>
        </p:spPr>
        <p:txBody>
          <a:bodyPr/>
          <a:lstStyle>
            <a:lvl1pPr algn="l">
              <a:defRPr sz="14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224" y="273472"/>
            <a:ext cx="5111130" cy="5852294"/>
          </a:xfrm>
          <a:prstGeom prst="rect">
            <a:avLst/>
          </a:prstGeom>
        </p:spPr>
        <p:txBody>
          <a:bodyPr vert="horz" lIns="64291" tIns="32146" rIns="64291" bIns="32146"/>
          <a:lstStyle>
            <a:lvl1pPr>
              <a:defRPr sz="2200"/>
            </a:lvl1pPr>
            <a:lvl2pPr>
              <a:defRPr sz="2000"/>
            </a:lvl2pPr>
            <a:lvl3pPr>
              <a:defRPr sz="17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647" y="1435448"/>
            <a:ext cx="3008189" cy="4690318"/>
          </a:xfrm>
          <a:prstGeom prst="rect">
            <a:avLst/>
          </a:prstGeom>
        </p:spPr>
        <p:txBody>
          <a:bodyPr vert="horz" lIns="64291" tIns="32146" rIns="64291" bIns="32146"/>
          <a:lstStyle>
            <a:lvl1pPr marL="0" indent="0">
              <a:buNone/>
              <a:defRPr sz="1000"/>
            </a:lvl1pPr>
            <a:lvl2pPr marL="321457" indent="0">
              <a:buNone/>
              <a:defRPr sz="800"/>
            </a:lvl2pPr>
            <a:lvl3pPr marL="642915" indent="0">
              <a:buNone/>
              <a:defRPr sz="700"/>
            </a:lvl3pPr>
            <a:lvl4pPr marL="964372" indent="0">
              <a:buNone/>
              <a:defRPr sz="600"/>
            </a:lvl4pPr>
            <a:lvl5pPr marL="1285829" indent="0">
              <a:buNone/>
              <a:defRPr sz="600"/>
            </a:lvl5pPr>
            <a:lvl6pPr marL="1607287" indent="0">
              <a:buNone/>
              <a:defRPr sz="600"/>
            </a:lvl6pPr>
            <a:lvl7pPr marL="1928744" indent="0">
              <a:buNone/>
              <a:defRPr sz="600"/>
            </a:lvl7pPr>
            <a:lvl8pPr marL="2250201" indent="0">
              <a:buNone/>
              <a:defRPr sz="600"/>
            </a:lvl8pPr>
            <a:lvl9pPr marL="2571659" indent="0">
              <a:buNone/>
              <a:defRPr sz="6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587602846"/>
      </p:ext>
    </p:extLst>
  </p:cSld>
  <p:clrMapOvr>
    <a:masterClrMapping/>
  </p:clrMapOvr>
  <p:transition xmlns:p14="http://schemas.microsoft.com/office/powerpoint/2010/main"/>
</p:sldLayout>
</file>

<file path=ppt/slideLayouts/slideLayout9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635" y="4800824"/>
            <a:ext cx="5486177" cy="567035"/>
          </a:xfrm>
        </p:spPr>
        <p:txBody>
          <a:bodyPr/>
          <a:lstStyle>
            <a:lvl1pPr algn="l">
              <a:defRPr sz="14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635" y="612800"/>
            <a:ext cx="5486177" cy="4114354"/>
          </a:xfrm>
          <a:prstGeom prst="rect">
            <a:avLst/>
          </a:prstGeom>
        </p:spPr>
        <p:txBody>
          <a:bodyPr vert="horz" lIns="64291" tIns="32146" rIns="64291" bIns="32146"/>
          <a:lstStyle>
            <a:lvl1pPr marL="0" indent="0">
              <a:buNone/>
              <a:defRPr sz="2200"/>
            </a:lvl1pPr>
            <a:lvl2pPr marL="321457" indent="0">
              <a:buNone/>
              <a:defRPr sz="2000"/>
            </a:lvl2pPr>
            <a:lvl3pPr marL="642915" indent="0">
              <a:buNone/>
              <a:defRPr sz="1700"/>
            </a:lvl3pPr>
            <a:lvl4pPr marL="964372" indent="0">
              <a:buNone/>
              <a:defRPr sz="1400"/>
            </a:lvl4pPr>
            <a:lvl5pPr marL="1285829" indent="0">
              <a:buNone/>
              <a:defRPr sz="1400"/>
            </a:lvl5pPr>
            <a:lvl6pPr marL="1607287" indent="0">
              <a:buNone/>
              <a:defRPr sz="1400"/>
            </a:lvl6pPr>
            <a:lvl7pPr marL="1928744" indent="0">
              <a:buNone/>
              <a:defRPr sz="1400"/>
            </a:lvl7pPr>
            <a:lvl8pPr marL="2250201" indent="0">
              <a:buNone/>
              <a:defRPr sz="1400"/>
            </a:lvl8pPr>
            <a:lvl9pPr marL="2571659" indent="0">
              <a:buNone/>
              <a:defRPr sz="1400"/>
            </a:lvl9pPr>
          </a:lstStyle>
          <a:p>
            <a:pPr lvl="0"/>
            <a:endParaRPr lang="en-US" noProof="0" smtClean="0">
              <a:sym typeface="Palatino" charset="0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635" y="5367859"/>
            <a:ext cx="5486177" cy="804788"/>
          </a:xfrm>
          <a:prstGeom prst="rect">
            <a:avLst/>
          </a:prstGeom>
        </p:spPr>
        <p:txBody>
          <a:bodyPr vert="horz" lIns="64291" tIns="32146" rIns="64291" bIns="32146"/>
          <a:lstStyle>
            <a:lvl1pPr marL="0" indent="0">
              <a:buNone/>
              <a:defRPr sz="1000"/>
            </a:lvl1pPr>
            <a:lvl2pPr marL="321457" indent="0">
              <a:buNone/>
              <a:defRPr sz="800"/>
            </a:lvl2pPr>
            <a:lvl3pPr marL="642915" indent="0">
              <a:buNone/>
              <a:defRPr sz="700"/>
            </a:lvl3pPr>
            <a:lvl4pPr marL="964372" indent="0">
              <a:buNone/>
              <a:defRPr sz="600"/>
            </a:lvl4pPr>
            <a:lvl5pPr marL="1285829" indent="0">
              <a:buNone/>
              <a:defRPr sz="600"/>
            </a:lvl5pPr>
            <a:lvl6pPr marL="1607287" indent="0">
              <a:buNone/>
              <a:defRPr sz="600"/>
            </a:lvl6pPr>
            <a:lvl7pPr marL="1928744" indent="0">
              <a:buNone/>
              <a:defRPr sz="600"/>
            </a:lvl7pPr>
            <a:lvl8pPr marL="2250201" indent="0">
              <a:buNone/>
              <a:defRPr sz="600"/>
            </a:lvl8pPr>
            <a:lvl9pPr marL="2571659" indent="0">
              <a:buNone/>
              <a:defRPr sz="6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072871158"/>
      </p:ext>
    </p:extLst>
  </p:cSld>
  <p:clrMapOvr>
    <a:masterClrMapping/>
  </p:clrMapOvr>
  <p:transition xmlns:p14="http://schemas.microsoft.com/office/powerpoint/2010/main"/>
</p:sldLayout>
</file>

<file path=ppt/slideLayouts/slideLayout10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647" y="1600647"/>
            <a:ext cx="8228707" cy="4525119"/>
          </a:xfrm>
          <a:prstGeom prst="rect">
            <a:avLst/>
          </a:prstGeom>
        </p:spPr>
        <p:txBody>
          <a:bodyPr vert="eaVert" lIns="64291" tIns="32146" rIns="64291" bIns="32146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8403346"/>
      </p:ext>
    </p:extLst>
  </p:cSld>
  <p:clrMapOvr>
    <a:masterClrMapping/>
  </p:clrMapOvr>
  <p:transition xmlns:p14="http://schemas.microsoft.com/office/powerpoint/2010/main"/>
</p:sldLayout>
</file>

<file path=ppt/slideLayouts/slideLayout10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177" y="178594"/>
            <a:ext cx="2057176" cy="594717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647" y="178594"/>
            <a:ext cx="6064374" cy="5947172"/>
          </a:xfrm>
          <a:prstGeom prst="rect">
            <a:avLst/>
          </a:prstGeom>
        </p:spPr>
        <p:txBody>
          <a:bodyPr vert="eaVert" lIns="64291" tIns="32146" rIns="64291" bIns="32146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1270448"/>
      </p:ext>
    </p:extLst>
  </p:cSld>
  <p:clrMapOvr>
    <a:masterClrMapping/>
  </p:clrMapOvr>
  <p:transition xmlns:p14="http://schemas.microsoft.com/office/powerpoint/2010/main"/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2.xml"/><Relationship Id="rId12" Type="http://schemas.openxmlformats.org/officeDocument/2006/relationships/slideLayout" Target="../slideLayouts/slideLayout23.xml"/><Relationship Id="rId13" Type="http://schemas.openxmlformats.org/officeDocument/2006/relationships/theme" Target="../theme/theme2.xml"/><Relationship Id="rId1" Type="http://schemas.openxmlformats.org/officeDocument/2006/relationships/slideLayout" Target="../slideLayouts/slideLayout12.xml"/><Relationship Id="rId2" Type="http://schemas.openxmlformats.org/officeDocument/2006/relationships/slideLayout" Target="../slideLayouts/slideLayout13.xml"/><Relationship Id="rId3" Type="http://schemas.openxmlformats.org/officeDocument/2006/relationships/slideLayout" Target="../slideLayouts/slideLayout14.xml"/><Relationship Id="rId4" Type="http://schemas.openxmlformats.org/officeDocument/2006/relationships/slideLayout" Target="../slideLayouts/slideLayout15.xml"/><Relationship Id="rId5" Type="http://schemas.openxmlformats.org/officeDocument/2006/relationships/slideLayout" Target="../slideLayouts/slideLayout16.xml"/><Relationship Id="rId6" Type="http://schemas.openxmlformats.org/officeDocument/2006/relationships/slideLayout" Target="../slideLayouts/slideLayout17.xml"/><Relationship Id="rId7" Type="http://schemas.openxmlformats.org/officeDocument/2006/relationships/slideLayout" Target="../slideLayouts/slideLayout18.xml"/><Relationship Id="rId8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0.xml"/><Relationship Id="rId10" Type="http://schemas.openxmlformats.org/officeDocument/2006/relationships/slideLayout" Target="../slideLayouts/slideLayout21.xml"/></Relationships>
</file>

<file path=ppt/slideMasters/_rels/slideMaster3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34.xml"/><Relationship Id="rId12" Type="http://schemas.openxmlformats.org/officeDocument/2006/relationships/theme" Target="../theme/theme3.xml"/><Relationship Id="rId1" Type="http://schemas.openxmlformats.org/officeDocument/2006/relationships/slideLayout" Target="../slideLayouts/slideLayout24.xml"/><Relationship Id="rId2" Type="http://schemas.openxmlformats.org/officeDocument/2006/relationships/slideLayout" Target="../slideLayouts/slideLayout25.xml"/><Relationship Id="rId3" Type="http://schemas.openxmlformats.org/officeDocument/2006/relationships/slideLayout" Target="../slideLayouts/slideLayout26.xml"/><Relationship Id="rId4" Type="http://schemas.openxmlformats.org/officeDocument/2006/relationships/slideLayout" Target="../slideLayouts/slideLayout27.xml"/><Relationship Id="rId5" Type="http://schemas.openxmlformats.org/officeDocument/2006/relationships/slideLayout" Target="../slideLayouts/slideLayout28.xml"/><Relationship Id="rId6" Type="http://schemas.openxmlformats.org/officeDocument/2006/relationships/slideLayout" Target="../slideLayouts/slideLayout29.xml"/><Relationship Id="rId7" Type="http://schemas.openxmlformats.org/officeDocument/2006/relationships/slideLayout" Target="../slideLayouts/slideLayout30.xml"/><Relationship Id="rId8" Type="http://schemas.openxmlformats.org/officeDocument/2006/relationships/slideLayout" Target="../slideLayouts/slideLayout31.xml"/><Relationship Id="rId9" Type="http://schemas.openxmlformats.org/officeDocument/2006/relationships/slideLayout" Target="../slideLayouts/slideLayout32.xml"/><Relationship Id="rId10" Type="http://schemas.openxmlformats.org/officeDocument/2006/relationships/slideLayout" Target="../slideLayouts/slideLayout33.xml"/></Relationships>
</file>

<file path=ppt/slideMasters/_rels/slideMaster4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45.xml"/><Relationship Id="rId12" Type="http://schemas.openxmlformats.org/officeDocument/2006/relationships/theme" Target="../theme/theme4.xml"/><Relationship Id="rId1" Type="http://schemas.openxmlformats.org/officeDocument/2006/relationships/slideLayout" Target="../slideLayouts/slideLayout35.xml"/><Relationship Id="rId2" Type="http://schemas.openxmlformats.org/officeDocument/2006/relationships/slideLayout" Target="../slideLayouts/slideLayout36.xml"/><Relationship Id="rId3" Type="http://schemas.openxmlformats.org/officeDocument/2006/relationships/slideLayout" Target="../slideLayouts/slideLayout37.xml"/><Relationship Id="rId4" Type="http://schemas.openxmlformats.org/officeDocument/2006/relationships/slideLayout" Target="../slideLayouts/slideLayout38.xml"/><Relationship Id="rId5" Type="http://schemas.openxmlformats.org/officeDocument/2006/relationships/slideLayout" Target="../slideLayouts/slideLayout39.xml"/><Relationship Id="rId6" Type="http://schemas.openxmlformats.org/officeDocument/2006/relationships/slideLayout" Target="../slideLayouts/slideLayout40.xml"/><Relationship Id="rId7" Type="http://schemas.openxmlformats.org/officeDocument/2006/relationships/slideLayout" Target="../slideLayouts/slideLayout41.xml"/><Relationship Id="rId8" Type="http://schemas.openxmlformats.org/officeDocument/2006/relationships/slideLayout" Target="../slideLayouts/slideLayout42.xml"/><Relationship Id="rId9" Type="http://schemas.openxmlformats.org/officeDocument/2006/relationships/slideLayout" Target="../slideLayouts/slideLayout43.xml"/><Relationship Id="rId10" Type="http://schemas.openxmlformats.org/officeDocument/2006/relationships/slideLayout" Target="../slideLayouts/slideLayout44.xml"/></Relationships>
</file>

<file path=ppt/slideMasters/_rels/slideMaster5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56.xml"/><Relationship Id="rId12" Type="http://schemas.openxmlformats.org/officeDocument/2006/relationships/theme" Target="../theme/theme5.xml"/><Relationship Id="rId1" Type="http://schemas.openxmlformats.org/officeDocument/2006/relationships/slideLayout" Target="../slideLayouts/slideLayout46.xml"/><Relationship Id="rId2" Type="http://schemas.openxmlformats.org/officeDocument/2006/relationships/slideLayout" Target="../slideLayouts/slideLayout47.xml"/><Relationship Id="rId3" Type="http://schemas.openxmlformats.org/officeDocument/2006/relationships/slideLayout" Target="../slideLayouts/slideLayout48.xml"/><Relationship Id="rId4" Type="http://schemas.openxmlformats.org/officeDocument/2006/relationships/slideLayout" Target="../slideLayouts/slideLayout49.xml"/><Relationship Id="rId5" Type="http://schemas.openxmlformats.org/officeDocument/2006/relationships/slideLayout" Target="../slideLayouts/slideLayout50.xml"/><Relationship Id="rId6" Type="http://schemas.openxmlformats.org/officeDocument/2006/relationships/slideLayout" Target="../slideLayouts/slideLayout51.xml"/><Relationship Id="rId7" Type="http://schemas.openxmlformats.org/officeDocument/2006/relationships/slideLayout" Target="../slideLayouts/slideLayout52.xml"/><Relationship Id="rId8" Type="http://schemas.openxmlformats.org/officeDocument/2006/relationships/slideLayout" Target="../slideLayouts/slideLayout53.xml"/><Relationship Id="rId9" Type="http://schemas.openxmlformats.org/officeDocument/2006/relationships/slideLayout" Target="../slideLayouts/slideLayout54.xml"/><Relationship Id="rId10" Type="http://schemas.openxmlformats.org/officeDocument/2006/relationships/slideLayout" Target="../slideLayouts/slideLayout55.xml"/></Relationships>
</file>

<file path=ppt/slideMasters/_rels/slideMaster6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67.xml"/><Relationship Id="rId12" Type="http://schemas.openxmlformats.org/officeDocument/2006/relationships/theme" Target="../theme/theme6.xml"/><Relationship Id="rId1" Type="http://schemas.openxmlformats.org/officeDocument/2006/relationships/slideLayout" Target="../slideLayouts/slideLayout57.xml"/><Relationship Id="rId2" Type="http://schemas.openxmlformats.org/officeDocument/2006/relationships/slideLayout" Target="../slideLayouts/slideLayout58.xml"/><Relationship Id="rId3" Type="http://schemas.openxmlformats.org/officeDocument/2006/relationships/slideLayout" Target="../slideLayouts/slideLayout59.xml"/><Relationship Id="rId4" Type="http://schemas.openxmlformats.org/officeDocument/2006/relationships/slideLayout" Target="../slideLayouts/slideLayout60.xml"/><Relationship Id="rId5" Type="http://schemas.openxmlformats.org/officeDocument/2006/relationships/slideLayout" Target="../slideLayouts/slideLayout61.xml"/><Relationship Id="rId6" Type="http://schemas.openxmlformats.org/officeDocument/2006/relationships/slideLayout" Target="../slideLayouts/slideLayout62.xml"/><Relationship Id="rId7" Type="http://schemas.openxmlformats.org/officeDocument/2006/relationships/slideLayout" Target="../slideLayouts/slideLayout63.xml"/><Relationship Id="rId8" Type="http://schemas.openxmlformats.org/officeDocument/2006/relationships/slideLayout" Target="../slideLayouts/slideLayout64.xml"/><Relationship Id="rId9" Type="http://schemas.openxmlformats.org/officeDocument/2006/relationships/slideLayout" Target="../slideLayouts/slideLayout65.xml"/><Relationship Id="rId10" Type="http://schemas.openxmlformats.org/officeDocument/2006/relationships/slideLayout" Target="../slideLayouts/slideLayout66.xml"/></Relationships>
</file>

<file path=ppt/slideMasters/_rels/slideMaster7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78.xml"/><Relationship Id="rId12" Type="http://schemas.openxmlformats.org/officeDocument/2006/relationships/slideLayout" Target="../slideLayouts/slideLayout79.xml"/><Relationship Id="rId13" Type="http://schemas.openxmlformats.org/officeDocument/2006/relationships/theme" Target="../theme/theme7.xml"/><Relationship Id="rId1" Type="http://schemas.openxmlformats.org/officeDocument/2006/relationships/slideLayout" Target="../slideLayouts/slideLayout68.xml"/><Relationship Id="rId2" Type="http://schemas.openxmlformats.org/officeDocument/2006/relationships/slideLayout" Target="../slideLayouts/slideLayout69.xml"/><Relationship Id="rId3" Type="http://schemas.openxmlformats.org/officeDocument/2006/relationships/slideLayout" Target="../slideLayouts/slideLayout70.xml"/><Relationship Id="rId4" Type="http://schemas.openxmlformats.org/officeDocument/2006/relationships/slideLayout" Target="../slideLayouts/slideLayout71.xml"/><Relationship Id="rId5" Type="http://schemas.openxmlformats.org/officeDocument/2006/relationships/slideLayout" Target="../slideLayouts/slideLayout72.xml"/><Relationship Id="rId6" Type="http://schemas.openxmlformats.org/officeDocument/2006/relationships/slideLayout" Target="../slideLayouts/slideLayout73.xml"/><Relationship Id="rId7" Type="http://schemas.openxmlformats.org/officeDocument/2006/relationships/slideLayout" Target="../slideLayouts/slideLayout74.xml"/><Relationship Id="rId8" Type="http://schemas.openxmlformats.org/officeDocument/2006/relationships/slideLayout" Target="../slideLayouts/slideLayout75.xml"/><Relationship Id="rId9" Type="http://schemas.openxmlformats.org/officeDocument/2006/relationships/slideLayout" Target="../slideLayouts/slideLayout76.xml"/><Relationship Id="rId10" Type="http://schemas.openxmlformats.org/officeDocument/2006/relationships/slideLayout" Target="../slideLayouts/slideLayout77.xml"/></Relationships>
</file>

<file path=ppt/slideMasters/_rels/slideMaster8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90.xml"/><Relationship Id="rId12" Type="http://schemas.openxmlformats.org/officeDocument/2006/relationships/theme" Target="../theme/theme8.xml"/><Relationship Id="rId1" Type="http://schemas.openxmlformats.org/officeDocument/2006/relationships/slideLayout" Target="../slideLayouts/slideLayout80.xml"/><Relationship Id="rId2" Type="http://schemas.openxmlformats.org/officeDocument/2006/relationships/slideLayout" Target="../slideLayouts/slideLayout81.xml"/><Relationship Id="rId3" Type="http://schemas.openxmlformats.org/officeDocument/2006/relationships/slideLayout" Target="../slideLayouts/slideLayout82.xml"/><Relationship Id="rId4" Type="http://schemas.openxmlformats.org/officeDocument/2006/relationships/slideLayout" Target="../slideLayouts/slideLayout83.xml"/><Relationship Id="rId5" Type="http://schemas.openxmlformats.org/officeDocument/2006/relationships/slideLayout" Target="../slideLayouts/slideLayout84.xml"/><Relationship Id="rId6" Type="http://schemas.openxmlformats.org/officeDocument/2006/relationships/slideLayout" Target="../slideLayouts/slideLayout85.xml"/><Relationship Id="rId7" Type="http://schemas.openxmlformats.org/officeDocument/2006/relationships/slideLayout" Target="../slideLayouts/slideLayout86.xml"/><Relationship Id="rId8" Type="http://schemas.openxmlformats.org/officeDocument/2006/relationships/slideLayout" Target="../slideLayouts/slideLayout87.xml"/><Relationship Id="rId9" Type="http://schemas.openxmlformats.org/officeDocument/2006/relationships/slideLayout" Target="../slideLayouts/slideLayout88.xml"/><Relationship Id="rId10" Type="http://schemas.openxmlformats.org/officeDocument/2006/relationships/slideLayout" Target="../slideLayouts/slideLayout89.xml"/></Relationships>
</file>

<file path=ppt/slideMasters/_rels/slideMaster9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01.xml"/><Relationship Id="rId12" Type="http://schemas.openxmlformats.org/officeDocument/2006/relationships/theme" Target="../theme/theme9.xml"/><Relationship Id="rId13" Type="http://schemas.openxmlformats.org/officeDocument/2006/relationships/image" Target="../media/image2.jpeg"/><Relationship Id="rId1" Type="http://schemas.openxmlformats.org/officeDocument/2006/relationships/slideLayout" Target="../slideLayouts/slideLayout91.xml"/><Relationship Id="rId2" Type="http://schemas.openxmlformats.org/officeDocument/2006/relationships/slideLayout" Target="../slideLayouts/slideLayout92.xml"/><Relationship Id="rId3" Type="http://schemas.openxmlformats.org/officeDocument/2006/relationships/slideLayout" Target="../slideLayouts/slideLayout93.xml"/><Relationship Id="rId4" Type="http://schemas.openxmlformats.org/officeDocument/2006/relationships/slideLayout" Target="../slideLayouts/slideLayout94.xml"/><Relationship Id="rId5" Type="http://schemas.openxmlformats.org/officeDocument/2006/relationships/slideLayout" Target="../slideLayouts/slideLayout95.xml"/><Relationship Id="rId6" Type="http://schemas.openxmlformats.org/officeDocument/2006/relationships/slideLayout" Target="../slideLayouts/slideLayout96.xml"/><Relationship Id="rId7" Type="http://schemas.openxmlformats.org/officeDocument/2006/relationships/slideLayout" Target="../slideLayouts/slideLayout97.xml"/><Relationship Id="rId8" Type="http://schemas.openxmlformats.org/officeDocument/2006/relationships/slideLayout" Target="../slideLayouts/slideLayout98.xml"/><Relationship Id="rId9" Type="http://schemas.openxmlformats.org/officeDocument/2006/relationships/slideLayout" Target="../slideLayouts/slideLayout99.xml"/><Relationship Id="rId10" Type="http://schemas.openxmlformats.org/officeDocument/2006/relationships/slideLayout" Target="../slideLayouts/slideLayout10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8674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1066800" y="3048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6686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906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endParaRPr lang="en-US"/>
          </a:p>
        </p:txBody>
      </p:sp>
      <p:sp>
        <p:nvSpPr>
          <p:cNvPr id="668676" name="Line 4"/>
          <p:cNvSpPr>
            <a:spLocks noChangeShapeType="1"/>
          </p:cNvSpPr>
          <p:nvPr/>
        </p:nvSpPr>
        <p:spPr bwMode="auto">
          <a:xfrm>
            <a:off x="1295400" y="1752600"/>
            <a:ext cx="78486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cs typeface="+mn-cs"/>
            </a:endParaRPr>
          </a:p>
        </p:txBody>
      </p:sp>
      <p:sp>
        <p:nvSpPr>
          <p:cNvPr id="668677" name="Line 5"/>
          <p:cNvSpPr>
            <a:spLocks noChangeShapeType="1"/>
          </p:cNvSpPr>
          <p:nvPr userDrawn="1"/>
        </p:nvSpPr>
        <p:spPr bwMode="auto">
          <a:xfrm>
            <a:off x="1295400" y="1752600"/>
            <a:ext cx="78486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cs typeface="+mn-cs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040" r:id="rId1"/>
    <p:sldLayoutId id="2147484041" r:id="rId2"/>
    <p:sldLayoutId id="2147484042" r:id="rId3"/>
    <p:sldLayoutId id="2147484043" r:id="rId4"/>
    <p:sldLayoutId id="2147484044" r:id="rId5"/>
    <p:sldLayoutId id="2147484045" r:id="rId6"/>
    <p:sldLayoutId id="2147484046" r:id="rId7"/>
    <p:sldLayoutId id="2147484047" r:id="rId8"/>
    <p:sldLayoutId id="2147484048" r:id="rId9"/>
    <p:sldLayoutId id="2147484049" r:id="rId10"/>
    <p:sldLayoutId id="2147484050" r:id="rId11"/>
  </p:sldLayoutIdLst>
  <p:transition xmlns:p14="http://schemas.microsoft.com/office/powerpoint/2010/main"/>
  <p:txStyles>
    <p:titleStyle>
      <a:lvl1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2pPr>
      <a:lvl3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3pPr>
      <a:lvl4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4pPr>
      <a:lvl5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5pPr>
      <a:lvl6pPr marL="4572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6pPr>
      <a:lvl7pPr marL="9144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7pPr>
      <a:lvl8pPr marL="13716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8pPr>
      <a:lvl9pPr marL="18288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defRPr sz="20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16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3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1066800" y="3048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153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22098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53028" name="Line 4"/>
          <p:cNvSpPr>
            <a:spLocks noChangeShapeType="1"/>
          </p:cNvSpPr>
          <p:nvPr/>
        </p:nvSpPr>
        <p:spPr bwMode="auto">
          <a:xfrm>
            <a:off x="1295400" y="1752600"/>
            <a:ext cx="78486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cs typeface="+mn-cs"/>
            </a:endParaRPr>
          </a:p>
        </p:txBody>
      </p:sp>
      <p:sp>
        <p:nvSpPr>
          <p:cNvPr id="1153029" name="Line 5"/>
          <p:cNvSpPr>
            <a:spLocks noChangeShapeType="1"/>
          </p:cNvSpPr>
          <p:nvPr userDrawn="1"/>
        </p:nvSpPr>
        <p:spPr bwMode="auto">
          <a:xfrm>
            <a:off x="1295400" y="1752600"/>
            <a:ext cx="7848600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>
              <a:cs typeface="+mn-cs"/>
            </a:endParaRPr>
          </a:p>
        </p:txBody>
      </p:sp>
      <p:sp>
        <p:nvSpPr>
          <p:cNvPr id="1153030" name="Text Box 6"/>
          <p:cNvSpPr txBox="1">
            <a:spLocks noChangeArrowheads="1"/>
          </p:cNvSpPr>
          <p:nvPr userDrawn="1"/>
        </p:nvSpPr>
        <p:spPr bwMode="auto">
          <a:xfrm>
            <a:off x="7518400" y="6473825"/>
            <a:ext cx="904875" cy="3651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900">
                <a:cs typeface="+mn-cs"/>
              </a:rPr>
              <a:t>Carla P. Gomes</a:t>
            </a:r>
          </a:p>
          <a:p>
            <a:pPr algn="ctr">
              <a:defRPr/>
            </a:pPr>
            <a:r>
              <a:rPr lang="en-US" sz="900">
                <a:cs typeface="+mn-cs"/>
              </a:rPr>
              <a:t>INFO372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051" r:id="rId1"/>
    <p:sldLayoutId id="2147484052" r:id="rId2"/>
    <p:sldLayoutId id="2147484053" r:id="rId3"/>
    <p:sldLayoutId id="2147484054" r:id="rId4"/>
    <p:sldLayoutId id="2147484055" r:id="rId5"/>
    <p:sldLayoutId id="2147484056" r:id="rId6"/>
    <p:sldLayoutId id="2147484057" r:id="rId7"/>
    <p:sldLayoutId id="2147484058" r:id="rId8"/>
    <p:sldLayoutId id="2147484059" r:id="rId9"/>
    <p:sldLayoutId id="2147484060" r:id="rId10"/>
    <p:sldLayoutId id="2147484061" r:id="rId11"/>
    <p:sldLayoutId id="2147484062" r:id="rId12"/>
  </p:sldLayoutIdLst>
  <p:transition xmlns:p14="http://schemas.microsoft.com/office/powerpoint/2010/main"/>
  <p:txStyles>
    <p:titleStyle>
      <a:lvl1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+mj-lt"/>
          <a:ea typeface="+mj-ea"/>
          <a:cs typeface="ＭＳ Ｐゴシック" charset="0"/>
        </a:defRPr>
      </a:lvl1pPr>
      <a:lvl2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2pPr>
      <a:lvl3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3pPr>
      <a:lvl4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4pPr>
      <a:lvl5pPr algn="r" rtl="0" eaLnBrk="0" fontAlgn="base" hangingPunct="0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  <a:cs typeface="ＭＳ Ｐゴシック" charset="0"/>
        </a:defRPr>
      </a:lvl5pPr>
      <a:lvl6pPr marL="4572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6pPr>
      <a:lvl7pPr marL="9144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7pPr>
      <a:lvl8pPr marL="13716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8pPr>
      <a:lvl9pPr marL="18288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defRPr sz="2000">
          <a:solidFill>
            <a:schemeClr val="tx1"/>
          </a:solidFill>
          <a:latin typeface="+mn-lt"/>
          <a:ea typeface="+mn-ea"/>
          <a:cs typeface="ＭＳ Ｐゴシック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4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0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l">
              <a:defRPr sz="1400" b="0" u="none">
                <a:solidFill>
                  <a:schemeClr val="tx1"/>
                </a:solidFill>
                <a:latin typeface="Times New Roman" charset="0"/>
              </a:defRPr>
            </a:lvl1pPr>
          </a:lstStyle>
          <a:p>
            <a:pPr eaLnBrk="0" hangingPunct="0"/>
            <a:endParaRPr lang="en-US" smtClean="0">
              <a:solidFill>
                <a:srgbClr val="000000"/>
              </a:solidFill>
              <a:cs typeface="+mn-cs"/>
            </a:endParaRP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 b="0" u="none">
                <a:solidFill>
                  <a:schemeClr val="tx1"/>
                </a:solidFill>
                <a:latin typeface="Times New Roman" charset="0"/>
              </a:defRPr>
            </a:lvl1pPr>
          </a:lstStyle>
          <a:p>
            <a:pPr algn="ctr" eaLnBrk="0" hangingPunct="0"/>
            <a:endParaRPr lang="en-US" smtClean="0">
              <a:solidFill>
                <a:srgbClr val="000000"/>
              </a:solidFill>
              <a:cs typeface="+mn-cs"/>
            </a:endParaRP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 b="0" u="none">
                <a:solidFill>
                  <a:schemeClr val="tx1"/>
                </a:solidFill>
                <a:latin typeface="Times New Roman" charset="0"/>
              </a:defRPr>
            </a:lvl1pPr>
          </a:lstStyle>
          <a:p>
            <a:pPr eaLnBrk="0" hangingPunct="0"/>
            <a:fld id="{AB91F964-5C11-9D45-BA5C-4B94CFE0BF70}" type="slidenum">
              <a:rPr lang="en-US" smtClean="0">
                <a:solidFill>
                  <a:srgbClr val="000000"/>
                </a:solidFill>
                <a:cs typeface="+mn-cs"/>
              </a:rPr>
              <a:pPr eaLnBrk="0" hangingPunct="0"/>
              <a:t>‹#›</a:t>
            </a:fld>
            <a:endParaRPr lang="en-US" smtClean="0">
              <a:solidFill>
                <a:srgbClr val="000000"/>
              </a:solidFill>
              <a:cs typeface="+mn-cs"/>
            </a:endParaRPr>
          </a:p>
        </p:txBody>
      </p:sp>
      <p:sp>
        <p:nvSpPr>
          <p:cNvPr id="1029" name="Line 5"/>
          <p:cNvSpPr>
            <a:spLocks noChangeShapeType="1"/>
          </p:cNvSpPr>
          <p:nvPr/>
        </p:nvSpPr>
        <p:spPr bwMode="auto">
          <a:xfrm>
            <a:off x="0" y="1227138"/>
            <a:ext cx="9131300" cy="0"/>
          </a:xfrm>
          <a:prstGeom prst="line">
            <a:avLst/>
          </a:prstGeom>
          <a:noFill/>
          <a:ln w="25400">
            <a:solidFill>
              <a:srgbClr val="001F7E"/>
            </a:solidFill>
            <a:round/>
            <a:headEnd type="none" w="sm" len="sm"/>
            <a:tailEnd type="none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/>
          <a:lstStyle/>
          <a:p>
            <a:pPr algn="ctr" eaLnBrk="0" hangingPunct="0"/>
            <a:endParaRPr lang="en-US" b="1" u="sng" smtClean="0">
              <a:solidFill>
                <a:srgbClr val="063DE8"/>
              </a:solidFill>
              <a:latin typeface="Arial" charset="0"/>
              <a:cs typeface="+mn-cs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title"/>
          </p:nvPr>
        </p:nvSpPr>
        <p:spPr bwMode="auto">
          <a:xfrm>
            <a:off x="996950" y="230188"/>
            <a:ext cx="7191375" cy="901700"/>
          </a:xfrm>
          <a:prstGeom prst="rect">
            <a:avLst/>
          </a:prstGeom>
          <a:noFill/>
          <a:ln>
            <a:noFill/>
          </a:ln>
          <a:effectLst>
            <a:outerShdw blurRad="63500" dist="17961" dir="18900000" algn="ctr" rotWithShape="0">
              <a:schemeClr val="tx1">
                <a:alpha val="74998"/>
              </a:scheme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Slide Title</a:t>
            </a:r>
          </a:p>
        </p:txBody>
      </p:sp>
      <p:sp>
        <p:nvSpPr>
          <p:cNvPr id="1031" name="Rectangle 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016000" y="1841500"/>
            <a:ext cx="71628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Body Text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86223175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64" r:id="rId1"/>
    <p:sldLayoutId id="2147484065" r:id="rId2"/>
    <p:sldLayoutId id="2147484066" r:id="rId3"/>
    <p:sldLayoutId id="2147484067" r:id="rId4"/>
    <p:sldLayoutId id="2147484068" r:id="rId5"/>
    <p:sldLayoutId id="2147484069" r:id="rId6"/>
    <p:sldLayoutId id="2147484070" r:id="rId7"/>
    <p:sldLayoutId id="2147484071" r:id="rId8"/>
    <p:sldLayoutId id="2147484072" r:id="rId9"/>
    <p:sldLayoutId id="2147484073" r:id="rId10"/>
    <p:sldLayoutId id="2147484074" r:id="rId11"/>
  </p:sldLayoutIdLst>
  <p:txStyles>
    <p:titleStyle>
      <a:lvl1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+mj-lt"/>
          <a:ea typeface="+mj-ea"/>
          <a:cs typeface="+mj-cs"/>
        </a:defRPr>
      </a:lvl1pPr>
      <a:lvl2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2pPr>
      <a:lvl3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3pPr>
      <a:lvl4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4pPr>
      <a:lvl5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5pPr>
      <a:lvl6pPr marL="4572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6pPr>
      <a:lvl7pPr marL="9144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7pPr>
      <a:lvl8pPr marL="13716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8pPr>
      <a:lvl9pPr marL="18288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9pPr>
    </p:titleStyle>
    <p:bodyStyle>
      <a:lvl1pPr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2400" b="1">
          <a:solidFill>
            <a:srgbClr val="063DE8"/>
          </a:solidFill>
          <a:latin typeface="+mn-lt"/>
          <a:ea typeface="+mn-ea"/>
          <a:cs typeface="+mn-cs"/>
        </a:defRPr>
      </a:lvl1pPr>
      <a:lvl2pPr marL="9175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•"/>
        <a:defRPr sz="2400" b="1">
          <a:solidFill>
            <a:srgbClr val="063DE8"/>
          </a:solidFill>
          <a:latin typeface="+mn-lt"/>
          <a:ea typeface="+mn-ea"/>
        </a:defRPr>
      </a:lvl2pPr>
      <a:lvl3pPr marL="12604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–"/>
        <a:defRPr b="1">
          <a:solidFill>
            <a:srgbClr val="063DE8"/>
          </a:solidFill>
          <a:latin typeface="+mn-lt"/>
          <a:ea typeface="+mn-ea"/>
        </a:defRPr>
      </a:lvl3pPr>
      <a:lvl4pPr marL="1546225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+"/>
        <a:defRPr sz="1600" b="1">
          <a:solidFill>
            <a:srgbClr val="063DE8"/>
          </a:solidFill>
          <a:latin typeface="+mn-lt"/>
          <a:ea typeface="+mn-ea"/>
        </a:defRPr>
      </a:lvl4pPr>
      <a:lvl5pPr marL="20002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+mn-ea"/>
        </a:defRPr>
      </a:lvl5pPr>
      <a:lvl6pPr marL="24574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+mn-ea"/>
        </a:defRPr>
      </a:lvl6pPr>
      <a:lvl7pPr marL="29146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+mn-ea"/>
        </a:defRPr>
      </a:lvl7pPr>
      <a:lvl8pPr marL="33718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+mn-ea"/>
        </a:defRPr>
      </a:lvl8pPr>
      <a:lvl9pPr marL="38290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l"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algn="ctr"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 b="0" u="none" smtClean="0">
                <a:solidFill>
                  <a:schemeClr val="tx1"/>
                </a:solidFill>
                <a:latin typeface="Times New Roman" charset="0"/>
                <a:cs typeface="+mn-cs"/>
              </a:defRPr>
            </a:lvl1pPr>
          </a:lstStyle>
          <a:p>
            <a:pPr eaLnBrk="0" hangingPunct="0">
              <a:defRPr/>
            </a:pPr>
            <a:fld id="{0D96E3AD-7809-384A-B73F-4C249EF65666}" type="slidenum">
              <a:rPr lang="en-US">
                <a:solidFill>
                  <a:srgbClr val="000000"/>
                </a:solidFill>
              </a:rPr>
              <a:pPr eaLnBrk="0" hangingPunct="0"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Line 5"/>
          <p:cNvSpPr>
            <a:spLocks noChangeShapeType="1"/>
          </p:cNvSpPr>
          <p:nvPr/>
        </p:nvSpPr>
        <p:spPr bwMode="auto">
          <a:xfrm>
            <a:off x="0" y="1227138"/>
            <a:ext cx="9131300" cy="0"/>
          </a:xfrm>
          <a:prstGeom prst="line">
            <a:avLst/>
          </a:prstGeom>
          <a:noFill/>
          <a:ln w="25400">
            <a:solidFill>
              <a:srgbClr val="001F7E"/>
            </a:solidFill>
            <a:round/>
            <a:headEnd type="none" w="sm" len="sm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ctr" eaLnBrk="0" hangingPunct="0"/>
            <a:endParaRPr lang="en-US" b="1" u="sng">
              <a:solidFill>
                <a:srgbClr val="063DE8"/>
              </a:solidFill>
              <a:latin typeface="Arial" charset="0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title"/>
          </p:nvPr>
        </p:nvSpPr>
        <p:spPr bwMode="auto">
          <a:xfrm>
            <a:off x="996950" y="230188"/>
            <a:ext cx="7191375" cy="901700"/>
          </a:xfrm>
          <a:prstGeom prst="rect">
            <a:avLst/>
          </a:prstGeom>
          <a:noFill/>
          <a:ln>
            <a:noFill/>
          </a:ln>
          <a:effectLst>
            <a:outerShdw dist="17961" dir="18900000" algn="ctr" rotWithShape="0">
              <a:schemeClr val="tx1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Slide Title</a:t>
            </a:r>
          </a:p>
        </p:txBody>
      </p:sp>
      <p:sp>
        <p:nvSpPr>
          <p:cNvPr id="1031" name="Rectangle 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016000" y="1841500"/>
            <a:ext cx="71628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Body Text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58760239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76" r:id="rId1"/>
    <p:sldLayoutId id="2147484077" r:id="rId2"/>
    <p:sldLayoutId id="2147484078" r:id="rId3"/>
    <p:sldLayoutId id="2147484079" r:id="rId4"/>
    <p:sldLayoutId id="2147484080" r:id="rId5"/>
    <p:sldLayoutId id="2147484081" r:id="rId6"/>
    <p:sldLayoutId id="2147484082" r:id="rId7"/>
    <p:sldLayoutId id="2147484083" r:id="rId8"/>
    <p:sldLayoutId id="2147484084" r:id="rId9"/>
    <p:sldLayoutId id="2147484085" r:id="rId10"/>
    <p:sldLayoutId id="2147484086" r:id="rId11"/>
  </p:sldLayoutIdLst>
  <p:transition xmlns:p14="http://schemas.microsoft.com/office/powerpoint/2010/main">
    <p:wipe dir="r"/>
  </p:transition>
  <p:txStyles>
    <p:titleStyle>
      <a:lvl1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+mj-lt"/>
          <a:ea typeface="ＭＳ Ｐゴシック" charset="0"/>
          <a:cs typeface="ＭＳ Ｐゴシック" charset="0"/>
        </a:defRPr>
      </a:lvl1pPr>
      <a:lvl2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2pPr>
      <a:lvl3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3pPr>
      <a:lvl4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4pPr>
      <a:lvl5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6pPr>
      <a:lvl7pPr marL="9144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7pPr>
      <a:lvl8pPr marL="13716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8pPr>
      <a:lvl9pPr marL="18288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9pPr>
    </p:titleStyle>
    <p:bodyStyle>
      <a:lvl1pPr marL="342900" indent="-3429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2400" b="1">
          <a:solidFill>
            <a:srgbClr val="063DE8"/>
          </a:solidFill>
          <a:latin typeface="+mn-lt"/>
          <a:ea typeface="ＭＳ Ｐゴシック" charset="0"/>
          <a:cs typeface="ＭＳ Ｐゴシック" charset="0"/>
        </a:defRPr>
      </a:lvl1pPr>
      <a:lvl2pPr marL="9175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•"/>
        <a:defRPr sz="2400" b="1">
          <a:solidFill>
            <a:srgbClr val="063DE8"/>
          </a:solidFill>
          <a:latin typeface="+mn-lt"/>
          <a:ea typeface="ＭＳ Ｐゴシック" charset="0"/>
        </a:defRPr>
      </a:lvl2pPr>
      <a:lvl3pPr marL="12604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–"/>
        <a:defRPr b="1">
          <a:solidFill>
            <a:srgbClr val="063DE8"/>
          </a:solidFill>
          <a:latin typeface="+mn-lt"/>
          <a:ea typeface="ＭＳ Ｐゴシック" charset="0"/>
        </a:defRPr>
      </a:lvl3pPr>
      <a:lvl4pPr marL="1546225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+"/>
        <a:defRPr sz="1600" b="1">
          <a:solidFill>
            <a:srgbClr val="063DE8"/>
          </a:solidFill>
          <a:latin typeface="+mn-lt"/>
          <a:ea typeface="ＭＳ Ｐゴシック" charset="0"/>
        </a:defRPr>
      </a:lvl4pPr>
      <a:lvl5pPr marL="20002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ＭＳ Ｐゴシック" charset="0"/>
        </a:defRPr>
      </a:lvl5pPr>
      <a:lvl6pPr marL="24574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6pPr>
      <a:lvl7pPr marL="29146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7pPr>
      <a:lvl8pPr marL="33718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8pPr>
      <a:lvl9pPr marL="38290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l"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algn="ctr"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 b="0" u="none" smtClean="0">
                <a:solidFill>
                  <a:schemeClr val="tx1"/>
                </a:solidFill>
                <a:latin typeface="Times New Roman" charset="0"/>
                <a:cs typeface="+mn-cs"/>
              </a:defRPr>
            </a:lvl1pPr>
          </a:lstStyle>
          <a:p>
            <a:pPr eaLnBrk="0" hangingPunct="0">
              <a:defRPr/>
            </a:pPr>
            <a:fld id="{0D96E3AD-7809-384A-B73F-4C249EF65666}" type="slidenum">
              <a:rPr lang="en-US">
                <a:solidFill>
                  <a:srgbClr val="000000"/>
                </a:solidFill>
              </a:rPr>
              <a:pPr eaLnBrk="0" hangingPunct="0"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Line 5"/>
          <p:cNvSpPr>
            <a:spLocks noChangeShapeType="1"/>
          </p:cNvSpPr>
          <p:nvPr/>
        </p:nvSpPr>
        <p:spPr bwMode="auto">
          <a:xfrm>
            <a:off x="0" y="1227138"/>
            <a:ext cx="9131300" cy="0"/>
          </a:xfrm>
          <a:prstGeom prst="line">
            <a:avLst/>
          </a:prstGeom>
          <a:noFill/>
          <a:ln w="25400">
            <a:solidFill>
              <a:srgbClr val="001F7E"/>
            </a:solidFill>
            <a:round/>
            <a:headEnd type="none" w="sm" len="sm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ctr" eaLnBrk="0" hangingPunct="0"/>
            <a:endParaRPr lang="en-US" b="1" u="sng">
              <a:solidFill>
                <a:srgbClr val="063DE8"/>
              </a:solidFill>
              <a:latin typeface="Arial" charset="0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title"/>
          </p:nvPr>
        </p:nvSpPr>
        <p:spPr bwMode="auto">
          <a:xfrm>
            <a:off x="996950" y="230188"/>
            <a:ext cx="7191375" cy="901700"/>
          </a:xfrm>
          <a:prstGeom prst="rect">
            <a:avLst/>
          </a:prstGeom>
          <a:noFill/>
          <a:ln>
            <a:noFill/>
          </a:ln>
          <a:effectLst>
            <a:outerShdw dist="17961" dir="18900000" algn="ctr" rotWithShape="0">
              <a:schemeClr val="tx1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Slide Title</a:t>
            </a:r>
          </a:p>
        </p:txBody>
      </p:sp>
      <p:sp>
        <p:nvSpPr>
          <p:cNvPr id="1031" name="Rectangle 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016000" y="1841500"/>
            <a:ext cx="71628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Body Text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77286416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88" r:id="rId1"/>
    <p:sldLayoutId id="2147484089" r:id="rId2"/>
    <p:sldLayoutId id="2147484090" r:id="rId3"/>
    <p:sldLayoutId id="2147484091" r:id="rId4"/>
    <p:sldLayoutId id="2147484092" r:id="rId5"/>
    <p:sldLayoutId id="2147484093" r:id="rId6"/>
    <p:sldLayoutId id="2147484094" r:id="rId7"/>
    <p:sldLayoutId id="2147484095" r:id="rId8"/>
    <p:sldLayoutId id="2147484096" r:id="rId9"/>
    <p:sldLayoutId id="2147484097" r:id="rId10"/>
    <p:sldLayoutId id="2147484098" r:id="rId11"/>
  </p:sldLayoutIdLst>
  <p:transition xmlns:p14="http://schemas.microsoft.com/office/powerpoint/2010/main">
    <p:wipe dir="r"/>
  </p:transition>
  <p:txStyles>
    <p:titleStyle>
      <a:lvl1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+mj-lt"/>
          <a:ea typeface="ＭＳ Ｐゴシック" charset="0"/>
          <a:cs typeface="ＭＳ Ｐゴシック" charset="0"/>
        </a:defRPr>
      </a:lvl1pPr>
      <a:lvl2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2pPr>
      <a:lvl3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3pPr>
      <a:lvl4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4pPr>
      <a:lvl5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6pPr>
      <a:lvl7pPr marL="9144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7pPr>
      <a:lvl8pPr marL="13716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8pPr>
      <a:lvl9pPr marL="18288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9pPr>
    </p:titleStyle>
    <p:bodyStyle>
      <a:lvl1pPr marL="342900" indent="-3429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2400" b="1">
          <a:solidFill>
            <a:srgbClr val="063DE8"/>
          </a:solidFill>
          <a:latin typeface="+mn-lt"/>
          <a:ea typeface="ＭＳ Ｐゴシック" charset="0"/>
          <a:cs typeface="ＭＳ Ｐゴシック" charset="0"/>
        </a:defRPr>
      </a:lvl1pPr>
      <a:lvl2pPr marL="9175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•"/>
        <a:defRPr sz="2400" b="1">
          <a:solidFill>
            <a:srgbClr val="063DE8"/>
          </a:solidFill>
          <a:latin typeface="+mn-lt"/>
          <a:ea typeface="ＭＳ Ｐゴシック" charset="0"/>
        </a:defRPr>
      </a:lvl2pPr>
      <a:lvl3pPr marL="12604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–"/>
        <a:defRPr b="1">
          <a:solidFill>
            <a:srgbClr val="063DE8"/>
          </a:solidFill>
          <a:latin typeface="+mn-lt"/>
          <a:ea typeface="ＭＳ Ｐゴシック" charset="0"/>
        </a:defRPr>
      </a:lvl3pPr>
      <a:lvl4pPr marL="1546225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+"/>
        <a:defRPr sz="1600" b="1">
          <a:solidFill>
            <a:srgbClr val="063DE8"/>
          </a:solidFill>
          <a:latin typeface="+mn-lt"/>
          <a:ea typeface="ＭＳ Ｐゴシック" charset="0"/>
        </a:defRPr>
      </a:lvl4pPr>
      <a:lvl5pPr marL="20002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ＭＳ Ｐゴシック" charset="0"/>
        </a:defRPr>
      </a:lvl5pPr>
      <a:lvl6pPr marL="24574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6pPr>
      <a:lvl7pPr marL="29146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7pPr>
      <a:lvl8pPr marL="33718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8pPr>
      <a:lvl9pPr marL="38290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l"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algn="ctr"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 b="0" u="none" smtClean="0">
                <a:solidFill>
                  <a:schemeClr val="tx1"/>
                </a:solidFill>
                <a:latin typeface="Times New Roman" charset="0"/>
                <a:cs typeface="+mn-cs"/>
              </a:defRPr>
            </a:lvl1pPr>
          </a:lstStyle>
          <a:p>
            <a:pPr eaLnBrk="0" hangingPunct="0">
              <a:defRPr/>
            </a:pPr>
            <a:fld id="{0D96E3AD-7809-384A-B73F-4C249EF65666}" type="slidenum">
              <a:rPr lang="en-US">
                <a:solidFill>
                  <a:srgbClr val="000000"/>
                </a:solidFill>
              </a:rPr>
              <a:pPr eaLnBrk="0" hangingPunct="0"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Line 5"/>
          <p:cNvSpPr>
            <a:spLocks noChangeShapeType="1"/>
          </p:cNvSpPr>
          <p:nvPr/>
        </p:nvSpPr>
        <p:spPr bwMode="auto">
          <a:xfrm>
            <a:off x="0" y="1227138"/>
            <a:ext cx="9131300" cy="0"/>
          </a:xfrm>
          <a:prstGeom prst="line">
            <a:avLst/>
          </a:prstGeom>
          <a:noFill/>
          <a:ln w="25400">
            <a:solidFill>
              <a:srgbClr val="001F7E"/>
            </a:solidFill>
            <a:round/>
            <a:headEnd type="none" w="sm" len="sm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ctr" eaLnBrk="0" hangingPunct="0"/>
            <a:endParaRPr lang="en-US" b="1" u="sng">
              <a:solidFill>
                <a:srgbClr val="063DE8"/>
              </a:solidFill>
              <a:latin typeface="Arial" charset="0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title"/>
          </p:nvPr>
        </p:nvSpPr>
        <p:spPr bwMode="auto">
          <a:xfrm>
            <a:off x="996950" y="230188"/>
            <a:ext cx="7191375" cy="901700"/>
          </a:xfrm>
          <a:prstGeom prst="rect">
            <a:avLst/>
          </a:prstGeom>
          <a:noFill/>
          <a:ln>
            <a:noFill/>
          </a:ln>
          <a:effectLst>
            <a:outerShdw dist="17961" dir="18900000" algn="ctr" rotWithShape="0">
              <a:schemeClr val="tx1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Slide Title</a:t>
            </a:r>
          </a:p>
        </p:txBody>
      </p:sp>
      <p:sp>
        <p:nvSpPr>
          <p:cNvPr id="1031" name="Rectangle 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016000" y="1841500"/>
            <a:ext cx="71628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Body Text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07428945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100" r:id="rId1"/>
    <p:sldLayoutId id="2147484101" r:id="rId2"/>
    <p:sldLayoutId id="2147484102" r:id="rId3"/>
    <p:sldLayoutId id="2147484103" r:id="rId4"/>
    <p:sldLayoutId id="2147484104" r:id="rId5"/>
    <p:sldLayoutId id="2147484105" r:id="rId6"/>
    <p:sldLayoutId id="2147484106" r:id="rId7"/>
    <p:sldLayoutId id="2147484107" r:id="rId8"/>
    <p:sldLayoutId id="2147484108" r:id="rId9"/>
    <p:sldLayoutId id="2147484109" r:id="rId10"/>
    <p:sldLayoutId id="2147484110" r:id="rId11"/>
  </p:sldLayoutIdLst>
  <p:transition xmlns:p14="http://schemas.microsoft.com/office/powerpoint/2010/main">
    <p:wipe dir="r"/>
  </p:transition>
  <p:txStyles>
    <p:titleStyle>
      <a:lvl1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+mj-lt"/>
          <a:ea typeface="ＭＳ Ｐゴシック" charset="0"/>
          <a:cs typeface="ＭＳ Ｐゴシック" charset="0"/>
        </a:defRPr>
      </a:lvl1pPr>
      <a:lvl2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2pPr>
      <a:lvl3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3pPr>
      <a:lvl4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4pPr>
      <a:lvl5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6pPr>
      <a:lvl7pPr marL="9144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7pPr>
      <a:lvl8pPr marL="13716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8pPr>
      <a:lvl9pPr marL="18288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9pPr>
    </p:titleStyle>
    <p:bodyStyle>
      <a:lvl1pPr marL="342900" indent="-3429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2400" b="1">
          <a:solidFill>
            <a:srgbClr val="063DE8"/>
          </a:solidFill>
          <a:latin typeface="+mn-lt"/>
          <a:ea typeface="ＭＳ Ｐゴシック" charset="0"/>
          <a:cs typeface="ＭＳ Ｐゴシック" charset="0"/>
        </a:defRPr>
      </a:lvl1pPr>
      <a:lvl2pPr marL="9175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•"/>
        <a:defRPr sz="2400" b="1">
          <a:solidFill>
            <a:srgbClr val="063DE8"/>
          </a:solidFill>
          <a:latin typeface="+mn-lt"/>
          <a:ea typeface="ＭＳ Ｐゴシック" charset="0"/>
        </a:defRPr>
      </a:lvl2pPr>
      <a:lvl3pPr marL="12604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–"/>
        <a:defRPr b="1">
          <a:solidFill>
            <a:srgbClr val="063DE8"/>
          </a:solidFill>
          <a:latin typeface="+mn-lt"/>
          <a:ea typeface="ＭＳ Ｐゴシック" charset="0"/>
        </a:defRPr>
      </a:lvl3pPr>
      <a:lvl4pPr marL="1546225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+"/>
        <a:defRPr sz="1600" b="1">
          <a:solidFill>
            <a:srgbClr val="063DE8"/>
          </a:solidFill>
          <a:latin typeface="+mn-lt"/>
          <a:ea typeface="ＭＳ Ｐゴシック" charset="0"/>
        </a:defRPr>
      </a:lvl4pPr>
      <a:lvl5pPr marL="20002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ＭＳ Ｐゴシック" charset="0"/>
        </a:defRPr>
      </a:lvl5pPr>
      <a:lvl6pPr marL="24574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6pPr>
      <a:lvl7pPr marL="29146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7pPr>
      <a:lvl8pPr marL="33718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8pPr>
      <a:lvl9pPr marL="38290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8674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1066800" y="304800"/>
            <a:ext cx="77724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6686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90600" y="1981200"/>
            <a:ext cx="7772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68678" name="Text Box 6"/>
          <p:cNvSpPr txBox="1">
            <a:spLocks noChangeArrowheads="1"/>
          </p:cNvSpPr>
          <p:nvPr userDrawn="1"/>
        </p:nvSpPr>
        <p:spPr bwMode="auto">
          <a:xfrm>
            <a:off x="7872466" y="6477000"/>
            <a:ext cx="423914" cy="3385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ctr"/>
            <a:fld id="{7B52D678-B397-134F-ADB5-6CAB2B706B44}" type="slidenum">
              <a:rPr lang="en-US" sz="1600" smtClean="0">
                <a:solidFill>
                  <a:srgbClr val="000000"/>
                </a:solidFill>
                <a:cs typeface="+mn-cs"/>
              </a:rPr>
              <a:pPr algn="ctr"/>
              <a:t>‹#›</a:t>
            </a:fld>
            <a:endParaRPr lang="en-US" sz="1600" dirty="0">
              <a:solidFill>
                <a:srgbClr val="000000"/>
              </a:solidFill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0353165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112" r:id="rId1"/>
    <p:sldLayoutId id="2147484113" r:id="rId2"/>
    <p:sldLayoutId id="2147484114" r:id="rId3"/>
    <p:sldLayoutId id="2147484115" r:id="rId4"/>
    <p:sldLayoutId id="2147484116" r:id="rId5"/>
    <p:sldLayoutId id="2147484117" r:id="rId6"/>
    <p:sldLayoutId id="2147484118" r:id="rId7"/>
    <p:sldLayoutId id="2147484119" r:id="rId8"/>
    <p:sldLayoutId id="2147484120" r:id="rId9"/>
    <p:sldLayoutId id="2147484121" r:id="rId10"/>
    <p:sldLayoutId id="2147484122" r:id="rId11"/>
    <p:sldLayoutId id="2147484123" r:id="rId12"/>
  </p:sldLayoutIdLst>
  <p:transition xmlns:p14="http://schemas.microsoft.com/office/powerpoint/2010/main"/>
  <p:txStyles>
    <p:titleStyle>
      <a:lvl1pPr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+mj-lt"/>
          <a:ea typeface="+mj-ea"/>
          <a:cs typeface="+mj-cs"/>
        </a:defRPr>
      </a:lvl1pPr>
      <a:lvl2pPr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2pPr>
      <a:lvl3pPr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3pPr>
      <a:lvl4pPr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4pPr>
      <a:lvl5pPr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5pPr>
      <a:lvl6pPr marL="4572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6pPr>
      <a:lvl7pPr marL="9144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7pPr>
      <a:lvl8pPr marL="13716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8pPr>
      <a:lvl9pPr marL="1828800" algn="r" rtl="0" fontAlgn="base">
        <a:spcBef>
          <a:spcPct val="0"/>
        </a:spcBef>
        <a:spcAft>
          <a:spcPct val="0"/>
        </a:spcAft>
        <a:defRPr sz="3200" b="1">
          <a:solidFill>
            <a:schemeClr val="tx2"/>
          </a:solidFill>
          <a:latin typeface="Times New Roman" charset="0"/>
          <a:ea typeface="ＭＳ Ｐゴシック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defRPr sz="20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  <a:ea typeface="+mn-ea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>
          <a:solidFill>
            <a:schemeClr val="tx1"/>
          </a:solidFill>
          <a:latin typeface="+mn-lt"/>
          <a:ea typeface="+mn-ea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1600">
          <a:solidFill>
            <a:schemeClr val="tx1"/>
          </a:solidFill>
          <a:latin typeface="+mn-lt"/>
          <a:ea typeface="+mn-ea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l"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 b="0" u="none">
                <a:solidFill>
                  <a:schemeClr val="tx1"/>
                </a:solidFill>
                <a:latin typeface="Times New Roman" charset="0"/>
                <a:ea typeface="+mn-ea"/>
                <a:cs typeface="+mn-cs"/>
              </a:defRPr>
            </a:lvl1pPr>
          </a:lstStyle>
          <a:p>
            <a:pPr algn="ctr" eaLnBrk="0" hangingPunct="0">
              <a:defRPr/>
            </a:pPr>
            <a:endParaRPr lang="en-US">
              <a:solidFill>
                <a:srgbClr val="000000"/>
              </a:solidFill>
            </a:endParaRP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 b="0" u="none" smtClean="0">
                <a:solidFill>
                  <a:schemeClr val="tx1"/>
                </a:solidFill>
                <a:latin typeface="Times New Roman" charset="0"/>
                <a:cs typeface="+mn-cs"/>
              </a:defRPr>
            </a:lvl1pPr>
          </a:lstStyle>
          <a:p>
            <a:pPr eaLnBrk="0" hangingPunct="0">
              <a:defRPr/>
            </a:pPr>
            <a:fld id="{0D96E3AD-7809-384A-B73F-4C249EF65666}" type="slidenum">
              <a:rPr lang="en-US">
                <a:solidFill>
                  <a:srgbClr val="000000"/>
                </a:solidFill>
              </a:rPr>
              <a:pPr eaLnBrk="0" hangingPunct="0">
                <a:defRPr/>
              </a:pPr>
              <a:t>‹#›</a:t>
            </a:fld>
            <a:endParaRPr lang="en-US">
              <a:solidFill>
                <a:srgbClr val="000000"/>
              </a:solidFill>
            </a:endParaRPr>
          </a:p>
        </p:txBody>
      </p:sp>
      <p:sp>
        <p:nvSpPr>
          <p:cNvPr id="1029" name="Line 5"/>
          <p:cNvSpPr>
            <a:spLocks noChangeShapeType="1"/>
          </p:cNvSpPr>
          <p:nvPr/>
        </p:nvSpPr>
        <p:spPr bwMode="auto">
          <a:xfrm>
            <a:off x="0" y="1227138"/>
            <a:ext cx="9131300" cy="0"/>
          </a:xfrm>
          <a:prstGeom prst="line">
            <a:avLst/>
          </a:prstGeom>
          <a:noFill/>
          <a:ln w="25400">
            <a:solidFill>
              <a:srgbClr val="001F7E"/>
            </a:solidFill>
            <a:round/>
            <a:headEnd type="none" w="sm" len="sm"/>
            <a:tailEnd type="none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pPr algn="ctr" eaLnBrk="0" hangingPunct="0"/>
            <a:endParaRPr lang="en-US" b="1" u="sng">
              <a:solidFill>
                <a:srgbClr val="063DE8"/>
              </a:solidFill>
              <a:latin typeface="Arial" charset="0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title"/>
          </p:nvPr>
        </p:nvSpPr>
        <p:spPr bwMode="auto">
          <a:xfrm>
            <a:off x="996950" y="230188"/>
            <a:ext cx="7191375" cy="901700"/>
          </a:xfrm>
          <a:prstGeom prst="rect">
            <a:avLst/>
          </a:prstGeom>
          <a:noFill/>
          <a:ln>
            <a:noFill/>
          </a:ln>
          <a:effectLst>
            <a:outerShdw dist="17961" dir="18900000" algn="ctr" rotWithShape="0">
              <a:schemeClr val="tx1"/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Slide Title</a:t>
            </a:r>
          </a:p>
        </p:txBody>
      </p:sp>
      <p:sp>
        <p:nvSpPr>
          <p:cNvPr id="1031" name="Rectangle 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016000" y="1841500"/>
            <a:ext cx="71628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Body Text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23475546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125" r:id="rId1"/>
    <p:sldLayoutId id="2147484126" r:id="rId2"/>
    <p:sldLayoutId id="2147484127" r:id="rId3"/>
    <p:sldLayoutId id="2147484128" r:id="rId4"/>
    <p:sldLayoutId id="2147484129" r:id="rId5"/>
    <p:sldLayoutId id="2147484130" r:id="rId6"/>
    <p:sldLayoutId id="2147484131" r:id="rId7"/>
    <p:sldLayoutId id="2147484132" r:id="rId8"/>
    <p:sldLayoutId id="2147484133" r:id="rId9"/>
    <p:sldLayoutId id="2147484134" r:id="rId10"/>
    <p:sldLayoutId id="2147484135" r:id="rId11"/>
  </p:sldLayoutIdLst>
  <p:transition xmlns:p14="http://schemas.microsoft.com/office/powerpoint/2010/main">
    <p:wipe dir="r"/>
  </p:transition>
  <p:txStyles>
    <p:titleStyle>
      <a:lvl1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+mj-lt"/>
          <a:ea typeface="ＭＳ Ｐゴシック" charset="0"/>
          <a:cs typeface="ＭＳ Ｐゴシック" charset="0"/>
        </a:defRPr>
      </a:lvl1pPr>
      <a:lvl2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2pPr>
      <a:lvl3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3pPr>
      <a:lvl4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4pPr>
      <a:lvl5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  <a:cs typeface="ＭＳ Ｐゴシック" charset="0"/>
        </a:defRPr>
      </a:lvl5pPr>
      <a:lvl6pPr marL="4572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6pPr>
      <a:lvl7pPr marL="9144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7pPr>
      <a:lvl8pPr marL="13716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8pPr>
      <a:lvl9pPr marL="18288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9pPr>
    </p:titleStyle>
    <p:bodyStyle>
      <a:lvl1pPr marL="342900" indent="-3429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2400" b="1">
          <a:solidFill>
            <a:srgbClr val="063DE8"/>
          </a:solidFill>
          <a:latin typeface="+mn-lt"/>
          <a:ea typeface="ＭＳ Ｐゴシック" charset="0"/>
          <a:cs typeface="ＭＳ Ｐゴシック" charset="0"/>
        </a:defRPr>
      </a:lvl1pPr>
      <a:lvl2pPr marL="9175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•"/>
        <a:defRPr sz="2400" b="1">
          <a:solidFill>
            <a:srgbClr val="063DE8"/>
          </a:solidFill>
          <a:latin typeface="+mn-lt"/>
          <a:ea typeface="ＭＳ Ｐゴシック" charset="0"/>
        </a:defRPr>
      </a:lvl2pPr>
      <a:lvl3pPr marL="12604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–"/>
        <a:defRPr b="1">
          <a:solidFill>
            <a:srgbClr val="063DE8"/>
          </a:solidFill>
          <a:latin typeface="+mn-lt"/>
          <a:ea typeface="ＭＳ Ｐゴシック" charset="0"/>
        </a:defRPr>
      </a:lvl3pPr>
      <a:lvl4pPr marL="1546225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+"/>
        <a:defRPr sz="1600" b="1">
          <a:solidFill>
            <a:srgbClr val="063DE8"/>
          </a:solidFill>
          <a:latin typeface="+mn-lt"/>
          <a:ea typeface="ＭＳ Ｐゴシック" charset="0"/>
        </a:defRPr>
      </a:lvl4pPr>
      <a:lvl5pPr marL="20002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ＭＳ Ｐゴシック" charset="0"/>
        </a:defRPr>
      </a:lvl5pPr>
      <a:lvl6pPr marL="24574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6pPr>
      <a:lvl7pPr marL="29146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7pPr>
      <a:lvl8pPr marL="33718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8pPr>
      <a:lvl9pPr marL="38290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13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7" name="Rectangle 1"/>
          <p:cNvSpPr>
            <a:spLocks noGrp="1" noChangeArrowheads="1"/>
          </p:cNvSpPr>
          <p:nvPr>
            <p:ph type="title"/>
          </p:nvPr>
        </p:nvSpPr>
        <p:spPr bwMode="auto">
          <a:xfrm>
            <a:off x="892969" y="178594"/>
            <a:ext cx="7358063" cy="120550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35717" tIns="35717" rIns="35717" bIns="35717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>
                <a:sym typeface="Copperplate" charset="0"/>
              </a:rPr>
              <a:t>Click to edit Master title style</a:t>
            </a:r>
          </a:p>
        </p:txBody>
      </p:sp>
      <p:sp>
        <p:nvSpPr>
          <p:cNvPr id="4098" name="Line 2"/>
          <p:cNvSpPr>
            <a:spLocks noChangeShapeType="1"/>
          </p:cNvSpPr>
          <p:nvPr/>
        </p:nvSpPr>
        <p:spPr bwMode="auto">
          <a:xfrm>
            <a:off x="1000125" y="1419820"/>
            <a:ext cx="7147099" cy="0"/>
          </a:xfrm>
          <a:prstGeom prst="line">
            <a:avLst/>
          </a:prstGeom>
          <a:noFill/>
          <a:ln w="12700" cap="flat">
            <a:solidFill>
              <a:srgbClr val="A5A59F"/>
            </a:solidFill>
            <a:prstDash val="solid"/>
            <a:miter lim="800000"/>
            <a:headEnd type="none" w="med" len="med"/>
            <a:tailEnd type="none" w="med" len="med"/>
          </a:ln>
          <a:effectLst>
            <a:outerShdw blurRad="12700" dist="12700" algn="ctr" rotWithShape="0">
              <a:schemeClr val="bg2">
                <a:alpha val="81999"/>
              </a:scheme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0" tIns="0" rIns="0" bIns="0"/>
          <a:lstStyle/>
          <a:p>
            <a:pPr algn="ctr">
              <a:defRPr/>
            </a:pPr>
            <a:endParaRPr lang="en-US" sz="2800">
              <a:solidFill>
                <a:srgbClr val="3F3F3F"/>
              </a:solidFill>
              <a:latin typeface="Palatino" charset="0"/>
              <a:ea typeface="ヒラギノ明朝 ProN W3" charset="0"/>
              <a:cs typeface="ヒラギノ明朝 ProN W3" charset="0"/>
              <a:sym typeface="Palatino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906174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137" r:id="rId1"/>
    <p:sldLayoutId id="2147484138" r:id="rId2"/>
    <p:sldLayoutId id="2147484139" r:id="rId3"/>
    <p:sldLayoutId id="2147484140" r:id="rId4"/>
    <p:sldLayoutId id="2147484141" r:id="rId5"/>
    <p:sldLayoutId id="2147484142" r:id="rId6"/>
    <p:sldLayoutId id="2147484143" r:id="rId7"/>
    <p:sldLayoutId id="2147484144" r:id="rId8"/>
    <p:sldLayoutId id="2147484145" r:id="rId9"/>
    <p:sldLayoutId id="2147484146" r:id="rId10"/>
    <p:sldLayoutId id="2147484147" r:id="rId11"/>
  </p:sldLayoutIdLst>
  <p:transition xmlns:p14="http://schemas.microsoft.com/office/powerpoint/2010/main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+mj-lt"/>
          <a:ea typeface="+mj-ea"/>
          <a:cs typeface="+mj-cs"/>
          <a:sym typeface="Copperplate" charset="0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5pPr>
      <a:lvl6pPr marL="321457" algn="ctr" rtl="0" fontAlgn="base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6pPr>
      <a:lvl7pPr marL="642915" algn="ctr" rtl="0" fontAlgn="base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7pPr>
      <a:lvl8pPr marL="964372" algn="ctr" rtl="0" fontAlgn="base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8pPr>
      <a:lvl9pPr marL="1285829" algn="ctr" rtl="0" fontAlgn="base">
        <a:spcBef>
          <a:spcPct val="0"/>
        </a:spcBef>
        <a:spcAft>
          <a:spcPct val="0"/>
        </a:spcAft>
        <a:defRPr sz="4500">
          <a:solidFill>
            <a:srgbClr val="000000"/>
          </a:solidFill>
          <a:latin typeface="Copperplate" charset="0"/>
          <a:ea typeface="ヒラギノ明朝 ProN W3" charset="0"/>
          <a:cs typeface="ヒラギノ明朝 ProN W3" charset="0"/>
          <a:sym typeface="Copperplate" charset="0"/>
        </a:defRPr>
      </a:lvl9pPr>
    </p:titleStyle>
    <p:bodyStyle>
      <a:lvl1pPr marL="625056" indent="-401822" algn="l" rtl="0" eaLnBrk="0" fontAlgn="base" hangingPunct="0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1pPr>
      <a:lvl2pPr marL="937584" indent="-401822" algn="l" rtl="0" eaLnBrk="0" fontAlgn="base" hangingPunct="0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2pPr>
      <a:lvl3pPr marL="1250112" indent="-401822" algn="l" rtl="0" eaLnBrk="0" fontAlgn="base" hangingPunct="0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3pPr>
      <a:lvl4pPr marL="1562640" indent="-401822" algn="l" rtl="0" eaLnBrk="0" fontAlgn="base" hangingPunct="0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4pPr>
      <a:lvl5pPr marL="1875168" indent="-401822" algn="l" rtl="0" eaLnBrk="0" fontAlgn="base" hangingPunct="0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5pPr>
      <a:lvl6pPr marL="2196625" indent="-401822" algn="l" rtl="0" fontAlgn="base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6pPr>
      <a:lvl7pPr marL="2518082" indent="-401822" algn="l" rtl="0" fontAlgn="base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7pPr>
      <a:lvl8pPr marL="2839540" indent="-401822" algn="l" rtl="0" fontAlgn="base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8pPr>
      <a:lvl9pPr marL="3160997" indent="-401822" algn="l" rtl="0" fontAlgn="base">
        <a:spcBef>
          <a:spcPts val="1266"/>
        </a:spcBef>
        <a:spcAft>
          <a:spcPct val="0"/>
        </a:spcAft>
        <a:buSzPct val="100000"/>
        <a:buFont typeface="Palatino" charset="0"/>
        <a:buChar char="•"/>
        <a:defRPr sz="3000">
          <a:solidFill>
            <a:srgbClr val="404040"/>
          </a:solidFill>
          <a:latin typeface="+mn-lt"/>
          <a:ea typeface="+mn-ea"/>
          <a:cs typeface="+mn-cs"/>
          <a:sym typeface="Palatino" charset="0"/>
        </a:defRPr>
      </a:lvl9pPr>
    </p:bodyStyle>
    <p:otherStyle>
      <a:defPPr>
        <a:defRPr lang="en-US"/>
      </a:defPPr>
      <a:lvl1pPr marL="0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1pPr>
      <a:lvl2pPr marL="321457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2pPr>
      <a:lvl3pPr marL="642915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3pPr>
      <a:lvl4pPr marL="964372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4pPr>
      <a:lvl5pPr marL="1285829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5pPr>
      <a:lvl6pPr marL="1607287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6pPr>
      <a:lvl7pPr marL="1928744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7pPr>
      <a:lvl8pPr marL="2250201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8pPr>
      <a:lvl9pPr marL="2571659" algn="l" defTabSz="321457" rtl="0" eaLnBrk="1" latinLnBrk="0" hangingPunct="1">
        <a:defRPr sz="13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5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5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Relationship Id="rId3" Type="http://schemas.openxmlformats.org/officeDocument/2006/relationships/image" Target="../media/image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6.xml"/><Relationship Id="rId4" Type="http://schemas.openxmlformats.org/officeDocument/2006/relationships/image" Target="../media/image5.png"/><Relationship Id="rId5" Type="http://schemas.openxmlformats.org/officeDocument/2006/relationships/hyperlink" Target="http://www.nytimes.com/2014/09/02/science/robot-touch.html?_r=0" TargetMode="External"/><Relationship Id="rId1" Type="http://schemas.microsoft.com/office/2007/relationships/media" Target="../media/media1.mp4"/><Relationship Id="rId2" Type="http://schemas.openxmlformats.org/officeDocument/2006/relationships/video" Target="../media/media1.mp4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hyperlink" Target="http://www.babelfish.com/" TargetMode="Externa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4" Type="http://schemas.openxmlformats.org/officeDocument/2006/relationships/image" Target="../media/image8.png"/><Relationship Id="rId1" Type="http://schemas.openxmlformats.org/officeDocument/2006/relationships/slideLayout" Target="../slideLayouts/slideLayout13.xml"/><Relationship Id="rId2" Type="http://schemas.openxmlformats.org/officeDocument/2006/relationships/image" Target="../media/image6.png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7.xml"/><Relationship Id="rId2" Type="http://schemas.openxmlformats.org/officeDocument/2006/relationships/image" Target="../media/image9.png"/><Relationship Id="rId3" Type="http://schemas.openxmlformats.org/officeDocument/2006/relationships/image" Target="../media/image10.pn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11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6.xml"/><Relationship Id="rId2" Type="http://schemas.openxmlformats.org/officeDocument/2006/relationships/image" Target="../media/image12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4" Type="http://schemas.openxmlformats.org/officeDocument/2006/relationships/image" Target="../media/image14.png"/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image" Target="../media/image14.pn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8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8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4" Type="http://schemas.openxmlformats.org/officeDocument/2006/relationships/image" Target="../media/image16.wmf"/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3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6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4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4.xml"/><Relationship Id="rId4" Type="http://schemas.openxmlformats.org/officeDocument/2006/relationships/image" Target="../media/image19.png"/><Relationship Id="rId1" Type="http://schemas.microsoft.com/office/2007/relationships/media" Target="../media/media2.mpg"/><Relationship Id="rId2" Type="http://schemas.openxmlformats.org/officeDocument/2006/relationships/video" Target="../media/media2.mp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4" Type="http://schemas.openxmlformats.org/officeDocument/2006/relationships/image" Target="../media/image20.png"/><Relationship Id="rId1" Type="http://schemas.microsoft.com/office/2007/relationships/media" Target="../media/media3.mp4"/><Relationship Id="rId2" Type="http://schemas.openxmlformats.org/officeDocument/2006/relationships/video" Target="../media/media3.mp4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21.png"/><Relationship Id="rId5" Type="http://schemas.openxmlformats.org/officeDocument/2006/relationships/image" Target="../media/image22.png"/><Relationship Id="rId1" Type="http://schemas.microsoft.com/office/2007/relationships/media" Target="../media/media4.wmv"/><Relationship Id="rId2" Type="http://schemas.openxmlformats.org/officeDocument/2006/relationships/video" Target="../media/media4.wmv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3.png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4.png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5.png"/><Relationship Id="rId3" Type="http://schemas.openxmlformats.org/officeDocument/2006/relationships/image" Target="../media/image26.png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27.jpe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92.xml"/><Relationship Id="rId4" Type="http://schemas.openxmlformats.org/officeDocument/2006/relationships/image" Target="../media/image28.png"/><Relationship Id="rId1" Type="http://schemas.microsoft.com/office/2007/relationships/media" Target="../media/media5.mov"/><Relationship Id="rId2" Type="http://schemas.openxmlformats.org/officeDocument/2006/relationships/video" Target="../media/media5.mov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9.xml"/><Relationship Id="rId2" Type="http://schemas.openxmlformats.org/officeDocument/2006/relationships/hyperlink" Target="http://www.nytimes.com/2012/11/24/science/scientists-see-advances-in-deep-learning-a-part-of-artificial-intelligence.html?hpw" TargetMode="Externa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4.xml"/><Relationship Id="rId4" Type="http://schemas.openxmlformats.org/officeDocument/2006/relationships/image" Target="../media/image29.png"/><Relationship Id="rId1" Type="http://schemas.microsoft.com/office/2007/relationships/media" Target="../media/media6.mp4"/><Relationship Id="rId2" Type="http://schemas.openxmlformats.org/officeDocument/2006/relationships/video" Target="../media/media6.mp4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9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60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AI Methodology</a:t>
            </a:r>
          </a:p>
        </p:txBody>
      </p:sp>
      <p:sp>
        <p:nvSpPr>
          <p:cNvPr id="11960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Theoretical aspects</a:t>
            </a:r>
          </a:p>
          <a:p>
            <a:pPr lvl="1" eaLnBrk="1" hangingPunct="1">
              <a:defRPr/>
            </a:pPr>
            <a:r>
              <a:rPr lang="en-US" sz="2800" b="1" dirty="0" smtClean="0">
                <a:solidFill>
                  <a:schemeClr val="accent2"/>
                </a:solidFill>
              </a:rPr>
              <a:t>Mathematical formalizations, properties, algorithms</a:t>
            </a:r>
          </a:p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Engineering aspects</a:t>
            </a:r>
          </a:p>
          <a:p>
            <a:pPr lvl="1" eaLnBrk="1" hangingPunct="1">
              <a:defRPr/>
            </a:pPr>
            <a:r>
              <a:rPr lang="en-US" sz="2800" b="1" dirty="0" smtClean="0">
                <a:solidFill>
                  <a:schemeClr val="accent2"/>
                </a:solidFill>
              </a:rPr>
              <a:t>The act of building (useful) machines</a:t>
            </a:r>
          </a:p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Empirical science</a:t>
            </a:r>
          </a:p>
          <a:p>
            <a:pPr lvl="1" eaLnBrk="1" hangingPunct="1">
              <a:defRPr/>
            </a:pPr>
            <a:r>
              <a:rPr lang="en-US" sz="2800" b="1" dirty="0" smtClean="0">
                <a:solidFill>
                  <a:schemeClr val="accent2"/>
                </a:solidFill>
              </a:rPr>
              <a:t>Experiments </a:t>
            </a:r>
          </a:p>
          <a:p>
            <a:pPr lvl="1" eaLnBrk="1" hangingPunct="1">
              <a:defRPr/>
            </a:pPr>
            <a:endParaRPr lang="en-US" dirty="0" smtClean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84770" name="Rectangle 2"/>
          <p:cNvSpPr>
            <a:spLocks noGrp="1" noChangeArrowheads="1"/>
          </p:cNvSpPr>
          <p:nvPr>
            <p:ph type="title"/>
          </p:nvPr>
        </p:nvSpPr>
        <p:spPr>
          <a:xfrm>
            <a:off x="1752600" y="228600"/>
            <a:ext cx="7191375" cy="901700"/>
          </a:xfrm>
          <a:effectLst>
            <a:outerShdw blurRad="63500" dist="17961" dir="18900000" algn="ctr" rotWithShape="0">
              <a:schemeClr val="tx1">
                <a:alpha val="74998"/>
              </a:schemeClr>
            </a:outerShdw>
          </a:effectLst>
        </p:spPr>
        <p:txBody>
          <a:bodyPr lIns="92075" tIns="46038" rIns="92075" bIns="46038"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What's  involved in Intelligence?</a:t>
            </a:r>
          </a:p>
        </p:txBody>
      </p:sp>
      <p:sp>
        <p:nvSpPr>
          <p:cNvPr id="118477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9600" y="1066800"/>
            <a:ext cx="7772400" cy="4876800"/>
          </a:xfrm>
        </p:spPr>
        <p:txBody>
          <a:bodyPr lIns="92075" tIns="46038" rIns="92075" bIns="46038"/>
          <a:lstStyle/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A) Ability to interact with the real world</a:t>
            </a:r>
          </a:p>
          <a:p>
            <a:pPr lvl="1" eaLnBrk="1" hangingPunct="1">
              <a:buFontTx/>
              <a:buNone/>
              <a:defRPr/>
            </a:pPr>
            <a:r>
              <a:rPr lang="en-US" sz="1800" b="1" dirty="0" smtClean="0">
                <a:solidFill>
                  <a:schemeClr val="accent2"/>
                </a:solidFill>
              </a:rPr>
              <a:t> </a:t>
            </a:r>
            <a:r>
              <a:rPr lang="en-US" b="1" dirty="0" smtClean="0">
                <a:solidFill>
                  <a:schemeClr val="accent2"/>
                </a:solidFill>
              </a:rPr>
              <a:t>to perceive, understand, and act</a:t>
            </a:r>
          </a:p>
          <a:p>
            <a:pPr lvl="1" eaLnBrk="1" hangingPunct="1">
              <a:buFontTx/>
              <a:buNone/>
              <a:defRPr/>
            </a:pPr>
            <a:r>
              <a:rPr lang="en-US" b="1" dirty="0" smtClean="0">
                <a:solidFill>
                  <a:schemeClr val="accent2"/>
                </a:solidFill>
              </a:rPr>
              <a:t> speech recognition and understanding (natural language)</a:t>
            </a:r>
          </a:p>
          <a:p>
            <a:pPr lvl="1" eaLnBrk="1" hangingPunct="1">
              <a:buFontTx/>
              <a:buNone/>
              <a:defRPr/>
            </a:pPr>
            <a:r>
              <a:rPr lang="en-US" b="1" dirty="0" smtClean="0">
                <a:solidFill>
                  <a:schemeClr val="accent2"/>
                </a:solidFill>
              </a:rPr>
              <a:t> image understanding (computer vision)</a:t>
            </a:r>
          </a:p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B)</a:t>
            </a:r>
            <a:r>
              <a:rPr lang="en-US" sz="2800" dirty="0" smtClean="0">
                <a:cs typeface="+mn-cs"/>
              </a:rPr>
              <a:t> </a:t>
            </a: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Reasoning and Planning</a:t>
            </a:r>
          </a:p>
          <a:p>
            <a:pPr lvl="1" eaLnBrk="1" hangingPunct="1">
              <a:buFontTx/>
              <a:buNone/>
              <a:defRPr/>
            </a:pPr>
            <a:r>
              <a:rPr lang="en-US" b="1" dirty="0" smtClean="0">
                <a:solidFill>
                  <a:srgbClr val="3333CC"/>
                </a:solidFill>
              </a:rPr>
              <a:t>modeling the external world</a:t>
            </a:r>
          </a:p>
          <a:p>
            <a:pPr lvl="1" eaLnBrk="1" hangingPunct="1">
              <a:buNone/>
              <a:defRPr/>
            </a:pPr>
            <a:r>
              <a:rPr lang="en-US" b="1" dirty="0" smtClean="0">
                <a:solidFill>
                  <a:srgbClr val="3333CC"/>
                </a:solidFill>
              </a:rPr>
              <a:t>problem solving, planning, and decision </a:t>
            </a:r>
            <a:r>
              <a:rPr lang="en-US" b="1" dirty="0">
                <a:solidFill>
                  <a:srgbClr val="3333CC"/>
                </a:solidFill>
              </a:rPr>
              <a:t>making                  </a:t>
            </a:r>
            <a:endParaRPr lang="en-US" b="1" dirty="0" smtClean="0">
              <a:solidFill>
                <a:srgbClr val="3333CC"/>
              </a:solidFill>
            </a:endParaRPr>
          </a:p>
          <a:p>
            <a:pPr lvl="1" eaLnBrk="1" hangingPunct="1">
              <a:buNone/>
              <a:defRPr/>
            </a:pPr>
            <a:r>
              <a:rPr lang="en-US" b="1" i="1" dirty="0" smtClean="0">
                <a:solidFill>
                  <a:srgbClr val="3333CC"/>
                </a:solidFill>
              </a:rPr>
              <a:t>ability </a:t>
            </a:r>
            <a:r>
              <a:rPr lang="en-US" b="1" i="1" dirty="0">
                <a:solidFill>
                  <a:srgbClr val="3333CC"/>
                </a:solidFill>
              </a:rPr>
              <a:t>to deal with unexpected problems, uncertainties   </a:t>
            </a:r>
          </a:p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C)</a:t>
            </a:r>
            <a:r>
              <a:rPr lang="en-US" sz="2800" dirty="0" smtClean="0">
                <a:cs typeface="+mn-cs"/>
              </a:rPr>
              <a:t> </a:t>
            </a: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Learning and Adaptation </a:t>
            </a:r>
          </a:p>
          <a:p>
            <a:pPr lvl="1" eaLnBrk="1" hangingPunct="1">
              <a:buNone/>
              <a:defRPr/>
            </a:pPr>
            <a:r>
              <a:rPr lang="en-US" b="1" dirty="0" smtClean="0">
                <a:solidFill>
                  <a:srgbClr val="3333CC"/>
                </a:solidFill>
              </a:rPr>
              <a:t>Lots </a:t>
            </a:r>
            <a:r>
              <a:rPr lang="en-US" b="1" dirty="0">
                <a:solidFill>
                  <a:srgbClr val="3333CC"/>
                </a:solidFill>
              </a:rPr>
              <a:t>of data</a:t>
            </a:r>
            <a:r>
              <a:rPr lang="en-US" b="1" dirty="0" smtClean="0">
                <a:solidFill>
                  <a:srgbClr val="3333CC"/>
                </a:solidFill>
              </a:rPr>
              <a:t>. Use to train statistical models.</a:t>
            </a:r>
            <a:endParaRPr lang="en-US" b="1" dirty="0">
              <a:solidFill>
                <a:srgbClr val="3333CC"/>
              </a:solidFill>
            </a:endParaRPr>
          </a:p>
          <a:p>
            <a:pPr lvl="1" eaLnBrk="1" hangingPunct="1">
              <a:buNone/>
              <a:defRPr/>
            </a:pPr>
            <a:r>
              <a:rPr lang="en-US" b="1" dirty="0" smtClean="0">
                <a:solidFill>
                  <a:srgbClr val="3333CC"/>
                </a:solidFill>
              </a:rPr>
              <a:t>We </a:t>
            </a:r>
            <a:r>
              <a:rPr lang="en-US" b="1" dirty="0">
                <a:solidFill>
                  <a:srgbClr val="3333CC"/>
                </a:solidFill>
              </a:rPr>
              <a:t>are continuously learning and adapting</a:t>
            </a:r>
            <a:r>
              <a:rPr lang="en-US" b="1" dirty="0" smtClean="0">
                <a:solidFill>
                  <a:srgbClr val="3333CC"/>
                </a:solidFill>
              </a:rPr>
              <a:t>.</a:t>
            </a:r>
          </a:p>
          <a:p>
            <a:pPr lvl="1" eaLnBrk="1" hangingPunct="1">
              <a:buNone/>
              <a:defRPr/>
            </a:pPr>
            <a:r>
              <a:rPr lang="en-US" b="1" dirty="0" smtClean="0">
                <a:solidFill>
                  <a:srgbClr val="3333CC"/>
                </a:solidFill>
              </a:rPr>
              <a:t>We </a:t>
            </a:r>
            <a:r>
              <a:rPr lang="en-US" b="1" dirty="0">
                <a:solidFill>
                  <a:srgbClr val="3333CC"/>
                </a:solidFill>
              </a:rPr>
              <a:t>want systems that adapt to us!</a:t>
            </a:r>
          </a:p>
          <a:p>
            <a:pPr lvl="1" eaLnBrk="1" hangingPunct="1">
              <a:buFontTx/>
              <a:buNone/>
              <a:defRPr/>
            </a:pPr>
            <a:endParaRPr lang="en-US" sz="2800" dirty="0" smtClean="0"/>
          </a:p>
        </p:txBody>
      </p:sp>
      <p:grpSp>
        <p:nvGrpSpPr>
          <p:cNvPr id="1184772" name="Group 4"/>
          <p:cNvGrpSpPr>
            <a:grpSpLocks/>
          </p:cNvGrpSpPr>
          <p:nvPr/>
        </p:nvGrpSpPr>
        <p:grpSpPr bwMode="auto">
          <a:xfrm>
            <a:off x="457200" y="2743200"/>
            <a:ext cx="8229600" cy="3429000"/>
            <a:chOff x="528" y="1680"/>
            <a:chExt cx="4896" cy="912"/>
          </a:xfrm>
        </p:grpSpPr>
        <p:sp>
          <p:nvSpPr>
            <p:cNvPr id="1184773" name="Rectangle 5"/>
            <p:cNvSpPr>
              <a:spLocks noChangeArrowheads="1"/>
            </p:cNvSpPr>
            <p:nvPr/>
          </p:nvSpPr>
          <p:spPr bwMode="auto">
            <a:xfrm>
              <a:off x="528" y="1680"/>
              <a:ext cx="4896" cy="912"/>
            </a:xfrm>
            <a:prstGeom prst="rect">
              <a:avLst/>
            </a:prstGeom>
            <a:noFill/>
            <a:ln w="28575">
              <a:solidFill>
                <a:srgbClr val="FF0000"/>
              </a:solidFill>
              <a:miter lim="800000"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>
                <a:defRPr/>
              </a:pPr>
              <a:endParaRPr lang="en-US">
                <a:cs typeface="+mn-cs"/>
              </a:endParaRPr>
            </a:p>
          </p:txBody>
        </p:sp>
        <p:sp>
          <p:nvSpPr>
            <p:cNvPr id="1184774" name="Text Box 6"/>
            <p:cNvSpPr txBox="1">
              <a:spLocks noChangeArrowheads="1"/>
            </p:cNvSpPr>
            <p:nvPr/>
          </p:nvSpPr>
          <p:spPr bwMode="auto">
            <a:xfrm>
              <a:off x="4310" y="1706"/>
              <a:ext cx="741" cy="133"/>
            </a:xfrm>
            <a:prstGeom prst="rect">
              <a:avLst/>
            </a:prstGeom>
            <a:noFill/>
            <a:ln w="9525">
              <a:solidFill>
                <a:srgbClr val="FF0000"/>
              </a:solidFill>
              <a:miter lim="800000"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>
                <a:defRPr/>
              </a:pPr>
              <a:r>
                <a:rPr lang="en-US">
                  <a:solidFill>
                    <a:srgbClr val="FF0000"/>
                  </a:solidFill>
                  <a:cs typeface="+mn-cs"/>
                </a:rPr>
                <a:t>CS4700</a:t>
              </a:r>
            </a:p>
          </p:txBody>
        </p:sp>
      </p:grp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1847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1847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1847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1847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1847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1847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1847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1847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1847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1847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1847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1847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1847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1847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1847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1847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1847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1847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1847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1847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1847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1847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18477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18477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8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847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67" dur="2000"/>
                                        <p:tgtEl>
                                          <p:spTgt spid="11847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2"/>
          <p:cNvSpPr>
            <a:spLocks noGrp="1" noChangeArrowheads="1"/>
          </p:cNvSpPr>
          <p:nvPr>
            <p:ph type="title"/>
          </p:nvPr>
        </p:nvSpPr>
        <p:spPr>
          <a:ln/>
        </p:spPr>
        <p:txBody>
          <a:bodyPr/>
          <a:lstStyle/>
          <a:p>
            <a:r>
              <a:rPr lang="en-US" dirty="0" smtClean="0">
                <a:cs typeface="+mj-cs"/>
              </a:rPr>
              <a:t>AI leverages </a:t>
            </a:r>
            <a:br>
              <a:rPr lang="en-US" dirty="0" smtClean="0">
                <a:cs typeface="+mj-cs"/>
              </a:rPr>
            </a:br>
            <a:r>
              <a:rPr lang="en-US" dirty="0" smtClean="0">
                <a:cs typeface="+mj-cs"/>
              </a:rPr>
              <a:t>from different disciplines</a:t>
            </a:r>
            <a:endParaRPr lang="en-US" dirty="0"/>
          </a:p>
        </p:txBody>
      </p:sp>
      <p:sp>
        <p:nvSpPr>
          <p:cNvPr id="5222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838200" y="1295400"/>
            <a:ext cx="7696200" cy="4724400"/>
          </a:xfrm>
          <a:noFill/>
          <a:ln/>
        </p:spPr>
        <p:txBody>
          <a:bodyPr/>
          <a:lstStyle/>
          <a:p>
            <a:r>
              <a:rPr lang="en-US" dirty="0">
                <a:solidFill>
                  <a:schemeClr val="hlink"/>
                </a:solidFill>
              </a:rPr>
              <a:t>philosophy</a:t>
            </a:r>
          </a:p>
          <a:p>
            <a:r>
              <a:rPr lang="en-US" sz="2000" dirty="0">
                <a:solidFill>
                  <a:schemeClr val="hlink"/>
                </a:solidFill>
              </a:rPr>
              <a:t> </a:t>
            </a:r>
            <a:r>
              <a:rPr lang="en-US" sz="2000" dirty="0"/>
              <a:t>e.g., foundational issues (can a machine think?), issues of</a:t>
            </a:r>
          </a:p>
          <a:p>
            <a:r>
              <a:rPr lang="en-US" sz="2000" dirty="0"/>
              <a:t> knowledge and believe, mutual knowledge</a:t>
            </a:r>
            <a:r>
              <a:rPr lang="en-US" sz="2000" dirty="0">
                <a:solidFill>
                  <a:srgbClr val="00279F"/>
                </a:solidFill>
              </a:rPr>
              <a:t> </a:t>
            </a:r>
          </a:p>
          <a:p>
            <a:r>
              <a:rPr lang="en-US" dirty="0">
                <a:solidFill>
                  <a:schemeClr val="hlink"/>
                </a:solidFill>
              </a:rPr>
              <a:t>psychology and cognitive science</a:t>
            </a:r>
          </a:p>
          <a:p>
            <a:r>
              <a:rPr lang="en-US" sz="2000" dirty="0">
                <a:solidFill>
                  <a:schemeClr val="hlink"/>
                </a:solidFill>
              </a:rPr>
              <a:t> </a:t>
            </a:r>
            <a:r>
              <a:rPr lang="en-US" sz="2000" dirty="0"/>
              <a:t>e.g., problem solving </a:t>
            </a:r>
            <a:r>
              <a:rPr lang="en-US" sz="2000" dirty="0" smtClean="0"/>
              <a:t>skills</a:t>
            </a:r>
          </a:p>
          <a:p>
            <a:r>
              <a:rPr lang="en-US" dirty="0" err="1">
                <a:solidFill>
                  <a:schemeClr val="hlink"/>
                </a:solidFill>
              </a:rPr>
              <a:t>neuro</a:t>
            </a:r>
            <a:r>
              <a:rPr lang="en-US" dirty="0">
                <a:solidFill>
                  <a:schemeClr val="hlink"/>
                </a:solidFill>
              </a:rPr>
              <a:t>-science</a:t>
            </a:r>
          </a:p>
          <a:p>
            <a:r>
              <a:rPr lang="en-US" sz="1800" dirty="0">
                <a:solidFill>
                  <a:schemeClr val="hlink"/>
                </a:solidFill>
              </a:rPr>
              <a:t> </a:t>
            </a:r>
            <a:r>
              <a:rPr lang="en-US" sz="2000" dirty="0"/>
              <a:t>e.g., brain architecture</a:t>
            </a:r>
          </a:p>
          <a:p>
            <a:r>
              <a:rPr lang="en-US" dirty="0" smtClean="0">
                <a:solidFill>
                  <a:schemeClr val="hlink"/>
                </a:solidFill>
              </a:rPr>
              <a:t>computer </a:t>
            </a:r>
            <a:r>
              <a:rPr lang="en-US" dirty="0">
                <a:solidFill>
                  <a:schemeClr val="hlink"/>
                </a:solidFill>
              </a:rPr>
              <a:t>science and engineering</a:t>
            </a:r>
          </a:p>
          <a:p>
            <a:r>
              <a:rPr lang="en-US" sz="2000" dirty="0">
                <a:solidFill>
                  <a:schemeClr val="hlink"/>
                </a:solidFill>
              </a:rPr>
              <a:t> </a:t>
            </a:r>
            <a:r>
              <a:rPr lang="en-US" sz="2000" dirty="0"/>
              <a:t>e.g., complexity theory, algorithms, logic and inference,</a:t>
            </a:r>
          </a:p>
          <a:p>
            <a:r>
              <a:rPr lang="en-US" sz="2000" dirty="0"/>
              <a:t> programming languages, and system building.</a:t>
            </a:r>
          </a:p>
          <a:p>
            <a:r>
              <a:rPr lang="en-US" dirty="0">
                <a:solidFill>
                  <a:schemeClr val="hlink"/>
                </a:solidFill>
              </a:rPr>
              <a:t>mathematics and physics</a:t>
            </a:r>
          </a:p>
          <a:p>
            <a:r>
              <a:rPr lang="en-US" sz="2000" dirty="0">
                <a:solidFill>
                  <a:schemeClr val="hlink"/>
                </a:solidFill>
              </a:rPr>
              <a:t> </a:t>
            </a:r>
            <a:r>
              <a:rPr lang="en-US" sz="2000" dirty="0"/>
              <a:t>e.g., statistical modeling, continuous mathematics,  </a:t>
            </a:r>
          </a:p>
          <a:p>
            <a:r>
              <a:rPr lang="en-US" sz="2000" dirty="0"/>
              <a:t> statistical physics, and complex systems.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044057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22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22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22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22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522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522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522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522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522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522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5222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5222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5222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5222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5222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5222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5222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5222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5222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5222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5222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5222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5222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5222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22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5222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5222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2"/>
          <p:cNvSpPr>
            <a:spLocks noGrp="1" noChangeArrowheads="1"/>
          </p:cNvSpPr>
          <p:nvPr>
            <p:ph type="title"/>
          </p:nvPr>
        </p:nvSpPr>
        <p:spPr>
          <a:noFill/>
          <a:ln/>
        </p:spPr>
        <p:txBody>
          <a:bodyPr/>
          <a:lstStyle/>
          <a:p>
            <a:r>
              <a:rPr lang="en-US"/>
              <a:t>Historical Perspective</a:t>
            </a:r>
          </a:p>
        </p:txBody>
      </p:sp>
      <p:sp>
        <p:nvSpPr>
          <p:cNvPr id="5837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1524000"/>
            <a:ext cx="7670800" cy="4102100"/>
          </a:xfrm>
          <a:noFill/>
          <a:ln/>
        </p:spPr>
        <p:txBody>
          <a:bodyPr/>
          <a:lstStyle/>
          <a:p>
            <a:r>
              <a:rPr lang="en-US" sz="2000" dirty="0">
                <a:solidFill>
                  <a:schemeClr val="hlink"/>
                </a:solidFill>
              </a:rPr>
              <a:t>Obtaining an understanding of the human mind is</a:t>
            </a:r>
          </a:p>
          <a:p>
            <a:r>
              <a:rPr lang="en-US" sz="2000" dirty="0">
                <a:solidFill>
                  <a:schemeClr val="hlink"/>
                </a:solidFill>
              </a:rPr>
              <a:t>one of the final frontiers of modern science.</a:t>
            </a:r>
          </a:p>
          <a:p>
            <a:endParaRPr lang="en-US" sz="2000" dirty="0">
              <a:solidFill>
                <a:schemeClr val="hlink"/>
              </a:solidFill>
            </a:endParaRPr>
          </a:p>
          <a:p>
            <a:r>
              <a:rPr lang="en-US" sz="2000" i="1" dirty="0">
                <a:solidFill>
                  <a:schemeClr val="hlink"/>
                </a:solidFill>
              </a:rPr>
              <a:t>Founders:</a:t>
            </a:r>
          </a:p>
          <a:p>
            <a:r>
              <a:rPr lang="en-US" sz="2000" dirty="0"/>
              <a:t>George Boole, </a:t>
            </a:r>
            <a:r>
              <a:rPr lang="en-US" sz="2000" dirty="0" err="1"/>
              <a:t>Gottlob</a:t>
            </a:r>
            <a:r>
              <a:rPr lang="en-US" sz="2000" dirty="0"/>
              <a:t> </a:t>
            </a:r>
            <a:r>
              <a:rPr lang="en-US" sz="2000" dirty="0" err="1"/>
              <a:t>Frege</a:t>
            </a:r>
            <a:r>
              <a:rPr lang="en-US" sz="2000" dirty="0"/>
              <a:t>, and Alfred </a:t>
            </a:r>
            <a:r>
              <a:rPr lang="en-US" sz="2000" dirty="0" err="1"/>
              <a:t>Tarski</a:t>
            </a:r>
            <a:endParaRPr lang="en-US" sz="2000" dirty="0"/>
          </a:p>
          <a:p>
            <a:pPr lvl="1"/>
            <a:r>
              <a:rPr lang="en-US" sz="2000" dirty="0">
                <a:solidFill>
                  <a:schemeClr val="accent2"/>
                </a:solidFill>
              </a:rPr>
              <a:t> formalizing the laws of human thought</a:t>
            </a:r>
          </a:p>
          <a:p>
            <a:r>
              <a:rPr lang="en-US" sz="2000" dirty="0"/>
              <a:t>Alan Turing, John von Neumann, and Claude Shannon</a:t>
            </a:r>
          </a:p>
          <a:p>
            <a:pPr lvl="1"/>
            <a:r>
              <a:rPr lang="en-US" sz="2000" dirty="0">
                <a:solidFill>
                  <a:schemeClr val="accent2"/>
                </a:solidFill>
              </a:rPr>
              <a:t> thinking as computation</a:t>
            </a:r>
          </a:p>
          <a:p>
            <a:r>
              <a:rPr lang="en-US" sz="2000" dirty="0"/>
              <a:t>John </a:t>
            </a:r>
            <a:r>
              <a:rPr lang="en-US" sz="2000" dirty="0" smtClean="0"/>
              <a:t>McCarthy (Stanford), </a:t>
            </a:r>
            <a:r>
              <a:rPr lang="en-US" sz="2000" dirty="0"/>
              <a:t>Marvin </a:t>
            </a:r>
            <a:r>
              <a:rPr lang="en-US" sz="2000" dirty="0" err="1" smtClean="0"/>
              <a:t>Minsky</a:t>
            </a:r>
            <a:r>
              <a:rPr lang="en-US" sz="2000" dirty="0" smtClean="0"/>
              <a:t> (MIT), </a:t>
            </a:r>
            <a:endParaRPr lang="en-US" sz="2000" dirty="0"/>
          </a:p>
          <a:p>
            <a:r>
              <a:rPr lang="en-US" sz="2000" dirty="0"/>
              <a:t>          Herbert </a:t>
            </a:r>
            <a:r>
              <a:rPr lang="en-US" sz="2000" dirty="0" smtClean="0"/>
              <a:t>Simon </a:t>
            </a:r>
            <a:r>
              <a:rPr lang="en-US" sz="2000" dirty="0"/>
              <a:t>and Allen </a:t>
            </a:r>
            <a:r>
              <a:rPr lang="en-US" sz="2000" dirty="0" smtClean="0"/>
              <a:t>Newell (CMU)</a:t>
            </a:r>
            <a:endParaRPr lang="en-US" sz="2000" dirty="0"/>
          </a:p>
          <a:p>
            <a:pPr lvl="1"/>
            <a:r>
              <a:rPr lang="en-US" sz="2000" dirty="0">
                <a:solidFill>
                  <a:schemeClr val="accent2"/>
                </a:solidFill>
              </a:rPr>
              <a:t> the start of the field of AI  (</a:t>
            </a:r>
            <a:r>
              <a:rPr lang="en-US" sz="2000" dirty="0" smtClean="0">
                <a:solidFill>
                  <a:schemeClr val="accent2"/>
                </a:solidFill>
              </a:rPr>
              <a:t>1956)</a:t>
            </a:r>
            <a:endParaRPr lang="en-US" sz="2000" dirty="0">
              <a:solidFill>
                <a:schemeClr val="accent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6251577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83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83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83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83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583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583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583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583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583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583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583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583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583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5837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583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5837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25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History of AI:</a:t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r>
              <a:rPr lang="en-US" sz="2400" dirty="0" smtClean="0">
                <a:solidFill>
                  <a:srgbClr val="FF0000"/>
                </a:solidFill>
                <a:cs typeface="+mj-cs"/>
              </a:rPr>
              <a:t>The gestation of AI 1943-1956</a:t>
            </a:r>
          </a:p>
        </p:txBody>
      </p:sp>
      <p:sp>
        <p:nvSpPr>
          <p:cNvPr id="12625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762000" y="1676400"/>
            <a:ext cx="8382000" cy="4876800"/>
          </a:xfrm>
        </p:spPr>
        <p:txBody>
          <a:bodyPr/>
          <a:lstStyle/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1943 McCulloch and Pitts</a:t>
            </a:r>
          </a:p>
          <a:p>
            <a:pPr lvl="1"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</a:rPr>
              <a:t>McCulloch and Pitts</a:t>
            </a:r>
            <a:r>
              <a:rPr lang="en-US" sz="2400" b="1" dirty="0" smtClean="0">
                <a:solidFill>
                  <a:schemeClr val="accent2"/>
                </a:solidFill>
                <a:latin typeface="Arial"/>
              </a:rPr>
              <a:t>’</a:t>
            </a:r>
            <a:r>
              <a:rPr lang="en-US" sz="2400" b="1" dirty="0" smtClean="0">
                <a:solidFill>
                  <a:schemeClr val="accent2"/>
                </a:solidFill>
              </a:rPr>
              <a:t> model of artificial neurons</a:t>
            </a:r>
          </a:p>
          <a:p>
            <a:pPr lvl="1" eaLnBrk="1" hangingPunct="1">
              <a:defRPr/>
            </a:pPr>
            <a:r>
              <a:rPr lang="en-US" sz="2400" b="1" dirty="0" err="1" smtClean="0">
                <a:solidFill>
                  <a:schemeClr val="accent2"/>
                </a:solidFill>
              </a:rPr>
              <a:t>Minsky</a:t>
            </a:r>
            <a:r>
              <a:rPr lang="en-US" sz="2400" b="1" dirty="0" err="1" smtClean="0">
                <a:solidFill>
                  <a:schemeClr val="accent2"/>
                </a:solidFill>
                <a:latin typeface="Arial"/>
              </a:rPr>
              <a:t>’</a:t>
            </a:r>
            <a:r>
              <a:rPr lang="en-US" sz="2400" b="1" dirty="0" err="1" smtClean="0">
                <a:solidFill>
                  <a:schemeClr val="accent2"/>
                </a:solidFill>
              </a:rPr>
              <a:t>s</a:t>
            </a:r>
            <a:r>
              <a:rPr lang="en-US" sz="2400" b="1" dirty="0" smtClean="0">
                <a:solidFill>
                  <a:schemeClr val="accent2"/>
                </a:solidFill>
              </a:rPr>
              <a:t> 40-neuron network</a:t>
            </a: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1950  Turing</a:t>
            </a:r>
            <a:r>
              <a:rPr lang="en-US" sz="2400" b="1" dirty="0" smtClean="0">
                <a:solidFill>
                  <a:schemeClr val="accent1">
                    <a:lumMod val="75000"/>
                  </a:schemeClr>
                </a:solidFill>
                <a:latin typeface="Arial"/>
                <a:cs typeface="+mn-cs"/>
              </a:rPr>
              <a:t>’</a:t>
            </a:r>
            <a:r>
              <a:rPr lang="en-US" sz="2400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s </a:t>
            </a:r>
            <a:r>
              <a:rPr lang="ja-JP" altLang="en-US" sz="2400" b="1" dirty="0" smtClean="0">
                <a:solidFill>
                  <a:schemeClr val="accent1">
                    <a:lumMod val="75000"/>
                  </a:schemeClr>
                </a:solidFill>
                <a:latin typeface="Arial"/>
                <a:cs typeface="+mn-cs"/>
              </a:rPr>
              <a:t>“</a:t>
            </a:r>
            <a:r>
              <a:rPr lang="en-US" sz="2400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Computing machinery </a:t>
            </a:r>
            <a:r>
              <a:rPr lang="en-US" sz="2400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and intelligence</a:t>
            </a:r>
            <a:r>
              <a:rPr lang="ja-JP" altLang="en-US" sz="2400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”</a:t>
            </a:r>
            <a:endParaRPr lang="en-US" sz="2400" b="1" dirty="0">
              <a:solidFill>
                <a:schemeClr val="accent1">
                  <a:lumMod val="75000"/>
                </a:schemeClr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1950s Early AI programs, including Samuel</a:t>
            </a:r>
            <a:r>
              <a:rPr lang="ja-JP" altLang="en-US" sz="2400" b="1" dirty="0" smtClean="0">
                <a:solidFill>
                  <a:schemeClr val="accent2"/>
                </a:solidFill>
                <a:latin typeface="Arial"/>
                <a:cs typeface="+mn-cs"/>
              </a:rPr>
              <a:t>’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s checkers program, Newell and Simon</a:t>
            </a:r>
            <a:r>
              <a:rPr lang="en-US" sz="2400" b="1" dirty="0" smtClean="0">
                <a:solidFill>
                  <a:schemeClr val="accent2"/>
                </a:solidFill>
                <a:latin typeface="Arial"/>
                <a:cs typeface="+mn-cs"/>
              </a:rPr>
              <a:t>’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s Logic theorist</a:t>
            </a:r>
          </a:p>
          <a:p>
            <a:pPr eaLnBrk="1" hangingPunct="1">
              <a:defRPr/>
            </a:pP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1956 Dartmouth meeting : Birth of  </a:t>
            </a:r>
            <a:r>
              <a:rPr lang="en-US" sz="2400" b="1" dirty="0" smtClean="0">
                <a:solidFill>
                  <a:srgbClr val="FF0000"/>
                </a:solidFill>
                <a:latin typeface="Arial"/>
                <a:cs typeface="+mn-cs"/>
              </a:rPr>
              <a:t>“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Artificial Intelligence</a:t>
            </a:r>
            <a:r>
              <a:rPr lang="ja-JP" altLang="en-US" sz="2400" b="1" dirty="0" smtClean="0">
                <a:solidFill>
                  <a:srgbClr val="FF0000"/>
                </a:solidFill>
                <a:latin typeface="Arial"/>
                <a:cs typeface="+mn-cs"/>
              </a:rPr>
              <a:t>”</a:t>
            </a:r>
            <a:r>
              <a:rPr lang="en-US" b="1" dirty="0" smtClean="0">
                <a:solidFill>
                  <a:srgbClr val="FF0000"/>
                </a:solidFill>
                <a:cs typeface="+mn-cs"/>
              </a:rPr>
              <a:t> </a:t>
            </a:r>
          </a:p>
          <a:p>
            <a:pPr lvl="1" eaLnBrk="1" hangingPunct="1">
              <a:defRPr/>
            </a:pPr>
            <a:r>
              <a:rPr lang="en-US" sz="2400" dirty="0" smtClean="0">
                <a:solidFill>
                  <a:srgbClr val="008000"/>
                </a:solidFill>
              </a:rPr>
              <a:t>2-month Dartmouth workshop; 10 attendees </a:t>
            </a:r>
          </a:p>
          <a:p>
            <a:pPr lvl="1" eaLnBrk="1" hangingPunct="1">
              <a:defRPr/>
            </a:pPr>
            <a:r>
              <a:rPr lang="en-US" sz="2400" dirty="0" smtClean="0">
                <a:solidFill>
                  <a:srgbClr val="008000"/>
                </a:solidFill>
              </a:rPr>
              <a:t>Name was chosen. AI</a:t>
            </a:r>
          </a:p>
          <a:p>
            <a:pPr eaLnBrk="1" hangingPunct="1">
              <a:defRPr/>
            </a:pPr>
            <a:endParaRPr lang="en-US" dirty="0" smtClean="0">
              <a:solidFill>
                <a:schemeClr val="accent1">
                  <a:lumMod val="75000"/>
                </a:schemeClr>
              </a:solidFill>
              <a:cs typeface="+mn-cs"/>
            </a:endParaRP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625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625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625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6259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2625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26259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2625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2625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2625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2625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2625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2625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126259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126259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259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126259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126259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36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History of AI:</a:t>
            </a:r>
            <a:r>
              <a:rPr lang="en-US" sz="1800" dirty="0" smtClean="0">
                <a:solidFill>
                  <a:srgbClr val="FF0000"/>
                </a:solidFill>
                <a:cs typeface="+mj-cs"/>
              </a:rPr>
              <a:t/>
            </a:r>
            <a:br>
              <a:rPr lang="en-US" sz="1800" dirty="0" smtClean="0">
                <a:solidFill>
                  <a:srgbClr val="FF0000"/>
                </a:solidFill>
                <a:cs typeface="+mj-cs"/>
              </a:rPr>
            </a:br>
            <a:r>
              <a:rPr lang="en-US" sz="2800" b="0" dirty="0" smtClean="0">
                <a:solidFill>
                  <a:srgbClr val="FF0000"/>
                </a:solidFill>
                <a:cs typeface="+mj-cs"/>
              </a:rPr>
              <a:t> </a:t>
            </a:r>
            <a:r>
              <a:rPr lang="en-US" sz="2000" dirty="0" smtClean="0">
                <a:solidFill>
                  <a:srgbClr val="FF0000"/>
                </a:solidFill>
                <a:cs typeface="+mj-cs"/>
              </a:rPr>
              <a:t>(1952-1969)</a:t>
            </a:r>
            <a:r>
              <a:rPr lang="en-US" sz="2400" b="0" dirty="0" smtClean="0">
                <a:solidFill>
                  <a:srgbClr val="FF0000"/>
                </a:solidFill>
                <a:cs typeface="+mj-cs"/>
              </a:rPr>
              <a:t/>
            </a:r>
            <a:br>
              <a:rPr lang="en-US" sz="2400" b="0" dirty="0" smtClean="0">
                <a:solidFill>
                  <a:srgbClr val="FF0000"/>
                </a:solidFill>
                <a:cs typeface="+mj-cs"/>
              </a:rPr>
            </a:br>
            <a:r>
              <a:rPr lang="en-US" sz="2000" dirty="0" smtClean="0">
                <a:solidFill>
                  <a:srgbClr val="FF0000"/>
                </a:solidFill>
                <a:cs typeface="+mj-cs"/>
              </a:rPr>
              <a:t>Early enthusiasm, great expectations </a:t>
            </a:r>
            <a:r>
              <a:rPr lang="en-US" sz="2400" b="0" dirty="0" smtClean="0">
                <a:solidFill>
                  <a:schemeClr val="tx1"/>
                </a:solidFill>
                <a:cs typeface="+mj-cs"/>
              </a:rPr>
              <a:t/>
            </a:r>
            <a:br>
              <a:rPr lang="en-US" sz="2400" b="0" dirty="0" smtClean="0">
                <a:solidFill>
                  <a:schemeClr val="tx1"/>
                </a:solidFill>
                <a:cs typeface="+mj-cs"/>
              </a:rPr>
            </a:br>
            <a:endParaRPr lang="en-US" sz="2400" b="0" dirty="0" smtClean="0">
              <a:solidFill>
                <a:schemeClr val="tx1"/>
              </a:solidFill>
              <a:cs typeface="+mj-cs"/>
            </a:endParaRPr>
          </a:p>
        </p:txBody>
      </p:sp>
      <p:sp>
        <p:nvSpPr>
          <p:cNvPr id="12636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48733" y="1066800"/>
            <a:ext cx="8686800" cy="5181600"/>
          </a:xfrm>
        </p:spPr>
        <p:txBody>
          <a:bodyPr/>
          <a:lstStyle/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1957 Herb Simon: </a:t>
            </a:r>
          </a:p>
          <a:p>
            <a:pPr lvl="1" eaLnBrk="1" hangingPunct="1">
              <a:buFontTx/>
              <a:buNone/>
              <a:defRPr/>
            </a:pPr>
            <a:r>
              <a:rPr lang="en-US" b="1" dirty="0" smtClean="0">
                <a:solidFill>
                  <a:schemeClr val="accent2"/>
                </a:solidFill>
              </a:rPr>
              <a:t>It is not my aim to surprise or shock you – but the simplest way I can summarize is to say that </a:t>
            </a:r>
            <a:r>
              <a:rPr lang="en-US" b="1" u="sng" dirty="0" smtClean="0">
                <a:solidFill>
                  <a:schemeClr val="accent2"/>
                </a:solidFill>
              </a:rPr>
              <a:t>there are now in the world machines that think, that learn, and that create</a:t>
            </a:r>
            <a:r>
              <a:rPr lang="en-US" b="1" dirty="0" smtClean="0">
                <a:solidFill>
                  <a:schemeClr val="accent2"/>
                </a:solidFill>
              </a:rPr>
              <a:t>. </a:t>
            </a:r>
            <a:r>
              <a:rPr lang="en-US" b="1" dirty="0" smtClean="0">
                <a:solidFill>
                  <a:schemeClr val="accent2"/>
                </a:solidFill>
                <a:sym typeface="Wingdings"/>
              </a:rPr>
              <a:t></a:t>
            </a:r>
            <a:endParaRPr lang="en-US" sz="1400" b="1" u="sng" dirty="0" smtClean="0">
              <a:solidFill>
                <a:schemeClr val="accent2"/>
              </a:solidFill>
            </a:endParaRPr>
          </a:p>
          <a:p>
            <a:pPr lvl="1" eaLnBrk="1" hangingPunct="1">
              <a:buFontTx/>
              <a:buNone/>
              <a:defRPr/>
            </a:pPr>
            <a:endParaRPr lang="en-US" sz="1050" b="1" u="sng" dirty="0" smtClean="0">
              <a:solidFill>
                <a:schemeClr val="accent2"/>
              </a:solidFill>
            </a:endParaRP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1958   John McCarthy</a:t>
            </a:r>
            <a:r>
              <a:rPr lang="en-US" sz="2400" b="1" dirty="0" smtClean="0">
                <a:solidFill>
                  <a:schemeClr val="accent2"/>
                </a:solidFill>
                <a:latin typeface="Arial"/>
                <a:cs typeface="+mn-cs"/>
              </a:rPr>
              <a:t>’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s LISP (symbol processing at core)</a:t>
            </a:r>
          </a:p>
          <a:p>
            <a:pPr eaLnBrk="1" hangingPunct="1">
              <a:defRPr/>
            </a:pPr>
            <a:endParaRPr lang="en-US" sz="2400" b="1" dirty="0" smtClean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1965   J.A. Robinson invents the resolution principle, basis for automated theorem. 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General reasoning procedure.</a:t>
            </a:r>
          </a:p>
          <a:p>
            <a:pPr eaLnBrk="1" hangingPunct="1">
              <a:defRPr/>
            </a:pPr>
            <a:endParaRPr lang="en-US" sz="2400" b="1" dirty="0" smtClean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Limited intelligent reasoning in </a:t>
            </a:r>
            <a:r>
              <a:rPr lang="en-US" sz="2400" b="1" dirty="0" err="1" smtClean="0">
                <a:solidFill>
                  <a:srgbClr val="FF0000"/>
                </a:solidFill>
                <a:cs typeface="+mn-cs"/>
              </a:rPr>
              <a:t>microworlds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 </a:t>
            </a:r>
          </a:p>
          <a:p>
            <a:pPr eaLnBrk="1" hangingPunct="1">
              <a:defRPr/>
            </a:pPr>
            <a:r>
              <a:rPr lang="en-US" sz="2400" b="1" dirty="0">
                <a:solidFill>
                  <a:schemeClr val="accent2"/>
                </a:solidFill>
                <a:cs typeface="+mn-cs"/>
              </a:rPr>
              <a:t> 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      (such as the “blocks world” --- a toy robotics domain)</a:t>
            </a:r>
          </a:p>
          <a:p>
            <a:pPr eaLnBrk="1" hangingPunct="1">
              <a:defRPr/>
            </a:pPr>
            <a:r>
              <a:rPr lang="en-US" dirty="0" smtClean="0">
                <a:cs typeface="+mn-cs"/>
              </a:rPr>
              <a:t> </a:t>
            </a:r>
          </a:p>
          <a:p>
            <a:pPr eaLnBrk="1" hangingPunct="1">
              <a:defRPr/>
            </a:pPr>
            <a:endParaRPr lang="en-US" sz="1000" dirty="0" smtClean="0">
              <a:cs typeface="+mn-cs"/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36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636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636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36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636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636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36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2636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2636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36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2636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2636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36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2636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2636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36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12636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12636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2178" name="Rectangle 2"/>
          <p:cNvSpPr>
            <a:spLocks noGrp="1" noChangeArrowheads="1"/>
          </p:cNvSpPr>
          <p:nvPr>
            <p:ph type="title"/>
          </p:nvPr>
        </p:nvSpPr>
        <p:spPr>
          <a:xfrm>
            <a:off x="1066800" y="16933"/>
            <a:ext cx="7848600" cy="6096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The Blocks World</a:t>
            </a:r>
          </a:p>
        </p:txBody>
      </p:sp>
      <p:sp>
        <p:nvSpPr>
          <p:cNvPr id="120217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endParaRPr lang="en-US" smtClean="0">
              <a:cs typeface="+mn-cs"/>
            </a:endParaRPr>
          </a:p>
        </p:txBody>
      </p:sp>
      <p:pic>
        <p:nvPicPr>
          <p:cNvPr id="63491" name="Picture 4" descr="fig01-0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9600" y="2286000"/>
            <a:ext cx="4800600" cy="24780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63492" name="Group 5"/>
          <p:cNvGrpSpPr>
            <a:grpSpLocks/>
          </p:cNvGrpSpPr>
          <p:nvPr/>
        </p:nvGrpSpPr>
        <p:grpSpPr bwMode="auto">
          <a:xfrm>
            <a:off x="990600" y="4800600"/>
            <a:ext cx="7696200" cy="1703388"/>
            <a:chOff x="624" y="3024"/>
            <a:chExt cx="4848" cy="1073"/>
          </a:xfrm>
        </p:grpSpPr>
        <p:sp>
          <p:nvSpPr>
            <p:cNvPr id="1202182" name="Line 6"/>
            <p:cNvSpPr>
              <a:spLocks noChangeShapeType="1"/>
            </p:cNvSpPr>
            <p:nvPr/>
          </p:nvSpPr>
          <p:spPr bwMode="auto">
            <a:xfrm>
              <a:off x="624" y="3744"/>
              <a:ext cx="4560" cy="0"/>
            </a:xfrm>
            <a:prstGeom prst="line">
              <a:avLst/>
            </a:prstGeom>
            <a:noFill/>
            <a:ln w="57150">
              <a:solidFill>
                <a:schemeClr val="tx1"/>
              </a:solidFill>
              <a:round/>
              <a:headEnd/>
              <a:tailEnd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pPr>
                <a:defRPr/>
              </a:pPr>
              <a:endParaRPr lang="en-US">
                <a:cs typeface="+mn-cs"/>
              </a:endParaRPr>
            </a:p>
          </p:txBody>
        </p:sp>
        <p:sp>
          <p:nvSpPr>
            <p:cNvPr id="1202183" name="Text Box 7"/>
            <p:cNvSpPr txBox="1">
              <a:spLocks noChangeArrowheads="1"/>
            </p:cNvSpPr>
            <p:nvPr/>
          </p:nvSpPr>
          <p:spPr bwMode="auto">
            <a:xfrm>
              <a:off x="5088" y="3609"/>
              <a:ext cx="384" cy="231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ctr" eaLnBrk="0" hangingPunct="0">
                <a:spcBef>
                  <a:spcPct val="50000"/>
                </a:spcBef>
                <a:defRPr/>
              </a:pPr>
              <a:r>
                <a:rPr lang="en-US" sz="1800">
                  <a:latin typeface="Verdana" charset="0"/>
                  <a:cs typeface="+mn-cs"/>
                </a:rPr>
                <a:t>T</a:t>
              </a:r>
            </a:p>
          </p:txBody>
        </p:sp>
        <p:grpSp>
          <p:nvGrpSpPr>
            <p:cNvPr id="63495" name="Group 8"/>
            <p:cNvGrpSpPr>
              <a:grpSpLocks/>
            </p:cNvGrpSpPr>
            <p:nvPr/>
          </p:nvGrpSpPr>
          <p:grpSpPr bwMode="auto">
            <a:xfrm>
              <a:off x="720" y="3264"/>
              <a:ext cx="1296" cy="477"/>
              <a:chOff x="2112" y="3264"/>
              <a:chExt cx="1296" cy="477"/>
            </a:xfrm>
          </p:grpSpPr>
          <p:sp>
            <p:nvSpPr>
              <p:cNvPr id="1202185" name="Text Box 9"/>
              <p:cNvSpPr txBox="1">
                <a:spLocks noChangeArrowheads="1"/>
              </p:cNvSpPr>
              <p:nvPr/>
            </p:nvSpPr>
            <p:spPr bwMode="auto">
              <a:xfrm>
                <a:off x="2112" y="3504"/>
                <a:ext cx="288" cy="237"/>
              </a:xfrm>
              <a:prstGeom prst="rect">
                <a:avLst/>
              </a:prstGeom>
              <a:solidFill>
                <a:srgbClr val="FF00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  <a:extLst>
                <a:ext uri="{AF507438-7753-43e0-B8FC-AC1667EBCBE1}">
                  <a14:hiddenEffects xmlns:a14="http://schemas.microsoft.com/office/drawing/2010/main">
                    <a:effectLst>
                      <a:outerShdw blurRad="63500" dist="38099" dir="2700000" algn="ctr" rotWithShape="0">
                        <a:schemeClr val="bg2">
                          <a:alpha val="74998"/>
                        </a:schemeClr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ctr" eaLnBrk="0" hangingPunct="0">
                  <a:spcBef>
                    <a:spcPct val="50000"/>
                  </a:spcBef>
                  <a:defRPr/>
                </a:pPr>
                <a:r>
                  <a:rPr lang="en-US" sz="1800">
                    <a:latin typeface="Verdana" charset="0"/>
                    <a:cs typeface="+mn-cs"/>
                  </a:rPr>
                  <a:t>A</a:t>
                </a:r>
              </a:p>
            </p:txBody>
          </p:sp>
          <p:sp>
            <p:nvSpPr>
              <p:cNvPr id="1202186" name="Text Box 10"/>
              <p:cNvSpPr txBox="1">
                <a:spLocks noChangeArrowheads="1"/>
              </p:cNvSpPr>
              <p:nvPr/>
            </p:nvSpPr>
            <p:spPr bwMode="auto">
              <a:xfrm>
                <a:off x="2544" y="3504"/>
                <a:ext cx="288" cy="237"/>
              </a:xfrm>
              <a:prstGeom prst="rect">
                <a:avLst/>
              </a:prstGeom>
              <a:solidFill>
                <a:srgbClr val="00FF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  <a:extLst>
                <a:ext uri="{AF507438-7753-43e0-B8FC-AC1667EBCBE1}">
                  <a14:hiddenEffects xmlns:a14="http://schemas.microsoft.com/office/drawing/2010/main">
                    <a:effectLst>
                      <a:outerShdw blurRad="63500" dist="38099" dir="2700000" algn="ctr" rotWithShape="0">
                        <a:schemeClr val="bg2">
                          <a:alpha val="74998"/>
                        </a:schemeClr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ctr" eaLnBrk="0" hangingPunct="0">
                  <a:spcBef>
                    <a:spcPct val="50000"/>
                  </a:spcBef>
                  <a:defRPr/>
                </a:pPr>
                <a:r>
                  <a:rPr lang="en-US" sz="1800">
                    <a:latin typeface="Verdana" charset="0"/>
                    <a:cs typeface="+mn-cs"/>
                  </a:rPr>
                  <a:t>B</a:t>
                </a:r>
              </a:p>
            </p:txBody>
          </p:sp>
          <p:sp>
            <p:nvSpPr>
              <p:cNvPr id="1202187" name="Text Box 11"/>
              <p:cNvSpPr txBox="1">
                <a:spLocks noChangeArrowheads="1"/>
              </p:cNvSpPr>
              <p:nvPr/>
            </p:nvSpPr>
            <p:spPr bwMode="auto">
              <a:xfrm>
                <a:off x="3120" y="3504"/>
                <a:ext cx="288" cy="237"/>
              </a:xfrm>
              <a:prstGeom prst="rect">
                <a:avLst/>
              </a:prstGeom>
              <a:solidFill>
                <a:srgbClr val="0066FF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  <a:extLst>
                <a:ext uri="{AF507438-7753-43e0-B8FC-AC1667EBCBE1}">
                  <a14:hiddenEffects xmlns:a14="http://schemas.microsoft.com/office/drawing/2010/main">
                    <a:effectLst>
                      <a:outerShdw blurRad="63500" dist="38099" dir="2700000" algn="ctr" rotWithShape="0">
                        <a:schemeClr val="bg2">
                          <a:alpha val="74998"/>
                        </a:schemeClr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ctr" eaLnBrk="0" hangingPunct="0">
                  <a:spcBef>
                    <a:spcPct val="50000"/>
                  </a:spcBef>
                  <a:defRPr/>
                </a:pPr>
                <a:r>
                  <a:rPr lang="en-US" sz="1800">
                    <a:latin typeface="Verdana" charset="0"/>
                    <a:cs typeface="+mn-cs"/>
                  </a:rPr>
                  <a:t>C</a:t>
                </a:r>
              </a:p>
            </p:txBody>
          </p:sp>
          <p:sp>
            <p:nvSpPr>
              <p:cNvPr id="1202188" name="Text Box 12"/>
              <p:cNvSpPr txBox="1">
                <a:spLocks noChangeArrowheads="1"/>
              </p:cNvSpPr>
              <p:nvPr/>
            </p:nvSpPr>
            <p:spPr bwMode="auto">
              <a:xfrm>
                <a:off x="3120" y="3264"/>
                <a:ext cx="288" cy="237"/>
              </a:xfrm>
              <a:prstGeom prst="rect">
                <a:avLst/>
              </a:prstGeom>
              <a:solidFill>
                <a:srgbClr val="FFCC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  <a:effectLst/>
              <a:extLst>
                <a:ext uri="{AF507438-7753-43e0-B8FC-AC1667EBCBE1}">
                  <a14:hiddenEffects xmlns:a14="http://schemas.microsoft.com/office/drawing/2010/main">
                    <a:effectLst>
                      <a:outerShdw blurRad="63500" dist="38099" dir="2700000" algn="ctr" rotWithShape="0">
                        <a:schemeClr val="bg2">
                          <a:alpha val="74998"/>
                        </a:schemeClr>
                      </a:outerShdw>
                    </a:effectLst>
                  </a14:hiddenEffects>
                </a:ext>
              </a:extLst>
            </p:spPr>
            <p:txBody>
              <a:bodyPr>
                <a:spAutoFit/>
              </a:bodyPr>
              <a:lstStyle/>
              <a:p>
                <a:pPr algn="ctr" eaLnBrk="0" hangingPunct="0">
                  <a:spcBef>
                    <a:spcPct val="50000"/>
                  </a:spcBef>
                  <a:defRPr/>
                </a:pPr>
                <a:r>
                  <a:rPr lang="en-US" sz="1800">
                    <a:latin typeface="Verdana" charset="0"/>
                    <a:cs typeface="+mn-cs"/>
                  </a:rPr>
                  <a:t>D</a:t>
                </a:r>
              </a:p>
            </p:txBody>
          </p:sp>
        </p:grpSp>
        <p:sp>
          <p:nvSpPr>
            <p:cNvPr id="1202189" name="Text Box 13"/>
            <p:cNvSpPr txBox="1">
              <a:spLocks noChangeArrowheads="1"/>
            </p:cNvSpPr>
            <p:nvPr/>
          </p:nvSpPr>
          <p:spPr bwMode="auto">
            <a:xfrm>
              <a:off x="1152" y="3840"/>
              <a:ext cx="967" cy="25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eaLnBrk="0" hangingPunct="0">
                <a:defRPr/>
              </a:pPr>
              <a:r>
                <a:rPr lang="en-US" sz="2000" b="1">
                  <a:latin typeface="Arial" charset="0"/>
                  <a:cs typeface="+mn-cs"/>
                </a:rPr>
                <a:t>Initial State</a:t>
              </a:r>
            </a:p>
          </p:txBody>
        </p:sp>
        <p:sp>
          <p:nvSpPr>
            <p:cNvPr id="1202190" name="Text Box 14"/>
            <p:cNvSpPr txBox="1">
              <a:spLocks noChangeArrowheads="1"/>
            </p:cNvSpPr>
            <p:nvPr/>
          </p:nvSpPr>
          <p:spPr bwMode="auto">
            <a:xfrm>
              <a:off x="4416" y="3024"/>
              <a:ext cx="288" cy="237"/>
            </a:xfrm>
            <a:prstGeom prst="rect">
              <a:avLst/>
            </a:prstGeom>
            <a:solidFill>
              <a:srgbClr val="FF00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ctr" eaLnBrk="0" hangingPunct="0">
                <a:spcBef>
                  <a:spcPct val="50000"/>
                </a:spcBef>
                <a:defRPr/>
              </a:pPr>
              <a:r>
                <a:rPr lang="en-US" sz="1800">
                  <a:latin typeface="Verdana" charset="0"/>
                  <a:cs typeface="+mn-cs"/>
                </a:rPr>
                <a:t>A</a:t>
              </a:r>
            </a:p>
          </p:txBody>
        </p:sp>
        <p:sp>
          <p:nvSpPr>
            <p:cNvPr id="1202191" name="Text Box 15"/>
            <p:cNvSpPr txBox="1">
              <a:spLocks noChangeArrowheads="1"/>
            </p:cNvSpPr>
            <p:nvPr/>
          </p:nvSpPr>
          <p:spPr bwMode="auto">
            <a:xfrm>
              <a:off x="4416" y="3504"/>
              <a:ext cx="288" cy="237"/>
            </a:xfrm>
            <a:prstGeom prst="rect">
              <a:avLst/>
            </a:prstGeom>
            <a:solidFill>
              <a:srgbClr val="0066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ctr" eaLnBrk="0" hangingPunct="0">
                <a:spcBef>
                  <a:spcPct val="50000"/>
                </a:spcBef>
                <a:defRPr/>
              </a:pPr>
              <a:r>
                <a:rPr lang="en-US" sz="1800">
                  <a:latin typeface="Verdana" charset="0"/>
                  <a:cs typeface="+mn-cs"/>
                </a:rPr>
                <a:t>C</a:t>
              </a:r>
            </a:p>
          </p:txBody>
        </p:sp>
        <p:sp>
          <p:nvSpPr>
            <p:cNvPr id="1202192" name="Text Box 16"/>
            <p:cNvSpPr txBox="1">
              <a:spLocks noChangeArrowheads="1"/>
            </p:cNvSpPr>
            <p:nvPr/>
          </p:nvSpPr>
          <p:spPr bwMode="auto">
            <a:xfrm>
              <a:off x="4416" y="3264"/>
              <a:ext cx="288" cy="237"/>
            </a:xfrm>
            <a:prstGeom prst="rect">
              <a:avLst/>
            </a:prstGeom>
            <a:solidFill>
              <a:srgbClr val="FFCC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>
              <a:spAutoFit/>
            </a:bodyPr>
            <a:lstStyle/>
            <a:p>
              <a:pPr algn="ctr" eaLnBrk="0" hangingPunct="0">
                <a:spcBef>
                  <a:spcPct val="50000"/>
                </a:spcBef>
                <a:defRPr/>
              </a:pPr>
              <a:r>
                <a:rPr lang="en-US" sz="1800">
                  <a:latin typeface="Verdana" charset="0"/>
                  <a:cs typeface="+mn-cs"/>
                </a:rPr>
                <a:t>D</a:t>
              </a:r>
            </a:p>
          </p:txBody>
        </p:sp>
        <p:sp>
          <p:nvSpPr>
            <p:cNvPr id="1202193" name="Text Box 17"/>
            <p:cNvSpPr txBox="1">
              <a:spLocks noChangeArrowheads="1"/>
            </p:cNvSpPr>
            <p:nvPr/>
          </p:nvSpPr>
          <p:spPr bwMode="auto">
            <a:xfrm>
              <a:off x="4166" y="3847"/>
              <a:ext cx="906" cy="250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txBody>
            <a:bodyPr wrap="none">
              <a:spAutoFit/>
            </a:bodyPr>
            <a:lstStyle/>
            <a:p>
              <a:pPr eaLnBrk="0" hangingPunct="0">
                <a:defRPr/>
              </a:pPr>
              <a:r>
                <a:rPr lang="en-US" sz="2000" b="1">
                  <a:latin typeface="Arial" charset="0"/>
                  <a:cs typeface="+mn-cs"/>
                </a:rPr>
                <a:t>Goal State</a:t>
              </a:r>
            </a:p>
          </p:txBody>
        </p:sp>
      </p:grp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8600" y="736600"/>
            <a:ext cx="8727753" cy="60960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52400" y="381000"/>
            <a:ext cx="11721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/>
              <a:t>gripper</a:t>
            </a:r>
            <a:endParaRPr lang="en-US" b="1" dirty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Block Stacking Bot - Video - NYTimescom.mp4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76200" y="2057400"/>
            <a:ext cx="5943600" cy="334327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762000" y="381000"/>
            <a:ext cx="5102303" cy="144655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>
                <a:solidFill>
                  <a:srgbClr val="FF0000"/>
                </a:solidFill>
              </a:rPr>
              <a:t>“Brainy</a:t>
            </a:r>
            <a:r>
              <a:rPr lang="en-US" b="1" dirty="0">
                <a:solidFill>
                  <a:srgbClr val="FF0000"/>
                </a:solidFill>
              </a:rPr>
              <a:t>, Yes, but Far From </a:t>
            </a:r>
            <a:r>
              <a:rPr lang="en-US" b="1" dirty="0" smtClean="0">
                <a:solidFill>
                  <a:srgbClr val="FF0000"/>
                </a:solidFill>
              </a:rPr>
              <a:t>Handy”</a:t>
            </a:r>
          </a:p>
          <a:p>
            <a:r>
              <a:rPr lang="en-US" b="1" dirty="0" smtClean="0">
                <a:solidFill>
                  <a:srgbClr val="FF0000"/>
                </a:solidFill>
              </a:rPr>
              <a:t>New York Times 09/01/14</a:t>
            </a:r>
          </a:p>
          <a:p>
            <a:r>
              <a:rPr lang="en-US" sz="2000" b="1" dirty="0" smtClean="0"/>
              <a:t>Making dexterous hands with human-level</a:t>
            </a:r>
          </a:p>
          <a:p>
            <a:r>
              <a:rPr lang="en-US" sz="2000" b="1" dirty="0" smtClean="0"/>
              <a:t>touch and sensing still a real challenge. </a:t>
            </a:r>
            <a:r>
              <a:rPr lang="en-US" sz="2000" b="1" dirty="0" smtClean="0">
                <a:hlinkClick r:id="rId5"/>
              </a:rPr>
              <a:t>Link.</a:t>
            </a:r>
            <a:endParaRPr lang="en-US" sz="2000" b="1" dirty="0"/>
          </a:p>
        </p:txBody>
      </p:sp>
      <p:sp>
        <p:nvSpPr>
          <p:cNvPr id="5" name="TextBox 4"/>
          <p:cNvSpPr txBox="1"/>
          <p:nvPr/>
        </p:nvSpPr>
        <p:spPr>
          <a:xfrm>
            <a:off x="6172201" y="3239631"/>
            <a:ext cx="3124199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Dynamic </a:t>
            </a:r>
            <a:r>
              <a:rPr lang="en-US" sz="2000" dirty="0"/>
              <a:t>human touch — for example, when a finger slides across a surface — could distinguish ridges no higher than 13 nanometers, or about 0.0000005 of an inch</a:t>
            </a:r>
            <a:r>
              <a:rPr lang="en-US" sz="2000" dirty="0" smtClean="0"/>
              <a:t>. Individual molecules...</a:t>
            </a:r>
            <a:endParaRPr lang="en-US" sz="2000" dirty="0"/>
          </a:p>
        </p:txBody>
      </p:sp>
      <p:sp>
        <p:nvSpPr>
          <p:cNvPr id="6" name="TextBox 5"/>
          <p:cNvSpPr txBox="1"/>
          <p:nvPr/>
        </p:nvSpPr>
        <p:spPr>
          <a:xfrm>
            <a:off x="685800" y="5715000"/>
            <a:ext cx="77724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/>
              <a:t>… if </a:t>
            </a:r>
            <a:r>
              <a:rPr lang="en-US" sz="2000" b="1" dirty="0"/>
              <a:t>your finger were as big as the earth, it could feel the difference between a car and a house.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6248400" y="381000"/>
            <a:ext cx="2743200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Stacking blocks may seem like an easy task for a human, but robots have long struggled with such fine control. HDT’s Adroit manipulator uses </a:t>
            </a:r>
            <a:r>
              <a:rPr lang="en-US" sz="2000" b="1" dirty="0">
                <a:solidFill>
                  <a:srgbClr val="FF0000"/>
                </a:solidFill>
              </a:rPr>
              <a:t>force-sensing and vision </a:t>
            </a:r>
            <a:r>
              <a:rPr lang="en-US" sz="2000" dirty="0"/>
              <a:t>to accomplish the delicate task.</a:t>
            </a:r>
          </a:p>
        </p:txBody>
      </p:sp>
    </p:spTree>
    <p:extLst>
      <p:ext uri="{BB962C8B-B14F-4D97-AF65-F5344CB8AC3E}">
        <p14:creationId xmlns:p14="http://schemas.microsoft.com/office/powerpoint/2010/main" val="598375985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15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6" fill="hold">
                      <p:stCondLst>
                        <p:cond delay="0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9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20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  <p:bldLst>
      <p:bldP spid="5" grpId="0"/>
      <p:bldP spid="6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6690" name="Rectangle 2"/>
          <p:cNvSpPr>
            <a:spLocks noGrp="1" noChangeArrowheads="1"/>
          </p:cNvSpPr>
          <p:nvPr>
            <p:ph type="title"/>
          </p:nvPr>
        </p:nvSpPr>
        <p:spPr>
          <a:xfrm>
            <a:off x="1066800" y="0"/>
            <a:ext cx="77724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History of AI</a:t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r>
              <a:rPr lang="en-US" sz="2400" dirty="0" smtClean="0">
                <a:solidFill>
                  <a:srgbClr val="FF0000"/>
                </a:solidFill>
                <a:cs typeface="+mj-cs"/>
              </a:rPr>
              <a:t>A dose of reality (1965 - 1978)</a:t>
            </a:r>
          </a:p>
        </p:txBody>
      </p:sp>
      <p:sp>
        <p:nvSpPr>
          <p:cNvPr id="126669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04800" y="990600"/>
            <a:ext cx="8305800" cy="5257800"/>
          </a:xfrm>
        </p:spPr>
        <p:txBody>
          <a:bodyPr/>
          <a:lstStyle/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1) </a:t>
            </a:r>
            <a:r>
              <a:rPr lang="en-US" sz="2400" b="1" dirty="0" err="1" smtClean="0">
                <a:solidFill>
                  <a:schemeClr val="accent2"/>
                </a:solidFill>
                <a:cs typeface="+mn-cs"/>
              </a:rPr>
              <a:t>Weizenbaum</a:t>
            </a:r>
            <a:r>
              <a:rPr lang="en-US" sz="2400" b="1" dirty="0" err="1" smtClean="0">
                <a:solidFill>
                  <a:schemeClr val="accent2"/>
                </a:solidFill>
                <a:latin typeface="Arial"/>
                <a:cs typeface="+mn-cs"/>
              </a:rPr>
              <a:t>’</a:t>
            </a:r>
            <a:r>
              <a:rPr lang="en-US" sz="2400" b="1" dirty="0" err="1" smtClean="0">
                <a:solidFill>
                  <a:schemeClr val="accent2"/>
                </a:solidFill>
                <a:cs typeface="+mn-cs"/>
              </a:rPr>
              <a:t>s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 ELIZA  (“fools” users)</a:t>
            </a:r>
          </a:p>
          <a:p>
            <a:pPr eaLnBrk="1" hangingPunct="1">
              <a:lnSpc>
                <a:spcPct val="90000"/>
              </a:lnSpc>
              <a:defRPr/>
            </a:pPr>
            <a:endParaRPr lang="en-US" sz="2800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endParaRPr lang="en-US" sz="2400" b="1" dirty="0" smtClean="0">
              <a:solidFill>
                <a:srgbClr val="FF0000"/>
              </a:solidFill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2) Difficulties in automated translation 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  <a:hlinkClick r:id="rId2"/>
              </a:rPr>
              <a:t>	See </a:t>
            </a:r>
            <a:r>
              <a:rPr lang="en-US" sz="2400" b="1" u="sng" dirty="0" smtClean="0">
                <a:solidFill>
                  <a:schemeClr val="accent2"/>
                </a:solidFill>
                <a:cs typeface="+mn-cs"/>
                <a:hlinkClick r:id="rId2"/>
              </a:rPr>
              <a:t>Babelfish</a:t>
            </a:r>
            <a:endParaRPr lang="en-US" sz="1800" u="sng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endParaRPr lang="en-US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dirty="0" smtClean="0">
                <a:cs typeface="+mn-cs"/>
              </a:rPr>
              <a:t>	</a:t>
            </a:r>
            <a:r>
              <a:rPr lang="en-US" sz="2400" b="1" dirty="0" smtClean="0">
                <a:cs typeface="+mn-cs"/>
              </a:rPr>
              <a:t>Syntax and dictionaries are not enough  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 </a:t>
            </a:r>
            <a:r>
              <a:rPr lang="en-US" sz="2400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   </a:t>
            </a:r>
            <a:r>
              <a:rPr lang="en-US" sz="2400" b="1" dirty="0" smtClean="0">
                <a:solidFill>
                  <a:schemeClr val="tx2">
                    <a:lumMod val="75000"/>
                    <a:lumOff val="25000"/>
                  </a:schemeClr>
                </a:solidFill>
                <a:cs typeface="+mn-cs"/>
              </a:rPr>
              <a:t>Consider going from </a:t>
            </a:r>
            <a:r>
              <a:rPr lang="en-US" sz="2400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English</a:t>
            </a:r>
            <a:r>
              <a:rPr lang="en-US" sz="2400" b="1" dirty="0" smtClean="0">
                <a:cs typeface="+mn-cs"/>
              </a:rPr>
              <a:t> to 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Russian </a:t>
            </a:r>
            <a:r>
              <a:rPr lang="en-US" sz="2400" b="1" dirty="0">
                <a:cs typeface="+mn-cs"/>
              </a:rPr>
              <a:t>back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 </a:t>
            </a:r>
            <a:r>
              <a:rPr lang="en-US" sz="2400" b="1" dirty="0" smtClean="0">
                <a:cs typeface="+mn-cs"/>
              </a:rPr>
              <a:t>to </a:t>
            </a:r>
            <a:r>
              <a:rPr lang="en-US" sz="2400" b="1" dirty="0" smtClean="0">
                <a:solidFill>
                  <a:srgbClr val="009973"/>
                </a:solidFill>
                <a:cs typeface="+mn-cs"/>
              </a:rPr>
              <a:t>English</a:t>
            </a:r>
            <a:r>
              <a:rPr lang="en-US" sz="2400" b="1" dirty="0" smtClean="0">
                <a:cs typeface="+mn-cs"/>
              </a:rPr>
              <a:t>.</a:t>
            </a:r>
          </a:p>
          <a:p>
            <a:pPr eaLnBrk="1" hangingPunct="1">
              <a:lnSpc>
                <a:spcPct val="90000"/>
              </a:lnSpc>
              <a:defRPr/>
            </a:pPr>
            <a:endParaRPr lang="en-US" sz="2400" b="1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1600" dirty="0" smtClean="0">
                <a:cs typeface="+mn-cs"/>
              </a:rPr>
              <a:t>		</a:t>
            </a:r>
            <a:r>
              <a:rPr lang="ja-JP" altLang="en-US" sz="2800" b="1" dirty="0" smtClean="0">
                <a:solidFill>
                  <a:schemeClr val="accent2"/>
                </a:solidFill>
                <a:latin typeface="Arial"/>
                <a:cs typeface="+mn-cs"/>
              </a:rPr>
              <a:t>“</a:t>
            </a:r>
            <a:r>
              <a:rPr lang="en-US" altLang="ja-JP" sz="2800" b="1" dirty="0">
                <a:solidFill>
                  <a:schemeClr val="accent2"/>
                </a:solidFill>
                <a:cs typeface="+mn-cs"/>
              </a:rPr>
              <a:t>T</a:t>
            </a:r>
            <a:r>
              <a:rPr lang="en-US" sz="2800" b="1" dirty="0" smtClean="0">
                <a:solidFill>
                  <a:schemeClr val="accent2"/>
                </a:solidFill>
                <a:cs typeface="+mn-cs"/>
              </a:rPr>
              <a:t>he spirit is willing but the flesh is weak.</a:t>
            </a:r>
            <a:r>
              <a:rPr lang="ja-JP" altLang="en-US" sz="2800" b="1" dirty="0" smtClean="0">
                <a:solidFill>
                  <a:schemeClr val="accent2"/>
                </a:solidFill>
                <a:latin typeface="Arial"/>
                <a:cs typeface="+mn-cs"/>
              </a:rPr>
              <a:t>”</a:t>
            </a:r>
            <a:endParaRPr lang="en-US" sz="2800" b="1" dirty="0" smtClean="0">
              <a:solidFill>
                <a:schemeClr val="accent2"/>
              </a:solidFill>
              <a:cs typeface="+mn-cs"/>
            </a:endParaRPr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r>
              <a:rPr lang="en-US" dirty="0" smtClean="0"/>
              <a:t>		</a:t>
            </a:r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r>
              <a:rPr lang="en-US" altLang="ja-JP" sz="2800" b="1" dirty="0">
                <a:solidFill>
                  <a:srgbClr val="FF0000"/>
                </a:solidFill>
                <a:latin typeface="Arial"/>
              </a:rPr>
              <a:t> </a:t>
            </a:r>
            <a:r>
              <a:rPr lang="en-US" altLang="ja-JP" sz="2800" b="1" dirty="0" smtClean="0">
                <a:solidFill>
                  <a:srgbClr val="FF0000"/>
                </a:solidFill>
                <a:latin typeface="Arial"/>
              </a:rPr>
              <a:t>    </a:t>
            </a:r>
            <a:r>
              <a:rPr lang="ja-JP" altLang="en-US" sz="2800" b="1" dirty="0" smtClean="0">
                <a:solidFill>
                  <a:srgbClr val="FF0000"/>
                </a:solidFill>
                <a:latin typeface="Arial"/>
              </a:rPr>
              <a:t>“</a:t>
            </a:r>
            <a:r>
              <a:rPr lang="en-US" altLang="ja-JP" sz="2800" b="1" dirty="0">
                <a:solidFill>
                  <a:srgbClr val="FF0000"/>
                </a:solidFill>
              </a:rPr>
              <a:t>T</a:t>
            </a:r>
            <a:r>
              <a:rPr lang="en-US" sz="2800" b="1" dirty="0" smtClean="0">
                <a:solidFill>
                  <a:srgbClr val="FF0000"/>
                </a:solidFill>
              </a:rPr>
              <a:t>he vodka is good but the meat is rotten.</a:t>
            </a:r>
            <a:r>
              <a:rPr lang="ja-JP" altLang="en-US" sz="2800" b="1" dirty="0" smtClean="0">
                <a:solidFill>
                  <a:srgbClr val="FF0000"/>
                </a:solidFill>
                <a:latin typeface="Arial"/>
              </a:rPr>
              <a:t>”</a:t>
            </a:r>
            <a:endParaRPr lang="en-US" sz="2000" b="1" dirty="0" smtClean="0">
              <a:solidFill>
                <a:srgbClr val="FF0000"/>
              </a:solidFill>
            </a:endParaRPr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endParaRPr lang="en-US" sz="1200" dirty="0" smtClean="0"/>
          </a:p>
          <a:p>
            <a:pPr lvl="2" eaLnBrk="1" hangingPunct="1">
              <a:lnSpc>
                <a:spcPct val="90000"/>
              </a:lnSpc>
              <a:buFontTx/>
              <a:buNone/>
              <a:defRPr/>
            </a:pPr>
            <a:endParaRPr lang="en-US" dirty="0" smtClean="0">
              <a:solidFill>
                <a:srgbClr val="FF0000"/>
              </a:solidFill>
            </a:endParaRPr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endParaRPr lang="en-US" sz="1200" dirty="0" smtClean="0"/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endParaRPr lang="en-US" sz="1200" dirty="0" smtClean="0"/>
          </a:p>
          <a:p>
            <a:pPr eaLnBrk="1" hangingPunct="1">
              <a:lnSpc>
                <a:spcPct val="90000"/>
              </a:lnSpc>
              <a:defRPr/>
            </a:pPr>
            <a:endParaRPr lang="en-US" sz="1600" dirty="0" smtClean="0">
              <a:cs typeface="+mn-cs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3200400" y="1447800"/>
            <a:ext cx="5159585" cy="461665"/>
          </a:xfrm>
          <a:prstGeom prst="rect">
            <a:avLst/>
          </a:prstGeom>
          <a:solidFill>
            <a:srgbClr val="FF6600">
              <a:alpha val="35000"/>
            </a:srgbClr>
          </a:solidFill>
        </p:spPr>
        <p:txBody>
          <a:bodyPr wrap="none" rtlCol="0">
            <a:spAutoFit/>
          </a:bodyPr>
          <a:lstStyle/>
          <a:p>
            <a:r>
              <a:rPr lang="en-US" b="1" i="1" dirty="0" smtClean="0"/>
              <a:t>Capturing general knowledge is hard.</a:t>
            </a:r>
            <a:endParaRPr lang="en-US" b="1" i="1" dirty="0"/>
          </a:p>
        </p:txBody>
      </p:sp>
      <p:sp>
        <p:nvSpPr>
          <p:cNvPr id="3" name="Rectangle 2"/>
          <p:cNvSpPr/>
          <p:nvPr/>
        </p:nvSpPr>
        <p:spPr>
          <a:xfrm>
            <a:off x="1981200" y="6019800"/>
            <a:ext cx="7010400" cy="830997"/>
          </a:xfrm>
          <a:prstGeom prst="rect">
            <a:avLst/>
          </a:prstGeom>
          <a:solidFill>
            <a:srgbClr val="FF6600">
              <a:alpha val="41000"/>
            </a:srgbClr>
          </a:solidFill>
        </p:spPr>
        <p:txBody>
          <a:bodyPr wrap="square">
            <a:spAutoFit/>
          </a:bodyPr>
          <a:lstStyle/>
          <a:p>
            <a:r>
              <a:rPr lang="en-US" b="1" i="1" dirty="0" smtClean="0"/>
              <a:t>Natural language processing (NLP) is hard. (Ambiguity! Context!  Anaphora resolution.)</a:t>
            </a:r>
            <a:endParaRPr lang="en-US" b="1" i="1" dirty="0"/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66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66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2666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26669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26669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26669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2666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2666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2666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2666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49" presetClass="entr" presetSubtype="0" decel="10000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500" fill="hold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500" fill="hold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36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49" presetClass="entr" presetSubtype="0" decel="10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500" fill="hold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500" fill="hold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500" fill="hold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36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1266691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1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2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  <p:bldP spid="3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51500" y="1219200"/>
            <a:ext cx="3492500" cy="2324100"/>
          </a:xfrm>
          <a:prstGeom prst="rect">
            <a:avLst/>
          </a:prstGeom>
        </p:spPr>
      </p:pic>
      <p:sp>
        <p:nvSpPr>
          <p:cNvPr id="1266690" name="Rectangle 2"/>
          <p:cNvSpPr>
            <a:spLocks noGrp="1" noChangeArrowheads="1"/>
          </p:cNvSpPr>
          <p:nvPr>
            <p:ph type="title"/>
          </p:nvPr>
        </p:nvSpPr>
        <p:spPr>
          <a:xfrm>
            <a:off x="1143000" y="-152400"/>
            <a:ext cx="77724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History of AI</a:t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r>
              <a:rPr lang="en-US" sz="2400" dirty="0" smtClean="0">
                <a:solidFill>
                  <a:srgbClr val="FF0000"/>
                </a:solidFill>
                <a:cs typeface="+mj-cs"/>
              </a:rPr>
              <a:t>A dose of reality, cont. (1965 - 1978)</a:t>
            </a:r>
          </a:p>
        </p:txBody>
      </p:sp>
      <p:sp>
        <p:nvSpPr>
          <p:cNvPr id="126669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0" y="1143000"/>
            <a:ext cx="8077200" cy="5486400"/>
          </a:xfrm>
        </p:spPr>
        <p:txBody>
          <a:bodyPr/>
          <a:lstStyle/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endParaRPr lang="en-US" sz="1200" dirty="0" smtClean="0"/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3) Cars climbing up trees (at CMU)…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rgbClr val="FF0000"/>
                </a:solidFill>
                <a:cs typeface="+mn-cs"/>
              </a:rPr>
              <a:t> 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          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Road sides look like parallel lines.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rgbClr val="3333CC"/>
                </a:solidFill>
                <a:cs typeface="+mn-cs"/>
              </a:rPr>
              <a:t> 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          But, unfortunately, so do trees!</a:t>
            </a:r>
          </a:p>
          <a:p>
            <a:pPr eaLnBrk="1" hangingPunct="1">
              <a:lnSpc>
                <a:spcPct val="90000"/>
              </a:lnSpc>
              <a:defRPr/>
            </a:pPr>
            <a:endParaRPr lang="en-US" sz="1600" dirty="0">
              <a:solidFill>
                <a:srgbClr val="FF0000"/>
              </a:solidFill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endParaRPr lang="en-US" sz="1600" dirty="0" smtClean="0">
              <a:solidFill>
                <a:srgbClr val="FF0000"/>
              </a:solidFill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endParaRPr lang="en-US" sz="1600" dirty="0">
              <a:solidFill>
                <a:srgbClr val="FF0000"/>
              </a:solidFill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4) Limitations of </a:t>
            </a:r>
            <a:r>
              <a:rPr lang="en-US" sz="2400" b="1" dirty="0" err="1">
                <a:solidFill>
                  <a:srgbClr val="FF0000"/>
                </a:solidFill>
                <a:cs typeface="+mn-cs"/>
              </a:rPr>
              <a:t>p</a:t>
            </a:r>
            <a:r>
              <a:rPr lang="en-US" sz="2400" b="1" dirty="0" err="1" smtClean="0">
                <a:solidFill>
                  <a:srgbClr val="FF0000"/>
                </a:solidFill>
                <a:cs typeface="+mn-cs"/>
              </a:rPr>
              <a:t>erceptrons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 discovered 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rgbClr val="FF0000"/>
                </a:solidFill>
                <a:cs typeface="+mn-cs"/>
              </a:rPr>
              <a:t> </a:t>
            </a: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    </a:t>
            </a:r>
            <a:r>
              <a:rPr lang="en-US" sz="2400" b="1" dirty="0" err="1" smtClean="0">
                <a:solidFill>
                  <a:srgbClr val="3333CC"/>
                </a:solidFill>
                <a:cs typeface="+mn-cs"/>
              </a:rPr>
              <a:t>Minsky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 and </a:t>
            </a:r>
            <a:r>
              <a:rPr lang="en-US" sz="2400" b="1" dirty="0" err="1" smtClean="0">
                <a:solidFill>
                  <a:srgbClr val="3333CC"/>
                </a:solidFill>
                <a:cs typeface="+mn-cs"/>
              </a:rPr>
              <a:t>Papert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 (1969)</a:t>
            </a:r>
            <a:endParaRPr lang="en-US" sz="2400" b="1" dirty="0">
              <a:solidFill>
                <a:srgbClr val="3333CC"/>
              </a:solidFill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 smtClean="0">
                <a:solidFill>
                  <a:srgbClr val="3333CC"/>
                </a:solidFill>
                <a:cs typeface="+mn-cs"/>
                <a:sym typeface="Wingdings" charset="0"/>
              </a:rPr>
              <a:t>       </a:t>
            </a:r>
            <a:r>
              <a:rPr lang="en-US" b="1" dirty="0" smtClean="0">
                <a:cs typeface="+mn-cs"/>
                <a:sym typeface="Wingdings" charset="0"/>
              </a:rPr>
              <a:t>Can only represent linearly separable functions</a:t>
            </a:r>
            <a:endParaRPr lang="en-US" b="1" dirty="0" smtClean="0">
              <a:cs typeface="+mn-cs"/>
            </a:endParaRPr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r>
              <a:rPr lang="en-US" sz="2000" b="1" dirty="0" smtClean="0"/>
              <a:t>  Neural network research almost disappears</a:t>
            </a:r>
            <a:endParaRPr lang="en-US" sz="3200" b="1" dirty="0" smtClean="0"/>
          </a:p>
          <a:p>
            <a:pPr eaLnBrk="1" hangingPunct="1">
              <a:lnSpc>
                <a:spcPct val="90000"/>
              </a:lnSpc>
              <a:defRPr/>
            </a:pPr>
            <a:endParaRPr lang="en-US" sz="2400" b="1" dirty="0" smtClean="0"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rgbClr val="FF0000"/>
                </a:solidFill>
                <a:cs typeface="+mn-cs"/>
                <a:sym typeface="Wingdings" charset="0"/>
              </a:rPr>
              <a:t>5) </a:t>
            </a:r>
            <a:r>
              <a:rPr lang="en-US" sz="2400" b="1" dirty="0" smtClean="0">
                <a:solidFill>
                  <a:srgbClr val="FF0000"/>
                </a:solidFill>
                <a:cs typeface="+mn-cs"/>
                <a:sym typeface="Wingdings" charset="0"/>
              </a:rPr>
              <a:t>Intractability of inference. NP</a:t>
            </a:r>
            <a:r>
              <a:rPr lang="en-US" sz="2400" b="1" dirty="0">
                <a:solidFill>
                  <a:srgbClr val="FF0000"/>
                </a:solidFill>
                <a:cs typeface="+mn-cs"/>
                <a:sym typeface="Wingdings" charset="0"/>
              </a:rPr>
              <a:t>-Completeness </a:t>
            </a:r>
            <a:r>
              <a:rPr lang="en-US" sz="2400" b="1" dirty="0">
                <a:solidFill>
                  <a:srgbClr val="3333CC"/>
                </a:solidFill>
                <a:cs typeface="+mn-cs"/>
                <a:sym typeface="Wingdings" charset="0"/>
              </a:rPr>
              <a:t>(Cook 72)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rgbClr val="FF0000"/>
                </a:solidFill>
                <a:cs typeface="+mn-cs"/>
              </a:rPr>
              <a:t>		</a:t>
            </a:r>
            <a:r>
              <a:rPr lang="en-US" sz="2400" b="1" dirty="0">
                <a:solidFill>
                  <a:srgbClr val="3333CC"/>
                </a:solidFill>
                <a:cs typeface="+mn-cs"/>
              </a:rPr>
              <a:t>Intractability 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of many problems </a:t>
            </a:r>
            <a:r>
              <a:rPr lang="en-US" sz="2400" b="1" dirty="0">
                <a:solidFill>
                  <a:srgbClr val="3333CC"/>
                </a:solidFill>
                <a:cs typeface="+mn-cs"/>
              </a:rPr>
              <a:t>attempted 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in AI.</a:t>
            </a:r>
            <a:endParaRPr lang="en-US" sz="2400" b="1" dirty="0">
              <a:solidFill>
                <a:srgbClr val="3333CC"/>
              </a:solidFill>
              <a:cs typeface="+mn-cs"/>
            </a:endParaRPr>
          </a:p>
          <a:p>
            <a:pPr eaLnBrk="1" hangingPunct="1">
              <a:lnSpc>
                <a:spcPct val="90000"/>
              </a:lnSpc>
              <a:defRPr/>
            </a:pPr>
            <a:r>
              <a:rPr lang="en-US" sz="2400" b="1" dirty="0">
                <a:solidFill>
                  <a:srgbClr val="3333CC"/>
                </a:solidFill>
                <a:cs typeface="+mn-cs"/>
              </a:rPr>
              <a:t>		Worst</a:t>
            </a:r>
            <a:r>
              <a:rPr lang="en-US" sz="2400" b="1" dirty="0" smtClean="0">
                <a:solidFill>
                  <a:srgbClr val="3333CC"/>
                </a:solidFill>
                <a:cs typeface="+mn-cs"/>
              </a:rPr>
              <a:t>-case </a:t>
            </a:r>
            <a:r>
              <a:rPr lang="en-US" sz="2400" b="1" dirty="0">
                <a:solidFill>
                  <a:srgbClr val="3333CC"/>
                </a:solidFill>
                <a:cs typeface="+mn-cs"/>
              </a:rPr>
              <a:t>result….</a:t>
            </a:r>
          </a:p>
          <a:p>
            <a:pPr lvl="2" eaLnBrk="1" hangingPunct="1">
              <a:lnSpc>
                <a:spcPct val="90000"/>
              </a:lnSpc>
              <a:buFontTx/>
              <a:buNone/>
              <a:defRPr/>
            </a:pPr>
            <a:endParaRPr lang="en-US" dirty="0" smtClean="0">
              <a:solidFill>
                <a:srgbClr val="FF0000"/>
              </a:solidFill>
            </a:endParaRPr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endParaRPr lang="en-US" sz="1200" dirty="0" smtClean="0"/>
          </a:p>
          <a:p>
            <a:pPr lvl="1" eaLnBrk="1" hangingPunct="1">
              <a:lnSpc>
                <a:spcPct val="90000"/>
              </a:lnSpc>
              <a:buFontTx/>
              <a:buNone/>
              <a:defRPr/>
            </a:pPr>
            <a:endParaRPr lang="en-US" sz="1200" dirty="0" smtClean="0"/>
          </a:p>
          <a:p>
            <a:pPr eaLnBrk="1" hangingPunct="1">
              <a:lnSpc>
                <a:spcPct val="90000"/>
              </a:lnSpc>
              <a:defRPr/>
            </a:pPr>
            <a:endParaRPr lang="en-US" sz="1600" dirty="0" smtClean="0">
              <a:cs typeface="+mn-cs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381000" y="2590800"/>
            <a:ext cx="4724400" cy="838200"/>
          </a:xfrm>
          <a:prstGeom prst="rect">
            <a:avLst/>
          </a:prstGeom>
          <a:solidFill>
            <a:schemeClr val="accent5">
              <a:lumMod val="50000"/>
              <a:alpha val="33000"/>
            </a:schemeClr>
          </a:solidFill>
        </p:spPr>
        <p:txBody>
          <a:bodyPr wrap="square">
            <a:spAutoFit/>
          </a:bodyPr>
          <a:lstStyle/>
          <a:p>
            <a:r>
              <a:rPr lang="en-US" b="1" i="1" dirty="0" smtClean="0"/>
              <a:t>Computer vision is hard.</a:t>
            </a:r>
          </a:p>
          <a:p>
            <a:r>
              <a:rPr lang="en-US" b="1" i="1" dirty="0" smtClean="0"/>
              <a:t>(Ambiguity! Context! Noisy pixels.)</a:t>
            </a:r>
            <a:endParaRPr lang="en-US" b="1" i="1" dirty="0"/>
          </a:p>
        </p:txBody>
      </p:sp>
      <p:sp>
        <p:nvSpPr>
          <p:cNvPr id="6" name="Rectangle 5"/>
          <p:cNvSpPr/>
          <p:nvPr/>
        </p:nvSpPr>
        <p:spPr>
          <a:xfrm>
            <a:off x="5715000" y="4567535"/>
            <a:ext cx="4368800" cy="461665"/>
          </a:xfrm>
          <a:prstGeom prst="rect">
            <a:avLst/>
          </a:prstGeom>
          <a:solidFill>
            <a:schemeClr val="accent1">
              <a:alpha val="35000"/>
            </a:schemeClr>
          </a:solidFill>
        </p:spPr>
        <p:txBody>
          <a:bodyPr wrap="square">
            <a:spAutoFit/>
          </a:bodyPr>
          <a:lstStyle/>
          <a:p>
            <a:r>
              <a:rPr lang="en-US" b="1" i="1" dirty="0" smtClean="0"/>
              <a:t>Machine learning is hard.</a:t>
            </a:r>
            <a:endParaRPr lang="en-US" b="1" i="1" dirty="0"/>
          </a:p>
        </p:txBody>
      </p:sp>
      <p:sp>
        <p:nvSpPr>
          <p:cNvPr id="2" name="Rectangle 1"/>
          <p:cNvSpPr/>
          <p:nvPr/>
        </p:nvSpPr>
        <p:spPr>
          <a:xfrm>
            <a:off x="4514077" y="6248400"/>
            <a:ext cx="3791723" cy="461665"/>
          </a:xfrm>
          <a:prstGeom prst="rect">
            <a:avLst/>
          </a:prstGeom>
          <a:solidFill>
            <a:srgbClr val="FF6600">
              <a:alpha val="43000"/>
            </a:srgbClr>
          </a:solidFill>
        </p:spPr>
        <p:txBody>
          <a:bodyPr wrap="none">
            <a:spAutoFit/>
          </a:bodyPr>
          <a:lstStyle/>
          <a:p>
            <a:r>
              <a:rPr lang="en-US" b="1" i="1" dirty="0"/>
              <a:t>Machine </a:t>
            </a:r>
            <a:r>
              <a:rPr lang="en-US" b="1" i="1" dirty="0" smtClean="0"/>
              <a:t>reasoning </a:t>
            </a:r>
            <a:r>
              <a:rPr lang="en-US" b="1" i="1" dirty="0"/>
              <a:t>is hard.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562600" y="990600"/>
            <a:ext cx="4142792" cy="28194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48400" y="1600200"/>
            <a:ext cx="2692400" cy="2654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51175332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666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6669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266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26669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4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4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2666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26669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6669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6669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2666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26669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126669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126669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266691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266691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5" dur="500" fill="hold"/>
                                        <p:tgtEl>
                                          <p:spTgt spid="1266691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6" dur="500" fill="hold"/>
                                        <p:tgtEl>
                                          <p:spTgt spid="1266691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6691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9" dur="500" fill="hold"/>
                                        <p:tgtEl>
                                          <p:spTgt spid="1266691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0" dur="500" fill="hold"/>
                                        <p:tgtEl>
                                          <p:spTgt spid="1266691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1" fill="hold">
                      <p:stCondLst>
                        <p:cond delay="indefinite"/>
                      </p:stCondLst>
                      <p:childTnLst>
                        <p:par>
                          <p:cTn id="72" fill="hold">
                            <p:stCondLst>
                              <p:cond delay="0"/>
                            </p:stCondLst>
                            <p:childTnLst>
                              <p:par>
                                <p:cTn id="73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6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2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6274" name="Rectangle 2"/>
          <p:cNvSpPr>
            <a:spLocks noGrp="1" noChangeArrowheads="1"/>
          </p:cNvSpPr>
          <p:nvPr>
            <p:ph type="title"/>
          </p:nvPr>
        </p:nvSpPr>
        <p:spPr>
          <a:xfrm>
            <a:off x="1066800" y="-228600"/>
            <a:ext cx="77724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History of AI</a:t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r>
              <a:rPr lang="en-US" sz="2000" dirty="0" smtClean="0">
                <a:solidFill>
                  <a:srgbClr val="FF0000"/>
                </a:solidFill>
                <a:cs typeface="+mj-cs"/>
              </a:rPr>
              <a:t>Knowledge based systems (1969-79)</a:t>
            </a:r>
            <a:endParaRPr lang="en-US" dirty="0" smtClean="0">
              <a:solidFill>
                <a:srgbClr val="FF0000"/>
              </a:solidFill>
              <a:cs typeface="+mj-cs"/>
            </a:endParaRPr>
          </a:p>
        </p:txBody>
      </p:sp>
      <p:sp>
        <p:nvSpPr>
          <p:cNvPr id="12062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52400" y="685800"/>
            <a:ext cx="8610600" cy="5029200"/>
          </a:xfrm>
        </p:spPr>
        <p:txBody>
          <a:bodyPr/>
          <a:lstStyle/>
          <a:p>
            <a:pPr algn="ctr" eaLnBrk="1" hangingPunct="1">
              <a:defRPr/>
            </a:pP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Intelligence requires knowledge</a:t>
            </a: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Knowledge-based systems (lots of knowledge with limited but fast reasoning)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rgbClr val="3333CC"/>
                </a:solidFill>
                <a:cs typeface="+mn-cs"/>
              </a:rPr>
              <a:t>(</a:t>
            </a:r>
            <a:r>
              <a:rPr lang="en-US" b="1" dirty="0" err="1" smtClean="0">
                <a:solidFill>
                  <a:srgbClr val="3333CC"/>
                </a:solidFill>
                <a:cs typeface="+mn-cs"/>
              </a:rPr>
              <a:t>Feigenbaum</a:t>
            </a:r>
            <a:r>
              <a:rPr lang="en-US" b="1" dirty="0" smtClean="0">
                <a:solidFill>
                  <a:srgbClr val="3333CC"/>
                </a:solidFill>
                <a:cs typeface="+mn-cs"/>
              </a:rPr>
              <a:t>)</a:t>
            </a:r>
          </a:p>
          <a:p>
            <a:pPr algn="ctr" eaLnBrk="1" hangingPunct="1">
              <a:defRPr/>
            </a:pPr>
            <a:r>
              <a:rPr lang="en-US" b="1" dirty="0" smtClean="0">
                <a:solidFill>
                  <a:srgbClr val="3333CC"/>
                </a:solidFill>
                <a:cs typeface="+mn-cs"/>
              </a:rPr>
              <a:t>versus</a:t>
            </a:r>
          </a:p>
          <a:p>
            <a:pPr algn="ctr" eaLnBrk="1" hangingPunct="1">
              <a:defRPr/>
            </a:pPr>
            <a:endParaRPr lang="en-US" b="1" dirty="0" smtClean="0">
              <a:cs typeface="+mn-cs"/>
            </a:endParaRPr>
          </a:p>
          <a:p>
            <a:pPr eaLnBrk="1" hangingPunct="1">
              <a:defRPr/>
            </a:pPr>
            <a:r>
              <a:rPr lang="en-US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general “weak” methods (a few basic principles with </a:t>
            </a: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general </a:t>
            </a:r>
            <a:r>
              <a:rPr lang="en-US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reasoning)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(Simon and Newell)</a:t>
            </a:r>
          </a:p>
          <a:p>
            <a:pPr eaLnBrk="1" hangingPunct="1">
              <a:defRPr/>
            </a:pPr>
            <a:endParaRPr lang="en-US" b="1" dirty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  <a:sym typeface="Wingdings" charset="0"/>
              </a:rPr>
              <a:t>Some success: </a:t>
            </a:r>
            <a:r>
              <a:rPr lang="en-US" b="1" i="1" dirty="0" smtClean="0">
                <a:solidFill>
                  <a:srgbClr val="FF0000"/>
                </a:solidFill>
                <a:sym typeface="Wingdings" charset="0"/>
              </a:rPr>
              <a:t>Expert Systems</a:t>
            </a:r>
          </a:p>
          <a:p>
            <a:pPr lvl="1" eaLnBrk="1" hangingPunct="1">
              <a:defRPr/>
            </a:pPr>
            <a:r>
              <a:rPr lang="en-US" b="1" dirty="0" err="1" smtClean="0"/>
              <a:t>Mycin</a:t>
            </a:r>
            <a:r>
              <a:rPr lang="en-US" b="1" dirty="0" smtClean="0"/>
              <a:t>: diagnose blood infections (medical domain)</a:t>
            </a:r>
            <a:endParaRPr lang="en-US" b="1" dirty="0" smtClean="0">
              <a:cs typeface="+mn-cs"/>
            </a:endParaRPr>
          </a:p>
          <a:p>
            <a:pPr lvl="1" eaLnBrk="1" hangingPunct="1">
              <a:defRPr/>
            </a:pPr>
            <a:r>
              <a:rPr lang="en-US" b="1" dirty="0" smtClean="0"/>
              <a:t>R1 : configuring computer systems</a:t>
            </a:r>
          </a:p>
          <a:p>
            <a:pPr lvl="1" eaLnBrk="1" hangingPunct="1">
              <a:defRPr/>
            </a:pPr>
            <a:r>
              <a:rPr lang="en-US" b="1" dirty="0" smtClean="0"/>
              <a:t>AT&amp;T phone switch configuration</a:t>
            </a: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6553200" y="3429000"/>
            <a:ext cx="2743200" cy="3046988"/>
          </a:xfrm>
          <a:prstGeom prst="rect">
            <a:avLst/>
          </a:prstGeom>
          <a:solidFill>
            <a:schemeClr val="accent1">
              <a:lumMod val="60000"/>
              <a:lumOff val="40000"/>
              <a:alpha val="16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rgbClr val="FF0000"/>
                </a:solidFill>
              </a:rPr>
              <a:t>Surprising insight:</a:t>
            </a:r>
          </a:p>
          <a:p>
            <a:r>
              <a:rPr lang="en-US" b="1" dirty="0" smtClean="0">
                <a:solidFill>
                  <a:srgbClr val="FF0000"/>
                </a:solidFill>
              </a:rPr>
              <a:t>Modeling medical expert easier than</a:t>
            </a:r>
          </a:p>
          <a:p>
            <a:r>
              <a:rPr lang="en-US" b="1" dirty="0" smtClean="0">
                <a:solidFill>
                  <a:srgbClr val="FF0000"/>
                </a:solidFill>
              </a:rPr>
              <a:t>modeling language / vision / reasoning of</a:t>
            </a:r>
          </a:p>
          <a:p>
            <a:r>
              <a:rPr lang="en-US" b="1" dirty="0" smtClean="0">
                <a:solidFill>
                  <a:srgbClr val="FF0000"/>
                </a:solidFill>
              </a:rPr>
              <a:t>3 year old.</a:t>
            </a:r>
          </a:p>
          <a:p>
            <a:r>
              <a:rPr lang="en-US" b="1" dirty="0" smtClean="0">
                <a:solidFill>
                  <a:srgbClr val="FF0000"/>
                </a:solidFill>
              </a:rPr>
              <a:t>(not foreseen)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457200" y="5562600"/>
            <a:ext cx="5733661" cy="1200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Knowledge in rules of form:</a:t>
            </a:r>
          </a:p>
          <a:p>
            <a:r>
              <a:rPr lang="en-US" b="1" dirty="0" smtClean="0">
                <a:solidFill>
                  <a:srgbClr val="FF0000"/>
                </a:solidFill>
              </a:rPr>
              <a:t>If sympton_1 &amp; sympton_3 then disease_2</a:t>
            </a:r>
          </a:p>
          <a:p>
            <a:r>
              <a:rPr lang="en-US" b="1" dirty="0">
                <a:solidFill>
                  <a:srgbClr val="FF0000"/>
                </a:solidFill>
              </a:rPr>
              <a:t> </a:t>
            </a:r>
            <a:r>
              <a:rPr lang="en-US" b="1" dirty="0" smtClean="0">
                <a:solidFill>
                  <a:srgbClr val="FF0000"/>
                </a:solidFill>
              </a:rPr>
              <a:t>  (with certainty .8)</a:t>
            </a:r>
            <a:endParaRPr lang="en-US" b="1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06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06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06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06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206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206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062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20627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206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206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2062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2062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2062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2062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062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062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206275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206275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3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4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  <p:bldP spid="3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627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04800" y="-76200"/>
            <a:ext cx="8839200" cy="6934200"/>
          </a:xfrm>
        </p:spPr>
        <p:txBody>
          <a:bodyPr/>
          <a:lstStyle/>
          <a:p>
            <a:pPr eaLnBrk="1" hangingPunct="1">
              <a:defRPr/>
            </a:pPr>
            <a:r>
              <a:rPr lang="en-US" sz="2400" b="1" dirty="0" smtClean="0">
                <a:solidFill>
                  <a:srgbClr val="FF0000"/>
                </a:solidFill>
                <a:cs typeface="+mn-cs"/>
              </a:rPr>
              <a:t>Expert Systems</a:t>
            </a:r>
            <a:endParaRPr lang="en-US" dirty="0" smtClean="0">
              <a:cs typeface="+mn-cs"/>
            </a:endParaRP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Very expensive to code. ($1M+)</a:t>
            </a:r>
          </a:p>
          <a:p>
            <a:pPr eaLnBrk="1" hangingPunct="1">
              <a:defRPr/>
            </a:pPr>
            <a:r>
              <a:rPr lang="en-US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 </a:t>
            </a: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         Response: Try to learn knowledge from data.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Weak with uncertain inputs / noisy data / partial information</a:t>
            </a:r>
          </a:p>
          <a:p>
            <a:pPr eaLnBrk="1" hangingPunct="1">
              <a:defRPr/>
            </a:pPr>
            <a:r>
              <a:rPr lang="en-US" b="1" dirty="0">
                <a:solidFill>
                  <a:schemeClr val="accent1">
                    <a:lumMod val="75000"/>
                  </a:schemeClr>
                </a:solidFill>
                <a:cs typeface="+mn-cs"/>
              </a:rPr>
              <a:t> </a:t>
            </a: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          Response: Incorporate probabilistic reasoning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cs typeface="+mn-cs"/>
              </a:rPr>
              <a:t>Brittle! (fail drastically outside domain)</a:t>
            </a:r>
          </a:p>
          <a:p>
            <a:pPr eaLnBrk="1" hangingPunct="1">
              <a:defRPr/>
            </a:pPr>
            <a:endParaRPr lang="en-US" b="1" dirty="0">
              <a:solidFill>
                <a:schemeClr val="accent1">
                  <a:lumMod val="75000"/>
                </a:schemeClr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b="1" dirty="0" smtClean="0">
                <a:solidFill>
                  <a:srgbClr val="FF0000"/>
                </a:solidFill>
                <a:cs typeface="+mn-cs"/>
              </a:rPr>
              <a:t>Leads to 1980 -- 1995: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--- General foundations reconsidered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--- Foundations of machine learning established (e.g. computational learning</a:t>
            </a:r>
          </a:p>
          <a:p>
            <a:pPr eaLnBrk="1" hangingPunct="1">
              <a:defRPr/>
            </a:pPr>
            <a:r>
              <a:rPr lang="en-US" b="1" dirty="0">
                <a:solidFill>
                  <a:schemeClr val="accent2"/>
                </a:solidFill>
                <a:cs typeface="+mn-cs"/>
              </a:rPr>
              <a:t> </a:t>
            </a:r>
            <a:r>
              <a:rPr lang="en-US" b="1" dirty="0" smtClean="0">
                <a:solidFill>
                  <a:schemeClr val="accent2"/>
                </a:solidFill>
                <a:cs typeface="+mn-cs"/>
              </a:rPr>
              <a:t>            theory; PAC learning; statistical learning)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--- Foundations of probabilistic formalisms: Bayesian reasoning; graphical models; mixed logical and probabilistic formalisms.</a:t>
            </a:r>
          </a:p>
          <a:p>
            <a:pPr eaLnBrk="1" hangingPunct="1">
              <a:defRPr/>
            </a:pPr>
            <a:endParaRPr lang="en-US" b="1" dirty="0" smtClean="0">
              <a:solidFill>
                <a:srgbClr val="FF0000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b="1" dirty="0" smtClean="0">
                <a:solidFill>
                  <a:srgbClr val="FF0000"/>
                </a:solidFill>
                <a:cs typeface="+mn-cs"/>
              </a:rPr>
              <a:t>From 1995 onward: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--- </a:t>
            </a:r>
            <a:r>
              <a:rPr lang="en-US" b="1" dirty="0" smtClean="0">
                <a:solidFill>
                  <a:srgbClr val="FF0000"/>
                </a:solidFill>
                <a:cs typeface="+mn-cs"/>
              </a:rPr>
              <a:t>Data revolution combined with statistical methods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--- Building actual systems</a:t>
            </a:r>
          </a:p>
          <a:p>
            <a:pPr eaLnBrk="1" hangingPunct="1"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--- Human world expert performance matched (and exceeded) in certain domains</a:t>
            </a:r>
          </a:p>
        </p:txBody>
      </p:sp>
    </p:spTree>
    <p:extLst>
      <p:ext uri="{BB962C8B-B14F-4D97-AF65-F5344CB8AC3E}">
        <p14:creationId xmlns:p14="http://schemas.microsoft.com/office/powerpoint/2010/main" val="158310201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062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062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06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062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206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2062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06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2062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2062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2062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206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2062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20627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20627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062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062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1" dur="500" fill="hold"/>
                                        <p:tgtEl>
                                          <p:spTgt spid="12062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2062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3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12062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120627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1" dur="500" fill="hold"/>
                                        <p:tgtEl>
                                          <p:spTgt spid="1206275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2" dur="500" fill="hold"/>
                                        <p:tgtEl>
                                          <p:spTgt spid="1206275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3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206275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206275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57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1206275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1206275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1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6275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1206275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1206275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83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History of AI:</a:t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r>
              <a:rPr lang="en-US" sz="2800" dirty="0" smtClean="0">
                <a:solidFill>
                  <a:srgbClr val="FF0000"/>
                </a:solidFill>
                <a:cs typeface="+mj-cs"/>
              </a:rPr>
              <a:t>1995 - present</a:t>
            </a:r>
            <a:r>
              <a:rPr lang="en-US" dirty="0" smtClean="0">
                <a:solidFill>
                  <a:srgbClr val="FF0000"/>
                </a:solidFill>
                <a:cs typeface="+mj-cs"/>
              </a:rPr>
              <a:t/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endParaRPr lang="en-US" sz="2400" dirty="0" smtClean="0">
              <a:solidFill>
                <a:srgbClr val="FF0000"/>
              </a:solidFill>
              <a:cs typeface="+mj-cs"/>
            </a:endParaRPr>
          </a:p>
        </p:txBody>
      </p:sp>
      <p:sp>
        <p:nvSpPr>
          <p:cNvPr id="1208328" name="Text Box 8"/>
          <p:cNvSpPr txBox="1">
            <a:spLocks noChangeArrowheads="1"/>
          </p:cNvSpPr>
          <p:nvPr/>
        </p:nvSpPr>
        <p:spPr bwMode="auto">
          <a:xfrm>
            <a:off x="6781800" y="3581400"/>
            <a:ext cx="1252538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>
                <a:solidFill>
                  <a:schemeClr val="bg1"/>
                </a:solidFill>
                <a:cs typeface="+mn-cs"/>
              </a:rPr>
              <a:t>AAAI08</a:t>
            </a:r>
          </a:p>
        </p:txBody>
      </p:sp>
      <p:sp>
        <p:nvSpPr>
          <p:cNvPr id="5" name="Rectangle 2"/>
          <p:cNvSpPr txBox="1">
            <a:spLocks noChangeArrowheads="1"/>
          </p:cNvSpPr>
          <p:nvPr/>
        </p:nvSpPr>
        <p:spPr bwMode="auto">
          <a:xfrm>
            <a:off x="838200" y="2667000"/>
            <a:ext cx="7848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anchor="ctr"/>
          <a:lstStyle>
            <a:lvl1pPr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2pPr>
            <a:lvl3pPr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3pPr>
            <a:lvl4pPr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4pPr>
            <a:lvl5pPr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5pPr>
            <a:lvl6pPr marL="457200"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6pPr>
            <a:lvl7pPr marL="914400"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7pPr>
            <a:lvl8pPr marL="1371600"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8pPr>
            <a:lvl9pPr marL="1828800" algn="r" rtl="0" fontAlgn="base">
              <a:spcBef>
                <a:spcPct val="0"/>
              </a:spcBef>
              <a:spcAft>
                <a:spcPct val="0"/>
              </a:spcAft>
              <a:defRPr sz="3200" b="1">
                <a:solidFill>
                  <a:schemeClr val="tx2"/>
                </a:solidFill>
                <a:latin typeface="Times New Roman" charset="0"/>
                <a:ea typeface="ＭＳ Ｐゴシック" charset="0"/>
              </a:defRPr>
            </a:lvl9pPr>
          </a:lstStyle>
          <a:p>
            <a:pPr>
              <a:defRPr/>
            </a:pPr>
            <a:r>
              <a:rPr lang="en-US" sz="2800" dirty="0" smtClean="0"/>
              <a:t/>
            </a:r>
            <a:br>
              <a:rPr lang="en-US" sz="2800" dirty="0" smtClean="0"/>
            </a:br>
            <a:r>
              <a:rPr lang="en-US" sz="2800" dirty="0" smtClean="0">
                <a:solidFill>
                  <a:schemeClr val="accent2"/>
                </a:solidFill>
              </a:rPr>
              <a:t>Several success stories with high impact …</a:t>
            </a:r>
            <a:br>
              <a:rPr lang="en-US" sz="2800" dirty="0" smtClean="0">
                <a:solidFill>
                  <a:schemeClr val="accent2"/>
                </a:solidFill>
              </a:rPr>
            </a:br>
            <a:endParaRPr lang="en-US" sz="2800" dirty="0" smtClean="0">
              <a:solidFill>
                <a:schemeClr val="accent2"/>
              </a:solidFill>
            </a:endParaRPr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19800" y="3962400"/>
            <a:ext cx="2819400" cy="2610246"/>
          </a:xfrm>
          <a:prstGeom prst="rect">
            <a:avLst/>
          </a:prstGeom>
        </p:spPr>
      </p:pic>
      <p:sp>
        <p:nvSpPr>
          <p:cNvPr id="6656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33400" y="838200"/>
            <a:ext cx="7848600" cy="4191000"/>
          </a:xfrm>
          <a:noFill/>
        </p:spPr>
        <p:txBody>
          <a:bodyPr/>
          <a:lstStyle/>
          <a:p>
            <a:pPr marL="0" indent="0"/>
            <a:r>
              <a:rPr lang="en-US" sz="2800" i="1" dirty="0">
                <a:solidFill>
                  <a:schemeClr val="hlink"/>
                </a:solidFill>
                <a:latin typeface="Arial" charset="0"/>
              </a:rPr>
              <a:t>Machine Learning</a:t>
            </a:r>
          </a:p>
          <a:p>
            <a:pPr marL="0" indent="0"/>
            <a:r>
              <a:rPr lang="en-US" dirty="0">
                <a:solidFill>
                  <a:schemeClr val="hlink"/>
                </a:solidFill>
                <a:latin typeface="Arial" charset="0"/>
              </a:rPr>
              <a:t> </a:t>
            </a:r>
          </a:p>
          <a:p>
            <a:pPr marL="0" indent="0"/>
            <a:r>
              <a:rPr lang="en-US" dirty="0">
                <a:solidFill>
                  <a:schemeClr val="hlink"/>
                </a:solidFill>
                <a:latin typeface="Arial" charset="0"/>
              </a:rPr>
              <a:t>In </a:t>
            </a:r>
            <a:r>
              <a:rPr lang="ja-JP" altLang="en-US" dirty="0">
                <a:solidFill>
                  <a:schemeClr val="hlink"/>
                </a:solidFill>
                <a:latin typeface="Arial" charset="0"/>
              </a:rPr>
              <a:t>’</a:t>
            </a:r>
            <a:r>
              <a:rPr lang="en-US" altLang="ja-JP" dirty="0">
                <a:solidFill>
                  <a:schemeClr val="hlink"/>
                </a:solidFill>
                <a:latin typeface="Arial" charset="0"/>
              </a:rPr>
              <a:t>95, TD-Gammon.</a:t>
            </a:r>
          </a:p>
          <a:p>
            <a:pPr marL="0" indent="0"/>
            <a:r>
              <a:rPr lang="en-US" dirty="0">
                <a:solidFill>
                  <a:srgbClr val="00279F"/>
                </a:solidFill>
                <a:latin typeface="Arial" charset="0"/>
              </a:rPr>
              <a:t>   </a:t>
            </a:r>
            <a:r>
              <a:rPr lang="en-US" dirty="0">
                <a:latin typeface="Arial" charset="0"/>
              </a:rPr>
              <a:t>World-champion level play by Neural Network</a:t>
            </a:r>
          </a:p>
          <a:p>
            <a:pPr marL="0" indent="0"/>
            <a:r>
              <a:rPr lang="en-US" dirty="0">
                <a:solidFill>
                  <a:srgbClr val="00279F"/>
                </a:solidFill>
                <a:latin typeface="Arial" charset="0"/>
              </a:rPr>
              <a:t>   </a:t>
            </a:r>
            <a:r>
              <a:rPr lang="en-US" dirty="0">
                <a:latin typeface="Arial" charset="0"/>
              </a:rPr>
              <a:t>that</a:t>
            </a:r>
            <a:r>
              <a:rPr lang="en-US" dirty="0">
                <a:solidFill>
                  <a:srgbClr val="00279F"/>
                </a:solidFill>
                <a:latin typeface="Arial" charset="0"/>
              </a:rPr>
              <a:t> </a:t>
            </a:r>
            <a:r>
              <a:rPr lang="en-US" dirty="0">
                <a:solidFill>
                  <a:schemeClr val="hlink"/>
                </a:solidFill>
                <a:latin typeface="Arial" charset="0"/>
              </a:rPr>
              <a:t>learned from scratch </a:t>
            </a:r>
            <a:r>
              <a:rPr lang="en-US" dirty="0">
                <a:latin typeface="Arial" charset="0"/>
              </a:rPr>
              <a:t>by playing millions and</a:t>
            </a:r>
          </a:p>
          <a:p>
            <a:pPr marL="0" indent="0"/>
            <a:r>
              <a:rPr lang="en-US" dirty="0">
                <a:latin typeface="Arial" charset="0"/>
              </a:rPr>
              <a:t>   millions  of </a:t>
            </a:r>
            <a:r>
              <a:rPr lang="en-US" i="1" dirty="0">
                <a:solidFill>
                  <a:srgbClr val="FF0000"/>
                </a:solidFill>
                <a:latin typeface="Arial" charset="0"/>
              </a:rPr>
              <a:t>games against itself! </a:t>
            </a:r>
            <a:r>
              <a:rPr lang="en-US" dirty="0">
                <a:latin typeface="Arial" charset="0"/>
              </a:rPr>
              <a:t>(about 4 months</a:t>
            </a:r>
          </a:p>
          <a:p>
            <a:pPr marL="0" indent="0"/>
            <a:r>
              <a:rPr lang="en-US" dirty="0">
                <a:latin typeface="Arial" charset="0"/>
              </a:rPr>
              <a:t>   of training</a:t>
            </a:r>
            <a:r>
              <a:rPr lang="en-US" dirty="0" smtClean="0">
                <a:latin typeface="Arial" charset="0"/>
              </a:rPr>
              <a:t>. Temporal-Difference learning.)</a:t>
            </a:r>
            <a:endParaRPr lang="en-US" dirty="0">
              <a:latin typeface="Arial" charset="0"/>
            </a:endParaRPr>
          </a:p>
          <a:p>
            <a:pPr marL="0" indent="0"/>
            <a:r>
              <a:rPr lang="en-US" i="1" dirty="0" smtClean="0">
                <a:solidFill>
                  <a:schemeClr val="hlink"/>
                </a:solidFill>
                <a:latin typeface="Arial" charset="0"/>
              </a:rPr>
              <a:t>   </a:t>
            </a:r>
            <a:r>
              <a:rPr lang="en-US" i="1" dirty="0" smtClean="0">
                <a:solidFill>
                  <a:schemeClr val="accent2"/>
                </a:solidFill>
                <a:latin typeface="Arial" charset="0"/>
              </a:rPr>
              <a:t>(initial games hundreds of moves)</a:t>
            </a:r>
            <a:endParaRPr lang="en-US" i="1" dirty="0">
              <a:solidFill>
                <a:schemeClr val="accent2"/>
              </a:solidFill>
              <a:latin typeface="Arial" charset="0"/>
            </a:endParaRPr>
          </a:p>
          <a:p>
            <a:pPr marL="0" indent="0"/>
            <a:r>
              <a:rPr lang="en-US" i="1" dirty="0">
                <a:solidFill>
                  <a:schemeClr val="hlink"/>
                </a:solidFill>
                <a:latin typeface="Arial" charset="0"/>
              </a:rPr>
              <a:t>Has changed human play.</a:t>
            </a:r>
          </a:p>
          <a:p>
            <a:pPr marL="0" indent="0"/>
            <a:endParaRPr lang="en-US" i="1" dirty="0">
              <a:solidFill>
                <a:srgbClr val="00279F"/>
              </a:solidFill>
              <a:latin typeface="Arial" charset="0"/>
            </a:endParaRPr>
          </a:p>
          <a:p>
            <a:pPr marL="0" indent="0"/>
            <a:endParaRPr lang="en-US" dirty="0">
              <a:solidFill>
                <a:schemeClr val="hlink"/>
              </a:solidFill>
              <a:latin typeface="Arial" charset="0"/>
            </a:endParaRPr>
          </a:p>
        </p:txBody>
      </p:sp>
      <p:sp>
        <p:nvSpPr>
          <p:cNvPr id="51206" name="Text Box 6"/>
          <p:cNvSpPr txBox="1">
            <a:spLocks noChangeArrowheads="1"/>
          </p:cNvSpPr>
          <p:nvPr/>
        </p:nvSpPr>
        <p:spPr bwMode="auto">
          <a:xfrm>
            <a:off x="152400" y="5029200"/>
            <a:ext cx="5791200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 wrap="square">
            <a:spAutoFit/>
          </a:bodyPr>
          <a:lstStyle>
            <a:lvl1pPr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2pPr>
            <a:lvl3pPr marL="1143000" indent="-228600"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3pPr>
            <a:lvl4pPr marL="1600200" indent="-228600"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4pPr>
            <a:lvl5pPr marL="2057400" indent="-228600"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5pPr>
            <a:lvl6pPr marL="25146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6pPr>
            <a:lvl7pPr marL="29718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7pPr>
            <a:lvl8pPr marL="34290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8pPr>
            <a:lvl9pPr marL="38862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0" hangingPunct="0"/>
            <a:r>
              <a:rPr lang="en-US" i="1" u="none" dirty="0" smtClean="0">
                <a:solidFill>
                  <a:srgbClr val="00AE00"/>
                </a:solidFill>
              </a:rPr>
              <a:t>Remaining </a:t>
            </a:r>
            <a:r>
              <a:rPr lang="en-US" i="1" u="none" dirty="0">
                <a:solidFill>
                  <a:srgbClr val="00AE00"/>
                </a:solidFill>
              </a:rPr>
              <a:t>open question: Why does this </a:t>
            </a:r>
            <a:r>
              <a:rPr lang="en-US" i="1" u="none" dirty="0">
                <a:solidFill>
                  <a:srgbClr val="FF0000"/>
                </a:solidFill>
              </a:rPr>
              <a:t>NOT</a:t>
            </a:r>
            <a:r>
              <a:rPr lang="en-US" i="1" u="none" dirty="0">
                <a:solidFill>
                  <a:srgbClr val="00AE00"/>
                </a:solidFill>
              </a:rPr>
              <a:t> work </a:t>
            </a:r>
            <a:r>
              <a:rPr lang="en-US" i="1" u="none" dirty="0" smtClean="0">
                <a:solidFill>
                  <a:srgbClr val="00AE00"/>
                </a:solidFill>
              </a:rPr>
              <a:t>for</a:t>
            </a:r>
            <a:r>
              <a:rPr lang="en-US" i="1" u="none" dirty="0">
                <a:solidFill>
                  <a:srgbClr val="00AE00"/>
                </a:solidFill>
              </a:rPr>
              <a:t>, e.g., chess??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15000" y="0"/>
            <a:ext cx="3276600" cy="21338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404170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56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656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656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120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120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1037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2438400"/>
            <a:ext cx="1600200" cy="11382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  <p:sp>
        <p:nvSpPr>
          <p:cNvPr id="1210371" name="Text Box 3"/>
          <p:cNvSpPr txBox="1">
            <a:spLocks noChangeArrowheads="1"/>
          </p:cNvSpPr>
          <p:nvPr/>
        </p:nvSpPr>
        <p:spPr bwMode="auto">
          <a:xfrm>
            <a:off x="381000" y="0"/>
            <a:ext cx="8763000" cy="150810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r" eaLnBrk="0" hangingPunct="0">
              <a:defRPr/>
            </a:pPr>
            <a:r>
              <a:rPr lang="en-US" sz="3200" b="1" dirty="0">
                <a:solidFill>
                  <a:schemeClr val="accent1"/>
                </a:solidFill>
                <a:cs typeface="+mn-cs"/>
              </a:rPr>
              <a:t> </a:t>
            </a:r>
          </a:p>
          <a:p>
            <a:pPr algn="r" eaLnBrk="0" hangingPunct="0">
              <a:defRPr/>
            </a:pPr>
            <a:r>
              <a:rPr lang="en-US" sz="3200" b="1" dirty="0">
                <a:solidFill>
                  <a:srgbClr val="FF0000"/>
                </a:solidFill>
                <a:cs typeface="+mn-cs"/>
              </a:rPr>
              <a:t>1996 </a:t>
            </a:r>
            <a:r>
              <a:rPr lang="en-US" sz="3200" b="1" dirty="0" smtClean="0">
                <a:solidFill>
                  <a:srgbClr val="FF0000"/>
                </a:solidFill>
                <a:cs typeface="+mn-cs"/>
              </a:rPr>
              <a:t>--- </a:t>
            </a:r>
            <a:r>
              <a:rPr lang="en-US" sz="3200" b="1" dirty="0">
                <a:solidFill>
                  <a:srgbClr val="FF0000"/>
                </a:solidFill>
                <a:cs typeface="+mn-cs"/>
              </a:rPr>
              <a:t>EQP: </a:t>
            </a:r>
          </a:p>
          <a:p>
            <a:pPr algn="r" eaLnBrk="0" hangingPunct="0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“</a:t>
            </a:r>
            <a:r>
              <a:rPr lang="en-US" sz="2800" b="1" dirty="0" err="1" smtClean="0">
                <a:solidFill>
                  <a:srgbClr val="FF0000"/>
                </a:solidFill>
                <a:cs typeface="+mn-cs"/>
              </a:rPr>
              <a:t>Robbin</a:t>
            </a:r>
            <a:r>
              <a:rPr lang="en-US" sz="2800" b="1" dirty="0" err="1" smtClean="0">
                <a:solidFill>
                  <a:srgbClr val="FF0000"/>
                </a:solidFill>
                <a:latin typeface="Arial"/>
                <a:cs typeface="+mn-cs"/>
              </a:rPr>
              <a:t>’</a:t>
            </a:r>
            <a:r>
              <a:rPr lang="en-US" sz="2800" b="1" dirty="0" err="1" smtClean="0">
                <a:solidFill>
                  <a:srgbClr val="FF0000"/>
                </a:solidFill>
                <a:cs typeface="+mn-cs"/>
              </a:rPr>
              <a:t>s</a:t>
            </a: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 </a:t>
            </a:r>
            <a:r>
              <a:rPr lang="en-US" sz="2800" b="1" dirty="0">
                <a:solidFill>
                  <a:srgbClr val="FF0000"/>
                </a:solidFill>
                <a:cs typeface="+mn-cs"/>
              </a:rPr>
              <a:t>Algebras are all </a:t>
            </a: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Boolean”</a:t>
            </a:r>
            <a:endParaRPr lang="en-US" sz="2800" b="1" dirty="0">
              <a:solidFill>
                <a:srgbClr val="FF0000"/>
              </a:solidFill>
              <a:cs typeface="+mn-cs"/>
            </a:endParaRPr>
          </a:p>
        </p:txBody>
      </p:sp>
      <p:sp>
        <p:nvSpPr>
          <p:cNvPr id="1210372" name="Text Box 4"/>
          <p:cNvSpPr txBox="1">
            <a:spLocks noChangeArrowheads="1"/>
          </p:cNvSpPr>
          <p:nvPr/>
        </p:nvSpPr>
        <p:spPr bwMode="auto">
          <a:xfrm>
            <a:off x="152400" y="5105400"/>
            <a:ext cx="8939890" cy="10156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eaLnBrk="0" hangingPunct="0">
              <a:defRPr/>
            </a:pPr>
            <a:r>
              <a:rPr lang="en-US" sz="2000" b="1" i="1" dirty="0">
                <a:solidFill>
                  <a:schemeClr val="accent2"/>
                </a:solidFill>
                <a:latin typeface="Arial" charset="0"/>
                <a:cs typeface="+mn-cs"/>
              </a:rPr>
              <a:t>[An Argonne lab program] has come up with a major mathematical </a:t>
            </a:r>
          </a:p>
          <a:p>
            <a:pPr eaLnBrk="0" hangingPunct="0">
              <a:defRPr/>
            </a:pPr>
            <a:r>
              <a:rPr lang="en-US" sz="2000" b="1" i="1" dirty="0">
                <a:solidFill>
                  <a:schemeClr val="accent2"/>
                </a:solidFill>
                <a:latin typeface="Arial" charset="0"/>
                <a:cs typeface="+mn-cs"/>
              </a:rPr>
              <a:t>proof that would have been called </a:t>
            </a:r>
            <a:r>
              <a:rPr lang="en-US" sz="2000" b="1" i="1" dirty="0">
                <a:solidFill>
                  <a:srgbClr val="FF0000"/>
                </a:solidFill>
                <a:latin typeface="Arial" charset="0"/>
                <a:cs typeface="+mn-cs"/>
              </a:rPr>
              <a:t>creative if a human had thought of it</a:t>
            </a:r>
            <a:r>
              <a:rPr lang="en-US" sz="2000" b="1" i="1" dirty="0">
                <a:solidFill>
                  <a:schemeClr val="accent2"/>
                </a:solidFill>
                <a:latin typeface="Arial" charset="0"/>
                <a:cs typeface="+mn-cs"/>
              </a:rPr>
              <a:t>.</a:t>
            </a:r>
          </a:p>
          <a:p>
            <a:pPr eaLnBrk="0" hangingPunct="0">
              <a:defRPr/>
            </a:pPr>
            <a:r>
              <a:rPr lang="en-US" sz="2000" b="1" i="1" dirty="0">
                <a:solidFill>
                  <a:schemeClr val="accent2"/>
                </a:solidFill>
                <a:latin typeface="Arial" charset="0"/>
                <a:cs typeface="+mn-cs"/>
              </a:rPr>
              <a:t>                                                       </a:t>
            </a:r>
            <a:r>
              <a:rPr lang="en-US" sz="2000" b="1" i="1" dirty="0">
                <a:solidFill>
                  <a:srgbClr val="FF0000"/>
                </a:solidFill>
                <a:latin typeface="Arial" charset="0"/>
                <a:cs typeface="+mn-cs"/>
              </a:rPr>
              <a:t>New York Times, December, 1996</a:t>
            </a:r>
          </a:p>
        </p:txBody>
      </p:sp>
      <p:sp>
        <p:nvSpPr>
          <p:cNvPr id="1210373" name="Rectangle 5"/>
          <p:cNvSpPr>
            <a:spLocks noChangeArrowheads="1"/>
          </p:cNvSpPr>
          <p:nvPr/>
        </p:nvSpPr>
        <p:spPr bwMode="auto">
          <a:xfrm>
            <a:off x="1676400" y="6248400"/>
            <a:ext cx="6919913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dirty="0">
                <a:solidFill>
                  <a:srgbClr val="000000"/>
                </a:solidFill>
                <a:cs typeface="+mn-cs"/>
              </a:rPr>
              <a:t>http://www-</a:t>
            </a:r>
            <a:r>
              <a:rPr lang="en-US" dirty="0" err="1">
                <a:solidFill>
                  <a:srgbClr val="000000"/>
                </a:solidFill>
                <a:cs typeface="+mn-cs"/>
              </a:rPr>
              <a:t>unix.mcs.anl.gov</a:t>
            </a:r>
            <a:r>
              <a:rPr lang="en-US" dirty="0">
                <a:solidFill>
                  <a:srgbClr val="000000"/>
                </a:solidFill>
                <a:cs typeface="+mn-cs"/>
              </a:rPr>
              <a:t>/~</a:t>
            </a:r>
            <a:r>
              <a:rPr lang="en-US" dirty="0" err="1">
                <a:solidFill>
                  <a:srgbClr val="000000"/>
                </a:solidFill>
                <a:cs typeface="+mn-cs"/>
              </a:rPr>
              <a:t>mccune</a:t>
            </a:r>
            <a:r>
              <a:rPr lang="en-US" dirty="0">
                <a:solidFill>
                  <a:srgbClr val="000000"/>
                </a:solidFill>
                <a:cs typeface="+mn-cs"/>
              </a:rPr>
              <a:t>/papers/</a:t>
            </a:r>
            <a:r>
              <a:rPr lang="en-US" dirty="0" err="1">
                <a:solidFill>
                  <a:srgbClr val="000000"/>
                </a:solidFill>
                <a:cs typeface="+mn-cs"/>
              </a:rPr>
              <a:t>robbins</a:t>
            </a:r>
            <a:r>
              <a:rPr lang="en-US" dirty="0">
                <a:solidFill>
                  <a:srgbClr val="000000"/>
                </a:solidFill>
                <a:cs typeface="+mn-cs"/>
              </a:rPr>
              <a:t>/</a:t>
            </a:r>
          </a:p>
        </p:txBody>
      </p:sp>
      <p:sp>
        <p:nvSpPr>
          <p:cNvPr id="1210374" name="Rectangle 6"/>
          <p:cNvSpPr>
            <a:spLocks noChangeArrowheads="1"/>
          </p:cNvSpPr>
          <p:nvPr/>
        </p:nvSpPr>
        <p:spPr bwMode="auto">
          <a:xfrm>
            <a:off x="609600" y="1600200"/>
            <a:ext cx="7185606" cy="3693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1800" b="1" dirty="0">
                <a:solidFill>
                  <a:srgbClr val="000000"/>
                </a:solidFill>
                <a:cs typeface="+mn-cs"/>
              </a:rPr>
              <a:t>A mathematical conjecture (Robbins conjecture) unsolved for 60 years!</a:t>
            </a:r>
          </a:p>
        </p:txBody>
      </p:sp>
      <p:sp>
        <p:nvSpPr>
          <p:cNvPr id="1210375" name="Rectangle 7"/>
          <p:cNvSpPr>
            <a:spLocks noChangeArrowheads="1"/>
          </p:cNvSpPr>
          <p:nvPr/>
        </p:nvSpPr>
        <p:spPr bwMode="auto">
          <a:xfrm>
            <a:off x="3733800" y="2133600"/>
            <a:ext cx="4572000" cy="255454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defRPr/>
            </a:pPr>
            <a:r>
              <a:rPr lang="en-US" sz="1600" b="1" dirty="0">
                <a:solidFill>
                  <a:srgbClr val="000000"/>
                </a:solidFill>
                <a:cs typeface="+mn-cs"/>
              </a:rPr>
              <a:t>The Robbins problem was to determine whether one particular set of rules is  powerful enough to capture all of the laws of Boolean algebra</a:t>
            </a: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.</a:t>
            </a:r>
          </a:p>
          <a:p>
            <a:pPr>
              <a:defRPr/>
            </a:pPr>
            <a:endParaRPr lang="en-US" sz="1600" b="1" dirty="0" smtClean="0">
              <a:solidFill>
                <a:srgbClr val="000000"/>
              </a:solidFill>
              <a:cs typeface="+mn-cs"/>
            </a:endParaRPr>
          </a:p>
          <a:p>
            <a:pPr>
              <a:defRPr/>
            </a:pP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Mathematically:</a:t>
            </a:r>
          </a:p>
          <a:p>
            <a:pPr>
              <a:defRPr/>
            </a:pPr>
            <a:r>
              <a:rPr lang="en-US" sz="1600" b="1" dirty="0" smtClean="0">
                <a:solidFill>
                  <a:srgbClr val="000000"/>
                </a:solidFill>
                <a:cs typeface="+mn-cs"/>
              </a:rPr>
              <a:t>Can </a:t>
            </a:r>
            <a:r>
              <a:rPr lang="en-US" sz="1600" b="1" dirty="0">
                <a:solidFill>
                  <a:srgbClr val="000000"/>
                </a:solidFill>
                <a:cs typeface="+mn-cs"/>
              </a:rPr>
              <a:t>the equation </a:t>
            </a:r>
            <a:r>
              <a:rPr lang="en-US" sz="1600" b="1" dirty="0">
                <a:solidFill>
                  <a:srgbClr val="FF0000"/>
                </a:solidFill>
                <a:cs typeface="+mn-cs"/>
              </a:rPr>
              <a:t>not(not(P</a:t>
            </a:r>
            <a:r>
              <a:rPr lang="en-US" sz="1600" b="1" dirty="0" smtClean="0">
                <a:solidFill>
                  <a:srgbClr val="FF0000"/>
                </a:solidFill>
                <a:cs typeface="+mn-cs"/>
              </a:rPr>
              <a:t>) )= P </a:t>
            </a:r>
            <a:r>
              <a:rPr lang="en-US" sz="1600" b="1" dirty="0">
                <a:solidFill>
                  <a:srgbClr val="000000"/>
                </a:solidFill>
                <a:cs typeface="+mn-cs"/>
              </a:rPr>
              <a:t>be derived from the following three equations? </a:t>
            </a:r>
          </a:p>
          <a:p>
            <a:pPr>
              <a:defRPr/>
            </a:pPr>
            <a:r>
              <a:rPr lang="en-US" sz="1600" b="1" dirty="0">
                <a:solidFill>
                  <a:srgbClr val="FF0000"/>
                </a:solidFill>
                <a:cs typeface="+mn-cs"/>
              </a:rPr>
              <a:t>[1</a:t>
            </a:r>
            <a:r>
              <a:rPr lang="en-US" sz="1600" b="1" dirty="0" smtClean="0">
                <a:solidFill>
                  <a:srgbClr val="FF0000"/>
                </a:solidFill>
                <a:cs typeface="+mn-cs"/>
              </a:rPr>
              <a:t>]  (P </a:t>
            </a:r>
            <a:r>
              <a:rPr lang="en-US" sz="1600" b="1" dirty="0">
                <a:solidFill>
                  <a:srgbClr val="FF0000"/>
                </a:solidFill>
                <a:cs typeface="+mn-cs"/>
              </a:rPr>
              <a:t>or </a:t>
            </a:r>
            <a:r>
              <a:rPr lang="en-US" sz="1600" b="1" dirty="0" smtClean="0">
                <a:solidFill>
                  <a:srgbClr val="FF0000"/>
                </a:solidFill>
                <a:cs typeface="+mn-cs"/>
              </a:rPr>
              <a:t>Q) </a:t>
            </a:r>
            <a:r>
              <a:rPr lang="en-US" sz="1600" b="1" dirty="0">
                <a:solidFill>
                  <a:srgbClr val="FF0000"/>
                </a:solidFill>
                <a:cs typeface="+mn-cs"/>
              </a:rPr>
              <a:t>= </a:t>
            </a:r>
            <a:r>
              <a:rPr lang="en-US" sz="1600" b="1" dirty="0" smtClean="0">
                <a:solidFill>
                  <a:srgbClr val="FF0000"/>
                </a:solidFill>
                <a:cs typeface="+mn-cs"/>
              </a:rPr>
              <a:t>(Q </a:t>
            </a:r>
            <a:r>
              <a:rPr lang="en-US" sz="1600" b="1" dirty="0">
                <a:solidFill>
                  <a:srgbClr val="FF0000"/>
                </a:solidFill>
                <a:cs typeface="+mn-cs"/>
              </a:rPr>
              <a:t>or </a:t>
            </a:r>
            <a:r>
              <a:rPr lang="en-US" sz="1600" b="1" dirty="0" smtClean="0">
                <a:solidFill>
                  <a:srgbClr val="FF0000"/>
                </a:solidFill>
                <a:cs typeface="+mn-cs"/>
              </a:rPr>
              <a:t>P)</a:t>
            </a:r>
            <a:endParaRPr lang="en-US" sz="1600" b="1" dirty="0">
              <a:solidFill>
                <a:srgbClr val="FF0000"/>
              </a:solidFill>
              <a:cs typeface="+mn-cs"/>
            </a:endParaRPr>
          </a:p>
          <a:p>
            <a:pPr>
              <a:defRPr/>
            </a:pPr>
            <a:r>
              <a:rPr lang="en-US" sz="1600" b="1" dirty="0" smtClean="0">
                <a:solidFill>
                  <a:srgbClr val="FF0000"/>
                </a:solidFill>
                <a:cs typeface="+mn-cs"/>
              </a:rPr>
              <a:t>[</a:t>
            </a:r>
            <a:r>
              <a:rPr lang="en-US" sz="1600" b="1" dirty="0">
                <a:solidFill>
                  <a:srgbClr val="FF0000"/>
                </a:solidFill>
                <a:cs typeface="+mn-cs"/>
              </a:rPr>
              <a:t>2] </a:t>
            </a:r>
            <a:r>
              <a:rPr lang="en-US" sz="1600" b="1" dirty="0" smtClean="0">
                <a:solidFill>
                  <a:srgbClr val="FF0000"/>
                </a:solidFill>
                <a:cs typeface="+mn-cs"/>
              </a:rPr>
              <a:t> (</a:t>
            </a:r>
            <a:r>
              <a:rPr lang="en-US" sz="1600" b="1" dirty="0">
                <a:solidFill>
                  <a:srgbClr val="FF0000"/>
                </a:solidFill>
                <a:cs typeface="+mn-cs"/>
              </a:rPr>
              <a:t>P or Q) or R = P or (Q or R), </a:t>
            </a:r>
          </a:p>
          <a:p>
            <a:pPr>
              <a:defRPr/>
            </a:pPr>
            <a:r>
              <a:rPr lang="en-US" sz="1600" b="1" dirty="0">
                <a:solidFill>
                  <a:srgbClr val="FF0000"/>
                </a:solidFill>
                <a:cs typeface="+mn-cs"/>
              </a:rPr>
              <a:t>[3] </a:t>
            </a:r>
            <a:r>
              <a:rPr lang="en-US" sz="1600" b="1" dirty="0" smtClean="0">
                <a:solidFill>
                  <a:srgbClr val="FF0000"/>
                </a:solidFill>
                <a:cs typeface="+mn-cs"/>
              </a:rPr>
              <a:t> not</a:t>
            </a:r>
            <a:r>
              <a:rPr lang="en-US" sz="1600" b="1" dirty="0">
                <a:solidFill>
                  <a:srgbClr val="FF0000"/>
                </a:solidFill>
                <a:cs typeface="+mn-cs"/>
              </a:rPr>
              <a:t>(not(P or Q) or not(P or not(Q))) = P. </a:t>
            </a:r>
          </a:p>
        </p:txBody>
      </p:sp>
      <p:sp>
        <p:nvSpPr>
          <p:cNvPr id="1210377" name="Text Box 9"/>
          <p:cNvSpPr txBox="1">
            <a:spLocks noChangeArrowheads="1"/>
          </p:cNvSpPr>
          <p:nvPr/>
        </p:nvSpPr>
        <p:spPr bwMode="auto">
          <a:xfrm>
            <a:off x="152400" y="3657601"/>
            <a:ext cx="3581400" cy="107721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1600" b="1" dirty="0">
                <a:solidFill>
                  <a:srgbClr val="FF0000"/>
                </a:solidFill>
                <a:cs typeface="+mn-cs"/>
              </a:rPr>
              <a:t>First creative mathematical</a:t>
            </a:r>
          </a:p>
          <a:p>
            <a:pPr algn="ctr">
              <a:defRPr/>
            </a:pPr>
            <a:r>
              <a:rPr lang="en-US" sz="1600" b="1" dirty="0">
                <a:solidFill>
                  <a:srgbClr val="FF0000"/>
                </a:solidFill>
                <a:cs typeface="+mn-cs"/>
              </a:rPr>
              <a:t> proof by </a:t>
            </a:r>
            <a:r>
              <a:rPr lang="en-US" sz="1600" b="1" dirty="0" smtClean="0">
                <a:solidFill>
                  <a:srgbClr val="FF0000"/>
                </a:solidFill>
                <a:cs typeface="+mn-cs"/>
              </a:rPr>
              <a:t>computer. </a:t>
            </a:r>
            <a:endParaRPr lang="en-US" sz="1600" b="1" dirty="0">
              <a:solidFill>
                <a:srgbClr val="FF0000"/>
              </a:solidFill>
              <a:cs typeface="+mn-cs"/>
            </a:endParaRPr>
          </a:p>
          <a:p>
            <a:pPr algn="ctr">
              <a:defRPr/>
            </a:pPr>
            <a:r>
              <a:rPr lang="en-US" sz="1600" b="1" dirty="0" smtClean="0">
                <a:solidFill>
                  <a:srgbClr val="FF0000"/>
                </a:solidFill>
                <a:cs typeface="+mn-cs"/>
              </a:rPr>
              <a:t>Contrast with </a:t>
            </a:r>
            <a:r>
              <a:rPr lang="en-US" sz="1600" b="1" dirty="0">
                <a:solidFill>
                  <a:srgbClr val="FF0000"/>
                </a:solidFill>
                <a:cs typeface="+mn-cs"/>
              </a:rPr>
              <a:t>brute-force based proofs</a:t>
            </a:r>
          </a:p>
          <a:p>
            <a:pPr algn="ctr">
              <a:defRPr/>
            </a:pPr>
            <a:r>
              <a:rPr lang="en-US" sz="1600" b="1" dirty="0">
                <a:solidFill>
                  <a:srgbClr val="FF0000"/>
                </a:solidFill>
                <a:cs typeface="+mn-cs"/>
              </a:rPr>
              <a:t>such as the 4-color theorem.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2971800" y="4038600"/>
            <a:ext cx="18466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03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103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103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037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1037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1037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037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21037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21037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037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21037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21037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037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21037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21037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10377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67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endParaRPr lang="en-US" smtClean="0">
              <a:ea typeface="+mj-ea"/>
              <a:cs typeface="+mj-cs"/>
            </a:endParaRPr>
          </a:p>
        </p:txBody>
      </p:sp>
      <p:pic>
        <p:nvPicPr>
          <p:cNvPr id="63490" name="Picture 3"/>
          <p:cNvPicPr>
            <a:picLocks noGrp="1" noChangeAspect="1" noChangeArrowheads="1"/>
          </p:cNvPicPr>
          <p:nvPr>
            <p:ph type="body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76200" y="76200"/>
            <a:ext cx="9652000" cy="5545138"/>
          </a:xfrm>
        </p:spPr>
      </p:pic>
      <p:sp>
        <p:nvSpPr>
          <p:cNvPr id="2" name="TextBox 1"/>
          <p:cNvSpPr txBox="1"/>
          <p:nvPr/>
        </p:nvSpPr>
        <p:spPr>
          <a:xfrm>
            <a:off x="685800" y="5722203"/>
            <a:ext cx="80772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eaLnBrk="0" hangingPunct="0"/>
            <a:r>
              <a:rPr lang="en-US" sz="2000" dirty="0" smtClean="0">
                <a:solidFill>
                  <a:srgbClr val="063DE8"/>
                </a:solidFill>
                <a:latin typeface="Arial" charset="0"/>
              </a:rPr>
              <a:t>Note: Same order of search complexity as performed by Deep Blue per move. </a:t>
            </a:r>
            <a:r>
              <a:rPr lang="en-US" sz="2000" dirty="0" err="1" smtClean="0">
                <a:solidFill>
                  <a:srgbClr val="063DE8"/>
                </a:solidFill>
                <a:latin typeface="Arial" charset="0"/>
              </a:rPr>
              <a:t>Quantative</a:t>
            </a:r>
            <a:r>
              <a:rPr lang="en-US" sz="2000" dirty="0" smtClean="0">
                <a:solidFill>
                  <a:srgbClr val="063DE8"/>
                </a:solidFill>
                <a:latin typeface="Arial" charset="0"/>
              </a:rPr>
              <a:t> threshold for creativity?</a:t>
            </a:r>
          </a:p>
        </p:txBody>
      </p:sp>
    </p:spTree>
    <p:extLst>
      <p:ext uri="{BB962C8B-B14F-4D97-AF65-F5344CB8AC3E}">
        <p14:creationId xmlns:p14="http://schemas.microsoft.com/office/powerpoint/2010/main" val="2994107146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12418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2057400"/>
            <a:ext cx="3429000" cy="29527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  <p:sp>
        <p:nvSpPr>
          <p:cNvPr id="1212419" name="Text Box 3"/>
          <p:cNvSpPr txBox="1">
            <a:spLocks noChangeArrowheads="1"/>
          </p:cNvSpPr>
          <p:nvPr/>
        </p:nvSpPr>
        <p:spPr bwMode="auto">
          <a:xfrm>
            <a:off x="609600" y="381000"/>
            <a:ext cx="8348663" cy="95410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r" eaLnBrk="0" hangingPunct="0">
              <a:defRPr/>
            </a:pPr>
            <a:r>
              <a:rPr lang="en-US" sz="2800" b="1" dirty="0">
                <a:solidFill>
                  <a:srgbClr val="FF0000"/>
                </a:solidFill>
                <a:cs typeface="+mn-cs"/>
              </a:rPr>
              <a:t>1997:</a:t>
            </a:r>
          </a:p>
          <a:p>
            <a:pPr algn="r" eaLnBrk="0" hangingPunct="0">
              <a:defRPr/>
            </a:pPr>
            <a:r>
              <a:rPr lang="en-US" sz="2800" b="1" dirty="0">
                <a:solidFill>
                  <a:srgbClr val="FF0000"/>
                </a:solidFill>
                <a:cs typeface="+mn-cs"/>
              </a:rPr>
              <a:t>Deep Blue beats the World Chess Champion</a:t>
            </a:r>
          </a:p>
        </p:txBody>
      </p:sp>
      <p:sp>
        <p:nvSpPr>
          <p:cNvPr id="1212420" name="Text Box 4"/>
          <p:cNvSpPr txBox="1">
            <a:spLocks noChangeArrowheads="1"/>
          </p:cNvSpPr>
          <p:nvPr/>
        </p:nvSpPr>
        <p:spPr bwMode="auto">
          <a:xfrm>
            <a:off x="762000" y="5410200"/>
            <a:ext cx="7943311" cy="73866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eaLnBrk="0" hangingPunct="0">
              <a:defRPr/>
            </a:pPr>
            <a:r>
              <a:rPr lang="en-US" b="1" dirty="0">
                <a:solidFill>
                  <a:srgbClr val="000000"/>
                </a:solidFill>
                <a:latin typeface="Arial" charset="0"/>
                <a:cs typeface="+mn-cs"/>
              </a:rPr>
              <a:t>I could feel human-level intelligence across the room</a:t>
            </a:r>
          </a:p>
          <a:p>
            <a:pPr eaLnBrk="0" hangingPunct="0">
              <a:defRPr/>
            </a:pPr>
            <a:r>
              <a:rPr lang="en-US" sz="1800" b="1" i="1" dirty="0" smtClean="0">
                <a:solidFill>
                  <a:schemeClr val="accent2"/>
                </a:solidFill>
                <a:latin typeface="Arial" charset="0"/>
                <a:cs typeface="+mn-cs"/>
              </a:rPr>
              <a:t>Gary </a:t>
            </a:r>
            <a:r>
              <a:rPr lang="en-US" sz="1800" b="1" i="1" dirty="0">
                <a:solidFill>
                  <a:schemeClr val="accent2"/>
                </a:solidFill>
                <a:latin typeface="Arial" charset="0"/>
                <a:cs typeface="+mn-cs"/>
              </a:rPr>
              <a:t>Kasparov,  World Chess Champion (human…)</a:t>
            </a:r>
            <a:endParaRPr lang="en-US" b="1" i="1" dirty="0">
              <a:solidFill>
                <a:schemeClr val="accent2"/>
              </a:solidFill>
              <a:latin typeface="Arial" charset="0"/>
              <a:cs typeface="+mn-cs"/>
            </a:endParaRPr>
          </a:p>
        </p:txBody>
      </p:sp>
      <p:sp>
        <p:nvSpPr>
          <p:cNvPr id="1212421" name="Text Box 5"/>
          <p:cNvSpPr txBox="1">
            <a:spLocks noChangeArrowheads="1"/>
          </p:cNvSpPr>
          <p:nvPr/>
        </p:nvSpPr>
        <p:spPr bwMode="auto">
          <a:xfrm>
            <a:off x="4419600" y="3200400"/>
            <a:ext cx="747713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eaLnBrk="0" hangingPunct="0">
              <a:defRPr/>
            </a:pPr>
            <a:r>
              <a:rPr lang="en-US" sz="3200" b="1">
                <a:solidFill>
                  <a:srgbClr val="000000"/>
                </a:solidFill>
                <a:latin typeface="Arial" charset="0"/>
                <a:cs typeface="+mn-cs"/>
              </a:rPr>
              <a:t>vs.</a:t>
            </a:r>
            <a:endParaRPr lang="en-US" sz="2000" b="1">
              <a:solidFill>
                <a:srgbClr val="000000"/>
              </a:solidFill>
              <a:latin typeface="Arial" charset="0"/>
              <a:cs typeface="+mn-cs"/>
            </a:endParaRPr>
          </a:p>
        </p:txBody>
      </p:sp>
      <p:pic>
        <p:nvPicPr>
          <p:cNvPr id="1212422" name="Picture 6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05400" y="2057400"/>
            <a:ext cx="3810000" cy="28575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14466" name="Rectangle 2"/>
          <p:cNvSpPr>
            <a:spLocks noGrp="1" noChangeArrowheads="1"/>
          </p:cNvSpPr>
          <p:nvPr>
            <p:ph type="title"/>
          </p:nvPr>
        </p:nvSpPr>
        <p:spPr>
          <a:xfrm>
            <a:off x="1066800" y="304800"/>
            <a:ext cx="7696200" cy="7620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Deep Blue vs. Kasparov</a:t>
            </a:r>
          </a:p>
        </p:txBody>
      </p:sp>
      <p:pic>
        <p:nvPicPr>
          <p:cNvPr id="121446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" y="1295400"/>
            <a:ext cx="4419600" cy="33147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  <p:sp>
        <p:nvSpPr>
          <p:cNvPr id="1214469" name="Rectangle 5"/>
          <p:cNvSpPr>
            <a:spLocks noChangeArrowheads="1"/>
          </p:cNvSpPr>
          <p:nvPr/>
        </p:nvSpPr>
        <p:spPr bwMode="auto">
          <a:xfrm>
            <a:off x="5334000" y="1066800"/>
            <a:ext cx="2289175" cy="44627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eaLnBrk="0" hangingPunct="0">
              <a:defRPr/>
            </a:pPr>
            <a:r>
              <a:rPr lang="en-US" sz="1600" b="1" dirty="0">
                <a:cs typeface="+mn-cs"/>
              </a:rPr>
              <a:t>Game 1: 5/3/97: 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Kasparov wins</a:t>
            </a:r>
            <a:r>
              <a:rPr lang="en-US" sz="2800" b="1" dirty="0">
                <a:cs typeface="+mn-cs"/>
              </a:rPr>
              <a:t/>
            </a:r>
            <a:br>
              <a:rPr lang="en-US" sz="2800" b="1" dirty="0">
                <a:cs typeface="+mn-cs"/>
              </a:rPr>
            </a:br>
            <a:r>
              <a:rPr lang="en-US" sz="700" b="1" dirty="0">
                <a:cs typeface="+mn-cs"/>
              </a:rPr>
              <a:t>  </a:t>
            </a:r>
            <a:r>
              <a:rPr lang="en-US" sz="600" b="1" dirty="0">
                <a:cs typeface="+mn-cs"/>
              </a:rPr>
              <a:t> </a:t>
            </a:r>
            <a:r>
              <a:rPr lang="en-US" sz="700" b="1" dirty="0">
                <a:cs typeface="+mn-cs"/>
              </a:rPr>
              <a:t/>
            </a:r>
            <a:br>
              <a:rPr lang="en-US" sz="700" b="1" dirty="0">
                <a:cs typeface="+mn-cs"/>
              </a:rPr>
            </a:br>
            <a:endParaRPr lang="en-US" sz="700" b="1" dirty="0">
              <a:cs typeface="+mn-cs"/>
            </a:endParaRPr>
          </a:p>
          <a:p>
            <a:pPr eaLnBrk="0" hangingPunct="0">
              <a:defRPr/>
            </a:pPr>
            <a:r>
              <a:rPr lang="en-US" sz="1600" b="1" dirty="0">
                <a:cs typeface="+mn-cs"/>
              </a:rPr>
              <a:t>Game 2: 5/4/97: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Deep Blue wins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     </a:t>
            </a:r>
          </a:p>
          <a:p>
            <a:pPr eaLnBrk="0" hangingPunct="0">
              <a:defRPr/>
            </a:pPr>
            <a:r>
              <a:rPr lang="en-US" sz="1600" b="1" dirty="0">
                <a:cs typeface="+mn-cs"/>
              </a:rPr>
              <a:t>Game 3: 5/6/97: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Draw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       </a:t>
            </a:r>
          </a:p>
          <a:p>
            <a:pPr eaLnBrk="0" hangingPunct="0">
              <a:defRPr/>
            </a:pPr>
            <a:r>
              <a:rPr lang="en-US" sz="1600" b="1" dirty="0">
                <a:cs typeface="+mn-cs"/>
              </a:rPr>
              <a:t>Game 4: 5/7/97: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Draw 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       </a:t>
            </a:r>
          </a:p>
          <a:p>
            <a:pPr eaLnBrk="0" hangingPunct="0">
              <a:defRPr/>
            </a:pPr>
            <a:r>
              <a:rPr lang="en-US" sz="1600" b="1" dirty="0">
                <a:cs typeface="+mn-cs"/>
              </a:rPr>
              <a:t>Game 5: 5/10/97: 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Draw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       </a:t>
            </a:r>
          </a:p>
          <a:p>
            <a:pPr eaLnBrk="0" hangingPunct="0">
              <a:defRPr/>
            </a:pPr>
            <a:r>
              <a:rPr lang="en-US" sz="1600" b="1" dirty="0">
                <a:cs typeface="+mn-cs"/>
              </a:rPr>
              <a:t>Game 6: 5/11/97:</a:t>
            </a:r>
            <a:br>
              <a:rPr lang="en-US" sz="1600" b="1" dirty="0">
                <a:cs typeface="+mn-cs"/>
              </a:rPr>
            </a:br>
            <a:r>
              <a:rPr lang="en-US" sz="1600" b="1" dirty="0">
                <a:cs typeface="+mn-cs"/>
              </a:rPr>
              <a:t>Deep Blue wins</a:t>
            </a:r>
            <a:br>
              <a:rPr lang="en-US" sz="1600" b="1" dirty="0">
                <a:cs typeface="+mn-cs"/>
              </a:rPr>
            </a:br>
            <a:r>
              <a:rPr lang="en-US" sz="1400" dirty="0">
                <a:cs typeface="+mn-cs"/>
              </a:rPr>
              <a:t>      </a:t>
            </a:r>
          </a:p>
        </p:txBody>
      </p:sp>
      <p:sp>
        <p:nvSpPr>
          <p:cNvPr id="1214470" name="Text Box 6"/>
          <p:cNvSpPr txBox="1">
            <a:spLocks noChangeArrowheads="1"/>
          </p:cNvSpPr>
          <p:nvPr/>
        </p:nvSpPr>
        <p:spPr bwMode="auto">
          <a:xfrm>
            <a:off x="6400800" y="5358825"/>
            <a:ext cx="2667000" cy="64633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>
              <a:defRPr/>
            </a:pPr>
            <a:r>
              <a:rPr lang="en-US" sz="1800" b="1" i="1" dirty="0" smtClean="0">
                <a:solidFill>
                  <a:srgbClr val="FF0000"/>
                </a:solidFill>
                <a:cs typeface="+mn-cs"/>
              </a:rPr>
              <a:t>The </a:t>
            </a:r>
            <a:r>
              <a:rPr lang="en-US" sz="1800" b="1" i="1" dirty="0">
                <a:solidFill>
                  <a:srgbClr val="FF0000"/>
                </a:solidFill>
                <a:cs typeface="+mn-cs"/>
              </a:rPr>
              <a:t>value of </a:t>
            </a:r>
            <a:r>
              <a:rPr lang="en-US" sz="1800" b="1" i="1" dirty="0" smtClean="0">
                <a:solidFill>
                  <a:srgbClr val="FF0000"/>
                </a:solidFill>
                <a:cs typeface="+mn-cs"/>
              </a:rPr>
              <a:t>IBM</a:t>
            </a:r>
            <a:r>
              <a:rPr lang="en-US" sz="1800" b="1" i="1" dirty="0" smtClean="0">
                <a:solidFill>
                  <a:srgbClr val="FF0000"/>
                </a:solidFill>
                <a:latin typeface="Arial"/>
                <a:cs typeface="+mn-cs"/>
              </a:rPr>
              <a:t>’</a:t>
            </a:r>
            <a:r>
              <a:rPr lang="en-US" sz="1800" b="1" i="1" dirty="0" smtClean="0">
                <a:solidFill>
                  <a:srgbClr val="FF0000"/>
                </a:solidFill>
                <a:cs typeface="+mn-cs"/>
              </a:rPr>
              <a:t>s </a:t>
            </a:r>
            <a:r>
              <a:rPr lang="en-US" sz="1800" b="1" i="1" dirty="0">
                <a:solidFill>
                  <a:srgbClr val="FF0000"/>
                </a:solidFill>
                <a:cs typeface="+mn-cs"/>
              </a:rPr>
              <a:t>stock</a:t>
            </a:r>
          </a:p>
          <a:p>
            <a:pPr>
              <a:defRPr/>
            </a:pPr>
            <a:r>
              <a:rPr lang="en-US" sz="1800" b="1" i="1" dirty="0" smtClean="0">
                <a:solidFill>
                  <a:srgbClr val="FF0000"/>
                </a:solidFill>
                <a:cs typeface="+mn-cs"/>
              </a:rPr>
              <a:t>increased </a:t>
            </a:r>
            <a:r>
              <a:rPr lang="en-US" sz="1800" b="1" i="1" dirty="0">
                <a:solidFill>
                  <a:srgbClr val="FF0000"/>
                </a:solidFill>
                <a:cs typeface="+mn-cs"/>
              </a:rPr>
              <a:t>by $18 Billion!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990600" y="5867400"/>
            <a:ext cx="60198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>
                <a:solidFill>
                  <a:srgbClr val="FF0000"/>
                </a:solidFill>
              </a:rPr>
              <a:t>We’ll discuss Deep Blue’s architecture, when we cover </a:t>
            </a:r>
            <a:r>
              <a:rPr lang="en-US" sz="2000" b="1" i="1" dirty="0" smtClean="0">
                <a:solidFill>
                  <a:schemeClr val="accent1">
                    <a:lumMod val="75000"/>
                  </a:schemeClr>
                </a:solidFill>
              </a:rPr>
              <a:t>multi-agent search</a:t>
            </a:r>
            <a:r>
              <a:rPr lang="en-US" sz="2000" b="1" dirty="0" smtClean="0">
                <a:solidFill>
                  <a:srgbClr val="FF0000"/>
                </a:solidFill>
              </a:rPr>
              <a:t>.</a:t>
            </a:r>
            <a:endParaRPr lang="en-US" sz="2000" b="1" dirty="0">
              <a:solidFill>
                <a:srgbClr val="FF0000"/>
              </a:solidFill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7086600" y="1524000"/>
            <a:ext cx="1672253" cy="193899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smtClean="0">
                <a:solidFill>
                  <a:schemeClr val="accent2"/>
                </a:solidFill>
              </a:rPr>
              <a:t>Game 3:</a:t>
            </a:r>
          </a:p>
          <a:p>
            <a:r>
              <a:rPr lang="en-US" sz="2000" b="1" dirty="0" smtClean="0">
                <a:solidFill>
                  <a:schemeClr val="accent2"/>
                </a:solidFill>
              </a:rPr>
              <a:t>Why did</a:t>
            </a:r>
          </a:p>
          <a:p>
            <a:r>
              <a:rPr lang="en-US" sz="2000" b="1" dirty="0" smtClean="0">
                <a:solidFill>
                  <a:schemeClr val="accent2"/>
                </a:solidFill>
              </a:rPr>
              <a:t>Kasparov not</a:t>
            </a:r>
          </a:p>
          <a:p>
            <a:r>
              <a:rPr lang="en-US" sz="2000" b="1" dirty="0" smtClean="0">
                <a:solidFill>
                  <a:schemeClr val="accent2"/>
                </a:solidFill>
              </a:rPr>
              <a:t>simply repeat</a:t>
            </a:r>
          </a:p>
          <a:p>
            <a:r>
              <a:rPr lang="en-US" sz="2000" b="1" dirty="0" smtClean="0">
                <a:solidFill>
                  <a:schemeClr val="accent2"/>
                </a:solidFill>
              </a:rPr>
              <a:t>moves from</a:t>
            </a:r>
          </a:p>
          <a:p>
            <a:r>
              <a:rPr lang="en-US" sz="2000" b="1" dirty="0" smtClean="0">
                <a:solidFill>
                  <a:schemeClr val="accent2"/>
                </a:solidFill>
              </a:rPr>
              <a:t>game 1?</a:t>
            </a:r>
            <a:endParaRPr lang="en-US" sz="2000" b="1" dirty="0">
              <a:solidFill>
                <a:schemeClr val="accent2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52400" y="228600"/>
            <a:ext cx="4186112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Note: when training in self-play,</a:t>
            </a:r>
          </a:p>
          <a:p>
            <a:r>
              <a:rPr lang="en-US" dirty="0" smtClean="0"/>
              <a:t>be careful to randomize!</a:t>
            </a:r>
            <a:endParaRPr lang="en-US" dirty="0"/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44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1447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21447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14470" grpId="0"/>
      <p:bldP spid="2" grpId="0"/>
      <p:bldP spid="3" grpId="0"/>
      <p:bldP spid="5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8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ea typeface="+mj-ea"/>
                <a:cs typeface="+mj-cs"/>
              </a:rPr>
              <a:t>On Game 2</a:t>
            </a:r>
          </a:p>
        </p:txBody>
      </p:sp>
      <p:sp>
        <p:nvSpPr>
          <p:cNvPr id="36866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90600" y="1524000"/>
            <a:ext cx="7086600" cy="4343400"/>
          </a:xfrm>
          <a:noFill/>
        </p:spPr>
        <p:txBody>
          <a:bodyPr/>
          <a:lstStyle/>
          <a:p>
            <a:pPr marL="0" indent="0"/>
            <a:r>
              <a:rPr lang="en-US" dirty="0" smtClean="0">
                <a:latin typeface="Arial" charset="0"/>
              </a:rPr>
              <a:t>Game </a:t>
            </a:r>
            <a:r>
              <a:rPr lang="en-US" dirty="0">
                <a:latin typeface="Arial" charset="0"/>
              </a:rPr>
              <a:t>2 - Deep Blue took an early lead.  Kasparov resigned, but it turned out he could have forced a draw by perpetual check</a:t>
            </a:r>
            <a:r>
              <a:rPr lang="en-US" dirty="0" smtClean="0">
                <a:latin typeface="Arial" charset="0"/>
              </a:rPr>
              <a:t>.</a:t>
            </a:r>
          </a:p>
          <a:p>
            <a:pPr marL="0" indent="0"/>
            <a:endParaRPr lang="en-US" dirty="0">
              <a:latin typeface="Arial" charset="0"/>
            </a:endParaRPr>
          </a:p>
          <a:p>
            <a:pPr marL="0" indent="0"/>
            <a:r>
              <a:rPr lang="en-US" dirty="0" smtClean="0">
                <a:latin typeface="Arial" charset="0"/>
              </a:rPr>
              <a:t>Interestingly, if Kasparov had been playing a human he would most likely not have </a:t>
            </a:r>
            <a:r>
              <a:rPr lang="en-US" dirty="0" smtClean="0">
                <a:latin typeface="Arial" charset="0"/>
              </a:rPr>
              <a:t>resigned! </a:t>
            </a:r>
            <a:endParaRPr lang="en-US" dirty="0">
              <a:latin typeface="Arial" charset="0"/>
            </a:endParaRPr>
          </a:p>
          <a:p>
            <a:pPr marL="0" indent="0"/>
            <a:endParaRPr lang="en-US" dirty="0">
              <a:latin typeface="Arial" charset="0"/>
            </a:endParaRPr>
          </a:p>
          <a:p>
            <a:pPr marL="0" indent="0"/>
            <a:r>
              <a:rPr lang="en-US" dirty="0">
                <a:solidFill>
                  <a:schemeClr val="accent2"/>
                </a:solidFill>
                <a:latin typeface="Arial" charset="0"/>
              </a:rPr>
              <a:t>This was real chess.  This was a game any human grandmaster would have been proud of.</a:t>
            </a:r>
          </a:p>
          <a:p>
            <a:pPr marL="0" indent="0"/>
            <a:r>
              <a:rPr lang="en-US" dirty="0">
                <a:latin typeface="Arial" charset="0"/>
              </a:rPr>
              <a:t>		</a:t>
            </a:r>
            <a:r>
              <a:rPr lang="en-US" sz="2000" dirty="0">
                <a:solidFill>
                  <a:schemeClr val="hlink"/>
                </a:solidFill>
                <a:latin typeface="Arial" charset="0"/>
              </a:rPr>
              <a:t>Joel Benjamin </a:t>
            </a:r>
          </a:p>
          <a:p>
            <a:pPr marL="0" indent="0"/>
            <a:r>
              <a:rPr lang="en-US" sz="2000" dirty="0">
                <a:solidFill>
                  <a:schemeClr val="hlink"/>
                </a:solidFill>
                <a:latin typeface="Arial" charset="0"/>
              </a:rPr>
              <a:t>		grandmaster, member Deep Blue team</a:t>
            </a:r>
          </a:p>
        </p:txBody>
      </p:sp>
    </p:spTree>
    <p:extLst>
      <p:ext uri="{BB962C8B-B14F-4D97-AF65-F5344CB8AC3E}">
        <p14:creationId xmlns:p14="http://schemas.microsoft.com/office/powerpoint/2010/main" val="66107149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686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686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686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686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686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686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3686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3686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3686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3686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33400" y="152400"/>
            <a:ext cx="8305800" cy="5943600"/>
          </a:xfrm>
          <a:noFill/>
        </p:spPr>
        <p:txBody>
          <a:bodyPr/>
          <a:lstStyle/>
          <a:p>
            <a:pPr marL="0" indent="0"/>
            <a:r>
              <a:rPr lang="en-US" dirty="0" smtClean="0">
                <a:solidFill>
                  <a:schemeClr val="accent6"/>
                </a:solidFill>
                <a:latin typeface="Arial" charset="0"/>
              </a:rPr>
              <a:t>Kasparov on Deep Blue</a:t>
            </a:r>
          </a:p>
          <a:p>
            <a:pPr marL="0" indent="0"/>
            <a:r>
              <a:rPr lang="en-US" dirty="0" smtClean="0">
                <a:latin typeface="Arial" charset="0"/>
              </a:rPr>
              <a:t>1996</a:t>
            </a:r>
            <a:r>
              <a:rPr lang="en-US" dirty="0">
                <a:latin typeface="Arial" charset="0"/>
              </a:rPr>
              <a:t>: Kasparov Beats Deep Blue</a:t>
            </a:r>
          </a:p>
          <a:p>
            <a:pPr marL="0" indent="0"/>
            <a:endParaRPr lang="en-US" dirty="0">
              <a:latin typeface="Arial" charset="0"/>
            </a:endParaRPr>
          </a:p>
          <a:p>
            <a:pPr marL="0" indent="0"/>
            <a:r>
              <a:rPr lang="ja-JP" altLang="en-US" dirty="0">
                <a:solidFill>
                  <a:schemeClr val="hlink"/>
                </a:solidFill>
                <a:latin typeface="Arial" charset="0"/>
              </a:rPr>
              <a:t>“</a:t>
            </a:r>
            <a:r>
              <a:rPr lang="en-US" altLang="ja-JP" dirty="0">
                <a:solidFill>
                  <a:schemeClr val="hlink"/>
                </a:solidFill>
                <a:latin typeface="Arial" charset="0"/>
              </a:rPr>
              <a:t>I could feel --- I could smell --- a new kind of intelligence across the table.</a:t>
            </a:r>
            <a:r>
              <a:rPr lang="ja-JP" altLang="en-US" dirty="0" smtClean="0">
                <a:solidFill>
                  <a:schemeClr val="hlink"/>
                </a:solidFill>
                <a:latin typeface="Arial" charset="0"/>
              </a:rPr>
              <a:t>”</a:t>
            </a:r>
            <a:r>
              <a:rPr lang="en-US" altLang="ja-JP" dirty="0" smtClean="0">
                <a:solidFill>
                  <a:schemeClr val="hlink"/>
                </a:solidFill>
                <a:latin typeface="Arial" charset="0"/>
              </a:rPr>
              <a:t> (CNN)</a:t>
            </a:r>
            <a:endParaRPr lang="en-US" altLang="ja-JP" dirty="0">
              <a:latin typeface="Arial" charset="0"/>
            </a:endParaRPr>
          </a:p>
          <a:p>
            <a:pPr marL="0" indent="0"/>
            <a:endParaRPr lang="en-US" dirty="0">
              <a:latin typeface="Arial" charset="0"/>
            </a:endParaRPr>
          </a:p>
          <a:p>
            <a:pPr marL="0" indent="0"/>
            <a:r>
              <a:rPr lang="en-US" dirty="0">
                <a:latin typeface="Arial" charset="0"/>
              </a:rPr>
              <a:t>1997: Deep Blue Beats Kasparov</a:t>
            </a:r>
          </a:p>
          <a:p>
            <a:pPr marL="0" indent="0"/>
            <a:endParaRPr lang="en-US" dirty="0">
              <a:latin typeface="Arial" charset="0"/>
            </a:endParaRPr>
          </a:p>
          <a:p>
            <a:pPr marL="0" indent="0"/>
            <a:r>
              <a:rPr lang="ja-JP" altLang="en-US" dirty="0">
                <a:solidFill>
                  <a:schemeClr val="hlink"/>
                </a:solidFill>
                <a:latin typeface="Arial" charset="0"/>
              </a:rPr>
              <a:t>“</a:t>
            </a:r>
            <a:r>
              <a:rPr lang="en-US" altLang="ja-JP" dirty="0">
                <a:solidFill>
                  <a:schemeClr val="hlink"/>
                </a:solidFill>
                <a:latin typeface="Arial" charset="0"/>
              </a:rPr>
              <a:t>Deep Blue hasn't proven anything.</a:t>
            </a:r>
            <a:r>
              <a:rPr lang="ja-JP" altLang="en-US" dirty="0" smtClean="0">
                <a:solidFill>
                  <a:schemeClr val="hlink"/>
                </a:solidFill>
                <a:latin typeface="Arial" charset="0"/>
              </a:rPr>
              <a:t>”</a:t>
            </a:r>
            <a:r>
              <a:rPr lang="en-US" altLang="ja-JP" dirty="0" smtClean="0">
                <a:solidFill>
                  <a:schemeClr val="hlink"/>
                </a:solidFill>
                <a:latin typeface="Arial" charset="0"/>
              </a:rPr>
              <a:t> </a:t>
            </a:r>
            <a:r>
              <a:rPr lang="en-US" altLang="ja-JP" dirty="0" smtClean="0">
                <a:solidFill>
                  <a:schemeClr val="hlink"/>
                </a:solidFill>
                <a:latin typeface="Arial" charset="0"/>
                <a:sym typeface="Wingdings"/>
              </a:rPr>
              <a:t></a:t>
            </a:r>
            <a:endParaRPr lang="en-US" altLang="ja-JP" dirty="0" smtClean="0">
              <a:solidFill>
                <a:schemeClr val="hlink"/>
              </a:solidFill>
              <a:latin typeface="Arial" charset="0"/>
            </a:endParaRPr>
          </a:p>
          <a:p>
            <a:pPr marL="0" indent="0"/>
            <a:endParaRPr lang="en-US" dirty="0">
              <a:solidFill>
                <a:schemeClr val="hlink"/>
              </a:solidFill>
              <a:latin typeface="Arial" charset="0"/>
            </a:endParaRPr>
          </a:p>
          <a:p>
            <a:pPr marL="0" indent="0"/>
            <a:r>
              <a:rPr lang="en-US" dirty="0" smtClean="0">
                <a:solidFill>
                  <a:schemeClr val="accent1">
                    <a:lumMod val="75000"/>
                  </a:schemeClr>
                </a:solidFill>
                <a:latin typeface="Arial" charset="0"/>
              </a:rPr>
              <a:t>Current strongest play: </a:t>
            </a:r>
            <a:r>
              <a:rPr lang="en-US" dirty="0" smtClean="0">
                <a:solidFill>
                  <a:schemeClr val="hlink"/>
                </a:solidFill>
                <a:latin typeface="Arial" charset="0"/>
              </a:rPr>
              <a:t>Computer-Human hybrid</a:t>
            </a:r>
          </a:p>
          <a:p>
            <a:pPr marL="0" indent="0"/>
            <a:r>
              <a:rPr lang="en-US" dirty="0" smtClean="0">
                <a:solidFill>
                  <a:schemeClr val="hlink"/>
                </a:solidFill>
                <a:latin typeface="Arial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496107916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19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19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19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19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819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819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819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819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819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819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8192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8192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2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8192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8192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1923" grpId="0" build="p" autoUpdateAnimBg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04800" y="381000"/>
            <a:ext cx="8229600" cy="5638800"/>
          </a:xfrm>
          <a:noFill/>
        </p:spPr>
        <p:txBody>
          <a:bodyPr/>
          <a:lstStyle/>
          <a:p>
            <a:pPr marL="0" indent="0"/>
            <a:r>
              <a:rPr lang="en-US" sz="2000" dirty="0">
                <a:latin typeface="Arial" charset="0"/>
              </a:rPr>
              <a:t>May, '97 --- Deep Blue vs. Kasparov. First match won against</a:t>
            </a:r>
          </a:p>
          <a:p>
            <a:pPr marL="0" indent="0"/>
            <a:r>
              <a:rPr lang="en-US" sz="2000" dirty="0">
                <a:latin typeface="Arial" charset="0"/>
              </a:rPr>
              <a:t>          world-champion. ``intelligent  creative'' play.</a:t>
            </a:r>
          </a:p>
          <a:p>
            <a:pPr lvl="1">
              <a:buFontTx/>
              <a:buNone/>
            </a:pPr>
            <a:r>
              <a:rPr lang="en-US" sz="2000" dirty="0">
                <a:latin typeface="Arial" charset="0"/>
              </a:rPr>
              <a:t> 200 million board positions per second!</a:t>
            </a:r>
          </a:p>
          <a:p>
            <a:pPr lvl="1">
              <a:buFontTx/>
              <a:buNone/>
            </a:pPr>
            <a:endParaRPr lang="en-US" sz="2000" dirty="0">
              <a:latin typeface="Arial" charset="0"/>
            </a:endParaRPr>
          </a:p>
          <a:p>
            <a:pPr lvl="1">
              <a:buFontTx/>
              <a:buNone/>
            </a:pPr>
            <a:r>
              <a:rPr lang="en-US" sz="2000" dirty="0">
                <a:latin typeface="Arial" charset="0"/>
              </a:rPr>
              <a:t> Kasparov: </a:t>
            </a:r>
            <a:r>
              <a:rPr lang="en-US" sz="2000" dirty="0" smtClean="0">
                <a:latin typeface="Arial" charset="0"/>
              </a:rPr>
              <a:t>.</a:t>
            </a:r>
            <a:r>
              <a:rPr lang="en-US" sz="2000" dirty="0">
                <a:latin typeface="Arial" charset="0"/>
              </a:rPr>
              <a:t>.. still understood 99.9 of Deep Blue's moves.</a:t>
            </a:r>
          </a:p>
          <a:p>
            <a:pPr marL="0" indent="0"/>
            <a:endParaRPr lang="en-US" sz="2000" dirty="0" smtClean="0">
              <a:solidFill>
                <a:schemeClr val="accent1">
                  <a:lumMod val="75000"/>
                </a:schemeClr>
              </a:solidFill>
              <a:latin typeface="Arial" charset="0"/>
            </a:endParaRPr>
          </a:p>
          <a:p>
            <a:pPr marL="0" indent="0"/>
            <a:r>
              <a:rPr lang="en-US" sz="2000" dirty="0" smtClean="0">
                <a:solidFill>
                  <a:schemeClr val="accent1">
                    <a:lumMod val="75000"/>
                  </a:schemeClr>
                </a:solidFill>
                <a:latin typeface="Arial" charset="0"/>
              </a:rPr>
              <a:t>Deep </a:t>
            </a:r>
            <a:r>
              <a:rPr lang="en-US" sz="2000" dirty="0">
                <a:solidFill>
                  <a:schemeClr val="accent1">
                    <a:lumMod val="75000"/>
                  </a:schemeClr>
                </a:solidFill>
                <a:latin typeface="Arial" charset="0"/>
              </a:rPr>
              <a:t>Blue considers </a:t>
            </a:r>
            <a:r>
              <a:rPr lang="en-US" sz="2000" i="1" dirty="0">
                <a:solidFill>
                  <a:srgbClr val="FF0000"/>
                </a:solidFill>
                <a:latin typeface="Arial" charset="0"/>
              </a:rPr>
              <a:t>60 billion boards per move</a:t>
            </a:r>
            <a:r>
              <a:rPr lang="en-US" sz="2000" dirty="0">
                <a:solidFill>
                  <a:schemeClr val="accent1">
                    <a:lumMod val="75000"/>
                  </a:schemeClr>
                </a:solidFill>
                <a:latin typeface="Arial" charset="0"/>
              </a:rPr>
              <a:t>! Human? </a:t>
            </a:r>
          </a:p>
          <a:p>
            <a:pPr marL="0" indent="0"/>
            <a:endParaRPr lang="en-US" i="1" dirty="0" smtClean="0">
              <a:solidFill>
                <a:schemeClr val="hlink"/>
              </a:solidFill>
              <a:latin typeface="Arial" charset="0"/>
            </a:endParaRPr>
          </a:p>
          <a:p>
            <a:pPr marL="0" indent="0"/>
            <a:endParaRPr lang="en-US" i="1" dirty="0" smtClean="0">
              <a:solidFill>
                <a:schemeClr val="hlink"/>
              </a:solidFill>
              <a:latin typeface="Arial" charset="0"/>
            </a:endParaRPr>
          </a:p>
          <a:p>
            <a:pPr marL="0" indent="0"/>
            <a:r>
              <a:rPr lang="en-US" i="1" dirty="0" smtClean="0">
                <a:solidFill>
                  <a:schemeClr val="hlink"/>
                </a:solidFill>
                <a:latin typeface="Arial" charset="0"/>
              </a:rPr>
              <a:t>Intriguing </a:t>
            </a:r>
            <a:r>
              <a:rPr lang="en-US" i="1" dirty="0">
                <a:solidFill>
                  <a:schemeClr val="hlink"/>
                </a:solidFill>
                <a:latin typeface="Arial" charset="0"/>
              </a:rPr>
              <a:t>issue: How does human cognition deal </a:t>
            </a:r>
          </a:p>
          <a:p>
            <a:pPr marL="0" indent="0"/>
            <a:r>
              <a:rPr lang="en-US" i="1" dirty="0">
                <a:solidFill>
                  <a:schemeClr val="hlink"/>
                </a:solidFill>
                <a:latin typeface="Arial" charset="0"/>
              </a:rPr>
              <a:t>with the search space explosion of chess?</a:t>
            </a:r>
          </a:p>
          <a:p>
            <a:pPr marL="0" indent="0"/>
            <a:r>
              <a:rPr lang="en-US" i="1" dirty="0">
                <a:solidFill>
                  <a:srgbClr val="001F7E"/>
                </a:solidFill>
                <a:latin typeface="Arial" charset="0"/>
              </a:rPr>
              <a:t>Or how can humans compete with computers at</a:t>
            </a:r>
          </a:p>
          <a:p>
            <a:pPr marL="0" indent="0"/>
            <a:r>
              <a:rPr lang="en-US" i="1" dirty="0">
                <a:solidFill>
                  <a:srgbClr val="001F7E"/>
                </a:solidFill>
                <a:latin typeface="Arial" charset="0"/>
              </a:rPr>
              <a:t>all?? (What does human cognition do</a:t>
            </a:r>
            <a:r>
              <a:rPr lang="en-US" i="1" dirty="0" smtClean="0">
                <a:solidFill>
                  <a:srgbClr val="001F7E"/>
                </a:solidFill>
                <a:latin typeface="Arial" charset="0"/>
              </a:rPr>
              <a:t>? Truly</a:t>
            </a:r>
          </a:p>
          <a:p>
            <a:pPr marL="0" indent="0"/>
            <a:r>
              <a:rPr lang="en-US" i="1" dirty="0" smtClean="0">
                <a:solidFill>
                  <a:srgbClr val="001F7E"/>
                </a:solidFill>
                <a:latin typeface="Arial" charset="0"/>
              </a:rPr>
              <a:t>unknown…)</a:t>
            </a:r>
            <a:endParaRPr lang="en-US" i="1" dirty="0">
              <a:solidFill>
                <a:srgbClr val="001F7E"/>
              </a:solidFill>
              <a:latin typeface="Arial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3962400" y="3124200"/>
            <a:ext cx="433962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smtClean="0"/>
              <a:t>Around 10 to 20 lines of play. Hmm…</a:t>
            </a:r>
            <a:endParaRPr lang="en-US" sz="2000" b="1" dirty="0"/>
          </a:p>
        </p:txBody>
      </p:sp>
    </p:spTree>
    <p:extLst>
      <p:ext uri="{BB962C8B-B14F-4D97-AF65-F5344CB8AC3E}">
        <p14:creationId xmlns:p14="http://schemas.microsoft.com/office/powerpoint/2010/main" val="2596331260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9" presetClass="entr" presetSubtype="0" decel="10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36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9459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9459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9459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9459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9459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9459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9459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9459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59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9459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9459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15490" name="Picture 2"/>
          <p:cNvPicPr>
            <a:picLocks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700" y="1447800"/>
            <a:ext cx="9131300" cy="62071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  <p:sp>
        <p:nvSpPr>
          <p:cNvPr id="1215491" name="Rectangle 3"/>
          <p:cNvSpPr>
            <a:spLocks noChangeArrowheads="1"/>
          </p:cNvSpPr>
          <p:nvPr/>
        </p:nvSpPr>
        <p:spPr bwMode="auto">
          <a:xfrm>
            <a:off x="228600" y="6038850"/>
            <a:ext cx="8599488" cy="8191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lIns="90487" tIns="44450" rIns="90487" bIns="44450">
            <a:spAutoFit/>
          </a:bodyPr>
          <a:lstStyle/>
          <a:p>
            <a:pPr eaLnBrk="0" hangingPunct="0">
              <a:defRPr/>
            </a:pPr>
            <a:r>
              <a:rPr lang="en-US">
                <a:solidFill>
                  <a:schemeClr val="bg1"/>
                </a:solidFill>
                <a:cs typeface="+mn-cs"/>
              </a:rPr>
              <a:t>For two days in May, 1999, an AI Program called Remote Agent </a:t>
            </a:r>
          </a:p>
          <a:p>
            <a:pPr eaLnBrk="0" hangingPunct="0">
              <a:defRPr/>
            </a:pPr>
            <a:r>
              <a:rPr lang="en-US" i="1">
                <a:solidFill>
                  <a:schemeClr val="bg1"/>
                </a:solidFill>
                <a:cs typeface="+mn-cs"/>
              </a:rPr>
              <a:t>autonomously</a:t>
            </a:r>
            <a:r>
              <a:rPr lang="en-US">
                <a:solidFill>
                  <a:schemeClr val="bg1"/>
                </a:solidFill>
                <a:cs typeface="+mn-cs"/>
              </a:rPr>
              <a:t> </a:t>
            </a:r>
            <a:r>
              <a:rPr lang="en-US" i="1">
                <a:solidFill>
                  <a:schemeClr val="bg1"/>
                </a:solidFill>
                <a:cs typeface="+mn-cs"/>
              </a:rPr>
              <a:t>ran</a:t>
            </a:r>
            <a:r>
              <a:rPr lang="en-US">
                <a:solidFill>
                  <a:schemeClr val="bg1"/>
                </a:solidFill>
                <a:cs typeface="+mn-cs"/>
              </a:rPr>
              <a:t> Deep Space 1 (some 60,000,000 miles from earth)</a:t>
            </a:r>
          </a:p>
        </p:txBody>
      </p:sp>
      <p:pic>
        <p:nvPicPr>
          <p:cNvPr id="1215492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51213" y="1984375"/>
            <a:ext cx="2401887" cy="2819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  <p:sp>
        <p:nvSpPr>
          <p:cNvPr id="1215493" name="Text Box 5"/>
          <p:cNvSpPr txBox="1">
            <a:spLocks noChangeArrowheads="1"/>
          </p:cNvSpPr>
          <p:nvPr/>
        </p:nvSpPr>
        <p:spPr bwMode="auto">
          <a:xfrm>
            <a:off x="0" y="-76200"/>
            <a:ext cx="9144000" cy="107721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282900"/>
                </a:solidFill>
              </a14:hiddenFill>
            </a:ext>
            <a:ext uri="{91240B29-F687-4f45-9708-019B960494DF}">
              <a14:hiddenLine xmlns:a14="http://schemas.microsoft.com/office/drawing/2010/main" w="12700">
                <a:solidFill>
                  <a:srgbClr val="2829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r" eaLnBrk="0" hangingPunct="0">
              <a:defRPr/>
            </a:pPr>
            <a:r>
              <a:rPr lang="en-US" sz="3200" b="1" dirty="0">
                <a:solidFill>
                  <a:srgbClr val="FF0000"/>
                </a:solidFill>
                <a:cs typeface="+mn-cs"/>
              </a:rPr>
              <a:t>1999: Remote Agent takes </a:t>
            </a:r>
            <a:br>
              <a:rPr lang="en-US" sz="3200" b="1" dirty="0">
                <a:solidFill>
                  <a:srgbClr val="FF0000"/>
                </a:solidFill>
                <a:cs typeface="+mn-cs"/>
              </a:rPr>
            </a:br>
            <a:r>
              <a:rPr lang="en-US" sz="3200" b="1" dirty="0">
                <a:solidFill>
                  <a:srgbClr val="FF0000"/>
                </a:solidFill>
                <a:cs typeface="+mn-cs"/>
              </a:rPr>
              <a:t>Deep Space 1 on a galactic ride</a:t>
            </a: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51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0" y="1524000"/>
            <a:ext cx="7620000" cy="3810000"/>
          </a:xfrm>
          <a:noFill/>
        </p:spPr>
        <p:txBody>
          <a:bodyPr/>
          <a:lstStyle/>
          <a:p>
            <a:pPr marL="0" indent="0"/>
            <a:r>
              <a:rPr lang="en-US" sz="2000" dirty="0">
                <a:solidFill>
                  <a:schemeClr val="hlink"/>
                </a:solidFill>
                <a:latin typeface="Arial" charset="0"/>
              </a:rPr>
              <a:t> </a:t>
            </a:r>
            <a:r>
              <a:rPr lang="en-US" dirty="0">
                <a:solidFill>
                  <a:schemeClr val="hlink"/>
                </a:solidFill>
                <a:latin typeface="Arial" charset="0"/>
              </a:rPr>
              <a:t>NASA: Autonomous Intelligent Systems.</a:t>
            </a:r>
          </a:p>
          <a:p>
            <a:pPr marL="0" indent="0"/>
            <a:r>
              <a:rPr lang="en-US" dirty="0">
                <a:solidFill>
                  <a:schemeClr val="hlink"/>
                </a:solidFill>
                <a:latin typeface="Arial" charset="0"/>
              </a:rPr>
              <a:t> </a:t>
            </a:r>
          </a:p>
          <a:p>
            <a:pPr marL="0" indent="0"/>
            <a:r>
              <a:rPr lang="en-US" sz="2000" dirty="0">
                <a:solidFill>
                  <a:srgbClr val="00279F"/>
                </a:solidFill>
                <a:latin typeface="Arial" charset="0"/>
              </a:rPr>
              <a:t> </a:t>
            </a:r>
            <a:r>
              <a:rPr lang="en-US" sz="2000" dirty="0">
                <a:latin typeface="Arial" charset="0"/>
              </a:rPr>
              <a:t>Engine control next generation </a:t>
            </a:r>
            <a:r>
              <a:rPr lang="en-US" sz="2000" dirty="0" err="1">
                <a:latin typeface="Arial" charset="0"/>
              </a:rPr>
              <a:t>spacecrafts</a:t>
            </a:r>
            <a:r>
              <a:rPr lang="en-US" sz="2000" dirty="0">
                <a:latin typeface="Arial" charset="0"/>
              </a:rPr>
              <a:t>.</a:t>
            </a:r>
          </a:p>
          <a:p>
            <a:pPr marL="0" indent="0"/>
            <a:r>
              <a:rPr lang="en-US" sz="2000" dirty="0">
                <a:latin typeface="Arial" charset="0"/>
              </a:rPr>
              <a:t> Automatic planning and execution model.</a:t>
            </a:r>
          </a:p>
          <a:p>
            <a:pPr marL="0" indent="0"/>
            <a:r>
              <a:rPr lang="en-US" sz="2000" dirty="0">
                <a:latin typeface="Arial" charset="0"/>
              </a:rPr>
              <a:t> Fast real-time, on-line performance.</a:t>
            </a:r>
          </a:p>
          <a:p>
            <a:pPr marL="0" indent="0"/>
            <a:r>
              <a:rPr lang="en-US" sz="2000" dirty="0">
                <a:latin typeface="Arial" charset="0"/>
              </a:rPr>
              <a:t> Compiled into 2,000 variable logical reasoning problem.</a:t>
            </a:r>
          </a:p>
          <a:p>
            <a:pPr marL="0" indent="0"/>
            <a:endParaRPr lang="en-US" sz="2000" dirty="0">
              <a:latin typeface="Arial" charset="0"/>
            </a:endParaRPr>
          </a:p>
          <a:p>
            <a:pPr marL="0" indent="0"/>
            <a:r>
              <a:rPr lang="en-US" sz="2000" dirty="0">
                <a:solidFill>
                  <a:srgbClr val="00279F"/>
                </a:solidFill>
                <a:latin typeface="Arial" charset="0"/>
              </a:rPr>
              <a:t> </a:t>
            </a:r>
            <a:r>
              <a:rPr lang="en-US" sz="2000" dirty="0">
                <a:solidFill>
                  <a:schemeClr val="hlink"/>
                </a:solidFill>
                <a:latin typeface="Arial" charset="0"/>
              </a:rPr>
              <a:t>Contrast:</a:t>
            </a:r>
            <a:r>
              <a:rPr lang="en-US" sz="2000" dirty="0">
                <a:solidFill>
                  <a:srgbClr val="00279F"/>
                </a:solidFill>
                <a:latin typeface="Arial" charset="0"/>
              </a:rPr>
              <a:t> </a:t>
            </a:r>
            <a:r>
              <a:rPr lang="en-US" sz="2000" dirty="0">
                <a:latin typeface="Arial" charset="0"/>
              </a:rPr>
              <a:t>current approach customized software with</a:t>
            </a:r>
          </a:p>
          <a:p>
            <a:pPr marL="0" indent="0"/>
            <a:r>
              <a:rPr lang="en-US" sz="2000" dirty="0">
                <a:latin typeface="Arial" charset="0"/>
              </a:rPr>
              <a:t> </a:t>
            </a:r>
            <a:r>
              <a:rPr lang="en-US" sz="2000" dirty="0" smtClean="0">
                <a:latin typeface="Arial" charset="0"/>
              </a:rPr>
              <a:t>ground </a:t>
            </a:r>
            <a:r>
              <a:rPr lang="en-US" sz="2000" dirty="0">
                <a:latin typeface="Arial" charset="0"/>
              </a:rPr>
              <a:t>control team. </a:t>
            </a:r>
            <a:r>
              <a:rPr lang="en-US" sz="2000" dirty="0" smtClean="0">
                <a:latin typeface="Arial" charset="0"/>
              </a:rPr>
              <a:t>(e.g</a:t>
            </a:r>
            <a:r>
              <a:rPr lang="en-US" sz="2000" dirty="0">
                <a:latin typeface="Arial" charset="0"/>
              </a:rPr>
              <a:t>., Mars mission </a:t>
            </a:r>
            <a:r>
              <a:rPr lang="en-US" sz="2000" dirty="0" smtClean="0">
                <a:latin typeface="Arial" charset="0"/>
              </a:rPr>
              <a:t>$50M.)</a:t>
            </a:r>
            <a:endParaRPr lang="en-US" sz="2000" dirty="0">
              <a:latin typeface="Arial" charset="0"/>
            </a:endParaRPr>
          </a:p>
          <a:p>
            <a:pPr marL="0" indent="0"/>
            <a:endParaRPr lang="en-US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07884085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51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451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451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51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6451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6451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17538" name="Rectangle 2"/>
          <p:cNvSpPr>
            <a:spLocks noGrp="1" noChangeArrowheads="1"/>
          </p:cNvSpPr>
          <p:nvPr>
            <p:ph type="title"/>
          </p:nvPr>
        </p:nvSpPr>
        <p:spPr>
          <a:xfrm>
            <a:off x="381000" y="76200"/>
            <a:ext cx="8458200" cy="914400"/>
          </a:xfrm>
        </p:spPr>
        <p:txBody>
          <a:bodyPr/>
          <a:lstStyle/>
          <a:p>
            <a:pPr eaLnBrk="1" hangingPunct="1">
              <a:defRPr/>
            </a:pPr>
            <a:r>
              <a:rPr lang="en-US" sz="2800" dirty="0" smtClean="0">
                <a:solidFill>
                  <a:srgbClr val="FF0000"/>
                </a:solidFill>
                <a:cs typeface="+mj-cs"/>
              </a:rPr>
              <a:t>Remote Agent:</a:t>
            </a:r>
            <a:br>
              <a:rPr lang="en-US" sz="2800" dirty="0" smtClean="0">
                <a:solidFill>
                  <a:srgbClr val="FF0000"/>
                </a:solidFill>
                <a:cs typeface="+mj-cs"/>
              </a:rPr>
            </a:br>
            <a:r>
              <a:rPr lang="en-US" sz="2800" dirty="0" smtClean="0">
                <a:solidFill>
                  <a:srgbClr val="FF0000"/>
                </a:solidFill>
                <a:cs typeface="+mj-cs"/>
              </a:rPr>
              <a:t>1999 Winner of NASA's Software of the Year Award</a:t>
            </a:r>
            <a:br>
              <a:rPr lang="en-US" sz="2800" dirty="0" smtClean="0">
                <a:solidFill>
                  <a:srgbClr val="FF0000"/>
                </a:solidFill>
                <a:cs typeface="+mj-cs"/>
              </a:rPr>
            </a:br>
            <a:endParaRPr lang="en-US" sz="2800" dirty="0" smtClean="0">
              <a:solidFill>
                <a:srgbClr val="FF0000"/>
              </a:solidFill>
              <a:cs typeface="+mj-cs"/>
            </a:endParaRPr>
          </a:p>
        </p:txBody>
      </p:sp>
      <p:pic>
        <p:nvPicPr>
          <p:cNvPr id="74754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15200" y="762000"/>
            <a:ext cx="1285875" cy="1323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4755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05400" y="990600"/>
            <a:ext cx="1828800" cy="1657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17541" name="Rectangle 5"/>
          <p:cNvSpPr>
            <a:spLocks noChangeArrowheads="1"/>
          </p:cNvSpPr>
          <p:nvPr/>
        </p:nvSpPr>
        <p:spPr bwMode="auto">
          <a:xfrm>
            <a:off x="533400" y="2526259"/>
            <a:ext cx="8153400" cy="41549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anchor="ctr">
            <a:spAutoFit/>
          </a:bodyPr>
          <a:lstStyle/>
          <a:p>
            <a:pPr algn="ctr">
              <a:defRPr/>
            </a:pPr>
            <a:r>
              <a:rPr lang="en-US" sz="1800" b="1" dirty="0">
                <a:solidFill>
                  <a:srgbClr val="FF0000"/>
                </a:solidFill>
                <a:cs typeface="+mn-cs"/>
              </a:rPr>
              <a:t>It's one small step in the history of space flight.  But it was one giant leap for computer-kind, with a </a:t>
            </a:r>
            <a:r>
              <a:rPr lang="en-US" sz="1800" b="1" dirty="0" smtClean="0">
                <a:solidFill>
                  <a:srgbClr val="FF0000"/>
                </a:solidFill>
                <a:cs typeface="+mn-cs"/>
              </a:rPr>
              <a:t>state-of-the-art AI system</a:t>
            </a:r>
            <a:endParaRPr lang="en-US" sz="1800" b="1" dirty="0">
              <a:solidFill>
                <a:srgbClr val="FF0000"/>
              </a:solidFill>
              <a:cs typeface="+mn-cs"/>
            </a:endParaRPr>
          </a:p>
          <a:p>
            <a:pPr algn="ctr">
              <a:defRPr/>
            </a:pPr>
            <a:r>
              <a:rPr lang="en-US" sz="1800" b="1" dirty="0">
                <a:solidFill>
                  <a:srgbClr val="FF0000"/>
                </a:solidFill>
                <a:cs typeface="+mn-cs"/>
              </a:rPr>
              <a:t> being given primary command of a spacecraft. </a:t>
            </a:r>
            <a:endParaRPr lang="en-US" sz="1800" b="1" dirty="0" smtClean="0">
              <a:solidFill>
                <a:srgbClr val="FF0000"/>
              </a:solidFill>
              <a:cs typeface="+mn-cs"/>
            </a:endParaRPr>
          </a:p>
          <a:p>
            <a:pPr algn="ctr">
              <a:defRPr/>
            </a:pPr>
            <a:endParaRPr lang="en-US" sz="1800" b="1" dirty="0">
              <a:solidFill>
                <a:srgbClr val="FF0000"/>
              </a:solidFill>
              <a:cs typeface="+mn-cs"/>
            </a:endParaRPr>
          </a:p>
          <a:p>
            <a:pPr algn="ctr">
              <a:defRPr/>
            </a:pPr>
            <a:r>
              <a:rPr lang="en-US" sz="1800" b="1" dirty="0" smtClean="0">
                <a:cs typeface="+mn-cs"/>
              </a:rPr>
              <a:t>Known </a:t>
            </a:r>
            <a:r>
              <a:rPr lang="en-US" sz="1800" b="1" dirty="0">
                <a:cs typeface="+mn-cs"/>
              </a:rPr>
              <a:t>as Remote Agent, </a:t>
            </a:r>
          </a:p>
          <a:p>
            <a:pPr algn="ctr">
              <a:defRPr/>
            </a:pPr>
            <a:r>
              <a:rPr lang="en-US" sz="1800" b="1" dirty="0">
                <a:cs typeface="+mn-cs"/>
              </a:rPr>
              <a:t>the software operated NASA's Deep Space 1 spacecraft and its futuristic ion engine during two experiments that started on Monday, May 17, 1999.</a:t>
            </a:r>
          </a:p>
          <a:p>
            <a:pPr algn="ctr">
              <a:defRPr/>
            </a:pPr>
            <a:r>
              <a:rPr lang="en-US" sz="1800" b="1" dirty="0">
                <a:cs typeface="+mn-cs"/>
              </a:rPr>
              <a:t> For two </a:t>
            </a:r>
            <a:r>
              <a:rPr lang="en-US" sz="1800" b="1" dirty="0" smtClean="0">
                <a:cs typeface="+mn-cs"/>
              </a:rPr>
              <a:t>days, </a:t>
            </a:r>
            <a:r>
              <a:rPr lang="en-US" sz="1800" b="1" dirty="0">
                <a:cs typeface="+mn-cs"/>
              </a:rPr>
              <a:t>Remote Agent ran on the on-board computer of Deep Space 1, </a:t>
            </a:r>
          </a:p>
          <a:p>
            <a:pPr algn="ctr">
              <a:defRPr/>
            </a:pPr>
            <a:r>
              <a:rPr lang="en-US" sz="1800" b="1" dirty="0">
                <a:cs typeface="+mn-cs"/>
              </a:rPr>
              <a:t>more than 60,000,000 miles (96,500,000 kilometers) from Earth. </a:t>
            </a:r>
          </a:p>
          <a:p>
            <a:pPr algn="ctr">
              <a:defRPr/>
            </a:pPr>
            <a:r>
              <a:rPr lang="en-US" sz="1800" b="1" dirty="0">
                <a:cs typeface="+mn-cs"/>
              </a:rPr>
              <a:t>The tests were a step toward robotic explorers of the 21st century that are</a:t>
            </a:r>
          </a:p>
          <a:p>
            <a:pPr algn="ctr">
              <a:defRPr/>
            </a:pPr>
            <a:r>
              <a:rPr lang="en-US" sz="1800" b="1" dirty="0">
                <a:cs typeface="+mn-cs"/>
              </a:rPr>
              <a:t>less costly, more capable and more independent from ground control.</a:t>
            </a:r>
            <a:endParaRPr lang="en-US" sz="1800" dirty="0">
              <a:cs typeface="+mn-cs"/>
            </a:endParaRPr>
          </a:p>
          <a:p>
            <a:pPr algn="ctr">
              <a:defRPr/>
            </a:pPr>
            <a:r>
              <a:rPr lang="en-US" sz="1800" b="1" dirty="0">
                <a:cs typeface="+mn-cs"/>
              </a:rPr>
              <a:t> </a:t>
            </a:r>
            <a:r>
              <a:rPr lang="en-US" sz="1800" dirty="0">
                <a:cs typeface="+mn-cs"/>
              </a:rPr>
              <a:t> </a:t>
            </a:r>
          </a:p>
          <a:p>
            <a:pPr algn="ctr">
              <a:defRPr/>
            </a:pPr>
            <a:r>
              <a:rPr lang="en-US" dirty="0">
                <a:cs typeface="+mn-cs"/>
              </a:rPr>
              <a:t/>
            </a:r>
            <a:br>
              <a:rPr lang="en-US" dirty="0">
                <a:cs typeface="+mn-cs"/>
              </a:rPr>
            </a:br>
            <a:endParaRPr lang="en-US" dirty="0">
              <a:cs typeface="+mn-cs"/>
            </a:endParaRPr>
          </a:p>
        </p:txBody>
      </p:sp>
      <p:sp>
        <p:nvSpPr>
          <p:cNvPr id="1217542" name="Rectangle 6"/>
          <p:cNvSpPr>
            <a:spLocks noChangeArrowheads="1"/>
          </p:cNvSpPr>
          <p:nvPr/>
        </p:nvSpPr>
        <p:spPr bwMode="auto">
          <a:xfrm>
            <a:off x="1143000" y="6172200"/>
            <a:ext cx="6858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dirty="0">
                <a:cs typeface="+mn-cs"/>
              </a:rPr>
              <a:t>http://</a:t>
            </a:r>
            <a:r>
              <a:rPr lang="en-US" dirty="0" err="1">
                <a:cs typeface="+mn-cs"/>
              </a:rPr>
              <a:t>ic.arc.nasa.gov</a:t>
            </a:r>
            <a:r>
              <a:rPr lang="en-US" dirty="0">
                <a:cs typeface="+mn-cs"/>
              </a:rPr>
              <a:t>/projects/remote-agent/</a:t>
            </a:r>
            <a:r>
              <a:rPr lang="en-US" dirty="0" err="1">
                <a:cs typeface="+mn-cs"/>
              </a:rPr>
              <a:t>index.html</a:t>
            </a:r>
            <a:endParaRPr lang="en-US" dirty="0">
              <a:cs typeface="+mn-cs"/>
            </a:endParaRPr>
          </a:p>
        </p:txBody>
      </p:sp>
      <p:sp>
        <p:nvSpPr>
          <p:cNvPr id="1217543" name="Text Box 7"/>
          <p:cNvSpPr txBox="1">
            <a:spLocks noChangeArrowheads="1"/>
          </p:cNvSpPr>
          <p:nvPr/>
        </p:nvSpPr>
        <p:spPr bwMode="auto">
          <a:xfrm>
            <a:off x="6842125" y="1870075"/>
            <a:ext cx="18415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endParaRPr lang="en-US">
              <a:cs typeface="+mn-cs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52400" y="914400"/>
            <a:ext cx="58674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</a:rPr>
              <a:t>NASA engineers were at first very reluctant. Multi-million dollar mission on the line. On-board computer hardware</a:t>
            </a:r>
          </a:p>
          <a:p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</a:rPr>
              <a:t>was very limited till mid-nineties.</a:t>
            </a:r>
            <a:endParaRPr lang="en-US" b="1" dirty="0">
              <a:solidFill>
                <a:schemeClr val="accent1">
                  <a:lumMod val="75000"/>
                </a:schemeClr>
              </a:solidFill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175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1754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175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1754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21754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21754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21754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21754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21754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21754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21754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21754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21754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121754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1754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1754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175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2175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21754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2658" name="Rectangle 2"/>
          <p:cNvSpPr>
            <a:spLocks noGrp="1" noChangeArrowheads="1"/>
          </p:cNvSpPr>
          <p:nvPr>
            <p:ph type="title"/>
          </p:nvPr>
        </p:nvSpPr>
        <p:spPr>
          <a:xfrm>
            <a:off x="1066800" y="-152400"/>
            <a:ext cx="7772400" cy="1143000"/>
          </a:xfrm>
        </p:spPr>
        <p:txBody>
          <a:bodyPr/>
          <a:lstStyle/>
          <a:p>
            <a:pPr algn="l" eaLnBrk="1" hangingPunct="1">
              <a:defRPr/>
            </a:pPr>
            <a:r>
              <a:rPr lang="en-US" dirty="0" err="1" smtClean="0">
                <a:cs typeface="+mj-cs"/>
              </a:rPr>
              <a:t>Robocup</a:t>
            </a:r>
            <a:r>
              <a:rPr lang="en-US" dirty="0" smtClean="0">
                <a:cs typeface="+mj-cs"/>
              </a:rPr>
              <a:t> @ Cornell --- Raff </a:t>
            </a:r>
            <a:r>
              <a:rPr lang="en-US" dirty="0" err="1" smtClean="0">
                <a:cs typeface="+mj-cs"/>
              </a:rPr>
              <a:t>D’Andrea</a:t>
            </a:r>
            <a:r>
              <a:rPr lang="en-US" dirty="0" smtClean="0">
                <a:cs typeface="+mj-cs"/>
              </a:rPr>
              <a:t> 2000</a:t>
            </a:r>
            <a:br>
              <a:rPr lang="en-US" dirty="0" smtClean="0">
                <a:cs typeface="+mj-cs"/>
              </a:rPr>
            </a:br>
            <a:endParaRPr lang="en-US" dirty="0" smtClean="0">
              <a:cs typeface="+mj-cs"/>
            </a:endParaRPr>
          </a:p>
        </p:txBody>
      </p:sp>
      <p:pic>
        <p:nvPicPr>
          <p:cNvPr id="2" name="RC2000.mpg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762000" y="609600"/>
            <a:ext cx="8077200" cy="6057900"/>
          </a:xfrm>
          <a:prstGeom prst="rect">
            <a:avLst/>
          </a:prstGeom>
        </p:spPr>
      </p:pic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5029200" y="76200"/>
            <a:ext cx="387032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err="1" smtClean="0"/>
              <a:t>RoboCup</a:t>
            </a:r>
            <a:r>
              <a:rPr lang="en-US" b="1" dirty="0" smtClean="0"/>
              <a:t> Japan open 2013</a:t>
            </a:r>
            <a:endParaRPr lang="en-US" b="1" dirty="0"/>
          </a:p>
        </p:txBody>
      </p:sp>
      <p:pic>
        <p:nvPicPr>
          <p:cNvPr id="3" name="RoboCup Japan Open 2013 SSL Final [4_5].mp4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1066799"/>
            <a:ext cx="9144000" cy="51758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32981983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74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smtClean="0">
                <a:cs typeface="+mj-cs"/>
              </a:rPr>
              <a:t>From Robocup to </a:t>
            </a:r>
            <a:br>
              <a:rPr lang="en-US" smtClean="0">
                <a:cs typeface="+mj-cs"/>
              </a:rPr>
            </a:br>
            <a:r>
              <a:rPr lang="en-US" smtClean="0">
                <a:cs typeface="+mj-cs"/>
              </a:rPr>
              <a:t> Warehouse Automation</a:t>
            </a:r>
          </a:p>
        </p:txBody>
      </p:sp>
      <p:pic>
        <p:nvPicPr>
          <p:cNvPr id="78853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8467"/>
            <a:ext cx="2003425" cy="1333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KivaDiscoveryShort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295400" y="1371600"/>
            <a:ext cx="7010400" cy="52578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2362200" y="152400"/>
            <a:ext cx="293737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>
                <a:solidFill>
                  <a:schemeClr val="accent2"/>
                </a:solidFill>
              </a:rPr>
              <a:t>Kiva Systems $700M</a:t>
            </a:r>
            <a:endParaRPr lang="en-US" b="1" dirty="0">
              <a:solidFill>
                <a:schemeClr val="accent2"/>
              </a:solidFill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47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2005 Autonomous Control:</a:t>
            </a:r>
            <a:br>
              <a:rPr lang="en-US" dirty="0" smtClean="0">
                <a:solidFill>
                  <a:srgbClr val="FF0000"/>
                </a:solidFill>
                <a:cs typeface="+mj-cs"/>
              </a:rPr>
            </a:br>
            <a:r>
              <a:rPr lang="en-US" dirty="0" smtClean="0">
                <a:solidFill>
                  <a:srgbClr val="FF0000"/>
                </a:solidFill>
                <a:cs typeface="+mj-cs"/>
              </a:rPr>
              <a:t>DARPA GRAND CHALLENGE</a:t>
            </a:r>
          </a:p>
        </p:txBody>
      </p:sp>
      <p:pic>
        <p:nvPicPr>
          <p:cNvPr id="82946" name="Picture 3" descr="front_stanley_pictur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752600"/>
            <a:ext cx="3657600" cy="2139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24714" name="Rectangle 10"/>
          <p:cNvSpPr>
            <a:spLocks noChangeArrowheads="1"/>
          </p:cNvSpPr>
          <p:nvPr/>
        </p:nvSpPr>
        <p:spPr bwMode="auto">
          <a:xfrm>
            <a:off x="4191000" y="1981200"/>
            <a:ext cx="4953000" cy="261610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defRPr/>
            </a:pPr>
            <a:r>
              <a:rPr lang="en-US" b="1" dirty="0">
                <a:solidFill>
                  <a:schemeClr val="accent2"/>
                </a:solidFill>
                <a:cs typeface="+mn-cs"/>
              </a:rPr>
              <a:t>October 9, 2005</a:t>
            </a:r>
          </a:p>
          <a:p>
            <a:pPr eaLnBrk="0" hangingPunct="0">
              <a:defRPr/>
            </a:pPr>
            <a:r>
              <a:rPr lang="en-US" sz="2000" b="1" dirty="0">
                <a:solidFill>
                  <a:schemeClr val="accent2"/>
                </a:solidFill>
                <a:cs typeface="+mn-cs"/>
              </a:rPr>
              <a:t>Stanley and the Stanford </a:t>
            </a:r>
            <a:r>
              <a:rPr lang="en-US" sz="2000" b="1" dirty="0" err="1">
                <a:solidFill>
                  <a:schemeClr val="accent2"/>
                </a:solidFill>
                <a:cs typeface="+mn-cs"/>
              </a:rPr>
              <a:t>RacingTeam</a:t>
            </a:r>
            <a:endParaRPr lang="en-US" sz="2000" b="1" dirty="0">
              <a:solidFill>
                <a:schemeClr val="accent2"/>
              </a:solidFill>
              <a:cs typeface="+mn-cs"/>
            </a:endParaRPr>
          </a:p>
          <a:p>
            <a:pPr eaLnBrk="0" hangingPunct="0">
              <a:defRPr/>
            </a:pPr>
            <a:r>
              <a:rPr lang="en-US" sz="2000" b="1" dirty="0">
                <a:solidFill>
                  <a:schemeClr val="accent2"/>
                </a:solidFill>
                <a:cs typeface="+mn-cs"/>
              </a:rPr>
              <a:t>were awarded 2 million dollars  for being the </a:t>
            </a:r>
            <a:r>
              <a:rPr lang="en-US" sz="2000" b="1" dirty="0" smtClean="0">
                <a:solidFill>
                  <a:schemeClr val="accent2"/>
                </a:solidFill>
                <a:cs typeface="+mn-cs"/>
              </a:rPr>
              <a:t>first </a:t>
            </a:r>
            <a:r>
              <a:rPr lang="en-US" sz="2000" b="1" dirty="0">
                <a:solidFill>
                  <a:schemeClr val="accent2"/>
                </a:solidFill>
                <a:cs typeface="+mn-cs"/>
              </a:rPr>
              <a:t>team to complete the 132 mile </a:t>
            </a:r>
          </a:p>
          <a:p>
            <a:pPr eaLnBrk="0" hangingPunct="0">
              <a:defRPr/>
            </a:pPr>
            <a:r>
              <a:rPr lang="en-US" sz="2000" b="1" dirty="0">
                <a:solidFill>
                  <a:schemeClr val="accent2"/>
                </a:solidFill>
                <a:cs typeface="+mn-cs"/>
              </a:rPr>
              <a:t>DARPA Grand Challenge course (Mojave Desert). </a:t>
            </a:r>
            <a:r>
              <a:rPr lang="en-US" sz="2000" b="1" dirty="0" smtClean="0">
                <a:solidFill>
                  <a:schemeClr val="accent2"/>
                </a:solidFill>
                <a:cs typeface="+mn-cs"/>
              </a:rPr>
              <a:t> Stanley </a:t>
            </a:r>
            <a:r>
              <a:rPr lang="en-US" sz="2000" b="1" dirty="0">
                <a:solidFill>
                  <a:schemeClr val="accent2"/>
                </a:solidFill>
                <a:cs typeface="+mn-cs"/>
              </a:rPr>
              <a:t>finished in just under 6 hours 54 minutes </a:t>
            </a:r>
            <a:r>
              <a:rPr lang="en-US" sz="2000" b="1" dirty="0" smtClean="0">
                <a:solidFill>
                  <a:schemeClr val="accent2"/>
                </a:solidFill>
                <a:cs typeface="+mn-cs"/>
              </a:rPr>
              <a:t>and </a:t>
            </a:r>
            <a:r>
              <a:rPr lang="en-US" sz="2000" b="1" dirty="0">
                <a:solidFill>
                  <a:schemeClr val="accent2"/>
                </a:solidFill>
                <a:cs typeface="+mn-cs"/>
              </a:rPr>
              <a:t>averaged over 19 miles per hours on the course. </a:t>
            </a:r>
          </a:p>
        </p:txBody>
      </p:sp>
      <p:sp>
        <p:nvSpPr>
          <p:cNvPr id="82948" name="Rectangle 1"/>
          <p:cNvSpPr>
            <a:spLocks noChangeArrowheads="1"/>
          </p:cNvSpPr>
          <p:nvPr/>
        </p:nvSpPr>
        <p:spPr bwMode="auto">
          <a:xfrm>
            <a:off x="304800" y="6019800"/>
            <a:ext cx="7010400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r>
              <a:rPr lang="en-US" dirty="0"/>
              <a:t>http://</a:t>
            </a:r>
            <a:r>
              <a:rPr lang="en-US" dirty="0" err="1"/>
              <a:t>www.youtube.com</a:t>
            </a:r>
            <a:r>
              <a:rPr lang="en-US" dirty="0"/>
              <a:t>/</a:t>
            </a:r>
            <a:r>
              <a:rPr lang="en-US" dirty="0" err="1"/>
              <a:t>watch?v</a:t>
            </a:r>
            <a:r>
              <a:rPr lang="en-US" dirty="0"/>
              <a:t>=bp9KBrH8H04</a:t>
            </a:r>
          </a:p>
        </p:txBody>
      </p:sp>
      <p:sp>
        <p:nvSpPr>
          <p:cNvPr id="82949" name="Rectangle 2"/>
          <p:cNvSpPr>
            <a:spLocks noChangeArrowheads="1"/>
          </p:cNvSpPr>
          <p:nvPr/>
        </p:nvSpPr>
        <p:spPr bwMode="auto">
          <a:xfrm>
            <a:off x="304800" y="5029200"/>
            <a:ext cx="4572000" cy="830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r>
              <a:rPr lang="en-US" b="1" dirty="0"/>
              <a:t>Sebastian </a:t>
            </a:r>
            <a:r>
              <a:rPr lang="en-US" b="1" dirty="0" err="1"/>
              <a:t>Thrun</a:t>
            </a:r>
            <a:r>
              <a:rPr lang="en-US" b="1" dirty="0"/>
              <a:t>: </a:t>
            </a:r>
          </a:p>
          <a:p>
            <a:r>
              <a:rPr lang="en-US" b="1" dirty="0">
                <a:solidFill>
                  <a:srgbClr val="FF0000"/>
                </a:solidFill>
              </a:rPr>
              <a:t>Google's driverless car (2011) 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4800600" y="4800600"/>
            <a:ext cx="38100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</a:rPr>
              <a:t>Cornell team stuck </a:t>
            </a:r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  <a:sym typeface="Wingdings"/>
              </a:rPr>
              <a:t></a:t>
            </a:r>
            <a:endParaRPr lang="en-US" b="1" dirty="0" smtClean="0">
              <a:solidFill>
                <a:schemeClr val="accent1">
                  <a:lumMod val="75000"/>
                </a:schemeClr>
              </a:solidFill>
            </a:endParaRPr>
          </a:p>
          <a:p>
            <a:r>
              <a:rPr lang="en-US" b="1" dirty="0" smtClean="0">
                <a:solidFill>
                  <a:schemeClr val="accent1">
                    <a:lumMod val="75000"/>
                  </a:schemeClr>
                </a:solidFill>
              </a:rPr>
              <a:t>due to malfunctioning GPS.</a:t>
            </a:r>
            <a:endParaRPr lang="en-US" b="1" dirty="0">
              <a:solidFill>
                <a:schemeClr val="accent1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1449671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47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247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247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9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294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294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9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8294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8294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24714" grpId="0"/>
      <p:bldP spid="82948" grpId="0"/>
      <p:bldP spid="82949" grpId="0"/>
      <p:bldP spid="2" grpId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3970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5350" y="581025"/>
            <a:ext cx="7354888" cy="5695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26756" name="Text Box 4"/>
          <p:cNvSpPr txBox="1">
            <a:spLocks noChangeArrowheads="1"/>
          </p:cNvSpPr>
          <p:nvPr/>
        </p:nvSpPr>
        <p:spPr bwMode="auto">
          <a:xfrm>
            <a:off x="6781800" y="2286000"/>
            <a:ext cx="2300680" cy="15696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dirty="0">
                <a:cs typeface="+mn-cs"/>
              </a:rPr>
              <a:t>A* </a:t>
            </a:r>
            <a:r>
              <a:rPr lang="en-US" dirty="0" smtClean="0">
                <a:cs typeface="+mn-cs"/>
              </a:rPr>
              <a:t>algorithm</a:t>
            </a:r>
          </a:p>
          <a:p>
            <a:pPr>
              <a:defRPr/>
            </a:pPr>
            <a:r>
              <a:rPr lang="en-US" dirty="0" smtClean="0">
                <a:cs typeface="+mn-cs"/>
              </a:rPr>
              <a:t>Covered in</a:t>
            </a:r>
          </a:p>
          <a:p>
            <a:pPr>
              <a:defRPr/>
            </a:pPr>
            <a:r>
              <a:rPr lang="en-US" dirty="0" smtClean="0">
                <a:cs typeface="+mn-cs"/>
              </a:rPr>
              <a:t>search and</a:t>
            </a:r>
          </a:p>
          <a:p>
            <a:pPr>
              <a:defRPr/>
            </a:pPr>
            <a:r>
              <a:rPr lang="en-US" dirty="0" smtClean="0">
                <a:cs typeface="+mn-cs"/>
              </a:rPr>
              <a:t>problem solving.</a:t>
            </a:r>
            <a:endParaRPr lang="en-US" dirty="0"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12635150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8018" name="Rectangle 2"/>
          <p:cNvSpPr>
            <a:spLocks noGrp="1" noChangeArrowheads="1"/>
          </p:cNvSpPr>
          <p:nvPr>
            <p:ph type="title"/>
          </p:nvPr>
        </p:nvSpPr>
        <p:spPr>
          <a:xfrm>
            <a:off x="1371600" y="76200"/>
            <a:ext cx="77724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sz="2800" dirty="0" smtClean="0">
                <a:solidFill>
                  <a:srgbClr val="FF0000"/>
                </a:solidFill>
                <a:cs typeface="+mj-cs"/>
              </a:rPr>
              <a:t>2007 </a:t>
            </a:r>
            <a:r>
              <a:rPr lang="en-US" sz="2800" dirty="0" err="1" smtClean="0">
                <a:solidFill>
                  <a:srgbClr val="FF0000"/>
                </a:solidFill>
                <a:cs typeface="+mj-cs"/>
              </a:rPr>
              <a:t>Darpa</a:t>
            </a:r>
            <a:r>
              <a:rPr lang="en-US" sz="2800" dirty="0" smtClean="0">
                <a:solidFill>
                  <a:srgbClr val="FF0000"/>
                </a:solidFill>
                <a:cs typeface="+mj-cs"/>
              </a:rPr>
              <a:t> Urban Challenge</a:t>
            </a:r>
            <a:br>
              <a:rPr lang="en-US" sz="2800" dirty="0" smtClean="0">
                <a:solidFill>
                  <a:srgbClr val="FF0000"/>
                </a:solidFill>
                <a:cs typeface="+mj-cs"/>
              </a:rPr>
            </a:br>
            <a:r>
              <a:rPr lang="en-US" sz="2800" dirty="0" smtClean="0">
                <a:solidFill>
                  <a:srgbClr val="FF0000"/>
                </a:solidFill>
                <a:cs typeface="+mj-cs"/>
              </a:rPr>
              <a:t>Winner: CMU Tartan Racing's Boss  </a:t>
            </a:r>
            <a:br>
              <a:rPr lang="en-US" sz="2800" dirty="0" smtClean="0">
                <a:solidFill>
                  <a:srgbClr val="FF0000"/>
                </a:solidFill>
                <a:cs typeface="+mj-cs"/>
              </a:rPr>
            </a:br>
            <a:endParaRPr lang="en-US" sz="2800" dirty="0" smtClean="0">
              <a:solidFill>
                <a:srgbClr val="FF0000"/>
              </a:solidFill>
              <a:cs typeface="+mj-cs"/>
            </a:endParaRPr>
          </a:p>
        </p:txBody>
      </p:sp>
      <p:sp>
        <p:nvSpPr>
          <p:cNvPr id="123801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609600" y="6248400"/>
            <a:ext cx="7772400" cy="4114800"/>
          </a:xfrm>
        </p:spPr>
        <p:txBody>
          <a:bodyPr/>
          <a:lstStyle/>
          <a:p>
            <a:pPr eaLnBrk="1" hangingPunct="1">
              <a:defRPr/>
            </a:pPr>
            <a:r>
              <a:rPr lang="en-US" smtClean="0">
                <a:cs typeface="+mn-cs"/>
              </a:rPr>
              <a:t>http://www.tartanracing.org/blog/index.html#26</a:t>
            </a:r>
          </a:p>
        </p:txBody>
      </p:sp>
      <p:pic>
        <p:nvPicPr>
          <p:cNvPr id="84995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0600" y="1828800"/>
            <a:ext cx="7246938" cy="4403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38021" name="Picture 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38800" y="4114800"/>
            <a:ext cx="2857500" cy="1905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152400" y="25400"/>
            <a:ext cx="4638559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>
                <a:solidFill>
                  <a:srgbClr val="009973"/>
                </a:solidFill>
              </a:rPr>
              <a:t>Cornell: 4</a:t>
            </a:r>
            <a:r>
              <a:rPr lang="en-US" b="1" baseline="30000" dirty="0" smtClean="0">
                <a:solidFill>
                  <a:srgbClr val="009973"/>
                </a:solidFill>
              </a:rPr>
              <a:t>th</a:t>
            </a:r>
            <a:r>
              <a:rPr lang="en-US" b="1" dirty="0" smtClean="0">
                <a:solidFill>
                  <a:srgbClr val="009973"/>
                </a:solidFill>
              </a:rPr>
              <a:t>!</a:t>
            </a:r>
          </a:p>
          <a:p>
            <a:r>
              <a:rPr lang="en-US" b="1" dirty="0" smtClean="0">
                <a:solidFill>
                  <a:srgbClr val="009973"/>
                </a:solidFill>
              </a:rPr>
              <a:t>Also, in historic</a:t>
            </a:r>
          </a:p>
          <a:p>
            <a:r>
              <a:rPr lang="en-US" b="1" i="1" dirty="0" smtClean="0">
                <a:solidFill>
                  <a:srgbClr val="FF0000"/>
                </a:solidFill>
              </a:rPr>
              <a:t>1</a:t>
            </a:r>
            <a:r>
              <a:rPr lang="en-US" b="1" i="1" baseline="30000" dirty="0" smtClean="0">
                <a:solidFill>
                  <a:srgbClr val="FF0000"/>
                </a:solidFill>
              </a:rPr>
              <a:t>st</a:t>
            </a:r>
            <a:r>
              <a:rPr lang="en-US" b="1" i="1" dirty="0" smtClean="0">
                <a:solidFill>
                  <a:srgbClr val="FF0000"/>
                </a:solidFill>
              </a:rPr>
              <a:t> autonomous driverless car</a:t>
            </a:r>
          </a:p>
          <a:p>
            <a:r>
              <a:rPr lang="en-US" b="1" i="1" dirty="0" smtClean="0">
                <a:solidFill>
                  <a:srgbClr val="FF0000"/>
                </a:solidFill>
              </a:rPr>
              <a:t>collision</a:t>
            </a:r>
            <a:r>
              <a:rPr lang="en-US" b="1" dirty="0" smtClean="0">
                <a:solidFill>
                  <a:srgbClr val="FF0000"/>
                </a:solidFill>
              </a:rPr>
              <a:t>. </a:t>
            </a:r>
            <a:r>
              <a:rPr lang="en-US" b="1" dirty="0" smtClean="0">
                <a:solidFill>
                  <a:srgbClr val="009973"/>
                </a:solidFill>
              </a:rPr>
              <a:t>Rear-ended by MIT car!</a:t>
            </a:r>
            <a:endParaRPr lang="en-US" b="1" dirty="0">
              <a:solidFill>
                <a:srgbClr val="00997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76953363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065" name="Rectangle 1"/>
          <p:cNvSpPr>
            <a:spLocks noChangeArrowheads="1"/>
          </p:cNvSpPr>
          <p:nvPr/>
        </p:nvSpPr>
        <p:spPr bwMode="auto">
          <a:xfrm>
            <a:off x="2590800" y="6019800"/>
            <a:ext cx="6400800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r>
              <a:rPr lang="en-US"/>
              <a:t>http://www.youtube.com/watch?v=dr7IxQeXr7g</a:t>
            </a:r>
          </a:p>
        </p:txBody>
      </p:sp>
      <p:sp>
        <p:nvSpPr>
          <p:cNvPr id="88066" name="Rectangle 2"/>
          <p:cNvSpPr>
            <a:spLocks noChangeArrowheads="1"/>
          </p:cNvSpPr>
          <p:nvPr/>
        </p:nvSpPr>
        <p:spPr bwMode="auto">
          <a:xfrm>
            <a:off x="2286000" y="4419600"/>
            <a:ext cx="4648200" cy="1384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pPr algn="ctr"/>
            <a:r>
              <a:rPr lang="en-US" sz="2800"/>
              <a:t>Watson defeats the </a:t>
            </a:r>
          </a:p>
          <a:p>
            <a:pPr algn="ctr"/>
            <a:r>
              <a:rPr lang="en-US" sz="2800"/>
              <a:t>two greatest Jeopardy! </a:t>
            </a:r>
          </a:p>
          <a:p>
            <a:pPr algn="ctr"/>
            <a:r>
              <a:rPr lang="en-US" sz="2800"/>
              <a:t>champions</a:t>
            </a:r>
          </a:p>
        </p:txBody>
      </p:sp>
      <p:pic>
        <p:nvPicPr>
          <p:cNvPr id="8806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48000" y="2057400"/>
            <a:ext cx="3359150" cy="1905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5638800" y="228600"/>
            <a:ext cx="3336721" cy="13849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</a:rPr>
              <a:t>Watson: </a:t>
            </a:r>
            <a:endParaRPr lang="en-US" sz="2800" b="1" dirty="0">
              <a:solidFill>
                <a:srgbClr val="FF0000"/>
              </a:solidFill>
            </a:endParaRPr>
          </a:p>
          <a:p>
            <a:r>
              <a:rPr lang="en-US" sz="2800" b="1" dirty="0" smtClean="0">
                <a:solidFill>
                  <a:srgbClr val="FF0000"/>
                </a:solidFill>
              </a:rPr>
              <a:t>Question-Answering</a:t>
            </a:r>
          </a:p>
          <a:p>
            <a:r>
              <a:rPr lang="en-US" sz="2800" b="1" dirty="0" smtClean="0">
                <a:solidFill>
                  <a:srgbClr val="FF0000"/>
                </a:solidFill>
              </a:rPr>
              <a:t>system, 2011</a:t>
            </a:r>
            <a:endParaRPr lang="en-US" sz="2800" b="1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smtClean="0"/>
              <a:t>Watson</a:t>
            </a:r>
          </a:p>
        </p:txBody>
      </p:sp>
      <p:pic>
        <p:nvPicPr>
          <p:cNvPr id="2" name="IBM and the Jeopardy Challenge.mo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696516" y="1553767"/>
            <a:ext cx="7893844" cy="44402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3218313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3866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685800"/>
            <a:ext cx="7772400" cy="4114800"/>
          </a:xfrm>
        </p:spPr>
        <p:txBody>
          <a:bodyPr/>
          <a:lstStyle/>
          <a:p>
            <a:r>
              <a:rPr lang="en-US" b="1" dirty="0" smtClean="0">
                <a:solidFill>
                  <a:srgbClr val="FF0000"/>
                </a:solidFill>
              </a:rPr>
              <a:t>New York Times: “Scientists </a:t>
            </a:r>
            <a:r>
              <a:rPr lang="en-US" b="1" dirty="0">
                <a:solidFill>
                  <a:srgbClr val="FF0000"/>
                </a:solidFill>
              </a:rPr>
              <a:t>See Promise in Deep-Learning </a:t>
            </a:r>
            <a:endParaRPr lang="en-US" b="1" dirty="0" smtClean="0">
              <a:solidFill>
                <a:srgbClr val="FF0000"/>
              </a:solidFill>
            </a:endParaRPr>
          </a:p>
          <a:p>
            <a:r>
              <a:rPr lang="en-US" b="1" dirty="0" smtClean="0">
                <a:solidFill>
                  <a:srgbClr val="FF0000"/>
                </a:solidFill>
              </a:rPr>
              <a:t>Programs,” Saturday, Nov. 24, 2012.</a:t>
            </a:r>
            <a:endParaRPr lang="en-US" dirty="0"/>
          </a:p>
          <a:p>
            <a:r>
              <a:rPr lang="en-US" b="1" dirty="0">
                <a:solidFill>
                  <a:srgbClr val="660066"/>
                </a:solidFill>
                <a:hlinkClick r:id="rId2"/>
              </a:rPr>
              <a:t>http://www.nytimes.com/2012/11/24/science/scientists-see-advances-in-deep-learning-a-part-of-artificial-intelligence.html?</a:t>
            </a:r>
            <a:r>
              <a:rPr lang="en-US" b="1" dirty="0" smtClean="0">
                <a:solidFill>
                  <a:srgbClr val="660066"/>
                </a:solidFill>
                <a:hlinkClick r:id="rId2"/>
              </a:rPr>
              <a:t>hpw</a:t>
            </a:r>
            <a:endParaRPr lang="en-US" b="1" dirty="0" smtClean="0">
              <a:solidFill>
                <a:srgbClr val="660066"/>
              </a:solidFill>
            </a:endParaRPr>
          </a:p>
          <a:p>
            <a:endParaRPr lang="en-US" dirty="0"/>
          </a:p>
          <a:p>
            <a:r>
              <a:rPr lang="en-US" b="1" dirty="0" smtClean="0">
                <a:solidFill>
                  <a:schemeClr val="accent2"/>
                </a:solidFill>
              </a:rPr>
              <a:t>Multi-layer neural networks, a resurgence!</a:t>
            </a:r>
          </a:p>
          <a:p>
            <a:pPr marL="457200" indent="-457200">
              <a:buAutoNum type="alphaLcParenR"/>
            </a:pPr>
            <a:r>
              <a:rPr lang="en-US" b="1" dirty="0" smtClean="0">
                <a:solidFill>
                  <a:schemeClr val="accent2"/>
                </a:solidFill>
              </a:rPr>
              <a:t>Winner one of the most recent learning competitions</a:t>
            </a:r>
          </a:p>
          <a:p>
            <a:pPr marL="457200" indent="-457200">
              <a:buAutoNum type="alphaLcParenR"/>
            </a:pPr>
            <a:r>
              <a:rPr lang="en-US" b="1" dirty="0" smtClean="0">
                <a:solidFill>
                  <a:schemeClr val="accent2"/>
                </a:solidFill>
              </a:rPr>
              <a:t>Automatic (unsupervised) learning of “cat” and “human face” from 10 million of Google images; 16,000 cores 3 days; multi-layer neural network (Stanford &amp; Google).</a:t>
            </a:r>
          </a:p>
          <a:p>
            <a:pPr marL="457200" indent="-457200">
              <a:buAutoNum type="alphaLcParenR"/>
            </a:pPr>
            <a:r>
              <a:rPr lang="en-US" b="1" dirty="0" smtClean="0">
                <a:solidFill>
                  <a:schemeClr val="accent2"/>
                </a:solidFill>
              </a:rPr>
              <a:t>Speech recognition and real-time translation (Microsoft Research, China).</a:t>
            </a:r>
          </a:p>
          <a:p>
            <a:endParaRPr lang="en-US" b="1" dirty="0"/>
          </a:p>
          <a:p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914400" y="5257800"/>
            <a:ext cx="6249627" cy="1200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008000"/>
                </a:solidFill>
                <a:cs typeface="+mn-cs"/>
              </a:rPr>
              <a:t>Aside: see web site for great survey article </a:t>
            </a:r>
          </a:p>
          <a:p>
            <a:r>
              <a:rPr lang="en-US" dirty="0" smtClean="0">
                <a:solidFill>
                  <a:srgbClr val="008000"/>
                </a:solidFill>
                <a:cs typeface="+mn-cs"/>
              </a:rPr>
              <a:t>“A Few Useful Things to Know About</a:t>
            </a:r>
          </a:p>
          <a:p>
            <a:r>
              <a:rPr lang="en-US" dirty="0" smtClean="0">
                <a:solidFill>
                  <a:srgbClr val="008000"/>
                </a:solidFill>
                <a:cs typeface="+mn-cs"/>
              </a:rPr>
              <a:t>Machine Learning” by </a:t>
            </a:r>
            <a:r>
              <a:rPr lang="en-US" dirty="0" err="1" smtClean="0">
                <a:solidFill>
                  <a:srgbClr val="008000"/>
                </a:solidFill>
                <a:cs typeface="+mn-cs"/>
              </a:rPr>
              <a:t>Domingos</a:t>
            </a:r>
            <a:r>
              <a:rPr lang="en-US" dirty="0" smtClean="0">
                <a:solidFill>
                  <a:srgbClr val="008000"/>
                </a:solidFill>
                <a:cs typeface="+mn-cs"/>
              </a:rPr>
              <a:t>, CACM, 2012.</a:t>
            </a:r>
            <a:endParaRPr lang="en-US" dirty="0">
              <a:solidFill>
                <a:srgbClr val="008000"/>
              </a:solidFill>
              <a:cs typeface="+mn-cs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3352800" y="152400"/>
            <a:ext cx="569819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i="1" dirty="0" smtClean="0">
                <a:solidFill>
                  <a:srgbClr val="FF0000"/>
                </a:solidFill>
              </a:rPr>
              <a:t>Neural Networks --- Deep Learning, 2012.</a:t>
            </a:r>
            <a:endParaRPr lang="en-US" b="1" i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08439869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Speech Recognition Breakthrough for the Spoken, Translated Word.mp4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685800" y="-9097"/>
            <a:ext cx="7943850" cy="635508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85800" y="6248400"/>
            <a:ext cx="746670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000000"/>
                </a:solidFill>
                <a:cs typeface="+mn-cs"/>
              </a:rPr>
              <a:t>Start at min. 3:00. Deep Neural Nets in speech recognition.</a:t>
            </a:r>
            <a:endParaRPr lang="en-US" dirty="0">
              <a:solidFill>
                <a:srgbClr val="000000"/>
              </a:solidFill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36388805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381000"/>
            <a:ext cx="7924800" cy="6019800"/>
          </a:xfrm>
        </p:spPr>
        <p:txBody>
          <a:bodyPr/>
          <a:lstStyle/>
          <a:p>
            <a:endParaRPr lang="en-US" b="1" dirty="0" smtClean="0">
              <a:solidFill>
                <a:srgbClr val="FF0000"/>
              </a:solidFill>
            </a:endParaRPr>
          </a:p>
          <a:p>
            <a:r>
              <a:rPr lang="en-US" b="1" dirty="0" smtClean="0">
                <a:solidFill>
                  <a:schemeClr val="accent2"/>
                </a:solidFill>
              </a:rPr>
              <a:t>1) Intelligent autonomous assistants, e.g., iPhone’s </a:t>
            </a:r>
            <a:r>
              <a:rPr lang="en-US" b="1" dirty="0" err="1" smtClean="0">
                <a:solidFill>
                  <a:schemeClr val="accent2"/>
                </a:solidFill>
              </a:rPr>
              <a:t>Siri</a:t>
            </a:r>
            <a:endParaRPr lang="en-US" b="1" dirty="0">
              <a:solidFill>
                <a:schemeClr val="accent2"/>
              </a:solidFill>
            </a:endParaRPr>
          </a:p>
          <a:p>
            <a:r>
              <a:rPr lang="en-US" b="1" dirty="0" smtClean="0">
                <a:solidFill>
                  <a:schemeClr val="accent2"/>
                </a:solidFill>
              </a:rPr>
              <a:t>     (still a long way to go </a:t>
            </a:r>
            <a:r>
              <a:rPr lang="en-US" b="1" dirty="0" smtClean="0">
                <a:solidFill>
                  <a:schemeClr val="accent2"/>
                </a:solidFill>
                <a:sym typeface="Wingdings"/>
              </a:rPr>
              <a:t></a:t>
            </a:r>
            <a:r>
              <a:rPr lang="en-US" b="1" dirty="0" smtClean="0">
                <a:solidFill>
                  <a:schemeClr val="accent2"/>
                </a:solidFill>
              </a:rPr>
              <a:t>) Integrated, autonomous agents.</a:t>
            </a:r>
          </a:p>
          <a:p>
            <a:r>
              <a:rPr lang="en-US" b="1" dirty="0">
                <a:solidFill>
                  <a:schemeClr val="accent2"/>
                </a:solidFill>
              </a:rPr>
              <a:t> </a:t>
            </a:r>
            <a:r>
              <a:rPr lang="en-US" b="1" dirty="0" smtClean="0">
                <a:solidFill>
                  <a:schemeClr val="accent2"/>
                </a:solidFill>
              </a:rPr>
              <a:t>    Google Glass will be the next step. Location / context aware;</a:t>
            </a:r>
          </a:p>
          <a:p>
            <a:r>
              <a:rPr lang="en-US" b="1" dirty="0">
                <a:solidFill>
                  <a:schemeClr val="accent2"/>
                </a:solidFill>
              </a:rPr>
              <a:t> </a:t>
            </a:r>
            <a:r>
              <a:rPr lang="en-US" b="1" dirty="0" smtClean="0">
                <a:solidFill>
                  <a:schemeClr val="accent2"/>
                </a:solidFill>
              </a:rPr>
              <a:t>    rich sensing, vision and speech understanding and generation.</a:t>
            </a:r>
          </a:p>
          <a:p>
            <a:endParaRPr lang="en-US" b="1" dirty="0">
              <a:solidFill>
                <a:schemeClr val="accent2"/>
              </a:solidFill>
            </a:endParaRPr>
          </a:p>
          <a:p>
            <a:r>
              <a:rPr lang="en-US" b="1" dirty="0" smtClean="0">
                <a:solidFill>
                  <a:srgbClr val="009973"/>
                </a:solidFill>
              </a:rPr>
              <a:t>2) Fully self-driving car (Google; assisted driving Mercedes and BMW --- </a:t>
            </a:r>
            <a:r>
              <a:rPr lang="en-US" b="1" dirty="0" smtClean="0">
                <a:solidFill>
                  <a:srgbClr val="FF0000"/>
                </a:solidFill>
              </a:rPr>
              <a:t>the cost of a car is becoming software and sensors Incredibly more lines of code in a Mercedes than in a Boeing 747.)</a:t>
            </a:r>
          </a:p>
          <a:p>
            <a:endParaRPr lang="en-US" b="1" dirty="0">
              <a:solidFill>
                <a:srgbClr val="FF0000"/>
              </a:solidFill>
            </a:endParaRPr>
          </a:p>
          <a:p>
            <a:r>
              <a:rPr lang="en-US" b="1" dirty="0" smtClean="0">
                <a:solidFill>
                  <a:schemeClr val="accent2"/>
                </a:solidFill>
              </a:rPr>
              <a:t>2)  Google translate. Reaches around 70% of human translator performance. Almost fully a purely statistical approach. </a:t>
            </a:r>
          </a:p>
          <a:p>
            <a:endParaRPr lang="en-US" b="1" dirty="0">
              <a:solidFill>
                <a:schemeClr val="accent2"/>
              </a:solidFill>
            </a:endParaRPr>
          </a:p>
          <a:p>
            <a:r>
              <a:rPr lang="en-US" b="1" dirty="0" smtClean="0">
                <a:solidFill>
                  <a:schemeClr val="accent2"/>
                </a:solidFill>
              </a:rPr>
              <a:t>     Not clear yet how far one can go without a real understanding of the semantics (meaning). But with Big Data, statistical methods already went much further than many researchers had considered possible only 10 years ago.</a:t>
            </a:r>
          </a:p>
          <a:p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2743200" y="300335"/>
            <a:ext cx="439299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i="1" dirty="0" smtClean="0">
                <a:solidFill>
                  <a:srgbClr val="FF0000"/>
                </a:solidFill>
              </a:rPr>
              <a:t>Other promising ongoing efforts</a:t>
            </a:r>
            <a:endParaRPr lang="en-US" b="1" i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68792689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53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838200" y="1981200"/>
            <a:ext cx="8305800" cy="5105400"/>
          </a:xfrm>
          <a:extLst>
            <a:ext uri="{91240B29-F687-4f45-9708-019B960494DF}">
              <a14:hiddenLine xmlns:a14="http://schemas.microsoft.com/office/drawing/2010/main" w="12699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lIns="90488" tIns="44450" rIns="90488" bIns="44450"/>
          <a:lstStyle/>
          <a:p>
            <a:pPr marL="0" indent="0">
              <a:spcBef>
                <a:spcPct val="0"/>
              </a:spcBef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Course Administration</a:t>
            </a:r>
            <a:endParaRPr lang="en-US" sz="4400" b="1" kern="1200" dirty="0">
              <a:solidFill>
                <a:srgbClr val="000000"/>
              </a:solidFill>
              <a:latin typeface="Arial" charset="0"/>
              <a:ea typeface="ＭＳ Ｐゴシック" charset="0"/>
              <a:sym typeface="Wingdings" charset="0"/>
            </a:endParaRPr>
          </a:p>
          <a:p>
            <a:pPr eaLnBrk="1" hangingPunct="1">
              <a:defRPr/>
            </a:pPr>
            <a:endParaRPr lang="en-US" sz="2800" b="1" dirty="0">
              <a:solidFill>
                <a:srgbClr val="FF0000"/>
              </a:solidFill>
              <a:cs typeface="+mn-cs"/>
            </a:endParaRPr>
          </a:p>
          <a:p>
            <a:pPr marL="0" lvl="0" indent="0" eaLnBrk="1" hangingPunct="1">
              <a:spcBef>
                <a:spcPct val="0"/>
              </a:spcBef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What is Artificial Intelligence?  </a:t>
            </a:r>
            <a:endParaRPr lang="en-US" sz="2400" kern="1200" dirty="0">
              <a:solidFill>
                <a:srgbClr val="000000"/>
              </a:solidFill>
              <a:latin typeface="Times New Roman" charset="0"/>
              <a:ea typeface="ＭＳ Ｐゴシック" charset="0"/>
            </a:endParaRPr>
          </a:p>
          <a:p>
            <a:pPr eaLnBrk="1" hangingPunct="1">
              <a:defRPr/>
            </a:pPr>
            <a:endParaRPr lang="en-US" sz="2800" b="1" dirty="0" smtClean="0">
              <a:solidFill>
                <a:srgbClr val="FF0000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800" b="1" dirty="0" smtClean="0">
                <a:solidFill>
                  <a:srgbClr val="FF0000"/>
                </a:solidFill>
                <a:cs typeface="+mn-cs"/>
              </a:rPr>
              <a:t>Course Themes,  Goals, and Syllabus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4953000" y="1676400"/>
            <a:ext cx="609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5400" b="1" dirty="0">
                <a:solidFill>
                  <a:srgbClr val="000000"/>
                </a:solidFill>
                <a:latin typeface="Arial" charset="0"/>
                <a:sym typeface="Wingdings" charset="0"/>
              </a:rPr>
              <a:t>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6019800" y="2743200"/>
            <a:ext cx="609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5400" b="1" dirty="0">
                <a:solidFill>
                  <a:srgbClr val="000000"/>
                </a:solidFill>
                <a:latin typeface="Arial" charset="0"/>
                <a:sym typeface="Wingdings" charset="0"/>
              </a:rPr>
              <a:t>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7723789"/>
      </p:ext>
    </p:extLst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4" grpId="0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03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Setting expectations for this course</a:t>
            </a:r>
          </a:p>
        </p:txBody>
      </p:sp>
      <p:sp>
        <p:nvSpPr>
          <p:cNvPr id="12503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sz="2800" b="1" dirty="0" smtClean="0">
                <a:cs typeface="+mn-cs"/>
              </a:rPr>
              <a:t>Are you going to build real systems and robots?</a:t>
            </a: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</p:txBody>
      </p:sp>
      <p:sp>
        <p:nvSpPr>
          <p:cNvPr id="1250308" name="Text Box 4"/>
          <p:cNvSpPr txBox="1">
            <a:spLocks noChangeArrowheads="1"/>
          </p:cNvSpPr>
          <p:nvPr/>
        </p:nvSpPr>
        <p:spPr bwMode="auto">
          <a:xfrm>
            <a:off x="6324600" y="2590800"/>
            <a:ext cx="1082348" cy="5232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2800" b="1" dirty="0">
                <a:solidFill>
                  <a:srgbClr val="FF0000"/>
                </a:solidFill>
                <a:cs typeface="+mn-cs"/>
              </a:rPr>
              <a:t>NO…</a:t>
            </a:r>
          </a:p>
        </p:txBody>
      </p:sp>
      <p:sp>
        <p:nvSpPr>
          <p:cNvPr id="1250309" name="Rectangle 5"/>
          <p:cNvSpPr>
            <a:spLocks noChangeArrowheads="1"/>
          </p:cNvSpPr>
          <p:nvPr/>
        </p:nvSpPr>
        <p:spPr bwMode="auto">
          <a:xfrm>
            <a:off x="1066800" y="3429000"/>
            <a:ext cx="7162800" cy="2554545"/>
          </a:xfrm>
          <a:prstGeom prst="rect">
            <a:avLst/>
          </a:prstGeom>
          <a:solidFill>
            <a:srgbClr val="CCFFCC"/>
          </a:solidFill>
          <a:ln>
            <a:noFill/>
          </a:ln>
          <a:effectLst>
            <a:glow rad="101600">
              <a:schemeClr val="accent2">
                <a:alpha val="75000"/>
              </a:schemeClr>
            </a:glow>
          </a:effectLst>
          <a:extLst/>
        </p:spPr>
        <p:txBody>
          <a:bodyPr>
            <a:spAutoFit/>
          </a:bodyPr>
          <a:lstStyle/>
          <a:p>
            <a:pPr algn="ctr">
              <a:defRPr/>
            </a:pPr>
            <a:r>
              <a:rPr lang="en-US" sz="3200" b="1" dirty="0">
                <a:solidFill>
                  <a:srgbClr val="FF0000"/>
                </a:solidFill>
                <a:cs typeface="+mn-cs"/>
              </a:rPr>
              <a:t>Goal: </a:t>
            </a:r>
          </a:p>
          <a:p>
            <a:pPr algn="ctr">
              <a:defRPr/>
            </a:pPr>
            <a:r>
              <a:rPr lang="en-US" sz="3200" b="1" dirty="0">
                <a:solidFill>
                  <a:srgbClr val="FF0000"/>
                </a:solidFill>
                <a:cs typeface="+mn-cs"/>
              </a:rPr>
              <a:t>Introduce  the conceptual framework and computational techniques that  serve as a foundation for the </a:t>
            </a:r>
            <a:r>
              <a:rPr lang="en-US" sz="3200" b="1" dirty="0" smtClean="0">
                <a:solidFill>
                  <a:srgbClr val="FF0000"/>
                </a:solidFill>
                <a:cs typeface="+mn-cs"/>
              </a:rPr>
              <a:t>field </a:t>
            </a:r>
            <a:r>
              <a:rPr lang="en-US" sz="3200" b="1" dirty="0">
                <a:solidFill>
                  <a:srgbClr val="FF0000"/>
                </a:solidFill>
                <a:cs typeface="+mn-cs"/>
              </a:rPr>
              <a:t>of artificial intelligence (AI).</a:t>
            </a: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030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5030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5030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03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503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503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50309" grpId="0" animBg="1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3858" name="Rectangle 2"/>
          <p:cNvSpPr>
            <a:spLocks noGrp="1" noChangeArrowheads="1"/>
          </p:cNvSpPr>
          <p:nvPr>
            <p:ph type="title"/>
          </p:nvPr>
        </p:nvSpPr>
        <p:spPr>
          <a:xfrm>
            <a:off x="1066800" y="-76200"/>
            <a:ext cx="777240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Syllabus</a:t>
            </a:r>
          </a:p>
        </p:txBody>
      </p:sp>
      <p:sp>
        <p:nvSpPr>
          <p:cNvPr id="127385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066800"/>
            <a:ext cx="8382000" cy="4876800"/>
          </a:xfrm>
        </p:spPr>
        <p:txBody>
          <a:bodyPr/>
          <a:lstStyle/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Structure of intelligent agents and environments.  </a:t>
            </a:r>
          </a:p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Problem solving by search: principles of search, uninformed (</a:t>
            </a:r>
            <a:r>
              <a:rPr lang="ja-JP" altLang="en-US" b="1" dirty="0" smtClean="0">
                <a:solidFill>
                  <a:schemeClr val="accent2"/>
                </a:solidFill>
                <a:latin typeface="Arial"/>
                <a:cs typeface="+mn-cs"/>
              </a:rPr>
              <a:t>“</a:t>
            </a:r>
            <a:r>
              <a:rPr lang="en-US" b="1" dirty="0" smtClean="0">
                <a:solidFill>
                  <a:schemeClr val="accent2"/>
                </a:solidFill>
                <a:cs typeface="+mn-cs"/>
              </a:rPr>
              <a:t>blind</a:t>
            </a:r>
            <a:r>
              <a:rPr lang="ja-JP" altLang="en-US" b="1" dirty="0" smtClean="0">
                <a:solidFill>
                  <a:schemeClr val="accent2"/>
                </a:solidFill>
                <a:latin typeface="Arial"/>
                <a:cs typeface="+mn-cs"/>
              </a:rPr>
              <a:t>”</a:t>
            </a:r>
            <a:r>
              <a:rPr lang="en-US" b="1" dirty="0" smtClean="0">
                <a:solidFill>
                  <a:schemeClr val="accent2"/>
                </a:solidFill>
                <a:cs typeface="+mn-cs"/>
              </a:rPr>
              <a:t>) search, informed (</a:t>
            </a:r>
            <a:r>
              <a:rPr lang="ja-JP" altLang="en-US" b="1" dirty="0" smtClean="0">
                <a:solidFill>
                  <a:schemeClr val="accent2"/>
                </a:solidFill>
                <a:latin typeface="Arial"/>
                <a:cs typeface="+mn-cs"/>
              </a:rPr>
              <a:t>“</a:t>
            </a:r>
            <a:r>
              <a:rPr lang="en-US" b="1" dirty="0" smtClean="0">
                <a:solidFill>
                  <a:schemeClr val="accent2"/>
                </a:solidFill>
                <a:cs typeface="+mn-cs"/>
              </a:rPr>
              <a:t>heuristic</a:t>
            </a:r>
            <a:r>
              <a:rPr lang="ja-JP" altLang="en-US" b="1" dirty="0" smtClean="0">
                <a:solidFill>
                  <a:schemeClr val="accent2"/>
                </a:solidFill>
                <a:latin typeface="Arial"/>
                <a:cs typeface="+mn-cs"/>
              </a:rPr>
              <a:t>”</a:t>
            </a:r>
            <a:r>
              <a:rPr lang="en-US" b="1" dirty="0" smtClean="0">
                <a:solidFill>
                  <a:schemeClr val="accent2"/>
                </a:solidFill>
                <a:cs typeface="+mn-cs"/>
              </a:rPr>
              <a:t>) search, and local search.  </a:t>
            </a:r>
          </a:p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Constraint satisfaction problems: definition, search and inference, and study of structure.  </a:t>
            </a:r>
          </a:p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Adversarial search: games, optimal strategies, imperfect, real-time decisions.  </a:t>
            </a:r>
          </a:p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Logical agents: propositional and first order logic, knowledge bases and inference.  </a:t>
            </a:r>
          </a:p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Uncertainty and probabilistic reasoning: probability concepts, Bayesian networks,   probabilistic reasoning over time, and decision making. </a:t>
            </a:r>
          </a:p>
          <a:p>
            <a:pPr eaLnBrk="1" hangingPunct="1">
              <a:buFontTx/>
              <a:buChar char="•"/>
              <a:defRPr/>
            </a:pPr>
            <a:r>
              <a:rPr lang="en-US" b="1" dirty="0" smtClean="0">
                <a:solidFill>
                  <a:schemeClr val="accent2"/>
                </a:solidFill>
                <a:cs typeface="+mn-cs"/>
              </a:rPr>
              <a:t>Learning: inductive learning, concept formation, decision tree learning, statistical approaches, neural networks, reinforcement learning.</a:t>
            </a:r>
          </a:p>
          <a:p>
            <a:pPr eaLnBrk="1" hangingPunct="1">
              <a:defRPr/>
            </a:pPr>
            <a:endParaRPr lang="en-US" dirty="0" smtClean="0">
              <a:cs typeface="+mn-cs"/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738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738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738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7385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738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27385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2738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2738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27385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27385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7385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7385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385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27385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27385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28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>
              <a:defRPr/>
            </a:pPr>
            <a:r>
              <a:rPr lang="en-US" dirty="0" smtClean="0">
                <a:solidFill>
                  <a:srgbClr val="FF0000"/>
                </a:solidFill>
                <a:cs typeface="+mj-cs"/>
              </a:rPr>
              <a:t>So far,</a:t>
            </a:r>
            <a:r>
              <a:rPr lang="en-US" dirty="0">
                <a:solidFill>
                  <a:srgbClr val="FF0000"/>
                </a:solidFill>
                <a:cs typeface="+mj-cs"/>
              </a:rPr>
              <a:t> </a:t>
            </a:r>
            <a:r>
              <a:rPr lang="en-US" dirty="0" smtClean="0">
                <a:solidFill>
                  <a:srgbClr val="FF0000"/>
                </a:solidFill>
                <a:cs typeface="+mj-cs"/>
              </a:rPr>
              <a:t>we discussed</a:t>
            </a:r>
          </a:p>
        </p:txBody>
      </p:sp>
      <p:sp>
        <p:nvSpPr>
          <p:cNvPr id="12328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76400"/>
            <a:ext cx="8382000" cy="2895600"/>
          </a:xfrm>
        </p:spPr>
        <p:txBody>
          <a:bodyPr/>
          <a:lstStyle/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Artificial Intelligence and characteristics of </a:t>
            </a:r>
            <a:r>
              <a:rPr lang="en-US" sz="2400" b="1" i="1" dirty="0" smtClean="0">
                <a:solidFill>
                  <a:schemeClr val="accent2"/>
                </a:solidFill>
                <a:cs typeface="+mn-cs"/>
              </a:rPr>
              <a:t>intelligent</a:t>
            </a: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 systems.</a:t>
            </a:r>
          </a:p>
          <a:p>
            <a:pPr eaLnBrk="1" hangingPunct="1">
              <a:defRPr/>
            </a:pPr>
            <a:endParaRPr lang="en-US" sz="2400" b="1" dirty="0" smtClean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Brief history of AI</a:t>
            </a:r>
          </a:p>
          <a:p>
            <a:pPr eaLnBrk="1" hangingPunct="1">
              <a:defRPr/>
            </a:pPr>
            <a:endParaRPr lang="en-US" sz="2400" b="1" i="1" dirty="0" smtClean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400" b="1" dirty="0" smtClean="0">
                <a:solidFill>
                  <a:schemeClr val="accent2"/>
                </a:solidFill>
                <a:cs typeface="+mn-cs"/>
              </a:rPr>
              <a:t>Major recent AI achievements</a:t>
            </a:r>
          </a:p>
          <a:p>
            <a:pPr eaLnBrk="1" hangingPunct="1">
              <a:defRPr/>
            </a:pPr>
            <a:endParaRPr lang="en-US" sz="2400" b="1" i="1" dirty="0" smtClean="0">
              <a:solidFill>
                <a:schemeClr val="accent2"/>
              </a:solidFill>
              <a:cs typeface="+mn-cs"/>
            </a:endParaRPr>
          </a:p>
          <a:p>
            <a:pPr eaLnBrk="1" hangingPunct="1">
              <a:defRPr/>
            </a:pPr>
            <a:r>
              <a:rPr lang="en-US" sz="2400" b="1" i="1" dirty="0" smtClean="0">
                <a:solidFill>
                  <a:schemeClr val="accent2"/>
                </a:solidFill>
                <a:cs typeface="+mn-cs"/>
              </a:rPr>
              <a:t>	</a:t>
            </a:r>
            <a:endParaRPr lang="en-US" sz="2800" b="1" i="1" dirty="0" smtClean="0">
              <a:solidFill>
                <a:srgbClr val="FF0000"/>
              </a:solidFill>
              <a:cs typeface="+mn-cs"/>
            </a:endParaRPr>
          </a:p>
        </p:txBody>
      </p:sp>
      <p:sp>
        <p:nvSpPr>
          <p:cNvPr id="1232900" name="Text Box 4"/>
          <p:cNvSpPr txBox="1">
            <a:spLocks noChangeArrowheads="1"/>
          </p:cNvSpPr>
          <p:nvPr/>
        </p:nvSpPr>
        <p:spPr bwMode="auto">
          <a:xfrm>
            <a:off x="3200400" y="5029200"/>
            <a:ext cx="5188890" cy="4616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dirty="0">
                <a:cs typeface="+mn-cs"/>
              </a:rPr>
              <a:t> </a:t>
            </a:r>
            <a:r>
              <a:rPr lang="en-US" b="1" dirty="0">
                <a:solidFill>
                  <a:schemeClr val="accent1">
                    <a:lumMod val="50000"/>
                  </a:schemeClr>
                </a:solidFill>
                <a:cs typeface="+mn-cs"/>
              </a:rPr>
              <a:t>Reading: Chapter 1 Russell &amp; </a:t>
            </a:r>
            <a:r>
              <a:rPr lang="en-US" b="1" dirty="0" err="1">
                <a:solidFill>
                  <a:schemeClr val="accent1">
                    <a:lumMod val="50000"/>
                  </a:schemeClr>
                </a:solidFill>
                <a:cs typeface="+mn-cs"/>
              </a:rPr>
              <a:t>Norvig</a:t>
            </a:r>
            <a:endParaRPr lang="en-US" b="1" dirty="0">
              <a:solidFill>
                <a:schemeClr val="accent1">
                  <a:lumMod val="50000"/>
                </a:schemeClr>
              </a:solidFill>
              <a:cs typeface="+mn-cs"/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28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328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3289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289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23289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23289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289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23289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23289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290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23290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23290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9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theme/theme1.xml><?xml version="1.0" encoding="utf-8"?>
<a:theme xmlns:a="http://schemas.openxmlformats.org/drawingml/2006/main" name="Default Design">
  <a:themeElements>
    <a:clrScheme name="Custom 10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FF3C3F"/>
      </a:hlink>
      <a:folHlink>
        <a:srgbClr val="214AB2"/>
      </a:folHlink>
    </a:clrScheme>
    <a:fontScheme name="Default Design">
      <a:majorFont>
        <a:latin typeface="Times New Roman"/>
        <a:ea typeface="ＭＳ Ｐゴシック"/>
        <a:cs typeface=""/>
      </a:majorFont>
      <a:minorFont>
        <a:latin typeface="Times New Roman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1_Default Design">
  <a:themeElements>
    <a:clrScheme name="Custom 2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4342B"/>
      </a:hlink>
      <a:folHlink>
        <a:srgbClr val="40B21F"/>
      </a:folHlink>
    </a:clrScheme>
    <a:fontScheme name="1_Default Design">
      <a:majorFont>
        <a:latin typeface="Times New Roman"/>
        <a:ea typeface="ＭＳ Ｐゴシック"/>
        <a:cs typeface=""/>
      </a:majorFont>
      <a:minorFont>
        <a:latin typeface="Times New Roman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1_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Default Design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ITAS Slides(WB)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ITAS Slides(WB)">
      <a:majorFont>
        <a:latin typeface="Arial"/>
        <a:ea typeface="ＭＳ Ｐゴシック"/>
        <a:cs typeface=""/>
      </a:majorFont>
      <a:minorFont>
        <a:latin typeface="Arial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>
            <a:ln>
              <a:noFill/>
            </a:ln>
            <a:solidFill>
              <a:srgbClr val="063DE8"/>
            </a:solidFill>
            <a:effectLst/>
            <a:latin typeface="Arial" charset="0"/>
            <a:ea typeface="ＭＳ Ｐゴシック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>
            <a:ln>
              <a:noFill/>
            </a:ln>
            <a:solidFill>
              <a:srgbClr val="063DE8"/>
            </a:solidFill>
            <a:effectLst/>
            <a:latin typeface="Arial" charset="0"/>
            <a:ea typeface="ＭＳ Ｐゴシック" charset="0"/>
          </a:defRPr>
        </a:defPPr>
      </a:lstStyle>
    </a:lnDef>
  </a:objectDefaults>
  <a:extraClrSchemeLst>
    <a:extraClrScheme>
      <a:clrScheme name="ITAS Slides(WB) 1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33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ITAS Slides(WB) 3">
        <a:dk1>
          <a:srgbClr val="000000"/>
        </a:dk1>
        <a:lt1>
          <a:srgbClr val="FFFFCC"/>
        </a:lt1>
        <a:dk2>
          <a:srgbClr val="999933"/>
        </a:dk2>
        <a:lt2>
          <a:srgbClr val="808000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4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5">
        <a:dk1>
          <a:srgbClr val="000000"/>
        </a:dk1>
        <a:lt1>
          <a:srgbClr val="FFFFFF"/>
        </a:lt1>
        <a:dk2>
          <a:srgbClr val="000000"/>
        </a:dk2>
        <a:lt2>
          <a:srgbClr val="9F9F9F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6">
        <a:dk1>
          <a:srgbClr val="000000"/>
        </a:dk1>
        <a:lt1>
          <a:srgbClr val="FFFFFF"/>
        </a:lt1>
        <a:dk2>
          <a:srgbClr val="000000"/>
        </a:dk2>
        <a:lt2>
          <a:srgbClr val="868686"/>
        </a:lt2>
        <a:accent1>
          <a:srgbClr val="CBCBCB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005CE7"/>
        </a:accent6>
        <a:hlink>
          <a:srgbClr val="FF0033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7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4.xml><?xml version="1.0" encoding="utf-8"?>
<a:theme xmlns:a="http://schemas.openxmlformats.org/drawingml/2006/main" name="1_ITAS Slides(WB)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ITAS Slides(WB)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ITAS Slides(WB) 1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33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ITAS Slides(WB) 3">
        <a:dk1>
          <a:srgbClr val="000000"/>
        </a:dk1>
        <a:lt1>
          <a:srgbClr val="FFFFCC"/>
        </a:lt1>
        <a:dk2>
          <a:srgbClr val="999933"/>
        </a:dk2>
        <a:lt2>
          <a:srgbClr val="808000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4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5">
        <a:dk1>
          <a:srgbClr val="000000"/>
        </a:dk1>
        <a:lt1>
          <a:srgbClr val="FFFFFF"/>
        </a:lt1>
        <a:dk2>
          <a:srgbClr val="000000"/>
        </a:dk2>
        <a:lt2>
          <a:srgbClr val="9F9F9F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6">
        <a:dk1>
          <a:srgbClr val="000000"/>
        </a:dk1>
        <a:lt1>
          <a:srgbClr val="FFFFFF"/>
        </a:lt1>
        <a:dk2>
          <a:srgbClr val="000000"/>
        </a:dk2>
        <a:lt2>
          <a:srgbClr val="868686"/>
        </a:lt2>
        <a:accent1>
          <a:srgbClr val="CBCBCB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005CE7"/>
        </a:accent6>
        <a:hlink>
          <a:srgbClr val="FF0033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7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5.xml><?xml version="1.0" encoding="utf-8"?>
<a:theme xmlns:a="http://schemas.openxmlformats.org/drawingml/2006/main" name="2_ITAS Slides(WB)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ITAS Slides(WB)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ITAS Slides(WB) 1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33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ITAS Slides(WB) 3">
        <a:dk1>
          <a:srgbClr val="000000"/>
        </a:dk1>
        <a:lt1>
          <a:srgbClr val="FFFFCC"/>
        </a:lt1>
        <a:dk2>
          <a:srgbClr val="999933"/>
        </a:dk2>
        <a:lt2>
          <a:srgbClr val="808000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4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5">
        <a:dk1>
          <a:srgbClr val="000000"/>
        </a:dk1>
        <a:lt1>
          <a:srgbClr val="FFFFFF"/>
        </a:lt1>
        <a:dk2>
          <a:srgbClr val="000000"/>
        </a:dk2>
        <a:lt2>
          <a:srgbClr val="9F9F9F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6">
        <a:dk1>
          <a:srgbClr val="000000"/>
        </a:dk1>
        <a:lt1>
          <a:srgbClr val="FFFFFF"/>
        </a:lt1>
        <a:dk2>
          <a:srgbClr val="000000"/>
        </a:dk2>
        <a:lt2>
          <a:srgbClr val="868686"/>
        </a:lt2>
        <a:accent1>
          <a:srgbClr val="CBCBCB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005CE7"/>
        </a:accent6>
        <a:hlink>
          <a:srgbClr val="FF0033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7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6.xml><?xml version="1.0" encoding="utf-8"?>
<a:theme xmlns:a="http://schemas.openxmlformats.org/drawingml/2006/main" name="3_ITAS Slides(WB)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ITAS Slides(WB)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ITAS Slides(WB) 1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33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ITAS Slides(WB) 3">
        <a:dk1>
          <a:srgbClr val="000000"/>
        </a:dk1>
        <a:lt1>
          <a:srgbClr val="FFFFCC"/>
        </a:lt1>
        <a:dk2>
          <a:srgbClr val="999933"/>
        </a:dk2>
        <a:lt2>
          <a:srgbClr val="808000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4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5">
        <a:dk1>
          <a:srgbClr val="000000"/>
        </a:dk1>
        <a:lt1>
          <a:srgbClr val="FFFFFF"/>
        </a:lt1>
        <a:dk2>
          <a:srgbClr val="000000"/>
        </a:dk2>
        <a:lt2>
          <a:srgbClr val="9F9F9F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6">
        <a:dk1>
          <a:srgbClr val="000000"/>
        </a:dk1>
        <a:lt1>
          <a:srgbClr val="FFFFFF"/>
        </a:lt1>
        <a:dk2>
          <a:srgbClr val="000000"/>
        </a:dk2>
        <a:lt2>
          <a:srgbClr val="868686"/>
        </a:lt2>
        <a:accent1>
          <a:srgbClr val="CBCBCB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005CE7"/>
        </a:accent6>
        <a:hlink>
          <a:srgbClr val="FF0033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7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7.xml><?xml version="1.0" encoding="utf-8"?>
<a:theme xmlns:a="http://schemas.openxmlformats.org/drawingml/2006/main" name="2_Default Design">
  <a:themeElements>
    <a:clrScheme name="Custom 1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FF465F"/>
      </a:hlink>
      <a:folHlink>
        <a:srgbClr val="1F3BB2"/>
      </a:folHlink>
    </a:clrScheme>
    <a:fontScheme name="Default Design">
      <a:majorFont>
        <a:latin typeface="Times New Roman"/>
        <a:ea typeface="ＭＳ Ｐゴシック"/>
        <a:cs typeface=""/>
      </a:majorFont>
      <a:minorFont>
        <a:latin typeface="Times New Roman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8.xml><?xml version="1.0" encoding="utf-8"?>
<a:theme xmlns:a="http://schemas.openxmlformats.org/drawingml/2006/main" name="4_ITAS Slides(WB)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ITAS Slides(WB)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ITAS Slides(WB) 1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33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ITAS Slides(WB) 3">
        <a:dk1>
          <a:srgbClr val="000000"/>
        </a:dk1>
        <a:lt1>
          <a:srgbClr val="FFFFCC"/>
        </a:lt1>
        <a:dk2>
          <a:srgbClr val="999933"/>
        </a:dk2>
        <a:lt2>
          <a:srgbClr val="808000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4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5">
        <a:dk1>
          <a:srgbClr val="000000"/>
        </a:dk1>
        <a:lt1>
          <a:srgbClr val="FFFFFF"/>
        </a:lt1>
        <a:dk2>
          <a:srgbClr val="000000"/>
        </a:dk2>
        <a:lt2>
          <a:srgbClr val="9F9F9F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6">
        <a:dk1>
          <a:srgbClr val="000000"/>
        </a:dk1>
        <a:lt1>
          <a:srgbClr val="FFFFFF"/>
        </a:lt1>
        <a:dk2>
          <a:srgbClr val="000000"/>
        </a:dk2>
        <a:lt2>
          <a:srgbClr val="868686"/>
        </a:lt2>
        <a:accent1>
          <a:srgbClr val="CBCBCB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005CE7"/>
        </a:accent6>
        <a:hlink>
          <a:srgbClr val="FF0033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7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9.xml><?xml version="1.0" encoding="utf-8"?>
<a:theme xmlns:a="http://schemas.openxmlformats.org/drawingml/2006/main" name="Title - Top">
  <a:themeElements>
    <a:clrScheme name="">
      <a:dk1>
        <a:srgbClr val="3F3F3F"/>
      </a:dk1>
      <a:lt1>
        <a:srgbClr val="FFFFFF"/>
      </a:lt1>
      <a:dk2>
        <a:srgbClr val="000000"/>
      </a:dk2>
      <a:lt2>
        <a:srgbClr val="FFFFFF"/>
      </a:lt2>
      <a:accent1>
        <a:srgbClr val="395C7F"/>
      </a:accent1>
      <a:accent2>
        <a:srgbClr val="333399"/>
      </a:accent2>
      <a:accent3>
        <a:srgbClr val="FFFFFF"/>
      </a:accent3>
      <a:accent4>
        <a:srgbClr val="343434"/>
      </a:accent4>
      <a:accent5>
        <a:srgbClr val="AEB5C0"/>
      </a:accent5>
      <a:accent6>
        <a:srgbClr val="2D2D8A"/>
      </a:accent6>
      <a:hlink>
        <a:srgbClr val="009999"/>
      </a:hlink>
      <a:folHlink>
        <a:srgbClr val="99CC00"/>
      </a:folHlink>
    </a:clrScheme>
    <a:fontScheme name="Title - Top">
      <a:majorFont>
        <a:latin typeface="Copperplate"/>
        <a:ea typeface="ヒラギノ明朝 ProN W3"/>
        <a:cs typeface="ヒラギノ明朝 ProN W3"/>
      </a:majorFont>
      <a:minorFont>
        <a:latin typeface="Palatino"/>
        <a:ea typeface="ヒラギノ明朝 ProN W3"/>
        <a:cs typeface="ヒラギノ明朝 ProN W3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blipFill dpi="0" rotWithShape="0">
          <a:blip xmlns:r="http://schemas.openxmlformats.org/officeDocument/2006/relationships" r:embed="rId1"/>
          <a:srcRect/>
          <a:tile tx="0" ty="0" sx="100000" sy="100000" flip="none" algn="tl"/>
        </a:blipFill>
        <a:ln w="25400" cap="flat" cmpd="sng" algn="ctr">
          <a:solidFill>
            <a:srgbClr val="404040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4000" b="0" i="0" u="none" strike="noStrike" cap="none" normalizeH="0" baseline="0">
            <a:ln>
              <a:noFill/>
            </a:ln>
            <a:solidFill>
              <a:srgbClr val="3F3F3F"/>
            </a:solidFill>
            <a:effectLst/>
            <a:latin typeface="Palatino" charset="0"/>
            <a:ea typeface="ヒラギノ明朝 ProN W3" charset="0"/>
            <a:cs typeface="ヒラギノ明朝 ProN W3" charset="0"/>
            <a:sym typeface="Palatino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blipFill dpi="0" rotWithShape="0">
          <a:blip xmlns:r="http://schemas.openxmlformats.org/officeDocument/2006/relationships" r:embed="rId1"/>
          <a:srcRect/>
          <a:tile tx="0" ty="0" sx="100000" sy="100000" flip="none" algn="tl"/>
        </a:blipFill>
        <a:ln w="25400" cap="flat" cmpd="sng" algn="ctr">
          <a:solidFill>
            <a:srgbClr val="404040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blurRad="63500" dist="38099" dir="2700000" algn="ctr" rotWithShape="0">
                  <a:schemeClr val="bg2">
                    <a:alpha val="74998"/>
                  </a:schemeClr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4000" b="0" i="0" u="none" strike="noStrike" cap="none" normalizeH="0" baseline="0">
            <a:ln>
              <a:noFill/>
            </a:ln>
            <a:solidFill>
              <a:srgbClr val="3F3F3F"/>
            </a:solidFill>
            <a:effectLst/>
            <a:latin typeface="Palatino" charset="0"/>
            <a:ea typeface="ヒラギノ明朝 ProN W3" charset="0"/>
            <a:cs typeface="ヒラギノ明朝 ProN W3" charset="0"/>
            <a:sym typeface="Palatino" charset="0"/>
          </a:defRPr>
        </a:defPPr>
      </a:lstStyle>
    </a:lnDef>
  </a:objectDefaults>
  <a:extraClrSchemeLst>
    <a:extraClrScheme>
      <a:clrScheme name="Title - Top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10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11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54642</TotalTime>
  <Words>2674</Words>
  <Application>Microsoft Macintosh PowerPoint</Application>
  <PresentationFormat>On-screen Show (4:3)</PresentationFormat>
  <Paragraphs>375</Paragraphs>
  <Slides>39</Slides>
  <Notes>5</Notes>
  <HiddenSlides>0</HiddenSlides>
  <MMClips>6</MMClips>
  <ScaleCrop>false</ScaleCrop>
  <HeadingPairs>
    <vt:vector size="4" baseType="variant">
      <vt:variant>
        <vt:lpstr>Theme</vt:lpstr>
      </vt:variant>
      <vt:variant>
        <vt:i4>9</vt:i4>
      </vt:variant>
      <vt:variant>
        <vt:lpstr>Slide Titles</vt:lpstr>
      </vt:variant>
      <vt:variant>
        <vt:i4>39</vt:i4>
      </vt:variant>
    </vt:vector>
  </HeadingPairs>
  <TitlesOfParts>
    <vt:vector size="48" baseType="lpstr">
      <vt:lpstr>Default Design</vt:lpstr>
      <vt:lpstr>1_Default Design</vt:lpstr>
      <vt:lpstr>ITAS Slides(WB)</vt:lpstr>
      <vt:lpstr>1_ITAS Slides(WB)</vt:lpstr>
      <vt:lpstr>2_ITAS Slides(WB)</vt:lpstr>
      <vt:lpstr>3_ITAS Slides(WB)</vt:lpstr>
      <vt:lpstr>2_Default Design</vt:lpstr>
      <vt:lpstr>4_ITAS Slides(WB)</vt:lpstr>
      <vt:lpstr>Title - Top</vt:lpstr>
      <vt:lpstr>AI Methodology</vt:lpstr>
      <vt:lpstr>What's  involved in Intelligence?</vt:lpstr>
      <vt:lpstr>AI leverages  from different disciplines</vt:lpstr>
      <vt:lpstr>Historical Perspective</vt:lpstr>
      <vt:lpstr>History of AI: The gestation of AI 1943-1956</vt:lpstr>
      <vt:lpstr>History of AI:  (1952-1969) Early enthusiasm, great expectations  </vt:lpstr>
      <vt:lpstr>The Blocks World</vt:lpstr>
      <vt:lpstr>PowerPoint Presentation</vt:lpstr>
      <vt:lpstr>History of AI A dose of reality (1965 - 1978)</vt:lpstr>
      <vt:lpstr>History of AI A dose of reality, cont. (1965 - 1978)</vt:lpstr>
      <vt:lpstr>History of AI Knowledge based systems (1969-79)</vt:lpstr>
      <vt:lpstr>PowerPoint Presentation</vt:lpstr>
      <vt:lpstr>History of AI: 1995 - present </vt:lpstr>
      <vt:lpstr>PowerPoint Presentation</vt:lpstr>
      <vt:lpstr>PowerPoint Presentation</vt:lpstr>
      <vt:lpstr>PowerPoint Presentation</vt:lpstr>
      <vt:lpstr>PowerPoint Presentation</vt:lpstr>
      <vt:lpstr>Deep Blue vs. Kasparov</vt:lpstr>
      <vt:lpstr>On Game 2</vt:lpstr>
      <vt:lpstr>PowerPoint Presentation</vt:lpstr>
      <vt:lpstr>PowerPoint Presentation</vt:lpstr>
      <vt:lpstr>PowerPoint Presentation</vt:lpstr>
      <vt:lpstr>PowerPoint Presentation</vt:lpstr>
      <vt:lpstr>Remote Agent: 1999 Winner of NASA's Software of the Year Award </vt:lpstr>
      <vt:lpstr>Robocup @ Cornell --- Raff D’Andrea 2000 </vt:lpstr>
      <vt:lpstr>PowerPoint Presentation</vt:lpstr>
      <vt:lpstr>From Robocup to   Warehouse Automation</vt:lpstr>
      <vt:lpstr>2005 Autonomous Control: DARPA GRAND CHALLENGE</vt:lpstr>
      <vt:lpstr>PowerPoint Presentation</vt:lpstr>
      <vt:lpstr>2007 Darpa Urban Challenge Winner: CMU Tartan Racing's Boss   </vt:lpstr>
      <vt:lpstr>PowerPoint Presentation</vt:lpstr>
      <vt:lpstr>Watson</vt:lpstr>
      <vt:lpstr>PowerPoint Presentation</vt:lpstr>
      <vt:lpstr>PowerPoint Presentation</vt:lpstr>
      <vt:lpstr>PowerPoint Presentation</vt:lpstr>
      <vt:lpstr>PowerPoint Presentation</vt:lpstr>
      <vt:lpstr>Setting expectations for this course</vt:lpstr>
      <vt:lpstr>Syllabus</vt:lpstr>
      <vt:lpstr>So far, we discussed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/>
  <cp:lastModifiedBy>Bart Selman</cp:lastModifiedBy>
  <cp:revision>1435</cp:revision>
  <dcterms:created xsi:type="dcterms:W3CDTF">1601-01-01T00:00:00Z</dcterms:created>
  <dcterms:modified xsi:type="dcterms:W3CDTF">2014-09-03T05:49:30Z</dcterms:modified>
</cp:coreProperties>
</file>