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677" r:id="rId3"/>
    <p:sldMasterId id="2147484074" r:id="rId4"/>
    <p:sldMasterId id="2147484086" r:id="rId5"/>
  </p:sldMasterIdLst>
  <p:notesMasterIdLst>
    <p:notesMasterId r:id="rId47"/>
  </p:notesMasterIdLst>
  <p:handoutMasterIdLst>
    <p:handoutMasterId r:id="rId48"/>
  </p:handoutMasterIdLst>
  <p:sldIdLst>
    <p:sldId id="374" r:id="rId6"/>
    <p:sldId id="552" r:id="rId7"/>
    <p:sldId id="529" r:id="rId8"/>
    <p:sldId id="530" r:id="rId9"/>
    <p:sldId id="531" r:id="rId10"/>
    <p:sldId id="532" r:id="rId11"/>
    <p:sldId id="375" r:id="rId12"/>
    <p:sldId id="383" r:id="rId13"/>
    <p:sldId id="384" r:id="rId14"/>
    <p:sldId id="388" r:id="rId15"/>
    <p:sldId id="398" r:id="rId16"/>
    <p:sldId id="392" r:id="rId17"/>
    <p:sldId id="480" r:id="rId18"/>
    <p:sldId id="481" r:id="rId19"/>
    <p:sldId id="390" r:id="rId20"/>
    <p:sldId id="484" r:id="rId21"/>
    <p:sldId id="485" r:id="rId22"/>
    <p:sldId id="544" r:id="rId23"/>
    <p:sldId id="553" r:id="rId24"/>
    <p:sldId id="402" r:id="rId25"/>
    <p:sldId id="395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5" r:id="rId34"/>
    <p:sldId id="547" r:id="rId35"/>
    <p:sldId id="548" r:id="rId36"/>
    <p:sldId id="550" r:id="rId37"/>
    <p:sldId id="551" r:id="rId38"/>
    <p:sldId id="403" r:id="rId39"/>
    <p:sldId id="468" r:id="rId40"/>
    <p:sldId id="542" r:id="rId41"/>
    <p:sldId id="546" r:id="rId42"/>
    <p:sldId id="404" r:id="rId43"/>
    <p:sldId id="406" r:id="rId44"/>
    <p:sldId id="408" r:id="rId45"/>
    <p:sldId id="53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>
      <p:cViewPr>
        <p:scale>
          <a:sx n="75" d="100"/>
          <a:sy n="75" d="100"/>
        </p:scale>
        <p:origin x="-1416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E54FE-2369-724B-9FF2-CB01F8B6015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C13C3-D86B-5C41-A0E2-6B7A5F0169C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42BC3-5FF6-C849-A37A-EC082A1B405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6621" tIns="43311" rIns="86621" bIns="43311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58A27-B7BA-9044-805A-EE67A09382C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0BFD9-E6A8-E24E-B344-A9F9B7039C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cs typeface="+mn-cs"/>
              </a:rPr>
              <a:t>In 1936 Alan Turing introduce a very </a:t>
            </a:r>
            <a:r>
              <a:rPr lang="en-US" sz="1400" u="sng" dirty="0" smtClean="0">
                <a:cs typeface="+mn-cs"/>
              </a:rPr>
              <a:t>elegant and powerful model </a:t>
            </a:r>
            <a:r>
              <a:rPr lang="en-US" sz="1400" dirty="0" smtClean="0">
                <a:cs typeface="+mn-cs"/>
              </a:rPr>
              <a:t>to formally define the notion of computation</a:t>
            </a:r>
            <a:endParaRPr lang="en-US" sz="14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E02DB-9C63-9D43-9FF6-9E09DE384D4B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In 1936 Alan Turing introduce a very elegant and powerful model to formally define the notion of </a:t>
            </a:r>
            <a:r>
              <a:rPr lang="en-US" dirty="0" err="1" smtClean="0">
                <a:cs typeface="+mn-cs"/>
              </a:rPr>
              <a:t>computatioan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5C715-4D86-E842-9068-A01396C25EF9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4F71-F810-494D-8BC7-B0DCE2D8B63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BF5B0-02AE-0B4C-A07B-A304F66F074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075C8-7199-8545-B228-0DD57AE681F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34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89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3816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783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323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69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4996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0886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05803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474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2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1018815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9E45FD0-2B83-7841-9712-47093EFC0FC9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B9932D0-DADD-9948-85D7-18AAD5B10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7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C0888C4-08B0-9E4F-8926-7A2719EE13EB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AB6FE51-E357-924E-8774-6BA8AD007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2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036B63F-D048-434B-A483-40EC75FA7D14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0D12B47-7067-674E-97E6-CFDE51CBA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6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BFBF964-4221-A841-9F43-E72BBBD253ED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C0CDC52-D4A4-AA4B-ADA4-44AA0448D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242D998A-A03C-FD4F-88F8-F582DED912EC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01C1CC1-0A24-0A41-BA9C-E6CE8DF6D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2F58A7C-58B5-4644-8325-89BBD6D04C5D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AF6A566-1BDC-3045-AFD9-282D0BA15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09FA7AF-9DD8-6242-961B-F5359B489034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5730489-AFA4-5944-8ABE-648F2D0C9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2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3372C23-325C-B446-ADE0-1306061F4E83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2E4CCA1-4A9E-9544-AB6D-390FD4FE0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7CFEFD0-0A82-B34B-9B32-3E0C18081EF0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FABCD28-122E-EF47-BAD4-C4DC844E5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6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0AA558-4F08-F34C-ACAC-840AAC6AC5FF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0A3C41E-67EF-F248-980E-C23B94D80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47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024BEC5-42A0-DF4E-B870-1AEADFA0EB8D}" type="datetimeFigureOut">
              <a:rPr lang="en-US"/>
              <a:pPr>
                <a:defRPr/>
              </a:pPr>
              <a:t>8/29/14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14D4823-6E8E-1A40-BB56-353472DA8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5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77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212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7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0481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8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693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117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55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714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058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984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797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949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30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3005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144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29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675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769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23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861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391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3028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3029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3030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cs typeface="+mn-cs"/>
              </a:rPr>
              <a:t>Carla P. Gomes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INFO372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564C66E-5180-D143-AB65-0A3E38C55908}" type="datetimeFigureOut">
              <a:rPr lang="en-US"/>
              <a:pPr>
                <a:defRPr/>
              </a:pPr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44ADCE1-DCDB-464B-B731-5A710F1E8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0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0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4.jpeg"/><Relationship Id="rId6" Type="http://schemas.openxmlformats.org/officeDocument/2006/relationships/image" Target="../media/image7.gi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computer50.org/kgill/people/turpic.gif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ewyorker.com/magazine/bios/gary_marcus/search?contributorName=Gary%20Marcu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mobile.nytimes.com/blogs/bits/2014/08/27/looking-to-the-future-of-data-science/?smid=tw-share" TargetMode="External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6.png"/><Relationship Id="rId3" Type="http://schemas.openxmlformats.org/officeDocument/2006/relationships/hyperlink" Target="http://www.scientificamerican.com/blog/post.cfm?id=are-whales-smarter-than-we-ar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humanbrainproject.eu/introduction.html" TargetMode="External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Introduction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(Reading R&amp;N: Chapter 1)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What is AI?</a:t>
            </a:r>
          </a:p>
        </p:txBody>
      </p:sp>
      <p:graphicFrame>
        <p:nvGraphicFramePr>
          <p:cNvPr id="1140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17884"/>
              </p:ext>
            </p:extLst>
          </p:nvPr>
        </p:nvGraphicFramePr>
        <p:xfrm>
          <a:off x="2743200" y="4495800"/>
          <a:ext cx="4038600" cy="192405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humanly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Rationally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Humanly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+mn-cs"/>
                        </a:rPr>
                        <a:t>Acting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Rationally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0753" name="Text Box 17"/>
          <p:cNvSpPr txBox="1">
            <a:spLocks noChangeArrowheads="1"/>
          </p:cNvSpPr>
          <p:nvPr/>
        </p:nvSpPr>
        <p:spPr bwMode="auto">
          <a:xfrm>
            <a:off x="214066" y="4343400"/>
            <a:ext cx="223679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1800" b="1" dirty="0" smtClean="0">
                <a:cs typeface="+mn-cs"/>
              </a:rPr>
              <a:t>Reasoning</a:t>
            </a:r>
          </a:p>
          <a:p>
            <a:pPr>
              <a:defRPr/>
            </a:pPr>
            <a:r>
              <a:rPr lang="en-US" sz="1800" b="1" dirty="0" smtClean="0">
                <a:cs typeface="+mn-cs"/>
              </a:rPr>
              <a:t>(“modeling thought /</a:t>
            </a:r>
          </a:p>
          <a:p>
            <a:pPr>
              <a:defRPr/>
            </a:pPr>
            <a:r>
              <a:rPr lang="en-US" sz="1800" b="1" dirty="0" smtClean="0">
                <a:cs typeface="+mn-cs"/>
              </a:rPr>
              <a:t> brain)</a:t>
            </a:r>
            <a:endParaRPr lang="en-US" sz="1800" b="1" dirty="0">
              <a:cs typeface="+mn-cs"/>
            </a:endParaRPr>
          </a:p>
        </p:txBody>
      </p:sp>
      <p:sp>
        <p:nvSpPr>
          <p:cNvPr id="1140754" name="Text Box 18"/>
          <p:cNvSpPr txBox="1">
            <a:spLocks noChangeArrowheads="1"/>
          </p:cNvSpPr>
          <p:nvPr/>
        </p:nvSpPr>
        <p:spPr bwMode="auto">
          <a:xfrm>
            <a:off x="228600" y="5562600"/>
            <a:ext cx="2284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Actions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“behaviorism”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“mimics behavior”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40755" name="Text Box 19"/>
          <p:cNvSpPr txBox="1">
            <a:spLocks noChangeArrowheads="1"/>
          </p:cNvSpPr>
          <p:nvPr/>
        </p:nvSpPr>
        <p:spPr bwMode="auto">
          <a:xfrm>
            <a:off x="2971800" y="3505200"/>
            <a:ext cx="14957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Intelligence</a:t>
            </a:r>
          </a:p>
        </p:txBody>
      </p:sp>
      <p:sp>
        <p:nvSpPr>
          <p:cNvPr id="1140756" name="Text Box 20"/>
          <p:cNvSpPr txBox="1">
            <a:spLocks noChangeArrowheads="1"/>
          </p:cNvSpPr>
          <p:nvPr/>
        </p:nvSpPr>
        <p:spPr bwMode="auto">
          <a:xfrm>
            <a:off x="4876800" y="3505200"/>
            <a:ext cx="2274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 b="1" dirty="0">
                <a:latin typeface="Arial"/>
                <a:cs typeface="+mn-cs"/>
              </a:rPr>
              <a:t>“</a:t>
            </a:r>
            <a:r>
              <a:rPr lang="en-US" sz="2000" b="1" dirty="0">
                <a:cs typeface="+mn-cs"/>
              </a:rPr>
              <a:t>Ideal</a:t>
            </a:r>
            <a:r>
              <a:rPr lang="ja-JP" altLang="en-US" sz="2000" b="1" dirty="0">
                <a:latin typeface="Arial"/>
                <a:cs typeface="+mn-cs"/>
              </a:rPr>
              <a:t>”</a:t>
            </a:r>
            <a:r>
              <a:rPr lang="en-US" sz="2000" b="1" dirty="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Pure Rationality</a:t>
            </a:r>
            <a:endParaRPr lang="en-US" sz="2000" b="1" dirty="0">
              <a:cs typeface="+mn-cs"/>
            </a:endParaRPr>
          </a:p>
        </p:txBody>
      </p:sp>
      <p:sp>
        <p:nvSpPr>
          <p:cNvPr id="1140757" name="Rectangle 21"/>
          <p:cNvSpPr>
            <a:spLocks noChangeArrowheads="1"/>
          </p:cNvSpPr>
          <p:nvPr/>
        </p:nvSpPr>
        <p:spPr bwMode="auto">
          <a:xfrm>
            <a:off x="1524000" y="1295400"/>
            <a:ext cx="74429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Views of AI fall into four different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perspectives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--- two dimensions:</a:t>
            </a: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cs typeface="+mn-cs"/>
            </a:endParaRP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1)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Thinking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versus Acting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2) Human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versus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Rational    (which is “easier”?)</a:t>
            </a:r>
            <a:r>
              <a:rPr lang="en-US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2877" y="3905072"/>
            <a:ext cx="232352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Which is</a:t>
            </a:r>
          </a:p>
          <a:p>
            <a:r>
              <a:rPr lang="en-US" dirty="0"/>
              <a:t>closest to</a:t>
            </a:r>
          </a:p>
          <a:p>
            <a:r>
              <a:rPr lang="en-US" dirty="0" smtClean="0"/>
              <a:t>a </a:t>
            </a:r>
            <a:r>
              <a:rPr lang="en-US" dirty="0"/>
              <a:t>‘real’ human?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0" y="5562600"/>
            <a:ext cx="146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Furthest?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53" grpId="0"/>
      <p:bldP spid="1140754" grpId="0"/>
      <p:bldP spid="1140755" grpId="0"/>
      <p:bldP spid="1140756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Different AI Perspectives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3810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900" smtClean="0">
                <a:cs typeface="+mn-cs"/>
              </a:rPr>
              <a:t>Human Thinking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900" smtClean="0">
                <a:cs typeface="+mn-cs"/>
              </a:rPr>
              <a:t>Human Acting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1159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3810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0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000" smtClean="0">
                <a:cs typeface="+mn-cs"/>
              </a:rPr>
              <a:t>Rational Thinking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000" smtClean="0">
                <a:cs typeface="+mn-cs"/>
              </a:rPr>
              <a:t>Rational Acting</a:t>
            </a:r>
          </a:p>
        </p:txBody>
      </p:sp>
      <p:pic>
        <p:nvPicPr>
          <p:cNvPr id="30724" name="Picture 5" descr="fig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9174" name="Text Box 6"/>
          <p:cNvSpPr txBox="1">
            <a:spLocks noChangeArrowheads="1"/>
          </p:cNvSpPr>
          <p:nvPr/>
        </p:nvSpPr>
        <p:spPr bwMode="auto">
          <a:xfrm>
            <a:off x="914400" y="5257800"/>
            <a:ext cx="3618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1. 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act like humans</a:t>
            </a:r>
          </a:p>
        </p:txBody>
      </p:sp>
      <p:sp>
        <p:nvSpPr>
          <p:cNvPr id="1159175" name="Text Box 7"/>
          <p:cNvSpPr txBox="1">
            <a:spLocks noChangeArrowheads="1"/>
          </p:cNvSpPr>
          <p:nvPr/>
        </p:nvSpPr>
        <p:spPr bwMode="auto">
          <a:xfrm>
            <a:off x="1066800" y="838200"/>
            <a:ext cx="3764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2. </a:t>
            </a:r>
            <a:r>
              <a:rPr lang="en-US" sz="2000" dirty="0">
                <a:cs typeface="+mn-cs"/>
              </a:rPr>
              <a:t>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think like humans</a:t>
            </a:r>
            <a:endParaRPr lang="en-US" sz="1800" b="1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5181600" y="685800"/>
            <a:ext cx="34969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3. </a:t>
            </a:r>
            <a:r>
              <a:rPr lang="en-US" sz="2000" dirty="0">
                <a:cs typeface="+mn-cs"/>
              </a:rPr>
              <a:t>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think </a:t>
            </a:r>
            <a:r>
              <a:rPr lang="en-US" sz="2000" b="1" i="1" dirty="0" smtClean="0">
                <a:solidFill>
                  <a:srgbClr val="FF0000"/>
                </a:solidFill>
                <a:cs typeface="+mn-cs"/>
              </a:rPr>
              <a:t>rationally</a:t>
            </a:r>
          </a:p>
          <a:p>
            <a:pPr>
              <a:defRPr/>
            </a:pPr>
            <a:r>
              <a:rPr lang="en-US" sz="2000" b="1" i="1" dirty="0" smtClean="0">
                <a:solidFill>
                  <a:srgbClr val="FF0000"/>
                </a:solidFill>
                <a:cs typeface="+mn-cs"/>
              </a:rPr>
              <a:t>(optimally)</a:t>
            </a:r>
            <a:endParaRPr lang="en-US" sz="2000" b="1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5105400" y="5257800"/>
            <a:ext cx="3327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4.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act rationa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lly</a:t>
            </a:r>
          </a:p>
        </p:txBody>
      </p:sp>
      <p:sp>
        <p:nvSpPr>
          <p:cNvPr id="1159179" name="Line 11"/>
          <p:cNvSpPr>
            <a:spLocks noChangeShapeType="1"/>
          </p:cNvSpPr>
          <p:nvPr/>
        </p:nvSpPr>
        <p:spPr bwMode="auto">
          <a:xfrm>
            <a:off x="2819400" y="17526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0" name="Line 12"/>
          <p:cNvSpPr>
            <a:spLocks noChangeShapeType="1"/>
          </p:cNvSpPr>
          <p:nvPr/>
        </p:nvSpPr>
        <p:spPr bwMode="auto">
          <a:xfrm>
            <a:off x="762000" y="2362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1" name="Line 13"/>
          <p:cNvSpPr>
            <a:spLocks noChangeShapeType="1"/>
          </p:cNvSpPr>
          <p:nvPr/>
        </p:nvSpPr>
        <p:spPr bwMode="auto">
          <a:xfrm>
            <a:off x="1676400" y="19812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2" name="Line 14"/>
          <p:cNvSpPr>
            <a:spLocks noChangeShapeType="1"/>
          </p:cNvSpPr>
          <p:nvPr/>
        </p:nvSpPr>
        <p:spPr bwMode="auto">
          <a:xfrm>
            <a:off x="2514600" y="45720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3" name="Line 15"/>
          <p:cNvSpPr>
            <a:spLocks noChangeShapeType="1"/>
          </p:cNvSpPr>
          <p:nvPr/>
        </p:nvSpPr>
        <p:spPr bwMode="auto">
          <a:xfrm>
            <a:off x="762000" y="48768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4" name="Line 16"/>
          <p:cNvSpPr>
            <a:spLocks noChangeShapeType="1"/>
          </p:cNvSpPr>
          <p:nvPr/>
        </p:nvSpPr>
        <p:spPr bwMode="auto">
          <a:xfrm>
            <a:off x="7620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5" name="Line 17"/>
          <p:cNvSpPr>
            <a:spLocks noChangeShapeType="1"/>
          </p:cNvSpPr>
          <p:nvPr/>
        </p:nvSpPr>
        <p:spPr bwMode="auto">
          <a:xfrm>
            <a:off x="4876800" y="17526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6" name="Line 18"/>
          <p:cNvSpPr>
            <a:spLocks noChangeShapeType="1"/>
          </p:cNvSpPr>
          <p:nvPr/>
        </p:nvSpPr>
        <p:spPr bwMode="auto">
          <a:xfrm>
            <a:off x="4876800" y="1981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7" name="Line 19"/>
          <p:cNvSpPr>
            <a:spLocks noChangeShapeType="1"/>
          </p:cNvSpPr>
          <p:nvPr/>
        </p:nvSpPr>
        <p:spPr bwMode="auto">
          <a:xfrm>
            <a:off x="6096000" y="48768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8" name="Line 20"/>
          <p:cNvSpPr>
            <a:spLocks noChangeShapeType="1"/>
          </p:cNvSpPr>
          <p:nvPr/>
        </p:nvSpPr>
        <p:spPr bwMode="auto">
          <a:xfrm>
            <a:off x="4800600" y="5105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867400"/>
            <a:ext cx="8648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Note: A system may be able to </a:t>
            </a:r>
            <a:r>
              <a:rPr lang="en-US" b="1" i="1" dirty="0" smtClean="0">
                <a:solidFill>
                  <a:srgbClr val="FF0000"/>
                </a:solidFill>
              </a:rPr>
              <a:t>act like a human without thinking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l</a:t>
            </a:r>
            <a:r>
              <a:rPr lang="en-US" b="1" i="1" dirty="0" smtClean="0">
                <a:solidFill>
                  <a:srgbClr val="FF0000"/>
                </a:solidFill>
              </a:rPr>
              <a:t>ike a human! </a:t>
            </a:r>
            <a:r>
              <a:rPr lang="en-US" b="1" dirty="0" smtClean="0">
                <a:solidFill>
                  <a:schemeClr val="accent2"/>
                </a:solidFill>
              </a:rPr>
              <a:t>Could easily “fool” us into thinking it was human!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1. Acting Humanly</a:t>
            </a:r>
          </a:p>
        </p:txBody>
      </p:sp>
      <p:graphicFrame>
        <p:nvGraphicFramePr>
          <p:cNvPr id="1146883" name="Group 3"/>
          <p:cNvGraphicFramePr>
            <a:graphicFrameLocks noGrp="1"/>
          </p:cNvGraphicFramePr>
          <p:nvPr/>
        </p:nvGraphicFramePr>
        <p:xfrm>
          <a:off x="2743200" y="3665538"/>
          <a:ext cx="4038600" cy="192405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 Thinking humanly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 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 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974725" y="3879850"/>
            <a:ext cx="104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Thought/</a:t>
            </a:r>
          </a:p>
          <a:p>
            <a:pPr>
              <a:defRPr/>
            </a:pPr>
            <a:r>
              <a:rPr lang="en-US" sz="1600">
                <a:cs typeface="+mn-cs"/>
              </a:rPr>
              <a:t>Reasoning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974725" y="5083175"/>
            <a:ext cx="885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Behavior/</a:t>
            </a:r>
          </a:p>
          <a:p>
            <a:pPr>
              <a:defRPr/>
            </a:pPr>
            <a:r>
              <a:rPr lang="en-US" sz="1400">
                <a:cs typeface="+mn-cs"/>
              </a:rPr>
              <a:t>Actions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2971800" y="28956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>
                <a:cs typeface="+mn-cs"/>
              </a:rPr>
              <a:t>Intelligence</a:t>
            </a:r>
          </a:p>
        </p:txBody>
      </p:sp>
      <p:sp>
        <p:nvSpPr>
          <p:cNvPr id="1146897" name="Text Box 17"/>
          <p:cNvSpPr txBox="1">
            <a:spLocks noChangeArrowheads="1"/>
          </p:cNvSpPr>
          <p:nvPr/>
        </p:nvSpPr>
        <p:spPr bwMode="auto">
          <a:xfrm>
            <a:off x="4876800" y="29225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39838"/>
            <a:ext cx="7467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n-US" sz="3100" dirty="0" smtClean="0">
                <a:ea typeface="+mj-ea"/>
                <a:cs typeface="+mj-cs"/>
              </a:rPr>
              <a:t>Mathematical Formulation of  </a:t>
            </a:r>
            <a:br>
              <a:rPr lang="en-US" sz="3100" dirty="0" smtClean="0">
                <a:ea typeface="+mj-ea"/>
                <a:cs typeface="+mj-cs"/>
              </a:rPr>
            </a:br>
            <a:r>
              <a:rPr lang="en-US" sz="3100" dirty="0" smtClean="0">
                <a:ea typeface="+mj-ea"/>
                <a:cs typeface="+mj-cs"/>
              </a:rPr>
              <a:t>notion of  </a:t>
            </a:r>
            <a:r>
              <a:rPr lang="en-US" sz="3100" dirty="0">
                <a:solidFill>
                  <a:srgbClr val="FF0000"/>
                </a:solidFill>
                <a:ea typeface="+mj-ea"/>
                <a:cs typeface="+mj-cs"/>
              </a:rPr>
              <a:t>Computation</a:t>
            </a:r>
            <a:r>
              <a:rPr lang="en-US" sz="3100" dirty="0" smtClean="0">
                <a:solidFill>
                  <a:srgbClr val="FF0000"/>
                </a:solidFill>
                <a:ea typeface="+mj-ea"/>
                <a:cs typeface="+mj-cs"/>
              </a:rPr>
              <a:t> and Computability</a:t>
            </a:r>
            <a:br>
              <a:rPr lang="en-US" sz="31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3100" dirty="0">
                <a:ea typeface="+mj-ea"/>
                <a:cs typeface="+mj-cs"/>
              </a:rPr>
              <a:t>(1936)</a:t>
            </a:r>
            <a:br>
              <a:rPr lang="en-US" sz="3100" dirty="0">
                <a:ea typeface="+mj-ea"/>
                <a:cs typeface="+mj-cs"/>
              </a:rPr>
            </a:br>
            <a:endParaRPr lang="en-US" sz="3100" dirty="0"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4150"/>
            <a:ext cx="62658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0800" y="2743200"/>
            <a:ext cx="3741738" cy="15700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Abstract model of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digital  Computer: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rich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enough to capture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any computational process. </a:t>
            </a:r>
          </a:p>
        </p:txBody>
      </p:sp>
      <p:pic>
        <p:nvPicPr>
          <p:cNvPr id="33796" name="Picture 9" descr="tu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8900"/>
            <a:ext cx="2540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075" y="2147888"/>
            <a:ext cx="23018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23 June 2012</a:t>
            </a:r>
          </a:p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Turing Centenary</a:t>
            </a:r>
          </a:p>
        </p:txBody>
      </p:sp>
      <p:sp>
        <p:nvSpPr>
          <p:cNvPr id="33798" name="Title 1"/>
          <p:cNvSpPr txBox="1">
            <a:spLocks/>
          </p:cNvSpPr>
          <p:nvPr/>
        </p:nvSpPr>
        <p:spPr bwMode="auto">
          <a:xfrm>
            <a:off x="1676400" y="-147638"/>
            <a:ext cx="7467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solidFill>
                  <a:srgbClr val="FF0000"/>
                </a:solidFill>
                <a:latin typeface="Calibri" charset="0"/>
              </a:rPr>
              <a:t>Universality of  Computation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76400" y="55563"/>
            <a:ext cx="7467600" cy="1143000"/>
          </a:xfrm>
        </p:spPr>
        <p:txBody>
          <a:bodyPr/>
          <a:lstStyle/>
          <a:p>
            <a:pPr algn="r" eaLnBrk="1" hangingPunct="1"/>
            <a:r>
              <a:rPr lang="en-US" sz="3600">
                <a:solidFill>
                  <a:srgbClr val="FF0000"/>
                </a:solidFill>
                <a:latin typeface="Calibri" charset="0"/>
              </a:rPr>
              <a:t>Universal Computer</a:t>
            </a:r>
          </a:p>
        </p:txBody>
      </p: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1414463" y="3943350"/>
            <a:ext cx="4865687" cy="1223963"/>
            <a:chOff x="1953006" y="4462046"/>
            <a:chExt cx="4866894" cy="1224379"/>
          </a:xfrm>
        </p:grpSpPr>
        <p:sp>
          <p:nvSpPr>
            <p:cNvPr id="15" name="TextBox 14"/>
            <p:cNvSpPr txBox="1"/>
            <p:nvPr/>
          </p:nvSpPr>
          <p:spPr>
            <a:xfrm>
              <a:off x="1953006" y="4462046"/>
              <a:ext cx="1629179" cy="3382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ea typeface="+mn-ea"/>
                  <a:cs typeface="Arial" charset="0"/>
                </a:rPr>
                <a:t>Vending Machine</a:t>
              </a:r>
            </a:p>
          </p:txBody>
        </p:sp>
        <p:pic>
          <p:nvPicPr>
            <p:cNvPr id="35858" name="Picture 15" descr="500px-Information_processing_system_(english)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47625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847363" y="4482691"/>
              <a:ext cx="1194096" cy="58439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51903" y="4469987"/>
              <a:ext cx="570053" cy="12069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8756" y="4495395"/>
              <a:ext cx="571642" cy="118150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47363" y="5054385"/>
              <a:ext cx="1194096" cy="58439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11263" y="4945063"/>
            <a:ext cx="53721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800" b="1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von Neumann architecture (1947)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Architecture  of modern computers.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Data and program are  stored in the computer's memory.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(inspired by Turing’s model)</a:t>
            </a:r>
          </a:p>
        </p:txBody>
      </p:sp>
      <p:grpSp>
        <p:nvGrpSpPr>
          <p:cNvPr id="35844" name="Group 23"/>
          <p:cNvGrpSpPr>
            <a:grpSpLocks/>
          </p:cNvGrpSpPr>
          <p:nvPr/>
        </p:nvGrpSpPr>
        <p:grpSpPr bwMode="auto">
          <a:xfrm>
            <a:off x="669925" y="2544763"/>
            <a:ext cx="7796213" cy="5535612"/>
            <a:chOff x="669160" y="1596186"/>
            <a:chExt cx="7797504" cy="5535916"/>
          </a:xfrm>
        </p:grpSpPr>
        <p:sp>
          <p:nvSpPr>
            <p:cNvPr id="10" name="Rectangle 9"/>
            <p:cNvSpPr/>
            <p:nvPr/>
          </p:nvSpPr>
          <p:spPr>
            <a:xfrm>
              <a:off x="669160" y="1745419"/>
              <a:ext cx="1381354" cy="5386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  <a:sym typeface="Wingdings" pitchFamily="2" charset="2"/>
                </a:rPr>
                <a:t>Universal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  <a:sym typeface="Wingdings" pitchFamily="2" charset="2"/>
                </a:rPr>
                <a:t>Turing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  <a:sym typeface="Wingdings" pitchFamily="2" charset="2"/>
                </a:rPr>
                <a:t>Machine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FF0000"/>
                  </a:solidFill>
                  <a:latin typeface="Calibri"/>
                  <a:ea typeface="+mn-ea"/>
                  <a:cs typeface="Arial" charset="0"/>
                  <a:sym typeface="Wingdings" pitchFamily="2" charset="2"/>
                </a:rPr>
                <a:t> </a:t>
              </a:r>
              <a:endParaRPr lang="en-US" sz="4800" dirty="0">
                <a:solidFill>
                  <a:prstClr val="black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3907" y="1596186"/>
              <a:ext cx="4572757" cy="15701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 Processing Model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 of a Universal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Computer 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93587" y="1953393"/>
              <a:ext cx="2159358" cy="8303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FF0000"/>
                  </a:solidFill>
                  <a:latin typeface="Calibri"/>
                  <a:ea typeface="+mn-ea"/>
                  <a:cs typeface="Arial" charset="0"/>
                  <a:sym typeface="Wingdings" pitchFamily="2" charset="2"/>
                </a:rPr>
                <a:t></a:t>
              </a:r>
            </a:p>
          </p:txBody>
        </p:sp>
      </p:grpSp>
      <p:pic>
        <p:nvPicPr>
          <p:cNvPr id="35845" name="Picture 21" descr="von-neuman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5316538"/>
            <a:ext cx="24812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3" descr="tur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8900"/>
            <a:ext cx="2540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74625" y="2147888"/>
            <a:ext cx="2346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Turing Centennial</a:t>
            </a:r>
          </a:p>
        </p:txBody>
      </p:sp>
      <p:grpSp>
        <p:nvGrpSpPr>
          <p:cNvPr id="35848" name="Group 28"/>
          <p:cNvGrpSpPr>
            <a:grpSpLocks/>
          </p:cNvGrpSpPr>
          <p:nvPr/>
        </p:nvGrpSpPr>
        <p:grpSpPr bwMode="auto">
          <a:xfrm>
            <a:off x="2952750" y="287338"/>
            <a:ext cx="1839913" cy="2536825"/>
            <a:chOff x="3011897" y="2302470"/>
            <a:chExt cx="2638425" cy="3234730"/>
          </a:xfrm>
        </p:grpSpPr>
        <p:pic>
          <p:nvPicPr>
            <p:cNvPr id="35849" name="Picture 29" descr="turing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897" y="2302470"/>
              <a:ext cx="263842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3583291" y="4146549"/>
              <a:ext cx="1472873" cy="13906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851" name="Straight Arrow Connector 31"/>
            <p:cNvCxnSpPr>
              <a:cxnSpLocks noChangeShapeType="1"/>
              <a:stCxn id="31" idx="0"/>
            </p:cNvCxnSpPr>
            <p:nvPr/>
          </p:nvCxnSpPr>
          <p:spPr bwMode="auto">
            <a:xfrm flipV="1">
              <a:off x="4319997" y="3708401"/>
              <a:ext cx="1" cy="4381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85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81" y="4933221"/>
              <a:ext cx="910579" cy="4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546867" y="3966392"/>
              <a:ext cx="1609461" cy="923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Turing Machine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Description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 + input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Acting humanly: Turing Test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"Can machines think?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  "Can machines behave intelligently?"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Operational test for intelligent behavior: the Imitation Game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Predicted that by 2000, a machine might have a 30% chance of fooling a lay person for 5 minutes.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But, by scientific consensus, we are still several decades away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from truly passing the Turing test (as the test was intended).</a:t>
            </a:r>
          </a:p>
        </p:txBody>
      </p:sp>
      <p:pic>
        <p:nvPicPr>
          <p:cNvPr id="37891" name="Picture 4" descr="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418015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3" name="Text Box 5"/>
          <p:cNvSpPr txBox="1">
            <a:spLocks noChangeArrowheads="1"/>
          </p:cNvSpPr>
          <p:nvPr/>
        </p:nvSpPr>
        <p:spPr bwMode="auto">
          <a:xfrm>
            <a:off x="6248400" y="2514600"/>
            <a:ext cx="30132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AI system passes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if interrogator 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cannot tell which one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is </a:t>
            </a:r>
            <a:r>
              <a:rPr lang="en-US" b="1" i="1" dirty="0">
                <a:solidFill>
                  <a:schemeClr val="accent2"/>
                </a:solidFill>
                <a:cs typeface="+mn-cs"/>
              </a:rPr>
              <a:t>the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machine.</a:t>
            </a:r>
            <a:endParaRPr lang="en-US" b="1" i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7893" name="Picture 6" descr="turp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4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5" name="Text Box 7"/>
          <p:cNvSpPr txBox="1">
            <a:spLocks noChangeArrowheads="1"/>
          </p:cNvSpPr>
          <p:nvPr/>
        </p:nvSpPr>
        <p:spPr bwMode="auto">
          <a:xfrm>
            <a:off x="0" y="1295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Alan Turing</a:t>
            </a:r>
          </a:p>
        </p:txBody>
      </p:sp>
      <p:sp>
        <p:nvSpPr>
          <p:cNvPr id="1143816" name="Text Box 8"/>
          <p:cNvSpPr txBox="1">
            <a:spLocks noChangeArrowheads="1"/>
          </p:cNvSpPr>
          <p:nvPr/>
        </p:nvSpPr>
        <p:spPr bwMode="auto">
          <a:xfrm>
            <a:off x="228600" y="3657600"/>
            <a:ext cx="3153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(interaction via written questions)</a:t>
            </a:r>
          </a:p>
        </p:txBody>
      </p:sp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1447800" y="9144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Turing (1950) "Computing machinery and intelligence”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91000"/>
            <a:ext cx="82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No computer vision or robotics or physical presence required!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324600"/>
            <a:ext cx="18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5257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Achieved. (</a:t>
            </a:r>
            <a:r>
              <a:rPr lang="en-US" b="1" dirty="0" err="1">
                <a:solidFill>
                  <a:srgbClr val="FF0000"/>
                </a:solidFill>
              </a:rPr>
              <a:t>Siri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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Trying to pass the Turing test: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Some Famous Human Imitation “Games”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1960s	ELIZA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b="1" dirty="0"/>
              <a:t>Joseph </a:t>
            </a:r>
            <a:r>
              <a:rPr lang="en-US" b="1" dirty="0" err="1"/>
              <a:t>Weizenbaum</a:t>
            </a:r>
            <a:endParaRPr lang="en-US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Rogerian</a:t>
            </a:r>
            <a:r>
              <a:rPr lang="en-US" b="1" dirty="0" smtClean="0"/>
              <a:t> psychotherapist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1990s	 </a:t>
            </a:r>
            <a:r>
              <a:rPr lang="en-US" sz="2800" b="1" dirty="0">
                <a:cs typeface="+mn-cs"/>
              </a:rPr>
              <a:t>ALICE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err="1" smtClean="0">
                <a:cs typeface="+mn-cs"/>
              </a:rPr>
              <a:t>Loebner</a:t>
            </a:r>
            <a:r>
              <a:rPr lang="en-US" sz="3200" b="1" dirty="0" smtClean="0">
                <a:cs typeface="+mn-cs"/>
              </a:rPr>
              <a:t> prize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win $100,000 if you pass the test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00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Still, passing Turing test </a:t>
            </a:r>
            <a:r>
              <a:rPr lang="en-US" b="1" dirty="0" smtClean="0">
                <a:solidFill>
                  <a:srgbClr val="3333CC"/>
                </a:solidFill>
              </a:rPr>
              <a:t>is somewhat of questionable </a:t>
            </a:r>
            <a:r>
              <a:rPr lang="en-US" b="1" dirty="0">
                <a:solidFill>
                  <a:srgbClr val="3333CC"/>
                </a:solidFill>
              </a:rPr>
              <a:t>value.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486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Because, deception appears </a:t>
            </a:r>
            <a:r>
              <a:rPr lang="en-US" b="1" i="1" dirty="0" smtClean="0">
                <a:solidFill>
                  <a:srgbClr val="FF0000"/>
                </a:solidFill>
              </a:rPr>
              <a:t>required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allowed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826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questions: Where were you born? How tall are you?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ELIZA: </a:t>
            </a:r>
            <a:br>
              <a:rPr lang="en-US" smtClean="0">
                <a:solidFill>
                  <a:schemeClr val="tx1"/>
                </a:solidFill>
                <a:cs typeface="+mj-cs"/>
              </a:rPr>
            </a:br>
            <a:r>
              <a:rPr lang="en-US" smtClean="0">
                <a:solidFill>
                  <a:schemeClr val="tx1"/>
                </a:solidFill>
                <a:cs typeface="+mj-cs"/>
              </a:rPr>
              <a:t>impersonating a </a:t>
            </a:r>
            <a:r>
              <a:rPr lang="en-US" smtClean="0">
                <a:cs typeface="+mj-cs"/>
              </a:rPr>
              <a:t>Rogerian psychotherapist</a:t>
            </a:r>
            <a:endParaRPr lang="en-US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62246" name="Rectangle 6"/>
          <p:cNvSpPr>
            <a:spLocks noChangeArrowheads="1"/>
          </p:cNvSpPr>
          <p:nvPr/>
        </p:nvSpPr>
        <p:spPr bwMode="auto">
          <a:xfrm>
            <a:off x="1295400" y="2057400"/>
            <a:ext cx="4813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cs typeface="+mn-cs"/>
              </a:rPr>
              <a:t>1960s	ELIZA </a:t>
            </a:r>
            <a:r>
              <a:rPr kumimoji="1" lang="en-US" b="1" dirty="0">
                <a:solidFill>
                  <a:srgbClr val="000000"/>
                </a:solidFill>
                <a:cs typeface="+mn-cs"/>
              </a:rPr>
              <a:t>Joseph </a:t>
            </a:r>
            <a:r>
              <a:rPr kumimoji="1" lang="en-US" b="1" dirty="0" err="1">
                <a:solidFill>
                  <a:srgbClr val="000000"/>
                </a:solidFill>
                <a:cs typeface="+mn-cs"/>
              </a:rPr>
              <a:t>Weizenbaum</a:t>
            </a:r>
            <a:endParaRPr kumimoji="1" lang="en-US" b="1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0964" name="Picture 1" descr="eliz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467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2245" name="Rectangle 5"/>
          <p:cNvSpPr>
            <a:spLocks noChangeArrowheads="1"/>
          </p:cNvSpPr>
          <p:nvPr/>
        </p:nvSpPr>
        <p:spPr bwMode="auto">
          <a:xfrm>
            <a:off x="3886200" y="4267200"/>
            <a:ext cx="516559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You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Well, 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I feel sad  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cs typeface="+mn-cs"/>
              </a:rPr>
              <a:t>Eliza: Do you often feel sad?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You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: not very often.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cs typeface="+mn-cs"/>
              </a:rPr>
              <a:t>Eliza: Please go 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5867400"/>
            <a:ext cx="6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sym typeface="Wingdings"/>
              </a:rPr>
              <a:t>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609600"/>
            <a:ext cx="3386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Recent alternative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5894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 smtClean="0"/>
              <a:t>The New Yorker, August </a:t>
            </a:r>
            <a:r>
              <a:rPr lang="en-US" dirty="0"/>
              <a:t>16, 2013</a:t>
            </a:r>
          </a:p>
          <a:p>
            <a:r>
              <a:rPr lang="en-US" b="1" dirty="0"/>
              <a:t>Why Can’t My Computer Understand Me?</a:t>
            </a:r>
          </a:p>
          <a:p>
            <a:r>
              <a:rPr lang="en-US" dirty="0"/>
              <a:t>Posted by </a:t>
            </a:r>
            <a:r>
              <a:rPr lang="en-US" i="1" dirty="0">
                <a:hlinkClick r:id="rId2" tooltip="search site for content by Gary Marcus"/>
              </a:rPr>
              <a:t>Gary Marcus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3657600"/>
            <a:ext cx="61722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www.newyorker.com</a:t>
            </a:r>
            <a:r>
              <a:rPr lang="en-US" dirty="0"/>
              <a:t>/online/blogs/elements/2013/08/why-cant-my-computer-understand-</a:t>
            </a:r>
            <a:r>
              <a:rPr lang="en-US" dirty="0" err="1"/>
              <a:t>me.html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181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Discusses alternative test by Hector Levesque: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www.cs.toronto.edu</a:t>
            </a:r>
            <a:r>
              <a:rPr lang="en-US" dirty="0" smtClean="0"/>
              <a:t>/~hector</a:t>
            </a:r>
            <a:r>
              <a:rPr lang="en-US" dirty="0"/>
              <a:t>/Papers/ijcai-13-paper.pdf</a:t>
            </a:r>
          </a:p>
        </p:txBody>
      </p:sp>
    </p:spTree>
    <p:extLst>
      <p:ext uri="{BB962C8B-B14F-4D97-AF65-F5344CB8AC3E}">
        <p14:creationId xmlns:p14="http://schemas.microsoft.com/office/powerpoint/2010/main" val="213421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8-29 at 3.1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2900" cy="546100"/>
          </a:xfrm>
          <a:prstGeom prst="rect">
            <a:avLst/>
          </a:prstGeom>
        </p:spPr>
      </p:pic>
      <p:pic>
        <p:nvPicPr>
          <p:cNvPr id="6" name="Picture 5" descr="Screen Shot 2014-08-29 at 3.1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"/>
            <a:ext cx="62611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dirty="0" smtClean="0"/>
              <a:t>News item ---  Big Data vs. Semantics </a:t>
            </a:r>
            <a:endParaRPr lang="en-US" dirty="0"/>
          </a:p>
        </p:txBody>
      </p:sp>
      <p:pic>
        <p:nvPicPr>
          <p:cNvPr id="8" name="Picture 7" descr="Screen Shot 2014-08-29 at 3.14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4" y="3124201"/>
            <a:ext cx="9404844" cy="2870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200" y="3810000"/>
            <a:ext cx="8991600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601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5"/>
              </a:rPr>
              <a:t>Link NYT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1" name="Picture 10" descr="Screen Shot 2014-08-29 at 3.20.5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041814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1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67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2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2. Thinking Humanly</a:t>
            </a:r>
          </a:p>
        </p:txBody>
      </p:sp>
      <p:graphicFrame>
        <p:nvGraphicFramePr>
          <p:cNvPr id="11663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73398"/>
              </p:ext>
            </p:extLst>
          </p:nvPr>
        </p:nvGraphicFramePr>
        <p:xfrm>
          <a:off x="2743200" y="3284538"/>
          <a:ext cx="4038600" cy="227331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243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 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Cognitive Modeling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6350" name="Text Box 14"/>
          <p:cNvSpPr txBox="1">
            <a:spLocks noChangeArrowheads="1"/>
          </p:cNvSpPr>
          <p:nvPr/>
        </p:nvSpPr>
        <p:spPr bwMode="auto">
          <a:xfrm>
            <a:off x="1143000" y="342900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66351" name="Text Box 15"/>
          <p:cNvSpPr txBox="1">
            <a:spLocks noChangeArrowheads="1"/>
          </p:cNvSpPr>
          <p:nvPr/>
        </p:nvSpPr>
        <p:spPr bwMode="auto">
          <a:xfrm>
            <a:off x="1143000" y="4648200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66352" name="Text Box 16"/>
          <p:cNvSpPr txBox="1">
            <a:spLocks noChangeArrowheads="1"/>
          </p:cNvSpPr>
          <p:nvPr/>
        </p:nvSpPr>
        <p:spPr bwMode="auto">
          <a:xfrm>
            <a:off x="2971800" y="25146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66353" name="Text Box 17"/>
          <p:cNvSpPr txBox="1">
            <a:spLocks noChangeArrowheads="1"/>
          </p:cNvSpPr>
          <p:nvPr/>
        </p:nvSpPr>
        <p:spPr bwMode="auto">
          <a:xfrm>
            <a:off x="4876800" y="25415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Thinking humanly: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 modeling cognitive processes</a:t>
            </a:r>
            <a:endParaRPr lang="en-US" sz="36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915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Requires scientific theories of </a:t>
            </a:r>
            <a:r>
              <a:rPr lang="en-US" sz="2400" b="1" u="sng" dirty="0" smtClean="0">
                <a:solidFill>
                  <a:srgbClr val="0000FF"/>
                </a:solidFill>
                <a:cs typeface="+mn-cs"/>
              </a:rPr>
              <a:t>internal activities of the brain.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1)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Cognitive Science (top-down)</a:t>
            </a:r>
            <a:r>
              <a:rPr lang="en-US" sz="2400" b="1" dirty="0">
                <a:solidFill>
                  <a:srgbClr val="FF0000"/>
                </a:solidFill>
                <a:cs typeface="+mn-cs"/>
                <a:sym typeface="Wingdings" charset="0"/>
              </a:rPr>
              <a:t> </a:t>
            </a:r>
            <a:r>
              <a:rPr lang="en-US" sz="2800" b="1" dirty="0" smtClean="0">
                <a:cs typeface="+mn-cs"/>
              </a:rPr>
              <a:t>computer models + experimental techniques from psychology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  <a:sym typeface="Wingdings" charset="0"/>
              </a:rPr>
              <a:t>     </a:t>
            </a:r>
            <a:r>
              <a:rPr lang="en-US" sz="2800" b="1" dirty="0" smtClean="0">
                <a:cs typeface="+mn-cs"/>
              </a:rPr>
              <a:t>Predicting and testing behavior of human subjects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2)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Cognitive Neuroscience (bottom-up) </a:t>
            </a:r>
          </a:p>
          <a:p>
            <a:pPr eaLnBrk="1" hangingPunct="1">
              <a:defRPr/>
            </a:pPr>
            <a:r>
              <a:rPr lang="en-US" sz="2800" b="1" dirty="0" smtClean="0">
                <a:sym typeface="Wingdings" charset="0"/>
              </a:rPr>
              <a:t>     </a:t>
            </a:r>
            <a:r>
              <a:rPr lang="en-US" sz="2800" b="1" dirty="0" smtClean="0"/>
              <a:t>Direct identification from neurological data</a:t>
            </a:r>
          </a:p>
          <a:p>
            <a:pPr lvl="1" eaLnBrk="1" hangingPunct="1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156101" name="Rectangle 5"/>
          <p:cNvSpPr>
            <a:spLocks noChangeArrowheads="1"/>
          </p:cNvSpPr>
          <p:nvPr/>
        </p:nvSpPr>
        <p:spPr bwMode="auto">
          <a:xfrm>
            <a:off x="533400" y="5334000"/>
            <a:ext cx="8001000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Distinct disciplines but especially 2) has become very active. Connection to AI: Neural Nets. (Large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Google / MSR / Facebook AI Lab efforts.)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Neuroscience: The Hardware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brain</a:t>
            </a:r>
          </a:p>
          <a:p>
            <a:pPr lvl="1"/>
            <a:r>
              <a:rPr lang="en-US" sz="2000" dirty="0">
                <a:latin typeface="Arial" charset="0"/>
              </a:rPr>
              <a:t>a neuron, or nerve cell, is the basic information</a:t>
            </a:r>
          </a:p>
          <a:p>
            <a:pPr lvl="1"/>
            <a:r>
              <a:rPr lang="en-US" sz="2000" dirty="0">
                <a:latin typeface="Arial" charset="0"/>
              </a:rPr>
              <a:t>processing unit (10^11 )</a:t>
            </a:r>
          </a:p>
          <a:p>
            <a:pPr lvl="1"/>
            <a:r>
              <a:rPr lang="en-US" sz="2000" dirty="0">
                <a:latin typeface="Arial" charset="0"/>
              </a:rPr>
              <a:t>many more synapses (10^14) connect the neurons</a:t>
            </a:r>
          </a:p>
          <a:p>
            <a:pPr lvl="1"/>
            <a:r>
              <a:rPr lang="en-US" sz="2000" dirty="0">
                <a:latin typeface="Arial" charset="0"/>
              </a:rPr>
              <a:t>cycle time: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10^(-3) seconds (1 millisecond)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How complex can we make computers?</a:t>
            </a:r>
          </a:p>
          <a:p>
            <a:pPr lvl="1"/>
            <a:r>
              <a:rPr lang="en-US" sz="2000" dirty="0">
                <a:latin typeface="Arial" charset="0"/>
              </a:rPr>
              <a:t>10</a:t>
            </a:r>
            <a:r>
              <a:rPr lang="en-US" sz="2000" dirty="0" smtClean="0">
                <a:latin typeface="Arial" charset="0"/>
              </a:rPr>
              <a:t>^9 </a:t>
            </a:r>
            <a:r>
              <a:rPr lang="en-US" sz="2000" dirty="0">
                <a:latin typeface="Arial" charset="0"/>
              </a:rPr>
              <a:t>or more transistors per CPU</a:t>
            </a:r>
          </a:p>
          <a:p>
            <a:pPr lvl="1"/>
            <a:r>
              <a:rPr lang="en-US" sz="2000" dirty="0" smtClean="0">
                <a:latin typeface="Arial" charset="0"/>
              </a:rPr>
              <a:t>Ten of thousands of cores, 10</a:t>
            </a:r>
            <a:r>
              <a:rPr lang="en-US" sz="2000" dirty="0">
                <a:latin typeface="Arial" charset="0"/>
              </a:rPr>
              <a:t>^10 bits of RAM</a:t>
            </a:r>
          </a:p>
          <a:p>
            <a:pPr lvl="1"/>
            <a:r>
              <a:rPr lang="en-US" sz="2000" dirty="0">
                <a:latin typeface="Arial" charset="0"/>
              </a:rPr>
              <a:t>cycle times: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order of  10^(-9)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seconds</a:t>
            </a:r>
          </a:p>
          <a:p>
            <a:pPr marL="688975" lvl="1" indent="0">
              <a:buNone/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Numbers are getting close! Hardware will surpass human brain within next 20 yrs.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298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Computer vs. Brain</a:t>
            </a:r>
          </a:p>
        </p:txBody>
      </p:sp>
      <p:pic>
        <p:nvPicPr>
          <p:cNvPr id="24579" name="Picture 1028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48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 dirty="0"/>
              <a:t>approx. </a:t>
            </a:r>
            <a:r>
              <a:rPr lang="en-US" u="none" dirty="0" smtClean="0"/>
              <a:t>2025</a:t>
            </a:r>
            <a:endParaRPr lang="en-US" u="non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7100" y="2514600"/>
            <a:ext cx="1898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800" u="none"/>
              <a:t>Current:</a:t>
            </a:r>
          </a:p>
          <a:p>
            <a:pPr algn="ctr" eaLnBrk="0" hangingPunct="0"/>
            <a:r>
              <a:rPr lang="en-US" sz="1800" u="none"/>
              <a:t>Nvidia: tesla</a:t>
            </a:r>
          </a:p>
          <a:p>
            <a:pPr algn="ctr" eaLnBrk="0" hangingPunct="0"/>
            <a:r>
              <a:rPr lang="en-US" sz="1800" u="none"/>
              <a:t>personal super-</a:t>
            </a:r>
          </a:p>
          <a:p>
            <a:pPr algn="ctr" eaLnBrk="0" hangingPunct="0"/>
            <a:r>
              <a:rPr lang="en-US" sz="1800" u="none"/>
              <a:t>computer</a:t>
            </a:r>
          </a:p>
          <a:p>
            <a:pPr algn="ctr" eaLnBrk="0" hangingPunct="0"/>
            <a:r>
              <a:rPr lang="en-US" sz="1800" u="none"/>
              <a:t>1000 cores</a:t>
            </a:r>
          </a:p>
          <a:p>
            <a:pPr algn="ctr" eaLnBrk="0" hangingPunct="0"/>
            <a:r>
              <a:rPr lang="en-US" sz="1800" u="none"/>
              <a:t>4 teraflop</a:t>
            </a:r>
          </a:p>
        </p:txBody>
      </p:sp>
      <p:sp>
        <p:nvSpPr>
          <p:cNvPr id="2" name="Dodecagon 1"/>
          <p:cNvSpPr/>
          <p:nvPr/>
        </p:nvSpPr>
        <p:spPr bwMode="auto">
          <a:xfrm>
            <a:off x="3962400" y="1828800"/>
            <a:ext cx="1752600" cy="1143000"/>
          </a:xfrm>
          <a:prstGeom prst="dodecagon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smtClean="0">
              <a:ln>
                <a:noFill/>
              </a:ln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324600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Aside: </a:t>
            </a:r>
            <a:r>
              <a:rPr lang="en-US" dirty="0" smtClean="0">
                <a:hlinkClick r:id="rId3"/>
              </a:rPr>
              <a:t>Whale vs. human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488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"/>
            <a:ext cx="8077200" cy="4114800"/>
          </a:xfrm>
          <a:noFill/>
        </p:spPr>
        <p:txBody>
          <a:bodyPr/>
          <a:lstStyle/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So,</a:t>
            </a:r>
          </a:p>
          <a:p>
            <a:pPr lvl="1"/>
            <a:r>
              <a:rPr lang="en-US" sz="2000" dirty="0" smtClean="0">
                <a:latin typeface="Arial" charset="0"/>
              </a:rPr>
              <a:t>In </a:t>
            </a:r>
            <a:r>
              <a:rPr lang="en-US" sz="2000" dirty="0">
                <a:latin typeface="Arial" charset="0"/>
              </a:rPr>
              <a:t>near </a:t>
            </a:r>
            <a:r>
              <a:rPr lang="en-US" sz="2000" dirty="0" smtClean="0">
                <a:latin typeface="Arial" charset="0"/>
              </a:rPr>
              <a:t>future, </a:t>
            </a:r>
            <a:r>
              <a:rPr lang="en-US" sz="2000" dirty="0">
                <a:latin typeface="Arial" charset="0"/>
              </a:rPr>
              <a:t>we can have computers with as many processing elements as our brain, but:</a:t>
            </a:r>
          </a:p>
          <a:p>
            <a:pPr lvl="1">
              <a:buFontTx/>
              <a:buNone/>
            </a:pPr>
            <a:r>
              <a:rPr lang="en-US" sz="2000" dirty="0">
                <a:latin typeface="Arial" charset="0"/>
              </a:rPr>
              <a:t>   far fewer interconnections (wires or synapses)</a:t>
            </a:r>
          </a:p>
          <a:p>
            <a:pPr lvl="1">
              <a:buFontTx/>
              <a:buNone/>
            </a:pPr>
            <a:r>
              <a:rPr lang="en-US" sz="2000" dirty="0">
                <a:latin typeface="Arial" charset="0"/>
              </a:rPr>
              <a:t>   </a:t>
            </a:r>
            <a:r>
              <a:rPr lang="en-US" sz="2000" dirty="0" smtClean="0">
                <a:latin typeface="Arial" charset="0"/>
              </a:rPr>
              <a:t>then again, much </a:t>
            </a:r>
            <a:r>
              <a:rPr lang="en-US" sz="2000" dirty="0">
                <a:latin typeface="Arial" charset="0"/>
              </a:rPr>
              <a:t>faster updates.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Fundamentally different hardware may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require fundamentally different algorithms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!</a:t>
            </a:r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Still an </a:t>
            </a:r>
            <a:r>
              <a:rPr lang="en-US" sz="2000" dirty="0">
                <a:latin typeface="Arial" charset="0"/>
              </a:rPr>
              <a:t>open question.</a:t>
            </a:r>
          </a:p>
          <a:p>
            <a:pPr lvl="1"/>
            <a:r>
              <a:rPr lang="en-US" sz="2000" dirty="0">
                <a:latin typeface="Arial" charset="0"/>
              </a:rPr>
              <a:t> Neural net research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lvl="1"/>
            <a:r>
              <a:rPr lang="en-US" sz="2000" dirty="0" smtClean="0">
                <a:latin typeface="Arial" charset="0"/>
              </a:rPr>
              <a:t> Can a digital computer simulate our brain?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343400"/>
            <a:ext cx="58277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Likely: Church-Turing Thesis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(But, might we need quantum computing?)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(Penrose</a:t>
            </a:r>
            <a:r>
              <a:rPr lang="en-US" b="1" dirty="0">
                <a:solidFill>
                  <a:srgbClr val="008000"/>
                </a:solidFill>
              </a:rPr>
              <a:t>; </a:t>
            </a:r>
            <a:r>
              <a:rPr lang="en-US" b="1" dirty="0" smtClean="0">
                <a:solidFill>
                  <a:srgbClr val="008000"/>
                </a:solidFill>
              </a:rPr>
              <a:t>consciousness; free will)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084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Neuron</a:t>
            </a: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593850"/>
            <a:ext cx="6261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832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Artificial Neural Network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</a:t>
            </a:r>
            <a:r>
              <a:rPr lang="en-US" dirty="0" err="1" smtClean="0">
                <a:ea typeface="+mj-ea"/>
                <a:cs typeface="+mj-cs"/>
              </a:rPr>
              <a:t>Perceptrons</a:t>
            </a:r>
            <a:r>
              <a:rPr lang="en-US" dirty="0" smtClean="0">
                <a:ea typeface="+mj-ea"/>
                <a:cs typeface="+mj-cs"/>
              </a:rPr>
              <a:t>)</a:t>
            </a:r>
          </a:p>
        </p:txBody>
      </p:sp>
      <p:pic>
        <p:nvPicPr>
          <p:cNvPr id="27651" name="Picture 4" descr="f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91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29200" y="14478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/>
              <a:t>Output Unit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/>
              <a:t>Input Units</a:t>
            </a:r>
          </a:p>
        </p:txBody>
      </p:sp>
    </p:spTree>
    <p:extLst>
      <p:ext uri="{BB962C8B-B14F-4D97-AF65-F5344CB8AC3E}">
        <p14:creationId xmlns:p14="http://schemas.microsoft.com/office/powerpoint/2010/main" val="12736722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16000" y="9906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An artificial neural network is an abstraction (well, really, a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drastic simplification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 of a real neural network.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Start out with random connection weights on the links between units. Then train from input examples and environment, by changing network weights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endParaRPr lang="en-US" dirty="0" smtClean="0">
              <a:latin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</a:rPr>
              <a:t>Recent breakthrough: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Deep Learning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(automatic discovery of “deep” features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by a large neural network. Google/Stanford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project.)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48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Neurons in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News</a:t>
            </a: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6894"/>
            <a:ext cx="3359150" cy="19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636000" cy="246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343400"/>
            <a:ext cx="77060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The Human Brain Project</a:t>
            </a:r>
          </a:p>
          <a:p>
            <a:pPr eaLnBrk="0" hangingPunct="0"/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European investment: 1B Euro (</a:t>
            </a:r>
            <a:r>
              <a:rPr lang="en-US" b="1" dirty="0" err="1" smtClean="0">
                <a:solidFill>
                  <a:srgbClr val="063DE8"/>
                </a:solidFill>
                <a:latin typeface="Arial" charset="0"/>
              </a:rPr>
              <a:t>yeap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, with a “b” 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  <a:sym typeface="Wingdings"/>
              </a:rPr>
              <a:t> 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)</a:t>
            </a:r>
          </a:p>
          <a:p>
            <a:pPr eaLnBrk="0" hangingPunct="0"/>
            <a:r>
              <a:rPr lang="en-US" sz="2000" b="1" dirty="0">
                <a:solidFill>
                  <a:srgbClr val="063DE8"/>
                </a:solidFill>
                <a:latin typeface="Arial" charset="0"/>
                <a:hlinkClick r:id="rId4"/>
              </a:rPr>
              <a:t>http://www.humanbrainproject.eu/</a:t>
            </a:r>
            <a:r>
              <a:rPr lang="en-US" sz="2000" b="1" dirty="0" smtClean="0">
                <a:solidFill>
                  <a:srgbClr val="063DE8"/>
                </a:solidFill>
                <a:latin typeface="Arial" charset="0"/>
                <a:hlinkClick r:id="rId4"/>
              </a:rPr>
              <a:t>introduction.html</a:t>
            </a:r>
            <a:endParaRPr lang="en-US" sz="2000" b="1" dirty="0" smtClean="0">
              <a:solidFill>
                <a:srgbClr val="063DE8"/>
              </a:solidFill>
              <a:latin typeface="Arial" charset="0"/>
            </a:endParaRPr>
          </a:p>
          <a:p>
            <a:pPr eaLnBrk="0" hangingPunct="0"/>
            <a:r>
              <a:rPr lang="en-US" sz="2000" b="1" dirty="0" smtClean="0">
                <a:solidFill>
                  <a:srgbClr val="063DE8"/>
                </a:solidFill>
                <a:latin typeface="Arial" charset="0"/>
              </a:rPr>
              <a:t>“</a:t>
            </a:r>
            <a:r>
              <a:rPr lang="en-US" sz="2000" b="1" i="1" dirty="0" smtClean="0">
                <a:solidFill>
                  <a:srgbClr val="063DE8"/>
                </a:solidFill>
                <a:latin typeface="Arial" charset="0"/>
              </a:rPr>
              <a:t>… to </a:t>
            </a:r>
            <a:r>
              <a:rPr lang="en-US" sz="2000" b="1" i="1" dirty="0">
                <a:solidFill>
                  <a:srgbClr val="063DE8"/>
                </a:solidFill>
                <a:latin typeface="Arial" charset="0"/>
              </a:rPr>
              <a:t>simulate the actual working of the brain. </a:t>
            </a:r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Ultimately, it will attempt to simulate the complete human brain</a:t>
            </a:r>
            <a:r>
              <a:rPr lang="en-US" sz="2000" b="1" dirty="0" smtClean="0">
                <a:solidFill>
                  <a:srgbClr val="063DE8"/>
                </a:solidFill>
                <a:latin typeface="Arial" charset="0"/>
              </a:rPr>
              <a:t>.”</a:t>
            </a:r>
          </a:p>
          <a:p>
            <a:pPr eaLnBrk="0" hangingPunct="0"/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http://</a:t>
            </a:r>
            <a:r>
              <a:rPr lang="en-US" sz="2000" b="1" dirty="0" err="1">
                <a:solidFill>
                  <a:srgbClr val="063DE8"/>
                </a:solidFill>
                <a:latin typeface="Arial" charset="0"/>
              </a:rPr>
              <a:t>www.newscientist.com</a:t>
            </a:r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/article/dn23111-human-brain-model-and-graphene-win-sciences-x-factor.html</a:t>
            </a:r>
          </a:p>
        </p:txBody>
      </p:sp>
    </p:spTree>
    <p:extLst>
      <p:ext uri="{BB962C8B-B14F-4D97-AF65-F5344CB8AC3E}">
        <p14:creationId xmlns:p14="http://schemas.microsoft.com/office/powerpoint/2010/main" val="392414039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26670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Bottom-line: </a:t>
            </a:r>
            <a:r>
              <a:rPr lang="en-US" b="1" dirty="0" smtClean="0">
                <a:solidFill>
                  <a:srgbClr val="0000FF"/>
                </a:solidFill>
              </a:rPr>
              <a:t>Neural networks with machine learning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techniques are providing new insights in to how to achieve AI. So, </a:t>
            </a:r>
            <a:r>
              <a:rPr lang="en-US" b="1" dirty="0" smtClean="0">
                <a:solidFill>
                  <a:srgbClr val="FF0000"/>
                </a:solidFill>
              </a:rPr>
              <a:t>studying the brain </a:t>
            </a:r>
            <a:r>
              <a:rPr lang="en-US" b="1" dirty="0" smtClean="0">
                <a:solidFill>
                  <a:srgbClr val="0000FF"/>
                </a:solidFill>
              </a:rPr>
              <a:t>seems to helps AI research.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595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Obviously?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Consider the following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gedankenexperiment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Consider a laptop running “something.” You have no idea what the laptop is doing, although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is getting pretty warm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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74793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2) I give you voltage and current meter and microscope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study the chips and the wiring inside the laptop.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Could </a:t>
            </a:r>
            <a:r>
              <a:rPr lang="en-US" b="1" dirty="0">
                <a:solidFill>
                  <a:srgbClr val="FF0000"/>
                </a:solidFill>
              </a:rPr>
              <a:t>you figure out what the laptop was doing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3) E.g. Consider it’s running a quicksort on a large list of integers.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Could studying the running hardware ever reveal that? (Discuss)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638800"/>
            <a:ext cx="7848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Seems unlikely… Alternatively, from I/O</a:t>
            </a:r>
          </a:p>
          <a:p>
            <a:r>
              <a:rPr lang="en-US" b="1" dirty="0">
                <a:solidFill>
                  <a:srgbClr val="FF0000"/>
                </a:solidFill>
              </a:rPr>
              <a:t>behavior, you might </a:t>
            </a:r>
            <a:r>
              <a:rPr lang="en-US" b="1" dirty="0" smtClean="0">
                <a:solidFill>
                  <a:srgbClr val="FF0000"/>
                </a:solidFill>
              </a:rPr>
              <a:t>stumble on a sorting algorithm,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possibly quicksort!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4598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Course Administration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828800"/>
            <a:ext cx="7010400" cy="2133600"/>
          </a:xfrm>
        </p:spPr>
        <p:txBody>
          <a:bodyPr/>
          <a:lstStyle/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Office hours and web page early next week</a:t>
            </a:r>
          </a:p>
          <a:p>
            <a:pPr algn="l">
              <a:defRPr/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Text book: Russell &amp; </a:t>
            </a:r>
            <a:r>
              <a:rPr lang="en-US" sz="2800" b="1" dirty="0" err="1" smtClean="0">
                <a:solidFill>
                  <a:srgbClr val="3333CC"/>
                </a:solidFill>
              </a:rPr>
              <a:t>Norvig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--- </a:t>
            </a:r>
            <a:r>
              <a:rPr lang="en-US" sz="2800" b="1" dirty="0">
                <a:solidFill>
                  <a:srgbClr val="3333CC"/>
                </a:solidFill>
              </a:rPr>
              <a:t>Artificial Intelligence: A Modern Approach (AIMA)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8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So, consider I/O behavior as an </a:t>
            </a:r>
            <a:r>
              <a:rPr lang="en-US" b="1" dirty="0" smtClean="0">
                <a:solidFill>
                  <a:srgbClr val="FF0000"/>
                </a:solidFill>
              </a:rPr>
              <a:t>information processing task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5116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52FC"/>
                </a:solidFill>
              </a:rPr>
              <a:t>This is a general strategy driving much of current AI: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Discover underlying </a:t>
            </a:r>
            <a:r>
              <a:rPr lang="en-US" b="1" i="1" dirty="0" smtClean="0">
                <a:solidFill>
                  <a:srgbClr val="FF0000"/>
                </a:solidFill>
              </a:rPr>
              <a:t>computational process that mimics desired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I/O behavior.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45353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E.g.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In: 3, -4, 5 , 9 , 6, 20    Out: -4, 3, 5, 6, 9, 20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In: 8, 5, -9, 7, 1, 4, 3    Out: -9, 1, 3, 4, 5, 7, 8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Now, consider hundreds of such examples.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B52FC"/>
                </a:solidFill>
              </a:rPr>
              <a:t>A machine learning technique, called </a:t>
            </a:r>
            <a:r>
              <a:rPr lang="en-US" b="1" dirty="0" smtClean="0">
                <a:solidFill>
                  <a:srgbClr val="FF0000"/>
                </a:solidFill>
              </a:rPr>
              <a:t>Inductive Logic Programming</a:t>
            </a:r>
            <a:r>
              <a:rPr lang="en-US" b="1" dirty="0" smtClean="0">
                <a:solidFill>
                  <a:srgbClr val="0B52FC"/>
                </a:solidFill>
              </a:rPr>
              <a:t>, can uncover a sorting algorithm that provides this kind of I/O behavior. So, it learns the underlying </a:t>
            </a:r>
            <a:r>
              <a:rPr lang="en-US" b="1" dirty="0" smtClean="0">
                <a:solidFill>
                  <a:srgbClr val="FF0000"/>
                </a:solidFill>
              </a:rPr>
              <a:t>information processing</a:t>
            </a:r>
            <a:r>
              <a:rPr lang="en-US" b="1" dirty="0" smtClean="0">
                <a:solidFill>
                  <a:srgbClr val="0B52FC"/>
                </a:solidFill>
              </a:rPr>
              <a:t> task.  (Also, </a:t>
            </a:r>
            <a:r>
              <a:rPr lang="en-US" b="1" dirty="0" smtClean="0">
                <a:solidFill>
                  <a:srgbClr val="FF0000"/>
                </a:solidFill>
              </a:rPr>
              <a:t>Genetic Genetic programming</a:t>
            </a:r>
            <a:r>
              <a:rPr lang="en-US" b="1" dirty="0" smtClean="0">
                <a:solidFill>
                  <a:srgbClr val="0B52FC"/>
                </a:solidFill>
              </a:rPr>
              <a:t>.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4070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But, sorting numbers doesn’t have much to do with general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intelligence… However many related scenarios.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24" y="990600"/>
            <a:ext cx="88912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E.g., consider the area of </a:t>
            </a:r>
            <a:r>
              <a:rPr lang="en-US" b="1" dirty="0" smtClean="0">
                <a:solidFill>
                  <a:srgbClr val="FF0000"/>
                </a:solidFill>
              </a:rPr>
              <a:t>activity recognition and planning.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Setting: </a:t>
            </a:r>
            <a:r>
              <a:rPr lang="en-US" b="1" dirty="0" smtClean="0">
                <a:solidFill>
                  <a:srgbClr val="0B52FC"/>
                </a:solidFill>
              </a:rPr>
              <a:t>A robot observes a human performing a series of actions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Goal: </a:t>
            </a:r>
            <a:r>
              <a:rPr lang="en-US" b="1" i="1" dirty="0" smtClean="0">
                <a:solidFill>
                  <a:srgbClr val="0B52FC"/>
                </a:solidFill>
              </a:rPr>
              <a:t>Build a computational model of how to generate such</a:t>
            </a:r>
          </a:p>
          <a:p>
            <a:r>
              <a:rPr lang="en-US" b="1" i="1" dirty="0" smtClean="0">
                <a:solidFill>
                  <a:srgbClr val="0B52FC"/>
                </a:solidFill>
              </a:rPr>
              <a:t>action sequences for related tasks.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Concrete example domain: </a:t>
            </a:r>
            <a:r>
              <a:rPr lang="en-US" b="1" dirty="0" smtClean="0">
                <a:solidFill>
                  <a:srgbClr val="0B52FC"/>
                </a:solidFill>
              </a:rPr>
              <a:t>Cooking. Goal: Build household robot.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Robot observe a set of actions (e.g., boiling water, rinsing,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chopping, etc.). Robot can learn which actions are required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for what type of meal.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But, how do we get the right sequence of actions?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Certain orderings are dictated by domain, e.g. “fill pot with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water, before boiling.” </a:t>
            </a:r>
            <a:r>
              <a:rPr lang="en-US" b="1" dirty="0" smtClean="0">
                <a:solidFill>
                  <a:srgbClr val="FF0000"/>
                </a:solidFill>
              </a:rPr>
              <a:t>Knowledge-based component (e.g. learn).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18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6106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how should robot decide on actions that can be ordered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different ways? Is there a </a:t>
            </a:r>
            <a:r>
              <a:rPr lang="en-US" b="1" i="1" dirty="0" smtClean="0">
                <a:solidFill>
                  <a:srgbClr val="FF0000"/>
                </a:solidFill>
              </a:rPr>
              <a:t>general</a:t>
            </a:r>
            <a:r>
              <a:rPr lang="en-US" b="1" dirty="0" smtClean="0">
                <a:solidFill>
                  <a:srgbClr val="FF0000"/>
                </a:solidFill>
              </a:rPr>
              <a:t> principle to do so?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Answer: </a:t>
            </a:r>
            <a:r>
              <a:rPr lang="en-US" b="1" dirty="0" smtClean="0">
                <a:solidFill>
                  <a:schemeClr val="accent2"/>
                </a:solidFill>
              </a:rPr>
              <a:t>Yes, minimize time for meal preparation.</a:t>
            </a:r>
          </a:p>
          <a:p>
            <a:endParaRPr lang="en-US" b="1" dirty="0">
              <a:solidFill>
                <a:srgbClr val="0B52FC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Planning and scheduling algorithms </a:t>
            </a:r>
            <a:r>
              <a:rPr lang="en-US" b="1" dirty="0" smtClean="0">
                <a:solidFill>
                  <a:srgbClr val="0B52FC"/>
                </a:solidFill>
              </a:rPr>
              <a:t>will do so. Works quite well </a:t>
            </a:r>
            <a:r>
              <a:rPr lang="en-US" b="1" i="1" dirty="0" smtClean="0">
                <a:solidFill>
                  <a:srgbClr val="0B52FC"/>
                </a:solidFill>
              </a:rPr>
              <a:t>even though but we have no idea of how a human brain actually creates such sequences</a:t>
            </a:r>
            <a:r>
              <a:rPr lang="en-US" b="1" dirty="0" smtClean="0">
                <a:solidFill>
                  <a:srgbClr val="0B52FC"/>
                </a:solidFill>
              </a:rPr>
              <a:t>. I.e., we viewed the task of generating the sequence of actions as an </a:t>
            </a:r>
            <a:r>
              <a:rPr lang="en-US" b="1" dirty="0" smtClean="0">
                <a:solidFill>
                  <a:srgbClr val="FF0000"/>
                </a:solidFill>
              </a:rPr>
              <a:t>information processing task</a:t>
            </a:r>
            <a:r>
              <a:rPr lang="en-US" b="1" dirty="0" smtClean="0">
                <a:solidFill>
                  <a:srgbClr val="0B52FC"/>
                </a:solidFill>
              </a:rPr>
              <a:t> optimizing a certain </a:t>
            </a:r>
            <a:r>
              <a:rPr lang="en-US" b="1" dirty="0" smtClean="0">
                <a:solidFill>
                  <a:srgbClr val="FF0000"/>
                </a:solidFill>
              </a:rPr>
              <a:t>objective or “utility” function </a:t>
            </a:r>
            <a:r>
              <a:rPr lang="en-US" b="1" dirty="0" smtClean="0">
                <a:solidFill>
                  <a:srgbClr val="0B52FC"/>
                </a:solidFill>
              </a:rPr>
              <a:t>(i.e., the overall duration). AI: </a:t>
            </a: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b="1" dirty="0">
                <a:solidFill>
                  <a:srgbClr val="FF0000"/>
                </a:solidFill>
              </a:rPr>
              <a:t>want to discover such principles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 smtClean="0">
              <a:solidFill>
                <a:srgbClr val="0B52FC"/>
              </a:solidFill>
            </a:endParaRPr>
          </a:p>
          <a:p>
            <a:endParaRPr lang="en-US" b="1" dirty="0">
              <a:solidFill>
                <a:srgbClr val="0B52FC"/>
              </a:solidFill>
            </a:endParaRPr>
          </a:p>
          <a:p>
            <a:r>
              <a:rPr lang="en-US" b="1" dirty="0" smtClean="0">
                <a:solidFill>
                  <a:srgbClr val="0B52FC"/>
                </a:solidFill>
              </a:rPr>
              <a:t>General area: </a:t>
            </a:r>
            <a:r>
              <a:rPr lang="en-US" b="1" dirty="0" smtClean="0">
                <a:solidFill>
                  <a:srgbClr val="FF0000"/>
                </a:solidFill>
              </a:rPr>
              <a:t>sequential decision making in uncertain environments. (Markov Decision Processes.)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Analogously:</a:t>
            </a:r>
            <a:r>
              <a:rPr lang="en-US" b="1" dirty="0" smtClean="0">
                <a:solidFill>
                  <a:srgbClr val="FF0000"/>
                </a:solidFill>
              </a:rPr>
              <a:t> Game theory tells us how to make good decision in multi-agent settings. Gives powerful game playing agents (for chess, poker, video games, etc.).</a:t>
            </a:r>
          </a:p>
        </p:txBody>
      </p:sp>
    </p:spTree>
    <p:extLst>
      <p:ext uri="{BB962C8B-B14F-4D97-AF65-F5344CB8AC3E}">
        <p14:creationId xmlns:p14="http://schemas.microsoft.com/office/powerpoint/2010/main" val="34341998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228600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2766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Wonderful (little) book: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Sciences of the </a:t>
            </a:r>
            <a:r>
              <a:rPr lang="en-US" b="1" dirty="0" smtClean="0">
                <a:solidFill>
                  <a:schemeClr val="accent2"/>
                </a:solidFill>
              </a:rPr>
              <a:t>Artificial</a:t>
            </a:r>
          </a:p>
          <a:p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Herb Simon</a:t>
            </a:r>
          </a:p>
          <a:p>
            <a:endParaRPr lang="en-US" b="1" dirty="0" smtClean="0"/>
          </a:p>
          <a:p>
            <a:r>
              <a:rPr lang="en-US" b="1" dirty="0" smtClean="0"/>
              <a:t>One of the founders of AI.</a:t>
            </a:r>
            <a:r>
              <a:rPr lang="en-US" b="1" dirty="0"/>
              <a:t> </a:t>
            </a:r>
            <a:r>
              <a:rPr lang="en-US" b="1" dirty="0" smtClean="0"/>
              <a:t>Nobel Prize in economics. How to build decision making machines operating in complex environments. Theory of Information Processing Systems. </a:t>
            </a:r>
            <a:r>
              <a:rPr lang="en-US" b="1" dirty="0" smtClean="0">
                <a:solidFill>
                  <a:srgbClr val="FF0000"/>
                </a:solidFill>
              </a:rPr>
              <a:t>First to move computers from “number crunchers” (fancy calculators) to “symbolic processing.”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0400" y="45496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Another absolute classic:</a:t>
            </a:r>
            <a:endParaRPr lang="en-US" b="1" dirty="0" smtClean="0">
              <a:solidFill>
                <a:srgbClr val="00AE00"/>
              </a:solidFill>
            </a:endParaRPr>
          </a:p>
          <a:p>
            <a:r>
              <a:rPr lang="en-US" b="1" dirty="0" smtClean="0">
                <a:solidFill>
                  <a:srgbClr val="00AE00"/>
                </a:solidFill>
              </a:rPr>
              <a:t>The </a:t>
            </a:r>
            <a:r>
              <a:rPr lang="en-US" b="1" dirty="0">
                <a:solidFill>
                  <a:srgbClr val="00AE00"/>
                </a:solidFill>
              </a:rPr>
              <a:t>Computer and the </a:t>
            </a:r>
            <a:r>
              <a:rPr lang="en-US" b="1" dirty="0" smtClean="0">
                <a:solidFill>
                  <a:srgbClr val="00AE00"/>
                </a:solidFill>
              </a:rPr>
              <a:t>Brain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John von Neumann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Renowned mathematician and the father of modern computing.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0661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3. Thinking Rationally</a:t>
            </a:r>
          </a:p>
        </p:txBody>
      </p:sp>
      <p:graphicFrame>
        <p:nvGraphicFramePr>
          <p:cNvPr id="117250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30549"/>
              </p:ext>
            </p:extLst>
          </p:nvPr>
        </p:nvGraphicFramePr>
        <p:xfrm>
          <a:off x="2743200" y="3436938"/>
          <a:ext cx="4038600" cy="260350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57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Cognitive Modeling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formalizing 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Laws of Thought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494" name="Text Box 14"/>
          <p:cNvSpPr txBox="1">
            <a:spLocks noChangeArrowheads="1"/>
          </p:cNvSpPr>
          <p:nvPr/>
        </p:nvSpPr>
        <p:spPr bwMode="auto">
          <a:xfrm>
            <a:off x="1319212" y="365125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72495" name="Text Box 15"/>
          <p:cNvSpPr txBox="1">
            <a:spLocks noChangeArrowheads="1"/>
          </p:cNvSpPr>
          <p:nvPr/>
        </p:nvSpPr>
        <p:spPr bwMode="auto">
          <a:xfrm>
            <a:off x="1323975" y="5121275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72496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72497" name="Text Box 17"/>
          <p:cNvSpPr txBox="1">
            <a:spLocks noChangeArrowheads="1"/>
          </p:cNvSpPr>
          <p:nvPr/>
        </p:nvSpPr>
        <p:spPr bwMode="auto">
          <a:xfrm>
            <a:off x="4876800" y="26939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Thinking rationally: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formalizing the "laws of thought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+mj-cs"/>
              </a:rPr>
              <a:t>”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534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Long and rich history! 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Logic:</a:t>
            </a:r>
            <a:r>
              <a:rPr lang="en-US" sz="2400" b="1" dirty="0" smtClean="0">
                <a:cs typeface="+mn-cs"/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Making the right inferences!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            Remarkably effective in </a:t>
            </a:r>
            <a:r>
              <a:rPr lang="en-US" sz="2400" b="1" dirty="0">
                <a:solidFill>
                  <a:schemeClr val="accent2"/>
                </a:solidFill>
              </a:rPr>
              <a:t>science, </a:t>
            </a:r>
            <a:r>
              <a:rPr lang="en-US" sz="2400" b="1" dirty="0" smtClean="0">
                <a:solidFill>
                  <a:schemeClr val="accent2"/>
                </a:solidFill>
              </a:rPr>
              <a:t>math, and engineering.</a:t>
            </a:r>
            <a:endParaRPr lang="en-US" sz="24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Several Greek schools developed various forms of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logic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: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notation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and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rules of derivation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for thoughts.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Aristotle: what are correct arguments/thought processes? (characterization of 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+mn-cs"/>
              </a:rPr>
              <a:t>“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right thinking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+mn-cs"/>
              </a:rPr>
              <a:t>”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).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		Socrates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is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 man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			All men are mortal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			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--------------------------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		Therefore, Socrates is mortal</a:t>
            </a:r>
          </a:p>
          <a:p>
            <a:pPr lvl="2" eaLnBrk="1" hangingPunct="1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Can we mechanize it? (strip </a:t>
            </a:r>
            <a:r>
              <a:rPr lang="en-US" sz="2400" b="1" i="1" dirty="0" smtClean="0">
                <a:solidFill>
                  <a:srgbClr val="FF0000"/>
                </a:solidFill>
              </a:rPr>
              <a:t>interpretation)</a:t>
            </a:r>
          </a:p>
          <a:p>
            <a:pPr lvl="2" eaLnBrk="1" hangingPunct="1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Use: legal cases, diplomacy, ethics etc. (?)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2" eaLnBrk="1" hangingPunct="1"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19600"/>
            <a:ext cx="1569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Syllogisms</a:t>
            </a:r>
          </a:p>
          <a:p>
            <a:r>
              <a:rPr lang="en-US" b="1" dirty="0" smtClean="0"/>
              <a:t>Aristotle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4" name="Rectangle 4"/>
          <p:cNvSpPr>
            <a:spLocks noChangeArrowheads="1"/>
          </p:cNvSpPr>
          <p:nvPr/>
        </p:nvSpPr>
        <p:spPr bwMode="auto">
          <a:xfrm>
            <a:off x="152400" y="0"/>
            <a:ext cx="86106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More contemporary logicians (e.g. Boole, </a:t>
            </a:r>
            <a:r>
              <a:rPr lang="en-US" b="1" dirty="0" err="1" smtClean="0">
                <a:cs typeface="+mn-cs"/>
              </a:rPr>
              <a:t>Frege</a:t>
            </a:r>
            <a:r>
              <a:rPr lang="en-US" b="1" dirty="0" smtClean="0">
                <a:cs typeface="+mn-cs"/>
              </a:rPr>
              <a:t>, and </a:t>
            </a:r>
            <a:r>
              <a:rPr lang="en-US" b="1" dirty="0" err="1" smtClean="0">
                <a:cs typeface="+mn-cs"/>
              </a:rPr>
              <a:t>Tarski</a:t>
            </a:r>
            <a:r>
              <a:rPr lang="en-US" b="1" dirty="0" smtClean="0">
                <a:cs typeface="+mn-cs"/>
              </a:rPr>
              <a:t>).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Ambition:</a:t>
            </a:r>
            <a:r>
              <a:rPr lang="en-US" b="1" dirty="0" smtClean="0">
                <a:cs typeface="+mn-cs"/>
              </a:rPr>
              <a:t> Developing the “language of thought.”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Direct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line through mathematics and philosophy to modern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AI.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Key notion: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008000"/>
                </a:solidFill>
                <a:cs typeface="+mn-cs"/>
              </a:rPr>
              <a:t>Inference derives new information from</a:t>
            </a:r>
            <a:r>
              <a:rPr lang="en-US" sz="2800" b="1" i="1" dirty="0">
                <a:solidFill>
                  <a:srgbClr val="008000"/>
                </a:solidFill>
                <a:cs typeface="+mn-c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cs typeface="+mn-cs"/>
              </a:rPr>
              <a:t>stored facts</a:t>
            </a:r>
            <a:r>
              <a:rPr lang="en-US" sz="2800" i="1" dirty="0" smtClean="0"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cs typeface="+mn-cs"/>
              </a:rPr>
              <a:t>Axioms can be very compact. E.g. much of mathematics can be derived from the logical axioms of Set Theory.</a:t>
            </a:r>
            <a:endParaRPr lang="en-US" sz="2800" dirty="0">
              <a:cs typeface="+mn-cs"/>
            </a:endParaRPr>
          </a:p>
        </p:txBody>
      </p:sp>
      <p:pic>
        <p:nvPicPr>
          <p:cNvPr id="4" name="Picture 3" descr="Screen Shot 2013-08-30 at 3.3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6845300" cy="344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581401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Zermelo-Fraenkel</a:t>
            </a:r>
            <a:r>
              <a:rPr lang="en-US" dirty="0"/>
              <a:t> </a:t>
            </a:r>
            <a:r>
              <a:rPr lang="en-US" dirty="0" smtClean="0"/>
              <a:t>with axiom of choice.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657600"/>
            <a:ext cx="2133600" cy="1522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486400"/>
            <a:ext cx="22448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Also,</a:t>
            </a:r>
          </a:p>
          <a:p>
            <a:r>
              <a:rPr lang="en-US" b="1" dirty="0" err="1" smtClean="0"/>
              <a:t>Godel’s</a:t>
            </a:r>
            <a:endParaRPr lang="en-US" b="1" dirty="0" smtClean="0"/>
          </a:p>
          <a:p>
            <a:r>
              <a:rPr lang="en-US" b="1" dirty="0"/>
              <a:t>i</a:t>
            </a:r>
            <a:r>
              <a:rPr lang="en-US" b="1" dirty="0" smtClean="0"/>
              <a:t>ncompleteness.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796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5" name="Rectangle 5"/>
          <p:cNvSpPr>
            <a:spLocks noChangeArrowheads="1"/>
          </p:cNvSpPr>
          <p:nvPr/>
        </p:nvSpPr>
        <p:spPr bwMode="auto">
          <a:xfrm>
            <a:off x="381000" y="1752600"/>
            <a:ext cx="8458200" cy="48013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Limitations</a:t>
            </a:r>
            <a:r>
              <a:rPr lang="en-US" b="1" dirty="0" smtClean="0">
                <a:cs typeface="+mn-cs"/>
              </a:rPr>
              <a:t>:</a:t>
            </a:r>
            <a:endParaRPr lang="en-US" b="1" dirty="0">
              <a:cs typeface="+mn-cs"/>
            </a:endParaRPr>
          </a:p>
          <a:p>
            <a:pPr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 smtClean="0">
                <a:cs typeface="+mn-cs"/>
              </a:rPr>
              <a:t> Not </a:t>
            </a:r>
            <a:r>
              <a:rPr lang="en-US" b="1" dirty="0">
                <a:cs typeface="+mn-cs"/>
              </a:rPr>
              <a:t>all intelligent behavior is mediated by logical </a:t>
            </a:r>
            <a:r>
              <a:rPr lang="en-US" b="1" dirty="0" smtClean="0">
                <a:cs typeface="+mn-cs"/>
              </a:rPr>
              <a:t>deliberation (much appears not…)</a:t>
            </a:r>
          </a:p>
          <a:p>
            <a:pPr lvl="1">
              <a:buFontTx/>
              <a:buChar char="•"/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 smtClean="0">
                <a:cs typeface="+mn-cs"/>
              </a:rPr>
              <a:t> (Logical) representation of knowledge underlying intelligence is quite non-trivial. Studied in the area of “knowledge representation.” Also brings in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probabilistic representations. </a:t>
            </a:r>
            <a:r>
              <a:rPr lang="en-US" b="1" dirty="0" smtClean="0">
                <a:cs typeface="+mn-cs"/>
              </a:rPr>
              <a:t>E.g.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Bayesian networks</a:t>
            </a:r>
            <a:r>
              <a:rPr lang="en-US" b="1" dirty="0" smtClean="0">
                <a:cs typeface="+mn-cs"/>
              </a:rPr>
              <a:t>.</a:t>
            </a:r>
          </a:p>
          <a:p>
            <a:pPr lvl="1">
              <a:buFontTx/>
              <a:buChar char="•"/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>
                <a:cs typeface="+mn-cs"/>
              </a:rPr>
              <a:t> What is the purpose of thinking? </a:t>
            </a:r>
            <a:endParaRPr lang="en-US" b="1" dirty="0" smtClean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>
                <a:cs typeface="+mn-cs"/>
              </a:rPr>
              <a:t> </a:t>
            </a:r>
            <a:r>
              <a:rPr lang="en-US" b="1" smtClean="0">
                <a:cs typeface="+mn-cs"/>
              </a:rPr>
              <a:t>What </a:t>
            </a:r>
            <a:r>
              <a:rPr lang="en-US" b="1" dirty="0">
                <a:cs typeface="+mn-cs"/>
              </a:rPr>
              <a:t>thoughts should I have?</a:t>
            </a:r>
            <a:r>
              <a:rPr lang="en-US" sz="1800" dirty="0">
                <a:cs typeface="+mn-cs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554186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646" name="Group 22"/>
          <p:cNvGrpSpPr>
            <a:grpSpLocks/>
          </p:cNvGrpSpPr>
          <p:nvPr/>
        </p:nvGrpSpPr>
        <p:grpSpPr bwMode="auto">
          <a:xfrm>
            <a:off x="4876802" y="4495800"/>
            <a:ext cx="3908426" cy="1447800"/>
            <a:chOff x="3072" y="2832"/>
            <a:chExt cx="2462" cy="912"/>
          </a:xfrm>
        </p:grpSpPr>
        <p:grpSp>
          <p:nvGrpSpPr>
            <p:cNvPr id="50194" name="Group 18"/>
            <p:cNvGrpSpPr>
              <a:grpSpLocks/>
            </p:cNvGrpSpPr>
            <p:nvPr/>
          </p:nvGrpSpPr>
          <p:grpSpPr bwMode="auto">
            <a:xfrm>
              <a:off x="3072" y="2928"/>
              <a:ext cx="2304" cy="816"/>
              <a:chOff x="2592" y="3360"/>
              <a:chExt cx="2304" cy="816"/>
            </a:xfrm>
          </p:grpSpPr>
          <p:sp>
            <p:nvSpPr>
              <p:cNvPr id="1178643" name="Oval 19"/>
              <p:cNvSpPr>
                <a:spLocks noChangeArrowheads="1"/>
              </p:cNvSpPr>
              <p:nvPr/>
            </p:nvSpPr>
            <p:spPr bwMode="auto">
              <a:xfrm>
                <a:off x="2592" y="3360"/>
                <a:ext cx="1200" cy="81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644" name="Line 20"/>
              <p:cNvSpPr>
                <a:spLocks noChangeShapeType="1"/>
              </p:cNvSpPr>
              <p:nvPr/>
            </p:nvSpPr>
            <p:spPr bwMode="auto">
              <a:xfrm>
                <a:off x="3792" y="3792"/>
                <a:ext cx="110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78645" name="Text Box 21"/>
            <p:cNvSpPr txBox="1">
              <a:spLocks noChangeArrowheads="1"/>
            </p:cNvSpPr>
            <p:nvPr/>
          </p:nvSpPr>
          <p:spPr bwMode="auto">
            <a:xfrm>
              <a:off x="4368" y="2832"/>
              <a:ext cx="11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Many current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AI advances</a:t>
              </a: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4. Acting Rationally</a:t>
            </a:r>
          </a:p>
        </p:txBody>
      </p:sp>
      <p:graphicFrame>
        <p:nvGraphicFramePr>
          <p:cNvPr id="1178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21450"/>
              </p:ext>
            </p:extLst>
          </p:nvPr>
        </p:nvGraphicFramePr>
        <p:xfrm>
          <a:off x="2743200" y="3436938"/>
          <a:ext cx="4038600" cy="2328862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2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humanly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à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Cognitive Modeling /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à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Neural nets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Laws of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Thought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“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Acting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8638" name="Text Box 14"/>
          <p:cNvSpPr txBox="1">
            <a:spLocks noChangeArrowheads="1"/>
          </p:cNvSpPr>
          <p:nvPr/>
        </p:nvSpPr>
        <p:spPr bwMode="auto">
          <a:xfrm>
            <a:off x="974725" y="365125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78639" name="Text Box 15"/>
          <p:cNvSpPr txBox="1">
            <a:spLocks noChangeArrowheads="1"/>
          </p:cNvSpPr>
          <p:nvPr/>
        </p:nvSpPr>
        <p:spPr bwMode="auto">
          <a:xfrm>
            <a:off x="974725" y="4854575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78640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78641" name="Text Box 17"/>
          <p:cNvSpPr txBox="1">
            <a:spLocks noChangeArrowheads="1"/>
          </p:cNvSpPr>
          <p:nvPr/>
        </p:nvSpPr>
        <p:spPr bwMode="auto">
          <a:xfrm>
            <a:off x="4876800" y="26939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Rational agents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+mn-cs"/>
              </a:rPr>
              <a:t>An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2800" b="1" dirty="0" smtClean="0">
                <a:cs typeface="+mn-cs"/>
              </a:rPr>
              <a:t> is an entity that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perceives and acts in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 the world (i.e. an “autonomous system” (e.g.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self-driving cars) / physical robot or software robot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(e.g. an electronic trading system))</a:t>
            </a:r>
            <a:r>
              <a:rPr lang="en-US" sz="2800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	</a:t>
            </a:r>
            <a:r>
              <a:rPr lang="en-US" sz="2800" b="1" u="sng" dirty="0" smtClean="0">
                <a:solidFill>
                  <a:schemeClr val="accent2"/>
                </a:solidFill>
                <a:cs typeface="+mn-cs"/>
              </a:rPr>
              <a:t>This course is about designing rational agents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+mn-cs"/>
              </a:rPr>
              <a:t>For any given class of environments and tasks, we seek the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agent (or class of agents) with the best performance</a:t>
            </a:r>
            <a:r>
              <a:rPr lang="en-US" sz="2800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>
                <a:cs typeface="+mn-cs"/>
              </a:rPr>
              <a:t>Caveat: computational limitations may make perfect rationality unachievable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cs typeface="Arial" charset="0"/>
                <a:sym typeface="Wingdings" charset="0"/>
              </a:rPr>
              <a:t> </a:t>
            </a:r>
            <a:r>
              <a:rPr lang="en-US" sz="2800" dirty="0" smtClean="0"/>
              <a:t>design </a:t>
            </a:r>
            <a:r>
              <a:rPr lang="en-US" sz="2800" b="1" i="1" dirty="0" smtClean="0">
                <a:solidFill>
                  <a:srgbClr val="3333CC"/>
                </a:solidFill>
              </a:rPr>
              <a:t>best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program</a:t>
            </a:r>
            <a:r>
              <a:rPr lang="en-US" sz="2800" dirty="0" smtClean="0"/>
              <a:t> for given machine resources
</a:t>
            </a:r>
          </a:p>
        </p:txBody>
      </p:sp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48768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Grading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219200" y="2133600"/>
            <a:ext cx="716280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Prelim/Midterm (1/2?)   (25%)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Homework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(35%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  <a:endParaRPr lang="en-US" sz="2800" b="1" dirty="0">
              <a:solidFill>
                <a:srgbClr val="3333CC"/>
              </a:solidFill>
              <a:latin typeface="Arial Unicode MS" charset="0"/>
              <a:cs typeface="Arial Unicode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Participation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5%)</a:t>
            </a:r>
            <a:endParaRPr lang="en-US" sz="2800" b="1" dirty="0">
              <a:solidFill>
                <a:srgbClr val="3333CC"/>
              </a:solidFill>
              <a:latin typeface="Arial Unicode MS" charset="0"/>
              <a:cs typeface="Arial Unicode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Final           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(35%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066800" y="4800600"/>
            <a:ext cx="7335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Late policy: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one-day extensions to be used however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you want during the term</a:t>
            </a:r>
            <a:r>
              <a:rPr lang="en-US" b="1" dirty="0" smtClean="0">
                <a:solidFill>
                  <a:srgbClr val="FF0000"/>
                </a:solidFill>
              </a:rPr>
              <a:t>. (Count weekend as 1 day.)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Medium grade: B+  </a:t>
            </a:r>
            <a:r>
              <a:rPr lang="en-US" b="1" dirty="0" err="1" smtClean="0">
                <a:solidFill>
                  <a:srgbClr val="FF0000"/>
                </a:solidFill>
              </a:rPr>
              <a:t>Approx</a:t>
            </a:r>
            <a:r>
              <a:rPr lang="en-US" b="1" dirty="0" smtClean="0">
                <a:solidFill>
                  <a:srgbClr val="FF0000"/>
                </a:solidFill>
              </a:rPr>
              <a:t> 35% - 38% in A range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91375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Building Intelligent Machines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9144000" cy="464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66FF"/>
                </a:solidFill>
                <a:cs typeface="+mn-cs"/>
              </a:rPr>
              <a:t>I </a:t>
            </a:r>
            <a:r>
              <a:rPr lang="en-US" sz="1800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3366FF"/>
                </a:solidFill>
                <a:cs typeface="+mn-cs"/>
              </a:rPr>
              <a:t>Building exact models of human cognition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    view from psychology, cognitive science, and neuroscience</a:t>
            </a:r>
          </a:p>
          <a:p>
            <a:pPr lvl="1"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II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Developing methods to match or exceed human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performance in certain domains, possibly by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very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different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means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</a:t>
            </a:r>
          </a:p>
        </p:txBody>
      </p:sp>
      <p:grpSp>
        <p:nvGrpSpPr>
          <p:cNvPr id="1185796" name="Group 4"/>
          <p:cNvGrpSpPr>
            <a:grpSpLocks/>
          </p:cNvGrpSpPr>
          <p:nvPr/>
        </p:nvGrpSpPr>
        <p:grpSpPr bwMode="auto">
          <a:xfrm>
            <a:off x="381000" y="3200400"/>
            <a:ext cx="8229600" cy="2209800"/>
            <a:chOff x="528" y="1728"/>
            <a:chExt cx="5088" cy="1248"/>
          </a:xfrm>
        </p:grpSpPr>
        <p:sp>
          <p:nvSpPr>
            <p:cNvPr id="1185797" name="Rectangle 5"/>
            <p:cNvSpPr>
              <a:spLocks noChangeArrowheads="1"/>
            </p:cNvSpPr>
            <p:nvPr/>
          </p:nvSpPr>
          <p:spPr bwMode="auto">
            <a:xfrm>
              <a:off x="528" y="1728"/>
              <a:ext cx="5088" cy="12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5798" name="Rectangle 6"/>
            <p:cNvSpPr>
              <a:spLocks noChangeArrowheads="1"/>
            </p:cNvSpPr>
            <p:nvPr/>
          </p:nvSpPr>
          <p:spPr bwMode="auto">
            <a:xfrm>
              <a:off x="2112" y="2688"/>
              <a:ext cx="217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 dirty="0" smtClean="0">
                  <a:cs typeface="+mn-cs"/>
                </a:rPr>
                <a:t>Main focus </a:t>
              </a:r>
              <a:r>
                <a:rPr lang="en-US" b="1" dirty="0">
                  <a:cs typeface="+mn-cs"/>
                </a:rPr>
                <a:t>of </a:t>
              </a:r>
              <a:r>
                <a:rPr lang="en-US" b="1" dirty="0" smtClean="0">
                  <a:cs typeface="+mn-cs"/>
                </a:rPr>
                <a:t>current AI.</a:t>
              </a:r>
              <a:endParaRPr lang="en-US" b="1" dirty="0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5791200"/>
            <a:ext cx="812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But, I) often provides inspiration for II). Also, Neural Nets</a:t>
            </a:r>
          </a:p>
          <a:p>
            <a:r>
              <a:rPr lang="en-US" b="1" dirty="0" smtClean="0"/>
              <a:t>blur the separation.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8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Key research areas in </a:t>
            </a:r>
            <a:r>
              <a:rPr lang="en-US" dirty="0" smtClean="0">
                <a:solidFill>
                  <a:srgbClr val="FF0000"/>
                </a:solidFill>
              </a:rPr>
              <a:t>AI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solving, planning, and search </a:t>
            </a:r>
            <a:r>
              <a:rPr lang="en-US" sz="2400" b="1" dirty="0" smtClean="0">
                <a:cs typeface="+mn-cs"/>
              </a:rPr>
              <a:t>--- generic problem solving architecture based on ideas from cognitive science (game playing, robotics).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Knowledge Representation </a:t>
            </a:r>
            <a:r>
              <a:rPr lang="en-US" sz="2400" b="1" dirty="0" smtClean="0">
                <a:cs typeface="+mn-cs"/>
              </a:rPr>
              <a:t>– to store and manipulate information (logical and probabilistic representations)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Automated reasoning / Inference </a:t>
            </a:r>
            <a:r>
              <a:rPr lang="en-US" sz="2400" b="1" dirty="0" smtClean="0">
                <a:cs typeface="+mn-cs"/>
              </a:rPr>
              <a:t>– to use the stored information to answer questions and draw new conclusions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Machine  Learning </a:t>
            </a:r>
            <a:r>
              <a:rPr lang="en-US" sz="2400" b="1" dirty="0" smtClean="0">
                <a:cs typeface="+mn-cs"/>
              </a:rPr>
              <a:t>– intelligence from data; to adapt to new circumstances and to detect and extrapolate patterns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Natural Language Processing </a:t>
            </a:r>
            <a:r>
              <a:rPr lang="en-US" sz="2400" b="1" dirty="0"/>
              <a:t>– to communicate with the </a:t>
            </a:r>
            <a:r>
              <a:rPr lang="en-US" sz="2400" b="1" dirty="0" smtClean="0"/>
              <a:t>machine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Computer Vision </a:t>
            </a:r>
            <a:r>
              <a:rPr lang="en-US" sz="2400" b="1" dirty="0" smtClean="0"/>
              <a:t>--- processing visual information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Robotics</a:t>
            </a:r>
            <a:r>
              <a:rPr lang="en-US" sz="2400" b="1" dirty="0" smtClean="0"/>
              <a:t> --- Autonomy, manipulation, full integration of AI capabilities</a:t>
            </a:r>
            <a:endParaRPr lang="en-US" sz="2400" b="1" dirty="0"/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67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Other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962400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Class is over-subscribed with many folks on a waiting list. So, if you intend to drop the course (or have </a:t>
            </a:r>
            <a:r>
              <a:rPr lang="en-US" sz="2800" b="1" dirty="0" smtClean="0">
                <a:solidFill>
                  <a:srgbClr val="FF0000"/>
                </a:solidFill>
              </a:rPr>
              <a:t>signed up by mistake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 ), please de-enroll 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asap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. Thanks!! </a:t>
            </a:r>
          </a:p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CS-4701 is a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project course. We will have brief organizational meeting next week. TBA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All announcements for CS-4701 made in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CS4700 class,  web page, and via CMS email.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Homework is very important. It is the best way </a:t>
            </a:r>
            <a:r>
              <a:rPr lang="en-US" sz="2800" b="1" dirty="0" smtClean="0">
                <a:solidFill>
                  <a:schemeClr val="accent2"/>
                </a:solidFill>
              </a:rPr>
              <a:t>for you </a:t>
            </a:r>
            <a:r>
              <a:rPr lang="en-US" sz="2800" b="1" dirty="0">
                <a:solidFill>
                  <a:schemeClr val="accent2"/>
                </a:solidFill>
              </a:rPr>
              <a:t>to learn the </a:t>
            </a:r>
            <a:r>
              <a:rPr lang="en-US" sz="2800" b="1" dirty="0" smtClean="0">
                <a:solidFill>
                  <a:schemeClr val="accent2"/>
                </a:solidFill>
              </a:rPr>
              <a:t>material</a:t>
            </a:r>
            <a:r>
              <a:rPr lang="en-US" sz="2800" b="1" dirty="0">
                <a:solidFill>
                  <a:schemeClr val="accent2"/>
                </a:solidFill>
              </a:rPr>
              <a:t>. You are encouraged to </a:t>
            </a:r>
            <a:r>
              <a:rPr lang="en-US" sz="2800" b="1" dirty="0">
                <a:solidFill>
                  <a:srgbClr val="FF0000"/>
                </a:solidFill>
              </a:rPr>
              <a:t>discuss</a:t>
            </a:r>
            <a:r>
              <a:rPr lang="en-US" sz="2800" b="1" dirty="0">
                <a:solidFill>
                  <a:schemeClr val="accent2"/>
                </a:solidFill>
              </a:rPr>
              <a:t> the problems with your </a:t>
            </a:r>
            <a:r>
              <a:rPr lang="en-US" sz="2800" b="1" dirty="0" smtClean="0">
                <a:solidFill>
                  <a:schemeClr val="accent2"/>
                </a:solidFill>
              </a:rPr>
              <a:t>classmates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but all work handed in </a:t>
            </a:r>
            <a:r>
              <a:rPr lang="en-US" sz="2800" b="1" i="1" dirty="0">
                <a:solidFill>
                  <a:srgbClr val="FF0000"/>
                </a:solidFill>
              </a:rPr>
              <a:t>should be original</a:t>
            </a:r>
            <a:r>
              <a:rPr lang="en-US" sz="2800" b="1" i="1" dirty="0" smtClean="0">
                <a:solidFill>
                  <a:srgbClr val="FF0000"/>
                </a:solidFill>
              </a:rPr>
              <a:t>, and written </a:t>
            </a:r>
            <a:r>
              <a:rPr lang="en-US" sz="2800" b="1" i="1" dirty="0">
                <a:solidFill>
                  <a:srgbClr val="FF0000"/>
                </a:solidFill>
              </a:rPr>
              <a:t>by you in </a:t>
            </a:r>
            <a:r>
              <a:rPr lang="en-US" sz="2800" b="1" i="1" dirty="0" smtClean="0">
                <a:solidFill>
                  <a:srgbClr val="FF0000"/>
                </a:solidFill>
              </a:rPr>
              <a:t>your </a:t>
            </a:r>
            <a:r>
              <a:rPr lang="en-US" sz="2800" b="1" i="1" dirty="0">
                <a:solidFill>
                  <a:srgbClr val="FF0000"/>
                </a:solidFill>
              </a:rPr>
              <a:t>own words</a:t>
            </a:r>
            <a:r>
              <a:rPr lang="en-US" sz="2800" i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1554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305800" cy="5105400"/>
          </a:xfrm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Course Administration</a:t>
            </a:r>
            <a:endParaRPr lang="en-US" sz="4400" b="1" kern="1200" dirty="0">
              <a:solidFill>
                <a:srgbClr val="000000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What is Artificial Intelligence? 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Course Themes,  Goals, and Syllabus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1676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Arial" charset="0"/>
                <a:sym typeface="Wingdings" charset="0"/>
              </a:rPr>
              <a:t>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AI: Goals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Ambitious goals: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	understand  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“</a:t>
            </a:r>
            <a:r>
              <a:rPr lang="en-US" sz="2800" b="1" dirty="0" smtClean="0">
                <a:solidFill>
                  <a:srgbClr val="3333CC"/>
                </a:solidFill>
              </a:rPr>
              <a:t>intelligent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”</a:t>
            </a:r>
            <a:r>
              <a:rPr lang="en-US" sz="2800" b="1" dirty="0" smtClean="0">
                <a:solidFill>
                  <a:srgbClr val="3333CC"/>
                </a:solidFill>
              </a:rPr>
              <a:t> behavior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	build 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“</a:t>
            </a:r>
            <a:r>
              <a:rPr lang="en-US" sz="2800" b="1" dirty="0" smtClean="0">
                <a:solidFill>
                  <a:srgbClr val="3333CC"/>
                </a:solidFill>
              </a:rPr>
              <a:t>intelligent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”</a:t>
            </a:r>
            <a:r>
              <a:rPr lang="en-US" sz="2800" b="1" dirty="0" smtClean="0">
                <a:solidFill>
                  <a:srgbClr val="3333CC"/>
                </a:solidFill>
              </a:rPr>
              <a:t> agents / artifacts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                                      autonomous systems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     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understand human cognition (learning,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     reasoning, planning, and decision making)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     as a computational process.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91375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What is Intelligence?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670800" cy="41021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Intelligence: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capacity to learn and solve problems</a:t>
            </a:r>
            <a:r>
              <a:rPr lang="ja-JP" altLang="en-US" sz="2800" b="1" dirty="0" smtClean="0">
                <a:latin typeface="Arial"/>
              </a:rPr>
              <a:t>”</a:t>
            </a:r>
            <a:endParaRPr lang="en-US" sz="2800" b="1" dirty="0" smtClean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(Webster dictionary)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ability to act rationally</a:t>
            </a:r>
          </a:p>
          <a:p>
            <a:pPr marL="57150" indent="0"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marL="57150" indent="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Hmm… Not so easy to define.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5C"/>
      </a:hlink>
      <a:folHlink>
        <a:srgbClr val="274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TAS Slides(WB)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2CCE51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54318</TotalTime>
  <Words>2611</Words>
  <Application>Microsoft Macintosh PowerPoint</Application>
  <PresentationFormat>On-screen Show (4:3)</PresentationFormat>
  <Paragraphs>471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Default Design</vt:lpstr>
      <vt:lpstr>1_Default Design</vt:lpstr>
      <vt:lpstr>2_Office Theme</vt:lpstr>
      <vt:lpstr>ITAS Slides(WB)</vt:lpstr>
      <vt:lpstr>1_ITAS Slides(WB)</vt:lpstr>
      <vt:lpstr>CS 4700: Foundations of  Artificial Intelligence</vt:lpstr>
      <vt:lpstr>PowerPoint Presentation</vt:lpstr>
      <vt:lpstr>Course Administration</vt:lpstr>
      <vt:lpstr>Grading</vt:lpstr>
      <vt:lpstr>Other remarks</vt:lpstr>
      <vt:lpstr>Homework</vt:lpstr>
      <vt:lpstr>PowerPoint Presentation</vt:lpstr>
      <vt:lpstr>AI: Goals</vt:lpstr>
      <vt:lpstr>What is Intelligence?</vt:lpstr>
      <vt:lpstr>What is AI?</vt:lpstr>
      <vt:lpstr>Different AI Perspectives</vt:lpstr>
      <vt:lpstr>1. Acting Humanly</vt:lpstr>
      <vt:lpstr> Mathematical Formulation of   notion of  Computation and Computability (1936) </vt:lpstr>
      <vt:lpstr>Universal Computer</vt:lpstr>
      <vt:lpstr>Acting humanly: Turing Test</vt:lpstr>
      <vt:lpstr>Trying to pass the Turing test: Some Famous Human Imitation “Games”</vt:lpstr>
      <vt:lpstr>ELIZA:  impersonating a Rogerian psychotherapist</vt:lpstr>
      <vt:lpstr>PowerPoint Presentation</vt:lpstr>
      <vt:lpstr>News item ---  Big Data vs. Semantics </vt:lpstr>
      <vt:lpstr>2. Thinking Humanly</vt:lpstr>
      <vt:lpstr> Thinking humanly:  modeling cognitive processes</vt:lpstr>
      <vt:lpstr>Neuroscience: The Hardware</vt:lpstr>
      <vt:lpstr>Computer vs. Brain</vt:lpstr>
      <vt:lpstr>PowerPoint Presentation</vt:lpstr>
      <vt:lpstr>A Neuron</vt:lpstr>
      <vt:lpstr>An Artificial Neural Network (Perceptrons)</vt:lpstr>
      <vt:lpstr>PowerPoint Presentation</vt:lpstr>
      <vt:lpstr>Neurons in the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Thinking Rationally</vt:lpstr>
      <vt:lpstr>Thinking rationally:  formalizing the "laws of thought” </vt:lpstr>
      <vt:lpstr>PowerPoint Presentation</vt:lpstr>
      <vt:lpstr>PowerPoint Presentation</vt:lpstr>
      <vt:lpstr>4. Acting Rationally</vt:lpstr>
      <vt:lpstr>Rational agents</vt:lpstr>
      <vt:lpstr>Building Intelligent Machines</vt:lpstr>
      <vt:lpstr>Key research areas in AI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1403</cp:revision>
  <dcterms:created xsi:type="dcterms:W3CDTF">1601-01-01T00:00:00Z</dcterms:created>
  <dcterms:modified xsi:type="dcterms:W3CDTF">2014-08-29T07:22:16Z</dcterms:modified>
</cp:coreProperties>
</file>