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p3" ContentType="audio/unknown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  <p:sldMasterId id="2147483752" r:id="rId2"/>
  </p:sldMasterIdLst>
  <p:notesMasterIdLst>
    <p:notesMasterId r:id="rId95"/>
  </p:notesMasterIdLst>
  <p:handoutMasterIdLst>
    <p:handoutMasterId r:id="rId96"/>
  </p:handoutMasterIdLst>
  <p:sldIdLst>
    <p:sldId id="374" r:id="rId3"/>
    <p:sldId id="488" r:id="rId4"/>
    <p:sldId id="375" r:id="rId5"/>
    <p:sldId id="491" r:id="rId6"/>
    <p:sldId id="475" r:id="rId7"/>
    <p:sldId id="476" r:id="rId8"/>
    <p:sldId id="462" r:id="rId9"/>
    <p:sldId id="492" r:id="rId10"/>
    <p:sldId id="494" r:id="rId11"/>
    <p:sldId id="493" r:id="rId12"/>
    <p:sldId id="495" r:id="rId13"/>
    <p:sldId id="496" r:id="rId14"/>
    <p:sldId id="497" r:id="rId15"/>
    <p:sldId id="498" r:id="rId16"/>
    <p:sldId id="499" r:id="rId17"/>
    <p:sldId id="500" r:id="rId18"/>
    <p:sldId id="501" r:id="rId19"/>
    <p:sldId id="502" r:id="rId20"/>
    <p:sldId id="503" r:id="rId21"/>
    <p:sldId id="504" r:id="rId22"/>
    <p:sldId id="505" r:id="rId23"/>
    <p:sldId id="506" r:id="rId24"/>
    <p:sldId id="507" r:id="rId25"/>
    <p:sldId id="508" r:id="rId26"/>
    <p:sldId id="509" r:id="rId27"/>
    <p:sldId id="510" r:id="rId28"/>
    <p:sldId id="511" r:id="rId29"/>
    <p:sldId id="512" r:id="rId30"/>
    <p:sldId id="513" r:id="rId31"/>
    <p:sldId id="515" r:id="rId32"/>
    <p:sldId id="516" r:id="rId33"/>
    <p:sldId id="517" r:id="rId34"/>
    <p:sldId id="518" r:id="rId35"/>
    <p:sldId id="519" r:id="rId36"/>
    <p:sldId id="520" r:id="rId37"/>
    <p:sldId id="521" r:id="rId38"/>
    <p:sldId id="522" r:id="rId39"/>
    <p:sldId id="523" r:id="rId40"/>
    <p:sldId id="524" r:id="rId41"/>
    <p:sldId id="525" r:id="rId42"/>
    <p:sldId id="526" r:id="rId43"/>
    <p:sldId id="527" r:id="rId44"/>
    <p:sldId id="528" r:id="rId45"/>
    <p:sldId id="529" r:id="rId46"/>
    <p:sldId id="530" r:id="rId47"/>
    <p:sldId id="531" r:id="rId48"/>
    <p:sldId id="535" r:id="rId49"/>
    <p:sldId id="532" r:id="rId50"/>
    <p:sldId id="536" r:id="rId51"/>
    <p:sldId id="550" r:id="rId52"/>
    <p:sldId id="551" r:id="rId53"/>
    <p:sldId id="552" r:id="rId54"/>
    <p:sldId id="533" r:id="rId55"/>
    <p:sldId id="534" r:id="rId56"/>
    <p:sldId id="538" r:id="rId57"/>
    <p:sldId id="540" r:id="rId58"/>
    <p:sldId id="537" r:id="rId59"/>
    <p:sldId id="539" r:id="rId60"/>
    <p:sldId id="542" r:id="rId61"/>
    <p:sldId id="553" r:id="rId62"/>
    <p:sldId id="543" r:id="rId63"/>
    <p:sldId id="544" r:id="rId64"/>
    <p:sldId id="545" r:id="rId65"/>
    <p:sldId id="547" r:id="rId66"/>
    <p:sldId id="548" r:id="rId67"/>
    <p:sldId id="554" r:id="rId68"/>
    <p:sldId id="549" r:id="rId69"/>
    <p:sldId id="577" r:id="rId70"/>
    <p:sldId id="578" r:id="rId71"/>
    <p:sldId id="579" r:id="rId72"/>
    <p:sldId id="574" r:id="rId73"/>
    <p:sldId id="555" r:id="rId74"/>
    <p:sldId id="556" r:id="rId75"/>
    <p:sldId id="557" r:id="rId76"/>
    <p:sldId id="558" r:id="rId77"/>
    <p:sldId id="559" r:id="rId78"/>
    <p:sldId id="560" r:id="rId79"/>
    <p:sldId id="561" r:id="rId80"/>
    <p:sldId id="562" r:id="rId81"/>
    <p:sldId id="563" r:id="rId82"/>
    <p:sldId id="564" r:id="rId83"/>
    <p:sldId id="565" r:id="rId84"/>
    <p:sldId id="580" r:id="rId85"/>
    <p:sldId id="581" r:id="rId86"/>
    <p:sldId id="566" r:id="rId87"/>
    <p:sldId id="567" r:id="rId88"/>
    <p:sldId id="568" r:id="rId89"/>
    <p:sldId id="569" r:id="rId90"/>
    <p:sldId id="570" r:id="rId91"/>
    <p:sldId id="571" r:id="rId92"/>
    <p:sldId id="572" r:id="rId93"/>
    <p:sldId id="573" r:id="rId9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3333CC"/>
    <a:srgbClr val="000000"/>
    <a:srgbClr val="CC00CC"/>
    <a:srgbClr val="66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80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584"/>
    </p:cViewPr>
  </p:sorterViewPr>
  <p:notesViewPr>
    <p:cSldViewPr>
      <p:cViewPr varScale="1">
        <p:scale>
          <a:sx n="59" d="100"/>
          <a:sy n="59" d="100"/>
        </p:scale>
        <p:origin x="-178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notesMaster" Target="notesMasters/notesMaster1.xml"/><Relationship Id="rId96" Type="http://schemas.openxmlformats.org/officeDocument/2006/relationships/handoutMaster" Target="handoutMasters/handoutMaster1.xml"/><Relationship Id="rId97" Type="http://schemas.openxmlformats.org/officeDocument/2006/relationships/printerSettings" Target="printerSettings/printerSettings1.bin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theme" Target="theme/theme1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113A9788-B701-0F4A-B08D-856A69CC0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04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41531517-99D3-B84B-91FD-1B16B6C42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782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75C624-9755-FB4D-A6DA-867A3E513300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30079" indent="-280800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23197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57247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2175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471035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20314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369593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18872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fld id="{F06C4EE4-31FD-4899-B754-7A677C413AD5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77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30079" indent="-280800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23197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57247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2175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471035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20314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369593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18872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fld id="{79F37002-729F-45FE-B968-FCEBEE4105F0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78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30079" indent="-280800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23197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57247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2175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471035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20314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369593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18872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fld id="{0B836F82-AD3A-4841-8182-855FFD711C59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80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3714"/>
            <a:ext cx="5485778" cy="4113863"/>
          </a:xfrm>
          <a:noFill/>
        </p:spPr>
        <p:txBody>
          <a:bodyPr/>
          <a:lstStyle/>
          <a:p>
            <a:pPr defTabSz="898558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30079" indent="-280800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23197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57247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2175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471035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20314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369593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18872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fld id="{5ABAFA34-8E93-47F4-9E0A-0AEEE2DA7D19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81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3714"/>
            <a:ext cx="5485778" cy="4113863"/>
          </a:xfrm>
          <a:noFill/>
        </p:spPr>
        <p:txBody>
          <a:bodyPr/>
          <a:lstStyle/>
          <a:p>
            <a:pPr defTabSz="898558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C24712-603B-4EA5-A8CF-5BDED66AAEED}" type="slidenum">
              <a:rPr lang="en-US">
                <a:solidFill>
                  <a:prstClr val="black"/>
                </a:solidFill>
              </a:rPr>
              <a:pPr/>
              <a:t>82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C24712-603B-4EA5-A8CF-5BDED66AAEED}" type="slidenum">
              <a:rPr lang="en-US">
                <a:solidFill>
                  <a:prstClr val="black"/>
                </a:solidFill>
              </a:rPr>
              <a:pPr/>
              <a:t>83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C24712-603B-4EA5-A8CF-5BDED66AAEED}" type="slidenum">
              <a:rPr lang="en-US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30079" indent="-280800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23197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57247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2175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471035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20314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369593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18872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fld id="{40988CD3-6C86-482F-B5D8-61F01CE5BD72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85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3714"/>
            <a:ext cx="5485778" cy="4113863"/>
          </a:xfrm>
          <a:noFill/>
        </p:spPr>
        <p:txBody>
          <a:bodyPr/>
          <a:lstStyle/>
          <a:p>
            <a:pPr defTabSz="898558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91E30E-3E1E-CD4F-92A1-6FAE36B1D7D2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182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A cave consisting of rooms connected by passageways:</a:t>
            </a:r>
          </a:p>
          <a:p>
            <a:pPr lvl="1">
              <a:buFontTx/>
              <a:buChar char="•"/>
              <a:defRPr/>
            </a:pPr>
            <a:r>
              <a:rPr lang="en-US" smtClean="0"/>
              <a:t> lurking somewhere in the cave is the wumpus, a beast that eats anyone who enters its room; </a:t>
            </a:r>
          </a:p>
          <a:p>
            <a:pPr lvl="1">
              <a:buFontTx/>
              <a:buChar char="•"/>
              <a:defRPr/>
            </a:pPr>
            <a:r>
              <a:rPr lang="en-US" smtClean="0"/>
              <a:t>the wumpus can be shot by an agent, but the agent has only one arrow;</a:t>
            </a:r>
          </a:p>
          <a:p>
            <a:pPr lvl="1">
              <a:buFontTx/>
              <a:buChar char="•"/>
              <a:defRPr/>
            </a:pPr>
            <a:r>
              <a:rPr lang="en-US" smtClean="0"/>
              <a:t>Some rooms contain bottomless pits that will trp anyone who wanders into these rooms – except the wumpus which is too big to fall;</a:t>
            </a:r>
          </a:p>
          <a:p>
            <a:pPr lvl="1">
              <a:buFontTx/>
              <a:buChar char="•"/>
              <a:defRPr/>
            </a:pPr>
            <a:r>
              <a:rPr lang="en-US" smtClean="0"/>
              <a:t>Mitigating feature of living in this environment: finding gold (Michael Genesereth);</a:t>
            </a:r>
          </a:p>
          <a:p>
            <a:pPr lvl="1">
              <a:buFontTx/>
              <a:buChar char="•"/>
              <a:defRPr/>
            </a:pPr>
            <a:r>
              <a:rPr lang="en-US" smtClean="0"/>
              <a:t>Agent always starts in square (1,1) facing to the right; locations of gold and the wumpus are chosen randomly, with uniform distribution, from the squares other than the start square; each square other than the start can be a pit with probability 0.2</a:t>
            </a:r>
          </a:p>
          <a:p>
            <a:pPr lvl="1">
              <a:buFontTx/>
              <a:buChar char="•"/>
              <a:defRPr/>
            </a:pPr>
            <a:endParaRPr lang="en-US" smtClean="0"/>
          </a:p>
          <a:p>
            <a:pPr>
              <a:defRPr/>
            </a:pPr>
            <a:r>
              <a:rPr lang="en-US" smtClean="0">
                <a:cs typeface="+mn-cs"/>
              </a:rPr>
              <a:t>	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118BF69-9ACF-CC43-8134-86224C4CD06E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118BF69-9ACF-CC43-8134-86224C4CD06E}" type="slidenum">
              <a:rPr lang="en-US" sz="1200"/>
              <a:pPr/>
              <a:t>66</a:t>
            </a:fld>
            <a:endParaRPr lang="en-U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30079" indent="-280800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23197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57247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2175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471035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20314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369593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18872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fld id="{C6AE9971-AC2C-45AE-8DBD-A775F8E51328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72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30079" indent="-280800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23197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57247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2175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471035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20314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369593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18872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fld id="{77591FDC-D61A-4F24-B88C-E700F9CB9D93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73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30079" indent="-280800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23197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57247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2175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471035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20314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369593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18872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fld id="{5CAE5839-9EC1-42FB-B399-990C946658D7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74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30079" indent="-280800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23197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57247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2175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471035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20314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369593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18872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fld id="{CC2A6FD1-74DF-45E3-B2A2-4FFA61430DEB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75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30079" indent="-280800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23197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57247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21756" indent="-224639" defTabSz="900119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471035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20314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369593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18872" indent="-224639" algn="ctr" defTabSz="900119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fld id="{AABDA2AF-DD90-4340-AF81-F2726F645692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76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0761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2379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06524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solidFill>
                  <a:srgbClr val="0000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AA71D-AEE5-4F18-A361-E7C0A1042A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57286-03F0-4F54-8A43-4BCEC5233C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0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DF1F9-C70F-4335-8A8E-DB703CDFCD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A993F-381E-4CBE-8C84-A5419FE914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6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F68D8-FF1C-4835-A7E8-C13C0DDB0E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9BAB8-3D43-4A2D-9844-A10EFFA327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77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29023-4D6C-4C7E-84F2-365D05399D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7F4A7-4EAE-4FA8-B70F-E7C4842379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65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EAA87-A1A8-4309-BBB5-4CBA7C75BB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7D452-1E11-48A4-870F-7E17833127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14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D02CF-F115-490C-BD3C-4FE75B9B8F9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9F37C-1432-4334-98BB-367C92DF57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62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22D4F-CDE3-47D5-BD04-C4F450724C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52645-8B56-4852-82E7-C6AA3226A8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812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715FB-EC8F-4E9C-B68B-A4F4D8C96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9E278-C512-4BF1-B229-E9FA00292E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02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3085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4EAB9-F80C-4578-976C-38E9A5E6A6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37E2D-1382-473A-AF52-90F9DA1518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73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B3E4E-EDE7-419D-87F3-9F3C5CD5BB6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F4D5D-2B91-4E2D-A3F6-87CFDA8620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70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E96A3-94F1-4CBE-B6FC-5C82521CB5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0D777-1934-4AD8-92F6-1A83F42E08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28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A3522-9C75-4A20-BE88-4C0B568127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96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0" y="1306513"/>
            <a:ext cx="44958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306513"/>
            <a:ext cx="4495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667500"/>
            <a:ext cx="57912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© Daniel S. Weld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6294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364B0DE4-D9AF-4CBE-B405-62B9E184796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303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306513"/>
            <a:ext cx="4495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06513"/>
            <a:ext cx="44958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667500"/>
            <a:ext cx="57912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© Daniel S. Weld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6294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B726B8B6-B4C3-492B-A75C-39BB0C0493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91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538" y="284163"/>
            <a:ext cx="7304087" cy="842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143000"/>
            <a:ext cx="3540125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9325" y="1143000"/>
            <a:ext cx="3540125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9325" y="3667125"/>
            <a:ext cx="3540125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1003C-6DF3-4E5D-BA98-C474502AE9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07726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538" y="284163"/>
            <a:ext cx="7304087" cy="842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143000"/>
            <a:ext cx="3540125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9325" y="1143000"/>
            <a:ext cx="3540125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9325" y="3667125"/>
            <a:ext cx="3540125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85D85-2BD4-4E50-843A-BB2C83D8B2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521183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4413446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5063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80680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9857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75641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984279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6815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8524875" y="6181725"/>
            <a:ext cx="482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fld id="{D6DBCA8B-DB34-D340-84E9-1CE2A0D79EF6}" type="slidenum">
              <a:rPr lang="en-US" sz="2000">
                <a:cs typeface="+mn-cs"/>
              </a:rPr>
              <a:pPr algn="ctr">
                <a:defRPr/>
              </a:pPr>
              <a:t>‹#›</a:t>
            </a:fld>
            <a:endParaRPr lang="en-US" sz="2000" dirty="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164EA966-35E4-46D8-B2A3-866DA46FF4B2}" type="datetimeFigureOut">
              <a:rPr lang="en-US" b="1">
                <a:solidFill>
                  <a:prstClr val="black">
                    <a:tint val="75000"/>
                  </a:prstClr>
                </a:solidFill>
                <a:latin typeface="Comic Sans MS" charset="0"/>
                <a:ea typeface="+mn-ea"/>
                <a:cs typeface="+mn-cs"/>
              </a:rPr>
              <a:pPr eaLnBrk="0" hangingPunct="0">
                <a:defRPr/>
              </a:pPr>
              <a:t>10/28/13</a:t>
            </a:fld>
            <a:endParaRPr lang="en-US" b="1">
              <a:solidFill>
                <a:prstClr val="black">
                  <a:tint val="75000"/>
                </a:prstClr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17A72267-4B42-494E-BB38-B723FB6482BD}" type="slidenum">
              <a:rPr lang="en-US" b="1">
                <a:solidFill>
                  <a:prstClr val="black">
                    <a:tint val="75000"/>
                  </a:prstClr>
                </a:solidFill>
                <a:latin typeface="Comic Sans MS" charset="0"/>
                <a:ea typeface="+mn-ea"/>
                <a:cs typeface="+mn-cs"/>
              </a:rPr>
              <a:pPr eaLnBrk="0" hangingPunct="0"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Comic Sans M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80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FF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27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1.wmf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6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6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6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cs typeface="+mj-cs"/>
              </a:rPr>
              <a:t>CS 4700:</a:t>
            </a:r>
            <a:br>
              <a:rPr lang="en-US" dirty="0" smtClean="0">
                <a:solidFill>
                  <a:srgbClr val="FF0000"/>
                </a:solidFill>
                <a:cs typeface="+mj-cs"/>
              </a:rPr>
            </a:br>
            <a:r>
              <a:rPr lang="en-US" dirty="0" smtClean="0">
                <a:solidFill>
                  <a:srgbClr val="FF0000"/>
                </a:solidFill>
                <a:cs typeface="+mj-cs"/>
              </a:rPr>
              <a:t>Foundations of  Artificial Intelligence</a:t>
            </a: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chemeClr val="accent2"/>
                </a:solidFill>
                <a:cs typeface="+mn-cs"/>
              </a:rPr>
              <a:t>Bart Selman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err="1" smtClean="0">
                <a:solidFill>
                  <a:schemeClr val="accent2"/>
                </a:solidFill>
                <a:cs typeface="+mn-cs"/>
              </a:rPr>
              <a:t>selman@cs.cornell.edu</a:t>
            </a:r>
            <a:endParaRPr lang="en-US" sz="2400" b="1" dirty="0" smtClean="0">
              <a:solidFill>
                <a:schemeClr val="accent2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800" dirty="0" smtClean="0"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3333CC"/>
                </a:solidFill>
                <a:cs typeface="+mn-cs"/>
              </a:rPr>
              <a:t>Module: Knowledge, Reasoning, and Planning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3333CC"/>
                </a:solidFill>
                <a:cs typeface="+mn-cs"/>
              </a:rPr>
              <a:t>Part 1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b="1" dirty="0" smtClean="0">
              <a:solidFill>
                <a:srgbClr val="3333CC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FF0000"/>
                </a:solidFill>
                <a:cs typeface="+mn-cs"/>
              </a:rPr>
              <a:t>Logical Agents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3333CC"/>
                </a:solidFill>
                <a:cs typeface="+mn-cs"/>
              </a:rPr>
              <a:t>R&amp;N: Chapter 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16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2668"/>
            <a:ext cx="8991600" cy="517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603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0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90"/>
            <a:ext cx="9144000" cy="563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473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1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3444"/>
            <a:ext cx="9144000" cy="5581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304800"/>
            <a:ext cx="2426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Procedural style: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3048000"/>
            <a:ext cx="4419600" cy="4572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Knowledge-based alternative:     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" y="4648200"/>
            <a:ext cx="6400800" cy="160020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55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1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03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55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1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533400"/>
            <a:ext cx="9144000" cy="52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55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1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58529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5968424"/>
            <a:ext cx="62352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“symbol grounding problem.”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55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2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9144000" cy="40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685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2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78122"/>
            <a:ext cx="9144000" cy="399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924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2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5194"/>
            <a:ext cx="9144000" cy="54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344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2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9144000" cy="54864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933" y="3124200"/>
            <a:ext cx="8898468" cy="2514600"/>
          </a:xfrm>
          <a:prstGeom prst="roundRect">
            <a:avLst/>
          </a:prstGeom>
          <a:solidFill>
            <a:schemeClr val="accent1">
              <a:alpha val="2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14600" y="6019800"/>
            <a:ext cx="54102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I.e.:   </a:t>
            </a:r>
            <a:r>
              <a:rPr lang="en-US" sz="2800" b="1" dirty="0" smtClean="0">
                <a:solidFill>
                  <a:srgbClr val="3333CC"/>
                </a:solidFill>
              </a:rPr>
              <a:t>Models(KB</a:t>
            </a:r>
            <a:r>
              <a:rPr lang="en-US" sz="2800" b="1" dirty="0">
                <a:solidFill>
                  <a:srgbClr val="3333CC"/>
                </a:solidFill>
              </a:rPr>
              <a:t>)        Models(  </a:t>
            </a:r>
            <a:r>
              <a:rPr lang="en-US" sz="2800" b="1" dirty="0" smtClean="0">
                <a:solidFill>
                  <a:srgbClr val="3333CC"/>
                </a:solidFill>
              </a:rPr>
              <a:t>    )</a:t>
            </a:r>
            <a:endParaRPr lang="en-US" sz="2800" b="1" dirty="0">
              <a:solidFill>
                <a:srgbClr val="3333CC"/>
              </a:solidFill>
            </a:endParaRPr>
          </a:p>
        </p:txBody>
      </p:sp>
      <p:pic>
        <p:nvPicPr>
          <p:cNvPr id="6" name="Picture 5" descr="Screen Shot 2012-10-24 at 1.33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6096000"/>
            <a:ext cx="355600" cy="431800"/>
          </a:xfrm>
          <a:prstGeom prst="rect">
            <a:avLst/>
          </a:prstGeom>
        </p:spPr>
      </p:pic>
      <p:pic>
        <p:nvPicPr>
          <p:cNvPr id="7" name="Picture 6" descr="Screen Shot 2012-10-24 at 1.35.3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439" y="6096000"/>
            <a:ext cx="377032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46482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Note: KB defines exactly the set of worlds we are interested in.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4" descr="model-inclus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"/>
            <a:ext cx="2815612" cy="257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6317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oal-based-ag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143000"/>
            <a:ext cx="7391400" cy="47053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6" name="TextBox 2"/>
          <p:cNvSpPr txBox="1">
            <a:spLocks noChangeArrowheads="1"/>
          </p:cNvSpPr>
          <p:nvPr/>
        </p:nvSpPr>
        <p:spPr bwMode="auto">
          <a:xfrm>
            <a:off x="3124200" y="304800"/>
            <a:ext cx="3992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A Model-Based Agent</a:t>
            </a:r>
          </a:p>
        </p:txBody>
      </p:sp>
      <p:sp>
        <p:nvSpPr>
          <p:cNvPr id="4" name="TextBox 3"/>
          <p:cNvSpPr txBox="1"/>
          <p:nvPr/>
        </p:nvSpPr>
        <p:spPr>
          <a:xfrm rot="2300757">
            <a:off x="1125538" y="2798763"/>
            <a:ext cx="50038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Requires: Knowledge and Reasoning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2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8672"/>
            <a:ext cx="9144000" cy="575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162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3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485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000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3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00"/>
            <a:ext cx="9144000" cy="459236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24400" y="838200"/>
            <a:ext cx="4724400" cy="106680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21942" y="4038600"/>
            <a:ext cx="68466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Note: (1) This was Aristotle’s original goal ---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Construct infallible arguments based purely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on the </a:t>
            </a:r>
            <a:r>
              <a:rPr lang="en-US" b="1" i="1" dirty="0" smtClean="0">
                <a:solidFill>
                  <a:srgbClr val="3333CC"/>
                </a:solidFill>
              </a:rPr>
              <a:t>form of statements </a:t>
            </a:r>
            <a:r>
              <a:rPr lang="en-US" b="1" dirty="0" smtClean="0">
                <a:solidFill>
                  <a:srgbClr val="3333CC"/>
                </a:solidFill>
              </a:rPr>
              <a:t>--- not on the “meaning”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of individual propositions.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(2) Sets of models can be exponential size or worse,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compared to symbolic inference (deduction).</a:t>
            </a:r>
            <a:endParaRPr lang="en-US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598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3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0108"/>
            <a:ext cx="9144000" cy="57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598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3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4964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598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23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9144000" cy="5326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5105400"/>
            <a:ext cx="6400800" cy="9144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3-10-28 at 3.35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216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3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228600"/>
            <a:ext cx="77724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Intermezzo:  Reflections on  Inference,  Knowledge, and Data ca. 2012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9220200" cy="5867400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In the logical agent perspective, we take the “knowledge-based” approach.</a:t>
            </a:r>
          </a:p>
          <a:p>
            <a:r>
              <a:rPr lang="en-US" sz="2400" b="1" dirty="0" smtClean="0">
                <a:solidFill>
                  <a:schemeClr val="accent2"/>
                </a:solidFill>
              </a:rPr>
              <a:t>We’ll have a knowledge base, capturing our world knowledge in a formal language. We’ll use an inference procedure to derive new information.</a:t>
            </a:r>
          </a:p>
          <a:p>
            <a:r>
              <a:rPr lang="en-US" sz="2400" b="1" dirty="0" smtClean="0">
                <a:solidFill>
                  <a:schemeClr val="accent2"/>
                </a:solidFill>
              </a:rPr>
              <a:t>Representation has well-defined syntax and semantics / meaning.</a:t>
            </a:r>
          </a:p>
          <a:p>
            <a:endParaRPr lang="en-US" sz="2400" b="1" dirty="0">
              <a:solidFill>
                <a:schemeClr val="accent2"/>
              </a:solidFill>
            </a:endParaRPr>
          </a:p>
          <a:p>
            <a:r>
              <a:rPr lang="en-US" sz="2400" b="1" dirty="0" smtClean="0">
                <a:solidFill>
                  <a:schemeClr val="accent2"/>
                </a:solidFill>
              </a:rPr>
              <a:t>How far are actual AI systems in the knowledge / reasoning paradigm?</a:t>
            </a:r>
          </a:p>
          <a:p>
            <a:endParaRPr lang="en-US" sz="2400" b="1" dirty="0">
              <a:solidFill>
                <a:schemeClr val="accent2"/>
              </a:solidFill>
            </a:endParaRP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Specifically, where do Deep Blue, Watson, and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Siri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fit?</a:t>
            </a: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What about IR, Google Translate, and Google’s Knowledge Graph?</a:t>
            </a: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And, “shallow semantics” / Semantic Web?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475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304800"/>
            <a:ext cx="3505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Watson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52400"/>
            <a:ext cx="428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IBM’s Jeopardy! playing system.</a:t>
            </a:r>
            <a:endParaRPr lang="en-US" dirty="0"/>
          </a:p>
        </p:txBody>
      </p:sp>
      <p:pic>
        <p:nvPicPr>
          <p:cNvPr id="5" name="Picture 4" descr="Screen Shot 2013-10-28 at 3.38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85800"/>
            <a:ext cx="5308600" cy="4724400"/>
          </a:xfrm>
          <a:prstGeom prst="rect">
            <a:avLst/>
          </a:prstGeom>
        </p:spPr>
      </p:pic>
      <p:pic>
        <p:nvPicPr>
          <p:cNvPr id="6" name="Picture 5" descr="Screen Shot 2013-10-28 at 3.41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" y="5486400"/>
            <a:ext cx="9144000" cy="12544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1400" y="6248400"/>
            <a:ext cx="1600200" cy="45720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2059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609600" y="762001"/>
            <a:ext cx="7660160" cy="113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FF"/>
                </a:solidFill>
              </a:rPr>
              <a:t>Chris Welty from IBM on Watson and “understanding”</a:t>
            </a:r>
          </a:p>
          <a:p>
            <a:pPr eaLnBrk="1" hangingPunct="1"/>
            <a:endParaRPr lang="en-US" b="1">
              <a:solidFill>
                <a:srgbClr val="0000FF"/>
              </a:solidFill>
            </a:endParaRPr>
          </a:p>
          <a:p>
            <a:pPr eaLnBrk="1" hangingPunct="1"/>
            <a:r>
              <a:rPr lang="en-US" sz="2000" b="1">
                <a:solidFill>
                  <a:srgbClr val="0000FF"/>
                </a:solidFill>
              </a:rPr>
              <a:t>http://spectrum.ieee.org/podcast/at-work/innovation/what-is-toronto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10243" name="TextBox 5"/>
          <p:cNvSpPr txBox="1">
            <a:spLocks noChangeArrowheads="1"/>
          </p:cNvSpPr>
          <p:nvPr/>
        </p:nvSpPr>
        <p:spPr bwMode="auto">
          <a:xfrm>
            <a:off x="1447800" y="5334001"/>
            <a:ext cx="6899986" cy="83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See 4 min mark for discussion on “understanding.</a:t>
            </a:r>
            <a:r>
              <a:rPr lang="en-US" b="1" dirty="0" smtClean="0">
                <a:solidFill>
                  <a:srgbClr val="FF0000"/>
                </a:solidFill>
              </a:rPr>
              <a:t>”</a:t>
            </a:r>
          </a:p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Till around min 11.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" name="IEEESpectrum_2011.03.02_IBM_Wat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493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2286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Watson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"/>
            <a:ext cx="7848600" cy="58674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Key aspects: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r>
              <a:rPr lang="en-US" b="1" dirty="0" smtClean="0">
                <a:solidFill>
                  <a:srgbClr val="0000FF"/>
                </a:solidFill>
              </a:rPr>
              <a:t>Limited number of categories of types of questions</a:t>
            </a:r>
          </a:p>
          <a:p>
            <a:pPr marL="457200" indent="-457200">
              <a:buAutoNum type="arabicParenR"/>
            </a:pPr>
            <a:r>
              <a:rPr lang="en-US" b="1" dirty="0" smtClean="0">
                <a:solidFill>
                  <a:srgbClr val="0000FF"/>
                </a:solidFill>
              </a:rPr>
              <a:t>Well-defined knowledge sources (Wikipedia; Encyclopedias; </a:t>
            </a:r>
          </a:p>
          <a:p>
            <a:pPr marL="0" indent="0"/>
            <a:r>
              <a:rPr lang="en-US" b="1" dirty="0" smtClean="0">
                <a:solidFill>
                  <a:srgbClr val="0000FF"/>
                </a:solidFill>
              </a:rPr>
              <a:t>        Dictionaries etc.) Not: WWW (Contrast: Google </a:t>
            </a:r>
            <a:r>
              <a:rPr lang="en-US" b="1" dirty="0" err="1" smtClean="0">
                <a:solidFill>
                  <a:srgbClr val="0000FF"/>
                </a:solidFill>
              </a:rPr>
              <a:t>Knowl</a:t>
            </a:r>
            <a:r>
              <a:rPr lang="en-US" b="1" dirty="0" smtClean="0">
                <a:solidFill>
                  <a:srgbClr val="0000FF"/>
                </a:solidFill>
              </a:rPr>
              <a:t>. Graph)</a:t>
            </a:r>
          </a:p>
          <a:p>
            <a:pPr marL="457200" indent="-457200">
              <a:buAutoNum type="arabicParenR" startAt="3"/>
            </a:pPr>
            <a:r>
              <a:rPr lang="en-US" b="1" dirty="0" smtClean="0">
                <a:solidFill>
                  <a:srgbClr val="0000FF"/>
                </a:solidFill>
              </a:rPr>
              <a:t>Around 70 “expert” modules that handle different aspects of the possible question and answers. 1000+ hypotheses</a:t>
            </a:r>
          </a:p>
          <a:p>
            <a:pPr marL="457200" indent="-457200">
              <a:buAutoNum type="arabicParenR" startAt="4"/>
            </a:pPr>
            <a:r>
              <a:rPr lang="en-US" b="1" dirty="0" smtClean="0">
                <a:solidFill>
                  <a:srgbClr val="0000FF"/>
                </a:solidFill>
              </a:rPr>
              <a:t>Final result based on a confidence vote.</a:t>
            </a:r>
          </a:p>
          <a:p>
            <a:pPr marL="457200" indent="-457200">
              <a:buAutoNum type="arabicParenR" startAt="4"/>
            </a:pPr>
            <a:r>
              <a:rPr lang="en-US" b="1" dirty="0" smtClean="0">
                <a:solidFill>
                  <a:srgbClr val="0000FF"/>
                </a:solidFill>
              </a:rPr>
              <a:t>Limited language parsing. Lot based on individual words (like IR).</a:t>
            </a:r>
          </a:p>
          <a:p>
            <a:pPr marL="457200" indent="-457200">
              <a:buAutoNum type="arabicParenR" startAt="4"/>
            </a:pPr>
            <a:r>
              <a:rPr lang="en-US" b="1" dirty="0" smtClean="0">
                <a:solidFill>
                  <a:srgbClr val="0000FF"/>
                </a:solidFill>
              </a:rPr>
              <a:t>Form of IR “+” (parsing; limited knowledge graph: “books have authors” “movie has actors and director” “verb represents an action” etc. )</a:t>
            </a:r>
          </a:p>
          <a:p>
            <a:pPr marL="457200" indent="-457200">
              <a:buAutoNum type="arabicParenR" startAt="4"/>
            </a:pPr>
            <a:r>
              <a:rPr lang="en-US" b="1" dirty="0" smtClean="0">
                <a:solidFill>
                  <a:srgbClr val="0000FF"/>
                </a:solidFill>
              </a:rPr>
              <a:t>Some game theory to reason about whether to answer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51816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 some extent: Watson “understands”!</a:t>
            </a:r>
          </a:p>
          <a:p>
            <a:r>
              <a:rPr lang="en-US" dirty="0" smtClean="0"/>
              <a:t>(It’s actually a bit of a problem for IBM… Clients expect too much!)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9152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3333CC"/>
                </a:solidFill>
                <a:cs typeface="+mj-cs"/>
              </a:rPr>
              <a:t>Knowledge and Reasoning </a:t>
            </a:r>
            <a:br>
              <a:rPr lang="en-US" dirty="0" smtClean="0">
                <a:solidFill>
                  <a:srgbClr val="3333CC"/>
                </a:solidFill>
                <a:cs typeface="+mj-cs"/>
              </a:rPr>
            </a:br>
            <a:endParaRPr lang="en-US" dirty="0" smtClean="0">
              <a:solidFill>
                <a:srgbClr val="3333CC"/>
              </a:solidFill>
              <a:cs typeface="+mj-cs"/>
            </a:endParaRPr>
          </a:p>
        </p:txBody>
      </p:sp>
      <p:sp>
        <p:nvSpPr>
          <p:cNvPr id="179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296400" cy="51816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Knowledge and Reasoning:</a:t>
            </a:r>
            <a:endParaRPr lang="en-US" sz="2400" b="1" dirty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sym typeface="Wingdings" charset="0"/>
              </a:rPr>
              <a:t>     humans are very good at acquiring new  information by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>
                <a:sym typeface="Wingdings" charset="0"/>
              </a:rPr>
              <a:t> </a:t>
            </a:r>
            <a:r>
              <a:rPr lang="en-US" sz="2400" b="1" dirty="0" smtClean="0">
                <a:sym typeface="Wingdings" charset="0"/>
              </a:rPr>
              <a:t>    combining </a:t>
            </a:r>
            <a:r>
              <a:rPr lang="en-US" sz="2400" b="1" dirty="0" smtClean="0">
                <a:solidFill>
                  <a:srgbClr val="FF0000"/>
                </a:solidFill>
                <a:sym typeface="Wingdings" charset="0"/>
              </a:rPr>
              <a:t>raw knowledge, experience with  reasoning.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>
                <a:solidFill>
                  <a:srgbClr val="FF0000"/>
                </a:solidFill>
                <a:sym typeface="Wingdings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sym typeface="Wingdings" charset="0"/>
              </a:rPr>
              <a:t>   </a:t>
            </a:r>
            <a:r>
              <a:rPr lang="en-US" sz="2400" b="1" dirty="0" smtClean="0">
                <a:solidFill>
                  <a:srgbClr val="3333CC"/>
                </a:solidFill>
                <a:sym typeface="Wingdings" charset="0"/>
              </a:rPr>
              <a:t>AI-slogan:  “Knowledge is power” (or “Data is power”?)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  <a:defRPr/>
            </a:pPr>
            <a:endParaRPr lang="en-US" sz="1800" dirty="0" smtClean="0">
              <a:solidFill>
                <a:srgbClr val="FF0000"/>
              </a:solidFill>
              <a:sym typeface="Wingdings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solidFill>
                  <a:srgbClr val="3333CC"/>
                </a:solidFill>
                <a:sym typeface="Wingdings" charset="0"/>
              </a:rPr>
              <a:t>Examples: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dirty="0">
                <a:sym typeface="Wingdings" charset="0"/>
              </a:rPr>
              <a:t> </a:t>
            </a:r>
            <a:r>
              <a:rPr lang="en-US" sz="2400" dirty="0" smtClean="0">
                <a:sym typeface="Wingdings" charset="0"/>
              </a:rPr>
              <a:t>   </a:t>
            </a:r>
            <a:r>
              <a:rPr lang="en-US" sz="2400" dirty="0">
                <a:sym typeface="Wingdings" charset="0"/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  <a:sym typeface="Wingdings" charset="0"/>
              </a:rPr>
              <a:t>Medical </a:t>
            </a:r>
            <a:r>
              <a:rPr lang="en-US" sz="2400" b="1" dirty="0" smtClean="0">
                <a:solidFill>
                  <a:schemeClr val="accent2"/>
                </a:solidFill>
                <a:sym typeface="Wingdings" charset="0"/>
              </a:rPr>
              <a:t>diagnosis --- physician diagnosing a patient</a:t>
            </a:r>
            <a:endParaRPr lang="en-US" sz="2400" b="1" dirty="0">
              <a:solidFill>
                <a:schemeClr val="accent2"/>
              </a:solidFill>
              <a:sym typeface="Wingdings" charset="0"/>
            </a:endParaRPr>
          </a:p>
          <a:p>
            <a:pPr lvl="1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dirty="0" smtClean="0">
                <a:solidFill>
                  <a:schemeClr val="accent2"/>
                </a:solidFill>
                <a:sym typeface="Wingdings" charset="0"/>
              </a:rPr>
              <a:t>          infers what disease, based on the knowledge he/she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sym typeface="Wingdings" charset="0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sym typeface="Wingdings" charset="0"/>
              </a:rPr>
              <a:t>         acquired as a student, textbooks, prior cases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dirty="0">
                <a:solidFill>
                  <a:schemeClr val="accent2"/>
                </a:solidFill>
                <a:sym typeface="Wingdings" charset="0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sym typeface="Wingdings" charset="0"/>
              </a:rPr>
              <a:t>    </a:t>
            </a:r>
            <a:r>
              <a:rPr lang="en-US" sz="2400" b="1" dirty="0" smtClean="0">
                <a:solidFill>
                  <a:srgbClr val="3333CC"/>
                </a:solidFill>
                <a:sym typeface="Wingdings" charset="0"/>
              </a:rPr>
              <a:t>Common sense knowledge / reasoning ---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dirty="0">
                <a:solidFill>
                  <a:srgbClr val="3333CC"/>
                </a:solidFill>
                <a:sym typeface="Wingdings" charset="0"/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  <a:sym typeface="Wingdings" charset="0"/>
              </a:rPr>
              <a:t>         common everyday assumptions / inferences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dirty="0">
                <a:solidFill>
                  <a:srgbClr val="3333CC"/>
                </a:solidFill>
                <a:sym typeface="Wingdings" charset="0"/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  <a:sym typeface="Wingdings" charset="0"/>
              </a:rPr>
              <a:t>         e.g., “lecture starts at four” infer pm not am;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dirty="0">
                <a:solidFill>
                  <a:srgbClr val="3333CC"/>
                </a:solidFill>
                <a:sym typeface="Wingdings" charset="0"/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  <a:sym typeface="Wingdings" charset="0"/>
              </a:rPr>
              <a:t>         when traveling, I assume there is some way to get from the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dirty="0">
                <a:solidFill>
                  <a:srgbClr val="3333CC"/>
                </a:solidFill>
                <a:sym typeface="Wingdings" charset="0"/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  <a:sym typeface="Wingdings" charset="0"/>
              </a:rPr>
              <a:t>         airport to the hotel.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dirty="0">
                <a:solidFill>
                  <a:srgbClr val="3333CC"/>
                </a:solidFill>
                <a:sym typeface="Wingdings" charset="0"/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  <a:sym typeface="Wingdings" charset="0"/>
              </a:rPr>
              <a:t>       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dirty="0">
                <a:solidFill>
                  <a:srgbClr val="3333CC"/>
                </a:solidFill>
                <a:sym typeface="Wingdings" charset="0"/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  <a:sym typeface="Wingdings" charset="0"/>
              </a:rPr>
              <a:t>         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en-US" sz="1800" dirty="0" smtClean="0">
              <a:sym typeface="Wingdings" charset="0"/>
            </a:endParaRPr>
          </a:p>
          <a:p>
            <a:pPr lvl="1" algn="ctr" eaLnBrk="1" hangingPunct="1">
              <a:lnSpc>
                <a:spcPct val="90000"/>
              </a:lnSpc>
              <a:buFont typeface="Wingdings" charset="0"/>
              <a:buChar char="à"/>
              <a:defRPr/>
            </a:pPr>
            <a:endParaRPr lang="en-US" sz="1800" dirty="0" smtClean="0">
              <a:sym typeface="Wingdings" charset="0"/>
            </a:endParaRPr>
          </a:p>
          <a:p>
            <a:pPr lvl="1" algn="ctr" eaLnBrk="1" hangingPunct="1">
              <a:lnSpc>
                <a:spcPct val="90000"/>
              </a:lnSpc>
              <a:defRPr/>
            </a:pPr>
            <a:endParaRPr lang="en-US" sz="1800" dirty="0" smtClean="0"/>
          </a:p>
        </p:txBody>
      </p:sp>
    </p:spTree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94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94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94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94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94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94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94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94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94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94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94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94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940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940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940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940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940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940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Data.gov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3764" y="1517651"/>
            <a:ext cx="7358062" cy="3840163"/>
          </a:xfrm>
        </p:spPr>
        <p:txBody>
          <a:bodyPr anchor="t"/>
          <a:lstStyle/>
          <a:p>
            <a:pPr marL="624992" indent="-401801" eaLnBrk="1" hangingPunct="1">
              <a:spcBef>
                <a:spcPts val="1266"/>
              </a:spcBef>
              <a:defRPr/>
            </a:pPr>
            <a:r>
              <a:rPr lang="en-US" sz="2700"/>
              <a:t>Started 2009 by the White House Office of Science &amp; Technology</a:t>
            </a:r>
          </a:p>
          <a:p>
            <a:pPr marL="937488" lvl="1" indent="-401801" eaLnBrk="1" hangingPunct="1">
              <a:spcBef>
                <a:spcPts val="1160"/>
              </a:spcBef>
              <a:defRPr/>
            </a:pPr>
            <a:r>
              <a:rPr lang="ja-JP" altLang="en-US" sz="2300">
                <a:latin typeface="Arial"/>
              </a:rPr>
              <a:t>“</a:t>
            </a:r>
            <a:r>
              <a:rPr lang="en-US" sz="2300"/>
              <a:t>The purpose of Data.gov is to increase public access to high value, machine readable datasets generated by the executive branch of the federal government</a:t>
            </a:r>
            <a:r>
              <a:rPr lang="ja-JP" altLang="en-US" sz="2300">
                <a:latin typeface="Arial"/>
              </a:rPr>
              <a:t>”</a:t>
            </a:r>
            <a:endParaRPr lang="en-US" sz="2300"/>
          </a:p>
          <a:p>
            <a:pPr marL="624992" indent="-401801" eaLnBrk="1" hangingPunct="1">
              <a:spcBef>
                <a:spcPts val="1160"/>
              </a:spcBef>
              <a:defRPr/>
            </a:pPr>
            <a:r>
              <a:rPr lang="en-US" sz="2700"/>
              <a:t>445,000 datasets</a:t>
            </a:r>
          </a:p>
          <a:p>
            <a:pPr marL="937488" lvl="1" indent="-401801" eaLnBrk="1" hangingPunct="1">
              <a:spcBef>
                <a:spcPts val="1160"/>
              </a:spcBef>
              <a:defRPr/>
            </a:pPr>
            <a:r>
              <a:rPr lang="en-US" sz="2300"/>
              <a:t>172 agencies, 1,500 apps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3883025"/>
            <a:ext cx="22574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5518151"/>
            <a:ext cx="2036762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5548313"/>
            <a:ext cx="19367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4" y="5537201"/>
            <a:ext cx="25003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2160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Semantic Web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7325" y="1447800"/>
            <a:ext cx="8423275" cy="5168901"/>
          </a:xfrm>
        </p:spPr>
        <p:txBody>
          <a:bodyPr anchor="t"/>
          <a:lstStyle/>
          <a:p>
            <a:pPr marL="624992" indent="-401801" eaLnBrk="1" hangingPunct="1">
              <a:spcBef>
                <a:spcPts val="1266"/>
              </a:spcBef>
              <a:defRPr/>
            </a:pPr>
            <a:r>
              <a:rPr lang="en-US" dirty="0" err="1" smtClean="0"/>
              <a:t>Data.gov</a:t>
            </a:r>
            <a:r>
              <a:rPr lang="en-US" dirty="0" smtClean="0"/>
              <a:t> in process of converting CSV data into Resource Description Framework </a:t>
            </a:r>
          </a:p>
          <a:p>
            <a:pPr marL="937488" lvl="1" indent="-401801" eaLnBrk="1" hangingPunct="1">
              <a:spcBef>
                <a:spcPts val="1081"/>
              </a:spcBef>
              <a:defRPr/>
            </a:pPr>
            <a:r>
              <a:rPr lang="en-US" sz="2100" dirty="0"/>
              <a:t>RPI </a:t>
            </a:r>
            <a:r>
              <a:rPr lang="en-US" sz="2100" dirty="0" err="1"/>
              <a:t>Tetherless</a:t>
            </a:r>
            <a:r>
              <a:rPr lang="en-US" sz="2100" dirty="0"/>
              <a:t> World Constellation </a:t>
            </a:r>
            <a:r>
              <a:rPr lang="en-US" sz="2100" dirty="0">
                <a:latin typeface="Palatino Italic" charset="0"/>
                <a:cs typeface="Palatino Italic" charset="0"/>
                <a:sym typeface="Palatino Italic" charset="0"/>
              </a:rPr>
              <a:t>- Jim </a:t>
            </a:r>
            <a:r>
              <a:rPr lang="en-US" sz="2100" dirty="0" err="1" smtClean="0">
                <a:latin typeface="Palatino Italic" charset="0"/>
                <a:cs typeface="Palatino Italic" charset="0"/>
                <a:sym typeface="Palatino Italic" charset="0"/>
              </a:rPr>
              <a:t>Hendler</a:t>
            </a:r>
            <a:r>
              <a:rPr lang="en-US" sz="2100" dirty="0" smtClean="0">
                <a:latin typeface="Palatino Italic" charset="0"/>
                <a:cs typeface="Palatino Italic" charset="0"/>
                <a:sym typeface="Palatino Italic" charset="0"/>
              </a:rPr>
              <a:t>, </a:t>
            </a:r>
            <a:r>
              <a:rPr lang="en-US" sz="2100" b="1" dirty="0" smtClean="0">
                <a:solidFill>
                  <a:srgbClr val="FF0000"/>
                </a:solidFill>
                <a:latin typeface="Palatino Italic" charset="0"/>
                <a:cs typeface="Palatino Italic" charset="0"/>
                <a:sym typeface="Palatino Italic" charset="0"/>
              </a:rPr>
              <a:t>Berners-Lee</a:t>
            </a:r>
            <a:endParaRPr lang="en-US" sz="2100" b="1" dirty="0">
              <a:solidFill>
                <a:srgbClr val="FF0000"/>
              </a:solidFill>
            </a:endParaRPr>
          </a:p>
          <a:p>
            <a:pPr marL="937488" lvl="1" indent="-401801" eaLnBrk="1" hangingPunct="1">
              <a:spcBef>
                <a:spcPts val="1081"/>
              </a:spcBef>
              <a:defRPr/>
            </a:pPr>
            <a:r>
              <a:rPr lang="en-US" sz="2100" dirty="0"/>
              <a:t>RDF - triples (facts), class / subclass</a:t>
            </a:r>
          </a:p>
          <a:p>
            <a:pPr marL="937488" lvl="1" indent="-401801" eaLnBrk="1" hangingPunct="1">
              <a:spcBef>
                <a:spcPts val="1081"/>
              </a:spcBef>
              <a:defRPr/>
            </a:pPr>
            <a:r>
              <a:rPr lang="en-US" sz="2100" dirty="0"/>
              <a:t>OWL - defined classes, constraints</a:t>
            </a:r>
          </a:p>
          <a:p>
            <a:pPr marL="624992" indent="-401801" eaLnBrk="1" hangingPunct="1">
              <a:spcBef>
                <a:spcPts val="1081"/>
              </a:spcBef>
              <a:defRPr/>
            </a:pPr>
            <a:r>
              <a:rPr lang="en-US" dirty="0" smtClean="0"/>
              <a:t>Directly grows out of KR work in </a:t>
            </a:r>
            <a:br>
              <a:rPr lang="en-US" dirty="0" smtClean="0"/>
            </a:br>
            <a:r>
              <a:rPr lang="en-US" dirty="0" smtClean="0"/>
              <a:t>AAAI community 1985 - 2005</a:t>
            </a:r>
          </a:p>
          <a:p>
            <a:pPr marL="937488" lvl="1" indent="-401801" eaLnBrk="1" hangingPunct="1">
              <a:spcBef>
                <a:spcPts val="1081"/>
              </a:spcBef>
              <a:defRPr/>
            </a:pPr>
            <a:r>
              <a:rPr lang="en-US" sz="2100" dirty="0">
                <a:latin typeface="Palatino Italic" charset="0"/>
                <a:cs typeface="Palatino Italic" charset="0"/>
                <a:sym typeface="Palatino Italic" charset="0"/>
              </a:rPr>
              <a:t>Ron </a:t>
            </a:r>
            <a:r>
              <a:rPr lang="en-US" sz="2100" dirty="0" err="1">
                <a:latin typeface="Palatino Italic" charset="0"/>
                <a:cs typeface="Palatino Italic" charset="0"/>
                <a:sym typeface="Palatino Italic" charset="0"/>
              </a:rPr>
              <a:t>Brachman</a:t>
            </a:r>
            <a:r>
              <a:rPr lang="en-US" sz="2100" dirty="0">
                <a:latin typeface="Palatino Italic" charset="0"/>
                <a:cs typeface="Palatino Italic" charset="0"/>
                <a:sym typeface="Palatino Italic" charset="0"/>
              </a:rPr>
              <a:t>, Hector Levesque, </a:t>
            </a:r>
            <a:r>
              <a:rPr lang="en-US" sz="2100" dirty="0">
                <a:latin typeface="Palatino Italic" charset="0"/>
                <a:sym typeface="Palatino Italic" charset="0"/>
              </a:rPr>
              <a:t/>
            </a:r>
            <a:br>
              <a:rPr lang="en-US" sz="2100" dirty="0">
                <a:latin typeface="Palatino Italic" charset="0"/>
                <a:sym typeface="Palatino Italic" charset="0"/>
              </a:rPr>
            </a:br>
            <a:r>
              <a:rPr lang="en-US" sz="2100" dirty="0">
                <a:latin typeface="Palatino Italic" charset="0"/>
                <a:cs typeface="Palatino Italic" charset="0"/>
                <a:sym typeface="Palatino Italic" charset="0"/>
              </a:rPr>
              <a:t>Deborah </a:t>
            </a:r>
            <a:r>
              <a:rPr lang="en-US" sz="2100" dirty="0" err="1">
                <a:latin typeface="Palatino Italic" charset="0"/>
                <a:cs typeface="Palatino Italic" charset="0"/>
                <a:sym typeface="Palatino Italic" charset="0"/>
              </a:rPr>
              <a:t>McGuinness</a:t>
            </a:r>
            <a:r>
              <a:rPr lang="en-US" sz="2100" dirty="0">
                <a:latin typeface="Palatino Italic" charset="0"/>
                <a:cs typeface="Palatino Italic" charset="0"/>
                <a:sym typeface="Palatino Italic" charset="0"/>
              </a:rPr>
              <a:t>, Alex </a:t>
            </a:r>
            <a:r>
              <a:rPr lang="en-US" sz="2100" dirty="0" err="1">
                <a:latin typeface="Palatino Italic" charset="0"/>
                <a:cs typeface="Palatino Italic" charset="0"/>
                <a:sym typeface="Palatino Italic" charset="0"/>
              </a:rPr>
              <a:t>Borgida</a:t>
            </a:r>
            <a:r>
              <a:rPr lang="en-US" sz="2100" dirty="0">
                <a:latin typeface="Palatino Italic" charset="0"/>
                <a:cs typeface="Palatino Italic" charset="0"/>
                <a:sym typeface="Palatino Italic" charset="0"/>
              </a:rPr>
              <a:t>, </a:t>
            </a:r>
            <a:r>
              <a:rPr lang="en-US" sz="2100" dirty="0">
                <a:latin typeface="Palatino Italic" charset="0"/>
                <a:sym typeface="Palatino Italic" charset="0"/>
              </a:rPr>
              <a:t/>
            </a:r>
            <a:br>
              <a:rPr lang="en-US" sz="2100" dirty="0">
                <a:latin typeface="Palatino Italic" charset="0"/>
                <a:sym typeface="Palatino Italic" charset="0"/>
              </a:rPr>
            </a:br>
            <a:r>
              <a:rPr lang="en-US" sz="2100" dirty="0">
                <a:latin typeface="Palatino Italic" charset="0"/>
                <a:cs typeface="Palatino Italic" charset="0"/>
                <a:sym typeface="Palatino Italic" charset="0"/>
              </a:rPr>
              <a:t>Peter Patel-Schneider, Franz </a:t>
            </a:r>
            <a:r>
              <a:rPr lang="en-US" sz="2100" dirty="0" err="1">
                <a:latin typeface="Palatino Italic" charset="0"/>
                <a:cs typeface="Palatino Italic" charset="0"/>
                <a:sym typeface="Palatino Italic" charset="0"/>
              </a:rPr>
              <a:t>Baader</a:t>
            </a:r>
            <a:r>
              <a:rPr lang="en-US" sz="2100" dirty="0">
                <a:latin typeface="Palatino Italic" charset="0"/>
                <a:cs typeface="Palatino Italic" charset="0"/>
                <a:sym typeface="Palatino Italic" charset="0"/>
              </a:rPr>
              <a:t>, </a:t>
            </a:r>
            <a:r>
              <a:rPr lang="en-US" sz="2100" dirty="0">
                <a:latin typeface="Palatino Italic" charset="0"/>
                <a:sym typeface="Palatino Italic" charset="0"/>
              </a:rPr>
              <a:t/>
            </a:r>
            <a:br>
              <a:rPr lang="en-US" sz="2100" dirty="0">
                <a:latin typeface="Palatino Italic" charset="0"/>
                <a:sym typeface="Palatino Italic" charset="0"/>
              </a:rPr>
            </a:br>
            <a:r>
              <a:rPr lang="en-US" sz="2100" dirty="0">
                <a:latin typeface="Palatino Italic" charset="0"/>
                <a:cs typeface="Palatino Italic" charset="0"/>
                <a:sym typeface="Palatino Italic" charset="0"/>
              </a:rPr>
              <a:t>Francesco </a:t>
            </a:r>
            <a:r>
              <a:rPr lang="en-US" sz="2100" dirty="0" err="1">
                <a:latin typeface="Palatino Italic" charset="0"/>
                <a:cs typeface="Palatino Italic" charset="0"/>
                <a:sym typeface="Palatino Italic" charset="0"/>
              </a:rPr>
              <a:t>Donini</a:t>
            </a:r>
            <a:r>
              <a:rPr lang="en-US" sz="2100" dirty="0">
                <a:latin typeface="Palatino Italic" charset="0"/>
                <a:cs typeface="Palatino Italic" charset="0"/>
                <a:sym typeface="Palatino Italic" charset="0"/>
              </a:rPr>
              <a:t>, ...</a:t>
            </a:r>
            <a:endParaRPr lang="en-US" sz="2100" dirty="0">
              <a:latin typeface="Palatino Italic" charset="0"/>
              <a:sym typeface="Palatino Italic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3" y="3062289"/>
            <a:ext cx="5089525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3608389"/>
            <a:ext cx="4233862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7219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eft-Right Arrow 20"/>
          <p:cNvSpPr/>
          <p:nvPr/>
        </p:nvSpPr>
        <p:spPr>
          <a:xfrm rot="3396879">
            <a:off x="4896604" y="3017338"/>
            <a:ext cx="2206752" cy="50594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-Right Arrow 19"/>
          <p:cNvSpPr/>
          <p:nvPr/>
        </p:nvSpPr>
        <p:spPr>
          <a:xfrm rot="18719798">
            <a:off x="1491364" y="2949627"/>
            <a:ext cx="2206752" cy="48463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152400"/>
            <a:ext cx="2743200" cy="175260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AI Knowledge-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Data-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Inference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Triangle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2012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048000" y="0"/>
            <a:ext cx="2590800" cy="2057400"/>
          </a:xfrm>
          <a:prstGeom prst="ellipse">
            <a:avLst/>
          </a:prstGeom>
          <a:solidFill>
            <a:schemeClr val="accent3">
              <a:lumMod val="85000"/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Knowledge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Intensive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43600" y="4800600"/>
            <a:ext cx="2590800" cy="2057400"/>
          </a:xfrm>
          <a:prstGeom prst="ellipse">
            <a:avLst/>
          </a:prstGeom>
          <a:solidFill>
            <a:schemeClr val="accent3">
              <a:lumMod val="85000"/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Data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Intensive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04800" y="4800600"/>
            <a:ext cx="2590800" cy="2057400"/>
          </a:xfrm>
          <a:prstGeom prst="ellipse">
            <a:avLst/>
          </a:prstGeom>
          <a:solidFill>
            <a:schemeClr val="accent3">
              <a:lumMod val="85000"/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Inference/Search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Intensive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1447800"/>
            <a:ext cx="2210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Common Sense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2200" y="3348335"/>
            <a:ext cx="1189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Watson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400" y="4343400"/>
            <a:ext cx="2709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Google Search (IR)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5400" y="2891135"/>
            <a:ext cx="3370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Google’s </a:t>
            </a:r>
            <a:r>
              <a:rPr lang="en-US" b="1" dirty="0" err="1" smtClean="0">
                <a:solidFill>
                  <a:schemeClr val="accent2"/>
                </a:solidFill>
              </a:rPr>
              <a:t>Knowl</a:t>
            </a:r>
            <a:r>
              <a:rPr lang="en-US" b="1" dirty="0" smtClean="0">
                <a:solidFill>
                  <a:schemeClr val="accent2"/>
                </a:solidFill>
              </a:rPr>
              <a:t>. Graph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1800" y="3805535"/>
            <a:ext cx="663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2"/>
                </a:solidFill>
              </a:rPr>
              <a:t>Siri</a:t>
            </a:r>
            <a:endParaRPr lang="en-US" b="1" dirty="0" smtClean="0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0" y="3576935"/>
            <a:ext cx="1728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Verification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05400" y="1143000"/>
            <a:ext cx="834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NLU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76800" y="1828800"/>
            <a:ext cx="2427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Computer Vision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9370" y="4643735"/>
            <a:ext cx="152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4D"/>
                </a:solidFill>
              </a:rPr>
              <a:t>Deep Blue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" y="3962400"/>
            <a:ext cx="2174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664D"/>
                </a:solidFill>
              </a:rPr>
              <a:t>Robbin’s</a:t>
            </a:r>
            <a:r>
              <a:rPr lang="en-US" b="1" dirty="0" smtClean="0">
                <a:solidFill>
                  <a:srgbClr val="00664D"/>
                </a:solidFill>
              </a:rPr>
              <a:t> Conj.</a:t>
            </a:r>
          </a:p>
        </p:txBody>
      </p:sp>
      <p:sp>
        <p:nvSpPr>
          <p:cNvPr id="22" name="Left-Right Arrow 21"/>
          <p:cNvSpPr/>
          <p:nvPr/>
        </p:nvSpPr>
        <p:spPr>
          <a:xfrm rot="10800000">
            <a:off x="3355848" y="5631108"/>
            <a:ext cx="2206752" cy="5410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3224928">
            <a:off x="3920356" y="3574698"/>
            <a:ext cx="2621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Machine Learning</a:t>
            </a:r>
            <a:endParaRPr lang="en-US" b="1" dirty="0"/>
          </a:p>
        </p:txBody>
      </p:sp>
      <p:sp>
        <p:nvSpPr>
          <p:cNvPr id="24" name="Rectangle 23"/>
          <p:cNvSpPr/>
          <p:nvPr/>
        </p:nvSpPr>
        <p:spPr>
          <a:xfrm>
            <a:off x="3798955" y="3348335"/>
            <a:ext cx="2068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Semantic Web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800600" y="2286000"/>
            <a:ext cx="1837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20+yr GAP!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62800" y="3576935"/>
            <a:ext cx="2105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Google Transl.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1000" y="4338935"/>
            <a:ext cx="178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4D"/>
                </a:solidFill>
              </a:rPr>
              <a:t>4-color </a:t>
            </a:r>
            <a:r>
              <a:rPr lang="en-US" b="1" dirty="0" err="1" smtClean="0">
                <a:solidFill>
                  <a:srgbClr val="00664D"/>
                </a:solidFill>
              </a:rPr>
              <a:t>thm</a:t>
            </a:r>
            <a:r>
              <a:rPr lang="en-US" b="1" dirty="0" smtClean="0">
                <a:solidFill>
                  <a:srgbClr val="00664D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46718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3" grpId="0"/>
      <p:bldP spid="24" grpId="0"/>
      <p:bldP spid="26" grpId="0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 to Knowledge-Based Agents…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758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0000"/>
                </a:solidFill>
                <a:cs typeface="+mj-cs"/>
              </a:rPr>
              <a:t>Illustrative example: </a:t>
            </a:r>
            <a:r>
              <a:rPr lang="en-US" sz="2800" dirty="0" err="1" smtClean="0">
                <a:solidFill>
                  <a:schemeClr val="accent2"/>
                </a:solidFill>
                <a:cs typeface="+mj-cs"/>
              </a:rPr>
              <a:t>Wumpus</a:t>
            </a:r>
            <a:r>
              <a:rPr lang="en-US" sz="2800" dirty="0" smtClean="0">
                <a:solidFill>
                  <a:schemeClr val="accent2"/>
                </a:solidFill>
                <a:cs typeface="+mj-cs"/>
              </a:rPr>
              <a:t> World</a:t>
            </a:r>
          </a:p>
        </p:txBody>
      </p:sp>
      <p:sp>
        <p:nvSpPr>
          <p:cNvPr id="1819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90600"/>
            <a:ext cx="8991600" cy="3962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0000"/>
                </a:solidFill>
                <a:cs typeface="+mn-cs"/>
              </a:rPr>
              <a:t>Performance measure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gold +1000,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death -1000 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dirty="0" smtClean="0"/>
              <a:t>(falling into a pit or being eaten by the </a:t>
            </a:r>
            <a:r>
              <a:rPr lang="en-US" sz="2000" b="1" dirty="0" err="1" smtClean="0"/>
              <a:t>wumpus</a:t>
            </a:r>
            <a:r>
              <a:rPr lang="en-US" sz="2000" b="1" dirty="0" smtClean="0"/>
              <a:t>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-1 per step, -10 for using the arrow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0000"/>
                </a:solidFill>
                <a:cs typeface="+mn-cs"/>
              </a:rPr>
              <a:t>Environment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Rooms / squares connected by doors.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Squares adjacent to </a:t>
            </a:r>
            <a:r>
              <a:rPr lang="en-US" sz="2000" b="1" dirty="0" err="1" smtClean="0"/>
              <a:t>wumpus</a:t>
            </a:r>
            <a:r>
              <a:rPr lang="en-US" sz="2000" b="1" dirty="0" smtClean="0"/>
              <a:t> are smelly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Squares adjacent to pit are breezy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Glitter </a:t>
            </a:r>
            <a:r>
              <a:rPr lang="en-US" sz="2000" b="1" dirty="0" err="1" smtClean="0"/>
              <a:t>iff</a:t>
            </a:r>
            <a:r>
              <a:rPr lang="en-US" sz="2000" b="1" dirty="0" smtClean="0"/>
              <a:t> gold is in the same square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Shooting kills </a:t>
            </a:r>
            <a:r>
              <a:rPr lang="en-US" sz="2000" b="1" dirty="0" err="1" smtClean="0"/>
              <a:t>wumpus</a:t>
            </a:r>
            <a:r>
              <a:rPr lang="en-US" sz="2000" b="1" dirty="0" smtClean="0"/>
              <a:t> if you are facing it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Shooting uses up the only arrow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Grabbing picks up gold if in same square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Releasing drops the gold in same square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Randomly generated at start of game. </a:t>
            </a:r>
            <a:r>
              <a:rPr lang="en-US" sz="2000" b="1" dirty="0" err="1" smtClean="0"/>
              <a:t>Wumpus</a:t>
            </a:r>
            <a:r>
              <a:rPr lang="en-US" sz="2000" b="1" dirty="0" smtClean="0"/>
              <a:t> only senses current room.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0000"/>
                </a:solidFill>
                <a:cs typeface="+mn-cs"/>
              </a:rPr>
              <a:t>Sensors:</a:t>
            </a:r>
            <a:r>
              <a:rPr lang="en-US" sz="2000" b="1" dirty="0" smtClean="0">
                <a:cs typeface="+mn-cs"/>
              </a:rPr>
              <a:t>     Stench, Breeze, Glitter, Bump, Scream   [perceptual inputs]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FF0000"/>
                </a:solidFill>
                <a:cs typeface="+mn-cs"/>
              </a:rPr>
              <a:t>Actuators:</a:t>
            </a:r>
            <a:r>
              <a:rPr lang="en-US" sz="2000" b="1" dirty="0" smtClean="0">
                <a:cs typeface="+mn-cs"/>
              </a:rPr>
              <a:t> Left turn, Right turn, Forward, Grab, Release, Shoot</a:t>
            </a:r>
          </a:p>
        </p:txBody>
      </p:sp>
      <p:pic>
        <p:nvPicPr>
          <p:cNvPr id="74755" name="Picture 4" descr="wumpus-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857375"/>
            <a:ext cx="27717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5800" y="914400"/>
            <a:ext cx="3133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(Somewhat whimsical!)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572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Wumpus world characterization</a:t>
            </a:r>
          </a:p>
        </p:txBody>
      </p:sp>
      <p:sp>
        <p:nvSpPr>
          <p:cNvPr id="196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8001000" cy="4343400"/>
          </a:xfrm>
        </p:spPr>
        <p:txBody>
          <a:bodyPr/>
          <a:lstStyle/>
          <a:p>
            <a:pPr eaLnBrk="1" hangingPunct="1">
              <a:defRPr/>
            </a:pPr>
            <a:r>
              <a:rPr lang="en-US" b="1" u="sng" dirty="0" smtClean="0">
                <a:solidFill>
                  <a:srgbClr val="CC0099"/>
                </a:solidFill>
                <a:cs typeface="+mn-cs"/>
              </a:rPr>
              <a:t>Fully</a:t>
            </a:r>
            <a:r>
              <a:rPr lang="en-US" b="1" u="sng" dirty="0" smtClean="0">
                <a:cs typeface="+mn-cs"/>
              </a:rPr>
              <a:t> </a:t>
            </a:r>
            <a:r>
              <a:rPr lang="en-US" b="1" u="sng" dirty="0" smtClean="0">
                <a:solidFill>
                  <a:srgbClr val="CC0099"/>
                </a:solidFill>
                <a:cs typeface="+mn-cs"/>
              </a:rPr>
              <a:t>Observable    </a:t>
            </a:r>
            <a:r>
              <a:rPr lang="en-US" b="1" dirty="0" smtClean="0">
                <a:cs typeface="+mn-cs"/>
              </a:rPr>
              <a:t> No – only </a:t>
            </a:r>
            <a:r>
              <a:rPr lang="en-US" b="1" dirty="0" smtClean="0">
                <a:solidFill>
                  <a:schemeClr val="accent2"/>
                </a:solidFill>
                <a:cs typeface="+mn-cs"/>
              </a:rPr>
              <a:t>local</a:t>
            </a:r>
            <a:r>
              <a:rPr lang="en-US" b="1" dirty="0" smtClean="0">
                <a:cs typeface="+mn-cs"/>
              </a:rPr>
              <a:t> perception
</a:t>
            </a:r>
          </a:p>
          <a:p>
            <a:pPr eaLnBrk="1" hangingPunct="1">
              <a:defRPr/>
            </a:pPr>
            <a:r>
              <a:rPr lang="en-US" b="1" u="sng" dirty="0" smtClean="0">
                <a:solidFill>
                  <a:srgbClr val="CC0099"/>
                </a:solidFill>
                <a:cs typeface="+mn-cs"/>
              </a:rPr>
              <a:t>Deterministic</a:t>
            </a:r>
            <a:r>
              <a:rPr lang="en-US" b="1" dirty="0" smtClean="0">
                <a:cs typeface="+mn-cs"/>
              </a:rPr>
              <a:t>           Yes – outcomes exactly specified
</a:t>
            </a:r>
          </a:p>
          <a:p>
            <a:pPr eaLnBrk="1" hangingPunct="1">
              <a:defRPr/>
            </a:pPr>
            <a:r>
              <a:rPr lang="en-US" b="1" u="sng" dirty="0" smtClean="0">
                <a:solidFill>
                  <a:srgbClr val="CC0099"/>
                </a:solidFill>
                <a:cs typeface="+mn-cs"/>
              </a:rPr>
              <a:t>Static</a:t>
            </a:r>
            <a:r>
              <a:rPr lang="en-US" b="1" dirty="0" smtClean="0">
                <a:cs typeface="+mn-cs"/>
              </a:rPr>
              <a:t>                        Yes – </a:t>
            </a:r>
            <a:r>
              <a:rPr lang="en-US" b="1" dirty="0" err="1" smtClean="0">
                <a:cs typeface="+mn-cs"/>
              </a:rPr>
              <a:t>Wumpus</a:t>
            </a:r>
            <a:r>
              <a:rPr lang="en-US" b="1" dirty="0" smtClean="0">
                <a:cs typeface="+mn-cs"/>
              </a:rPr>
              <a:t> and Pits do not move
</a:t>
            </a:r>
          </a:p>
          <a:p>
            <a:pPr eaLnBrk="1" hangingPunct="1">
              <a:defRPr/>
            </a:pPr>
            <a:r>
              <a:rPr lang="en-US" b="1" u="sng" dirty="0" smtClean="0">
                <a:solidFill>
                  <a:srgbClr val="CC0099"/>
                </a:solidFill>
                <a:cs typeface="+mn-cs"/>
              </a:rPr>
              <a:t>Discrete</a:t>
            </a:r>
            <a:r>
              <a:rPr lang="en-US" b="1" dirty="0" smtClean="0">
                <a:cs typeface="+mn-cs"/>
              </a:rPr>
              <a:t>                    Yes
</a:t>
            </a:r>
          </a:p>
          <a:p>
            <a:pPr eaLnBrk="1" hangingPunct="1">
              <a:defRPr/>
            </a:pPr>
            <a:r>
              <a:rPr lang="en-US" b="1" u="sng" dirty="0" smtClean="0">
                <a:solidFill>
                  <a:srgbClr val="CC0099"/>
                </a:solidFill>
                <a:cs typeface="+mn-cs"/>
              </a:rPr>
              <a:t>Single-agent?</a:t>
            </a:r>
            <a:r>
              <a:rPr lang="en-US" b="1" dirty="0" smtClean="0">
                <a:cs typeface="+mn-cs"/>
              </a:rPr>
              <a:t>           Yes – </a:t>
            </a:r>
            <a:r>
              <a:rPr lang="en-US" b="1" dirty="0" err="1" smtClean="0">
                <a:cs typeface="+mn-cs"/>
              </a:rPr>
              <a:t>Wumpus</a:t>
            </a:r>
            <a:r>
              <a:rPr lang="en-US" b="1" dirty="0" smtClean="0">
                <a:cs typeface="+mn-cs"/>
              </a:rPr>
              <a:t> is essentially a “natural feature.”
</a:t>
            </a:r>
          </a:p>
        </p:txBody>
      </p:sp>
    </p:spTree>
    <p:extLst>
      <p:ext uri="{BB962C8B-B14F-4D97-AF65-F5344CB8AC3E}">
        <p14:creationId xmlns:p14="http://schemas.microsoft.com/office/powerpoint/2010/main" val="271020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3333CC"/>
                </a:solidFill>
                <a:cs typeface="+mj-cs"/>
              </a:rPr>
              <a:t>Exploring a </a:t>
            </a:r>
            <a:r>
              <a:rPr lang="en-US" dirty="0" err="1" smtClean="0">
                <a:solidFill>
                  <a:srgbClr val="3333CC"/>
                </a:solidFill>
                <a:cs typeface="+mj-cs"/>
              </a:rPr>
              <a:t>wumpus</a:t>
            </a:r>
            <a:r>
              <a:rPr lang="en-US" dirty="0" smtClean="0">
                <a:solidFill>
                  <a:srgbClr val="3333CC"/>
                </a:solidFill>
                <a:cs typeface="+mj-cs"/>
              </a:rPr>
              <a:t> world</a:t>
            </a:r>
          </a:p>
        </p:txBody>
      </p:sp>
      <p:pic>
        <p:nvPicPr>
          <p:cNvPr id="79874" name="Picture 3" descr="wumpus-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27717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1700" name="Text Box 4"/>
          <p:cNvSpPr txBox="1">
            <a:spLocks noChangeArrowheads="1"/>
          </p:cNvSpPr>
          <p:nvPr/>
        </p:nvSpPr>
        <p:spPr bwMode="auto">
          <a:xfrm>
            <a:off x="822325" y="5527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1701" name="Rectangle 5"/>
          <p:cNvSpPr>
            <a:spLocks noChangeArrowheads="1"/>
          </p:cNvSpPr>
          <p:nvPr/>
        </p:nvSpPr>
        <p:spPr bwMode="auto">
          <a:xfrm>
            <a:off x="949325" y="5638800"/>
            <a:ext cx="4918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Stench, Breeze, Glitter, Bump, Scream</a:t>
            </a:r>
          </a:p>
        </p:txBody>
      </p:sp>
      <p:sp>
        <p:nvSpPr>
          <p:cNvPr id="1821702" name="Rectangle 6"/>
          <p:cNvSpPr>
            <a:spLocks noChangeArrowheads="1"/>
          </p:cNvSpPr>
          <p:nvPr/>
        </p:nvSpPr>
        <p:spPr bwMode="auto">
          <a:xfrm>
            <a:off x="914400" y="5029200"/>
            <a:ext cx="40154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cs typeface="+mn-cs"/>
              </a:rPr>
              <a:t>None, none, none, none, none</a:t>
            </a:r>
          </a:p>
        </p:txBody>
      </p:sp>
      <p:sp>
        <p:nvSpPr>
          <p:cNvPr id="1821703" name="Line 7"/>
          <p:cNvSpPr>
            <a:spLocks noChangeShapeType="1"/>
          </p:cNvSpPr>
          <p:nvPr/>
        </p:nvSpPr>
        <p:spPr bwMode="auto">
          <a:xfrm>
            <a:off x="1676400" y="4191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1704" name="Text Box 8"/>
          <p:cNvSpPr txBox="1">
            <a:spLocks noChangeArrowheads="1"/>
          </p:cNvSpPr>
          <p:nvPr/>
        </p:nvSpPr>
        <p:spPr bwMode="auto">
          <a:xfrm>
            <a:off x="4419600" y="1600200"/>
            <a:ext cx="4495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3333CC"/>
                </a:solidFill>
                <a:cs typeface="+mn-cs"/>
              </a:rPr>
              <a:t>The </a:t>
            </a:r>
            <a:r>
              <a:rPr lang="en-US" b="1" u="sng" dirty="0">
                <a:solidFill>
                  <a:srgbClr val="3333CC"/>
                </a:solidFill>
                <a:cs typeface="+mn-cs"/>
              </a:rPr>
              <a:t>knowledge base</a:t>
            </a:r>
            <a:r>
              <a:rPr lang="en-US" b="1" dirty="0">
                <a:solidFill>
                  <a:srgbClr val="3333CC"/>
                </a:solidFill>
                <a:cs typeface="+mn-cs"/>
              </a:rPr>
              <a:t> of the agent </a:t>
            </a:r>
          </a:p>
          <a:p>
            <a:pPr>
              <a:defRPr/>
            </a:pPr>
            <a:r>
              <a:rPr lang="en-US" b="1" dirty="0">
                <a:solidFill>
                  <a:srgbClr val="3333CC"/>
                </a:solidFill>
                <a:cs typeface="+mn-cs"/>
              </a:rPr>
              <a:t>consists of the 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rules of the </a:t>
            </a:r>
          </a:p>
          <a:p>
            <a:pPr>
              <a:defRPr/>
            </a:pPr>
            <a:r>
              <a:rPr lang="en-US" b="1" dirty="0" err="1">
                <a:solidFill>
                  <a:srgbClr val="FF0000"/>
                </a:solidFill>
                <a:cs typeface="+mn-cs"/>
              </a:rPr>
              <a:t>Wumpus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 world </a:t>
            </a:r>
            <a:r>
              <a:rPr lang="en-US" b="1" dirty="0">
                <a:solidFill>
                  <a:srgbClr val="3333CC"/>
                </a:solidFill>
                <a:cs typeface="+mn-cs"/>
              </a:rPr>
              <a:t>plus the percept</a:t>
            </a:r>
          </a:p>
          <a:p>
            <a:pPr>
              <a:defRPr/>
            </a:pPr>
            <a:r>
              <a:rPr lang="en-US" b="1" dirty="0">
                <a:solidFill>
                  <a:srgbClr val="3333CC"/>
                </a:solidFill>
                <a:cs typeface="+mn-cs"/>
              </a:rPr>
              <a:t> </a:t>
            </a:r>
            <a:r>
              <a:rPr lang="en-US" b="1" dirty="0" smtClean="0">
                <a:solidFill>
                  <a:srgbClr val="3333CC"/>
                </a:solidFill>
                <a:cs typeface="+mn-cs"/>
              </a:rPr>
              <a:t>“nothing” </a:t>
            </a:r>
            <a:r>
              <a:rPr lang="en-US" b="1" dirty="0">
                <a:solidFill>
                  <a:srgbClr val="3333CC"/>
                </a:solidFill>
                <a:cs typeface="+mn-cs"/>
              </a:rPr>
              <a:t>in [1,1]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67400" y="4038600"/>
            <a:ext cx="231345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Boolean percept</a:t>
            </a:r>
          </a:p>
          <a:p>
            <a:r>
              <a:rPr lang="en-US" b="1" dirty="0">
                <a:solidFill>
                  <a:srgbClr val="008000"/>
                </a:solidFill>
              </a:rPr>
              <a:t>f</a:t>
            </a:r>
            <a:r>
              <a:rPr lang="en-US" b="1" dirty="0" smtClean="0">
                <a:solidFill>
                  <a:srgbClr val="008000"/>
                </a:solidFill>
              </a:rPr>
              <a:t>eature values: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&lt;0, 0, 0, 0, 0&gt;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94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wumpus-seq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4" descr="wumpus-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27717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25" name="Text Box 5"/>
          <p:cNvSpPr txBox="1">
            <a:spLocks noChangeArrowheads="1"/>
          </p:cNvSpPr>
          <p:nvPr/>
        </p:nvSpPr>
        <p:spPr bwMode="auto">
          <a:xfrm>
            <a:off x="822325" y="5527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2726" name="Rectangle 6"/>
          <p:cNvSpPr>
            <a:spLocks noChangeArrowheads="1"/>
          </p:cNvSpPr>
          <p:nvPr/>
        </p:nvSpPr>
        <p:spPr bwMode="auto">
          <a:xfrm>
            <a:off x="76200" y="4953000"/>
            <a:ext cx="41628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cs typeface="+mn-cs"/>
              </a:rPr>
              <a:t>Stench, Breeze, Glitter, Bump, Scream</a:t>
            </a:r>
          </a:p>
        </p:txBody>
      </p:sp>
      <p:sp>
        <p:nvSpPr>
          <p:cNvPr id="1822727" name="Rectangle 7"/>
          <p:cNvSpPr>
            <a:spLocks noChangeArrowheads="1"/>
          </p:cNvSpPr>
          <p:nvPr/>
        </p:nvSpPr>
        <p:spPr bwMode="auto">
          <a:xfrm>
            <a:off x="152400" y="4343400"/>
            <a:ext cx="32624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cs typeface="+mn-cs"/>
              </a:rPr>
              <a:t>None, none, none, none, none</a:t>
            </a:r>
          </a:p>
        </p:txBody>
      </p:sp>
      <p:sp>
        <p:nvSpPr>
          <p:cNvPr id="1822728" name="Line 8"/>
          <p:cNvSpPr>
            <a:spLocks noChangeShapeType="1"/>
          </p:cNvSpPr>
          <p:nvPr/>
        </p:nvSpPr>
        <p:spPr bwMode="auto">
          <a:xfrm>
            <a:off x="1676400" y="3505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2729" name="Text Box 9"/>
          <p:cNvSpPr txBox="1">
            <a:spLocks noChangeArrowheads="1"/>
          </p:cNvSpPr>
          <p:nvPr/>
        </p:nvSpPr>
        <p:spPr bwMode="auto">
          <a:xfrm>
            <a:off x="4191000" y="3940076"/>
            <a:ext cx="54864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accent2"/>
                </a:solidFill>
                <a:cs typeface="+mn-cs"/>
              </a:rPr>
              <a:t>T=0 The KB of </a:t>
            </a:r>
            <a:r>
              <a:rPr lang="en-US" b="1" dirty="0">
                <a:solidFill>
                  <a:schemeClr val="accent2"/>
                </a:solidFill>
                <a:cs typeface="+mn-cs"/>
              </a:rPr>
              <a:t>the agent </a:t>
            </a:r>
            <a:r>
              <a:rPr lang="en-US" b="1" dirty="0" smtClean="0">
                <a:solidFill>
                  <a:schemeClr val="accent2"/>
                </a:solidFill>
                <a:cs typeface="+mn-cs"/>
              </a:rPr>
              <a:t>consists </a:t>
            </a:r>
            <a:r>
              <a:rPr lang="en-US" b="1" dirty="0">
                <a:solidFill>
                  <a:schemeClr val="accent2"/>
                </a:solidFill>
                <a:cs typeface="+mn-cs"/>
              </a:rPr>
              <a:t>of </a:t>
            </a:r>
            <a:endParaRPr lang="en-US" b="1" dirty="0" smtClean="0">
              <a:solidFill>
                <a:schemeClr val="accent2"/>
              </a:solidFill>
              <a:cs typeface="+mn-cs"/>
            </a:endParaRPr>
          </a:p>
          <a:p>
            <a:pPr>
              <a:defRPr/>
            </a:pPr>
            <a:r>
              <a:rPr lang="en-US" b="1" dirty="0" smtClean="0">
                <a:solidFill>
                  <a:schemeClr val="accent2"/>
                </a:solidFill>
                <a:cs typeface="+mn-cs"/>
              </a:rPr>
              <a:t>the rules </a:t>
            </a:r>
            <a:r>
              <a:rPr lang="en-US" b="1" dirty="0">
                <a:solidFill>
                  <a:schemeClr val="accent2"/>
                </a:solidFill>
                <a:cs typeface="+mn-cs"/>
              </a:rPr>
              <a:t>of the </a:t>
            </a:r>
            <a:r>
              <a:rPr lang="en-US" b="1" dirty="0" err="1" smtClean="0">
                <a:solidFill>
                  <a:schemeClr val="accent2"/>
                </a:solidFill>
                <a:cs typeface="+mn-cs"/>
              </a:rPr>
              <a:t>Wumpus</a:t>
            </a:r>
            <a:r>
              <a:rPr lang="en-US" b="1" dirty="0" smtClean="0">
                <a:solidFill>
                  <a:schemeClr val="accent2"/>
                </a:solidFill>
                <a:cs typeface="+mn-cs"/>
              </a:rPr>
              <a:t> </a:t>
            </a:r>
            <a:r>
              <a:rPr lang="en-US" b="1" dirty="0">
                <a:solidFill>
                  <a:schemeClr val="accent2"/>
                </a:solidFill>
                <a:cs typeface="+mn-cs"/>
              </a:rPr>
              <a:t>world </a:t>
            </a:r>
            <a:r>
              <a:rPr lang="en-US" b="1" dirty="0" smtClean="0">
                <a:solidFill>
                  <a:schemeClr val="accent2"/>
                </a:solidFill>
                <a:cs typeface="+mn-cs"/>
              </a:rPr>
              <a:t>plus</a:t>
            </a:r>
          </a:p>
          <a:p>
            <a:pPr>
              <a:defRPr/>
            </a:pPr>
            <a:r>
              <a:rPr lang="en-US" b="1" dirty="0" smtClean="0">
                <a:solidFill>
                  <a:schemeClr val="accent2"/>
                </a:solidFill>
                <a:cs typeface="+mn-cs"/>
              </a:rPr>
              <a:t>the percept “nothing” </a:t>
            </a:r>
            <a:r>
              <a:rPr lang="en-US" b="1" dirty="0">
                <a:solidFill>
                  <a:schemeClr val="accent2"/>
                </a:solidFill>
                <a:cs typeface="+mn-cs"/>
              </a:rPr>
              <a:t>in [1,1</a:t>
            </a:r>
            <a:r>
              <a:rPr lang="en-US" b="1" dirty="0" smtClean="0">
                <a:solidFill>
                  <a:schemeClr val="accent2"/>
                </a:solidFill>
                <a:cs typeface="+mn-cs"/>
              </a:rPr>
              <a:t>].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  <a:cs typeface="+mn-cs"/>
              </a:rPr>
              <a:t>B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y 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inference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, the agent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+mn-cs"/>
              </a:rPr>
              <a:t>’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s 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knowledge </a:t>
            </a:r>
            <a:endParaRPr lang="en-US" b="1" dirty="0" smtClean="0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cs typeface="+mn-cs"/>
              </a:rPr>
              <a:t>base 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also 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has the 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information 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that</a:t>
            </a:r>
          </a:p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cs typeface="+mn-cs"/>
              </a:rPr>
              <a:t>[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2,1] and [1,2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] are 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okay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.</a:t>
            </a:r>
          </a:p>
          <a:p>
            <a:pPr>
              <a:defRPr/>
            </a:pPr>
            <a:r>
              <a:rPr lang="en-US" b="1" dirty="0" smtClean="0">
                <a:solidFill>
                  <a:schemeClr val="accent2"/>
                </a:solidFill>
                <a:cs typeface="+mn-cs"/>
              </a:rPr>
              <a:t>Added as </a:t>
            </a:r>
            <a:r>
              <a:rPr lang="en-US" b="1" dirty="0">
                <a:solidFill>
                  <a:schemeClr val="accent2"/>
                </a:solidFill>
                <a:cs typeface="+mn-cs"/>
              </a:rPr>
              <a:t>propositions.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0" y="228600"/>
            <a:ext cx="3441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World “known” to agent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at time = 0.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35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2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2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3333CC"/>
                </a:solidFill>
                <a:cs typeface="+mj-cs"/>
              </a:rPr>
              <a:t>Further exploration</a:t>
            </a:r>
          </a:p>
        </p:txBody>
      </p:sp>
      <p:pic>
        <p:nvPicPr>
          <p:cNvPr id="81923" name="Picture 4" descr="wumpus-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19175"/>
            <a:ext cx="27717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3750" name="Rectangle 6"/>
          <p:cNvSpPr>
            <a:spLocks noChangeArrowheads="1"/>
          </p:cNvSpPr>
          <p:nvPr/>
        </p:nvSpPr>
        <p:spPr bwMode="auto">
          <a:xfrm>
            <a:off x="152400" y="4800600"/>
            <a:ext cx="4918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Stench, Breeze, Glitter, Bump, Scream</a:t>
            </a:r>
          </a:p>
        </p:txBody>
      </p:sp>
      <p:pic>
        <p:nvPicPr>
          <p:cNvPr id="81928" name="Picture 9" descr="wumpus-seq0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00125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3761" name="Text Box 17"/>
          <p:cNvSpPr txBox="1">
            <a:spLocks noChangeArrowheads="1"/>
          </p:cNvSpPr>
          <p:nvPr/>
        </p:nvSpPr>
        <p:spPr bwMode="auto">
          <a:xfrm>
            <a:off x="5181600" y="5493603"/>
            <a:ext cx="31860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3333CC"/>
                </a:solidFill>
                <a:cs typeface="+mn-cs"/>
              </a:rPr>
              <a:t>@ T = 1 What follows?</a:t>
            </a:r>
          </a:p>
          <a:p>
            <a:pPr>
              <a:defRPr/>
            </a:pPr>
            <a:r>
              <a:rPr lang="en-US" b="1" dirty="0" smtClean="0">
                <a:solidFill>
                  <a:srgbClr val="3333CC"/>
                </a:solidFill>
                <a:cs typeface="+mn-cs"/>
              </a:rPr>
              <a:t>Pit(</a:t>
            </a:r>
            <a:r>
              <a:rPr lang="en-US" b="1" dirty="0">
                <a:solidFill>
                  <a:srgbClr val="3333CC"/>
                </a:solidFill>
                <a:cs typeface="+mn-cs"/>
              </a:rPr>
              <a:t>2,2) 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or </a:t>
            </a:r>
            <a:r>
              <a:rPr lang="en-US" b="1" dirty="0" smtClean="0">
                <a:solidFill>
                  <a:schemeClr val="accent2"/>
                </a:solidFill>
                <a:cs typeface="+mn-cs"/>
              </a:rPr>
              <a:t>Pit(</a:t>
            </a:r>
            <a:r>
              <a:rPr lang="en-US" b="1" dirty="0">
                <a:solidFill>
                  <a:schemeClr val="accent2"/>
                </a:solidFill>
                <a:cs typeface="+mn-cs"/>
              </a:rPr>
              <a:t>3</a:t>
            </a:r>
            <a:r>
              <a:rPr lang="en-US" b="1" dirty="0">
                <a:solidFill>
                  <a:srgbClr val="3333CC"/>
                </a:solidFill>
                <a:cs typeface="+mn-cs"/>
              </a:rPr>
              <a:t>,1)</a:t>
            </a:r>
          </a:p>
        </p:txBody>
      </p:sp>
      <p:pic>
        <p:nvPicPr>
          <p:cNvPr id="81922" name="Picture 3" descr="wumpus-seq0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90600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3749" name="Text Box 5"/>
          <p:cNvSpPr txBox="1">
            <a:spLocks noChangeArrowheads="1"/>
          </p:cNvSpPr>
          <p:nvPr/>
        </p:nvSpPr>
        <p:spPr bwMode="auto">
          <a:xfrm>
            <a:off x="822325" y="4384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3751" name="Rectangle 7"/>
          <p:cNvSpPr>
            <a:spLocks noChangeArrowheads="1"/>
          </p:cNvSpPr>
          <p:nvPr/>
        </p:nvSpPr>
        <p:spPr bwMode="auto">
          <a:xfrm>
            <a:off x="228600" y="4111625"/>
            <a:ext cx="291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None, none, none, none, none</a:t>
            </a:r>
          </a:p>
        </p:txBody>
      </p:sp>
      <p:sp>
        <p:nvSpPr>
          <p:cNvPr id="1823752" name="Line 8"/>
          <p:cNvSpPr>
            <a:spLocks noChangeShapeType="1"/>
          </p:cNvSpPr>
          <p:nvPr/>
        </p:nvSpPr>
        <p:spPr bwMode="auto">
          <a:xfrm>
            <a:off x="762000" y="3200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3754" name="Line 10"/>
          <p:cNvSpPr>
            <a:spLocks noChangeShapeType="1"/>
          </p:cNvSpPr>
          <p:nvPr/>
        </p:nvSpPr>
        <p:spPr bwMode="auto">
          <a:xfrm>
            <a:off x="66294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3755" name="Rectangle 11"/>
          <p:cNvSpPr>
            <a:spLocks noChangeArrowheads="1"/>
          </p:cNvSpPr>
          <p:nvPr/>
        </p:nvSpPr>
        <p:spPr bwMode="auto">
          <a:xfrm>
            <a:off x="6400800" y="30480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cs typeface="+mn-cs"/>
              </a:rPr>
              <a:t>V</a:t>
            </a:r>
          </a:p>
        </p:txBody>
      </p:sp>
      <p:sp>
        <p:nvSpPr>
          <p:cNvPr id="1823756" name="Text Box 12"/>
          <p:cNvSpPr txBox="1">
            <a:spLocks noChangeArrowheads="1"/>
          </p:cNvSpPr>
          <p:nvPr/>
        </p:nvSpPr>
        <p:spPr bwMode="auto">
          <a:xfrm>
            <a:off x="6689725" y="4156075"/>
            <a:ext cx="1564100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3333CC"/>
                </a:solidFill>
                <a:cs typeface="+mn-cs"/>
              </a:rPr>
              <a:t>A – </a:t>
            </a:r>
            <a:r>
              <a:rPr lang="en-US" b="1" dirty="0" smtClean="0">
                <a:solidFill>
                  <a:srgbClr val="3333CC"/>
                </a:solidFill>
                <a:cs typeface="+mn-cs"/>
              </a:rPr>
              <a:t>agent</a:t>
            </a:r>
            <a:endParaRPr lang="en-US" b="1" dirty="0">
              <a:solidFill>
                <a:srgbClr val="3333CC"/>
              </a:solidFill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3333CC"/>
                </a:solidFill>
                <a:cs typeface="+mn-cs"/>
              </a:rPr>
              <a:t>V – visited</a:t>
            </a:r>
          </a:p>
          <a:p>
            <a:pPr>
              <a:defRPr/>
            </a:pPr>
            <a:r>
              <a:rPr lang="en-US" b="1" dirty="0">
                <a:solidFill>
                  <a:srgbClr val="3333CC"/>
                </a:solidFill>
                <a:cs typeface="+mn-cs"/>
              </a:rPr>
              <a:t>B - </a:t>
            </a:r>
            <a:r>
              <a:rPr lang="en-US" b="1" dirty="0" smtClean="0">
                <a:solidFill>
                  <a:srgbClr val="3333CC"/>
                </a:solidFill>
                <a:cs typeface="+mn-cs"/>
              </a:rPr>
              <a:t> breeze</a:t>
            </a:r>
            <a:endParaRPr lang="en-US" b="1" dirty="0">
              <a:solidFill>
                <a:srgbClr val="3333CC"/>
              </a:solidFill>
              <a:cs typeface="+mn-cs"/>
            </a:endParaRPr>
          </a:p>
        </p:txBody>
      </p:sp>
      <p:sp>
        <p:nvSpPr>
          <p:cNvPr id="1823757" name="Text Box 13"/>
          <p:cNvSpPr txBox="1">
            <a:spLocks noChangeArrowheads="1"/>
          </p:cNvSpPr>
          <p:nvPr/>
        </p:nvSpPr>
        <p:spPr bwMode="auto">
          <a:xfrm>
            <a:off x="6858000" y="2971800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A/B</a:t>
            </a:r>
          </a:p>
        </p:txBody>
      </p:sp>
      <p:sp>
        <p:nvSpPr>
          <p:cNvPr id="1823758" name="Text Box 14"/>
          <p:cNvSpPr txBox="1">
            <a:spLocks noChangeArrowheads="1"/>
          </p:cNvSpPr>
          <p:nvPr/>
        </p:nvSpPr>
        <p:spPr bwMode="auto">
          <a:xfrm>
            <a:off x="7604125" y="28606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1823759" name="Text Box 15"/>
          <p:cNvSpPr txBox="1">
            <a:spLocks noChangeArrowheads="1"/>
          </p:cNvSpPr>
          <p:nvPr/>
        </p:nvSpPr>
        <p:spPr bwMode="auto">
          <a:xfrm>
            <a:off x="6858000" y="22860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1823762" name="Rectangle 18"/>
          <p:cNvSpPr>
            <a:spLocks noChangeArrowheads="1"/>
          </p:cNvSpPr>
          <p:nvPr/>
        </p:nvSpPr>
        <p:spPr bwMode="auto">
          <a:xfrm>
            <a:off x="5943600" y="3886200"/>
            <a:ext cx="2747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cs typeface="+mn-cs"/>
              </a:rPr>
              <a:t>None, breeze, none, none, none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5715000"/>
            <a:ext cx="187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Where next?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381000"/>
            <a:ext cx="84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0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934200" y="609600"/>
            <a:ext cx="848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 = 1</a:t>
            </a:r>
          </a:p>
        </p:txBody>
      </p:sp>
    </p:spTree>
    <p:extLst>
      <p:ext uri="{BB962C8B-B14F-4D97-AF65-F5344CB8AC3E}">
        <p14:creationId xmlns:p14="http://schemas.microsoft.com/office/powerpoint/2010/main" val="312047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7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37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37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3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23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3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23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758" grpId="0"/>
      <p:bldP spid="1823759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wumpus-seq1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2" y="609600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4772" name="Rectangle 4"/>
          <p:cNvSpPr>
            <a:spLocks noChangeArrowheads="1"/>
          </p:cNvSpPr>
          <p:nvPr/>
        </p:nvSpPr>
        <p:spPr bwMode="auto">
          <a:xfrm>
            <a:off x="1995487" y="1900237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4773" name="Text Box 5"/>
          <p:cNvSpPr txBox="1">
            <a:spLocks noChangeArrowheads="1"/>
          </p:cNvSpPr>
          <p:nvPr/>
        </p:nvSpPr>
        <p:spPr bwMode="auto">
          <a:xfrm>
            <a:off x="1919287" y="1900237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</a:t>
            </a:r>
          </a:p>
        </p:txBody>
      </p:sp>
      <p:sp>
        <p:nvSpPr>
          <p:cNvPr id="1824774" name="Text Box 6"/>
          <p:cNvSpPr txBox="1">
            <a:spLocks noChangeArrowheads="1"/>
          </p:cNvSpPr>
          <p:nvPr/>
        </p:nvSpPr>
        <p:spPr bwMode="auto">
          <a:xfrm>
            <a:off x="2130421" y="4491335"/>
            <a:ext cx="27800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3333CC"/>
                </a:solidFill>
                <a:cs typeface="+mn-cs"/>
              </a:rPr>
              <a:t>Where is </a:t>
            </a:r>
            <a:r>
              <a:rPr lang="en-US" b="1" dirty="0" err="1" smtClean="0">
                <a:solidFill>
                  <a:srgbClr val="3333CC"/>
                </a:solidFill>
                <a:cs typeface="+mn-cs"/>
                <a:sym typeface="Wingdings" charset="0"/>
              </a:rPr>
              <a:t>Wumpus</a:t>
            </a:r>
            <a:r>
              <a:rPr lang="en-US" b="1" dirty="0" smtClean="0">
                <a:solidFill>
                  <a:srgbClr val="3333CC"/>
                </a:solidFill>
                <a:cs typeface="+mn-cs"/>
                <a:sym typeface="Wingdings" charset="0"/>
              </a:rPr>
              <a:t>?</a:t>
            </a:r>
            <a:endParaRPr lang="en-US" b="1" dirty="0">
              <a:solidFill>
                <a:srgbClr val="3333CC"/>
              </a:solidFill>
              <a:cs typeface="+mn-cs"/>
            </a:endParaRPr>
          </a:p>
        </p:txBody>
      </p:sp>
      <p:sp>
        <p:nvSpPr>
          <p:cNvPr id="1824775" name="Text Box 7"/>
          <p:cNvSpPr txBox="1">
            <a:spLocks noChangeArrowheads="1"/>
          </p:cNvSpPr>
          <p:nvPr/>
        </p:nvSpPr>
        <p:spPr bwMode="auto">
          <a:xfrm>
            <a:off x="193145" y="5105400"/>
            <a:ext cx="8840330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accent1"/>
                </a:solidFill>
                <a:cs typeface="+mn-cs"/>
              </a:rPr>
              <a:t>Wumpus</a:t>
            </a:r>
            <a:r>
              <a:rPr lang="en-US" b="1" dirty="0">
                <a:solidFill>
                  <a:schemeClr val="accent1"/>
                </a:solidFill>
                <a:cs typeface="+mn-cs"/>
              </a:rPr>
              <a:t> cannot be in (1,1) or  in (2,2) (Why?)</a:t>
            </a:r>
            <a:r>
              <a:rPr lang="en-US" b="1" dirty="0">
                <a:solidFill>
                  <a:schemeClr val="accent1"/>
                </a:solidFill>
                <a:cs typeface="+mn-cs"/>
                <a:sym typeface="Wingdings" charset="0"/>
              </a:rPr>
              <a:t> </a:t>
            </a:r>
            <a:r>
              <a:rPr lang="en-US" b="1" dirty="0" err="1">
                <a:solidFill>
                  <a:schemeClr val="accent1"/>
                </a:solidFill>
                <a:cs typeface="+mn-cs"/>
                <a:sym typeface="Wingdings" charset="0"/>
              </a:rPr>
              <a:t>Wumpus</a:t>
            </a:r>
            <a:r>
              <a:rPr lang="en-US" b="1" dirty="0">
                <a:solidFill>
                  <a:schemeClr val="accent1"/>
                </a:solidFill>
                <a:cs typeface="+mn-cs"/>
                <a:sym typeface="Wingdings" charset="0"/>
              </a:rPr>
              <a:t> in (1,3)</a:t>
            </a:r>
          </a:p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cs typeface="+mn-cs"/>
                <a:sym typeface="Wingdings" charset="0"/>
              </a:rPr>
              <a:t>Not breeze in (1,2)  no pit in (2,2)</a:t>
            </a:r>
            <a:r>
              <a:rPr lang="en-US" b="1" dirty="0" smtClean="0">
                <a:solidFill>
                  <a:schemeClr val="accent1"/>
                </a:solidFill>
                <a:cs typeface="+mn-cs"/>
                <a:sym typeface="Wingdings" charset="0"/>
              </a:rPr>
              <a:t>; but </a:t>
            </a:r>
            <a:r>
              <a:rPr lang="en-US" b="1" dirty="0">
                <a:solidFill>
                  <a:schemeClr val="accent1"/>
                </a:solidFill>
                <a:cs typeface="+mn-cs"/>
                <a:sym typeface="Wingdings" charset="0"/>
              </a:rPr>
              <a:t>we know there is </a:t>
            </a:r>
            <a:endParaRPr lang="en-US" b="1" dirty="0" smtClean="0">
              <a:solidFill>
                <a:schemeClr val="accent1"/>
              </a:solidFill>
              <a:cs typeface="+mn-cs"/>
              <a:sym typeface="Wingdings" charset="0"/>
            </a:endParaRPr>
          </a:p>
          <a:p>
            <a:pPr>
              <a:defRPr/>
            </a:pPr>
            <a:r>
              <a:rPr lang="en-US" b="1" dirty="0" smtClean="0">
                <a:solidFill>
                  <a:schemeClr val="accent1"/>
                </a:solidFill>
                <a:cs typeface="+mn-cs"/>
                <a:sym typeface="Wingdings" charset="0"/>
              </a:rPr>
              <a:t>pit </a:t>
            </a:r>
            <a:r>
              <a:rPr lang="en-US" b="1" dirty="0">
                <a:solidFill>
                  <a:schemeClr val="accent1"/>
                </a:solidFill>
                <a:cs typeface="+mn-cs"/>
                <a:sym typeface="Wingdings" charset="0"/>
              </a:rPr>
              <a:t>in (2,2</a:t>
            </a:r>
            <a:r>
              <a:rPr lang="en-US" b="1" dirty="0" smtClean="0">
                <a:solidFill>
                  <a:schemeClr val="accent1"/>
                </a:solidFill>
                <a:cs typeface="+mn-cs"/>
                <a:sym typeface="Wingdings" charset="0"/>
              </a:rPr>
              <a:t>) or </a:t>
            </a:r>
            <a:r>
              <a:rPr lang="en-US" b="1" dirty="0">
                <a:solidFill>
                  <a:schemeClr val="accent1"/>
                </a:solidFill>
                <a:cs typeface="+mn-cs"/>
                <a:sym typeface="Wingdings" charset="0"/>
              </a:rPr>
              <a:t>(3,1)  pit in (3,1)</a:t>
            </a:r>
            <a:endParaRPr lang="en-US" b="1" dirty="0">
              <a:solidFill>
                <a:schemeClr val="accent1"/>
              </a:solidFill>
              <a:cs typeface="+mn-cs"/>
            </a:endParaRPr>
          </a:p>
        </p:txBody>
      </p:sp>
      <p:sp>
        <p:nvSpPr>
          <p:cNvPr id="1824776" name="Text Box 8"/>
          <p:cNvSpPr txBox="1">
            <a:spLocks noChangeArrowheads="1"/>
          </p:cNvSpPr>
          <p:nvPr/>
        </p:nvSpPr>
        <p:spPr bwMode="auto">
          <a:xfrm>
            <a:off x="2681287" y="1976437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P?</a:t>
            </a:r>
          </a:p>
        </p:txBody>
      </p:sp>
      <p:sp>
        <p:nvSpPr>
          <p:cNvPr id="1824777" name="Text Box 9"/>
          <p:cNvSpPr txBox="1">
            <a:spLocks noChangeArrowheads="1"/>
          </p:cNvSpPr>
          <p:nvPr/>
        </p:nvSpPr>
        <p:spPr bwMode="auto">
          <a:xfrm>
            <a:off x="3367087" y="2662237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P?</a:t>
            </a:r>
          </a:p>
        </p:txBody>
      </p:sp>
      <p:sp>
        <p:nvSpPr>
          <p:cNvPr id="1824778" name="Text Box 10"/>
          <p:cNvSpPr txBox="1">
            <a:spLocks noChangeArrowheads="1"/>
          </p:cNvSpPr>
          <p:nvPr/>
        </p:nvSpPr>
        <p:spPr bwMode="auto">
          <a:xfrm>
            <a:off x="2132012" y="3160712"/>
            <a:ext cx="231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1       2      3       4</a:t>
            </a:r>
          </a:p>
        </p:txBody>
      </p:sp>
      <p:sp>
        <p:nvSpPr>
          <p:cNvPr id="1824779" name="Text Box 11"/>
          <p:cNvSpPr txBox="1">
            <a:spLocks noChangeArrowheads="1"/>
          </p:cNvSpPr>
          <p:nvPr/>
        </p:nvSpPr>
        <p:spPr bwMode="auto">
          <a:xfrm>
            <a:off x="1370012" y="2627312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1</a:t>
            </a:r>
          </a:p>
        </p:txBody>
      </p:sp>
      <p:sp>
        <p:nvSpPr>
          <p:cNvPr id="1824780" name="Text Box 12"/>
          <p:cNvSpPr txBox="1">
            <a:spLocks noChangeArrowheads="1"/>
          </p:cNvSpPr>
          <p:nvPr/>
        </p:nvSpPr>
        <p:spPr bwMode="auto">
          <a:xfrm>
            <a:off x="1370012" y="2017712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2</a:t>
            </a:r>
          </a:p>
        </p:txBody>
      </p:sp>
      <p:sp>
        <p:nvSpPr>
          <p:cNvPr id="1824781" name="Text Box 13"/>
          <p:cNvSpPr txBox="1">
            <a:spLocks noChangeArrowheads="1"/>
          </p:cNvSpPr>
          <p:nvPr/>
        </p:nvSpPr>
        <p:spPr bwMode="auto">
          <a:xfrm>
            <a:off x="1370012" y="1331912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3</a:t>
            </a:r>
          </a:p>
        </p:txBody>
      </p:sp>
      <p:sp>
        <p:nvSpPr>
          <p:cNvPr id="1824782" name="Text Box 14"/>
          <p:cNvSpPr txBox="1">
            <a:spLocks noChangeArrowheads="1"/>
          </p:cNvSpPr>
          <p:nvPr/>
        </p:nvSpPr>
        <p:spPr bwMode="auto">
          <a:xfrm>
            <a:off x="1370012" y="722312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4</a:t>
            </a:r>
          </a:p>
        </p:txBody>
      </p:sp>
      <p:sp>
        <p:nvSpPr>
          <p:cNvPr id="1824783" name="Rectangle 15"/>
          <p:cNvSpPr>
            <a:spLocks noChangeArrowheads="1"/>
          </p:cNvSpPr>
          <p:nvPr/>
        </p:nvSpPr>
        <p:spPr bwMode="auto">
          <a:xfrm>
            <a:off x="1981200" y="3657600"/>
            <a:ext cx="32886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 smtClean="0">
                <a:cs typeface="+mn-cs"/>
              </a:rPr>
              <a:t>Stench</a:t>
            </a:r>
            <a:r>
              <a:rPr lang="en-US" sz="1800" b="1" dirty="0">
                <a:cs typeface="+mn-cs"/>
              </a:rPr>
              <a:t>, none, none, none, </a:t>
            </a:r>
            <a:r>
              <a:rPr lang="en-US" sz="1800" b="1" dirty="0" smtClean="0">
                <a:cs typeface="+mn-cs"/>
              </a:rPr>
              <a:t>none</a:t>
            </a:r>
            <a:endParaRPr lang="en-US" sz="1800" b="1" dirty="0">
              <a:cs typeface="+mn-cs"/>
            </a:endParaRPr>
          </a:p>
        </p:txBody>
      </p:sp>
      <p:pic>
        <p:nvPicPr>
          <p:cNvPr id="82963" name="Picture 16" descr="wumpus-seq1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2" y="646112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4785" name="Text Box 17"/>
          <p:cNvSpPr txBox="1">
            <a:spLocks noChangeArrowheads="1"/>
          </p:cNvSpPr>
          <p:nvPr/>
        </p:nvSpPr>
        <p:spPr bwMode="auto">
          <a:xfrm>
            <a:off x="7847012" y="2627312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</a:t>
            </a:r>
          </a:p>
        </p:txBody>
      </p:sp>
      <p:sp>
        <p:nvSpPr>
          <p:cNvPr id="1824786" name="Text Box 18"/>
          <p:cNvSpPr txBox="1">
            <a:spLocks noChangeArrowheads="1"/>
          </p:cNvSpPr>
          <p:nvPr/>
        </p:nvSpPr>
        <p:spPr bwMode="auto">
          <a:xfrm>
            <a:off x="6535737" y="1373187"/>
            <a:ext cx="47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W</a:t>
            </a:r>
          </a:p>
        </p:txBody>
      </p:sp>
      <p:sp>
        <p:nvSpPr>
          <p:cNvPr id="1824787" name="Text Box 19"/>
          <p:cNvSpPr txBox="1">
            <a:spLocks noChangeArrowheads="1"/>
          </p:cNvSpPr>
          <p:nvPr/>
        </p:nvSpPr>
        <p:spPr bwMode="auto">
          <a:xfrm>
            <a:off x="7237412" y="2017712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P</a:t>
            </a:r>
          </a:p>
        </p:txBody>
      </p:sp>
      <p:sp>
        <p:nvSpPr>
          <p:cNvPr id="1824788" name="Line 20"/>
          <p:cNvSpPr>
            <a:spLocks noChangeShapeType="1"/>
          </p:cNvSpPr>
          <p:nvPr/>
        </p:nvSpPr>
        <p:spPr bwMode="auto">
          <a:xfrm>
            <a:off x="7237412" y="2093912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4789" name="Line 21"/>
          <p:cNvSpPr>
            <a:spLocks noChangeShapeType="1"/>
          </p:cNvSpPr>
          <p:nvPr/>
        </p:nvSpPr>
        <p:spPr bwMode="auto">
          <a:xfrm flipH="1">
            <a:off x="7237412" y="2093912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4791" name="Text Box 23"/>
          <p:cNvSpPr txBox="1">
            <a:spLocks noChangeArrowheads="1"/>
          </p:cNvSpPr>
          <p:nvPr/>
        </p:nvSpPr>
        <p:spPr bwMode="auto">
          <a:xfrm>
            <a:off x="6551612" y="1865312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05400" y="304800"/>
            <a:ext cx="7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T=3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1704532" y="4019490"/>
            <a:ext cx="41628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cs typeface="+mn-cs"/>
              </a:rPr>
              <a:t>Stench, Breeze, Glitter, Bump, Scream</a:t>
            </a:r>
          </a:p>
        </p:txBody>
      </p:sp>
    </p:spTree>
    <p:extLst>
      <p:ext uri="{BB962C8B-B14F-4D97-AF65-F5344CB8AC3E}">
        <p14:creationId xmlns:p14="http://schemas.microsoft.com/office/powerpoint/2010/main" val="223813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4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4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4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24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4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24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24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24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24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24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24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24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24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24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4785" grpId="0"/>
      <p:bldP spid="1824786" grpId="0"/>
      <p:bldP spid="1824788" grpId="0" animBg="1"/>
      <p:bldP spid="18247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86800" cy="25908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Logical agents: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  </a:t>
            </a:r>
            <a:r>
              <a:rPr lang="en-US" sz="2400" b="1" dirty="0" smtClean="0">
                <a:solidFill>
                  <a:srgbClr val="3333CC"/>
                </a:solidFill>
              </a:rPr>
              <a:t>Agents with some representation of the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>
                <a:solidFill>
                  <a:srgbClr val="3333CC"/>
                </a:solidFill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</a:rPr>
              <a:t>    complex knowledge about the world</a:t>
            </a:r>
            <a:r>
              <a:rPr lang="en-US" sz="2400" b="1" dirty="0">
                <a:solidFill>
                  <a:srgbClr val="3333CC"/>
                </a:solidFill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</a:rPr>
              <a:t>/ its environment,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>
                <a:solidFill>
                  <a:srgbClr val="3333CC"/>
                </a:solidFill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</a:rPr>
              <a:t>    and uses inference to derive new information from that 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>
                <a:solidFill>
                  <a:srgbClr val="3333CC"/>
                </a:solidFill>
              </a:rPr>
              <a:t> </a:t>
            </a:r>
            <a:r>
              <a:rPr lang="en-US" sz="2400" b="1" dirty="0" smtClean="0">
                <a:solidFill>
                  <a:srgbClr val="3333CC"/>
                </a:solidFill>
              </a:rPr>
              <a:t>    knowledge combined with new inputs (e.g. via perception).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  <a:defRPr/>
            </a:pPr>
            <a:endParaRPr lang="en-US" sz="1800" dirty="0" smtClean="0">
              <a:solidFill>
                <a:srgbClr val="FF0000"/>
              </a:solidFill>
              <a:sym typeface="Wingdings" charset="0"/>
            </a:endParaRPr>
          </a:p>
          <a:p>
            <a:pPr lvl="1" eaLnBrk="1" hangingPunct="1">
              <a:lnSpc>
                <a:spcPct val="90000"/>
              </a:lnSpc>
              <a:buFont typeface="Wingdings" charset="0"/>
              <a:buChar char="à"/>
              <a:defRPr/>
            </a:pPr>
            <a:endParaRPr lang="en-US" sz="1800" dirty="0" smtClean="0">
              <a:sym typeface="Wingdings" charset="0"/>
            </a:endParaRPr>
          </a:p>
          <a:p>
            <a:pPr lvl="1" algn="ctr" eaLnBrk="1" hangingPunct="1">
              <a:lnSpc>
                <a:spcPct val="90000"/>
              </a:lnSpc>
              <a:buFont typeface="Wingdings" charset="0"/>
              <a:buChar char="à"/>
              <a:defRPr/>
            </a:pPr>
            <a:endParaRPr lang="en-US" sz="1800" dirty="0" smtClean="0">
              <a:sym typeface="Wingdings" charset="0"/>
            </a:endParaRPr>
          </a:p>
          <a:p>
            <a:pPr lvl="1" algn="ctr" eaLnBrk="1" hangingPunct="1">
              <a:lnSpc>
                <a:spcPct val="90000"/>
              </a:lnSpc>
              <a:defRPr/>
            </a:pPr>
            <a:endParaRPr lang="en-US" sz="1800" dirty="0" smtClean="0"/>
          </a:p>
        </p:txBody>
      </p:sp>
      <p:sp>
        <p:nvSpPr>
          <p:cNvPr id="1794052" name="Rectangle 4"/>
          <p:cNvSpPr>
            <a:spLocks noChangeArrowheads="1"/>
          </p:cNvSpPr>
          <p:nvPr/>
        </p:nvSpPr>
        <p:spPr bwMode="auto">
          <a:xfrm>
            <a:off x="1600200" y="3352800"/>
            <a:ext cx="6324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cs typeface="+mn-cs"/>
              </a:rPr>
              <a:t>Key issues: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  <a:cs typeface="+mn-cs"/>
              </a:rPr>
              <a:t>	1- Representation of 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knowledge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            What form? Meaning / semantics?</a:t>
            </a:r>
            <a:endParaRPr lang="en-US" b="1" dirty="0">
              <a:solidFill>
                <a:srgbClr val="FF0000"/>
              </a:solidFill>
              <a:cs typeface="+mn-cs"/>
            </a:endParaRP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  <a:cs typeface="+mn-cs"/>
              </a:rPr>
              <a:t>	2- Reasoning and inference  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processes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cs typeface="+mn-cs"/>
              </a:rPr>
              <a:t>             Efficiency.</a:t>
            </a:r>
            <a:endParaRPr lang="en-US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1794053" name="Rectangle 5"/>
          <p:cNvSpPr>
            <a:spLocks noChangeArrowheads="1"/>
          </p:cNvSpPr>
          <p:nvPr/>
        </p:nvSpPr>
        <p:spPr bwMode="auto">
          <a:xfrm>
            <a:off x="1295400" y="3352800"/>
            <a:ext cx="7162800" cy="2133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550167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94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94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94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94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4052" grpId="0"/>
      <p:bldP spid="179405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2" name="Group 9"/>
          <p:cNvGrpSpPr>
            <a:grpSpLocks/>
          </p:cNvGrpSpPr>
          <p:nvPr/>
        </p:nvGrpSpPr>
        <p:grpSpPr bwMode="auto">
          <a:xfrm>
            <a:off x="6572250" y="25400"/>
            <a:ext cx="2571750" cy="2581275"/>
            <a:chOff x="3984" y="1152"/>
            <a:chExt cx="1620" cy="1626"/>
          </a:xfrm>
        </p:grpSpPr>
        <p:pic>
          <p:nvPicPr>
            <p:cNvPr id="83974" name="Picture 10" descr="wumpus-seq1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152"/>
              <a:ext cx="1620" cy="1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4283" name="Text Box 11"/>
            <p:cNvSpPr txBox="1">
              <a:spLocks noChangeArrowheads="1"/>
            </p:cNvSpPr>
            <p:nvPr/>
          </p:nvSpPr>
          <p:spPr bwMode="auto">
            <a:xfrm>
              <a:off x="4896" y="2400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P</a:t>
              </a:r>
            </a:p>
          </p:txBody>
        </p:sp>
        <p:sp>
          <p:nvSpPr>
            <p:cNvPr id="1974284" name="Text Box 12"/>
            <p:cNvSpPr txBox="1">
              <a:spLocks noChangeArrowheads="1"/>
            </p:cNvSpPr>
            <p:nvPr/>
          </p:nvSpPr>
          <p:spPr bwMode="auto">
            <a:xfrm>
              <a:off x="4070" y="1610"/>
              <a:ext cx="2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W</a:t>
              </a:r>
            </a:p>
          </p:txBody>
        </p:sp>
        <p:sp>
          <p:nvSpPr>
            <p:cNvPr id="1974285" name="Text Box 13"/>
            <p:cNvSpPr txBox="1">
              <a:spLocks noChangeArrowheads="1"/>
            </p:cNvSpPr>
            <p:nvPr/>
          </p:nvSpPr>
          <p:spPr bwMode="auto">
            <a:xfrm>
              <a:off x="4512" y="201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P</a:t>
              </a:r>
            </a:p>
          </p:txBody>
        </p:sp>
        <p:sp>
          <p:nvSpPr>
            <p:cNvPr id="1974286" name="Line 14"/>
            <p:cNvSpPr>
              <a:spLocks noChangeShapeType="1"/>
            </p:cNvSpPr>
            <p:nvPr/>
          </p:nvSpPr>
          <p:spPr bwMode="auto">
            <a:xfrm>
              <a:off x="4512" y="2064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974277" name="Text Box 5"/>
          <p:cNvSpPr txBox="1">
            <a:spLocks noChangeArrowheads="1"/>
          </p:cNvSpPr>
          <p:nvPr/>
        </p:nvSpPr>
        <p:spPr bwMode="auto">
          <a:xfrm>
            <a:off x="16933" y="381000"/>
            <a:ext cx="632129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accent1"/>
                </a:solidFill>
                <a:cs typeface="+mn-cs"/>
              </a:rPr>
              <a:t>We reasoned about the </a:t>
            </a:r>
            <a:r>
              <a:rPr lang="en-US" sz="2800" b="1" dirty="0" smtClean="0">
                <a:solidFill>
                  <a:srgbClr val="FF0000"/>
                </a:solidFill>
                <a:cs typeface="+mn-cs"/>
              </a:rPr>
              <a:t>possible states </a:t>
            </a:r>
            <a:r>
              <a:rPr lang="en-US" sz="2800" b="1" dirty="0" smtClean="0">
                <a:solidFill>
                  <a:schemeClr val="accent1"/>
                </a:solidFill>
                <a:cs typeface="+mn-cs"/>
              </a:rPr>
              <a:t>the </a:t>
            </a:r>
            <a:r>
              <a:rPr lang="en-US" sz="2800" b="1" dirty="0" err="1" smtClean="0">
                <a:solidFill>
                  <a:schemeClr val="accent1"/>
                </a:solidFill>
                <a:cs typeface="+mn-cs"/>
              </a:rPr>
              <a:t>Wumpus</a:t>
            </a:r>
            <a:r>
              <a:rPr lang="en-US" sz="2800" b="1" dirty="0" smtClean="0">
                <a:solidFill>
                  <a:schemeClr val="accent1"/>
                </a:solidFill>
                <a:cs typeface="+mn-cs"/>
              </a:rPr>
              <a:t> world can be in, given our percepts and our knowledge of the rules of the </a:t>
            </a:r>
            <a:r>
              <a:rPr lang="en-US" sz="2800" b="1" dirty="0" err="1" smtClean="0">
                <a:solidFill>
                  <a:schemeClr val="accent1"/>
                </a:solidFill>
                <a:cs typeface="+mn-cs"/>
              </a:rPr>
              <a:t>Wumpus</a:t>
            </a:r>
            <a:r>
              <a:rPr lang="en-US" sz="2800" b="1" dirty="0" smtClean="0">
                <a:solidFill>
                  <a:schemeClr val="accent1"/>
                </a:solidFill>
                <a:cs typeface="+mn-cs"/>
              </a:rPr>
              <a:t> world. </a:t>
            </a:r>
          </a:p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cs typeface="+mn-cs"/>
              </a:rPr>
              <a:t>I.e., the content of KB at T=3.</a:t>
            </a:r>
          </a:p>
        </p:txBody>
      </p:sp>
      <p:sp>
        <p:nvSpPr>
          <p:cNvPr id="1974278" name="Text Box 6"/>
          <p:cNvSpPr txBox="1">
            <a:spLocks noChangeArrowheads="1"/>
          </p:cNvSpPr>
          <p:nvPr/>
        </p:nvSpPr>
        <p:spPr bwMode="auto">
          <a:xfrm>
            <a:off x="457200" y="5334000"/>
            <a:ext cx="8001000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cs typeface="+mn-cs"/>
              </a:rPr>
              <a:t>Essence of logical reasoning: </a:t>
            </a:r>
          </a:p>
          <a:p>
            <a:pPr algn="ctr">
              <a:defRPr/>
            </a:pPr>
            <a:r>
              <a:rPr lang="en-US" b="1" dirty="0" smtClean="0">
                <a:cs typeface="+mn-cs"/>
              </a:rPr>
              <a:t>Given </a:t>
            </a:r>
            <a:r>
              <a:rPr lang="en-US" b="1" i="1" dirty="0" smtClean="0">
                <a:cs typeface="+mn-cs"/>
              </a:rPr>
              <a:t>all we know</a:t>
            </a:r>
            <a:r>
              <a:rPr lang="en-US" b="1" dirty="0" smtClean="0">
                <a:cs typeface="+mn-cs"/>
              </a:rPr>
              <a:t>, </a:t>
            </a:r>
            <a:r>
              <a:rPr lang="en-US" b="1" dirty="0" err="1" smtClean="0">
                <a:cs typeface="+mn-cs"/>
              </a:rPr>
              <a:t>Pit_in</a:t>
            </a:r>
            <a:r>
              <a:rPr lang="en-US" b="1" dirty="0" smtClean="0">
                <a:cs typeface="+mn-cs"/>
              </a:rPr>
              <a:t>_(3,1) holds.</a:t>
            </a:r>
          </a:p>
          <a:p>
            <a:pPr algn="ctr">
              <a:defRPr/>
            </a:pPr>
            <a:r>
              <a:rPr lang="en-US" b="1" dirty="0" smtClean="0">
                <a:cs typeface="+mn-cs"/>
              </a:rPr>
              <a:t>(“The world cannot be different.”)</a:t>
            </a:r>
          </a:p>
        </p:txBody>
      </p:sp>
      <p:sp>
        <p:nvSpPr>
          <p:cNvPr id="1974287" name="Line 15"/>
          <p:cNvSpPr>
            <a:spLocks noChangeShapeType="1"/>
          </p:cNvSpPr>
          <p:nvPr/>
        </p:nvSpPr>
        <p:spPr bwMode="auto">
          <a:xfrm flipH="1">
            <a:off x="7391400" y="15240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2895600"/>
            <a:ext cx="7772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What follows is what holds </a:t>
            </a:r>
            <a:r>
              <a:rPr lang="en-US" b="1" dirty="0" smtClean="0">
                <a:solidFill>
                  <a:srgbClr val="FF0000"/>
                </a:solidFill>
              </a:rPr>
              <a:t>true </a:t>
            </a:r>
            <a:r>
              <a:rPr lang="en-US" b="1" dirty="0">
                <a:solidFill>
                  <a:srgbClr val="FF0000"/>
                </a:solidFill>
              </a:rPr>
              <a:t>in all those worlds that satisfy what is known </a:t>
            </a:r>
            <a:r>
              <a:rPr lang="en-US" b="1" dirty="0" smtClean="0">
                <a:solidFill>
                  <a:srgbClr val="FF0000"/>
                </a:solidFill>
              </a:rPr>
              <a:t>at that time T=3 about </a:t>
            </a:r>
            <a:r>
              <a:rPr lang="en-US" b="1" dirty="0">
                <a:solidFill>
                  <a:srgbClr val="FF0000"/>
                </a:solidFill>
              </a:rPr>
              <a:t>the particular </a:t>
            </a:r>
            <a:r>
              <a:rPr lang="en-US" b="1" dirty="0" err="1">
                <a:solidFill>
                  <a:srgbClr val="FF0000"/>
                </a:solidFill>
              </a:rPr>
              <a:t>Wumpus</a:t>
            </a:r>
            <a:r>
              <a:rPr lang="en-US" b="1" dirty="0">
                <a:solidFill>
                  <a:srgbClr val="FF0000"/>
                </a:solidFill>
              </a:rPr>
              <a:t> world we are in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56289" y="4643735"/>
            <a:ext cx="4911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CC"/>
                </a:solidFill>
              </a:rPr>
              <a:t>Models(KB)        Models</a:t>
            </a:r>
            <a:r>
              <a:rPr lang="en-US" b="1" dirty="0" smtClean="0">
                <a:solidFill>
                  <a:srgbClr val="3333CC"/>
                </a:solidFill>
              </a:rPr>
              <a:t>(</a:t>
            </a:r>
            <a:r>
              <a:rPr lang="en-US" b="1" dirty="0" err="1" smtClean="0">
                <a:solidFill>
                  <a:srgbClr val="3333CC"/>
                </a:solidFill>
              </a:rPr>
              <a:t>P_in</a:t>
            </a:r>
            <a:r>
              <a:rPr lang="en-US" b="1" dirty="0" smtClean="0">
                <a:solidFill>
                  <a:srgbClr val="3333CC"/>
                </a:solidFill>
              </a:rPr>
              <a:t>_(3,1))</a:t>
            </a:r>
            <a:endParaRPr lang="en-US" b="1" dirty="0">
              <a:solidFill>
                <a:srgbClr val="3333CC"/>
              </a:solidFill>
            </a:endParaRPr>
          </a:p>
        </p:txBody>
      </p:sp>
      <p:pic>
        <p:nvPicPr>
          <p:cNvPr id="14" name="Picture 13" descr="Screen Shot 2012-10-24 at 1.33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673600"/>
            <a:ext cx="355600" cy="43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4114800"/>
            <a:ext cx="3868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property: </a:t>
            </a:r>
            <a:r>
              <a:rPr lang="en-US" dirty="0" err="1" smtClean="0"/>
              <a:t>P_in</a:t>
            </a:r>
            <a:r>
              <a:rPr lang="en-US" dirty="0" smtClean="0"/>
              <a:t>_(3,1)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653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7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7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4278" grpId="0"/>
      <p:bldP spid="2" grpId="0"/>
      <p:bldP spid="3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6822" name="Picture 6" descr="wumpus-model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57599"/>
            <a:ext cx="3429000" cy="25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6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cs typeface="+mj-cs"/>
              </a:rPr>
              <a:t>Formally: Entailment</a:t>
            </a:r>
          </a:p>
        </p:txBody>
      </p:sp>
      <p:sp>
        <p:nvSpPr>
          <p:cNvPr id="182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8667" y="1447800"/>
            <a:ext cx="6443133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accent2"/>
                </a:solidFill>
                <a:cs typeface="+mn-cs"/>
              </a:rPr>
              <a:t>Situation after detecting nothing in [1,1], moving right, breeze in [2,1]. I.e. T=1.</a:t>
            </a:r>
          </a:p>
          <a:p>
            <a:pPr eaLnBrk="1" hangingPunct="1">
              <a:defRPr/>
            </a:pPr>
            <a:endParaRPr lang="en-US" sz="1600" dirty="0" smtClean="0">
              <a:cs typeface="+mn-cs"/>
            </a:endParaRPr>
          </a:p>
          <a:p>
            <a:pPr eaLnBrk="1" hangingPunct="1">
              <a:defRPr/>
            </a:pPr>
            <a:r>
              <a:rPr lang="en-US" sz="2400" b="1" dirty="0" smtClean="0">
                <a:cs typeface="+mn-cs"/>
              </a:rPr>
              <a:t>Consider possible models for </a:t>
            </a:r>
            <a:r>
              <a:rPr lang="en-US" sz="2400" b="1" i="1" dirty="0" smtClean="0">
                <a:cs typeface="+mn-cs"/>
              </a:rPr>
              <a:t>KB</a:t>
            </a:r>
            <a:r>
              <a:rPr lang="en-US" sz="2400" b="1" dirty="0" smtClean="0">
                <a:cs typeface="+mn-cs"/>
              </a:rPr>
              <a:t> with respect to the cells (1,2),  (2,2) and (3,1), with </a:t>
            </a:r>
            <a:r>
              <a:rPr lang="en-US" sz="2400" b="1" u="sng" dirty="0" smtClean="0">
                <a:solidFill>
                  <a:srgbClr val="FF0000"/>
                </a:solidFill>
                <a:cs typeface="+mn-cs"/>
              </a:rPr>
              <a:t>respect to the existence or non existence of  pits </a:t>
            </a:r>
          </a:p>
          <a:p>
            <a:pPr eaLnBrk="1" hangingPunct="1">
              <a:defRPr/>
            </a:pPr>
            <a:endParaRPr lang="en-US" sz="1800" u="sng" dirty="0" smtClean="0">
              <a:solidFill>
                <a:srgbClr val="FF0000"/>
              </a:solidFill>
              <a:cs typeface="+mn-cs"/>
            </a:endParaRPr>
          </a:p>
          <a:p>
            <a:pPr eaLnBrk="1" hangingPunct="1">
              <a:defRPr/>
            </a:pPr>
            <a:r>
              <a:rPr lang="en-US" sz="2400" b="1" dirty="0" smtClean="0">
                <a:cs typeface="+mn-cs"/>
              </a:rPr>
              <a:t>    3 Boolean choices </a:t>
            </a:r>
            <a:r>
              <a:rPr lang="en-US" sz="2400" b="1" dirty="0" smtClean="0">
                <a:cs typeface="+mn-cs"/>
                <a:sym typeface="Symbol" charset="0"/>
              </a:rPr>
              <a:t> </a:t>
            </a:r>
          </a:p>
          <a:p>
            <a:pPr eaLnBrk="1" hangingPunct="1">
              <a:defRPr/>
            </a:pPr>
            <a:r>
              <a:rPr lang="en-US" sz="2400" b="1" dirty="0" smtClean="0">
                <a:cs typeface="+mn-cs"/>
                <a:sym typeface="Symbol" charset="0"/>
              </a:rPr>
              <a:t>	</a:t>
            </a:r>
            <a:r>
              <a:rPr lang="en-US" sz="2400" b="1" dirty="0" smtClean="0">
                <a:cs typeface="+mn-cs"/>
              </a:rPr>
              <a:t>8 possible interpretations </a:t>
            </a:r>
          </a:p>
          <a:p>
            <a:pPr eaLnBrk="1" hangingPunct="1">
              <a:defRPr/>
            </a:pPr>
            <a:r>
              <a:rPr lang="en-US" sz="2400" b="1" dirty="0">
                <a:cs typeface="+mn-cs"/>
              </a:rPr>
              <a:t> </a:t>
            </a:r>
            <a:r>
              <a:rPr lang="en-US" sz="2400" b="1" dirty="0" smtClean="0">
                <a:cs typeface="+mn-cs"/>
              </a:rPr>
              <a:t>    (enumerate all the models or</a:t>
            </a:r>
          </a:p>
          <a:p>
            <a:pPr eaLnBrk="1" hangingPunct="1">
              <a:defRPr/>
            </a:pPr>
            <a:r>
              <a:rPr lang="en-US" sz="2400" b="1" dirty="0">
                <a:cs typeface="+mn-cs"/>
              </a:rPr>
              <a:t> </a:t>
            </a:r>
            <a:r>
              <a:rPr lang="en-US" sz="2400" b="1" dirty="0" smtClean="0">
                <a:cs typeface="+mn-cs"/>
              </a:rPr>
              <a:t>    “possible worlds” </a:t>
            </a:r>
            <a:r>
              <a:rPr lang="en-US" sz="2400" b="1" dirty="0" err="1" smtClean="0">
                <a:cs typeface="+mn-cs"/>
              </a:rPr>
              <a:t>wrt</a:t>
            </a:r>
            <a:r>
              <a:rPr lang="en-US" sz="2400" b="1" dirty="0" smtClean="0">
                <a:cs typeface="+mn-cs"/>
              </a:rPr>
              <a:t> Pitt location)</a:t>
            </a:r>
          </a:p>
        </p:txBody>
      </p:sp>
      <p:pic>
        <p:nvPicPr>
          <p:cNvPr id="84995" name="Picture 4" descr="wumpus-seq1c-a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762000"/>
            <a:ext cx="18224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6821" name="Text Box 5"/>
          <p:cNvSpPr txBox="1">
            <a:spLocks noChangeArrowheads="1"/>
          </p:cNvSpPr>
          <p:nvPr/>
        </p:nvSpPr>
        <p:spPr bwMode="auto">
          <a:xfrm>
            <a:off x="259454" y="609600"/>
            <a:ext cx="644614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cs typeface="+mn-cs"/>
              </a:rPr>
              <a:t>Knowledge Base </a:t>
            </a:r>
            <a:r>
              <a:rPr lang="en-US" b="1" dirty="0" smtClean="0">
                <a:cs typeface="+mn-cs"/>
              </a:rPr>
              <a:t>(KB) in </a:t>
            </a:r>
            <a:r>
              <a:rPr lang="en-US" b="1" dirty="0">
                <a:cs typeface="+mn-cs"/>
              </a:rPr>
              <a:t>the </a:t>
            </a:r>
            <a:r>
              <a:rPr lang="en-US" b="1" dirty="0" err="1">
                <a:cs typeface="+mn-cs"/>
              </a:rPr>
              <a:t>Wumpus</a:t>
            </a:r>
            <a:r>
              <a:rPr lang="en-US" b="1" dirty="0">
                <a:cs typeface="+mn-cs"/>
              </a:rPr>
              <a:t> World </a:t>
            </a:r>
            <a:r>
              <a:rPr lang="en-US" b="1" dirty="0">
                <a:cs typeface="+mn-cs"/>
                <a:sym typeface="Wingdings" charset="0"/>
              </a:rPr>
              <a:t></a:t>
            </a:r>
            <a:endParaRPr lang="en-US" b="1" dirty="0">
              <a:cs typeface="+mn-cs"/>
            </a:endParaRPr>
          </a:p>
          <a:p>
            <a:pPr>
              <a:defRPr/>
            </a:pPr>
            <a:r>
              <a:rPr lang="en-US" b="1" dirty="0">
                <a:cs typeface="+mn-cs"/>
              </a:rPr>
              <a:t>Rules of the </a:t>
            </a:r>
            <a:r>
              <a:rPr lang="en-US" b="1" dirty="0" err="1">
                <a:cs typeface="+mn-cs"/>
              </a:rPr>
              <a:t>wumpus</a:t>
            </a:r>
            <a:r>
              <a:rPr lang="en-US" b="1" dirty="0">
                <a:cs typeface="+mn-cs"/>
              </a:rPr>
              <a:t> world + new percepts</a:t>
            </a:r>
          </a:p>
          <a:p>
            <a:pPr>
              <a:defRPr/>
            </a:pPr>
            <a:endParaRPr lang="en-US" sz="2000" dirty="0" smtClean="0">
              <a:cs typeface="+mn-cs"/>
            </a:endParaRPr>
          </a:p>
          <a:p>
            <a:pPr>
              <a:defRPr/>
            </a:pPr>
            <a:endParaRPr lang="en-US" sz="2000" dirty="0"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72400" y="2743200"/>
            <a:ext cx="848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 = </a:t>
            </a:r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820623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6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6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6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26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26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26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26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26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26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26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26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26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26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26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257800"/>
            <a:ext cx="7772400" cy="9969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i="1" dirty="0" smtClean="0">
                <a:solidFill>
                  <a:srgbClr val="3333CC"/>
                </a:solidFill>
                <a:cs typeface="+mn-cs"/>
              </a:rPr>
              <a:t>KB </a:t>
            </a:r>
            <a:r>
              <a:rPr lang="en-US" sz="2400" b="1" dirty="0" smtClean="0">
                <a:solidFill>
                  <a:srgbClr val="3333CC"/>
                </a:solidFill>
                <a:cs typeface="+mn-cs"/>
              </a:rPr>
              <a:t>= </a:t>
            </a:r>
            <a:r>
              <a:rPr lang="en-US" sz="2400" b="1" dirty="0" err="1">
                <a:solidFill>
                  <a:srgbClr val="3333CC"/>
                </a:solidFill>
                <a:cs typeface="+mn-cs"/>
              </a:rPr>
              <a:t>W</a:t>
            </a:r>
            <a:r>
              <a:rPr lang="en-US" sz="2400" b="1" dirty="0" err="1" smtClean="0">
                <a:solidFill>
                  <a:srgbClr val="3333CC"/>
                </a:solidFill>
                <a:cs typeface="+mn-cs"/>
              </a:rPr>
              <a:t>umpus</a:t>
            </a:r>
            <a:r>
              <a:rPr lang="en-US" sz="2400" b="1" dirty="0" smtClean="0">
                <a:solidFill>
                  <a:srgbClr val="3333CC"/>
                </a:solidFill>
                <a:cs typeface="+mn-cs"/>
              </a:rPr>
              <a:t>-world rules + observations  (T=1)
</a:t>
            </a:r>
          </a:p>
        </p:txBody>
      </p:sp>
      <p:sp>
        <p:nvSpPr>
          <p:cNvPr id="1827846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3429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3333CC"/>
                </a:solidFill>
                <a:cs typeface="+mn-cs"/>
              </a:rPr>
              <a:t>Is KB consistent with all</a:t>
            </a:r>
          </a:p>
          <a:p>
            <a:pPr>
              <a:defRPr/>
            </a:pPr>
            <a:r>
              <a:rPr lang="en-US" b="1" dirty="0" smtClean="0">
                <a:solidFill>
                  <a:srgbClr val="3333CC"/>
                </a:solidFill>
                <a:cs typeface="+mn-cs"/>
              </a:rPr>
              <a:t>8 possible worlds?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62200" y="1447800"/>
            <a:ext cx="4800606" cy="3124200"/>
            <a:chOff x="2514600" y="1364397"/>
            <a:chExt cx="4800606" cy="3124200"/>
          </a:xfrm>
        </p:grpSpPr>
        <p:pic>
          <p:nvPicPr>
            <p:cNvPr id="86019" name="Picture 4" descr="wumpus-models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1371600"/>
              <a:ext cx="4191000" cy="311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27845" name="Freeform 5"/>
            <p:cNvSpPr>
              <a:spLocks/>
            </p:cNvSpPr>
            <p:nvPr/>
          </p:nvSpPr>
          <p:spPr bwMode="auto">
            <a:xfrm>
              <a:off x="4191000" y="1364397"/>
              <a:ext cx="2743200" cy="3124200"/>
            </a:xfrm>
            <a:custGeom>
              <a:avLst/>
              <a:gdLst>
                <a:gd name="T0" fmla="*/ 401 w 1945"/>
                <a:gd name="T1" fmla="*/ 229 h 2149"/>
                <a:gd name="T2" fmla="*/ 409 w 1945"/>
                <a:gd name="T3" fmla="*/ 253 h 2149"/>
                <a:gd name="T4" fmla="*/ 305 w 1945"/>
                <a:gd name="T5" fmla="*/ 757 h 2149"/>
                <a:gd name="T6" fmla="*/ 169 w 1945"/>
                <a:gd name="T7" fmla="*/ 901 h 2149"/>
                <a:gd name="T8" fmla="*/ 105 w 1945"/>
                <a:gd name="T9" fmla="*/ 933 h 2149"/>
                <a:gd name="T10" fmla="*/ 41 w 1945"/>
                <a:gd name="T11" fmla="*/ 949 h 2149"/>
                <a:gd name="T12" fmla="*/ 25 w 1945"/>
                <a:gd name="T13" fmla="*/ 1133 h 2149"/>
                <a:gd name="T14" fmla="*/ 41 w 1945"/>
                <a:gd name="T15" fmla="*/ 1333 h 2149"/>
                <a:gd name="T16" fmla="*/ 57 w 1945"/>
                <a:gd name="T17" fmla="*/ 1357 h 2149"/>
                <a:gd name="T18" fmla="*/ 105 w 1945"/>
                <a:gd name="T19" fmla="*/ 1365 h 2149"/>
                <a:gd name="T20" fmla="*/ 177 w 1945"/>
                <a:gd name="T21" fmla="*/ 1493 h 2149"/>
                <a:gd name="T22" fmla="*/ 185 w 1945"/>
                <a:gd name="T23" fmla="*/ 1733 h 2149"/>
                <a:gd name="T24" fmla="*/ 129 w 1945"/>
                <a:gd name="T25" fmla="*/ 1973 h 2149"/>
                <a:gd name="T26" fmla="*/ 137 w 1945"/>
                <a:gd name="T27" fmla="*/ 2061 h 2149"/>
                <a:gd name="T28" fmla="*/ 185 w 1945"/>
                <a:gd name="T29" fmla="*/ 2093 h 2149"/>
                <a:gd name="T30" fmla="*/ 345 w 1945"/>
                <a:gd name="T31" fmla="*/ 2149 h 2149"/>
                <a:gd name="T32" fmla="*/ 457 w 1945"/>
                <a:gd name="T33" fmla="*/ 2117 h 2149"/>
                <a:gd name="T34" fmla="*/ 889 w 1945"/>
                <a:gd name="T35" fmla="*/ 2125 h 2149"/>
                <a:gd name="T36" fmla="*/ 969 w 1945"/>
                <a:gd name="T37" fmla="*/ 1973 h 2149"/>
                <a:gd name="T38" fmla="*/ 985 w 1945"/>
                <a:gd name="T39" fmla="*/ 1941 h 2149"/>
                <a:gd name="T40" fmla="*/ 993 w 1945"/>
                <a:gd name="T41" fmla="*/ 1909 h 2149"/>
                <a:gd name="T42" fmla="*/ 1049 w 1945"/>
                <a:gd name="T43" fmla="*/ 1893 h 2149"/>
                <a:gd name="T44" fmla="*/ 1465 w 1945"/>
                <a:gd name="T45" fmla="*/ 1925 h 2149"/>
                <a:gd name="T46" fmla="*/ 1737 w 1945"/>
                <a:gd name="T47" fmla="*/ 1861 h 2149"/>
                <a:gd name="T48" fmla="*/ 1793 w 1945"/>
                <a:gd name="T49" fmla="*/ 1757 h 2149"/>
                <a:gd name="T50" fmla="*/ 1921 w 1945"/>
                <a:gd name="T51" fmla="*/ 1501 h 2149"/>
                <a:gd name="T52" fmla="*/ 1889 w 1945"/>
                <a:gd name="T53" fmla="*/ 813 h 2149"/>
                <a:gd name="T54" fmla="*/ 1849 w 1945"/>
                <a:gd name="T55" fmla="*/ 469 h 2149"/>
                <a:gd name="T56" fmla="*/ 1793 w 1945"/>
                <a:gd name="T57" fmla="*/ 373 h 2149"/>
                <a:gd name="T58" fmla="*/ 1737 w 1945"/>
                <a:gd name="T59" fmla="*/ 245 h 2149"/>
                <a:gd name="T60" fmla="*/ 1665 w 1945"/>
                <a:gd name="T61" fmla="*/ 205 h 2149"/>
                <a:gd name="T62" fmla="*/ 1601 w 1945"/>
                <a:gd name="T63" fmla="*/ 149 h 2149"/>
                <a:gd name="T64" fmla="*/ 1577 w 1945"/>
                <a:gd name="T65" fmla="*/ 117 h 2149"/>
                <a:gd name="T66" fmla="*/ 1537 w 1945"/>
                <a:gd name="T67" fmla="*/ 101 h 2149"/>
                <a:gd name="T68" fmla="*/ 1489 w 1945"/>
                <a:gd name="T69" fmla="*/ 69 h 2149"/>
                <a:gd name="T70" fmla="*/ 1457 w 1945"/>
                <a:gd name="T71" fmla="*/ 53 h 2149"/>
                <a:gd name="T72" fmla="*/ 1441 w 1945"/>
                <a:gd name="T73" fmla="*/ 21 h 2149"/>
                <a:gd name="T74" fmla="*/ 1217 w 1945"/>
                <a:gd name="T75" fmla="*/ 29 h 2149"/>
                <a:gd name="T76" fmla="*/ 937 w 1945"/>
                <a:gd name="T77" fmla="*/ 85 h 2149"/>
                <a:gd name="T78" fmla="*/ 801 w 1945"/>
                <a:gd name="T79" fmla="*/ 133 h 2149"/>
                <a:gd name="T80" fmla="*/ 489 w 1945"/>
                <a:gd name="T81" fmla="*/ 165 h 2149"/>
                <a:gd name="T82" fmla="*/ 449 w 1945"/>
                <a:gd name="T83" fmla="*/ 173 h 2149"/>
                <a:gd name="T84" fmla="*/ 425 w 1945"/>
                <a:gd name="T85" fmla="*/ 229 h 2149"/>
                <a:gd name="T86" fmla="*/ 401 w 1945"/>
                <a:gd name="T87" fmla="*/ 229 h 2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45" h="2149">
                  <a:moveTo>
                    <a:pt x="401" y="229"/>
                  </a:moveTo>
                  <a:cubicBezTo>
                    <a:pt x="404" y="237"/>
                    <a:pt x="409" y="245"/>
                    <a:pt x="409" y="253"/>
                  </a:cubicBezTo>
                  <a:cubicBezTo>
                    <a:pt x="408" y="316"/>
                    <a:pt x="451" y="684"/>
                    <a:pt x="305" y="757"/>
                  </a:cubicBezTo>
                  <a:cubicBezTo>
                    <a:pt x="279" y="863"/>
                    <a:pt x="257" y="861"/>
                    <a:pt x="169" y="901"/>
                  </a:cubicBezTo>
                  <a:cubicBezTo>
                    <a:pt x="147" y="911"/>
                    <a:pt x="126" y="922"/>
                    <a:pt x="105" y="933"/>
                  </a:cubicBezTo>
                  <a:cubicBezTo>
                    <a:pt x="85" y="943"/>
                    <a:pt x="41" y="949"/>
                    <a:pt x="41" y="949"/>
                  </a:cubicBezTo>
                  <a:cubicBezTo>
                    <a:pt x="0" y="1031"/>
                    <a:pt x="0" y="1034"/>
                    <a:pt x="25" y="1133"/>
                  </a:cubicBezTo>
                  <a:cubicBezTo>
                    <a:pt x="29" y="1200"/>
                    <a:pt x="23" y="1268"/>
                    <a:pt x="41" y="1333"/>
                  </a:cubicBezTo>
                  <a:cubicBezTo>
                    <a:pt x="44" y="1342"/>
                    <a:pt x="48" y="1353"/>
                    <a:pt x="57" y="1357"/>
                  </a:cubicBezTo>
                  <a:cubicBezTo>
                    <a:pt x="72" y="1364"/>
                    <a:pt x="89" y="1362"/>
                    <a:pt x="105" y="1365"/>
                  </a:cubicBezTo>
                  <a:cubicBezTo>
                    <a:pt x="145" y="1391"/>
                    <a:pt x="162" y="1449"/>
                    <a:pt x="177" y="1493"/>
                  </a:cubicBezTo>
                  <a:cubicBezTo>
                    <a:pt x="188" y="1579"/>
                    <a:pt x="197" y="1643"/>
                    <a:pt x="185" y="1733"/>
                  </a:cubicBezTo>
                  <a:cubicBezTo>
                    <a:pt x="174" y="1814"/>
                    <a:pt x="142" y="1892"/>
                    <a:pt x="129" y="1973"/>
                  </a:cubicBezTo>
                  <a:cubicBezTo>
                    <a:pt x="132" y="2002"/>
                    <a:pt x="131" y="2032"/>
                    <a:pt x="137" y="2061"/>
                  </a:cubicBezTo>
                  <a:cubicBezTo>
                    <a:pt x="144" y="2093"/>
                    <a:pt x="161" y="2084"/>
                    <a:pt x="185" y="2093"/>
                  </a:cubicBezTo>
                  <a:cubicBezTo>
                    <a:pt x="237" y="2112"/>
                    <a:pt x="291" y="2136"/>
                    <a:pt x="345" y="2149"/>
                  </a:cubicBezTo>
                  <a:cubicBezTo>
                    <a:pt x="382" y="2131"/>
                    <a:pt x="418" y="2127"/>
                    <a:pt x="457" y="2117"/>
                  </a:cubicBezTo>
                  <a:cubicBezTo>
                    <a:pt x="603" y="2122"/>
                    <a:pt x="745" y="2136"/>
                    <a:pt x="889" y="2125"/>
                  </a:cubicBezTo>
                  <a:cubicBezTo>
                    <a:pt x="915" y="2073"/>
                    <a:pt x="943" y="2025"/>
                    <a:pt x="969" y="1973"/>
                  </a:cubicBezTo>
                  <a:cubicBezTo>
                    <a:pt x="974" y="1962"/>
                    <a:pt x="982" y="1953"/>
                    <a:pt x="985" y="1941"/>
                  </a:cubicBezTo>
                  <a:cubicBezTo>
                    <a:pt x="988" y="1930"/>
                    <a:pt x="986" y="1918"/>
                    <a:pt x="993" y="1909"/>
                  </a:cubicBezTo>
                  <a:cubicBezTo>
                    <a:pt x="1005" y="1894"/>
                    <a:pt x="1030" y="1898"/>
                    <a:pt x="1049" y="1893"/>
                  </a:cubicBezTo>
                  <a:cubicBezTo>
                    <a:pt x="1190" y="1898"/>
                    <a:pt x="1325" y="1913"/>
                    <a:pt x="1465" y="1925"/>
                  </a:cubicBezTo>
                  <a:cubicBezTo>
                    <a:pt x="1618" y="1913"/>
                    <a:pt x="1653" y="1945"/>
                    <a:pt x="1737" y="1861"/>
                  </a:cubicBezTo>
                  <a:cubicBezTo>
                    <a:pt x="1747" y="1820"/>
                    <a:pt x="1770" y="1792"/>
                    <a:pt x="1793" y="1757"/>
                  </a:cubicBezTo>
                  <a:cubicBezTo>
                    <a:pt x="1845" y="1679"/>
                    <a:pt x="1891" y="1590"/>
                    <a:pt x="1921" y="1501"/>
                  </a:cubicBezTo>
                  <a:cubicBezTo>
                    <a:pt x="1939" y="1272"/>
                    <a:pt x="1945" y="1037"/>
                    <a:pt x="1889" y="813"/>
                  </a:cubicBezTo>
                  <a:cubicBezTo>
                    <a:pt x="1877" y="698"/>
                    <a:pt x="1875" y="581"/>
                    <a:pt x="1849" y="469"/>
                  </a:cubicBezTo>
                  <a:cubicBezTo>
                    <a:pt x="1841" y="436"/>
                    <a:pt x="1807" y="404"/>
                    <a:pt x="1793" y="373"/>
                  </a:cubicBezTo>
                  <a:cubicBezTo>
                    <a:pt x="1685" y="136"/>
                    <a:pt x="1858" y="488"/>
                    <a:pt x="1737" y="245"/>
                  </a:cubicBezTo>
                  <a:cubicBezTo>
                    <a:pt x="1725" y="220"/>
                    <a:pt x="1689" y="219"/>
                    <a:pt x="1665" y="205"/>
                  </a:cubicBezTo>
                  <a:cubicBezTo>
                    <a:pt x="1628" y="150"/>
                    <a:pt x="1677" y="217"/>
                    <a:pt x="1601" y="149"/>
                  </a:cubicBezTo>
                  <a:cubicBezTo>
                    <a:pt x="1591" y="140"/>
                    <a:pt x="1588" y="125"/>
                    <a:pt x="1577" y="117"/>
                  </a:cubicBezTo>
                  <a:cubicBezTo>
                    <a:pt x="1566" y="108"/>
                    <a:pt x="1550" y="108"/>
                    <a:pt x="1537" y="101"/>
                  </a:cubicBezTo>
                  <a:cubicBezTo>
                    <a:pt x="1520" y="92"/>
                    <a:pt x="1506" y="78"/>
                    <a:pt x="1489" y="69"/>
                  </a:cubicBezTo>
                  <a:cubicBezTo>
                    <a:pt x="1478" y="64"/>
                    <a:pt x="1468" y="58"/>
                    <a:pt x="1457" y="53"/>
                  </a:cubicBezTo>
                  <a:cubicBezTo>
                    <a:pt x="1452" y="42"/>
                    <a:pt x="1452" y="25"/>
                    <a:pt x="1441" y="21"/>
                  </a:cubicBezTo>
                  <a:cubicBezTo>
                    <a:pt x="1377" y="0"/>
                    <a:pt x="1278" y="20"/>
                    <a:pt x="1217" y="29"/>
                  </a:cubicBezTo>
                  <a:cubicBezTo>
                    <a:pt x="1125" y="42"/>
                    <a:pt x="1025" y="52"/>
                    <a:pt x="937" y="85"/>
                  </a:cubicBezTo>
                  <a:cubicBezTo>
                    <a:pt x="895" y="101"/>
                    <a:pt x="846" y="126"/>
                    <a:pt x="801" y="133"/>
                  </a:cubicBezTo>
                  <a:cubicBezTo>
                    <a:pt x="699" y="150"/>
                    <a:pt x="592" y="156"/>
                    <a:pt x="489" y="165"/>
                  </a:cubicBezTo>
                  <a:cubicBezTo>
                    <a:pt x="476" y="168"/>
                    <a:pt x="460" y="165"/>
                    <a:pt x="449" y="173"/>
                  </a:cubicBezTo>
                  <a:cubicBezTo>
                    <a:pt x="432" y="184"/>
                    <a:pt x="439" y="215"/>
                    <a:pt x="425" y="229"/>
                  </a:cubicBezTo>
                  <a:cubicBezTo>
                    <a:pt x="398" y="256"/>
                    <a:pt x="401" y="240"/>
                    <a:pt x="401" y="229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6023" name="Group 10"/>
            <p:cNvGrpSpPr>
              <a:grpSpLocks/>
            </p:cNvGrpSpPr>
            <p:nvPr/>
          </p:nvGrpSpPr>
          <p:grpSpPr bwMode="auto">
            <a:xfrm>
              <a:off x="4495803" y="1440598"/>
              <a:ext cx="2819403" cy="2895600"/>
              <a:chOff x="2688" y="1248"/>
              <a:chExt cx="1776" cy="1824"/>
            </a:xfrm>
          </p:grpSpPr>
          <p:sp>
            <p:nvSpPr>
              <p:cNvPr id="1827848" name="Line 8"/>
              <p:cNvSpPr>
                <a:spLocks noChangeShapeType="1"/>
              </p:cNvSpPr>
              <p:nvPr/>
            </p:nvSpPr>
            <p:spPr bwMode="auto">
              <a:xfrm>
                <a:off x="2688" y="1248"/>
                <a:ext cx="1776" cy="1776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27849" name="Line 9"/>
              <p:cNvSpPr>
                <a:spLocks noChangeShapeType="1"/>
              </p:cNvSpPr>
              <p:nvPr/>
            </p:nvSpPr>
            <p:spPr bwMode="auto">
              <a:xfrm flipH="1">
                <a:off x="2832" y="1296"/>
                <a:ext cx="1392" cy="177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827851" name="Text Box 11"/>
          <p:cNvSpPr txBox="1">
            <a:spLocks noChangeArrowheads="1"/>
          </p:cNvSpPr>
          <p:nvPr/>
        </p:nvSpPr>
        <p:spPr bwMode="auto">
          <a:xfrm>
            <a:off x="6865935" y="534135"/>
            <a:ext cx="2354265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3333CC"/>
                </a:solidFill>
                <a:cs typeface="+mn-cs"/>
              </a:rPr>
              <a:t>Worlds</a:t>
            </a:r>
          </a:p>
          <a:p>
            <a:pPr>
              <a:defRPr/>
            </a:pPr>
            <a:r>
              <a:rPr lang="en-US" b="1" dirty="0" smtClean="0">
                <a:solidFill>
                  <a:srgbClr val="3333CC"/>
                </a:solidFill>
                <a:cs typeface="+mn-cs"/>
              </a:rPr>
              <a:t>that violate KB</a:t>
            </a:r>
          </a:p>
          <a:p>
            <a:pPr>
              <a:defRPr/>
            </a:pPr>
            <a:r>
              <a:rPr lang="en-US" b="1" dirty="0" smtClean="0">
                <a:solidFill>
                  <a:srgbClr val="3333CC"/>
                </a:solidFill>
                <a:cs typeface="+mn-cs"/>
              </a:rPr>
              <a:t>(are inconsistent</a:t>
            </a:r>
          </a:p>
          <a:p>
            <a:pPr>
              <a:defRPr/>
            </a:pPr>
            <a:r>
              <a:rPr lang="en-US" b="1" dirty="0" smtClean="0">
                <a:solidFill>
                  <a:srgbClr val="3333CC"/>
                </a:solidFill>
                <a:cs typeface="+mn-cs"/>
              </a:rPr>
              <a:t>with what we</a:t>
            </a:r>
          </a:p>
          <a:p>
            <a:pPr>
              <a:defRPr/>
            </a:pPr>
            <a:r>
              <a:rPr lang="en-US" b="1" dirty="0" smtClean="0">
                <a:solidFill>
                  <a:srgbClr val="3333CC"/>
                </a:solidFill>
                <a:cs typeface="+mn-cs"/>
              </a:rPr>
              <a:t>know)</a:t>
            </a:r>
            <a:endParaRPr lang="en-US" b="1" dirty="0">
              <a:solidFill>
                <a:srgbClr val="3333CC"/>
              </a:solidFill>
              <a:cs typeface="+mn-cs"/>
            </a:endParaRPr>
          </a:p>
        </p:txBody>
      </p:sp>
      <p:pic>
        <p:nvPicPr>
          <p:cNvPr id="13" name="Picture 6" descr="wumpus-model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3429000" cy="25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2-10-28 at 11.49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6096000"/>
            <a:ext cx="1016000" cy="647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6172200"/>
            <a:ext cx="5077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Q: Why does world             violate KB?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11700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27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7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27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27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7843" grpId="0" build="p"/>
      <p:bldP spid="1827851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wumpus-model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34290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8867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-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Entailment in </a:t>
            </a:r>
            <a:r>
              <a:rPr lang="en-US" dirty="0" err="1" smtClean="0">
                <a:cs typeface="+mj-cs"/>
              </a:rPr>
              <a:t>Wumpus</a:t>
            </a:r>
            <a:r>
              <a:rPr lang="en-US" dirty="0" smtClean="0">
                <a:cs typeface="+mj-cs"/>
              </a:rPr>
              <a:t> World</a:t>
            </a:r>
          </a:p>
        </p:txBody>
      </p:sp>
      <p:sp>
        <p:nvSpPr>
          <p:cNvPr id="18288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5029200"/>
            <a:ext cx="8458200" cy="1096963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i="1" dirty="0" smtClean="0">
                <a:cs typeface="+mn-cs"/>
              </a:rPr>
              <a:t>KB </a:t>
            </a:r>
            <a:r>
              <a:rPr lang="en-US" sz="2400" b="1" dirty="0" smtClean="0">
                <a:cs typeface="+mn-cs"/>
              </a:rPr>
              <a:t>= </a:t>
            </a:r>
            <a:r>
              <a:rPr lang="en-US" sz="2400" b="1" dirty="0" err="1">
                <a:cs typeface="+mn-cs"/>
              </a:rPr>
              <a:t>W</a:t>
            </a:r>
            <a:r>
              <a:rPr lang="en-US" sz="2400" b="1" dirty="0" err="1" smtClean="0">
                <a:cs typeface="+mn-cs"/>
              </a:rPr>
              <a:t>umpus</a:t>
            </a:r>
            <a:r>
              <a:rPr lang="en-US" sz="2400" b="1" dirty="0" smtClean="0">
                <a:cs typeface="+mn-cs"/>
              </a:rPr>
              <a:t>-world rules + observations</a:t>
            </a:r>
          </a:p>
          <a:p>
            <a:pPr eaLnBrk="1" hangingPunct="1">
              <a:defRPr/>
            </a:pPr>
            <a:r>
              <a:rPr lang="en-US" sz="2400" b="1" dirty="0" smtClean="0">
                <a:cs typeface="+mn-cs"/>
              </a:rPr>
              <a:t>α</a:t>
            </a:r>
            <a:r>
              <a:rPr lang="en-US" sz="2400" b="1" baseline="-25000" dirty="0" smtClean="0">
                <a:cs typeface="+mn-cs"/>
              </a:rPr>
              <a:t>1</a:t>
            </a:r>
            <a:r>
              <a:rPr lang="en-US" sz="2400" b="1" dirty="0" smtClean="0">
                <a:cs typeface="+mn-cs"/>
              </a:rPr>
              <a:t>  = "[1,2] has no pit", </a:t>
            </a:r>
            <a:r>
              <a:rPr lang="en-US" sz="2400" b="1" i="1" dirty="0" smtClean="0">
                <a:cs typeface="+mn-cs"/>
              </a:rPr>
              <a:t>KB</a:t>
            </a:r>
            <a:r>
              <a:rPr lang="en-US" sz="2400" b="1" dirty="0" smtClean="0">
                <a:cs typeface="+mn-cs"/>
              </a:rPr>
              <a:t> ╞ α</a:t>
            </a:r>
            <a:r>
              <a:rPr lang="en-US" sz="2400" b="1" baseline="-25000" dirty="0" smtClean="0">
                <a:cs typeface="+mn-cs"/>
              </a:rPr>
              <a:t>1</a:t>
            </a:r>
            <a:r>
              <a:rPr lang="en-US" sz="2400" b="1" dirty="0" smtClean="0">
                <a:cs typeface="+mn-cs"/>
              </a:rPr>
              <a:t> </a:t>
            </a:r>
          </a:p>
          <a:p>
            <a:pPr lvl="1" eaLnBrk="1" hangingPunct="1">
              <a:defRPr/>
            </a:pPr>
            <a:r>
              <a:rPr lang="en-US" sz="2400" b="1" dirty="0" smtClean="0"/>
              <a:t>In every model in which KB is true, α</a:t>
            </a:r>
            <a:r>
              <a:rPr lang="en-US" sz="2400" b="1" baseline="-25000" dirty="0" smtClean="0"/>
              <a:t>1</a:t>
            </a:r>
            <a:r>
              <a:rPr lang="en-US" sz="2400" b="1" dirty="0" smtClean="0"/>
              <a:t> is True (proved by “</a:t>
            </a:r>
            <a:r>
              <a:rPr lang="en-US" sz="2400" b="1" dirty="0" smtClean="0">
                <a:solidFill>
                  <a:srgbClr val="FF0000"/>
                </a:solidFill>
              </a:rPr>
              <a:t>model checking”</a:t>
            </a:r>
            <a:r>
              <a:rPr lang="en-US" sz="2400" b="1" dirty="0" smtClean="0">
                <a:solidFill>
                  <a:schemeClr val="accent2"/>
                </a:solidFill>
              </a:rPr>
              <a:t>)</a:t>
            </a:r>
            <a:endParaRPr lang="en-US" sz="2400" b="1" dirty="0" smtClean="0"/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1828869" name="Text Box 5"/>
          <p:cNvSpPr txBox="1">
            <a:spLocks noChangeArrowheads="1"/>
          </p:cNvSpPr>
          <p:nvPr/>
        </p:nvSpPr>
        <p:spPr bwMode="auto">
          <a:xfrm>
            <a:off x="228600" y="2438400"/>
            <a:ext cx="3357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Models of the KB and α1 </a:t>
            </a:r>
          </a:p>
        </p:txBody>
      </p:sp>
      <p:sp>
        <p:nvSpPr>
          <p:cNvPr id="1828870" name="Line 6"/>
          <p:cNvSpPr>
            <a:spLocks noChangeShapeType="1"/>
          </p:cNvSpPr>
          <p:nvPr/>
        </p:nvSpPr>
        <p:spPr bwMode="auto">
          <a:xfrm>
            <a:off x="2286000" y="3048000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52400"/>
            <a:ext cx="76505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So, KB defines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all worlds that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we hold possible.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Queries: we want to know the properties of those worlds</a:t>
            </a:r>
            <a:r>
              <a:rPr lang="en-US" dirty="0" smtClean="0"/>
              <a:t>.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That’s how the semantics of logical entailment is defined.</a:t>
            </a:r>
            <a:endParaRPr lang="en-US" b="1" dirty="0">
              <a:solidFill>
                <a:srgbClr val="3333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0" y="2819400"/>
            <a:ext cx="24712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\alpha_1</a:t>
            </a:r>
          </a:p>
          <a:p>
            <a:r>
              <a:rPr lang="en-US" dirty="0" smtClean="0"/>
              <a:t>holds in more </a:t>
            </a:r>
          </a:p>
          <a:p>
            <a:r>
              <a:rPr lang="en-US" dirty="0" smtClean="0"/>
              <a:t>models than KB.</a:t>
            </a:r>
          </a:p>
          <a:p>
            <a:r>
              <a:rPr lang="en-US" dirty="0" smtClean="0"/>
              <a:t>That’s OK, but we </a:t>
            </a:r>
          </a:p>
          <a:p>
            <a:r>
              <a:rPr lang="en-US" dirty="0" smtClean="0"/>
              <a:t>don’t care about</a:t>
            </a:r>
          </a:p>
          <a:p>
            <a:r>
              <a:rPr lang="en-US" dirty="0" smtClean="0"/>
              <a:t>those worlds.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564042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5" descr="wumpus-model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274320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-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+mj-cs"/>
              </a:rPr>
              <a:t>Wumpus</a:t>
            </a:r>
            <a:r>
              <a:rPr lang="en-US" dirty="0" smtClean="0">
                <a:cs typeface="+mj-cs"/>
              </a:rPr>
              <a:t> models</a:t>
            </a:r>
          </a:p>
        </p:txBody>
      </p:sp>
      <p:sp>
        <p:nvSpPr>
          <p:cNvPr id="1829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7772400" cy="99695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cs typeface="+mn-cs"/>
              </a:rPr>
              <a:t>KB = </a:t>
            </a:r>
            <a:r>
              <a:rPr lang="en-US" b="1" dirty="0" err="1" smtClean="0">
                <a:cs typeface="+mn-cs"/>
              </a:rPr>
              <a:t>wumpus</a:t>
            </a:r>
            <a:r>
              <a:rPr lang="en-US" b="1" dirty="0" smtClean="0">
                <a:cs typeface="+mn-cs"/>
              </a:rPr>
              <a:t>-world rules + observations</a:t>
            </a:r>
          </a:p>
          <a:p>
            <a:pPr eaLnBrk="1" hangingPunct="1">
              <a:defRPr/>
            </a:pPr>
            <a:r>
              <a:rPr lang="en-US" b="1" dirty="0" smtClean="0">
                <a:cs typeface="+mn-cs"/>
              </a:rPr>
              <a:t>α2 = "[2,2] has no pit", this is only True in some </a:t>
            </a:r>
          </a:p>
          <a:p>
            <a:pPr eaLnBrk="1" hangingPunct="1">
              <a:defRPr/>
            </a:pPr>
            <a:r>
              <a:rPr lang="en-US" b="1" dirty="0" smtClean="0">
                <a:cs typeface="+mn-cs"/>
              </a:rPr>
              <a:t>of the models for which KB is True, therefore  KB ╞ α2
</a:t>
            </a:r>
          </a:p>
          <a:p>
            <a:pPr eaLnBrk="1" hangingPunct="1">
              <a:defRPr/>
            </a:pPr>
            <a:r>
              <a:rPr lang="en-US" sz="1800" dirty="0" smtClean="0">
                <a:cs typeface="+mn-cs"/>
                <a:sym typeface="Wingdings" charset="0"/>
              </a:rPr>
              <a:t>			</a:t>
            </a:r>
            <a:r>
              <a:rPr lang="en-US" sz="1800" dirty="0" smtClean="0">
                <a:solidFill>
                  <a:srgbClr val="FF0000"/>
                </a:solidFill>
                <a:cs typeface="+mn-cs"/>
                <a:sym typeface="Wingdings" charset="0"/>
              </a:rPr>
              <a:t>Model Checking</a:t>
            </a:r>
          </a:p>
        </p:txBody>
      </p:sp>
      <p:sp>
        <p:nvSpPr>
          <p:cNvPr id="1829892" name="Line 4"/>
          <p:cNvSpPr>
            <a:spLocks noChangeShapeType="1"/>
          </p:cNvSpPr>
          <p:nvPr/>
        </p:nvSpPr>
        <p:spPr bwMode="auto">
          <a:xfrm flipV="1">
            <a:off x="6096000" y="1143000"/>
            <a:ext cx="1524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9894" name="Text Box 6"/>
          <p:cNvSpPr txBox="1">
            <a:spLocks noChangeArrowheads="1"/>
          </p:cNvSpPr>
          <p:nvPr/>
        </p:nvSpPr>
        <p:spPr bwMode="auto">
          <a:xfrm>
            <a:off x="3962400" y="2133600"/>
            <a:ext cx="18334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Models of </a:t>
            </a:r>
            <a:r>
              <a:rPr lang="en-US" dirty="0" smtClean="0">
                <a:cs typeface="+mn-cs"/>
              </a:rPr>
              <a:t>α2 </a:t>
            </a:r>
            <a:endParaRPr lang="en-US" dirty="0">
              <a:cs typeface="+mn-cs"/>
            </a:endParaRPr>
          </a:p>
        </p:txBody>
      </p:sp>
      <p:sp>
        <p:nvSpPr>
          <p:cNvPr id="1829895" name="Line 7"/>
          <p:cNvSpPr>
            <a:spLocks noChangeShapeType="1"/>
          </p:cNvSpPr>
          <p:nvPr/>
        </p:nvSpPr>
        <p:spPr bwMode="auto">
          <a:xfrm flipH="1">
            <a:off x="2743200" y="2514600"/>
            <a:ext cx="990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1143000" y="3733800"/>
            <a:ext cx="228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5105400"/>
            <a:ext cx="66536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 model of KB where   </a:t>
            </a:r>
            <a:r>
              <a:rPr lang="en-US" sz="3200" b="1" dirty="0" smtClean="0"/>
              <a:t>   </a:t>
            </a:r>
            <a:r>
              <a:rPr lang="en-US" sz="2800" b="1" dirty="0" smtClean="0"/>
              <a:t>  does NOT hold!  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4191000" y="5177135"/>
            <a:ext cx="576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α2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571362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  <a:sym typeface="Wingdings" charset="0"/>
              </a:rPr>
              <a:t>Entailment via</a:t>
            </a:r>
            <a:br>
              <a:rPr lang="en-US" dirty="0" smtClean="0">
                <a:cs typeface="+mj-cs"/>
                <a:sym typeface="Wingdings" charset="0"/>
              </a:rPr>
            </a:br>
            <a:r>
              <a:rPr lang="en-US" dirty="0" smtClean="0">
                <a:cs typeface="+mj-cs"/>
                <a:sym typeface="Wingdings" charset="0"/>
              </a:rPr>
              <a:t>“Model Checking”</a:t>
            </a:r>
          </a:p>
        </p:txBody>
      </p:sp>
      <p:sp>
        <p:nvSpPr>
          <p:cNvPr id="1830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87630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FF0000"/>
                </a:solidFill>
                <a:cs typeface="+mn-cs"/>
                <a:sym typeface="Wingdings" charset="0"/>
              </a:rPr>
              <a:t>Inference by Model checking – </a:t>
            </a:r>
          </a:p>
          <a:p>
            <a:pPr eaLnBrk="1" hangingPunct="1">
              <a:defRPr/>
            </a:pPr>
            <a:r>
              <a:rPr lang="en-US" sz="2400" b="1" dirty="0" smtClean="0">
                <a:sym typeface="Wingdings" charset="0"/>
              </a:rPr>
              <a:t>We enumerate all the KB models and check if </a:t>
            </a:r>
            <a:r>
              <a:rPr lang="en-US" sz="2400" b="1" dirty="0" smtClean="0"/>
              <a:t>α</a:t>
            </a:r>
            <a:r>
              <a:rPr lang="en-US" sz="2400" b="1" baseline="-25000" dirty="0" smtClean="0"/>
              <a:t>1</a:t>
            </a:r>
            <a:r>
              <a:rPr lang="en-US" sz="2400" b="1" dirty="0" smtClean="0"/>
              <a:t> and α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are </a:t>
            </a:r>
          </a:p>
          <a:p>
            <a:pPr eaLnBrk="1" hangingPunct="1">
              <a:defRPr/>
            </a:pPr>
            <a:r>
              <a:rPr lang="en-US" sz="2600" b="1" dirty="0" smtClean="0"/>
              <a:t>True </a:t>
            </a:r>
            <a:r>
              <a:rPr lang="en-US" sz="2400" b="1" dirty="0" smtClean="0"/>
              <a:t>in all the models (which implies that we can only use it </a:t>
            </a:r>
          </a:p>
          <a:p>
            <a:pPr eaLnBrk="1" hangingPunct="1">
              <a:defRPr/>
            </a:pPr>
            <a:r>
              <a:rPr lang="en-US" sz="2400" b="1" dirty="0" smtClean="0"/>
              <a:t>when we have a finite number of models).</a:t>
            </a:r>
          </a:p>
          <a:p>
            <a:pPr eaLnBrk="1" hangingPunct="1">
              <a:defRPr/>
            </a:pPr>
            <a:endParaRPr lang="en-US" sz="2400" b="1" dirty="0"/>
          </a:p>
          <a:p>
            <a:pPr eaLnBrk="1" hangingPunct="1">
              <a:defRPr/>
            </a:pPr>
            <a:r>
              <a:rPr lang="en-US" sz="2400" b="1" dirty="0" smtClean="0"/>
              <a:t>I.e. using semantics directly.</a:t>
            </a:r>
          </a:p>
          <a:p>
            <a:pPr eaLnBrk="1" hangingPunct="1">
              <a:defRPr/>
            </a:pPr>
            <a:endParaRPr lang="en-US" sz="2400" b="1" dirty="0"/>
          </a:p>
          <a:p>
            <a:pPr eaLnBrk="1" hangingPunct="1">
              <a:defRPr/>
            </a:pPr>
            <a:endParaRPr lang="en-US" sz="2400" b="1" dirty="0" smtClean="0"/>
          </a:p>
          <a:p>
            <a:pPr eaLnBrk="1" hangingPunct="1">
              <a:defRPr/>
            </a:pPr>
            <a:endParaRPr lang="en-US" sz="2400" b="1" dirty="0" smtClean="0"/>
          </a:p>
          <a:p>
            <a:pPr lvl="2" eaLnBrk="1" hangingPunct="1">
              <a:buFontTx/>
              <a:buNone/>
              <a:defRPr/>
            </a:pPr>
            <a:endParaRPr lang="en-US" sz="24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524000" y="4876800"/>
            <a:ext cx="54102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sz="2800" b="1" dirty="0" smtClean="0">
                <a:solidFill>
                  <a:srgbClr val="3333CC"/>
                </a:solidFill>
              </a:rPr>
              <a:t>Models(KB</a:t>
            </a:r>
            <a:r>
              <a:rPr lang="en-US" sz="2800" b="1" dirty="0">
                <a:solidFill>
                  <a:srgbClr val="3333CC"/>
                </a:solidFill>
              </a:rPr>
              <a:t>)        Models(  </a:t>
            </a:r>
            <a:r>
              <a:rPr lang="en-US" sz="2800" b="1" dirty="0" smtClean="0">
                <a:solidFill>
                  <a:srgbClr val="3333CC"/>
                </a:solidFill>
              </a:rPr>
              <a:t>    )</a:t>
            </a:r>
            <a:endParaRPr lang="en-US" sz="2800" b="1" dirty="0">
              <a:solidFill>
                <a:srgbClr val="3333CC"/>
              </a:solidFill>
            </a:endParaRPr>
          </a:p>
        </p:txBody>
      </p:sp>
      <p:pic>
        <p:nvPicPr>
          <p:cNvPr id="6" name="Picture 5" descr="Screen Shot 2012-10-24 at 1.33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953000"/>
            <a:ext cx="355600" cy="431800"/>
          </a:xfrm>
          <a:prstGeom prst="rect">
            <a:avLst/>
          </a:prstGeom>
        </p:spPr>
      </p:pic>
      <p:pic>
        <p:nvPicPr>
          <p:cNvPr id="7" name="Picture 6" descr="Screen Shot 2012-10-24 at 1.35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839" y="4953000"/>
            <a:ext cx="377032" cy="457200"/>
          </a:xfrm>
          <a:prstGeom prst="rect">
            <a:avLst/>
          </a:prstGeom>
        </p:spPr>
      </p:pic>
      <p:pic>
        <p:nvPicPr>
          <p:cNvPr id="8" name="Picture 7" descr="Screen Shot 2012-10-26 at 2.42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12" y="5867400"/>
            <a:ext cx="1736271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49156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Example </a:t>
            </a:r>
            <a:r>
              <a:rPr lang="en-US" dirty="0" err="1">
                <a:solidFill>
                  <a:srgbClr val="FF0000"/>
                </a:solidFill>
              </a:rPr>
              <a:t>redux</a:t>
            </a:r>
            <a:r>
              <a:rPr lang="en-US" dirty="0">
                <a:solidFill>
                  <a:srgbClr val="FF0000"/>
                </a:solidFill>
              </a:rPr>
              <a:t>: More formal</a:t>
            </a:r>
            <a:endParaRPr lang="en-US" dirty="0" smtClean="0">
              <a:solidFill>
                <a:srgbClr val="3333CC"/>
              </a:solidFill>
              <a:cs typeface="+mj-cs"/>
            </a:endParaRPr>
          </a:p>
        </p:txBody>
      </p:sp>
      <p:pic>
        <p:nvPicPr>
          <p:cNvPr id="81923" name="Picture 4" descr="wumpus-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19175"/>
            <a:ext cx="27717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3750" name="Rectangle 6"/>
          <p:cNvSpPr>
            <a:spLocks noChangeArrowheads="1"/>
          </p:cNvSpPr>
          <p:nvPr/>
        </p:nvSpPr>
        <p:spPr bwMode="auto">
          <a:xfrm>
            <a:off x="152400" y="4267200"/>
            <a:ext cx="4918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Stench, Breeze, Glitter, Bump, Scream</a:t>
            </a:r>
          </a:p>
        </p:txBody>
      </p:sp>
      <p:pic>
        <p:nvPicPr>
          <p:cNvPr id="81928" name="Picture 9" descr="wumpus-seq0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00125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3" descr="wumpus-seq0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90600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3749" name="Text Box 5"/>
          <p:cNvSpPr txBox="1">
            <a:spLocks noChangeArrowheads="1"/>
          </p:cNvSpPr>
          <p:nvPr/>
        </p:nvSpPr>
        <p:spPr bwMode="auto">
          <a:xfrm>
            <a:off x="822325" y="4384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3751" name="Rectangle 7"/>
          <p:cNvSpPr>
            <a:spLocks noChangeArrowheads="1"/>
          </p:cNvSpPr>
          <p:nvPr/>
        </p:nvSpPr>
        <p:spPr bwMode="auto">
          <a:xfrm>
            <a:off x="228600" y="3886200"/>
            <a:ext cx="33778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cs typeface="+mn-cs"/>
              </a:rPr>
              <a:t>None, none, none, none, none</a:t>
            </a:r>
          </a:p>
        </p:txBody>
      </p:sp>
      <p:sp>
        <p:nvSpPr>
          <p:cNvPr id="1823752" name="Line 8"/>
          <p:cNvSpPr>
            <a:spLocks noChangeShapeType="1"/>
          </p:cNvSpPr>
          <p:nvPr/>
        </p:nvSpPr>
        <p:spPr bwMode="auto">
          <a:xfrm>
            <a:off x="762000" y="3200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3754" name="Line 10"/>
          <p:cNvSpPr>
            <a:spLocks noChangeShapeType="1"/>
          </p:cNvSpPr>
          <p:nvPr/>
        </p:nvSpPr>
        <p:spPr bwMode="auto">
          <a:xfrm>
            <a:off x="66294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23755" name="Rectangle 11"/>
          <p:cNvSpPr>
            <a:spLocks noChangeArrowheads="1"/>
          </p:cNvSpPr>
          <p:nvPr/>
        </p:nvSpPr>
        <p:spPr bwMode="auto">
          <a:xfrm>
            <a:off x="6400800" y="30480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cs typeface="+mn-cs"/>
              </a:rPr>
              <a:t>V</a:t>
            </a:r>
          </a:p>
        </p:txBody>
      </p:sp>
      <p:sp>
        <p:nvSpPr>
          <p:cNvPr id="1823756" name="Text Box 12"/>
          <p:cNvSpPr txBox="1">
            <a:spLocks noChangeArrowheads="1"/>
          </p:cNvSpPr>
          <p:nvPr/>
        </p:nvSpPr>
        <p:spPr bwMode="auto">
          <a:xfrm>
            <a:off x="6689725" y="4156075"/>
            <a:ext cx="1564100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3333CC"/>
                </a:solidFill>
                <a:cs typeface="+mn-cs"/>
              </a:rPr>
              <a:t>A – </a:t>
            </a:r>
            <a:r>
              <a:rPr lang="en-US" b="1" dirty="0" smtClean="0">
                <a:solidFill>
                  <a:srgbClr val="3333CC"/>
                </a:solidFill>
                <a:cs typeface="+mn-cs"/>
              </a:rPr>
              <a:t>agent</a:t>
            </a:r>
            <a:endParaRPr lang="en-US" b="1" dirty="0">
              <a:solidFill>
                <a:srgbClr val="3333CC"/>
              </a:solidFill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3333CC"/>
                </a:solidFill>
                <a:cs typeface="+mn-cs"/>
              </a:rPr>
              <a:t>V – visited</a:t>
            </a:r>
          </a:p>
          <a:p>
            <a:pPr>
              <a:defRPr/>
            </a:pPr>
            <a:r>
              <a:rPr lang="en-US" b="1" dirty="0">
                <a:solidFill>
                  <a:srgbClr val="3333CC"/>
                </a:solidFill>
                <a:cs typeface="+mn-cs"/>
              </a:rPr>
              <a:t>B - </a:t>
            </a:r>
            <a:r>
              <a:rPr lang="en-US" b="1" dirty="0" smtClean="0">
                <a:solidFill>
                  <a:srgbClr val="3333CC"/>
                </a:solidFill>
                <a:cs typeface="+mn-cs"/>
              </a:rPr>
              <a:t> breeze</a:t>
            </a:r>
            <a:endParaRPr lang="en-US" b="1" dirty="0">
              <a:solidFill>
                <a:srgbClr val="3333CC"/>
              </a:solidFill>
              <a:cs typeface="+mn-cs"/>
            </a:endParaRPr>
          </a:p>
        </p:txBody>
      </p:sp>
      <p:sp>
        <p:nvSpPr>
          <p:cNvPr id="1823757" name="Text Box 13"/>
          <p:cNvSpPr txBox="1">
            <a:spLocks noChangeArrowheads="1"/>
          </p:cNvSpPr>
          <p:nvPr/>
        </p:nvSpPr>
        <p:spPr bwMode="auto">
          <a:xfrm>
            <a:off x="6858000" y="2971800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cs typeface="+mn-cs"/>
              </a:rPr>
              <a:t>A/B</a:t>
            </a:r>
          </a:p>
        </p:txBody>
      </p:sp>
      <p:sp>
        <p:nvSpPr>
          <p:cNvPr id="1823758" name="Text Box 14"/>
          <p:cNvSpPr txBox="1">
            <a:spLocks noChangeArrowheads="1"/>
          </p:cNvSpPr>
          <p:nvPr/>
        </p:nvSpPr>
        <p:spPr bwMode="auto">
          <a:xfrm>
            <a:off x="7604125" y="28606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1823759" name="Text Box 15"/>
          <p:cNvSpPr txBox="1">
            <a:spLocks noChangeArrowheads="1"/>
          </p:cNvSpPr>
          <p:nvPr/>
        </p:nvSpPr>
        <p:spPr bwMode="auto">
          <a:xfrm>
            <a:off x="6858000" y="22860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1823762" name="Rectangle 18"/>
          <p:cNvSpPr>
            <a:spLocks noChangeArrowheads="1"/>
          </p:cNvSpPr>
          <p:nvPr/>
        </p:nvSpPr>
        <p:spPr bwMode="auto">
          <a:xfrm>
            <a:off x="5562600" y="3810000"/>
            <a:ext cx="35573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cs typeface="+mn-cs"/>
              </a:rPr>
              <a:t>None, breeze, none, none, none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5334000"/>
            <a:ext cx="6052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How do we actually encode background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knowledge and percepts in formal language?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5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3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3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23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3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758" grpId="0"/>
      <p:bldP spid="1823759" grpId="0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81000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Wumpus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World KB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75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839200" cy="6553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Define propositions: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2"/>
                </a:solidFill>
              </a:rPr>
              <a:t>Let </a:t>
            </a:r>
            <a:r>
              <a:rPr lang="en-US" sz="2400" b="1" dirty="0" err="1">
                <a:solidFill>
                  <a:schemeClr val="accent2"/>
                </a:solidFill>
              </a:rPr>
              <a:t>P</a:t>
            </a:r>
            <a:r>
              <a:rPr lang="en-US" sz="2400" b="1" baseline="-25000" dirty="0" err="1">
                <a:solidFill>
                  <a:schemeClr val="accent2"/>
                </a:solidFill>
              </a:rPr>
              <a:t>i,j</a:t>
            </a:r>
            <a:r>
              <a:rPr lang="en-US" sz="2400" b="1" dirty="0">
                <a:solidFill>
                  <a:schemeClr val="accent2"/>
                </a:solidFill>
              </a:rPr>
              <a:t> be true if there is a pit in [</a:t>
            </a:r>
            <a:r>
              <a:rPr lang="en-US" sz="2400" b="1" dirty="0" err="1">
                <a:solidFill>
                  <a:schemeClr val="accent2"/>
                </a:solidFill>
              </a:rPr>
              <a:t>i</a:t>
            </a:r>
            <a:r>
              <a:rPr lang="en-US" sz="2400" b="1" dirty="0">
                <a:solidFill>
                  <a:schemeClr val="accent2"/>
                </a:solidFill>
              </a:rPr>
              <a:t>, j].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accent2"/>
                </a:solidFill>
              </a:rPr>
              <a:t>Let </a:t>
            </a:r>
            <a:r>
              <a:rPr lang="en-US" sz="2400" b="1" dirty="0" err="1">
                <a:solidFill>
                  <a:schemeClr val="accent2"/>
                </a:solidFill>
              </a:rPr>
              <a:t>B</a:t>
            </a:r>
            <a:r>
              <a:rPr lang="en-US" sz="2400" b="1" baseline="-25000" dirty="0" err="1">
                <a:solidFill>
                  <a:schemeClr val="accent2"/>
                </a:solidFill>
              </a:rPr>
              <a:t>i,j</a:t>
            </a:r>
            <a:r>
              <a:rPr lang="en-US" sz="2400" b="1" dirty="0">
                <a:solidFill>
                  <a:schemeClr val="accent2"/>
                </a:solidFill>
              </a:rPr>
              <a:t> be true if there is a breeze in [</a:t>
            </a:r>
            <a:r>
              <a:rPr lang="en-US" sz="2400" b="1" dirty="0" err="1">
                <a:solidFill>
                  <a:schemeClr val="accent2"/>
                </a:solidFill>
              </a:rPr>
              <a:t>i</a:t>
            </a:r>
            <a:r>
              <a:rPr lang="en-US" sz="2400" b="1" dirty="0">
                <a:solidFill>
                  <a:schemeClr val="accent2"/>
                </a:solidFill>
              </a:rPr>
              <a:t>, j]</a:t>
            </a:r>
            <a:r>
              <a:rPr lang="en-US" sz="2400" b="1" dirty="0" smtClean="0">
                <a:solidFill>
                  <a:schemeClr val="accent2"/>
                </a:solidFill>
              </a:rPr>
              <a:t>.</a:t>
            </a:r>
            <a:endParaRPr lang="en-US" sz="2400" b="1" dirty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chemeClr val="accent2"/>
              </a:solidFill>
              <a:sym typeface="Symbol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chemeClr val="accent2"/>
                </a:solidFill>
                <a:sym typeface="Symbol" charset="0"/>
              </a:rPr>
              <a:t>Sentence </a:t>
            </a:r>
            <a:r>
              <a:rPr lang="en-US" sz="2400" b="1" dirty="0">
                <a:solidFill>
                  <a:schemeClr val="accent2"/>
                </a:solidFill>
                <a:sym typeface="Symbol" charset="0"/>
              </a:rPr>
              <a:t>1 (R1): </a:t>
            </a:r>
            <a:r>
              <a:rPr lang="en-US" sz="2400" b="1" dirty="0" smtClean="0">
                <a:solidFill>
                  <a:schemeClr val="accent2"/>
                </a:solidFill>
                <a:sym typeface="Symbol" charset="0"/>
              </a:rPr>
              <a:t>   </a:t>
            </a:r>
            <a:r>
              <a:rPr lang="en-US" sz="2400" b="1" dirty="0" smtClean="0">
                <a:solidFill>
                  <a:schemeClr val="accent2"/>
                </a:solidFill>
              </a:rPr>
              <a:t> P</a:t>
            </a:r>
            <a:r>
              <a:rPr lang="en-US" sz="2400" b="1" baseline="-25000" dirty="0" smtClean="0">
                <a:solidFill>
                  <a:schemeClr val="accent2"/>
                </a:solidFill>
              </a:rPr>
              <a:t>1,1        </a:t>
            </a:r>
            <a:endParaRPr lang="en-US" sz="2400" b="1" baseline="-25000" dirty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chemeClr val="accent2"/>
                </a:solidFill>
                <a:sym typeface="Symbol" charset="0"/>
              </a:rPr>
              <a:t>Sentence 2 (R2)</a:t>
            </a:r>
            <a:r>
              <a:rPr lang="en-US" sz="2400" b="1" dirty="0" smtClean="0">
                <a:solidFill>
                  <a:schemeClr val="accent2"/>
                </a:solidFill>
                <a:sym typeface="Symbol" charset="0"/>
              </a:rPr>
              <a:t>:     </a:t>
            </a:r>
            <a:r>
              <a:rPr lang="en-US" sz="2400" b="1" dirty="0" smtClean="0">
                <a:solidFill>
                  <a:schemeClr val="accent2"/>
                </a:solidFill>
              </a:rPr>
              <a:t>B</a:t>
            </a:r>
            <a:r>
              <a:rPr lang="en-US" sz="2400" b="1" baseline="-25000" dirty="0" smtClean="0">
                <a:solidFill>
                  <a:schemeClr val="accent2"/>
                </a:solidFill>
              </a:rPr>
              <a:t>1,1</a:t>
            </a:r>
            <a:endParaRPr lang="en-US" sz="2400" b="1" baseline="-25000" dirty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chemeClr val="accent2"/>
                </a:solidFill>
              </a:rPr>
              <a:t>Sentence 3 (R3): </a:t>
            </a:r>
            <a:r>
              <a:rPr lang="en-US" sz="2400" b="1" dirty="0" smtClean="0">
                <a:solidFill>
                  <a:schemeClr val="accent2"/>
                </a:solidFill>
              </a:rPr>
              <a:t>       B</a:t>
            </a:r>
            <a:r>
              <a:rPr lang="en-US" sz="2400" b="1" baseline="-25000" dirty="0" smtClean="0">
                <a:solidFill>
                  <a:schemeClr val="accent2"/>
                </a:solidFill>
              </a:rPr>
              <a:t>2,1</a:t>
            </a:r>
            <a:endParaRPr lang="en-US" sz="2400" b="1" dirty="0">
              <a:solidFill>
                <a:schemeClr val="accent2"/>
              </a:solidFill>
            </a:endParaRPr>
          </a:p>
          <a:p>
            <a:pPr lvl="4">
              <a:lnSpc>
                <a:spcPct val="90000"/>
              </a:lnSpc>
              <a:buFontTx/>
              <a:buNone/>
            </a:pPr>
            <a:endParaRPr lang="en-US" sz="1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accent2"/>
                </a:solidFill>
              </a:rPr>
              <a:t>"Pits cause breezes in adjacent </a:t>
            </a:r>
            <a:r>
              <a:rPr lang="en-US" sz="2400" b="1" dirty="0" smtClean="0">
                <a:solidFill>
                  <a:schemeClr val="accent2"/>
                </a:solidFill>
              </a:rPr>
              <a:t>squares”</a:t>
            </a:r>
            <a:endParaRPr lang="en-US" sz="2400" b="1" dirty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chemeClr val="accent2"/>
                </a:solidFill>
              </a:rPr>
              <a:t>Sentence 4 (R4): </a:t>
            </a:r>
            <a:r>
              <a:rPr lang="en-US" sz="2400" b="1" dirty="0" smtClean="0">
                <a:solidFill>
                  <a:schemeClr val="accent2"/>
                </a:solidFill>
              </a:rPr>
              <a:t>   B</a:t>
            </a:r>
            <a:r>
              <a:rPr lang="en-US" sz="2400" b="1" baseline="-25000" dirty="0" smtClean="0">
                <a:solidFill>
                  <a:schemeClr val="accent2"/>
                </a:solidFill>
              </a:rPr>
              <a:t>1,1  </a:t>
            </a:r>
            <a:r>
              <a:rPr lang="en-US" sz="2400" b="1" dirty="0">
                <a:solidFill>
                  <a:schemeClr val="accent2"/>
                </a:solidFill>
                <a:sym typeface="Symbol" charset="0"/>
              </a:rPr>
              <a:t></a:t>
            </a:r>
            <a:r>
              <a:rPr lang="en-US" sz="2400" b="1" baseline="-25000" dirty="0">
                <a:solidFill>
                  <a:schemeClr val="accent2"/>
                </a:solidFill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</a:rPr>
              <a:t> (</a:t>
            </a:r>
            <a:r>
              <a:rPr lang="en-US" sz="2400" b="1" dirty="0">
                <a:solidFill>
                  <a:schemeClr val="accent2"/>
                </a:solidFill>
              </a:rPr>
              <a:t>P</a:t>
            </a:r>
            <a:r>
              <a:rPr lang="en-US" sz="2400" b="1" baseline="-25000" dirty="0">
                <a:solidFill>
                  <a:schemeClr val="accent2"/>
                </a:solidFill>
              </a:rPr>
              <a:t>1,2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>
                <a:solidFill>
                  <a:schemeClr val="accent2"/>
                </a:solidFill>
                <a:sym typeface="Symbol" charset="0"/>
              </a:rPr>
              <a:t></a:t>
            </a:r>
            <a:r>
              <a:rPr lang="en-US" sz="2400" b="1" dirty="0">
                <a:solidFill>
                  <a:schemeClr val="accent2"/>
                </a:solidFill>
              </a:rPr>
              <a:t> P</a:t>
            </a:r>
            <a:r>
              <a:rPr lang="en-US" sz="2400" b="1" baseline="-25000" dirty="0">
                <a:solidFill>
                  <a:schemeClr val="accent2"/>
                </a:solidFill>
              </a:rPr>
              <a:t>2,1</a:t>
            </a:r>
            <a:r>
              <a:rPr lang="en-US" sz="2400" b="1" dirty="0">
                <a:solidFill>
                  <a:schemeClr val="accent2"/>
                </a:solidFill>
              </a:rPr>
              <a:t>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chemeClr val="accent2"/>
                </a:solidFill>
              </a:rPr>
              <a:t>Sentence 5 (R5): </a:t>
            </a:r>
            <a:r>
              <a:rPr lang="en-US" sz="2400" b="1" dirty="0" smtClean="0">
                <a:solidFill>
                  <a:schemeClr val="accent2"/>
                </a:solidFill>
              </a:rPr>
              <a:t>   B</a:t>
            </a:r>
            <a:r>
              <a:rPr lang="en-US" sz="2400" b="1" baseline="-25000" dirty="0" smtClean="0">
                <a:solidFill>
                  <a:schemeClr val="accent2"/>
                </a:solidFill>
              </a:rPr>
              <a:t>2,1  </a:t>
            </a:r>
            <a:r>
              <a:rPr lang="en-US" sz="2400" b="1" dirty="0" smtClean="0">
                <a:solidFill>
                  <a:schemeClr val="accent2"/>
                </a:solidFill>
                <a:sym typeface="Symbol" charset="0"/>
              </a:rPr>
              <a:t>  </a:t>
            </a:r>
            <a:r>
              <a:rPr lang="en-US" sz="2400" b="1" dirty="0" smtClean="0">
                <a:solidFill>
                  <a:schemeClr val="accent2"/>
                </a:solidFill>
              </a:rPr>
              <a:t>(</a:t>
            </a:r>
            <a:r>
              <a:rPr lang="en-US" sz="2400" b="1" dirty="0">
                <a:solidFill>
                  <a:schemeClr val="accent2"/>
                </a:solidFill>
              </a:rPr>
              <a:t>P</a:t>
            </a:r>
            <a:r>
              <a:rPr lang="en-US" sz="2400" b="1" baseline="-25000" dirty="0">
                <a:solidFill>
                  <a:schemeClr val="accent2"/>
                </a:solidFill>
              </a:rPr>
              <a:t>1,1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>
                <a:solidFill>
                  <a:schemeClr val="accent2"/>
                </a:solidFill>
                <a:sym typeface="Symbol" charset="0"/>
              </a:rPr>
              <a:t></a:t>
            </a:r>
            <a:r>
              <a:rPr lang="en-US" sz="2400" b="1" dirty="0">
                <a:solidFill>
                  <a:schemeClr val="accent2"/>
                </a:solidFill>
              </a:rPr>
              <a:t> P</a:t>
            </a:r>
            <a:r>
              <a:rPr lang="en-US" sz="2400" b="1" baseline="-25000" dirty="0">
                <a:solidFill>
                  <a:schemeClr val="accent2"/>
                </a:solidFill>
              </a:rPr>
              <a:t>2,2 </a:t>
            </a:r>
            <a:r>
              <a:rPr lang="en-US" sz="2400" b="1" dirty="0">
                <a:solidFill>
                  <a:schemeClr val="accent2"/>
                </a:solidFill>
                <a:sym typeface="Symbol" charset="0"/>
              </a:rPr>
              <a:t></a:t>
            </a:r>
            <a:r>
              <a:rPr lang="en-US" sz="2400" b="1" dirty="0">
                <a:solidFill>
                  <a:schemeClr val="accent2"/>
                </a:solidFill>
              </a:rPr>
              <a:t> P</a:t>
            </a:r>
            <a:r>
              <a:rPr lang="en-US" sz="2400" b="1" baseline="-25000" dirty="0">
                <a:solidFill>
                  <a:schemeClr val="accent2"/>
                </a:solidFill>
              </a:rPr>
              <a:t>3,1</a:t>
            </a:r>
            <a:r>
              <a:rPr lang="en-US" sz="2400" b="1" dirty="0" smtClean="0">
                <a:solidFill>
                  <a:schemeClr val="accent2"/>
                </a:solidFill>
              </a:rPr>
              <a:t>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chemeClr val="accent2"/>
                </a:solidFill>
              </a:rPr>
              <a:t>e</a:t>
            </a:r>
            <a:r>
              <a:rPr lang="en-US" sz="2400" b="1" dirty="0" smtClean="0">
                <a:solidFill>
                  <a:schemeClr val="accent2"/>
                </a:solidFill>
              </a:rPr>
              <a:t>tc.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008000"/>
                </a:solidFill>
              </a:rPr>
              <a:t>Notes: (1) one such statement about Breeze for each square.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</a:rPr>
              <a:t>           (2) similar statements about </a:t>
            </a:r>
            <a:r>
              <a:rPr lang="en-US" sz="2400" b="1" dirty="0" err="1" smtClean="0">
                <a:solidFill>
                  <a:srgbClr val="008000"/>
                </a:solidFill>
              </a:rPr>
              <a:t>Wumpus</a:t>
            </a:r>
            <a:r>
              <a:rPr lang="en-US" sz="2400" b="1" dirty="0" smtClean="0">
                <a:solidFill>
                  <a:srgbClr val="008000"/>
                </a:solidFill>
              </a:rPr>
              <a:t>, and stench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</a:rPr>
              <a:t>                and Gold and glitter. </a:t>
            </a:r>
            <a:r>
              <a:rPr lang="en-US" sz="2400" b="1" dirty="0" smtClean="0">
                <a:solidFill>
                  <a:srgbClr val="FF0000"/>
                </a:solidFill>
              </a:rPr>
              <a:t>(Need more propositional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              letters.)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</a:rPr>
              <a:t>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1600" y="1923872"/>
            <a:ext cx="270608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[Given.]</a:t>
            </a:r>
          </a:p>
          <a:p>
            <a:r>
              <a:rPr lang="en-US" dirty="0" smtClean="0"/>
              <a:t>[Observation T = 0.]</a:t>
            </a:r>
          </a:p>
          <a:p>
            <a:r>
              <a:rPr lang="en-US" dirty="0" smtClean="0"/>
              <a:t>[Observation T = 1.]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8731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5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5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75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75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75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75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75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75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75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75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75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75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75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75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759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759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810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about Time? What about Actions?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75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8923" y="533400"/>
            <a:ext cx="8682677" cy="586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2"/>
                </a:solidFill>
              </a:rPr>
              <a:t>Is Time represented? 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    No!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2"/>
                </a:solidFill>
              </a:rPr>
              <a:t>Can include time in propositions: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008000"/>
                </a:solidFill>
              </a:rPr>
              <a:t>Explicit time    </a:t>
            </a:r>
            <a:r>
              <a:rPr lang="en-US" sz="2400" b="1" dirty="0" err="1">
                <a:solidFill>
                  <a:srgbClr val="3333CC"/>
                </a:solidFill>
              </a:rPr>
              <a:t>P</a:t>
            </a:r>
            <a:r>
              <a:rPr lang="en-US" sz="3600" b="1" baseline="-25000" dirty="0" err="1">
                <a:solidFill>
                  <a:srgbClr val="3333CC"/>
                </a:solidFill>
              </a:rPr>
              <a:t>i,j,t</a:t>
            </a:r>
            <a:r>
              <a:rPr lang="en-US" sz="3600" b="1" baseline="-25000" dirty="0">
                <a:solidFill>
                  <a:srgbClr val="3333CC"/>
                </a:solidFill>
              </a:rPr>
              <a:t>   </a:t>
            </a:r>
            <a:r>
              <a:rPr lang="en-US" sz="2400" b="1" dirty="0" err="1">
                <a:solidFill>
                  <a:srgbClr val="3333CC"/>
                </a:solidFill>
              </a:rPr>
              <a:t>B</a:t>
            </a:r>
            <a:r>
              <a:rPr lang="en-US" sz="3600" b="1" baseline="-25000" dirty="0" err="1">
                <a:solidFill>
                  <a:srgbClr val="3333CC"/>
                </a:solidFill>
              </a:rPr>
              <a:t>i,j,t</a:t>
            </a:r>
            <a:r>
              <a:rPr lang="en-US" sz="3600" b="1" baseline="-25000" dirty="0">
                <a:solidFill>
                  <a:srgbClr val="3333CC"/>
                </a:solidFill>
              </a:rPr>
              <a:t>    </a:t>
            </a:r>
            <a:r>
              <a:rPr lang="en-US" sz="2400" b="1" dirty="0" err="1">
                <a:solidFill>
                  <a:srgbClr val="3333CC"/>
                </a:solidFill>
              </a:rPr>
              <a:t>L</a:t>
            </a:r>
            <a:r>
              <a:rPr lang="en-US" sz="2400" b="1" baseline="-25000" dirty="0" err="1" smtClean="0">
                <a:solidFill>
                  <a:srgbClr val="3333CC"/>
                </a:solidFill>
              </a:rPr>
              <a:t>i</a:t>
            </a:r>
            <a:r>
              <a:rPr lang="en-US" sz="2400" b="1" baseline="-25000" dirty="0" err="1">
                <a:solidFill>
                  <a:srgbClr val="3333CC"/>
                </a:solidFill>
              </a:rPr>
              <a:t>,j,t</a:t>
            </a:r>
            <a:r>
              <a:rPr lang="en-US" sz="2400" b="1" dirty="0" smtClean="0">
                <a:solidFill>
                  <a:srgbClr val="3333CC"/>
                </a:solidFill>
              </a:rPr>
              <a:t>    etc.</a:t>
            </a:r>
            <a:endParaRPr lang="en-US" sz="3600" b="1" dirty="0">
              <a:solidFill>
                <a:srgbClr val="008000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008000"/>
                </a:solidFill>
              </a:rPr>
              <a:t>Many more props: O(TN</a:t>
            </a:r>
            <a:r>
              <a:rPr lang="en-US" sz="2400" b="1" baseline="30000" dirty="0">
                <a:solidFill>
                  <a:srgbClr val="008000"/>
                </a:solidFill>
              </a:rPr>
              <a:t>2</a:t>
            </a:r>
            <a:r>
              <a:rPr lang="en-US" sz="2400" b="1" dirty="0" smtClean="0">
                <a:solidFill>
                  <a:srgbClr val="008000"/>
                </a:solidFill>
              </a:rPr>
              <a:t>) </a:t>
            </a:r>
            <a:r>
              <a:rPr lang="en-US" b="1" dirty="0" smtClean="0">
                <a:solidFill>
                  <a:srgbClr val="008000"/>
                </a:solidFill>
              </a:rPr>
              <a:t>(</a:t>
            </a:r>
            <a:r>
              <a:rPr lang="en-US" b="1" dirty="0" err="1" smtClean="0">
                <a:solidFill>
                  <a:srgbClr val="008000"/>
                </a:solidFill>
              </a:rPr>
              <a:t>L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i,j,t</a:t>
            </a:r>
            <a:r>
              <a:rPr lang="en-US" b="1" dirty="0" smtClean="0">
                <a:solidFill>
                  <a:srgbClr val="008000"/>
                </a:solidFill>
              </a:rPr>
              <a:t> for agent at (</a:t>
            </a:r>
            <a:r>
              <a:rPr lang="en-US" b="1" dirty="0" err="1" smtClean="0">
                <a:solidFill>
                  <a:srgbClr val="008000"/>
                </a:solidFill>
              </a:rPr>
              <a:t>i,j</a:t>
            </a:r>
            <a:r>
              <a:rPr lang="en-US" b="1" dirty="0" smtClean="0">
                <a:solidFill>
                  <a:srgbClr val="008000"/>
                </a:solidFill>
              </a:rPr>
              <a:t>) at time t)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008000"/>
                </a:solidFill>
              </a:rPr>
              <a:t>Now, we can also model actions, use props: Move(</a:t>
            </a:r>
            <a:r>
              <a:rPr lang="en-US" sz="2400" b="1" dirty="0" err="1" smtClean="0">
                <a:solidFill>
                  <a:srgbClr val="008000"/>
                </a:solidFill>
              </a:rPr>
              <a:t>i</a:t>
            </a:r>
            <a:r>
              <a:rPr lang="en-US" sz="2400" b="1" dirty="0" smtClean="0">
                <a:solidFill>
                  <a:srgbClr val="008000"/>
                </a:solidFill>
              </a:rPr>
              <a:t> ,j ,k ,l ,t)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</a:rPr>
              <a:t>     E.g.  Move(1, 1, 2, 1, 0)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008000"/>
                </a:solidFill>
              </a:rPr>
              <a:t>What knowledge axiom(s) capture(s) the effect of an Agent move?</a:t>
            </a: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008000"/>
                </a:solidFill>
              </a:rPr>
              <a:t>       </a:t>
            </a:r>
            <a:r>
              <a:rPr lang="en-US" sz="2400" b="1" dirty="0">
                <a:solidFill>
                  <a:srgbClr val="008000"/>
                </a:solidFill>
              </a:rPr>
              <a:t>Move(</a:t>
            </a:r>
            <a:r>
              <a:rPr lang="en-US" sz="2400" b="1" dirty="0" err="1" smtClean="0">
                <a:solidFill>
                  <a:srgbClr val="008000"/>
                </a:solidFill>
              </a:rPr>
              <a:t>i</a:t>
            </a:r>
            <a:r>
              <a:rPr lang="en-US" sz="2400" b="1" dirty="0" smtClean="0">
                <a:solidFill>
                  <a:srgbClr val="008000"/>
                </a:solidFill>
              </a:rPr>
              <a:t>, j, k, l </a:t>
            </a:r>
            <a:r>
              <a:rPr lang="en-US" sz="2400" b="1" dirty="0">
                <a:solidFill>
                  <a:srgbClr val="008000"/>
                </a:solidFill>
              </a:rPr>
              <a:t>,t</a:t>
            </a:r>
            <a:r>
              <a:rPr lang="en-US" sz="2400" b="1" dirty="0" smtClean="0">
                <a:solidFill>
                  <a:srgbClr val="008000"/>
                </a:solidFill>
              </a:rPr>
              <a:t>)        (</a:t>
            </a:r>
            <a:r>
              <a:rPr lang="en-US" sz="2400" b="1" dirty="0" smtClean="0">
                <a:solidFill>
                  <a:srgbClr val="008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2400" b="1" dirty="0" smtClean="0">
                <a:solidFill>
                  <a:srgbClr val="008000"/>
                </a:solidFill>
              </a:rPr>
              <a:t> L(</a:t>
            </a:r>
            <a:r>
              <a:rPr lang="en-US" sz="2400" b="1" dirty="0" err="1" smtClean="0">
                <a:solidFill>
                  <a:srgbClr val="008000"/>
                </a:solidFill>
              </a:rPr>
              <a:t>i</a:t>
            </a:r>
            <a:r>
              <a:rPr lang="en-US" sz="2400" b="1" dirty="0" smtClean="0">
                <a:solidFill>
                  <a:srgbClr val="008000"/>
                </a:solidFill>
              </a:rPr>
              <a:t>, j, t+1) </a:t>
            </a:r>
            <a:r>
              <a:rPr lang="en-US" sz="2400" b="1" dirty="0" err="1" smtClean="0">
                <a:solidFill>
                  <a:srgbClr val="008000"/>
                </a:solidFill>
                <a:latin typeface="cmsy10"/>
                <a:ea typeface="cmsy10"/>
                <a:cs typeface="cmsy10"/>
              </a:rPr>
              <a:t>Æ</a:t>
            </a:r>
            <a:r>
              <a:rPr lang="en-US" sz="2400" b="1" dirty="0" smtClean="0">
                <a:solidFill>
                  <a:srgbClr val="008000"/>
                </a:solidFill>
              </a:rPr>
              <a:t> L(k, l, t+1)) </a:t>
            </a: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2"/>
                </a:solidFill>
              </a:rPr>
              <a:t>Is this it? 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2"/>
                </a:solidFill>
              </a:rPr>
              <a:t>What about </a:t>
            </a:r>
            <a:r>
              <a:rPr lang="en-US" sz="2400" b="1" dirty="0" err="1" smtClean="0">
                <a:solidFill>
                  <a:schemeClr val="accent2"/>
                </a:solidFill>
              </a:rPr>
              <a:t>i</a:t>
            </a:r>
            <a:r>
              <a:rPr lang="en-US" sz="2400" b="1" dirty="0" smtClean="0">
                <a:solidFill>
                  <a:schemeClr val="accent2"/>
                </a:solidFill>
              </a:rPr>
              <a:t>, j, k, and l?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accent2"/>
                </a:solidFill>
              </a:rPr>
              <a:t>What about Agent location at time t?</a:t>
            </a: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endParaRPr lang="en-US" sz="2400" b="1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chemeClr val="accent2"/>
              </a:solidFill>
              <a:sym typeface="Symbol" charset="0"/>
            </a:endParaRPr>
          </a:p>
          <a:p>
            <a:pPr lvl="4">
              <a:lnSpc>
                <a:spcPct val="90000"/>
              </a:lnSpc>
              <a:buFontTx/>
              <a:buNone/>
            </a:pP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200" y="44196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msy10"/>
                <a:ea typeface="cmsy10"/>
                <a:cs typeface="cmsy10"/>
              </a:rPr>
              <a:t>)</a:t>
            </a:r>
            <a:endParaRPr lang="en-US" dirty="0">
              <a:latin typeface="cmsy10"/>
            </a:endParaRPr>
          </a:p>
        </p:txBody>
      </p:sp>
    </p:spTree>
    <p:extLst>
      <p:ext uri="{BB962C8B-B14F-4D97-AF65-F5344CB8AC3E}">
        <p14:creationId xmlns:p14="http://schemas.microsoft.com/office/powerpoint/2010/main" val="1767793084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5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5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75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75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75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75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75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75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75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75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75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75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75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75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75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75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75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75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75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75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75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75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"/>
            <a:ext cx="8763000" cy="6477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008000"/>
                </a:solidFill>
              </a:rPr>
              <a:t>Improved:</a:t>
            </a: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008000"/>
                </a:solidFill>
              </a:rPr>
              <a:t>       </a:t>
            </a:r>
            <a:r>
              <a:rPr lang="en-US" sz="2400" b="1" dirty="0">
                <a:solidFill>
                  <a:srgbClr val="008000"/>
                </a:solidFill>
              </a:rPr>
              <a:t>Move(</a:t>
            </a:r>
            <a:r>
              <a:rPr lang="en-US" sz="2400" b="1" dirty="0" err="1" smtClean="0">
                <a:solidFill>
                  <a:srgbClr val="008000"/>
                </a:solidFill>
              </a:rPr>
              <a:t>i</a:t>
            </a:r>
            <a:r>
              <a:rPr lang="en-US" sz="2400" b="1" dirty="0" smtClean="0">
                <a:solidFill>
                  <a:srgbClr val="008000"/>
                </a:solidFill>
              </a:rPr>
              <a:t>, j, k, l </a:t>
            </a:r>
            <a:r>
              <a:rPr lang="en-US" sz="2400" b="1" dirty="0">
                <a:solidFill>
                  <a:srgbClr val="008000"/>
                </a:solidFill>
              </a:rPr>
              <a:t>,t</a:t>
            </a:r>
            <a:r>
              <a:rPr lang="en-US" sz="2400" b="1" dirty="0" smtClean="0">
                <a:solidFill>
                  <a:srgbClr val="008000"/>
                </a:solidFill>
              </a:rPr>
              <a:t>) </a:t>
            </a:r>
            <a:r>
              <a:rPr lang="en-US" sz="2400" b="1" dirty="0" smtClean="0">
                <a:solidFill>
                  <a:srgbClr val="008000"/>
                </a:solidFill>
                <a:latin typeface="cmsy10"/>
                <a:ea typeface="cmsy10"/>
                <a:cs typeface="cmsy10"/>
              </a:rPr>
              <a:t>,</a:t>
            </a:r>
            <a:r>
              <a:rPr lang="en-US" sz="2400" b="1" dirty="0" smtClean="0">
                <a:solidFill>
                  <a:srgbClr val="008000"/>
                </a:solidFill>
              </a:rPr>
              <a:t>  (L(</a:t>
            </a:r>
            <a:r>
              <a:rPr lang="en-US" sz="2400" b="1" dirty="0" err="1" smtClean="0">
                <a:solidFill>
                  <a:srgbClr val="008000"/>
                </a:solidFill>
              </a:rPr>
              <a:t>i</a:t>
            </a:r>
            <a:r>
              <a:rPr lang="en-US" sz="2400" b="1" dirty="0" smtClean="0">
                <a:solidFill>
                  <a:srgbClr val="008000"/>
                </a:solidFill>
              </a:rPr>
              <a:t>, j, t) </a:t>
            </a:r>
            <a:r>
              <a:rPr lang="en-US" sz="2400" b="1" dirty="0" err="1" smtClean="0">
                <a:solidFill>
                  <a:srgbClr val="008000"/>
                </a:solidFill>
                <a:latin typeface="cmsy10"/>
                <a:ea typeface="cmsy10"/>
                <a:cs typeface="cmsy10"/>
              </a:rPr>
              <a:t>Æ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2400" b="1" dirty="0" smtClean="0">
                <a:solidFill>
                  <a:srgbClr val="008000"/>
                </a:solidFill>
              </a:rPr>
              <a:t> L(</a:t>
            </a:r>
            <a:r>
              <a:rPr lang="en-US" sz="2400" b="1" dirty="0" err="1" smtClean="0">
                <a:solidFill>
                  <a:srgbClr val="008000"/>
                </a:solidFill>
              </a:rPr>
              <a:t>i</a:t>
            </a:r>
            <a:r>
              <a:rPr lang="en-US" sz="2400" b="1" dirty="0" smtClean="0">
                <a:solidFill>
                  <a:srgbClr val="008000"/>
                </a:solidFill>
              </a:rPr>
              <a:t>, j, t+1) </a:t>
            </a:r>
            <a:r>
              <a:rPr lang="en-US" sz="2400" b="1" dirty="0" err="1" smtClean="0">
                <a:solidFill>
                  <a:srgbClr val="008000"/>
                </a:solidFill>
                <a:latin typeface="cmsy10"/>
                <a:ea typeface="cmsy10"/>
                <a:cs typeface="cmsy10"/>
              </a:rPr>
              <a:t>Æ</a:t>
            </a:r>
            <a:r>
              <a:rPr lang="en-US" sz="2400" b="1" dirty="0" smtClean="0">
                <a:solidFill>
                  <a:srgbClr val="008000"/>
                </a:solidFill>
              </a:rPr>
              <a:t> L(k, l, t+1)) 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2"/>
                </a:solidFill>
              </a:rPr>
              <a:t>For all tuples (</a:t>
            </a:r>
            <a:r>
              <a:rPr lang="en-US" sz="2400" b="1" dirty="0" err="1" smtClean="0">
                <a:solidFill>
                  <a:schemeClr val="accent2"/>
                </a:solidFill>
              </a:rPr>
              <a:t>i</a:t>
            </a:r>
            <a:r>
              <a:rPr lang="en-US" sz="2400" b="1" dirty="0" smtClean="0">
                <a:solidFill>
                  <a:schemeClr val="accent2"/>
                </a:solidFill>
              </a:rPr>
              <a:t>, j, k, l) that represent legitimate possible moves.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</a:rPr>
              <a:t>      E.g.  (1, 1, 2, 1)  or (1, 1, 1, 2)</a:t>
            </a: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2"/>
                </a:solidFill>
              </a:rPr>
              <a:t>Still, some remaining subtleties when representing time and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2"/>
                </a:solidFill>
              </a:rPr>
              <a:t>actions. </a:t>
            </a:r>
            <a:r>
              <a:rPr lang="en-US" sz="2400" b="1" dirty="0">
                <a:solidFill>
                  <a:schemeClr val="accent2"/>
                </a:solidFill>
              </a:rPr>
              <a:t>W</a:t>
            </a:r>
            <a:r>
              <a:rPr lang="en-US" sz="2400" b="1" dirty="0" smtClean="0">
                <a:solidFill>
                  <a:schemeClr val="accent2"/>
                </a:solidFill>
              </a:rPr>
              <a:t>hat happens to propositions at time t+1 compared to at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2"/>
                </a:solidFill>
              </a:rPr>
              <a:t>time t, that are *not* involved in any action?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E.g. P(1, 3, 3) is derived at some point. 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       What about P(1, 3, 4), True or False? 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  <a:r>
              <a:rPr lang="en-US" b="1" dirty="0" smtClean="0">
                <a:solidFill>
                  <a:schemeClr val="accent2"/>
                </a:solidFill>
              </a:rPr>
              <a:t>R&amp;N suggests having P as an “</a:t>
            </a:r>
            <a:r>
              <a:rPr lang="en-US" b="1" dirty="0" err="1" smtClean="0">
                <a:solidFill>
                  <a:schemeClr val="accent2"/>
                </a:solidFill>
              </a:rPr>
              <a:t>atemporal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</a:rPr>
              <a:t>var</a:t>
            </a:r>
            <a:r>
              <a:rPr lang="en-US" b="1" dirty="0" smtClean="0">
                <a:solidFill>
                  <a:schemeClr val="accent2"/>
                </a:solidFill>
              </a:rPr>
              <a:t>” since it cannot change over     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        time. Nevertheless, we have many other </a:t>
            </a:r>
            <a:r>
              <a:rPr lang="en-US" b="1" dirty="0" err="1" smtClean="0">
                <a:solidFill>
                  <a:schemeClr val="accent2"/>
                </a:solidFill>
              </a:rPr>
              <a:t>vars</a:t>
            </a:r>
            <a:r>
              <a:rPr lang="en-US" b="1" dirty="0" smtClean="0">
                <a:solidFill>
                  <a:schemeClr val="accent2"/>
                </a:solidFill>
              </a:rPr>
              <a:t> that can change over time, 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        called “</a:t>
            </a:r>
            <a:r>
              <a:rPr lang="en-US" b="1" dirty="0" err="1" smtClean="0">
                <a:solidFill>
                  <a:schemeClr val="accent2"/>
                </a:solidFill>
              </a:rPr>
              <a:t>fluents</a:t>
            </a:r>
            <a:r>
              <a:rPr lang="en-US" b="1" dirty="0" smtClean="0">
                <a:solidFill>
                  <a:schemeClr val="accent2"/>
                </a:solidFill>
              </a:rPr>
              <a:t>”.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2"/>
                </a:solidFill>
              </a:rPr>
              <a:t>Values of propositions not involved in any action should not change! </a:t>
            </a:r>
            <a:r>
              <a:rPr lang="en-US" sz="2400" b="1" dirty="0" smtClean="0">
                <a:solidFill>
                  <a:srgbClr val="FF0000"/>
                </a:solidFill>
              </a:rPr>
              <a:t>“The Frame Problem” / Frame Axioms  R&amp;N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7.7.1</a:t>
            </a:r>
          </a:p>
          <a:p>
            <a:pPr>
              <a:lnSpc>
                <a:spcPct val="90000"/>
              </a:lnSpc>
            </a:pPr>
            <a:endParaRPr lang="en-US" sz="2400" b="1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endParaRPr lang="en-US" sz="2400" b="1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chemeClr val="accent2"/>
              </a:solidFill>
              <a:sym typeface="Symbol" charset="0"/>
            </a:endParaRPr>
          </a:p>
          <a:p>
            <a:pPr lvl="4">
              <a:lnSpc>
                <a:spcPct val="90000"/>
              </a:lnSpc>
              <a:buFontTx/>
              <a:buNone/>
            </a:pP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2504" y="0"/>
            <a:ext cx="6923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2"/>
                </a:solidFill>
              </a:rPr>
              <a:t>Move implies a change in the world state;</a:t>
            </a:r>
          </a:p>
          <a:p>
            <a:r>
              <a:rPr lang="en-US" i="1" dirty="0" smtClean="0">
                <a:solidFill>
                  <a:schemeClr val="accent2"/>
                </a:solidFill>
              </a:rPr>
              <a:t>a change in the world state, implies a move occurred!</a:t>
            </a:r>
            <a:endParaRPr lang="en-US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70075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75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75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75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75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75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75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75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75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75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75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75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75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75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75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75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75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75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75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Knowledge-base Agents</a:t>
            </a:r>
          </a:p>
        </p:txBody>
      </p:sp>
      <p:sp>
        <p:nvSpPr>
          <p:cNvPr id="196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066800"/>
            <a:ext cx="7772400" cy="4114800"/>
          </a:xfrm>
        </p:spPr>
        <p:txBody>
          <a:bodyPr/>
          <a:lstStyle/>
          <a:p>
            <a:pPr lvl="1" eaLnBrk="1" hangingPunct="1">
              <a:buFontTx/>
              <a:buNone/>
              <a:defRPr/>
            </a:pPr>
            <a:endParaRPr lang="en-US" sz="1800" dirty="0" smtClean="0"/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Key issues:</a:t>
            </a:r>
          </a:p>
          <a:p>
            <a:pPr lvl="1" eaLnBrk="1" hangingPunct="1">
              <a:defRPr/>
            </a:pPr>
            <a:r>
              <a:rPr lang="en-US" sz="2400" dirty="0" smtClean="0"/>
              <a:t>Representation of knowledge </a:t>
            </a:r>
            <a:r>
              <a:rPr lang="en-US" sz="2400" dirty="0" smtClean="0">
                <a:sym typeface="Wingdings" charset="0"/>
              </a:rPr>
              <a:t> </a:t>
            </a:r>
            <a:r>
              <a:rPr lang="en-US" sz="2400" dirty="0" smtClean="0">
                <a:solidFill>
                  <a:srgbClr val="FF0000"/>
                </a:solidFill>
                <a:sym typeface="Wingdings" charset="0"/>
              </a:rPr>
              <a:t>knowledge base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 eaLnBrk="1" hangingPunct="1">
              <a:defRPr/>
            </a:pPr>
            <a:r>
              <a:rPr lang="en-US" sz="2400" dirty="0" smtClean="0"/>
              <a:t>Reasoning processes </a:t>
            </a:r>
            <a:r>
              <a:rPr lang="en-US" sz="2400" dirty="0" smtClean="0">
                <a:sym typeface="Wingdings" charset="0"/>
              </a:rPr>
              <a:t> </a:t>
            </a:r>
            <a:r>
              <a:rPr lang="en-US" sz="2400" dirty="0" smtClean="0">
                <a:solidFill>
                  <a:srgbClr val="FF0000"/>
                </a:solidFill>
                <a:sym typeface="Wingdings" charset="0"/>
              </a:rPr>
              <a:t>inference/reasoning </a:t>
            </a: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	</a:t>
            </a:r>
          </a:p>
        </p:txBody>
      </p:sp>
      <p:sp>
        <p:nvSpPr>
          <p:cNvPr id="1960964" name="Text Box 4"/>
          <p:cNvSpPr txBox="1">
            <a:spLocks noChangeArrowheads="1"/>
          </p:cNvSpPr>
          <p:nvPr/>
        </p:nvSpPr>
        <p:spPr bwMode="auto">
          <a:xfrm>
            <a:off x="914400" y="5562600"/>
            <a:ext cx="58785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3333CC"/>
                </a:solidFill>
                <a:cs typeface="+mn-cs"/>
              </a:rPr>
              <a:t>(*) called </a:t>
            </a:r>
            <a:r>
              <a:rPr lang="en-US" sz="2000" b="1" dirty="0" smtClean="0">
                <a:solidFill>
                  <a:srgbClr val="3333CC"/>
                </a:solidFill>
                <a:cs typeface="+mn-cs"/>
              </a:rPr>
              <a:t>Knowledge </a:t>
            </a:r>
            <a:r>
              <a:rPr lang="en-US" sz="2000" b="1" dirty="0">
                <a:solidFill>
                  <a:srgbClr val="3333CC"/>
                </a:solidFill>
                <a:cs typeface="+mn-cs"/>
              </a:rPr>
              <a:t>R</a:t>
            </a:r>
            <a:r>
              <a:rPr lang="en-US" sz="2000" b="1" dirty="0" smtClean="0">
                <a:solidFill>
                  <a:srgbClr val="3333CC"/>
                </a:solidFill>
                <a:cs typeface="+mn-cs"/>
              </a:rPr>
              <a:t>epresentation (KR) language</a:t>
            </a:r>
            <a:endParaRPr lang="en-US" sz="2000" b="1" dirty="0">
              <a:solidFill>
                <a:srgbClr val="3333CC"/>
              </a:solidFill>
              <a:cs typeface="+mn-cs"/>
            </a:endParaRPr>
          </a:p>
        </p:txBody>
      </p:sp>
      <p:grpSp>
        <p:nvGrpSpPr>
          <p:cNvPr id="8196" name="Group 5"/>
          <p:cNvGrpSpPr>
            <a:grpSpLocks/>
          </p:cNvGrpSpPr>
          <p:nvPr/>
        </p:nvGrpSpPr>
        <p:grpSpPr bwMode="auto">
          <a:xfrm>
            <a:off x="990600" y="3200400"/>
            <a:ext cx="7239000" cy="1265238"/>
            <a:chOff x="624" y="2592"/>
            <a:chExt cx="4560" cy="797"/>
          </a:xfrm>
        </p:grpSpPr>
        <p:sp>
          <p:nvSpPr>
            <p:cNvPr id="1960966" name="Rectangle 6"/>
            <p:cNvSpPr>
              <a:spLocks noChangeArrowheads="1"/>
            </p:cNvSpPr>
            <p:nvPr/>
          </p:nvSpPr>
          <p:spPr bwMode="auto">
            <a:xfrm>
              <a:off x="624" y="2592"/>
              <a:ext cx="4416" cy="67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60967" name="Rectangle 7"/>
            <p:cNvSpPr>
              <a:spLocks noChangeArrowheads="1"/>
            </p:cNvSpPr>
            <p:nvPr/>
          </p:nvSpPr>
          <p:spPr bwMode="auto">
            <a:xfrm>
              <a:off x="624" y="2640"/>
              <a:ext cx="4560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dirty="0">
                  <a:cs typeface="+mn-cs"/>
                </a:rPr>
                <a:t>Knowledge base = set of </a:t>
              </a:r>
              <a:r>
                <a:rPr lang="en-US" dirty="0">
                  <a:solidFill>
                    <a:srgbClr val="FF0000"/>
                  </a:solidFill>
                  <a:cs typeface="+mn-cs"/>
                </a:rPr>
                <a:t>sentences</a:t>
              </a:r>
              <a:r>
                <a:rPr lang="en-US" dirty="0">
                  <a:cs typeface="+mn-cs"/>
                </a:rPr>
                <a:t> in a </a:t>
              </a:r>
              <a:r>
                <a:rPr lang="en-US" dirty="0">
                  <a:solidFill>
                    <a:srgbClr val="FF0000"/>
                  </a:solidFill>
                  <a:cs typeface="+mn-cs"/>
                </a:rPr>
                <a:t>formal </a:t>
              </a:r>
              <a:r>
                <a:rPr lang="en-US" dirty="0">
                  <a:cs typeface="+mn-cs"/>
                </a:rPr>
                <a:t>language  representing facts about the world(*)</a:t>
              </a:r>
            </a:p>
            <a:p>
              <a:pPr lvl="1" algn="ctr">
                <a:spcBef>
                  <a:spcPct val="50000"/>
                </a:spcBef>
                <a:buFontTx/>
                <a:buChar char="–"/>
                <a:defRPr/>
              </a:pPr>
              <a:endParaRPr lang="en-US" sz="1600" dirty="0"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7772400" cy="9144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Successor-</a:t>
            </a:r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US" sz="2800" dirty="0" smtClean="0">
                <a:solidFill>
                  <a:srgbClr val="FF0000"/>
                </a:solidFill>
              </a:rPr>
              <a:t>tate </a:t>
            </a:r>
            <a:r>
              <a:rPr lang="en-US" sz="2800" dirty="0">
                <a:solidFill>
                  <a:srgbClr val="FF0000"/>
                </a:solidFill>
              </a:rPr>
              <a:t>A</a:t>
            </a:r>
            <a:r>
              <a:rPr lang="en-US" sz="2800" dirty="0" smtClean="0">
                <a:solidFill>
                  <a:srgbClr val="FF0000"/>
                </a:solidFill>
              </a:rPr>
              <a:t>xioms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1828800"/>
            <a:ext cx="6968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</a:rPr>
              <a:t>F</a:t>
            </a:r>
            <a:r>
              <a:rPr lang="en-US" baseline="30000" dirty="0" smtClean="0">
                <a:latin typeface="Times New Roman"/>
              </a:rPr>
              <a:t>t</a:t>
            </a:r>
            <a:r>
              <a:rPr lang="en-US" baseline="30000" dirty="0" smtClean="0"/>
              <a:t>+1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,</a:t>
            </a:r>
            <a:r>
              <a:rPr lang="en-US" dirty="0" smtClean="0"/>
              <a:t> (</a:t>
            </a:r>
            <a:r>
              <a:rPr lang="en-US" dirty="0" err="1" smtClean="0">
                <a:latin typeface="Times New Roman"/>
              </a:rPr>
              <a:t>ActionCausesF</a:t>
            </a:r>
            <a:r>
              <a:rPr lang="en-US" baseline="30000" dirty="0" err="1" smtClean="0">
                <a:latin typeface="Times New Roman"/>
              </a:rPr>
              <a:t>t</a:t>
            </a:r>
            <a:r>
              <a:rPr lang="en-US" dirty="0" smtClean="0"/>
              <a:t>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Ç</a:t>
            </a:r>
            <a:r>
              <a:rPr lang="en-US" dirty="0" smtClean="0"/>
              <a:t> (F</a:t>
            </a:r>
            <a:r>
              <a:rPr lang="en-US" baseline="30000" dirty="0" smtClean="0"/>
              <a:t>(</a:t>
            </a:r>
            <a:r>
              <a:rPr lang="en-US" dirty="0" smtClean="0"/>
              <a:t>t) </a:t>
            </a:r>
            <a:r>
              <a:rPr lang="en-US" dirty="0" smtClean="0">
                <a:latin typeface="cmsy10"/>
                <a:ea typeface="cmsy10"/>
                <a:cs typeface="cmsy10"/>
              </a:rPr>
              <a:t>:</a:t>
            </a:r>
            <a:r>
              <a:rPr lang="en-US" dirty="0" smtClean="0"/>
              <a:t> </a:t>
            </a:r>
            <a:r>
              <a:rPr lang="en-US" dirty="0" err="1" smtClean="0">
                <a:latin typeface="Times New Roman"/>
              </a:rPr>
              <a:t>ActionCausesNotF</a:t>
            </a:r>
            <a:r>
              <a:rPr lang="en-US" baseline="30000" dirty="0" err="1" smtClean="0">
                <a:latin typeface="Times New Roman"/>
              </a:rPr>
              <a:t>t</a:t>
            </a:r>
            <a:r>
              <a:rPr lang="en-US" dirty="0" smtClean="0"/>
              <a:t>))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685800"/>
            <a:ext cx="517321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Axiom schema:</a:t>
            </a:r>
          </a:p>
          <a:p>
            <a:r>
              <a:rPr lang="en-US" sz="2000" b="1" dirty="0" smtClean="0">
                <a:solidFill>
                  <a:schemeClr val="accent2"/>
                </a:solidFill>
              </a:rPr>
              <a:t>F is a fluent (prop. that can change over time)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2590800"/>
            <a:ext cx="1545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For example:</a:t>
            </a:r>
            <a:endParaRPr lang="en-US" sz="2000" dirty="0"/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3352800"/>
            <a:ext cx="4546600" cy="3556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10000"/>
            <a:ext cx="3429000" cy="330200"/>
          </a:xfrm>
          <a:prstGeom prst="rect">
            <a:avLst/>
          </a:prstGeom>
        </p:spPr>
      </p:pic>
      <p:pic>
        <p:nvPicPr>
          <p:cNvPr id="13" name="Picture 1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4241800"/>
            <a:ext cx="3352800" cy="3302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5800" y="5105400"/>
            <a:ext cx="79762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333CC"/>
                </a:solidFill>
              </a:rPr>
              <a:t>i.e. L_1,1 was “as before” with [no movement action or bump into wall]</a:t>
            </a:r>
          </a:p>
          <a:p>
            <a:r>
              <a:rPr lang="en-US" sz="2000" b="1" dirty="0">
                <a:solidFill>
                  <a:srgbClr val="3333CC"/>
                </a:solidFill>
              </a:rPr>
              <a:t> </a:t>
            </a:r>
            <a:r>
              <a:rPr lang="en-US" sz="2000" b="1" dirty="0" smtClean="0">
                <a:solidFill>
                  <a:srgbClr val="3333CC"/>
                </a:solidFill>
              </a:rPr>
              <a:t>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or </a:t>
            </a:r>
            <a:r>
              <a:rPr lang="en-US" sz="2000" b="1" dirty="0" smtClean="0">
                <a:solidFill>
                  <a:srgbClr val="3333CC"/>
                </a:solidFill>
              </a:rPr>
              <a:t>resulted from some action (movement into L_1,1.</a:t>
            </a:r>
          </a:p>
        </p:txBody>
      </p:sp>
    </p:spTree>
    <p:extLst>
      <p:ext uri="{BB962C8B-B14F-4D97-AF65-F5344CB8AC3E}">
        <p14:creationId xmlns:p14="http://schemas.microsoft.com/office/powerpoint/2010/main" val="3461052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228600"/>
            <a:ext cx="7772400" cy="114300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Some example inferences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Section 7.7.1 R&amp;N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Screen Shot 2012-10-31 at 12.06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91000"/>
            <a:ext cx="3543300" cy="444500"/>
          </a:xfrm>
          <a:prstGeom prst="rect">
            <a:avLst/>
          </a:prstGeom>
        </p:spPr>
      </p:pic>
      <p:pic>
        <p:nvPicPr>
          <p:cNvPr id="4" name="Picture 3" descr="Screen Shot 2012-10-31 at 12.07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715000"/>
            <a:ext cx="3810000" cy="368300"/>
          </a:xfrm>
          <a:prstGeom prst="rect">
            <a:avLst/>
          </a:prstGeom>
        </p:spPr>
      </p:pic>
      <p:pic>
        <p:nvPicPr>
          <p:cNvPr id="5" name="Picture 4" descr="Screen Shot 2012-10-31 at 12.07.2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38800"/>
            <a:ext cx="3683000" cy="520700"/>
          </a:xfrm>
          <a:prstGeom prst="rect">
            <a:avLst/>
          </a:prstGeom>
        </p:spPr>
      </p:pic>
      <p:pic>
        <p:nvPicPr>
          <p:cNvPr id="6" name="Picture 5" descr="Screen Shot 2012-10-31 at 12.07.1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800600"/>
            <a:ext cx="7023100" cy="571500"/>
          </a:xfrm>
          <a:prstGeom prst="rect">
            <a:avLst/>
          </a:prstGeom>
        </p:spPr>
      </p:pic>
      <p:pic>
        <p:nvPicPr>
          <p:cNvPr id="7" name="Picture 6" descr="Screen Shot 2012-10-31 at 12.07.07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91000"/>
            <a:ext cx="3289300" cy="431800"/>
          </a:xfrm>
          <a:prstGeom prst="rect">
            <a:avLst/>
          </a:prstGeom>
        </p:spPr>
      </p:pic>
      <p:pic>
        <p:nvPicPr>
          <p:cNvPr id="8" name="Picture 7" descr="Screen Shot 2012-10-31 at 12.04.38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51" y="762000"/>
            <a:ext cx="9144000" cy="32787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22344"/>
            <a:ext cx="42891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Actions and inputs up to time 6</a:t>
            </a:r>
          </a:p>
          <a:p>
            <a:r>
              <a:rPr lang="en-US" sz="2000" b="1" dirty="0" smtClean="0">
                <a:solidFill>
                  <a:schemeClr val="accent2"/>
                </a:solidFill>
              </a:rPr>
              <a:t>Note: includes turns!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800600"/>
            <a:ext cx="1902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Define “OK”: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6248400"/>
            <a:ext cx="5299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milliseconds, with modern SAT solver.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7013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10-31 at 12.18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7213600" cy="42426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7724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Alternative formulation: Situation Calculus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R&amp;N 10.4.2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4724400"/>
            <a:ext cx="77386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No explicit time. Actions are what changes the world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from “situation” to “situation”. More elegant, but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still need frame axioms to capture what stays the same.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Inherent with many representation formalisms: “physical”</a:t>
            </a:r>
          </a:p>
          <a:p>
            <a:r>
              <a:rPr lang="en-US" dirty="0" err="1">
                <a:solidFill>
                  <a:schemeClr val="accent2"/>
                </a:solidFill>
              </a:rPr>
              <a:t>p</a:t>
            </a:r>
            <a:r>
              <a:rPr lang="en-US" dirty="0" err="1" smtClean="0">
                <a:solidFill>
                  <a:schemeClr val="accent2"/>
                </a:solidFill>
              </a:rPr>
              <a:t>ersistance</a:t>
            </a:r>
            <a:r>
              <a:rPr lang="en-US" dirty="0" smtClean="0">
                <a:solidFill>
                  <a:schemeClr val="accent2"/>
                </a:solidFill>
              </a:rPr>
              <a:t> does not come for free! (and probably shouldn’t)</a:t>
            </a:r>
          </a:p>
        </p:txBody>
      </p:sp>
      <p:sp>
        <p:nvSpPr>
          <p:cNvPr id="8" name="Oval 7"/>
          <p:cNvSpPr/>
          <p:nvPr/>
        </p:nvSpPr>
        <p:spPr>
          <a:xfrm>
            <a:off x="3048000" y="3581400"/>
            <a:ext cx="2362200" cy="91440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648200" y="2667000"/>
            <a:ext cx="2590800" cy="91440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284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1524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Inference by </a:t>
            </a:r>
            <a:r>
              <a:rPr lang="en-US" sz="2800" dirty="0" smtClean="0">
                <a:solidFill>
                  <a:srgbClr val="FF0000"/>
                </a:solidFill>
              </a:rPr>
              <a:t>enumeration / “model checking”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Style 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7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534400" cy="4191000"/>
          </a:xfrm>
        </p:spPr>
        <p:txBody>
          <a:bodyPr/>
          <a:lstStyle/>
          <a:p>
            <a:pPr marL="0" indent="0"/>
            <a:r>
              <a:rPr lang="en-US" b="1" dirty="0"/>
              <a:t>The goal of logical inference is to decide whether </a:t>
            </a:r>
            <a:r>
              <a:rPr lang="en-US" sz="2400" b="1" i="1" dirty="0"/>
              <a:t>KB</a:t>
            </a:r>
            <a:r>
              <a:rPr lang="en-US" sz="2400" b="1" dirty="0"/>
              <a:t>╞ α, for </a:t>
            </a:r>
            <a:r>
              <a:rPr lang="en-US" sz="2400" b="1" dirty="0" smtClean="0"/>
              <a:t>some </a:t>
            </a:r>
            <a:r>
              <a:rPr lang="en-US" sz="2400" b="1" dirty="0">
                <a:sym typeface="Symbol" charset="0"/>
              </a:rPr>
              <a:t>.</a:t>
            </a:r>
          </a:p>
          <a:p>
            <a:pPr marL="0" indent="0"/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For example, given  the rules of the </a:t>
            </a:r>
            <a:r>
              <a:rPr lang="en-US" sz="2400" b="1" dirty="0" err="1">
                <a:solidFill>
                  <a:srgbClr val="FF0000"/>
                </a:solidFill>
                <a:sym typeface="Symbol" charset="0"/>
              </a:rPr>
              <a:t>Wumpus</a:t>
            </a:r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sym typeface="Symbol" charset="0"/>
              </a:rPr>
              <a:t>World, </a:t>
            </a:r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is P</a:t>
            </a:r>
            <a:r>
              <a:rPr lang="en-US" sz="2400" b="1" baseline="-25000" dirty="0">
                <a:solidFill>
                  <a:srgbClr val="FF0000"/>
                </a:solidFill>
                <a:sym typeface="Symbol" charset="0"/>
              </a:rPr>
              <a:t>22</a:t>
            </a:r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sym typeface="Symbol" charset="0"/>
              </a:rPr>
              <a:t> entailed</a:t>
            </a:r>
            <a:r>
              <a:rPr lang="en-US" sz="2400" b="1" dirty="0">
                <a:solidFill>
                  <a:srgbClr val="FF0000"/>
                </a:solidFill>
                <a:sym typeface="Symbol" charset="0"/>
              </a:rPr>
              <a:t>?</a:t>
            </a:r>
            <a:r>
              <a:rPr lang="en-US" sz="2400" b="1" dirty="0">
                <a:sym typeface="Symbol" charset="0"/>
              </a:rPr>
              <a:t> </a:t>
            </a:r>
            <a:r>
              <a:rPr lang="en-US" sz="1600" dirty="0" smtClean="0">
                <a:sym typeface="Symbol" charset="0"/>
              </a:rPr>
              <a:t>Relevant </a:t>
            </a:r>
            <a:r>
              <a:rPr lang="en-US" sz="1600" dirty="0">
                <a:sym typeface="Symbol" charset="0"/>
              </a:rPr>
              <a:t>propositional symbols:</a:t>
            </a:r>
            <a:endParaRPr lang="en-US" sz="1600" baseline="-25000" dirty="0">
              <a:sym typeface="Symbol" charset="0"/>
            </a:endParaRPr>
          </a:p>
          <a:p>
            <a:endParaRPr lang="en-US" sz="1600" dirty="0">
              <a:sym typeface="Symbol" charset="0"/>
            </a:endParaRPr>
          </a:p>
          <a:p>
            <a:r>
              <a:rPr lang="en-US" dirty="0">
                <a:sym typeface="Symbol" charset="0"/>
              </a:rPr>
              <a:t>	</a:t>
            </a:r>
            <a:endParaRPr lang="en-US" sz="2400" dirty="0">
              <a:sym typeface="Symbol" charset="0"/>
            </a:endParaRPr>
          </a:p>
        </p:txBody>
      </p:sp>
      <p:sp>
        <p:nvSpPr>
          <p:cNvPr id="1876996" name="Rectangle 4"/>
          <p:cNvSpPr>
            <a:spLocks noChangeArrowheads="1"/>
          </p:cNvSpPr>
          <p:nvPr/>
        </p:nvSpPr>
        <p:spPr bwMode="auto">
          <a:xfrm>
            <a:off x="685800" y="2209800"/>
            <a:ext cx="4572000" cy="197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600" dirty="0">
                <a:sym typeface="Symbol" charset="0"/>
              </a:rPr>
              <a:t>R1: </a:t>
            </a:r>
            <a:r>
              <a:rPr lang="en-US" sz="1600" dirty="0"/>
              <a:t> P</a:t>
            </a:r>
            <a:r>
              <a:rPr lang="en-US" sz="1600" baseline="-25000" dirty="0"/>
              <a:t>1,1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600" dirty="0">
                <a:sym typeface="Symbol" charset="0"/>
              </a:rPr>
              <a:t>R2: </a:t>
            </a:r>
            <a:r>
              <a:rPr lang="en-US" sz="1600" dirty="0"/>
              <a:t>B</a:t>
            </a:r>
            <a:r>
              <a:rPr lang="en-US" sz="1600" baseline="-25000" dirty="0"/>
              <a:t>1,1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600" dirty="0"/>
              <a:t>R3: </a:t>
            </a:r>
            <a:r>
              <a:rPr lang="en-US" sz="1600" dirty="0" smtClean="0"/>
              <a:t>B</a:t>
            </a:r>
            <a:r>
              <a:rPr lang="en-US" sz="1600" baseline="-25000" dirty="0" smtClean="0"/>
              <a:t>2,1</a:t>
            </a:r>
            <a:endParaRPr lang="en-US" sz="10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dirty="0"/>
              <a:t>"Pits cause breezes in adjacent squares"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600" dirty="0"/>
              <a:t>R4: B</a:t>
            </a:r>
            <a:r>
              <a:rPr lang="en-US" sz="1600" baseline="-25000" dirty="0"/>
              <a:t>1,1  </a:t>
            </a:r>
            <a:r>
              <a:rPr lang="en-US" sz="1600" dirty="0">
                <a:sym typeface="Symbol" charset="0"/>
              </a:rPr>
              <a:t></a:t>
            </a:r>
            <a:r>
              <a:rPr lang="en-US" sz="1600" baseline="-25000" dirty="0"/>
              <a:t> 	</a:t>
            </a:r>
            <a:r>
              <a:rPr lang="en-US" sz="1600" dirty="0"/>
              <a:t>(P</a:t>
            </a:r>
            <a:r>
              <a:rPr lang="en-US" sz="1600" baseline="-25000" dirty="0"/>
              <a:t>1,2</a:t>
            </a:r>
            <a:r>
              <a:rPr lang="en-US" sz="1600" dirty="0"/>
              <a:t> </a:t>
            </a:r>
            <a:r>
              <a:rPr lang="en-US" sz="1600" dirty="0">
                <a:sym typeface="Symbol" charset="0"/>
              </a:rPr>
              <a:t></a:t>
            </a:r>
            <a:r>
              <a:rPr lang="en-US" sz="1600" dirty="0"/>
              <a:t> P</a:t>
            </a:r>
            <a:r>
              <a:rPr lang="en-US" sz="1600" baseline="-25000" dirty="0"/>
              <a:t>2,1</a:t>
            </a:r>
            <a:r>
              <a:rPr lang="en-US" sz="1600" dirty="0"/>
              <a:t>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600" dirty="0"/>
              <a:t>R5: B</a:t>
            </a:r>
            <a:r>
              <a:rPr lang="en-US" sz="1600" baseline="-25000" dirty="0"/>
              <a:t>2,1  </a:t>
            </a:r>
            <a:r>
              <a:rPr lang="en-US" sz="1600" dirty="0">
                <a:sym typeface="Symbol" charset="0"/>
              </a:rPr>
              <a:t></a:t>
            </a:r>
            <a:r>
              <a:rPr lang="en-US" sz="1600" dirty="0"/>
              <a:t>	(P</a:t>
            </a:r>
            <a:r>
              <a:rPr lang="en-US" sz="1600" baseline="-25000" dirty="0"/>
              <a:t>1,1</a:t>
            </a:r>
            <a:r>
              <a:rPr lang="en-US" sz="1600" dirty="0"/>
              <a:t> </a:t>
            </a:r>
            <a:r>
              <a:rPr lang="en-US" sz="1600" dirty="0">
                <a:sym typeface="Symbol" charset="0"/>
              </a:rPr>
              <a:t></a:t>
            </a:r>
            <a:r>
              <a:rPr lang="en-US" sz="1600" dirty="0"/>
              <a:t> P</a:t>
            </a:r>
            <a:r>
              <a:rPr lang="en-US" sz="1600" baseline="-25000" dirty="0"/>
              <a:t>2,2 </a:t>
            </a:r>
            <a:r>
              <a:rPr lang="en-US" sz="1600" dirty="0">
                <a:sym typeface="Symbol" charset="0"/>
              </a:rPr>
              <a:t></a:t>
            </a:r>
            <a:r>
              <a:rPr lang="en-US" sz="1600" dirty="0"/>
              <a:t> P</a:t>
            </a:r>
            <a:r>
              <a:rPr lang="en-US" sz="1600" baseline="-25000" dirty="0"/>
              <a:t>3,1</a:t>
            </a:r>
            <a:r>
              <a:rPr lang="en-US" sz="1600" dirty="0"/>
              <a:t>)
</a:t>
            </a:r>
          </a:p>
        </p:txBody>
      </p:sp>
      <p:sp>
        <p:nvSpPr>
          <p:cNvPr id="1876997" name="Text Box 5"/>
          <p:cNvSpPr txBox="1">
            <a:spLocks noChangeArrowheads="1"/>
          </p:cNvSpPr>
          <p:nvPr/>
        </p:nvSpPr>
        <p:spPr bwMode="auto">
          <a:xfrm>
            <a:off x="711482" y="3962400"/>
            <a:ext cx="736571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Inference by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enumeration. We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have 7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relevant symbols 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Therefore 2</a:t>
            </a:r>
            <a:r>
              <a:rPr lang="en-US" b="1" baseline="30000" dirty="0" smtClean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7 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= 128 interpretations. 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Need to check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if P22 is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true in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all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of the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KB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models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sym typeface="Wingdings" charset="0"/>
              </a:rPr>
              <a:t>(interpretations that satisfy KB sentences).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5715000"/>
            <a:ext cx="84258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Q.: KB has many more symbols. Why can we restrict ourselves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 to these symbols here?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4728" y="6172200"/>
            <a:ext cx="463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But, be careful, typically we can’t!!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0400" y="25146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b="1" dirty="0" smtClean="0">
                <a:solidFill>
                  <a:srgbClr val="3333CC"/>
                </a:solidFill>
              </a:rPr>
              <a:t>Models(KB</a:t>
            </a:r>
            <a:r>
              <a:rPr lang="en-US" b="1" dirty="0">
                <a:solidFill>
                  <a:srgbClr val="3333CC"/>
                </a:solidFill>
              </a:rPr>
              <a:t>)        Models( </a:t>
            </a:r>
            <a:r>
              <a:rPr lang="en-US" b="1" dirty="0" smtClean="0">
                <a:solidFill>
                  <a:srgbClr val="3333CC"/>
                </a:solidFill>
              </a:rPr>
              <a:t>P22 )</a:t>
            </a:r>
            <a:endParaRPr lang="en-US" b="1" dirty="0">
              <a:solidFill>
                <a:srgbClr val="3333CC"/>
              </a:solidFill>
            </a:endParaRPr>
          </a:p>
        </p:txBody>
      </p:sp>
      <p:pic>
        <p:nvPicPr>
          <p:cNvPr id="9" name="Picture 8" descr="Screen Shot 2012-10-24 at 1.33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2616200"/>
            <a:ext cx="355600" cy="35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0" y="21336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51935700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6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6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76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76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9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769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769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9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769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769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228600"/>
            <a:ext cx="7772400" cy="114300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All equivalent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Prop. / FO Logic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457200"/>
            <a:ext cx="1557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1)  KB </a:t>
            </a:r>
            <a:r>
              <a:rPr lang="en-US" dirty="0" smtClean="0">
                <a:latin typeface="msam10"/>
                <a:ea typeface="msam10"/>
                <a:cs typeface="msam10"/>
              </a:rPr>
              <a:t>²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endParaRPr lang="en-US" dirty="0">
              <a:latin typeface="cmmi1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990600"/>
            <a:ext cx="264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2)  M(KB) </a:t>
            </a:r>
            <a:r>
              <a:rPr lang="en-US" dirty="0" smtClean="0">
                <a:latin typeface="cmsy10"/>
                <a:ea typeface="cmsy10"/>
                <a:cs typeface="cmsy10"/>
              </a:rPr>
              <a:t>µ</a:t>
            </a:r>
            <a:r>
              <a:rPr lang="en-US" dirty="0" smtClean="0"/>
              <a:t> M(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2129135"/>
            <a:ext cx="2147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3)  </a:t>
            </a:r>
            <a:r>
              <a:rPr lang="en-US" dirty="0" smtClean="0">
                <a:latin typeface="msam10"/>
                <a:ea typeface="msam10"/>
                <a:cs typeface="msam10"/>
              </a:rPr>
              <a:t>²</a:t>
            </a:r>
            <a:r>
              <a:rPr lang="en-US" dirty="0" smtClean="0"/>
              <a:t> (KB </a:t>
            </a:r>
            <a:r>
              <a:rPr lang="en-US" dirty="0" smtClean="0">
                <a:latin typeface="cmsy10"/>
                <a:ea typeface="cmsy10"/>
                <a:cs typeface="cmsy10"/>
              </a:rPr>
              <a:t>)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2129135"/>
            <a:ext cx="3407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d</a:t>
            </a:r>
            <a:r>
              <a:rPr lang="en-US" b="1" dirty="0" smtClean="0">
                <a:solidFill>
                  <a:schemeClr val="accent2"/>
                </a:solidFill>
              </a:rPr>
              <a:t>eduction </a:t>
            </a:r>
            <a:r>
              <a:rPr lang="en-US" b="1" dirty="0" err="1" smtClean="0">
                <a:solidFill>
                  <a:schemeClr val="accent2"/>
                </a:solidFill>
              </a:rPr>
              <a:t>thm</a:t>
            </a:r>
            <a:r>
              <a:rPr lang="en-US" b="1" dirty="0" smtClean="0">
                <a:solidFill>
                  <a:schemeClr val="accent2"/>
                </a:solidFill>
              </a:rPr>
              <a:t>. R&amp;N 7.5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2895600"/>
            <a:ext cx="1675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4)   KB </a:t>
            </a:r>
            <a:r>
              <a:rPr lang="en-US" dirty="0" smtClean="0">
                <a:latin typeface="cmsy10"/>
                <a:ea typeface="cmsy10"/>
                <a:cs typeface="cmsy10"/>
              </a:rPr>
              <a:t>`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86200" y="1009472"/>
            <a:ext cx="532579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2946A"/>
                </a:solidFill>
              </a:rPr>
              <a:t>by </a:t>
            </a:r>
            <a:r>
              <a:rPr lang="en-US" b="1" dirty="0" err="1" smtClean="0">
                <a:solidFill>
                  <a:srgbClr val="32946A"/>
                </a:solidFill>
              </a:rPr>
              <a:t>defn</a:t>
            </a:r>
            <a:r>
              <a:rPr lang="en-US" b="1" dirty="0" smtClean="0">
                <a:solidFill>
                  <a:srgbClr val="32946A"/>
                </a:solidFill>
              </a:rPr>
              <a:t>. / semantic proofs / truth tables</a:t>
            </a:r>
          </a:p>
          <a:p>
            <a:r>
              <a:rPr lang="en-US" b="1" dirty="0" smtClean="0">
                <a:solidFill>
                  <a:srgbClr val="32946A"/>
                </a:solidFill>
              </a:rPr>
              <a:t>“model checking” /enumeration</a:t>
            </a:r>
          </a:p>
          <a:p>
            <a:r>
              <a:rPr lang="en-US" b="1" dirty="0" smtClean="0">
                <a:solidFill>
                  <a:srgbClr val="32946A"/>
                </a:solidFill>
              </a:rPr>
              <a:t> (style I, R&amp;N 7.4.4)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39975" y="2743200"/>
            <a:ext cx="47170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oundness and completeness</a:t>
            </a:r>
          </a:p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logical deduction / symbol pushing</a:t>
            </a:r>
          </a:p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proof by inference rules (style II)</a:t>
            </a:r>
          </a:p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e.g. modus ponens (R&amp;N 7.5.1)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17484" y="452735"/>
            <a:ext cx="1586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entailment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0151" y="4419600"/>
            <a:ext cx="4019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5)  (KB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: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)  is inconsistent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19295" y="4419600"/>
            <a:ext cx="44619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</a:t>
            </a:r>
            <a:r>
              <a:rPr lang="en-US" b="1" dirty="0" smtClean="0">
                <a:solidFill>
                  <a:schemeClr val="accent2"/>
                </a:solidFill>
              </a:rPr>
              <a:t>Proof by contradiction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use CNF / clausal form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Resolution   (style III, R&amp;N 7.5)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SAT solvers (style IV, R&amp;N 7.6)</a:t>
            </a:r>
          </a:p>
          <a:p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       most effective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134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5" grpId="0"/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228600"/>
            <a:ext cx="7772400" cy="114300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Proof techniques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295400"/>
            <a:ext cx="2313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M(KB) </a:t>
            </a:r>
            <a:r>
              <a:rPr lang="en-US" dirty="0" smtClean="0">
                <a:latin typeface="cmsy10"/>
                <a:ea typeface="cmsy10"/>
                <a:cs typeface="cmsy10"/>
              </a:rPr>
              <a:t>µ</a:t>
            </a:r>
            <a:r>
              <a:rPr lang="en-US" dirty="0" smtClean="0"/>
              <a:t> M(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2895600"/>
            <a:ext cx="1381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KB </a:t>
            </a:r>
            <a:r>
              <a:rPr lang="en-US" dirty="0" smtClean="0">
                <a:latin typeface="cmsy10"/>
                <a:ea typeface="cmsy10"/>
                <a:cs typeface="cmsy10"/>
              </a:rPr>
              <a:t>`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62403" y="1295400"/>
            <a:ext cx="500539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by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defn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 / semantic proofs / truth tables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“model checking”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(style I, R&amp;N 7.4.4)  Done.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9975" y="2743200"/>
            <a:ext cx="451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</a:t>
            </a:r>
            <a:r>
              <a:rPr lang="en-US" dirty="0" smtClean="0">
                <a:solidFill>
                  <a:schemeClr val="accent1"/>
                </a:solidFill>
              </a:rPr>
              <a:t>oundness and completeness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logical deduction / symbol pushing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proof by inference rules (style II)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e.g. modus ponens (R&amp;N 7.5.1)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0151" y="4419600"/>
            <a:ext cx="3724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(KB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: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)  is inconsistent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19295" y="4419600"/>
            <a:ext cx="43737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</a:t>
            </a:r>
            <a:r>
              <a:rPr lang="en-US" dirty="0" smtClean="0">
                <a:solidFill>
                  <a:schemeClr val="accent2"/>
                </a:solidFill>
              </a:rPr>
              <a:t>Proof by contradiction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use CNF / clausal form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Resolution   (style III, R&amp;N 7.5)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SAT solvers (style IV, R&amp;N 7.6)</a:t>
            </a:r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</a:t>
            </a:r>
            <a:r>
              <a:rPr lang="en-US" dirty="0">
                <a:solidFill>
                  <a:schemeClr val="accent2"/>
                </a:solidFill>
              </a:rPr>
              <a:t> most effective</a:t>
            </a:r>
          </a:p>
        </p:txBody>
      </p:sp>
    </p:spTree>
    <p:extLst>
      <p:ext uri="{BB962C8B-B14F-4D97-AF65-F5344CB8AC3E}">
        <p14:creationId xmlns:p14="http://schemas.microsoft.com/office/powerpoint/2010/main" val="2651373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5" grpId="0"/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304800"/>
            <a:ext cx="77724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Aside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85800"/>
            <a:ext cx="6560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Standard syntax and semantics for propositional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logic. (CS-2800; see 7.4.1 and 7.4.2.)</a:t>
            </a:r>
          </a:p>
        </p:txBody>
      </p:sp>
      <p:pic>
        <p:nvPicPr>
          <p:cNvPr id="8" name="Picture 7" descr="Screen Shot 2012-10-29 at 2.15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90800"/>
            <a:ext cx="7772400" cy="39148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2057400"/>
            <a:ext cx="1125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Syntax: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9685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381000"/>
            <a:ext cx="655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Semantics</a:t>
            </a:r>
          </a:p>
          <a:p>
            <a:endParaRPr lang="en-US" dirty="0"/>
          </a:p>
          <a:p>
            <a:r>
              <a:rPr lang="en-US" dirty="0" smtClean="0"/>
              <a:t>Note</a:t>
            </a:r>
            <a:r>
              <a:rPr lang="en-US" dirty="0"/>
              <a:t>: Truth value of a sentence is built from its </a:t>
            </a:r>
            <a:r>
              <a:rPr lang="en-US" dirty="0" smtClean="0"/>
              <a:t>parts </a:t>
            </a:r>
            <a:r>
              <a:rPr lang="en-US" dirty="0"/>
              <a:t>“compositional semantics”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30208" r="7813" b="50000"/>
          <a:stretch>
            <a:fillRect/>
          </a:stretch>
        </p:blipFill>
        <p:spPr bwMode="auto">
          <a:xfrm>
            <a:off x="685800" y="2743200"/>
            <a:ext cx="769620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392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4" t="39583" r="3125" b="15625"/>
          <a:stretch>
            <a:fillRect/>
          </a:stretch>
        </p:blipFill>
        <p:spPr bwMode="auto">
          <a:xfrm>
            <a:off x="1524000" y="1447800"/>
            <a:ext cx="6553200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457200"/>
            <a:ext cx="2894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Logical equivalences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47862" y="3048000"/>
            <a:ext cx="54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(*)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5329535"/>
            <a:ext cx="64041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(*</a:t>
            </a:r>
            <a:r>
              <a:rPr lang="en-US" sz="2000" b="1" dirty="0" smtClean="0">
                <a:solidFill>
                  <a:srgbClr val="FF0000"/>
                </a:solidFill>
              </a:rPr>
              <a:t>)  </a:t>
            </a:r>
            <a:r>
              <a:rPr lang="en-US" sz="2000" b="1" dirty="0" smtClean="0">
                <a:solidFill>
                  <a:schemeClr val="accent2"/>
                </a:solidFill>
              </a:rPr>
              <a:t>key to go to clausal (Conjunctive Normal Form)</a:t>
            </a:r>
          </a:p>
          <a:p>
            <a:r>
              <a:rPr lang="en-US" sz="2000" b="1" dirty="0" smtClean="0">
                <a:solidFill>
                  <a:schemeClr val="accent2"/>
                </a:solidFill>
              </a:rPr>
              <a:t>Implication for “humans”; clauses for machines.</a:t>
            </a:r>
          </a:p>
          <a:p>
            <a:r>
              <a:rPr lang="en-US" sz="2000" b="1" dirty="0" smtClean="0">
                <a:solidFill>
                  <a:schemeClr val="accent2"/>
                </a:solidFill>
              </a:rPr>
              <a:t>de Morgan laws also very useful in going to clausal form.</a:t>
            </a:r>
            <a:endParaRPr lang="en-US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270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77724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Style II: Proof </a:t>
            </a:r>
            <a:r>
              <a:rPr lang="en-US" sz="2800" dirty="0">
                <a:solidFill>
                  <a:srgbClr val="FF0000"/>
                </a:solidFill>
              </a:rPr>
              <a:t>by inference </a:t>
            </a:r>
            <a:r>
              <a:rPr lang="en-US" sz="2800" dirty="0" smtClean="0">
                <a:solidFill>
                  <a:srgbClr val="FF0000"/>
                </a:solidFill>
              </a:rPr>
              <a:t>rules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Modus Ponens  (MP)</a:t>
            </a:r>
            <a:endParaRPr lang="en-US" sz="2800" dirty="0"/>
          </a:p>
        </p:txBody>
      </p:sp>
      <p:pic>
        <p:nvPicPr>
          <p:cNvPr id="3" name="Picture 9" descr="wumpus-seq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00125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7604125" y="28606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858000" y="22860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00" y="3810000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Wumpus</a:t>
            </a:r>
            <a:r>
              <a:rPr lang="en-US" dirty="0" smtClean="0"/>
              <a:t> world</a:t>
            </a:r>
          </a:p>
          <a:p>
            <a:r>
              <a:rPr lang="en-US" dirty="0"/>
              <a:t>a</a:t>
            </a:r>
            <a:r>
              <a:rPr lang="en-US" dirty="0" smtClean="0"/>
              <a:t>t T = 1</a:t>
            </a:r>
            <a:endParaRPr lang="en-US" dirty="0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66294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400800" y="30480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cs typeface="+mn-cs"/>
              </a:rPr>
              <a:t>V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858000" y="2971800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cs typeface="+mn-cs"/>
              </a:rPr>
              <a:t>A/B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0"/>
            <a:ext cx="4572000" cy="22021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rgbClr val="FF0000"/>
                </a:solidFill>
                <a:sym typeface="Symbol" charset="0"/>
              </a:rPr>
              <a:t>KB at T = 1: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ym typeface="Symbol" charset="0"/>
              </a:rPr>
              <a:t>R1</a:t>
            </a:r>
            <a:r>
              <a:rPr lang="en-US" sz="1800" b="1" dirty="0">
                <a:sym typeface="Symbol" charset="0"/>
              </a:rPr>
              <a:t>: </a:t>
            </a:r>
            <a:r>
              <a:rPr lang="en-US" sz="1800" b="1" dirty="0" smtClean="0">
                <a:sym typeface="Symbol" charset="0"/>
              </a:rPr>
              <a:t> </a:t>
            </a:r>
            <a:r>
              <a:rPr lang="en-US" sz="1800" b="1" dirty="0" smtClean="0"/>
              <a:t>P</a:t>
            </a:r>
            <a:r>
              <a:rPr lang="en-US" sz="1800" b="1" baseline="-25000" dirty="0" smtClean="0"/>
              <a:t>1,1</a:t>
            </a:r>
            <a:endParaRPr lang="en-US" sz="1800" b="1" baseline="-25000" dirty="0"/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ym typeface="Symbol" charset="0"/>
              </a:rPr>
              <a:t>R2</a:t>
            </a:r>
            <a:r>
              <a:rPr lang="en-US" sz="1800" b="1" dirty="0" smtClean="0">
                <a:sym typeface="Symbol" charset="0"/>
              </a:rPr>
              <a:t>:  </a:t>
            </a:r>
            <a:r>
              <a:rPr lang="en-US" sz="1800" b="1" dirty="0">
                <a:sym typeface="Symbol" charset="0"/>
              </a:rPr>
              <a:t></a:t>
            </a:r>
            <a:r>
              <a:rPr lang="en-US" sz="1800" b="1" dirty="0"/>
              <a:t>B</a:t>
            </a:r>
            <a:r>
              <a:rPr lang="en-US" sz="1800" b="1" baseline="-25000" dirty="0"/>
              <a:t>1,1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/>
              <a:t>R3: </a:t>
            </a:r>
            <a:r>
              <a:rPr lang="en-US" sz="1800" b="1" dirty="0" smtClean="0"/>
              <a:t> B</a:t>
            </a:r>
            <a:r>
              <a:rPr lang="en-US" sz="1800" b="1" baseline="-25000" dirty="0" smtClean="0"/>
              <a:t>2,1</a:t>
            </a:r>
            <a:endParaRPr lang="en-US" sz="1050" b="1" dirty="0"/>
          </a:p>
          <a:p>
            <a:pPr lvl="1">
              <a:lnSpc>
                <a:spcPct val="90000"/>
              </a:lnSpc>
              <a:spcBef>
                <a:spcPct val="20000"/>
              </a:spcBef>
            </a:pPr>
            <a:endParaRPr lang="en-US" sz="1800" b="1" dirty="0" smtClean="0"/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R4</a:t>
            </a:r>
            <a:r>
              <a:rPr lang="en-US" sz="1800" b="1" dirty="0"/>
              <a:t>: </a:t>
            </a:r>
            <a:r>
              <a:rPr lang="en-US" sz="1800" b="1" dirty="0" smtClean="0"/>
              <a:t> B</a:t>
            </a:r>
            <a:r>
              <a:rPr lang="en-US" sz="1800" b="1" baseline="-25000" dirty="0" smtClean="0"/>
              <a:t>1,1  </a:t>
            </a:r>
            <a:r>
              <a:rPr lang="en-US" sz="1800" b="1" dirty="0" smtClean="0">
                <a:sym typeface="Symbol" charset="0"/>
              </a:rPr>
              <a:t></a:t>
            </a:r>
            <a:r>
              <a:rPr lang="en-US" sz="1800" b="1" baseline="-25000" dirty="0" smtClean="0">
                <a:sym typeface="Symbol" charset="0"/>
              </a:rPr>
              <a:t> </a:t>
            </a:r>
            <a:r>
              <a:rPr lang="en-US" sz="1800" b="1" dirty="0" smtClean="0"/>
              <a:t>(</a:t>
            </a:r>
            <a:r>
              <a:rPr lang="en-US" sz="1800" b="1" dirty="0"/>
              <a:t>P</a:t>
            </a:r>
            <a:r>
              <a:rPr lang="en-US" sz="1800" b="1" baseline="-25000" dirty="0"/>
              <a:t>1,2</a:t>
            </a:r>
            <a:r>
              <a:rPr lang="en-US" sz="1800" b="1" dirty="0"/>
              <a:t>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2,1</a:t>
            </a:r>
            <a:r>
              <a:rPr lang="en-US" sz="1800" b="1" dirty="0"/>
              <a:t>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/>
              <a:t>R5: </a:t>
            </a:r>
            <a:r>
              <a:rPr lang="en-US" sz="1800" b="1" dirty="0" smtClean="0"/>
              <a:t> B</a:t>
            </a:r>
            <a:r>
              <a:rPr lang="en-US" sz="1800" b="1" baseline="-25000" dirty="0" smtClean="0"/>
              <a:t>2,1  </a:t>
            </a:r>
            <a:r>
              <a:rPr lang="en-US" sz="1800" b="1" dirty="0" smtClean="0">
                <a:sym typeface="Symbol" charset="0"/>
              </a:rPr>
              <a:t> </a:t>
            </a:r>
            <a:r>
              <a:rPr lang="en-US" sz="1800" b="1" dirty="0" smtClean="0"/>
              <a:t>(</a:t>
            </a:r>
            <a:r>
              <a:rPr lang="en-US" sz="1800" b="1" dirty="0"/>
              <a:t>P</a:t>
            </a:r>
            <a:r>
              <a:rPr lang="en-US" sz="1800" b="1" baseline="-25000" dirty="0"/>
              <a:t>1,1</a:t>
            </a:r>
            <a:r>
              <a:rPr lang="en-US" sz="1800" b="1" dirty="0"/>
              <a:t>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2,2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3,1</a:t>
            </a:r>
            <a:r>
              <a:rPr lang="en-US" sz="1800" b="1" dirty="0"/>
              <a:t>)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2209800"/>
            <a:ext cx="4149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How can we show that KR </a:t>
            </a:r>
            <a:r>
              <a:rPr lang="en-US" sz="2000" b="1" dirty="0" smtClean="0">
                <a:solidFill>
                  <a:schemeClr val="accent2"/>
                </a:solidFill>
                <a:latin typeface="msam10"/>
                <a:ea typeface="msam10"/>
                <a:cs typeface="msam10"/>
              </a:rPr>
              <a:t>²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2000" dirty="0" smtClean="0">
                <a:solidFill>
                  <a:schemeClr val="accent2"/>
                </a:solidFill>
                <a:latin typeface="Times New Roman"/>
              </a:rPr>
              <a:t>P</a:t>
            </a:r>
            <a:r>
              <a:rPr lang="en-US" sz="2000" b="1" baseline="-25000" dirty="0" smtClean="0">
                <a:solidFill>
                  <a:schemeClr val="accent2"/>
                </a:solidFill>
                <a:latin typeface="Times New Roman"/>
              </a:rPr>
              <a:t>1,2</a:t>
            </a:r>
            <a:r>
              <a:rPr lang="en-US" sz="2000" b="1" dirty="0" smtClean="0">
                <a:solidFill>
                  <a:schemeClr val="accent2"/>
                </a:solidFill>
              </a:rPr>
              <a:t> ?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2590800"/>
            <a:ext cx="6324600" cy="4612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R4</a:t>
            </a:r>
            <a:r>
              <a:rPr lang="en-US" sz="1800" b="1" dirty="0"/>
              <a:t>:  B</a:t>
            </a:r>
            <a:r>
              <a:rPr lang="en-US" sz="1800" b="1" baseline="-25000" dirty="0"/>
              <a:t>1,1  </a:t>
            </a:r>
            <a:r>
              <a:rPr lang="en-US" sz="1800" b="1" dirty="0">
                <a:sym typeface="Symbol" charset="0"/>
              </a:rPr>
              <a:t></a:t>
            </a:r>
            <a:r>
              <a:rPr lang="en-US" sz="1800" b="1" baseline="-25000" dirty="0">
                <a:sym typeface="Symbol" charset="0"/>
              </a:rPr>
              <a:t> </a:t>
            </a:r>
            <a:r>
              <a:rPr lang="en-US" sz="1800" b="1" baseline="-25000" dirty="0" smtClean="0">
                <a:sym typeface="Symbol" charset="0"/>
              </a:rPr>
              <a:t> </a:t>
            </a:r>
            <a:r>
              <a:rPr lang="en-US" sz="1800" b="1" dirty="0" smtClean="0"/>
              <a:t>(</a:t>
            </a:r>
            <a:r>
              <a:rPr lang="en-US" sz="1800" b="1" dirty="0"/>
              <a:t>P</a:t>
            </a:r>
            <a:r>
              <a:rPr lang="en-US" sz="1800" b="1" baseline="-25000" dirty="0"/>
              <a:t>1,2</a:t>
            </a:r>
            <a:r>
              <a:rPr lang="en-US" sz="1800" b="1" dirty="0"/>
              <a:t>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2,1</a:t>
            </a:r>
            <a:r>
              <a:rPr lang="en-US" sz="1800" b="1" dirty="0" smtClean="0"/>
              <a:t>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It follows (</a:t>
            </a:r>
            <a:r>
              <a:rPr lang="en-US" sz="1800" b="1" dirty="0" err="1" smtClean="0"/>
              <a:t>bicond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elim</a:t>
            </a:r>
            <a:r>
              <a:rPr lang="en-US" sz="1800" b="1" dirty="0" smtClean="0"/>
              <a:t>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/>
              <a:t>B</a:t>
            </a:r>
            <a:r>
              <a:rPr lang="en-US" sz="1800" b="1" baseline="-25000" dirty="0"/>
              <a:t>1,1  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)</a:t>
            </a:r>
            <a:r>
              <a:rPr lang="en-US" sz="1800" b="1" baseline="-25000" dirty="0" smtClean="0">
                <a:sym typeface="Symbol" charset="0"/>
              </a:rPr>
              <a:t>  </a:t>
            </a:r>
            <a:r>
              <a:rPr lang="en-US" sz="1800" b="1" dirty="0"/>
              <a:t>(P</a:t>
            </a:r>
            <a:r>
              <a:rPr lang="en-US" sz="1800" b="1" baseline="-25000" dirty="0"/>
              <a:t>1,2</a:t>
            </a:r>
            <a:r>
              <a:rPr lang="en-US" sz="1800" b="1" dirty="0"/>
              <a:t>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2,1</a:t>
            </a:r>
            <a:r>
              <a:rPr lang="en-US" sz="1800" b="1" dirty="0" smtClean="0"/>
              <a:t>) </a:t>
            </a:r>
            <a:r>
              <a:rPr lang="en-US" sz="1800" b="1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sz="1800" b="1" dirty="0" smtClean="0"/>
              <a:t> </a:t>
            </a:r>
            <a:r>
              <a:rPr lang="en-US" sz="1800" b="1" dirty="0"/>
              <a:t>(P</a:t>
            </a:r>
            <a:r>
              <a:rPr lang="en-US" sz="1800" b="1" baseline="-25000" dirty="0"/>
              <a:t>1,2</a:t>
            </a:r>
            <a:r>
              <a:rPr lang="en-US" sz="1800" b="1" dirty="0"/>
              <a:t>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2,1</a:t>
            </a:r>
            <a:r>
              <a:rPr lang="en-US" sz="1800" b="1" dirty="0"/>
              <a:t>) </a:t>
            </a:r>
            <a:r>
              <a:rPr lang="en-US" sz="1800" b="1" dirty="0">
                <a:latin typeface="cmsy10"/>
                <a:ea typeface="cmsy10"/>
                <a:cs typeface="cmsy10"/>
              </a:rPr>
              <a:t>)</a:t>
            </a:r>
            <a:r>
              <a:rPr lang="en-US" sz="1800" b="1" dirty="0"/>
              <a:t>  B</a:t>
            </a:r>
            <a:r>
              <a:rPr lang="en-US" sz="1800" b="1" baseline="-25000" dirty="0"/>
              <a:t>1,1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And-elimination (7.5.1 R&amp;N):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/>
              <a:t>(P</a:t>
            </a:r>
            <a:r>
              <a:rPr lang="en-US" sz="1800" b="1" baseline="-25000" dirty="0"/>
              <a:t>1,2</a:t>
            </a:r>
            <a:r>
              <a:rPr lang="en-US" sz="1800" b="1" dirty="0"/>
              <a:t>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2,1</a:t>
            </a:r>
            <a:r>
              <a:rPr lang="en-US" sz="1800" b="1" dirty="0" smtClean="0"/>
              <a:t>) 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)</a:t>
            </a:r>
            <a:r>
              <a:rPr lang="en-US" sz="1800" b="1" dirty="0" smtClean="0"/>
              <a:t>  </a:t>
            </a:r>
            <a:r>
              <a:rPr lang="en-US" sz="1800" b="1" dirty="0"/>
              <a:t>B</a:t>
            </a:r>
            <a:r>
              <a:rPr lang="en-US" sz="1800" b="1" baseline="-25000" dirty="0"/>
              <a:t>1,1 </a:t>
            </a:r>
            <a:endParaRPr lang="en-US" sz="1800" b="1" baseline="-25000" dirty="0" smtClean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By contrapositive: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Times New Roman"/>
              </a:rPr>
              <a:t>B</a:t>
            </a:r>
            <a:r>
              <a:rPr lang="en-US" sz="1800" b="1" baseline="-25000" dirty="0" smtClean="0">
                <a:latin typeface="Times New Roman"/>
              </a:rPr>
              <a:t>1,1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)</a:t>
            </a:r>
            <a:r>
              <a:rPr lang="en-US" sz="1800" b="1" dirty="0" smtClean="0"/>
              <a:t> (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/>
              <a:t> (</a:t>
            </a:r>
            <a:r>
              <a:rPr lang="en-US" sz="1800" b="1" dirty="0" smtClean="0">
                <a:latin typeface="Times New Roman"/>
              </a:rPr>
              <a:t>P</a:t>
            </a:r>
            <a:r>
              <a:rPr lang="en-US" sz="1800" b="1" baseline="-25000" dirty="0" smtClean="0">
                <a:latin typeface="Times New Roman"/>
              </a:rPr>
              <a:t>1,2</a:t>
            </a:r>
            <a:r>
              <a:rPr lang="en-US" sz="1800" b="1" dirty="0" smtClean="0"/>
              <a:t> </a:t>
            </a:r>
            <a:r>
              <a:rPr lang="en-US" sz="1800" b="1" dirty="0" err="1" smtClean="0"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Times New Roman"/>
              </a:rPr>
              <a:t>P</a:t>
            </a:r>
            <a:r>
              <a:rPr lang="en-US" sz="1800" b="1" baseline="-25000" dirty="0" smtClean="0">
                <a:latin typeface="Times New Roman"/>
              </a:rPr>
              <a:t>2,1</a:t>
            </a:r>
            <a:r>
              <a:rPr lang="en-US" sz="1800" b="1" dirty="0" smtClean="0"/>
              <a:t>))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Thus (de Morgan):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/>
              <a:t> </a:t>
            </a:r>
            <a:r>
              <a:rPr lang="en-US" sz="1800" b="1" dirty="0">
                <a:latin typeface="Times New Roman"/>
              </a:rPr>
              <a:t>B</a:t>
            </a:r>
            <a:r>
              <a:rPr lang="en-US" sz="1800" b="1" baseline="-25000" dirty="0">
                <a:latin typeface="Times New Roman"/>
              </a:rPr>
              <a:t>1,1</a:t>
            </a:r>
            <a:r>
              <a:rPr lang="en-US" sz="1800" b="1" dirty="0"/>
              <a:t> </a:t>
            </a:r>
            <a:r>
              <a:rPr lang="en-US" sz="1800" b="1" dirty="0">
                <a:latin typeface="cmsy10"/>
                <a:ea typeface="cmsy10"/>
                <a:cs typeface="cmsy10"/>
              </a:rPr>
              <a:t>)</a:t>
            </a:r>
            <a:r>
              <a:rPr lang="en-US" sz="1800" b="1" dirty="0"/>
              <a:t> (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latin typeface="Times New Roman"/>
              </a:rPr>
              <a:t>P</a:t>
            </a:r>
            <a:r>
              <a:rPr lang="en-US" sz="1800" b="1" baseline="-25000" dirty="0" smtClean="0">
                <a:latin typeface="Times New Roman"/>
              </a:rPr>
              <a:t>1,2</a:t>
            </a:r>
            <a:r>
              <a:rPr lang="en-US" sz="1800" b="1" dirty="0" smtClean="0"/>
              <a:t> </a:t>
            </a:r>
            <a:r>
              <a:rPr lang="en-US" sz="1800" b="1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Times New Roman"/>
              </a:rPr>
              <a:t>P</a:t>
            </a:r>
            <a:r>
              <a:rPr lang="en-US" sz="1800" b="1" baseline="-25000" dirty="0" smtClean="0">
                <a:latin typeface="Times New Roman"/>
              </a:rPr>
              <a:t>2,1</a:t>
            </a:r>
            <a:r>
              <a:rPr lang="en-US" sz="1800" b="1" dirty="0" smtClean="0"/>
              <a:t>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By Modus Ponens using R2, we get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/>
              <a:t>(</a:t>
            </a:r>
            <a:r>
              <a:rPr lang="en-US" sz="1800" b="1" dirty="0">
                <a:latin typeface="cmsy10"/>
                <a:ea typeface="cmsy10"/>
                <a:cs typeface="cmsy10"/>
              </a:rPr>
              <a:t>:</a:t>
            </a:r>
            <a:r>
              <a:rPr lang="en-US" sz="1800" b="1" dirty="0">
                <a:latin typeface="Times New Roman"/>
              </a:rPr>
              <a:t>P</a:t>
            </a:r>
            <a:r>
              <a:rPr lang="en-US" sz="1800" b="1" baseline="-25000" dirty="0">
                <a:latin typeface="Times New Roman"/>
              </a:rPr>
              <a:t>1,2</a:t>
            </a:r>
            <a:r>
              <a:rPr lang="en-US" sz="1800" b="1" dirty="0"/>
              <a:t> </a:t>
            </a:r>
            <a:r>
              <a:rPr lang="en-US" sz="1800" b="1" dirty="0" err="1">
                <a:latin typeface="cmsy10"/>
                <a:ea typeface="cmsy10"/>
                <a:cs typeface="cmsy10"/>
              </a:rPr>
              <a:t>Æ</a:t>
            </a:r>
            <a:r>
              <a:rPr lang="en-US" sz="1800" b="1" dirty="0"/>
              <a:t> </a:t>
            </a:r>
            <a:r>
              <a:rPr lang="en-US" sz="1800" b="1" dirty="0">
                <a:latin typeface="cmsy10"/>
                <a:ea typeface="cmsy10"/>
                <a:cs typeface="cmsy10"/>
              </a:rPr>
              <a:t>:</a:t>
            </a:r>
            <a:r>
              <a:rPr lang="en-US" sz="1800" b="1" dirty="0"/>
              <a:t> </a:t>
            </a:r>
            <a:r>
              <a:rPr lang="en-US" sz="1800" b="1" dirty="0">
                <a:latin typeface="Times New Roman"/>
              </a:rPr>
              <a:t>P</a:t>
            </a:r>
            <a:r>
              <a:rPr lang="en-US" sz="1800" b="1" baseline="-25000" dirty="0">
                <a:latin typeface="Times New Roman"/>
              </a:rPr>
              <a:t>2,1</a:t>
            </a:r>
            <a:r>
              <a:rPr lang="en-US" sz="1800" b="1" dirty="0" smtClean="0"/>
              <a:t>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Finally, by And-elimination, we get: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1,2</a:t>
            </a:r>
            <a:endParaRPr lang="en-US" sz="1800" b="1" baseline="-25000" dirty="0">
              <a:solidFill>
                <a:srgbClr val="FF0000"/>
              </a:solidFill>
              <a:latin typeface="Times New Roman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8372723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Knowledge bases</a:t>
            </a:r>
          </a:p>
        </p:txBody>
      </p:sp>
      <p:sp>
        <p:nvSpPr>
          <p:cNvPr id="196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19200"/>
            <a:ext cx="7772400" cy="2936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b="1" dirty="0" smtClean="0">
                <a:cs typeface="+mn-cs"/>
              </a:rPr>
              <a:t>Key aspects: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>How to add sentences to the knowledge base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>How to query the knowledge base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b="1" dirty="0" smtClean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/>
              <a:t>Both tasks may involve </a:t>
            </a:r>
            <a:r>
              <a:rPr lang="en-US" b="1" dirty="0" smtClean="0">
                <a:solidFill>
                  <a:srgbClr val="FF0000"/>
                </a:solidFill>
              </a:rPr>
              <a:t>inference</a:t>
            </a:r>
            <a:r>
              <a:rPr lang="en-US" b="1" dirty="0" smtClean="0"/>
              <a:t> – </a:t>
            </a:r>
            <a:r>
              <a:rPr lang="en-US" b="1" dirty="0" smtClean="0">
                <a:solidFill>
                  <a:srgbClr val="FF0000"/>
                </a:solidFill>
              </a:rPr>
              <a:t>i.e. how to derive new sentences from old sentences 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b="1" dirty="0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/>
              <a:t>Logical agents – </a:t>
            </a:r>
            <a:r>
              <a:rPr lang="en-US" b="1" dirty="0" smtClean="0">
                <a:solidFill>
                  <a:srgbClr val="FF0000"/>
                </a:solidFill>
              </a:rPr>
              <a:t>inference</a:t>
            </a:r>
            <a:r>
              <a:rPr lang="en-US" b="1" dirty="0" smtClean="0"/>
              <a:t> must obey the fundamental requirement that when one asks a question to the knowledge base, the </a:t>
            </a:r>
            <a:r>
              <a:rPr lang="en-US" b="1" dirty="0" smtClean="0">
                <a:solidFill>
                  <a:srgbClr val="FF0000"/>
                </a:solidFill>
              </a:rPr>
              <a:t>answer should </a:t>
            </a:r>
            <a:r>
              <a:rPr lang="en-US" b="1" i="1" dirty="0" smtClean="0">
                <a:solidFill>
                  <a:srgbClr val="FF0000"/>
                </a:solidFill>
              </a:rPr>
              <a:t>follow</a:t>
            </a:r>
            <a:r>
              <a:rPr lang="en-US" b="1" dirty="0" smtClean="0">
                <a:solidFill>
                  <a:srgbClr val="FF0000"/>
                </a:solidFill>
              </a:rPr>
              <a:t> from what has been told to the knowledge base previously</a:t>
            </a:r>
            <a:r>
              <a:rPr lang="en-US" b="1" dirty="0" smtClean="0"/>
              <a:t>. (In other words the inference process should not </a:t>
            </a:r>
            <a:r>
              <a:rPr lang="ja-JP" altLang="en-US" b="1" dirty="0" smtClean="0">
                <a:latin typeface="Arial"/>
              </a:rPr>
              <a:t>“</a:t>
            </a:r>
            <a:r>
              <a:rPr lang="en-US" b="1" dirty="0" smtClean="0"/>
              <a:t>make things</a:t>
            </a:r>
            <a:r>
              <a:rPr lang="ja-JP" altLang="en-US" b="1" dirty="0" smtClean="0">
                <a:latin typeface="Arial"/>
              </a:rPr>
              <a:t>”</a:t>
            </a:r>
            <a:r>
              <a:rPr lang="en-US" b="1" dirty="0" smtClean="0"/>
              <a:t> up…)</a:t>
            </a:r>
          </a:p>
        </p:txBody>
      </p:sp>
      <p:pic>
        <p:nvPicPr>
          <p:cNvPr id="9219" name="Picture 4" descr="k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254625"/>
            <a:ext cx="65532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C00000"/>
                </a:solidFill>
                <a:latin typeface="Times New Roman" charset="0"/>
              </a:rPr>
              <a:t>Length of Proofs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85800"/>
            <a:ext cx="8001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2"/>
                </a:solidFill>
                <a:ea typeface="+mn-ea"/>
              </a:rPr>
              <a:t>Why bother with inference rules? We could always use a truth table </a:t>
            </a:r>
          </a:p>
          <a:p>
            <a:pPr eaLnBrk="1" hangingPunct="1">
              <a:defRPr/>
            </a:pPr>
            <a:r>
              <a:rPr lang="en-US" b="1" dirty="0" smtClean="0">
                <a:solidFill>
                  <a:schemeClr val="accent2"/>
                </a:solidFill>
                <a:ea typeface="+mn-ea"/>
              </a:rPr>
              <a:t>to check the validity of a conclusion from a set of premises.</a:t>
            </a:r>
          </a:p>
        </p:txBody>
      </p:sp>
      <p:sp>
        <p:nvSpPr>
          <p:cNvPr id="1239044" name="Text Box 4"/>
          <p:cNvSpPr txBox="1">
            <a:spLocks noChangeArrowheads="1"/>
          </p:cNvSpPr>
          <p:nvPr/>
        </p:nvSpPr>
        <p:spPr bwMode="auto">
          <a:xfrm>
            <a:off x="685800" y="1524000"/>
            <a:ext cx="72210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But,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resulting proof can be much shorter than truth table method.</a:t>
            </a:r>
          </a:p>
        </p:txBody>
      </p:sp>
      <p:sp>
        <p:nvSpPr>
          <p:cNvPr id="1239045" name="Text Box 5"/>
          <p:cNvSpPr txBox="1">
            <a:spLocks noChangeArrowheads="1"/>
          </p:cNvSpPr>
          <p:nvPr/>
        </p:nvSpPr>
        <p:spPr bwMode="auto">
          <a:xfrm>
            <a:off x="1125538" y="2057400"/>
            <a:ext cx="632772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Consider </a:t>
            </a:r>
            <a:r>
              <a:rPr lang="en-US" dirty="0" smtClean="0"/>
              <a:t>KB:</a:t>
            </a:r>
            <a:endParaRPr lang="en-US" dirty="0"/>
          </a:p>
          <a:p>
            <a:pPr eaLnBrk="1" hangingPunct="1"/>
            <a:r>
              <a:rPr lang="en-US" dirty="0">
                <a:solidFill>
                  <a:srgbClr val="FF0000"/>
                </a:solidFill>
              </a:rPr>
              <a:t>p_1,  p_1 </a:t>
            </a:r>
            <a:r>
              <a:rPr lang="en-US" dirty="0">
                <a:solidFill>
                  <a:srgbClr val="FF0000"/>
                </a:solidFill>
                <a:sym typeface="Symbol" charset="0"/>
              </a:rPr>
              <a:t> p_2,  p_2  p_3, …, p_(n-1)  </a:t>
            </a:r>
            <a:r>
              <a:rPr lang="en-US" dirty="0" err="1">
                <a:solidFill>
                  <a:srgbClr val="FF0000"/>
                </a:solidFill>
                <a:sym typeface="Symbol" charset="0"/>
              </a:rPr>
              <a:t>p_n</a:t>
            </a:r>
            <a:endParaRPr lang="en-US" dirty="0">
              <a:solidFill>
                <a:srgbClr val="FF0000"/>
              </a:solidFill>
              <a:sym typeface="Symbol" charset="0"/>
            </a:endParaRPr>
          </a:p>
          <a:p>
            <a:pPr eaLnBrk="1" hangingPunct="1"/>
            <a:endParaRPr lang="en-US" dirty="0">
              <a:sym typeface="Symbol" charset="0"/>
            </a:endParaRPr>
          </a:p>
          <a:p>
            <a:pPr eaLnBrk="1" hangingPunct="1"/>
            <a:r>
              <a:rPr lang="en-US" dirty="0">
                <a:sym typeface="Symbol" charset="0"/>
              </a:rPr>
              <a:t>To prove conclusion: </a:t>
            </a:r>
            <a:r>
              <a:rPr lang="en-US" dirty="0" err="1">
                <a:solidFill>
                  <a:srgbClr val="FF0000"/>
                </a:solidFill>
                <a:sym typeface="Symbol" charset="0"/>
              </a:rPr>
              <a:t>p_n</a:t>
            </a:r>
            <a:endParaRPr lang="en-US" dirty="0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1239046" name="Text Box 6"/>
          <p:cNvSpPr txBox="1">
            <a:spLocks noChangeArrowheads="1"/>
          </p:cNvSpPr>
          <p:nvPr/>
        </p:nvSpPr>
        <p:spPr bwMode="auto">
          <a:xfrm>
            <a:off x="1135063" y="3810000"/>
            <a:ext cx="5799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Inference rules:                           </a:t>
            </a:r>
            <a:r>
              <a:rPr lang="en-US" dirty="0" smtClean="0"/>
              <a:t>   Truth </a:t>
            </a:r>
            <a:r>
              <a:rPr lang="en-US" dirty="0"/>
              <a:t>table:   </a:t>
            </a:r>
            <a:endParaRPr lang="en-US" sz="3600" baseline="30000" dirty="0"/>
          </a:p>
        </p:txBody>
      </p:sp>
      <p:sp>
        <p:nvSpPr>
          <p:cNvPr id="1239047" name="Text Box 7"/>
          <p:cNvSpPr txBox="1">
            <a:spLocks noChangeArrowheads="1"/>
          </p:cNvSpPr>
          <p:nvPr/>
        </p:nvSpPr>
        <p:spPr bwMode="auto">
          <a:xfrm>
            <a:off x="3311525" y="3810000"/>
            <a:ext cx="179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n-1 MP steps</a:t>
            </a:r>
          </a:p>
        </p:txBody>
      </p:sp>
      <p:sp>
        <p:nvSpPr>
          <p:cNvPr id="1239048" name="Text Box 8"/>
          <p:cNvSpPr txBox="1">
            <a:spLocks noChangeArrowheads="1"/>
          </p:cNvSpPr>
          <p:nvPr/>
        </p:nvSpPr>
        <p:spPr bwMode="auto">
          <a:xfrm>
            <a:off x="6978650" y="38100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sz="3600" baseline="300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239049" name="Text Box 9"/>
          <p:cNvSpPr txBox="1">
            <a:spLocks noChangeArrowheads="1"/>
          </p:cNvSpPr>
          <p:nvPr/>
        </p:nvSpPr>
        <p:spPr bwMode="auto">
          <a:xfrm>
            <a:off x="431800" y="4648200"/>
            <a:ext cx="828138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Key open question: Is there always a short proof for any valid</a:t>
            </a:r>
          </a:p>
          <a:p>
            <a:pPr eaLnBrk="1" hangingPunct="1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conclusion? Probably not. The NP vs. co-NP question.</a:t>
            </a:r>
          </a:p>
          <a:p>
            <a:pPr eaLnBrk="1" hangingPunct="1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(The closely related: P vs. NP question carries a $1M prize.)</a:t>
            </a:r>
          </a:p>
        </p:txBody>
      </p:sp>
    </p:spTree>
    <p:extLst>
      <p:ext uri="{BB962C8B-B14F-4D97-AF65-F5344CB8AC3E}">
        <p14:creationId xmlns:p14="http://schemas.microsoft.com/office/powerpoint/2010/main" val="4146911963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9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39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9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39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3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39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9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44" grpId="0"/>
      <p:bldP spid="1239045" grpId="0"/>
      <p:bldP spid="1239046" grpId="0"/>
      <p:bldP spid="1239047" grpId="0"/>
      <p:bldP spid="1239048" grpId="0"/>
      <p:bldP spid="123904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Style III: Resolution</a:t>
            </a:r>
            <a:endParaRPr lang="en-US" sz="2800" dirty="0"/>
          </a:p>
        </p:txBody>
      </p:sp>
      <p:pic>
        <p:nvPicPr>
          <p:cNvPr id="3" name="Picture 9" descr="wumpus-seq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00125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7604125" y="28606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858000" y="22860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00" y="3810000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Wumpus</a:t>
            </a:r>
            <a:r>
              <a:rPr lang="en-US" dirty="0" smtClean="0"/>
              <a:t> world</a:t>
            </a:r>
          </a:p>
          <a:p>
            <a:r>
              <a:rPr lang="en-US" dirty="0"/>
              <a:t>a</a:t>
            </a:r>
            <a:r>
              <a:rPr lang="en-US" dirty="0" smtClean="0"/>
              <a:t>t T = 1</a:t>
            </a:r>
            <a:endParaRPr lang="en-US" dirty="0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66294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400800" y="30480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cs typeface="+mn-cs"/>
              </a:rPr>
              <a:t>V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858000" y="2971800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cs typeface="+mn-cs"/>
              </a:rPr>
              <a:t>A/B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9600" y="152400"/>
            <a:ext cx="6324600" cy="7049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chemeClr val="accent2"/>
                </a:solidFill>
              </a:rPr>
              <a:t>First, we need a conversion to Conjunctive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chemeClr val="accent2"/>
                </a:solidFill>
              </a:rPr>
              <a:t>Normal Form (CNF) or Clausal Form.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 smtClean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Let’s consider converting R4 in clausal form: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          R4</a:t>
            </a:r>
            <a:r>
              <a:rPr lang="en-US" sz="1800" b="1" dirty="0"/>
              <a:t>:  B</a:t>
            </a:r>
            <a:r>
              <a:rPr lang="en-US" sz="1800" b="1" baseline="-25000" dirty="0"/>
              <a:t>1,1  </a:t>
            </a:r>
            <a:r>
              <a:rPr lang="en-US" sz="1800" b="1" dirty="0">
                <a:sym typeface="Symbol" charset="0"/>
              </a:rPr>
              <a:t></a:t>
            </a:r>
            <a:r>
              <a:rPr lang="en-US" sz="1800" b="1" baseline="-25000" dirty="0">
                <a:sym typeface="Symbol" charset="0"/>
              </a:rPr>
              <a:t> </a:t>
            </a:r>
            <a:r>
              <a:rPr lang="en-US" sz="1800" b="1" dirty="0"/>
              <a:t>(P</a:t>
            </a:r>
            <a:r>
              <a:rPr lang="en-US" sz="1800" b="1" baseline="-25000" dirty="0"/>
              <a:t>1,2</a:t>
            </a:r>
            <a:r>
              <a:rPr lang="en-US" sz="1800" b="1" dirty="0"/>
              <a:t>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2,1</a:t>
            </a:r>
            <a:r>
              <a:rPr lang="en-US" sz="1800" b="1" dirty="0" smtClean="0"/>
              <a:t>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We have: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dirty="0" smtClean="0">
                <a:latin typeface="Times New Roman"/>
              </a:rPr>
              <a:t>          B</a:t>
            </a:r>
            <a:r>
              <a:rPr lang="en-US" sz="1800" b="1" baseline="-25000" dirty="0" smtClean="0">
                <a:latin typeface="Times New Roman"/>
              </a:rPr>
              <a:t>1,1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)</a:t>
            </a:r>
            <a:r>
              <a:rPr lang="en-US" sz="1800" b="1" dirty="0" smtClean="0"/>
              <a:t> (</a:t>
            </a:r>
            <a:r>
              <a:rPr lang="en-US" sz="1800" dirty="0" smtClean="0">
                <a:latin typeface="Times New Roman"/>
              </a:rPr>
              <a:t>P</a:t>
            </a:r>
            <a:r>
              <a:rPr lang="en-US" sz="1800" b="1" baseline="-25000" dirty="0" smtClean="0">
                <a:latin typeface="Times New Roman"/>
              </a:rPr>
              <a:t>1,2</a:t>
            </a:r>
            <a:r>
              <a:rPr lang="en-US" sz="1800" b="1" dirty="0" smtClean="0"/>
              <a:t> </a:t>
            </a:r>
            <a:r>
              <a:rPr lang="en-US" sz="1800" b="1" dirty="0" err="1" smtClean="0"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/>
              <a:t> </a:t>
            </a:r>
            <a:r>
              <a:rPr lang="en-US" sz="1800" dirty="0" smtClean="0">
                <a:latin typeface="Times New Roman"/>
              </a:rPr>
              <a:t>P</a:t>
            </a:r>
            <a:r>
              <a:rPr lang="en-US" sz="1800" b="1" baseline="-25000" dirty="0" smtClean="0">
                <a:latin typeface="Times New Roman"/>
              </a:rPr>
              <a:t>2,1</a:t>
            </a:r>
            <a:r>
              <a:rPr lang="en-US" sz="1800" b="1" dirty="0" smtClean="0"/>
              <a:t>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/>
              <a:t>w</a:t>
            </a:r>
            <a:r>
              <a:rPr lang="en-US" sz="1800" b="1" dirty="0" smtClean="0"/>
              <a:t>hich gives (implication elimination):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        </a:t>
            </a:r>
            <a:r>
              <a:rPr lang="en-US" sz="1800" b="1" dirty="0" smtClean="0">
                <a:solidFill>
                  <a:srgbClr val="FF0000"/>
                </a:solidFill>
              </a:rPr>
              <a:t> (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50000" dirty="0" smtClean="0">
                <a:solidFill>
                  <a:srgbClr val="FF0000"/>
                </a:solidFill>
                <a:latin typeface="Times New Roman"/>
              </a:rPr>
              <a:t>1,2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 smtClean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Also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        (</a:t>
            </a:r>
            <a:r>
              <a:rPr lang="en-US" sz="1800" b="1" dirty="0"/>
              <a:t>P</a:t>
            </a:r>
            <a:r>
              <a:rPr lang="en-US" sz="1800" b="1" baseline="-25000" dirty="0"/>
              <a:t>1,2</a:t>
            </a:r>
            <a:r>
              <a:rPr lang="en-US" sz="1800" b="1" dirty="0"/>
              <a:t>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2,1</a:t>
            </a:r>
            <a:r>
              <a:rPr lang="en-US" sz="1800" b="1" dirty="0" smtClean="0"/>
              <a:t>) 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)</a:t>
            </a:r>
            <a:r>
              <a:rPr lang="en-US" sz="1800" b="1" dirty="0" smtClean="0"/>
              <a:t>  </a:t>
            </a:r>
            <a:r>
              <a:rPr lang="en-US" sz="1800" b="1" dirty="0"/>
              <a:t>B</a:t>
            </a:r>
            <a:r>
              <a:rPr lang="en-US" sz="1800" b="1" baseline="-25000" dirty="0"/>
              <a:t>1,1 </a:t>
            </a:r>
            <a:endParaRPr lang="en-US" sz="1800" b="1" baseline="-25000" dirty="0" smtClean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which gives: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        (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/>
              <a:t> (</a:t>
            </a:r>
            <a:r>
              <a:rPr lang="en-US" sz="1800" dirty="0" smtClean="0">
                <a:latin typeface="Times New Roman"/>
              </a:rPr>
              <a:t>P</a:t>
            </a:r>
            <a:r>
              <a:rPr lang="en-US" sz="1800" b="1" baseline="-25000" dirty="0" smtClean="0">
                <a:latin typeface="Times New Roman"/>
              </a:rPr>
              <a:t>1,2</a:t>
            </a:r>
            <a:r>
              <a:rPr lang="en-US" sz="1800" b="1" dirty="0" smtClean="0"/>
              <a:t> </a:t>
            </a:r>
            <a:r>
              <a:rPr lang="en-US" sz="1800" b="1" dirty="0" err="1" smtClean="0"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/>
              <a:t> </a:t>
            </a:r>
            <a:r>
              <a:rPr lang="en-US" sz="1800" dirty="0" smtClean="0">
                <a:latin typeface="Times New Roman"/>
              </a:rPr>
              <a:t>P</a:t>
            </a:r>
            <a:r>
              <a:rPr lang="en-US" sz="1800" b="1" baseline="-25000" dirty="0" smtClean="0">
                <a:latin typeface="Times New Roman"/>
              </a:rPr>
              <a:t>2,1</a:t>
            </a:r>
            <a:r>
              <a:rPr lang="en-US" sz="1800" b="1" dirty="0" smtClean="0"/>
              <a:t>) </a:t>
            </a:r>
            <a:r>
              <a:rPr lang="en-US" sz="1800" b="1" dirty="0" err="1" smtClean="0"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/>
              <a:t> </a:t>
            </a:r>
            <a:r>
              <a:rPr lang="en-US" sz="1800" dirty="0" smtClean="0">
                <a:latin typeface="Times New Roman"/>
              </a:rPr>
              <a:t>B</a:t>
            </a:r>
            <a:r>
              <a:rPr lang="en-US" sz="1800" b="1" baseline="-25000" dirty="0" smtClean="0">
                <a:latin typeface="Times New Roman"/>
              </a:rPr>
              <a:t>1,1</a:t>
            </a:r>
            <a:r>
              <a:rPr lang="en-US" sz="1800" b="1" dirty="0" smtClean="0"/>
              <a:t>)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Thus,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        (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/>
              <a:t> </a:t>
            </a:r>
            <a:r>
              <a:rPr lang="en-US" sz="1800" dirty="0" smtClean="0">
                <a:latin typeface="Times New Roman"/>
              </a:rPr>
              <a:t>P</a:t>
            </a:r>
            <a:r>
              <a:rPr lang="en-US" sz="1800" b="1" baseline="-25000" dirty="0" smtClean="0">
                <a:latin typeface="Times New Roman"/>
              </a:rPr>
              <a:t>1,2</a:t>
            </a:r>
            <a:r>
              <a:rPr lang="en-US" sz="1800" b="1" dirty="0" smtClean="0"/>
              <a:t> </a:t>
            </a:r>
            <a:r>
              <a:rPr lang="en-US" sz="1800" b="1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/>
              <a:t> </a:t>
            </a:r>
            <a:r>
              <a:rPr lang="en-US" sz="1800" dirty="0" smtClean="0">
                <a:latin typeface="Times New Roman"/>
              </a:rPr>
              <a:t>P</a:t>
            </a:r>
            <a:r>
              <a:rPr lang="en-US" sz="1800" b="1" baseline="-25000" dirty="0" smtClean="0">
                <a:latin typeface="Times New Roman"/>
              </a:rPr>
              <a:t>2,1</a:t>
            </a:r>
            <a:r>
              <a:rPr lang="en-US" sz="1800" b="1" dirty="0" smtClean="0"/>
              <a:t>) </a:t>
            </a:r>
            <a:r>
              <a:rPr lang="en-US" sz="1800" b="1" dirty="0" err="1" smtClean="0"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/>
              <a:t> </a:t>
            </a:r>
            <a:r>
              <a:rPr lang="en-US" sz="1800" dirty="0" smtClean="0">
                <a:latin typeface="Times New Roman"/>
              </a:rPr>
              <a:t>B</a:t>
            </a:r>
            <a:r>
              <a:rPr lang="en-US" sz="1800" b="1" baseline="-25000" dirty="0" smtClean="0">
                <a:latin typeface="Times New Roman"/>
              </a:rPr>
              <a:t>1,1</a:t>
            </a:r>
            <a:r>
              <a:rPr lang="en-US" sz="1800" b="1" dirty="0" smtClean="0"/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leaving,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         </a:t>
            </a:r>
            <a:r>
              <a:rPr lang="en-US" sz="1800" b="1" dirty="0" smtClean="0">
                <a:solidFill>
                  <a:srgbClr val="FF0000"/>
                </a:solidFill>
              </a:rPr>
              <a:t>(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)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         (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)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(note: clauses in red)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6344261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wumpus-seq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00125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7604125" y="28606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858000" y="22860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00" y="3810000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Wumpus</a:t>
            </a:r>
            <a:r>
              <a:rPr lang="en-US" dirty="0" smtClean="0"/>
              <a:t> world</a:t>
            </a:r>
          </a:p>
          <a:p>
            <a:r>
              <a:rPr lang="en-US" dirty="0"/>
              <a:t>a</a:t>
            </a:r>
            <a:r>
              <a:rPr lang="en-US" dirty="0" smtClean="0"/>
              <a:t>t T = 1</a:t>
            </a:r>
            <a:endParaRPr lang="en-US" dirty="0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66294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400800" y="30480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cs typeface="+mn-cs"/>
              </a:rPr>
              <a:t>V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858000" y="2971800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cs typeface="+mn-cs"/>
              </a:rPr>
              <a:t>A/B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2514600"/>
            <a:ext cx="7315200" cy="4002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chemeClr val="accent2"/>
                </a:solidFill>
              </a:rPr>
              <a:t>KB at T=1 in clausal form: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sym typeface="Symbol" charset="0"/>
              </a:rPr>
              <a:t>R1:  </a:t>
            </a:r>
            <a:r>
              <a:rPr lang="en-US" sz="1800" b="1" dirty="0" smtClean="0">
                <a:solidFill>
                  <a:srgbClr val="FF0000"/>
                </a:solidFill>
                <a:sym typeface="Symbol" charset="0"/>
              </a:rPr>
              <a:t> </a:t>
            </a:r>
            <a:r>
              <a:rPr lang="en-US" sz="1800" b="1" dirty="0" smtClean="0">
                <a:solidFill>
                  <a:srgbClr val="FF0000"/>
                </a:solidFill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1,1</a:t>
            </a:r>
            <a:endParaRPr lang="en-US" sz="1800" b="1" baseline="-250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sym typeface="Symbol" charset="0"/>
              </a:rPr>
              <a:t>R2:  </a:t>
            </a:r>
            <a:r>
              <a:rPr lang="en-US" sz="1800" b="1" dirty="0" smtClean="0">
                <a:solidFill>
                  <a:srgbClr val="FF0000"/>
                </a:solidFill>
                <a:sym typeface="Symbol" charset="0"/>
              </a:rPr>
              <a:t> </a:t>
            </a:r>
            <a:r>
              <a:rPr lang="en-US" sz="1800" b="1" dirty="0">
                <a:solidFill>
                  <a:srgbClr val="FF0000"/>
                </a:solidFill>
              </a:rPr>
              <a:t>B</a:t>
            </a:r>
            <a:r>
              <a:rPr lang="en-US" sz="1800" b="1" baseline="-25000" dirty="0">
                <a:solidFill>
                  <a:srgbClr val="FF0000"/>
                </a:solidFill>
              </a:rPr>
              <a:t>1,1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</a:rPr>
              <a:t>R3:  </a:t>
            </a:r>
            <a:r>
              <a:rPr lang="en-US" sz="1800" b="1" dirty="0" smtClean="0">
                <a:solidFill>
                  <a:srgbClr val="FF0000"/>
                </a:solidFill>
              </a:rPr>
              <a:t>  B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2,1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endParaRPr lang="en-US" sz="1800" b="1" dirty="0" smtClean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        </a:t>
            </a:r>
            <a:r>
              <a:rPr lang="en-US" sz="1800" b="1" dirty="0" smtClean="0">
                <a:solidFill>
                  <a:srgbClr val="FF0000"/>
                </a:solidFill>
              </a:rPr>
              <a:t>R4a: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50000" dirty="0" smtClean="0">
                <a:solidFill>
                  <a:srgbClr val="FF0000"/>
                </a:solidFill>
                <a:latin typeface="Times New Roman"/>
              </a:rPr>
              <a:t>1,2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        R4b: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        R4c: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      R5a: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3,1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      R5b: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      R5c: 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2,2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      R5d: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3,1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76200"/>
            <a:ext cx="4572000" cy="22021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b="1" dirty="0">
                <a:solidFill>
                  <a:srgbClr val="FF0000"/>
                </a:solidFill>
                <a:sym typeface="Symbol" charset="0"/>
              </a:rPr>
              <a:t>KB at T = 1: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ym typeface="Symbol" charset="0"/>
              </a:rPr>
              <a:t>R1:  </a:t>
            </a:r>
            <a:r>
              <a:rPr lang="en-US" sz="1800" b="1" dirty="0"/>
              <a:t>P</a:t>
            </a:r>
            <a:r>
              <a:rPr lang="en-US" sz="1800" b="1" baseline="-25000" dirty="0"/>
              <a:t>1,1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ym typeface="Symbol" charset="0"/>
              </a:rPr>
              <a:t>R2:  </a:t>
            </a:r>
            <a:r>
              <a:rPr lang="en-US" sz="1800" b="1" dirty="0"/>
              <a:t>B</a:t>
            </a:r>
            <a:r>
              <a:rPr lang="en-US" sz="1800" b="1" baseline="-25000" dirty="0"/>
              <a:t>1,1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/>
              <a:t>R3:  B</a:t>
            </a:r>
            <a:r>
              <a:rPr lang="en-US" sz="1800" b="1" baseline="-25000" dirty="0"/>
              <a:t>2,1</a:t>
            </a:r>
            <a:endParaRPr lang="en-US" sz="1050" b="1" dirty="0"/>
          </a:p>
          <a:p>
            <a:pPr lvl="1">
              <a:lnSpc>
                <a:spcPct val="90000"/>
              </a:lnSpc>
              <a:spcBef>
                <a:spcPct val="20000"/>
              </a:spcBef>
            </a:pPr>
            <a:endParaRPr lang="en-US" sz="1800" b="1" dirty="0"/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/>
              <a:t>R4:  B</a:t>
            </a:r>
            <a:r>
              <a:rPr lang="en-US" sz="1800" b="1" baseline="-25000" dirty="0"/>
              <a:t>1,1  </a:t>
            </a:r>
            <a:r>
              <a:rPr lang="en-US" sz="1800" b="1" dirty="0">
                <a:sym typeface="Symbol" charset="0"/>
              </a:rPr>
              <a:t></a:t>
            </a:r>
            <a:r>
              <a:rPr lang="en-US" sz="1800" b="1" baseline="-25000" dirty="0">
                <a:sym typeface="Symbol" charset="0"/>
              </a:rPr>
              <a:t> </a:t>
            </a:r>
            <a:r>
              <a:rPr lang="en-US" sz="1800" b="1" dirty="0"/>
              <a:t>(P</a:t>
            </a:r>
            <a:r>
              <a:rPr lang="en-US" sz="1800" b="1" baseline="-25000" dirty="0"/>
              <a:t>1,2</a:t>
            </a:r>
            <a:r>
              <a:rPr lang="en-US" sz="1800" b="1" dirty="0"/>
              <a:t>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2,1</a:t>
            </a:r>
            <a:r>
              <a:rPr lang="en-US" sz="1800" b="1" dirty="0"/>
              <a:t>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/>
              <a:t>R5:  B</a:t>
            </a:r>
            <a:r>
              <a:rPr lang="en-US" sz="1800" b="1" baseline="-25000" dirty="0"/>
              <a:t>2,1  </a:t>
            </a:r>
            <a:r>
              <a:rPr lang="en-US" sz="1800" b="1" dirty="0">
                <a:sym typeface="Symbol" charset="0"/>
              </a:rPr>
              <a:t> </a:t>
            </a:r>
            <a:r>
              <a:rPr lang="en-US" sz="1800" b="1" dirty="0"/>
              <a:t>(P</a:t>
            </a:r>
            <a:r>
              <a:rPr lang="en-US" sz="1800" b="1" baseline="-25000" dirty="0"/>
              <a:t>1,1</a:t>
            </a:r>
            <a:r>
              <a:rPr lang="en-US" sz="1800" b="1" dirty="0"/>
              <a:t>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2,2 </a:t>
            </a:r>
            <a:r>
              <a:rPr lang="en-US" sz="1800" b="1" dirty="0">
                <a:sym typeface="Symbol" charset="0"/>
              </a:rPr>
              <a:t></a:t>
            </a:r>
            <a:r>
              <a:rPr lang="en-US" sz="1800" b="1" dirty="0"/>
              <a:t> P</a:t>
            </a:r>
            <a:r>
              <a:rPr lang="en-US" sz="1800" b="1" baseline="-25000" dirty="0"/>
              <a:t>3,1</a:t>
            </a:r>
            <a:r>
              <a:rPr lang="en-US" sz="1800" b="1" dirty="0"/>
              <a:t>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271148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0" y="304800"/>
            <a:ext cx="541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How can we show that KR </a:t>
            </a:r>
            <a:r>
              <a:rPr lang="en-US" b="1" dirty="0">
                <a:solidFill>
                  <a:schemeClr val="accent2"/>
                </a:solidFill>
                <a:latin typeface="msam10"/>
                <a:ea typeface="msam10"/>
                <a:cs typeface="msam10"/>
              </a:rPr>
              <a:t>²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Times New Roman"/>
              </a:rPr>
              <a:t>P</a:t>
            </a:r>
            <a:r>
              <a:rPr lang="en-US" b="1" baseline="-25000" dirty="0" smtClean="0">
                <a:solidFill>
                  <a:schemeClr val="accent2"/>
                </a:solidFill>
                <a:latin typeface="Times New Roman"/>
              </a:rPr>
              <a:t>1,2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990600"/>
            <a:ext cx="454092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Proof by contradiction: </a:t>
            </a:r>
          </a:p>
          <a:p>
            <a:r>
              <a:rPr lang="en-US" dirty="0" smtClean="0"/>
              <a:t>Need to show that (KB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smtClean="0">
                <a:latin typeface="Times New Roman"/>
              </a:rPr>
              <a:t>P</a:t>
            </a:r>
            <a:r>
              <a:rPr lang="en-US" baseline="-25000" dirty="0" smtClean="0">
                <a:latin typeface="Times New Roman"/>
              </a:rPr>
              <a:t>1,2</a:t>
            </a:r>
            <a:r>
              <a:rPr lang="en-US" dirty="0" smtClean="0"/>
              <a:t>) is </a:t>
            </a:r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  inconsistent (</a:t>
            </a:r>
            <a:r>
              <a:rPr lang="en-US" b="1" dirty="0" err="1" smtClean="0">
                <a:solidFill>
                  <a:srgbClr val="FF0000"/>
                </a:solidFill>
              </a:rPr>
              <a:t>unsatisfiable</a:t>
            </a:r>
            <a:r>
              <a:rPr lang="en-US" b="1" dirty="0" smtClean="0">
                <a:solidFill>
                  <a:srgbClr val="FF0000"/>
                </a:solidFill>
              </a:rPr>
              <a:t>).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2362200"/>
            <a:ext cx="638558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Resolution rule:</a:t>
            </a:r>
          </a:p>
          <a:p>
            <a:endParaRPr lang="en-US" dirty="0"/>
          </a:p>
          <a:p>
            <a:r>
              <a:rPr lang="en-US" dirty="0" smtClean="0"/>
              <a:t>        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mmi10"/>
                <a:ea typeface="cmmi10"/>
                <a:cs typeface="cmmi10"/>
              </a:rPr>
              <a:t>®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p) and (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mmi10"/>
                <a:ea typeface="cmmi10"/>
                <a:cs typeface="cmmi10"/>
              </a:rPr>
              <a:t>¯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p)</a:t>
            </a:r>
          </a:p>
          <a:p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       gives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resolvent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(logically valid conclusion):</a:t>
            </a:r>
          </a:p>
          <a:p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        (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mmi10"/>
                <a:ea typeface="cmmi10"/>
                <a:cs typeface="cmmi10"/>
              </a:rPr>
              <a:t>®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mmi10"/>
                <a:ea typeface="cmmi10"/>
                <a:cs typeface="cmmi10"/>
              </a:rPr>
              <a:t>¯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1201" y="5334000"/>
            <a:ext cx="5786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If  we can reach the </a:t>
            </a:r>
            <a:r>
              <a:rPr lang="en-US" b="1" dirty="0">
                <a:solidFill>
                  <a:schemeClr val="accent2"/>
                </a:solidFill>
              </a:rPr>
              <a:t>empty </a:t>
            </a:r>
            <a:r>
              <a:rPr lang="en-US" b="1" dirty="0" smtClean="0">
                <a:solidFill>
                  <a:schemeClr val="accent2"/>
                </a:solidFill>
              </a:rPr>
              <a:t>clause, </a:t>
            </a:r>
            <a:r>
              <a:rPr lang="en-US" b="1" dirty="0">
                <a:solidFill>
                  <a:schemeClr val="accent2"/>
                </a:solidFill>
              </a:rPr>
              <a:t>then KB</a:t>
            </a:r>
          </a:p>
          <a:p>
            <a:r>
              <a:rPr lang="en-US" b="1" dirty="0">
                <a:solidFill>
                  <a:schemeClr val="accent2"/>
                </a:solidFill>
              </a:rPr>
              <a:t>is inconsistent</a:t>
            </a:r>
            <a:r>
              <a:rPr lang="en-US" b="1" dirty="0" smtClean="0">
                <a:solidFill>
                  <a:schemeClr val="accent2"/>
                </a:solidFill>
              </a:rPr>
              <a:t>. (And, vice versa.)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1052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wumpus-seq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00125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7604125" y="28606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858000" y="22860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00" y="3581400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Wumpus</a:t>
            </a:r>
            <a:r>
              <a:rPr lang="en-US" dirty="0" smtClean="0"/>
              <a:t> world</a:t>
            </a:r>
          </a:p>
          <a:p>
            <a:r>
              <a:rPr lang="en-US" dirty="0"/>
              <a:t>a</a:t>
            </a:r>
            <a:r>
              <a:rPr lang="en-US" dirty="0" smtClean="0"/>
              <a:t>t T = 1</a:t>
            </a:r>
            <a:endParaRPr lang="en-US" dirty="0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66294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400800" y="30480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cs typeface="+mn-cs"/>
              </a:rPr>
              <a:t>V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858000" y="2971800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cs typeface="+mn-cs"/>
              </a:rPr>
              <a:t>A/B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76200"/>
            <a:ext cx="7315200" cy="4002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chemeClr val="accent2"/>
                </a:solidFill>
              </a:rPr>
              <a:t>KB at T=1 in clausal form: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sym typeface="Symbol" charset="0"/>
              </a:rPr>
              <a:t>R1:  </a:t>
            </a:r>
            <a:r>
              <a:rPr lang="en-US" sz="1800" b="1" dirty="0" smtClean="0">
                <a:solidFill>
                  <a:srgbClr val="FF0000"/>
                </a:solidFill>
                <a:sym typeface="Symbol" charset="0"/>
              </a:rPr>
              <a:t> </a:t>
            </a:r>
            <a:r>
              <a:rPr lang="en-US" sz="1800" b="1" dirty="0" smtClean="0">
                <a:solidFill>
                  <a:srgbClr val="FF0000"/>
                </a:solidFill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1,1</a:t>
            </a:r>
            <a:endParaRPr lang="en-US" sz="1800" b="1" baseline="-250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sym typeface="Symbol" charset="0"/>
              </a:rPr>
              <a:t>R2:  </a:t>
            </a:r>
            <a:r>
              <a:rPr lang="en-US" sz="1800" b="1" dirty="0" smtClean="0">
                <a:solidFill>
                  <a:srgbClr val="FF0000"/>
                </a:solidFill>
                <a:sym typeface="Symbol" charset="0"/>
              </a:rPr>
              <a:t> </a:t>
            </a:r>
            <a:r>
              <a:rPr lang="en-US" sz="1800" b="1" dirty="0">
                <a:solidFill>
                  <a:srgbClr val="FF0000"/>
                </a:solidFill>
              </a:rPr>
              <a:t>B</a:t>
            </a:r>
            <a:r>
              <a:rPr lang="en-US" sz="1800" b="1" baseline="-25000" dirty="0">
                <a:solidFill>
                  <a:srgbClr val="FF0000"/>
                </a:solidFill>
              </a:rPr>
              <a:t>1,1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</a:rPr>
              <a:t>R3:  </a:t>
            </a:r>
            <a:r>
              <a:rPr lang="en-US" sz="1800" b="1" dirty="0" smtClean="0">
                <a:solidFill>
                  <a:srgbClr val="FF0000"/>
                </a:solidFill>
              </a:rPr>
              <a:t>  B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2,1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endParaRPr lang="en-US" sz="1800" b="1" dirty="0" smtClean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        </a:t>
            </a:r>
            <a:r>
              <a:rPr lang="en-US" sz="1800" b="1" dirty="0" smtClean="0">
                <a:solidFill>
                  <a:srgbClr val="FF0000"/>
                </a:solidFill>
              </a:rPr>
              <a:t>R4a: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50000" dirty="0" smtClean="0">
                <a:solidFill>
                  <a:srgbClr val="FF0000"/>
                </a:solidFill>
                <a:latin typeface="Times New Roman"/>
              </a:rPr>
              <a:t>1,2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        R4b: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        R4c: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      R5a: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3,1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      R5b: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      R5c: 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2,2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      R5d: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3,1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4267201"/>
            <a:ext cx="5410200" cy="838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Show that (</a:t>
            </a:r>
            <a:r>
              <a:rPr lang="en-US" dirty="0"/>
              <a:t>KB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>
                <a:latin typeface="Times New Roman"/>
              </a:rPr>
              <a:t>P</a:t>
            </a:r>
            <a:r>
              <a:rPr lang="en-US" baseline="-25000" dirty="0">
                <a:latin typeface="Times New Roman"/>
              </a:rPr>
              <a:t>1,2</a:t>
            </a:r>
            <a:r>
              <a:rPr lang="en-US" dirty="0"/>
              <a:t>) is </a:t>
            </a:r>
            <a:r>
              <a:rPr lang="en-US" b="1" dirty="0" smtClean="0">
                <a:solidFill>
                  <a:srgbClr val="FF0000"/>
                </a:solidFill>
              </a:rPr>
              <a:t>inconsistent. 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 err="1">
                <a:solidFill>
                  <a:srgbClr val="FF0000"/>
                </a:solidFill>
              </a:rPr>
              <a:t>unsatisfiable</a:t>
            </a:r>
            <a:r>
              <a:rPr lang="en-US" b="1" dirty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14400" y="5181600"/>
            <a:ext cx="662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R4b with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1,2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resolves to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B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1,1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which with R2, resolves to the empty clause,       .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So, we can conclude  KB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msam10"/>
                <a:ea typeface="msam10"/>
                <a:cs typeface="msam10"/>
              </a:rPr>
              <a:t>²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1,2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(make sure you use “what you want to prove.”)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Picture 15" descr="Screen Shot 2012-10-29 at 3.25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638800"/>
            <a:ext cx="2921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98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wumpus-seq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33400"/>
            <a:ext cx="25717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7527925" y="239395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781800" y="18192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P?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00" y="3114675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Wumpus</a:t>
            </a:r>
            <a:r>
              <a:rPr lang="en-US" dirty="0" smtClean="0"/>
              <a:t> world</a:t>
            </a:r>
          </a:p>
          <a:p>
            <a:r>
              <a:rPr lang="en-US" dirty="0"/>
              <a:t>a</a:t>
            </a:r>
            <a:r>
              <a:rPr lang="en-US" dirty="0" smtClean="0"/>
              <a:t>t T = 1</a:t>
            </a:r>
            <a:endParaRPr lang="en-US" dirty="0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6553200" y="2971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400800" y="2581275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cs typeface="+mn-cs"/>
              </a:rPr>
              <a:t>V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781800" y="2505075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cs typeface="+mn-cs"/>
              </a:rPr>
              <a:t>A/B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76200"/>
            <a:ext cx="7315200" cy="3393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chemeClr val="accent2"/>
                </a:solidFill>
              </a:rPr>
              <a:t>KB at T=1 in clausal form: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sym typeface="Symbol" charset="0"/>
              </a:rPr>
              <a:t>R1:  </a:t>
            </a:r>
            <a:r>
              <a:rPr lang="en-US" sz="1800" b="1" dirty="0" smtClean="0">
                <a:solidFill>
                  <a:srgbClr val="FF0000"/>
                </a:solidFill>
                <a:sym typeface="Symbol" charset="0"/>
              </a:rPr>
              <a:t> </a:t>
            </a:r>
            <a:r>
              <a:rPr lang="en-US" sz="1800" b="1" dirty="0" smtClean="0">
                <a:solidFill>
                  <a:srgbClr val="FF0000"/>
                </a:solidFill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1,1</a:t>
            </a:r>
            <a:endParaRPr lang="en-US" sz="1800" b="1" baseline="-250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sym typeface="Symbol" charset="0"/>
              </a:rPr>
              <a:t>R2:  </a:t>
            </a:r>
            <a:r>
              <a:rPr lang="en-US" sz="1800" b="1" dirty="0" smtClean="0">
                <a:solidFill>
                  <a:srgbClr val="FF0000"/>
                </a:solidFill>
                <a:sym typeface="Symbol" charset="0"/>
              </a:rPr>
              <a:t> </a:t>
            </a:r>
            <a:r>
              <a:rPr lang="en-US" sz="1800" b="1" dirty="0">
                <a:solidFill>
                  <a:srgbClr val="FF0000"/>
                </a:solidFill>
              </a:rPr>
              <a:t>B</a:t>
            </a:r>
            <a:r>
              <a:rPr lang="en-US" sz="1800" b="1" baseline="-25000" dirty="0">
                <a:solidFill>
                  <a:srgbClr val="FF0000"/>
                </a:solidFill>
              </a:rPr>
              <a:t>1,1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</a:rPr>
              <a:t>R3:  </a:t>
            </a:r>
            <a:r>
              <a:rPr lang="en-US" sz="1800" b="1" dirty="0" smtClean="0">
                <a:solidFill>
                  <a:srgbClr val="FF0000"/>
                </a:solidFill>
              </a:rPr>
              <a:t>  B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2,1</a:t>
            </a:r>
            <a:endParaRPr lang="en-US" sz="1800" b="1" dirty="0" smtClean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/>
              <a:t>        </a:t>
            </a:r>
            <a:r>
              <a:rPr lang="en-US" sz="1800" b="1" dirty="0" smtClean="0">
                <a:solidFill>
                  <a:srgbClr val="FF0000"/>
                </a:solidFill>
              </a:rPr>
              <a:t>R4a: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50000" dirty="0" smtClean="0">
                <a:solidFill>
                  <a:srgbClr val="FF0000"/>
                </a:solidFill>
                <a:latin typeface="Times New Roman"/>
              </a:rPr>
              <a:t>1,2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        R4b: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        R4c: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      R5a: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2,2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3,1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      R5b: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1,1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      R5c: 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2,2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      R5d:    </a:t>
            </a:r>
            <a:r>
              <a:rPr lang="en-US" sz="1800" b="1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P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3,1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/>
              </a:rPr>
              <a:t>2,1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8600" y="3581400"/>
            <a:ext cx="678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Note that R5a resolved with R1, and</a:t>
            </a:r>
          </a:p>
          <a:p>
            <a:r>
              <a:rPr lang="en-US" dirty="0" smtClean="0"/>
              <a:t>then resolved with R3, gives (</a:t>
            </a:r>
            <a:r>
              <a:rPr lang="en-US" dirty="0" smtClean="0">
                <a:latin typeface="Times New Roman"/>
              </a:rPr>
              <a:t>P</a:t>
            </a:r>
            <a:r>
              <a:rPr lang="en-US" baseline="-25000" dirty="0" smtClean="0">
                <a:latin typeface="Times New Roman"/>
              </a:rPr>
              <a:t>2,2</a:t>
            </a:r>
            <a:r>
              <a:rPr lang="en-US" dirty="0" smtClean="0"/>
              <a:t>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Ç</a:t>
            </a:r>
            <a:r>
              <a:rPr lang="en-US" dirty="0" smtClean="0"/>
              <a:t> </a:t>
            </a:r>
            <a:r>
              <a:rPr lang="en-US" dirty="0" smtClean="0">
                <a:latin typeface="Times New Roman"/>
              </a:rPr>
              <a:t>P</a:t>
            </a:r>
            <a:r>
              <a:rPr lang="en-US" baseline="-25000" dirty="0" smtClean="0">
                <a:latin typeface="Times New Roman"/>
              </a:rPr>
              <a:t>3,1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" y="4572000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Almost there… to show KB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msam10"/>
                <a:ea typeface="msam10"/>
                <a:cs typeface="msam10"/>
              </a:rPr>
              <a:t>²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2,2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3,1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) , we need to show KB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Æ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2,2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3,1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)) is inconsistent. 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So, show KB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Æ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2,2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Æ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3,1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is inconsistent.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This follows from (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2,2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3,1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); because in two more resolution steps, we get the empty clause (a contradiction).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5508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C00000"/>
                </a:solidFill>
                <a:latin typeface="Times New Roman" charset="0"/>
              </a:rPr>
              <a:t>Length of Proofs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04800"/>
            <a:ext cx="4800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2"/>
                </a:solidFill>
                <a:ea typeface="+mn-ea"/>
              </a:rPr>
              <a:t>What is hard for resolution?</a:t>
            </a:r>
          </a:p>
        </p:txBody>
      </p:sp>
      <p:sp>
        <p:nvSpPr>
          <p:cNvPr id="1239044" name="Text Box 4"/>
          <p:cNvSpPr txBox="1">
            <a:spLocks noChangeArrowheads="1"/>
          </p:cNvSpPr>
          <p:nvPr/>
        </p:nvSpPr>
        <p:spPr bwMode="auto">
          <a:xfrm>
            <a:off x="824752" y="685800"/>
            <a:ext cx="31376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Consider: </a:t>
            </a:r>
          </a:p>
          <a:p>
            <a:pPr eaLnBrk="1" hangingPunct="1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  Given a fixed pos. int. N</a:t>
            </a:r>
            <a:endParaRPr lang="en-US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39045" name="Text Box 5"/>
          <p:cNvSpPr txBox="1">
            <a:spLocks noChangeArrowheads="1"/>
          </p:cNvSpPr>
          <p:nvPr/>
        </p:nvSpPr>
        <p:spPr bwMode="auto">
          <a:xfrm>
            <a:off x="1125538" y="1752600"/>
            <a:ext cx="700704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(P(i,1) </a:t>
            </a:r>
            <a:r>
              <a:rPr lang="en-US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  <a:sym typeface="Symbol" charset="0"/>
              </a:rPr>
              <a:t>Ç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P(i,2) </a:t>
            </a:r>
            <a:r>
              <a:rPr lang="en-US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  <a:sym typeface="Symbol" charset="0"/>
              </a:rPr>
              <a:t>Ç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… P(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i,N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))    for 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= 1, … N+1</a:t>
            </a:r>
          </a:p>
          <a:p>
            <a:pPr eaLnBrk="1" hangingPunct="1"/>
            <a:endParaRPr lang="en-US" dirty="0" smtClean="0">
              <a:solidFill>
                <a:srgbClr val="FF0000"/>
              </a:solidFill>
              <a:sym typeface="Symbol" charset="0"/>
            </a:endParaRP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(</a:t>
            </a:r>
            <a:r>
              <a:rPr lang="en-US" dirty="0" smtClean="0">
                <a:solidFill>
                  <a:srgbClr val="FF0000"/>
                </a:solidFill>
                <a:latin typeface="cmsy10"/>
                <a:ea typeface="cmsy10"/>
                <a:cs typeface="cmsy10"/>
                <a:sym typeface="Symbol" charset="0"/>
              </a:rPr>
              <a:t>: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P(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i,j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) </a:t>
            </a:r>
            <a:r>
              <a:rPr lang="en-US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  <a:sym typeface="Symbol" charset="0"/>
              </a:rPr>
              <a:t>Ç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msy10"/>
                <a:ea typeface="cmsy10"/>
                <a:cs typeface="cmsy10"/>
                <a:sym typeface="Symbol" charset="0"/>
              </a:rPr>
              <a:t>: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P(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’,j))                 for j= 1, … N; 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                                                    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= 1, … N+1; 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                                                    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’ = 1, …N+1; j =/= j’ </a:t>
            </a:r>
            <a:endParaRPr lang="en-US" dirty="0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4343400"/>
            <a:ext cx="5288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62699"/>
                </a:solidFill>
              </a:rPr>
              <a:t>Think of: P(</a:t>
            </a:r>
            <a:r>
              <a:rPr lang="en-US" dirty="0" err="1" smtClean="0">
                <a:solidFill>
                  <a:srgbClr val="262699"/>
                </a:solidFill>
              </a:rPr>
              <a:t>i,j</a:t>
            </a:r>
            <a:r>
              <a:rPr lang="en-US" dirty="0" smtClean="0">
                <a:solidFill>
                  <a:srgbClr val="262699"/>
                </a:solidFill>
              </a:rPr>
              <a:t>) for “object </a:t>
            </a:r>
            <a:r>
              <a:rPr lang="en-US" dirty="0" err="1" smtClean="0">
                <a:solidFill>
                  <a:srgbClr val="262699"/>
                </a:solidFill>
              </a:rPr>
              <a:t>i</a:t>
            </a:r>
            <a:r>
              <a:rPr lang="en-US" dirty="0" smtClean="0">
                <a:solidFill>
                  <a:srgbClr val="262699"/>
                </a:solidFill>
              </a:rPr>
              <a:t> in location j”</a:t>
            </a:r>
            <a:endParaRPr lang="en-US" dirty="0">
              <a:solidFill>
                <a:srgbClr val="2626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3810000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62699"/>
                </a:solidFill>
              </a:rPr>
              <a:t>What does this encode?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5029200"/>
            <a:ext cx="3056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Pigeon hole problem…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562600"/>
            <a:ext cx="8227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Provable requires exponential number of resolution</a:t>
            </a:r>
          </a:p>
          <a:p>
            <a:r>
              <a:rPr lang="en-US" dirty="0" smtClean="0"/>
              <a:t>steps to reach empty clause (</a:t>
            </a:r>
            <a:r>
              <a:rPr lang="en-US" dirty="0" err="1" smtClean="0"/>
              <a:t>Haken</a:t>
            </a:r>
            <a:r>
              <a:rPr lang="en-US" dirty="0" smtClean="0"/>
              <a:t> 1985). Method “can’t count.”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936012"/>
      </p:ext>
    </p:extLst>
  </p:cSld>
  <p:clrMapOvr>
    <a:masterClrMapping/>
  </p:clrMapOvr>
  <p:transition xmlns:p14="http://schemas.microsoft.com/office/powerpoint/2010/main" advTm="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9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39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44" grpId="0"/>
      <p:bldP spid="1239045" grpId="0"/>
      <p:bldP spid="2" grpId="0"/>
      <p:bldP spid="3" grpId="0"/>
      <p:bldP spid="4" grpId="0"/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381000"/>
            <a:ext cx="77724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Style IV: SAT Solvers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381000" y="1295400"/>
            <a:ext cx="5029200" cy="95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152400"/>
            <a:ext cx="5257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Instead of using resolution to sh</a:t>
            </a:r>
            <a:r>
              <a:rPr lang="en-US" dirty="0" smtClean="0"/>
              <a:t>ow that </a:t>
            </a:r>
          </a:p>
          <a:p>
            <a:endParaRPr lang="en-US" dirty="0"/>
          </a:p>
          <a:p>
            <a:r>
              <a:rPr lang="en-US" dirty="0" smtClean="0"/>
              <a:t>                 </a:t>
            </a:r>
            <a:r>
              <a:rPr lang="en-US" dirty="0" smtClean="0">
                <a:solidFill>
                  <a:srgbClr val="FF0000"/>
                </a:solidFill>
              </a:rPr>
              <a:t>KB </a:t>
            </a:r>
            <a:r>
              <a:rPr lang="en-US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Æ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mmi10"/>
                <a:ea typeface="cmmi10"/>
                <a:cs typeface="cmmi10"/>
              </a:rPr>
              <a:t>®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600200"/>
            <a:ext cx="82364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modern </a:t>
            </a:r>
            <a:r>
              <a:rPr lang="en-US" dirty="0" err="1" smtClean="0">
                <a:solidFill>
                  <a:schemeClr val="accent2"/>
                </a:solidFill>
              </a:rPr>
              <a:t>Satisfiability</a:t>
            </a:r>
            <a:r>
              <a:rPr lang="en-US" dirty="0" smtClean="0">
                <a:solidFill>
                  <a:schemeClr val="accent2"/>
                </a:solidFill>
              </a:rPr>
              <a:t> (SAT) solvers operating on the clausal form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are *much* more efficient.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2514600"/>
            <a:ext cx="77724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SAT solvers treat the set of clauses as a set of constraints (disjunctions) on Boolean variables, i.e., a CSP problem! Current solvers are very powerful. Can handle 1 Million+ variables and several millions of clauses.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Systematic: Davis Putnam (DPLL) + </a:t>
            </a:r>
            <a:r>
              <a:rPr lang="en-US" i="1" dirty="0" smtClean="0">
                <a:solidFill>
                  <a:srgbClr val="FF0000"/>
                </a:solidFill>
              </a:rPr>
              <a:t>series of improvements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Stochastic local search: </a:t>
            </a:r>
            <a:r>
              <a:rPr lang="en-US" dirty="0" err="1" smtClean="0">
                <a:solidFill>
                  <a:schemeClr val="accent2"/>
                </a:solidFill>
              </a:rPr>
              <a:t>WalkSAT</a:t>
            </a:r>
            <a:r>
              <a:rPr lang="en-US" dirty="0" smtClean="0">
                <a:solidFill>
                  <a:schemeClr val="accent2"/>
                </a:solidFill>
              </a:rPr>
              <a:t>  (issue?)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See R&amp;N 7.6. “Ironically,” we are back to semantic model checking, but way more clever than basic truth assignment enumeration (exponentially faster)!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6600" y="909935"/>
            <a:ext cx="2014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is inconsistent,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793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DPLL improvements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038600"/>
          </a:xfrm>
        </p:spPr>
        <p:txBody>
          <a:bodyPr/>
          <a:lstStyle/>
          <a:p>
            <a:pPr marL="457200" indent="-457200">
              <a:buAutoNum type="arabicParenR"/>
            </a:pPr>
            <a:r>
              <a:rPr lang="en-US" b="1" dirty="0" smtClean="0">
                <a:solidFill>
                  <a:schemeClr val="accent2"/>
                </a:solidFill>
              </a:rPr>
              <a:t>Component analysis (disjoint sets of constraints? Problem decomposition?)</a:t>
            </a:r>
          </a:p>
          <a:p>
            <a:pPr marL="457200" indent="-457200">
              <a:buAutoNum type="arabicParenR"/>
            </a:pPr>
            <a:r>
              <a:rPr lang="en-US" b="1" dirty="0" smtClean="0">
                <a:solidFill>
                  <a:schemeClr val="accent2"/>
                </a:solidFill>
              </a:rPr>
              <a:t>Clever variable and value ordering (e.g. degree heuristics)</a:t>
            </a:r>
          </a:p>
          <a:p>
            <a:pPr marL="457200" indent="-457200">
              <a:buAutoNum type="arabicParenR"/>
            </a:pPr>
            <a:r>
              <a:rPr lang="en-US" b="1" dirty="0" smtClean="0">
                <a:solidFill>
                  <a:schemeClr val="accent2"/>
                </a:solidFill>
              </a:rPr>
              <a:t>Intelligent backtracking and clause learning (conflict learning)</a:t>
            </a:r>
          </a:p>
          <a:p>
            <a:pPr marL="457200" indent="-457200">
              <a:buAutoNum type="arabicParenR"/>
            </a:pPr>
            <a:r>
              <a:rPr lang="en-US" b="1" dirty="0" smtClean="0">
                <a:solidFill>
                  <a:schemeClr val="accent2"/>
                </a:solidFill>
              </a:rPr>
              <a:t>Random restarts (heavy tails in search spaces…)</a:t>
            </a:r>
          </a:p>
          <a:p>
            <a:pPr marL="457200" indent="-457200">
              <a:buAutoNum type="arabicParenR"/>
            </a:pPr>
            <a:r>
              <a:rPr lang="en-US" b="1" dirty="0" smtClean="0">
                <a:solidFill>
                  <a:schemeClr val="accent2"/>
                </a:solidFill>
              </a:rPr>
              <a:t>Clever data structures</a:t>
            </a:r>
          </a:p>
          <a:p>
            <a:pPr marL="457200" indent="-457200">
              <a:buAutoNum type="arabicParenR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85800"/>
            <a:ext cx="2460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Backtracking + 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4191000"/>
            <a:ext cx="78965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1+ Million Boolean </a:t>
            </a:r>
            <a:r>
              <a:rPr lang="en-US" b="1" dirty="0" err="1" smtClean="0">
                <a:solidFill>
                  <a:srgbClr val="FF0000"/>
                </a:solidFill>
              </a:rPr>
              <a:t>vars</a:t>
            </a:r>
            <a:r>
              <a:rPr lang="en-US" b="1" dirty="0" smtClean="0">
                <a:solidFill>
                  <a:srgbClr val="FF0000"/>
                </a:solidFill>
              </a:rPr>
              <a:t> &amp; 10+ Million clause/constraints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are feasible nowadays. (e.g. </a:t>
            </a:r>
            <a:r>
              <a:rPr lang="en-US" b="1" dirty="0" err="1" smtClean="0">
                <a:solidFill>
                  <a:srgbClr val="FF0000"/>
                </a:solidFill>
              </a:rPr>
              <a:t>Minisat</a:t>
            </a:r>
            <a:r>
              <a:rPr lang="en-US" b="1" dirty="0" smtClean="0">
                <a:solidFill>
                  <a:srgbClr val="FF0000"/>
                </a:solidFill>
              </a:rPr>
              <a:t> solver)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Has changed the world of verification (hardware/software)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over the last decade (incl. Turing award for Clarke).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Widely used in industry, Intel, Microsoft, IBM etc.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560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7772400" cy="1143000"/>
          </a:xfrm>
        </p:spPr>
        <p:txBody>
          <a:bodyPr/>
          <a:lstStyle/>
          <a:p>
            <a:r>
              <a:rPr lang="en-US" dirty="0" err="1" smtClean="0"/>
              <a:t>Satisfiability</a:t>
            </a:r>
            <a:r>
              <a:rPr lang="en-US" dirty="0" smtClean="0"/>
              <a:t> (SAT/CSP) or Inference?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610600" cy="762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Really solving the same problem but SAT/CSP view appears more effective.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  <a:latin typeface="cmmi10"/>
              <a:ea typeface="cmmi10"/>
              <a:cs typeface="cmmi10"/>
            </a:endParaRPr>
          </a:p>
          <a:p>
            <a:endParaRPr lang="en-US" b="1" dirty="0" err="1" smtClean="0">
              <a:solidFill>
                <a:schemeClr val="accent2"/>
              </a:solidFill>
              <a:latin typeface="cmmi10"/>
              <a:ea typeface="cmmi10"/>
              <a:cs typeface="cmmi10"/>
            </a:endParaRPr>
          </a:p>
          <a:p>
            <a:endParaRPr lang="en-US" b="1" dirty="0">
              <a:solidFill>
                <a:schemeClr val="accent2"/>
              </a:solidFill>
              <a:latin typeface="cmmi10"/>
              <a:ea typeface="cmmi10"/>
              <a:cs typeface="cmmi1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3596" y="1981200"/>
            <a:ext cx="5596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iff</a:t>
            </a:r>
            <a:r>
              <a:rPr lang="en-US" dirty="0" smtClean="0"/>
              <a:t>  M(KB) </a:t>
            </a:r>
            <a:r>
              <a:rPr lang="en-US" dirty="0" smtClean="0">
                <a:latin typeface="cmsy10"/>
                <a:ea typeface="cmsy10"/>
                <a:cs typeface="cmsy10"/>
              </a:rPr>
              <a:t>µ</a:t>
            </a:r>
            <a:r>
              <a:rPr lang="en-US" dirty="0" smtClean="0"/>
              <a:t> M(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)  </a:t>
            </a:r>
            <a:r>
              <a:rPr lang="en-US" dirty="0" err="1" smtClean="0"/>
              <a:t>iff</a:t>
            </a:r>
            <a:r>
              <a:rPr lang="en-US" dirty="0" smtClean="0"/>
              <a:t>  (KB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: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) is </a:t>
            </a:r>
            <a:r>
              <a:rPr lang="en-US" dirty="0" err="1" smtClean="0"/>
              <a:t>unsat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96260" y="1981200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KB </a:t>
            </a:r>
            <a:r>
              <a:rPr lang="en-US" dirty="0" smtClean="0">
                <a:latin typeface="msam10"/>
                <a:ea typeface="msam10"/>
                <a:cs typeface="msam10"/>
              </a:rPr>
              <a:t>²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endParaRPr lang="en-US" dirty="0">
              <a:latin typeface="cmmi1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2743200"/>
            <a:ext cx="807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Assume KB and </a:t>
            </a:r>
            <a:r>
              <a:rPr lang="en-US" dirty="0" smtClean="0">
                <a:latin typeface="cmmi10"/>
                <a:ea typeface="cmmi10"/>
                <a:cs typeface="cmmi10"/>
              </a:rPr>
              <a:t>®</a:t>
            </a:r>
            <a:r>
              <a:rPr lang="en-US" dirty="0" smtClean="0"/>
              <a:t> is in CNF (clausal form). </a:t>
            </a:r>
          </a:p>
          <a:p>
            <a:r>
              <a:rPr lang="en-US" dirty="0" smtClean="0"/>
              <a:t>Note that: KB </a:t>
            </a:r>
            <a:r>
              <a:rPr lang="en-US" dirty="0" smtClean="0">
                <a:latin typeface="msam10"/>
                <a:ea typeface="msam10"/>
                <a:cs typeface="msam10"/>
              </a:rPr>
              <a:t>²</a:t>
            </a:r>
            <a:r>
              <a:rPr lang="en-US" dirty="0" smtClean="0"/>
              <a:t> (</a:t>
            </a:r>
            <a:r>
              <a:rPr lang="en-US" dirty="0" smtClean="0">
                <a:latin typeface="cmmi10"/>
                <a:ea typeface="cmmi10"/>
                <a:cs typeface="cmmi10"/>
              </a:rPr>
              <a:t>¯</a:t>
            </a:r>
            <a:r>
              <a:rPr lang="en-US" dirty="0" smtClean="0"/>
              <a:t>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°</a:t>
            </a:r>
            <a:r>
              <a:rPr lang="en-US" dirty="0" smtClean="0"/>
              <a:t>) </a:t>
            </a:r>
            <a:r>
              <a:rPr lang="en-US" dirty="0" err="1" smtClean="0"/>
              <a:t>iff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              (KB </a:t>
            </a:r>
            <a:r>
              <a:rPr lang="en-US" dirty="0" smtClean="0">
                <a:latin typeface="msam10"/>
                <a:ea typeface="msam10"/>
                <a:cs typeface="msam10"/>
              </a:rPr>
              <a:t>²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¯</a:t>
            </a:r>
            <a:r>
              <a:rPr lang="en-US" dirty="0" smtClean="0"/>
              <a:t>) and (KB </a:t>
            </a:r>
            <a:r>
              <a:rPr lang="en-US" dirty="0" smtClean="0">
                <a:latin typeface="msam10"/>
                <a:ea typeface="msam10"/>
                <a:cs typeface="msam10"/>
              </a:rPr>
              <a:t>²</a:t>
            </a:r>
            <a:r>
              <a:rPr lang="en-US" dirty="0" smtClean="0"/>
              <a:t> </a:t>
            </a:r>
            <a:r>
              <a:rPr lang="en-US" dirty="0" smtClean="0">
                <a:latin typeface="cmmi10"/>
                <a:ea typeface="cmmi10"/>
                <a:cs typeface="cmmi10"/>
              </a:rPr>
              <a:t>°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             (consider </a:t>
            </a:r>
            <a:r>
              <a:rPr lang="en-US" dirty="0" err="1" smtClean="0"/>
              <a:t>defn</a:t>
            </a:r>
            <a:r>
              <a:rPr lang="en-US" dirty="0" smtClean="0"/>
              <a:t>. in terms of models)</a:t>
            </a:r>
          </a:p>
          <a:p>
            <a:r>
              <a:rPr lang="en-US" dirty="0" smtClean="0"/>
              <a:t>So, can break conjunction in several queries, one for</a:t>
            </a:r>
          </a:p>
          <a:p>
            <a:r>
              <a:rPr lang="en-US" dirty="0" smtClean="0"/>
              <a:t>each disjunction (clause). Each a call to a SAT solver to check</a:t>
            </a:r>
          </a:p>
          <a:p>
            <a:r>
              <a:rPr lang="en-US" dirty="0" smtClean="0"/>
              <a:t>KB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Æ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:</a:t>
            </a:r>
            <a:r>
              <a:rPr lang="en-US" dirty="0" smtClean="0"/>
              <a:t> (l1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Ç</a:t>
            </a:r>
            <a:r>
              <a:rPr lang="en-US" dirty="0" smtClean="0"/>
              <a:t> l2 … ) for consist. or equivalently 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FF0000"/>
                </a:solidFill>
              </a:rPr>
              <a:t>KB </a:t>
            </a:r>
            <a:r>
              <a:rPr lang="en-US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Æ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dirty="0" smtClean="0">
                <a:solidFill>
                  <a:srgbClr val="FF0000"/>
                </a:solidFill>
              </a:rPr>
              <a:t> l1 </a:t>
            </a:r>
            <a:r>
              <a:rPr lang="en-US" dirty="0" err="1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Æ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dirty="0" smtClean="0">
                <a:solidFill>
                  <a:srgbClr val="FF0000"/>
                </a:solidFill>
              </a:rPr>
              <a:t> l2 … (i.e. CNF form) for consistency.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7579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5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cs typeface="+mj-cs"/>
              </a:rPr>
              <a:t>A simple knowledge-based agent</a:t>
            </a:r>
          </a:p>
        </p:txBody>
      </p:sp>
      <p:sp>
        <p:nvSpPr>
          <p:cNvPr id="193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3962400"/>
            <a:ext cx="7772400" cy="17589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2D2DB9"/>
                </a:solidFill>
                <a:cs typeface="+mn-cs"/>
              </a:rPr>
              <a:t>The agent must be able to: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2D2DB9"/>
                </a:solidFill>
              </a:rPr>
              <a:t>Represent states, actions, etc.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2D2DB9"/>
                </a:solidFill>
              </a:rPr>
              <a:t>Incorporate new percepts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2D2DB9"/>
                </a:solidFill>
              </a:rPr>
              <a:t>Update internal representations of the world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2D2DB9"/>
                </a:solidFill>
              </a:rPr>
              <a:t>Deduce hidden properties of the world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2D2DB9"/>
                </a:solidFill>
              </a:rPr>
              <a:t>Deduce appropriate actions
</a:t>
            </a:r>
          </a:p>
        </p:txBody>
      </p:sp>
      <p:pic>
        <p:nvPicPr>
          <p:cNvPr id="193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30208" b="36459"/>
          <a:stretch>
            <a:fillRect/>
          </a:stretch>
        </p:blipFill>
        <p:spPr bwMode="auto">
          <a:xfrm>
            <a:off x="533400" y="1066800"/>
            <a:ext cx="7620000" cy="277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381000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KB </a:t>
            </a:r>
            <a:r>
              <a:rPr lang="en-US" dirty="0" smtClean="0">
                <a:latin typeface="msam10"/>
                <a:ea typeface="msam10"/>
                <a:cs typeface="msam10"/>
              </a:rPr>
              <a:t>²</a:t>
            </a:r>
            <a:r>
              <a:rPr lang="en-US" dirty="0" smtClean="0"/>
              <a:t> (l1 </a:t>
            </a:r>
            <a:r>
              <a:rPr lang="en-US" dirty="0" err="1" smtClean="0">
                <a:latin typeface="cmsy10"/>
                <a:ea typeface="cmsy10"/>
                <a:cs typeface="cmsy10"/>
              </a:rPr>
              <a:t>Ç</a:t>
            </a:r>
            <a:r>
              <a:rPr lang="en-US" dirty="0" smtClean="0"/>
              <a:t> l2 …) </a:t>
            </a:r>
            <a:r>
              <a:rPr lang="en-US" dirty="0" err="1" smtClean="0"/>
              <a:t>iff</a:t>
            </a:r>
            <a:r>
              <a:rPr lang="en-US" dirty="0" smtClean="0"/>
              <a:t>  KB </a:t>
            </a:r>
            <a:r>
              <a:rPr lang="en-US" dirty="0" err="1">
                <a:latin typeface="cmsy10"/>
                <a:ea typeface="cmsy10"/>
                <a:cs typeface="cmsy10"/>
              </a:rPr>
              <a:t>Æ</a:t>
            </a:r>
            <a:r>
              <a:rPr lang="en-US" dirty="0"/>
              <a:t> </a:t>
            </a:r>
            <a:r>
              <a:rPr lang="en-US" dirty="0">
                <a:latin typeface="cmsy10"/>
                <a:ea typeface="cmsy10"/>
                <a:cs typeface="cmsy10"/>
              </a:rPr>
              <a:t>:</a:t>
            </a:r>
            <a:r>
              <a:rPr lang="en-US" dirty="0"/>
              <a:t> l1 </a:t>
            </a:r>
            <a:r>
              <a:rPr lang="en-US" dirty="0" err="1">
                <a:latin typeface="cmsy10"/>
                <a:ea typeface="cmsy10"/>
                <a:cs typeface="cmsy10"/>
              </a:rPr>
              <a:t>Æ</a:t>
            </a:r>
            <a:r>
              <a:rPr lang="en-US" dirty="0"/>
              <a:t> </a:t>
            </a:r>
            <a:r>
              <a:rPr lang="en-US" dirty="0">
                <a:latin typeface="cmsy10"/>
                <a:ea typeface="cmsy10"/>
                <a:cs typeface="cmsy10"/>
              </a:rPr>
              <a:t>:</a:t>
            </a:r>
            <a:r>
              <a:rPr lang="en-US" dirty="0"/>
              <a:t> l2 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09600"/>
            <a:ext cx="7772400" cy="4114800"/>
          </a:xfrm>
        </p:spPr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The SAT solvers essentially views the KB as a set of </a:t>
            </a:r>
            <a:r>
              <a:rPr lang="en-US" b="1" dirty="0" smtClean="0">
                <a:solidFill>
                  <a:srgbClr val="FF0000"/>
                </a:solidFill>
              </a:rPr>
              <a:t>constraints </a:t>
            </a:r>
            <a:r>
              <a:rPr lang="en-US" b="1" dirty="0" smtClean="0">
                <a:solidFill>
                  <a:schemeClr val="accent2"/>
                </a:solidFill>
              </a:rPr>
              <a:t>that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defines a subset of the set of all 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</a:rPr>
              <a:t>2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/>
              </a:rPr>
              <a:t>N</a:t>
            </a:r>
            <a:r>
              <a:rPr lang="en-US" b="1" dirty="0" smtClean="0">
                <a:solidFill>
                  <a:schemeClr val="accent2"/>
                </a:solidFill>
              </a:rPr>
              <a:t> possible worlds (N prop. vars.).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The query </a:t>
            </a:r>
            <a:r>
              <a:rPr lang="en-US" dirty="0" smtClean="0">
                <a:solidFill>
                  <a:schemeClr val="accent2"/>
                </a:solidFill>
                <a:latin typeface="cmmi10"/>
                <a:ea typeface="cmmi10"/>
                <a:cs typeface="cmmi10"/>
              </a:rPr>
              <a:t>®</a:t>
            </a:r>
            <a:r>
              <a:rPr lang="en-US" dirty="0" smtClean="0">
                <a:solidFill>
                  <a:schemeClr val="accent2"/>
                </a:solidFill>
              </a:rPr>
              <a:t> also defines a subset of the </a:t>
            </a:r>
            <a:r>
              <a:rPr lang="en-US" dirty="0" smtClean="0">
                <a:solidFill>
                  <a:schemeClr val="accent2"/>
                </a:solidFill>
                <a:latin typeface="Times New Roman"/>
              </a:rPr>
              <a:t>2</a:t>
            </a:r>
            <a:r>
              <a:rPr lang="en-US" baseline="30000" dirty="0" smtClean="0">
                <a:solidFill>
                  <a:schemeClr val="accent2"/>
                </a:solidFill>
                <a:latin typeface="Times New Roman"/>
              </a:rPr>
              <a:t>N</a:t>
            </a:r>
            <a:r>
              <a:rPr lang="en-US" dirty="0" smtClean="0">
                <a:solidFill>
                  <a:schemeClr val="accent2"/>
                </a:solidFill>
              </a:rPr>
              <a:t> possible worlds. (Above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we used a single clause (l1 </a:t>
            </a:r>
            <a:r>
              <a:rPr lang="en-US" dirty="0" err="1" smtClean="0">
                <a:solidFill>
                  <a:schemeClr val="accent2"/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dirty="0" smtClean="0">
                <a:solidFill>
                  <a:schemeClr val="accent2"/>
                </a:solidFill>
              </a:rPr>
              <a:t> l2 …) where </a:t>
            </a:r>
            <a:r>
              <a:rPr lang="en-US" dirty="0" smtClean="0">
                <a:solidFill>
                  <a:schemeClr val="accent2"/>
                </a:solidFill>
                <a:latin typeface="Times New Roman"/>
              </a:rPr>
              <a:t>l</a:t>
            </a:r>
            <a:r>
              <a:rPr lang="en-US" baseline="-25000" dirty="0" smtClean="0">
                <a:solidFill>
                  <a:schemeClr val="accent2"/>
                </a:solidFill>
                <a:latin typeface="Times New Roman"/>
              </a:rPr>
              <a:t>i</a:t>
            </a:r>
            <a:r>
              <a:rPr lang="en-US" dirty="0" smtClean="0">
                <a:solidFill>
                  <a:schemeClr val="accent2"/>
                </a:solidFill>
              </a:rPr>
              <a:t> is a </a:t>
            </a:r>
            <a:r>
              <a:rPr lang="en-US" dirty="0" err="1" smtClean="0">
                <a:solidFill>
                  <a:schemeClr val="accent2"/>
                </a:solidFill>
              </a:rPr>
              <a:t>var</a:t>
            </a:r>
            <a:r>
              <a:rPr lang="en-US" dirty="0" smtClean="0">
                <a:solidFill>
                  <a:schemeClr val="accent2"/>
                </a:solidFill>
              </a:rPr>
              <a:t> or its negation.)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The SAT/CSP solvers figures out whether there are any worlds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consistent with the KB constraints that do not satisfy the constraints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of the query. If so, than the query does not follow from the KB.</a:t>
            </a:r>
          </a:p>
          <a:p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     </a:t>
            </a:r>
            <a:r>
              <a:rPr lang="en-US" dirty="0" smtClean="0">
                <a:solidFill>
                  <a:schemeClr val="accent1"/>
                </a:solidFill>
              </a:rPr>
              <a:t>Aside: In verification, such a world exposes a bug.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If such worlds do not exist, then the query must be entailed by the KB.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(M(KB) </a:t>
            </a:r>
            <a:r>
              <a:rPr lang="en-US" dirty="0" smtClean="0">
                <a:solidFill>
                  <a:schemeClr val="accent2"/>
                </a:solidFill>
                <a:latin typeface="cmsy10"/>
                <a:ea typeface="cmsy10"/>
                <a:cs typeface="cmsy10"/>
              </a:rPr>
              <a:t>µ</a:t>
            </a:r>
            <a:r>
              <a:rPr lang="en-US" dirty="0" smtClean="0">
                <a:solidFill>
                  <a:schemeClr val="accent2"/>
                </a:solidFill>
              </a:rPr>
              <a:t> M(</a:t>
            </a:r>
            <a:r>
              <a:rPr lang="en-US" dirty="0" smtClean="0">
                <a:solidFill>
                  <a:schemeClr val="accent2"/>
                </a:solidFill>
                <a:latin typeface="cmmi10"/>
                <a:ea typeface="cmmi10"/>
                <a:cs typeface="cmmi10"/>
              </a:rPr>
              <a:t>®</a:t>
            </a:r>
            <a:r>
              <a:rPr lang="en-US" dirty="0" smtClean="0">
                <a:solidFill>
                  <a:schemeClr val="accent2"/>
                </a:solidFill>
              </a:rPr>
              <a:t>) Search starts from query!) 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Viewing logical reasoning as reasoning about constraints on the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way the “world can be” is quite actually quite natural! It’s definitely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 computationally effective strategy.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019800" y="-228600"/>
            <a:ext cx="2362200" cy="91440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984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Some examples of SAT solving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98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I --- Diagnosis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Problem: diagnosis a malfunctioning device</a:t>
            </a:r>
          </a:p>
          <a:p>
            <a:pPr lvl="1"/>
            <a:r>
              <a:rPr lang="en-US" smtClean="0"/>
              <a:t>Car</a:t>
            </a:r>
          </a:p>
          <a:p>
            <a:pPr lvl="1"/>
            <a:r>
              <a:rPr lang="en-US" smtClean="0"/>
              <a:t>Computer system</a:t>
            </a:r>
          </a:p>
          <a:p>
            <a:pPr lvl="1"/>
            <a:r>
              <a:rPr lang="en-US" smtClean="0"/>
              <a:t>Spacecraft</a:t>
            </a:r>
          </a:p>
          <a:p>
            <a:r>
              <a:rPr lang="en-US" smtClean="0"/>
              <a:t>where</a:t>
            </a:r>
          </a:p>
          <a:p>
            <a:pPr lvl="1"/>
            <a:r>
              <a:rPr lang="en-US" smtClean="0"/>
              <a:t>Design of the device is known</a:t>
            </a:r>
          </a:p>
          <a:p>
            <a:pPr lvl="1"/>
            <a:r>
              <a:rPr lang="en-US" smtClean="0"/>
              <a:t>We can observe the state of only </a:t>
            </a:r>
            <a:r>
              <a:rPr lang="en-US" u="sng" smtClean="0"/>
              <a:t>certain parts</a:t>
            </a:r>
            <a:r>
              <a:rPr lang="en-US" smtClean="0"/>
              <a:t> of the device – much is </a:t>
            </a:r>
            <a:r>
              <a:rPr lang="en-US" u="sng" smtClean="0"/>
              <a:t>hidden</a:t>
            </a:r>
          </a:p>
        </p:txBody>
      </p:sp>
    </p:spTree>
    <p:extLst>
      <p:ext uri="{BB962C8B-B14F-4D97-AF65-F5344CB8AC3E}">
        <p14:creationId xmlns:p14="http://schemas.microsoft.com/office/powerpoint/2010/main" val="149276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Model-Based, Consistency-Based Diagnosis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0640" y="1600200"/>
            <a:ext cx="9063580" cy="4525963"/>
          </a:xfrm>
        </p:spPr>
        <p:txBody>
          <a:bodyPr/>
          <a:lstStyle/>
          <a:p>
            <a:r>
              <a:rPr lang="en-US" dirty="0" smtClean="0"/>
              <a:t>Idea: create a logical formula that describes how the device </a:t>
            </a:r>
            <a:r>
              <a:rPr lang="en-US" u="sng" dirty="0" smtClean="0"/>
              <a:t>should</a:t>
            </a:r>
            <a:r>
              <a:rPr lang="en-US" dirty="0" smtClean="0"/>
              <a:t> work</a:t>
            </a:r>
          </a:p>
          <a:p>
            <a:pPr lvl="1"/>
            <a:r>
              <a:rPr lang="en-US" dirty="0" smtClean="0"/>
              <a:t>Associated with each “breakable” component C is a proposition that states “C is okay”</a:t>
            </a:r>
          </a:p>
          <a:p>
            <a:pPr lvl="1"/>
            <a:r>
              <a:rPr lang="en-US" dirty="0" smtClean="0"/>
              <a:t>Sub-formulas about component C are all conditioned on C being okay</a:t>
            </a:r>
          </a:p>
          <a:p>
            <a:r>
              <a:rPr lang="en-US" dirty="0" smtClean="0">
                <a:sym typeface="Symbol" pitchFamily="18" charset="2"/>
              </a:rPr>
              <a:t>A </a:t>
            </a:r>
            <a:r>
              <a:rPr lang="en-US" u="sng" dirty="0" smtClean="0">
                <a:sym typeface="Symbol" pitchFamily="18" charset="2"/>
              </a:rPr>
              <a:t>diagnosis</a:t>
            </a:r>
            <a:r>
              <a:rPr lang="en-US" dirty="0" smtClean="0">
                <a:sym typeface="Symbol" pitchFamily="18" charset="2"/>
              </a:rPr>
              <a:t> is a smallest of “not okay” assumptions that are consistent with what is actually observed</a:t>
            </a:r>
          </a:p>
        </p:txBody>
      </p:sp>
    </p:spTree>
    <p:extLst>
      <p:ext uri="{BB962C8B-B14F-4D97-AF65-F5344CB8AC3E}">
        <p14:creationId xmlns:p14="http://schemas.microsoft.com/office/powerpoint/2010/main" val="3636929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Consistency-Based Diagnosis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dirty="0" smtClean="0"/>
              <a:t>Make some </a:t>
            </a:r>
            <a:r>
              <a:rPr lang="en-US" dirty="0" smtClean="0">
                <a:solidFill>
                  <a:schemeClr val="hlink"/>
                </a:solidFill>
              </a:rPr>
              <a:t>Observations</a:t>
            </a:r>
            <a:r>
              <a:rPr lang="en-US" dirty="0" smtClean="0"/>
              <a:t> O.</a:t>
            </a:r>
          </a:p>
          <a:p>
            <a:pPr marL="457200" indent="-457200">
              <a:buFontTx/>
              <a:buAutoNum type="arabicPeriod"/>
            </a:pPr>
            <a:r>
              <a:rPr lang="en-US" dirty="0" smtClean="0"/>
              <a:t>Initialize the </a:t>
            </a:r>
            <a:r>
              <a:rPr lang="en-US" dirty="0" smtClean="0">
                <a:solidFill>
                  <a:schemeClr val="hlink"/>
                </a:solidFill>
              </a:rPr>
              <a:t>Assumption Set</a:t>
            </a:r>
            <a:r>
              <a:rPr lang="en-US" dirty="0" smtClean="0"/>
              <a:t> A to assert that all components are working properly.</a:t>
            </a:r>
          </a:p>
          <a:p>
            <a:pPr marL="457200" indent="-457200">
              <a:buFontTx/>
              <a:buAutoNum type="arabicPeriod"/>
            </a:pPr>
            <a:r>
              <a:rPr lang="en-US" dirty="0" smtClean="0"/>
              <a:t>Check if the KB, A, O together are </a:t>
            </a:r>
            <a:r>
              <a:rPr lang="en-US" dirty="0" smtClean="0">
                <a:solidFill>
                  <a:schemeClr val="hlink"/>
                </a:solidFill>
              </a:rPr>
              <a:t>inconsistent</a:t>
            </a:r>
            <a:r>
              <a:rPr lang="en-US" dirty="0" smtClean="0"/>
              <a:t> (can deduce </a:t>
            </a:r>
            <a:r>
              <a:rPr lang="en-US" i="1" dirty="0" smtClean="0"/>
              <a:t>false</a:t>
            </a:r>
            <a:r>
              <a:rPr lang="en-US" dirty="0" smtClean="0"/>
              <a:t>).</a:t>
            </a:r>
          </a:p>
          <a:p>
            <a:pPr marL="457200" indent="-457200">
              <a:buFontTx/>
              <a:buAutoNum type="arabicPeriod"/>
            </a:pPr>
            <a:r>
              <a:rPr lang="en-US" dirty="0" smtClean="0"/>
              <a:t>If so, delete propositions from A until </a:t>
            </a:r>
            <a:r>
              <a:rPr lang="en-US" dirty="0" smtClean="0">
                <a:solidFill>
                  <a:schemeClr val="hlink"/>
                </a:solidFill>
              </a:rPr>
              <a:t>consistency is restored</a:t>
            </a:r>
            <a:r>
              <a:rPr lang="en-US" dirty="0" smtClean="0"/>
              <a:t> (cannot deduce </a:t>
            </a:r>
            <a:r>
              <a:rPr lang="en-US" i="1" dirty="0" smtClean="0"/>
              <a:t>false</a:t>
            </a:r>
            <a:r>
              <a:rPr lang="en-US" dirty="0" smtClean="0"/>
              <a:t>).  The deleted propositions are a diagnosis.</a:t>
            </a:r>
          </a:p>
          <a:p>
            <a:pPr marL="1374775" lvl="2" indent="-342900">
              <a:buFontTx/>
              <a:buNone/>
            </a:pPr>
            <a:r>
              <a:rPr lang="en-US" i="1" dirty="0" smtClean="0"/>
              <a:t>There may be many possible diagnoses</a:t>
            </a:r>
          </a:p>
          <a:p>
            <a:pPr marL="457200" indent="-457200">
              <a:buFontTx/>
              <a:buAutoNum type="arabicPeriod"/>
            </a:pPr>
            <a:endParaRPr lang="en-US" i="1" dirty="0" smtClean="0"/>
          </a:p>
          <a:p>
            <a:pPr marL="457200" indent="-457200">
              <a:buFontTx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932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Automobile Diagnosis</a:t>
            </a:r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016000" y="1295400"/>
            <a:ext cx="7162800" cy="5410200"/>
          </a:xfrm>
        </p:spPr>
        <p:txBody>
          <a:bodyPr/>
          <a:lstStyle/>
          <a:p>
            <a:r>
              <a:rPr lang="en-US" sz="2000" b="0" i="1" dirty="0" smtClean="0">
                <a:solidFill>
                  <a:schemeClr val="tx1"/>
                </a:solidFill>
              </a:rPr>
              <a:t>Observable Propositions:</a:t>
            </a:r>
          </a:p>
          <a:p>
            <a:pPr lvl="1">
              <a:buFontTx/>
              <a:buNone/>
            </a:pPr>
            <a:r>
              <a:rPr lang="en-US" sz="2000" b="0" dirty="0" err="1" smtClean="0">
                <a:solidFill>
                  <a:srgbClr val="3366FF"/>
                </a:solidFill>
              </a:rPr>
              <a:t>EngineRuns</a:t>
            </a:r>
            <a:r>
              <a:rPr lang="en-US" sz="2000" b="0" dirty="0" smtClean="0">
                <a:solidFill>
                  <a:srgbClr val="3366FF"/>
                </a:solidFill>
              </a:rPr>
              <a:t>,    </a:t>
            </a:r>
            <a:r>
              <a:rPr lang="en-US" sz="2000" b="0" dirty="0" err="1" smtClean="0">
                <a:solidFill>
                  <a:srgbClr val="3366FF"/>
                </a:solidFill>
              </a:rPr>
              <a:t>GasInTank</a:t>
            </a:r>
            <a:r>
              <a:rPr lang="en-US" sz="2000" b="0" dirty="0" smtClean="0">
                <a:solidFill>
                  <a:srgbClr val="3366FF"/>
                </a:solidFill>
              </a:rPr>
              <a:t>,     </a:t>
            </a:r>
            <a:r>
              <a:rPr lang="en-US" sz="2000" b="0" dirty="0" err="1" smtClean="0">
                <a:solidFill>
                  <a:srgbClr val="3366FF"/>
                </a:solidFill>
              </a:rPr>
              <a:t>ClockRuns</a:t>
            </a:r>
            <a:endParaRPr lang="en-US" sz="2000" b="0" dirty="0" smtClean="0">
              <a:solidFill>
                <a:srgbClr val="3366FF"/>
              </a:solidFill>
            </a:endParaRPr>
          </a:p>
          <a:p>
            <a:r>
              <a:rPr lang="en-US" sz="2000" b="0" i="1" dirty="0" smtClean="0">
                <a:solidFill>
                  <a:schemeClr val="tx1"/>
                </a:solidFill>
              </a:rPr>
              <a:t>Assumable Propositions:</a:t>
            </a:r>
            <a:endParaRPr lang="en-US" sz="2000" b="0" i="1" dirty="0" smtClean="0">
              <a:solidFill>
                <a:schemeClr val="hlink"/>
              </a:solidFill>
            </a:endParaRPr>
          </a:p>
          <a:p>
            <a:pPr lvl="1">
              <a:buFontTx/>
              <a:buNone/>
            </a:pPr>
            <a:r>
              <a:rPr lang="en-US" sz="2000" b="0" dirty="0" err="1" smtClean="0">
                <a:solidFill>
                  <a:schemeClr val="accent2"/>
                </a:solidFill>
              </a:rPr>
              <a:t>FuelLineOK</a:t>
            </a:r>
            <a:r>
              <a:rPr lang="en-US" sz="2000" b="0" dirty="0" smtClean="0">
                <a:solidFill>
                  <a:schemeClr val="accent2"/>
                </a:solidFill>
              </a:rPr>
              <a:t>,     </a:t>
            </a:r>
            <a:r>
              <a:rPr lang="en-US" sz="2000" b="0" dirty="0" err="1" smtClean="0">
                <a:solidFill>
                  <a:schemeClr val="accent2"/>
                </a:solidFill>
              </a:rPr>
              <a:t>BatteryOK</a:t>
            </a:r>
            <a:r>
              <a:rPr lang="en-US" sz="2000" b="0" dirty="0" smtClean="0">
                <a:solidFill>
                  <a:schemeClr val="accent2"/>
                </a:solidFill>
              </a:rPr>
              <a:t>,      </a:t>
            </a:r>
            <a:r>
              <a:rPr lang="en-US" sz="2000" b="0" dirty="0" err="1" smtClean="0">
                <a:solidFill>
                  <a:schemeClr val="accent2"/>
                </a:solidFill>
              </a:rPr>
              <a:t>CablesOK</a:t>
            </a:r>
            <a:r>
              <a:rPr lang="en-US" sz="2000" b="0" dirty="0" smtClean="0">
                <a:solidFill>
                  <a:schemeClr val="accent2"/>
                </a:solidFill>
              </a:rPr>
              <a:t>,     </a:t>
            </a:r>
            <a:r>
              <a:rPr lang="en-US" sz="2000" b="0" dirty="0" err="1" smtClean="0">
                <a:solidFill>
                  <a:schemeClr val="accent2"/>
                </a:solidFill>
              </a:rPr>
              <a:t>ClockOK</a:t>
            </a:r>
            <a:endParaRPr lang="en-US" sz="2000" b="0" dirty="0" smtClean="0">
              <a:solidFill>
                <a:schemeClr val="accent2"/>
              </a:solidFill>
            </a:endParaRPr>
          </a:p>
          <a:p>
            <a:r>
              <a:rPr lang="en-US" sz="2000" b="0" i="1" dirty="0" smtClean="0">
                <a:solidFill>
                  <a:schemeClr val="tx1"/>
                </a:solidFill>
              </a:rPr>
              <a:t>Hidden (non-Assumable) Propositions:</a:t>
            </a:r>
          </a:p>
          <a:p>
            <a:pPr lvl="1">
              <a:buFontTx/>
              <a:buNone/>
            </a:pPr>
            <a:r>
              <a:rPr lang="en-US" sz="2000" b="0" dirty="0" err="1" smtClean="0">
                <a:solidFill>
                  <a:schemeClr val="tx1"/>
                </a:solidFill>
              </a:rPr>
              <a:t>GasInEngine</a:t>
            </a:r>
            <a:r>
              <a:rPr lang="en-US" sz="2000" b="0" dirty="0" smtClean="0">
                <a:solidFill>
                  <a:schemeClr val="tx1"/>
                </a:solidFill>
              </a:rPr>
              <a:t>,   </a:t>
            </a:r>
            <a:r>
              <a:rPr lang="en-US" sz="2000" b="0" dirty="0" err="1" smtClean="0">
                <a:solidFill>
                  <a:schemeClr val="tx1"/>
                </a:solidFill>
              </a:rPr>
              <a:t>PowerToPlugs</a:t>
            </a:r>
            <a:endParaRPr lang="en-US" sz="2000" b="0" dirty="0" smtClean="0">
              <a:solidFill>
                <a:schemeClr val="tx1"/>
              </a:solidFill>
            </a:endParaRPr>
          </a:p>
          <a:p>
            <a:r>
              <a:rPr lang="en-US" sz="2000" b="0" i="1" dirty="0" smtClean="0">
                <a:solidFill>
                  <a:schemeClr val="tx1"/>
                </a:solidFill>
              </a:rPr>
              <a:t>Device Description F:</a:t>
            </a:r>
          </a:p>
          <a:p>
            <a:pPr lvl="1">
              <a:buFontTx/>
              <a:buNone/>
            </a:pPr>
            <a:r>
              <a:rPr lang="en-US" sz="2000" b="0" dirty="0" smtClean="0">
                <a:solidFill>
                  <a:schemeClr val="tx1"/>
                </a:solidFill>
              </a:rPr>
              <a:t>(</a:t>
            </a:r>
            <a:r>
              <a:rPr lang="en-US" sz="2000" b="0" dirty="0" err="1" smtClean="0"/>
              <a:t>GasInTank</a:t>
            </a:r>
            <a:r>
              <a:rPr lang="en-US" sz="2000" b="0" dirty="0" smtClean="0"/>
              <a:t>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</a:t>
            </a:r>
            <a:r>
              <a:rPr lang="en-US" sz="2000" b="0" dirty="0" smtClean="0">
                <a:sym typeface="Symbol" pitchFamily="18" charset="2"/>
              </a:rPr>
              <a:t>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FuelLineOK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)</a:t>
            </a:r>
            <a:r>
              <a:rPr lang="en-US" sz="2000" b="0" dirty="0" smtClean="0">
                <a:sym typeface="Symbol" pitchFamily="18" charset="2"/>
              </a:rPr>
              <a:t>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sym typeface="Symbol" pitchFamily="18" charset="2"/>
              </a:rPr>
              <a:t>GasInEngine</a:t>
            </a:r>
            <a:endParaRPr lang="en-US" sz="2000" b="0" dirty="0" smtClean="0">
              <a:solidFill>
                <a:schemeClr val="tx1"/>
              </a:solidFill>
              <a:sym typeface="Symbol" pitchFamily="18" charset="2"/>
            </a:endParaRPr>
          </a:p>
          <a:p>
            <a:pPr lvl="1">
              <a:buFontTx/>
              <a:buNone/>
            </a:pP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(</a:t>
            </a:r>
            <a:r>
              <a:rPr lang="en-US" sz="2000" b="0" dirty="0" err="1" smtClean="0">
                <a:solidFill>
                  <a:schemeClr val="tx1"/>
                </a:solidFill>
                <a:sym typeface="Symbol" pitchFamily="18" charset="2"/>
              </a:rPr>
              <a:t>GasInEngine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  </a:t>
            </a:r>
            <a:r>
              <a:rPr lang="en-US" sz="2000" b="0" dirty="0" err="1" smtClean="0">
                <a:solidFill>
                  <a:schemeClr val="tx1"/>
                </a:solidFill>
                <a:sym typeface="Symbol" pitchFamily="18" charset="2"/>
              </a:rPr>
              <a:t>PowerToPlugs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)  </a:t>
            </a:r>
            <a:r>
              <a:rPr lang="en-US" sz="2000" b="0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sz="2000" b="0" dirty="0" smtClean="0">
                <a:sym typeface="Symbol" pitchFamily="18" charset="2"/>
              </a:rPr>
              <a:t>  </a:t>
            </a:r>
            <a:r>
              <a:rPr lang="en-US" sz="2000" b="0" dirty="0" err="1" smtClean="0">
                <a:sym typeface="Symbol" pitchFamily="18" charset="2"/>
              </a:rPr>
              <a:t>EngineRuns</a:t>
            </a:r>
            <a:endParaRPr lang="en-US" sz="2000" b="0" dirty="0" smtClean="0">
              <a:sym typeface="Symbol" pitchFamily="18" charset="2"/>
            </a:endParaRPr>
          </a:p>
          <a:p>
            <a:pPr lvl="1">
              <a:buFontTx/>
              <a:buNone/>
            </a:pP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(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BatteryOK</a:t>
            </a:r>
            <a:r>
              <a:rPr lang="en-US" sz="2000" b="0" dirty="0" smtClean="0">
                <a:sym typeface="Symbol" pitchFamily="18" charset="2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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CablesOK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)</a:t>
            </a:r>
            <a:r>
              <a:rPr lang="en-US" sz="2000" b="0" dirty="0" smtClean="0">
                <a:sym typeface="Symbol" pitchFamily="18" charset="2"/>
              </a:rPr>
              <a:t>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sym typeface="Symbol" pitchFamily="18" charset="2"/>
              </a:rPr>
              <a:t>PowerToPlugs</a:t>
            </a:r>
            <a:endParaRPr lang="en-US" sz="2000" b="0" dirty="0" smtClean="0">
              <a:solidFill>
                <a:schemeClr val="tx1"/>
              </a:solidFill>
              <a:sym typeface="Symbol" pitchFamily="18" charset="2"/>
            </a:endParaRPr>
          </a:p>
          <a:p>
            <a:pPr lvl="1">
              <a:buFontTx/>
              <a:buNone/>
            </a:pP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(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BatteryOK</a:t>
            </a: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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ClockOK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)</a:t>
            </a:r>
            <a:r>
              <a:rPr lang="en-US" sz="2000" b="0" dirty="0" smtClean="0">
                <a:sym typeface="Symbol" pitchFamily="18" charset="2"/>
              </a:rPr>
              <a:t>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US" sz="2000" b="0" dirty="0" err="1" smtClean="0">
                <a:solidFill>
                  <a:srgbClr val="3366FF"/>
                </a:solidFill>
                <a:sym typeface="Symbol" pitchFamily="18" charset="2"/>
              </a:rPr>
              <a:t>ClockRuns</a:t>
            </a:r>
            <a:endParaRPr lang="en-US" sz="2000" b="0" dirty="0" smtClean="0">
              <a:solidFill>
                <a:srgbClr val="3366FF"/>
              </a:solidFill>
              <a:sym typeface="Symbol" pitchFamily="18" charset="2"/>
            </a:endParaRPr>
          </a:p>
          <a:p>
            <a:r>
              <a:rPr lang="en-US" sz="2000" b="0" i="1" dirty="0" smtClean="0">
                <a:solidFill>
                  <a:schemeClr val="tx1"/>
                </a:solidFill>
                <a:sym typeface="Symbol" pitchFamily="18" charset="2"/>
              </a:rPr>
              <a:t>Observations:</a:t>
            </a:r>
          </a:p>
          <a:p>
            <a:pPr lvl="1">
              <a:buFontTx/>
              <a:buNone/>
            </a:pPr>
            <a:r>
              <a:rPr lang="en-US" sz="2000" dirty="0" smtClean="0">
                <a:sym typeface="Symbol" pitchFamily="18" charset="2"/>
              </a:rPr>
              <a:t> </a:t>
            </a:r>
            <a:r>
              <a:rPr lang="en-US" sz="2000" b="0" dirty="0" err="1" smtClean="0">
                <a:sym typeface="Symbol" pitchFamily="18" charset="2"/>
              </a:rPr>
              <a:t>EngineRuns</a:t>
            </a:r>
            <a:r>
              <a:rPr lang="en-US" sz="2000" b="0" dirty="0" smtClean="0">
                <a:sym typeface="Symbol" pitchFamily="18" charset="2"/>
              </a:rPr>
              <a:t>,     </a:t>
            </a:r>
            <a:r>
              <a:rPr lang="en-US" sz="2000" b="0" dirty="0" err="1" smtClean="0">
                <a:sym typeface="Symbol" pitchFamily="18" charset="2"/>
              </a:rPr>
              <a:t>GasInTank</a:t>
            </a:r>
            <a:r>
              <a:rPr lang="en-US" sz="2000" b="0" dirty="0" smtClean="0">
                <a:sym typeface="Symbol" pitchFamily="18" charset="2"/>
              </a:rPr>
              <a:t>,     </a:t>
            </a:r>
            <a:r>
              <a:rPr lang="en-US" sz="2000" b="0" dirty="0" err="1" smtClean="0">
                <a:sym typeface="Symbol" pitchFamily="18" charset="2"/>
              </a:rPr>
              <a:t>ClockRuns</a:t>
            </a:r>
            <a:endParaRPr lang="en-US" sz="2000" b="0" dirty="0" smtClean="0">
              <a:sym typeface="Symbol" pitchFamily="18" charset="2"/>
            </a:endParaRPr>
          </a:p>
          <a:p>
            <a:endParaRPr lang="en-US" sz="2000" b="0" dirty="0" smtClean="0">
              <a:sym typeface="Symbol" pitchFamily="18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0800" y="6248400"/>
            <a:ext cx="6292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of course a highly simplified set of axioms.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01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1905000" y="0"/>
            <a:ext cx="8229600" cy="1143000"/>
          </a:xfrm>
        </p:spPr>
        <p:txBody>
          <a:bodyPr/>
          <a:lstStyle/>
          <a:p>
            <a:r>
              <a:rPr lang="en-US" sz="3600" dirty="0" smtClean="0"/>
              <a:t>Example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7696200" cy="5181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000" b="0" i="1" dirty="0" smtClean="0">
                <a:solidFill>
                  <a:schemeClr val="tx1"/>
                </a:solidFill>
              </a:rPr>
              <a:t>Is</a:t>
            </a:r>
            <a:r>
              <a:rPr lang="en-US" sz="2000" b="0" dirty="0" smtClean="0">
                <a:solidFill>
                  <a:schemeClr val="tx1"/>
                </a:solidFill>
              </a:rPr>
              <a:t> F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 </a:t>
            </a:r>
            <a:r>
              <a:rPr lang="en-US" sz="2000" b="0" dirty="0" smtClean="0">
                <a:solidFill>
                  <a:srgbClr val="3366FF"/>
                </a:solidFill>
              </a:rPr>
              <a:t>Observations</a:t>
            </a: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 </a:t>
            </a:r>
            <a:r>
              <a:rPr lang="en-US" sz="2000" b="0" dirty="0" smtClean="0">
                <a:solidFill>
                  <a:schemeClr val="accent2"/>
                </a:solidFill>
              </a:rPr>
              <a:t>Assumptions</a:t>
            </a: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r>
              <a:rPr lang="en-US" sz="2000" b="0" i="1" dirty="0" smtClean="0">
                <a:solidFill>
                  <a:schemeClr val="tx1"/>
                </a:solidFill>
              </a:rPr>
              <a:t>consistent?</a:t>
            </a:r>
            <a:endParaRPr lang="en-US" sz="2000" b="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en-US" sz="2000" b="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000" b="0" dirty="0" smtClean="0">
                <a:solidFill>
                  <a:schemeClr val="tx1"/>
                </a:solidFill>
              </a:rPr>
              <a:t>F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  {</a:t>
            </a:r>
            <a:r>
              <a:rPr lang="en-US" sz="2000" b="0" dirty="0" smtClean="0">
                <a:solidFill>
                  <a:srgbClr val="3366FF"/>
                </a:solidFill>
                <a:sym typeface="Symbol" pitchFamily="18" charset="2"/>
              </a:rPr>
              <a:t></a:t>
            </a:r>
            <a:r>
              <a:rPr lang="en-US" sz="2000" b="0" dirty="0" err="1" smtClean="0">
                <a:solidFill>
                  <a:srgbClr val="3366FF"/>
                </a:solidFill>
                <a:sym typeface="Symbol" pitchFamily="18" charset="2"/>
              </a:rPr>
              <a:t>EngineRuns</a:t>
            </a:r>
            <a:r>
              <a:rPr lang="en-US" sz="2000" b="0" dirty="0" smtClean="0">
                <a:solidFill>
                  <a:srgbClr val="3366FF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rgbClr val="3366FF"/>
                </a:solidFill>
                <a:sym typeface="Symbol" pitchFamily="18" charset="2"/>
              </a:rPr>
              <a:t>GasInTank</a:t>
            </a:r>
            <a:r>
              <a:rPr lang="en-US" sz="2000" b="0" dirty="0" smtClean="0">
                <a:solidFill>
                  <a:srgbClr val="3366FF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rgbClr val="3366FF"/>
                </a:solidFill>
                <a:sym typeface="Symbol" pitchFamily="18" charset="2"/>
              </a:rPr>
              <a:t>ClockRuns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}</a:t>
            </a: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 {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FuelLineOK</a:t>
            </a: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BatteryOK</a:t>
            </a: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CablesOK</a:t>
            </a: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ClockOK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 }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b="0" dirty="0" smtClean="0">
                <a:solidFill>
                  <a:schemeClr val="tx1"/>
                </a:solidFill>
                <a:sym typeface="Euclid Math One" pitchFamily="18" charset="2"/>
              </a:rPr>
              <a:t> </a:t>
            </a:r>
            <a:r>
              <a:rPr lang="en-US" sz="2000" b="0" i="1" dirty="0" smtClean="0">
                <a:solidFill>
                  <a:schemeClr val="tx1"/>
                </a:solidFill>
                <a:sym typeface="Euclid Math One" pitchFamily="18" charset="2"/>
              </a:rPr>
              <a:t>false</a:t>
            </a:r>
          </a:p>
          <a:p>
            <a:pPr lvl="1">
              <a:lnSpc>
                <a:spcPct val="110000"/>
              </a:lnSpc>
            </a:pPr>
            <a:r>
              <a:rPr lang="en-US" sz="2000" b="0" i="1" dirty="0" smtClean="0">
                <a:solidFill>
                  <a:schemeClr val="tx1"/>
                </a:solidFill>
                <a:sym typeface="Euclid Math One" pitchFamily="18" charset="2"/>
              </a:rPr>
              <a:t>Must restore consistency!</a:t>
            </a:r>
          </a:p>
          <a:p>
            <a:pPr>
              <a:lnSpc>
                <a:spcPct val="110000"/>
              </a:lnSpc>
            </a:pPr>
            <a:r>
              <a:rPr lang="en-US" sz="2000" b="0" dirty="0" smtClean="0">
                <a:solidFill>
                  <a:schemeClr val="tx1"/>
                </a:solidFill>
              </a:rPr>
              <a:t>F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  {</a:t>
            </a:r>
            <a:r>
              <a:rPr lang="en-US" sz="2000" b="0" dirty="0" smtClean="0">
                <a:solidFill>
                  <a:srgbClr val="3366FF"/>
                </a:solidFill>
                <a:sym typeface="Symbol" pitchFamily="18" charset="2"/>
              </a:rPr>
              <a:t></a:t>
            </a:r>
            <a:r>
              <a:rPr lang="en-US" sz="2000" b="0" dirty="0" err="1" smtClean="0">
                <a:solidFill>
                  <a:srgbClr val="3366FF"/>
                </a:solidFill>
                <a:sym typeface="Symbol" pitchFamily="18" charset="2"/>
              </a:rPr>
              <a:t>EngineRuns</a:t>
            </a:r>
            <a:r>
              <a:rPr lang="en-US" sz="2000" b="0" dirty="0" smtClean="0">
                <a:solidFill>
                  <a:srgbClr val="3366FF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rgbClr val="3366FF"/>
                </a:solidFill>
                <a:sym typeface="Symbol" pitchFamily="18" charset="2"/>
              </a:rPr>
              <a:t>GasInTank</a:t>
            </a:r>
            <a:r>
              <a:rPr lang="en-US" sz="2000" b="0" dirty="0" smtClean="0">
                <a:solidFill>
                  <a:srgbClr val="3366FF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rgbClr val="3366FF"/>
                </a:solidFill>
                <a:sym typeface="Symbol" pitchFamily="18" charset="2"/>
              </a:rPr>
              <a:t>ClockRuns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}</a:t>
            </a: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 {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BatteryOK</a:t>
            </a: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CablesOK</a:t>
            </a: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ClockOK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 }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b="0" dirty="0" smtClean="0">
                <a:solidFill>
                  <a:schemeClr val="tx1"/>
                </a:solidFill>
                <a:sym typeface="Euclid Math One" pitchFamily="18" charset="2"/>
              </a:rPr>
              <a:t> </a:t>
            </a:r>
            <a:r>
              <a:rPr lang="en-US" sz="2000" b="0" i="1" dirty="0" err="1" smtClean="0">
                <a:solidFill>
                  <a:schemeClr val="tx1"/>
                </a:solidFill>
                <a:sym typeface="Euclid Math One" pitchFamily="18" charset="2"/>
              </a:rPr>
              <a:t>satisfiable</a:t>
            </a:r>
            <a:endParaRPr lang="en-US" sz="2000" b="0" i="1" dirty="0" smtClean="0">
              <a:solidFill>
                <a:schemeClr val="tx1"/>
              </a:solidFill>
              <a:sym typeface="Euclid Math One" pitchFamily="18" charset="2"/>
            </a:endParaRP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sym typeface="Symbol" pitchFamily="18" charset="2"/>
              </a:rPr>
              <a:t></a:t>
            </a:r>
            <a:r>
              <a:rPr lang="en-US" sz="2000" b="0" i="1" dirty="0" smtClean="0">
                <a:solidFill>
                  <a:schemeClr val="tx1"/>
                </a:solidFill>
                <a:sym typeface="Euclid Math One" pitchFamily="18" charset="2"/>
              </a:rPr>
              <a:t> </a:t>
            </a:r>
            <a:r>
              <a:rPr lang="en-US" sz="2000" b="0" i="1" dirty="0" err="1" smtClean="0">
                <a:solidFill>
                  <a:schemeClr val="tx1"/>
                </a:solidFill>
                <a:sym typeface="Euclid Math One" pitchFamily="18" charset="2"/>
              </a:rPr>
              <a:t>FuelLineOK</a:t>
            </a:r>
            <a:r>
              <a:rPr lang="en-US" sz="2000" b="0" i="1" dirty="0" smtClean="0">
                <a:solidFill>
                  <a:schemeClr val="tx1"/>
                </a:solidFill>
                <a:sym typeface="Euclid Math One" pitchFamily="18" charset="2"/>
              </a:rPr>
              <a:t> is a diagnosis</a:t>
            </a:r>
          </a:p>
          <a:p>
            <a:pPr>
              <a:lnSpc>
                <a:spcPct val="110000"/>
              </a:lnSpc>
            </a:pPr>
            <a:r>
              <a:rPr lang="en-US" sz="2000" b="0" dirty="0" smtClean="0">
                <a:solidFill>
                  <a:schemeClr val="tx1"/>
                </a:solidFill>
              </a:rPr>
              <a:t>F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  {</a:t>
            </a:r>
            <a:r>
              <a:rPr lang="en-US" sz="2000" b="0" dirty="0" smtClean="0">
                <a:solidFill>
                  <a:srgbClr val="3366FF"/>
                </a:solidFill>
                <a:sym typeface="Symbol" pitchFamily="18" charset="2"/>
              </a:rPr>
              <a:t></a:t>
            </a:r>
            <a:r>
              <a:rPr lang="en-US" sz="2000" b="0" dirty="0" err="1" smtClean="0">
                <a:solidFill>
                  <a:srgbClr val="3366FF"/>
                </a:solidFill>
                <a:sym typeface="Symbol" pitchFamily="18" charset="2"/>
              </a:rPr>
              <a:t>EngineRuns</a:t>
            </a:r>
            <a:r>
              <a:rPr lang="en-US" sz="2000" b="0" dirty="0" smtClean="0">
                <a:solidFill>
                  <a:srgbClr val="3366FF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rgbClr val="3366FF"/>
                </a:solidFill>
                <a:sym typeface="Symbol" pitchFamily="18" charset="2"/>
              </a:rPr>
              <a:t>GasInTank</a:t>
            </a:r>
            <a:r>
              <a:rPr lang="en-US" sz="2000" b="0" dirty="0" smtClean="0">
                <a:solidFill>
                  <a:srgbClr val="3366FF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rgbClr val="3366FF"/>
                </a:solidFill>
                <a:sym typeface="Symbol" pitchFamily="18" charset="2"/>
              </a:rPr>
              <a:t>ClockRuns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}</a:t>
            </a: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 {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FuelLineOK</a:t>
            </a: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CablesOK</a:t>
            </a: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, </a:t>
            </a:r>
            <a:r>
              <a:rPr lang="en-US" sz="2000" b="0" dirty="0" err="1" smtClean="0">
                <a:solidFill>
                  <a:schemeClr val="accent2"/>
                </a:solidFill>
                <a:sym typeface="Symbol" pitchFamily="18" charset="2"/>
              </a:rPr>
              <a:t>ClockOK</a:t>
            </a:r>
            <a:r>
              <a:rPr lang="en-US" sz="2000" b="0" dirty="0" smtClean="0">
                <a:solidFill>
                  <a:schemeClr val="tx1"/>
                </a:solidFill>
                <a:sym typeface="Symbol" pitchFamily="18" charset="2"/>
              </a:rPr>
              <a:t> }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b="0" dirty="0" smtClean="0">
                <a:solidFill>
                  <a:schemeClr val="tx1"/>
                </a:solidFill>
                <a:sym typeface="Euclid Math One" pitchFamily="18" charset="2"/>
              </a:rPr>
              <a:t> </a:t>
            </a:r>
            <a:r>
              <a:rPr lang="en-US" sz="2000" b="0" i="1" dirty="0" smtClean="0">
                <a:solidFill>
                  <a:schemeClr val="tx1"/>
                </a:solidFill>
                <a:sym typeface="Euclid Math One" pitchFamily="18" charset="2"/>
              </a:rPr>
              <a:t>false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sym typeface="Symbol" pitchFamily="18" charset="2"/>
              </a:rPr>
              <a:t></a:t>
            </a:r>
            <a:r>
              <a:rPr lang="en-US" sz="2000" b="0" i="1" dirty="0" smtClean="0">
                <a:solidFill>
                  <a:schemeClr val="tx1"/>
                </a:solidFill>
                <a:sym typeface="Euclid Math One" pitchFamily="18" charset="2"/>
              </a:rPr>
              <a:t> </a:t>
            </a:r>
            <a:r>
              <a:rPr lang="en-US" sz="2000" b="0" i="1" dirty="0" err="1" smtClean="0">
                <a:solidFill>
                  <a:schemeClr val="tx1"/>
                </a:solidFill>
                <a:sym typeface="Euclid Math One" pitchFamily="18" charset="2"/>
              </a:rPr>
              <a:t>BatteryOK</a:t>
            </a:r>
            <a:r>
              <a:rPr lang="en-US" sz="2000" b="0" i="1" dirty="0" smtClean="0">
                <a:solidFill>
                  <a:schemeClr val="tx1"/>
                </a:solidFill>
                <a:sym typeface="Euclid Math One" pitchFamily="18" charset="2"/>
              </a:rPr>
              <a:t> is </a:t>
            </a:r>
            <a:r>
              <a:rPr lang="en-US" sz="2000" b="0" i="1" u="sng" dirty="0" smtClean="0">
                <a:solidFill>
                  <a:schemeClr val="tx1"/>
                </a:solidFill>
                <a:sym typeface="Euclid Math One" pitchFamily="18" charset="2"/>
              </a:rPr>
              <a:t>not</a:t>
            </a:r>
            <a:r>
              <a:rPr lang="en-US" sz="2000" b="0" i="1" dirty="0" smtClean="0">
                <a:solidFill>
                  <a:schemeClr val="tx1"/>
                </a:solidFill>
                <a:sym typeface="Euclid Math One" pitchFamily="18" charset="2"/>
              </a:rPr>
              <a:t> a diagnosis</a:t>
            </a:r>
          </a:p>
          <a:p>
            <a:pPr>
              <a:lnSpc>
                <a:spcPct val="110000"/>
              </a:lnSpc>
            </a:pPr>
            <a:endParaRPr lang="en-US" sz="2000" b="0" i="1" dirty="0" smtClean="0">
              <a:solidFill>
                <a:schemeClr val="tx1"/>
              </a:solidFill>
              <a:sym typeface="Euclid Math One" pitchFamily="18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1524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Tx/>
              <a:buNone/>
            </a:pPr>
            <a:r>
              <a:rPr lang="en-US" sz="2000" dirty="0"/>
              <a:t>(</a:t>
            </a:r>
            <a:r>
              <a:rPr lang="en-US" sz="2000" dirty="0" err="1"/>
              <a:t>GasInTank</a:t>
            </a:r>
            <a:r>
              <a:rPr lang="en-US" sz="2000" dirty="0"/>
              <a:t> </a:t>
            </a:r>
            <a:r>
              <a:rPr lang="en-US" sz="2000" dirty="0">
                <a:sym typeface="Symbol" pitchFamily="18" charset="2"/>
              </a:rPr>
              <a:t> </a:t>
            </a:r>
            <a:r>
              <a:rPr lang="en-US" sz="2000" dirty="0" err="1">
                <a:solidFill>
                  <a:schemeClr val="accent2"/>
                </a:solidFill>
                <a:sym typeface="Symbol" pitchFamily="18" charset="2"/>
              </a:rPr>
              <a:t>FuelLineOK</a:t>
            </a:r>
            <a:r>
              <a:rPr lang="en-US" sz="2000" dirty="0">
                <a:sym typeface="Symbol" pitchFamily="18" charset="2"/>
              </a:rPr>
              <a:t>)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dirty="0" err="1">
                <a:sym typeface="Symbol" pitchFamily="18" charset="2"/>
              </a:rPr>
              <a:t>GasInEngine</a:t>
            </a:r>
            <a:endParaRPr lang="en-US" sz="2000" dirty="0">
              <a:sym typeface="Symbol" pitchFamily="18" charset="2"/>
            </a:endParaRPr>
          </a:p>
          <a:p>
            <a:pPr lvl="1">
              <a:buFontTx/>
              <a:buNone/>
            </a:pPr>
            <a:r>
              <a:rPr lang="en-US" sz="2000" dirty="0">
                <a:sym typeface="Symbol" pitchFamily="18" charset="2"/>
              </a:rPr>
              <a:t>(</a:t>
            </a:r>
            <a:r>
              <a:rPr lang="en-US" sz="2000" dirty="0" err="1">
                <a:sym typeface="Symbol" pitchFamily="18" charset="2"/>
              </a:rPr>
              <a:t>GasInEngine</a:t>
            </a:r>
            <a:r>
              <a:rPr lang="en-US" sz="2000" dirty="0">
                <a:sym typeface="Symbol" pitchFamily="18" charset="2"/>
              </a:rPr>
              <a:t>  </a:t>
            </a:r>
            <a:r>
              <a:rPr lang="en-US" sz="2000" dirty="0" err="1">
                <a:sym typeface="Symbol" pitchFamily="18" charset="2"/>
              </a:rPr>
              <a:t>PowerToPlugs</a:t>
            </a:r>
            <a:r>
              <a:rPr lang="en-US" sz="2000" dirty="0">
                <a:sym typeface="Symbol" pitchFamily="18" charset="2"/>
              </a:rPr>
              <a:t>) 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>
                <a:sym typeface="Symbol" pitchFamily="18" charset="2"/>
              </a:rPr>
              <a:t>  </a:t>
            </a:r>
            <a:r>
              <a:rPr lang="en-US" sz="2000" dirty="0" err="1">
                <a:sym typeface="Symbol" pitchFamily="18" charset="2"/>
              </a:rPr>
              <a:t>EngineRuns</a:t>
            </a:r>
            <a:endParaRPr lang="en-US" sz="2000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8396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Complexity of Diagnosis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686800" cy="4602163"/>
          </a:xfrm>
        </p:spPr>
        <p:txBody>
          <a:bodyPr/>
          <a:lstStyle/>
          <a:p>
            <a:r>
              <a:rPr lang="en-US" sz="2800" dirty="0" smtClean="0"/>
              <a:t>If F is </a:t>
            </a:r>
            <a:r>
              <a:rPr lang="en-US" sz="2800" dirty="0" smtClean="0">
                <a:solidFill>
                  <a:schemeClr val="hlink"/>
                </a:solidFill>
              </a:rPr>
              <a:t>Horn</a:t>
            </a:r>
            <a:r>
              <a:rPr lang="en-US" sz="2800" dirty="0" smtClean="0"/>
              <a:t>, then each consistency test takes linear O(n) time – unit propagation is complete for Horn clauses.</a:t>
            </a:r>
          </a:p>
          <a:p>
            <a:r>
              <a:rPr lang="en-US" sz="2800" dirty="0" smtClean="0"/>
              <a:t>Complexity = ways to delete propositions from Assumption Set that are considered.</a:t>
            </a:r>
          </a:p>
          <a:p>
            <a:pPr lvl="1"/>
            <a:r>
              <a:rPr lang="en-US" dirty="0" smtClean="0">
                <a:solidFill>
                  <a:schemeClr val="hlink"/>
                </a:solidFill>
              </a:rPr>
              <a:t>Single fault diagnosis – O(n</a:t>
            </a:r>
            <a:r>
              <a:rPr lang="en-US" baseline="30000" dirty="0" smtClean="0">
                <a:solidFill>
                  <a:schemeClr val="hlink"/>
                </a:solidFill>
              </a:rPr>
              <a:t>2</a:t>
            </a:r>
            <a:r>
              <a:rPr lang="en-US" dirty="0" smtClean="0">
                <a:solidFill>
                  <a:schemeClr val="hlink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hlink"/>
                </a:solidFill>
              </a:rPr>
              <a:t>Double fault       diagnosis – O(n</a:t>
            </a:r>
            <a:r>
              <a:rPr lang="en-US" baseline="30000" dirty="0" smtClean="0">
                <a:solidFill>
                  <a:schemeClr val="hlink"/>
                </a:solidFill>
              </a:rPr>
              <a:t>3</a:t>
            </a:r>
            <a:r>
              <a:rPr lang="en-US" dirty="0" smtClean="0">
                <a:solidFill>
                  <a:schemeClr val="hlink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hlink"/>
                </a:solidFill>
              </a:rPr>
              <a:t>Triple fault diagnosis – O(n</a:t>
            </a:r>
            <a:r>
              <a:rPr lang="en-US" baseline="30000" dirty="0" smtClean="0">
                <a:solidFill>
                  <a:schemeClr val="hlink"/>
                </a:solidFill>
              </a:rPr>
              <a:t>4</a:t>
            </a:r>
            <a:r>
              <a:rPr lang="en-US" dirty="0" smtClean="0">
                <a:solidFill>
                  <a:schemeClr val="hlink"/>
                </a:solidFill>
              </a:rPr>
              <a:t>)</a:t>
            </a:r>
          </a:p>
          <a:p>
            <a:pPr lvl="1">
              <a:buFontTx/>
              <a:buNone/>
            </a:pPr>
            <a:r>
              <a:rPr lang="en-US" dirty="0" smtClean="0">
                <a:solidFill>
                  <a:schemeClr val="hlink"/>
                </a:solidFill>
              </a:rPr>
              <a:t>			</a:t>
            </a:r>
            <a:endParaRPr lang="en-US" dirty="0">
              <a:solidFill>
                <a:schemeClr val="hlink"/>
              </a:solidFill>
            </a:endParaRPr>
          </a:p>
          <a:p>
            <a:pPr lvl="1">
              <a:buFontTx/>
              <a:buNone/>
            </a:pPr>
            <a:r>
              <a:rPr lang="en-US" sz="2800" dirty="0" smtClean="0">
                <a:solidFill>
                  <a:schemeClr val="hlink"/>
                </a:solidFill>
              </a:rPr>
              <a:t>In practice, for non-Horn use SAT solver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hlink"/>
                </a:solidFill>
              </a:rPr>
              <a:t> </a:t>
            </a:r>
            <a:r>
              <a:rPr lang="en-US" sz="2800" dirty="0" smtClean="0">
                <a:solidFill>
                  <a:schemeClr val="hlink"/>
                </a:solidFill>
              </a:rPr>
              <a:t>     for consistency check.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6019800"/>
            <a:ext cx="7390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Horn clause: at most one positive literal. Also, consider </a:t>
            </a:r>
            <a:r>
              <a:rPr lang="en-US" dirty="0" smtClean="0">
                <a:latin typeface="cmsy10"/>
                <a:ea typeface="cmsy10"/>
                <a:cs typeface="cmsy10"/>
              </a:rPr>
              <a:t>)</a:t>
            </a:r>
            <a:endParaRPr lang="en-US" dirty="0">
              <a:latin typeface="cmsy10"/>
            </a:endParaRPr>
          </a:p>
        </p:txBody>
      </p:sp>
      <p:pic>
        <p:nvPicPr>
          <p:cNvPr id="3" name="Picture 2" descr="Screen Shot 2012-11-02 at 12.29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352800"/>
            <a:ext cx="482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88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NASA Deep Space One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6000" y="1431940"/>
            <a:ext cx="7366000" cy="15875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Autonomous diagnosis &amp; repair “Remote Agent”</a:t>
            </a:r>
          </a:p>
          <a:p>
            <a:pPr>
              <a:buFontTx/>
              <a:buChar char="•"/>
            </a:pPr>
            <a:r>
              <a:rPr lang="en-US" smtClean="0"/>
              <a:t>Compiled systems schematic to 7,000 var SAT problem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9513"/>
            <a:ext cx="4616450" cy="313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52400" y="5638800"/>
            <a:ext cx="3043238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altLang="en-US" sz="2000">
                <a:solidFill>
                  <a:srgbClr val="EAEC5E"/>
                </a:solidFill>
                <a:latin typeface="Times" pitchFamily="18" charset="0"/>
                <a:ea typeface="+mn-ea"/>
                <a:cs typeface="+mn-cs"/>
              </a:rPr>
              <a:t>Started:  January 1996</a:t>
            </a:r>
          </a:p>
          <a:p>
            <a:pPr eaLnBrk="0" hangingPunct="0"/>
            <a:r>
              <a:rPr lang="en-US" altLang="en-US" sz="2000">
                <a:solidFill>
                  <a:srgbClr val="EAEC5E"/>
                </a:solidFill>
                <a:latin typeface="Times" pitchFamily="18" charset="0"/>
                <a:ea typeface="+mn-ea"/>
                <a:cs typeface="+mn-cs"/>
              </a:rPr>
              <a:t>Launch: October 15th, 1998</a:t>
            </a:r>
          </a:p>
          <a:p>
            <a:pPr eaLnBrk="0" hangingPunct="0"/>
            <a:r>
              <a:rPr lang="en-US" altLang="en-US" sz="2000">
                <a:solidFill>
                  <a:srgbClr val="EAEC5E"/>
                </a:solidFill>
                <a:latin typeface="Times" pitchFamily="18" charset="0"/>
                <a:ea typeface="+mn-ea"/>
                <a:cs typeface="+mn-cs"/>
              </a:rPr>
              <a:t>Experiment: May 17-21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97263"/>
            <a:ext cx="3657600" cy="318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773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Space 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69780" cy="4525963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a failed electronics </a:t>
            </a:r>
            <a:r>
              <a:rPr lang="en-US" sz="2400" dirty="0" smtClean="0">
                <a:solidFill>
                  <a:srgbClr val="0000FF"/>
                </a:solidFill>
              </a:rPr>
              <a:t>unit</a:t>
            </a:r>
          </a:p>
          <a:p>
            <a:pPr lvl="1"/>
            <a:r>
              <a:rPr lang="en-US" sz="2000" dirty="0" smtClean="0"/>
              <a:t>Remote </a:t>
            </a:r>
            <a:r>
              <a:rPr lang="en-US" sz="2000" dirty="0"/>
              <a:t>Agent fixed by reactivating the unit</a:t>
            </a:r>
            <a:r>
              <a:rPr lang="en-US" sz="2000" dirty="0" smtClean="0"/>
              <a:t>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0000FF"/>
                </a:solidFill>
              </a:rPr>
              <a:t>a failed sensor providing false </a:t>
            </a:r>
            <a:r>
              <a:rPr lang="en-US" sz="2400" dirty="0" smtClean="0">
                <a:solidFill>
                  <a:srgbClr val="0000FF"/>
                </a:solidFill>
              </a:rPr>
              <a:t>information</a:t>
            </a:r>
          </a:p>
          <a:p>
            <a:pPr lvl="1"/>
            <a:r>
              <a:rPr lang="en-US" sz="2000" dirty="0" smtClean="0"/>
              <a:t>Remote </a:t>
            </a:r>
            <a:r>
              <a:rPr lang="en-US" sz="2000" dirty="0"/>
              <a:t>Agent recognized as unreliable and therefore correctly ignored</a:t>
            </a:r>
            <a:r>
              <a:rPr lang="en-US" sz="2000" dirty="0" smtClean="0"/>
              <a:t>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0000FF"/>
                </a:solidFill>
              </a:rPr>
              <a:t>an </a:t>
            </a:r>
            <a:r>
              <a:rPr lang="en-US" sz="2400" dirty="0" smtClean="0">
                <a:solidFill>
                  <a:srgbClr val="0000FF"/>
                </a:solidFill>
              </a:rPr>
              <a:t>altitude </a:t>
            </a:r>
            <a:r>
              <a:rPr lang="en-US" sz="2400" dirty="0">
                <a:solidFill>
                  <a:srgbClr val="0000FF"/>
                </a:solidFill>
              </a:rPr>
              <a:t>control thruster (a small engine for controlling the spacecraft's orientation) stuck in the "off" </a:t>
            </a:r>
            <a:r>
              <a:rPr lang="en-US" sz="2400" dirty="0" smtClean="0">
                <a:solidFill>
                  <a:srgbClr val="0000FF"/>
                </a:solidFill>
              </a:rPr>
              <a:t>position </a:t>
            </a:r>
          </a:p>
          <a:p>
            <a:pPr lvl="1"/>
            <a:r>
              <a:rPr lang="en-US" sz="2000" dirty="0" smtClean="0"/>
              <a:t>Remote </a:t>
            </a:r>
            <a:r>
              <a:rPr lang="en-US" sz="2000" dirty="0"/>
              <a:t>Agent detected and compensated for by switching to a mode that did not rely on that thruster.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8287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457200"/>
            <a:ext cx="7696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KR language candidate</a:t>
            </a:r>
            <a:r>
              <a:rPr lang="en-US" b="1" dirty="0">
                <a:solidFill>
                  <a:schemeClr val="accent2"/>
                </a:solidFill>
              </a:rPr>
              <a:t>: </a:t>
            </a:r>
            <a:endParaRPr lang="en-US" b="1" dirty="0" smtClean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    </a:t>
            </a:r>
            <a:r>
              <a:rPr lang="en-US" b="1" dirty="0" smtClean="0">
                <a:solidFill>
                  <a:srgbClr val="FF0000"/>
                </a:solidFill>
              </a:rPr>
              <a:t>logical </a:t>
            </a:r>
            <a:r>
              <a:rPr lang="en-US" b="1" dirty="0">
                <a:solidFill>
                  <a:srgbClr val="FF0000"/>
                </a:solidFill>
              </a:rPr>
              <a:t>language </a:t>
            </a:r>
            <a:r>
              <a:rPr lang="en-US" b="1" dirty="0">
                <a:solidFill>
                  <a:schemeClr val="accent2"/>
                </a:solidFill>
              </a:rPr>
              <a:t>(propositional / first-order</a:t>
            </a:r>
            <a:r>
              <a:rPr lang="en-US" b="1" dirty="0" smtClean="0">
                <a:solidFill>
                  <a:schemeClr val="accent2"/>
                </a:solidFill>
              </a:rPr>
              <a:t>) combined</a:t>
            </a:r>
          </a:p>
          <a:p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    </a:t>
            </a:r>
            <a:r>
              <a:rPr lang="en-US" b="1" dirty="0">
                <a:solidFill>
                  <a:schemeClr val="accent2"/>
                </a:solidFill>
              </a:rPr>
              <a:t>with a logical inference </a:t>
            </a:r>
            <a:r>
              <a:rPr lang="en-US" b="1" dirty="0" smtClean="0">
                <a:solidFill>
                  <a:schemeClr val="accent2"/>
                </a:solidFill>
              </a:rPr>
              <a:t>mechanism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i="1" dirty="0">
                <a:solidFill>
                  <a:schemeClr val="accent2"/>
                </a:solidFill>
              </a:rPr>
              <a:t>How close to human thought? (mental-models / Johnson-Laird</a:t>
            </a:r>
            <a:r>
              <a:rPr lang="en-US" b="1" i="1" dirty="0" smtClean="0">
                <a:solidFill>
                  <a:schemeClr val="accent2"/>
                </a:solidFill>
              </a:rPr>
              <a:t>).</a:t>
            </a:r>
          </a:p>
          <a:p>
            <a:endParaRPr lang="en-US" b="1" i="1" dirty="0">
              <a:solidFill>
                <a:schemeClr val="accent2"/>
              </a:solidFill>
            </a:endParaRPr>
          </a:p>
          <a:p>
            <a:r>
              <a:rPr lang="en-US" b="1" i="1" dirty="0" smtClean="0">
                <a:solidFill>
                  <a:schemeClr val="accent2"/>
                </a:solidFill>
              </a:rPr>
              <a:t>What is “the language of thought”?</a:t>
            </a:r>
          </a:p>
          <a:p>
            <a:endParaRPr lang="en-US" b="1" i="1" dirty="0" smtClean="0">
              <a:solidFill>
                <a:schemeClr val="accent2"/>
              </a:solidFill>
            </a:endParaRPr>
          </a:p>
          <a:p>
            <a:endParaRPr lang="en-US" b="1" i="1" dirty="0">
              <a:solidFill>
                <a:schemeClr val="accent2"/>
              </a:solidFill>
            </a:endParaRPr>
          </a:p>
          <a:p>
            <a:r>
              <a:rPr lang="en-US" b="1" i="1" dirty="0">
                <a:solidFill>
                  <a:schemeClr val="accent2"/>
                </a:solidFill>
              </a:rPr>
              <a:t>Why not use natural language (e.g. English)?</a:t>
            </a:r>
          </a:p>
          <a:p>
            <a:endParaRPr lang="en-US" b="1" i="1" dirty="0" smtClean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4800600"/>
            <a:ext cx="7086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We want clear syntax &amp; semantics (well-defined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meaning), and, mechanism to infer new information.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Soln.: Use a formal language</a:t>
            </a:r>
            <a:r>
              <a:rPr lang="en-US" dirty="0" smtClean="0">
                <a:solidFill>
                  <a:schemeClr val="accent2"/>
                </a:solidFill>
              </a:rPr>
              <a:t>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3505200"/>
            <a:ext cx="6841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Greeks / Boole / </a:t>
            </a:r>
            <a:r>
              <a:rPr lang="en-US" b="1" dirty="0" err="1" smtClean="0">
                <a:solidFill>
                  <a:srgbClr val="3333CC"/>
                </a:solidFill>
              </a:rPr>
              <a:t>Frege</a:t>
            </a:r>
            <a:r>
              <a:rPr lang="en-US" b="1" dirty="0" smtClean="0">
                <a:solidFill>
                  <a:srgbClr val="3333CC"/>
                </a:solidFill>
              </a:rPr>
              <a:t> --- Rational thought: Logic?</a:t>
            </a:r>
            <a:endParaRPr lang="en-US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5891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 --- Testing Circuit Equivalence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0835" y="1600200"/>
            <a:ext cx="3922165" cy="4724400"/>
          </a:xfrm>
        </p:spPr>
        <p:txBody>
          <a:bodyPr/>
          <a:lstStyle/>
          <a:p>
            <a:pPr marL="342900" indent="-342900"/>
            <a:r>
              <a:rPr lang="en-US" sz="2400" b="1" dirty="0" smtClean="0">
                <a:solidFill>
                  <a:schemeClr val="accent2"/>
                </a:solidFill>
              </a:rPr>
              <a:t>Do two circuits compute the same function?</a:t>
            </a:r>
          </a:p>
          <a:p>
            <a:pPr marL="342900" indent="-342900"/>
            <a:r>
              <a:rPr lang="en-US" sz="2400" b="1" dirty="0" smtClean="0"/>
              <a:t>Circuit optimization</a:t>
            </a:r>
          </a:p>
          <a:p>
            <a:pPr marL="342900" indent="-342900"/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Is there input for which the two circuits compute different values?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(Satisfying assignment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will tell us. Reveals bug!)</a:t>
            </a:r>
          </a:p>
        </p:txBody>
      </p:sp>
      <p:cxnSp>
        <p:nvCxnSpPr>
          <p:cNvPr id="10244" name="AutoShape 4"/>
          <p:cNvCxnSpPr>
            <a:cxnSpLocks noChangeShapeType="1"/>
          </p:cNvCxnSpPr>
          <p:nvPr/>
        </p:nvCxnSpPr>
        <p:spPr bwMode="auto">
          <a:xfrm rot="-5400000">
            <a:off x="-23812" y="4062412"/>
            <a:ext cx="1638300" cy="371475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45" name="AutoShape 5"/>
          <p:cNvCxnSpPr>
            <a:cxnSpLocks noChangeShapeType="1"/>
          </p:cNvCxnSpPr>
          <p:nvPr/>
        </p:nvCxnSpPr>
        <p:spPr bwMode="auto">
          <a:xfrm rot="5400000" flipH="1">
            <a:off x="823913" y="4062412"/>
            <a:ext cx="1638300" cy="371475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46" name="AutoShape 6"/>
          <p:cNvCxnSpPr>
            <a:cxnSpLocks noChangeShapeType="1"/>
          </p:cNvCxnSpPr>
          <p:nvPr/>
        </p:nvCxnSpPr>
        <p:spPr bwMode="auto">
          <a:xfrm flipV="1">
            <a:off x="1219200" y="2133600"/>
            <a:ext cx="0" cy="10572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57200" y="51054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A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676400" y="51054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B</a:t>
            </a:r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 rot="5400000">
            <a:off x="3009900" y="2857500"/>
            <a:ext cx="685800" cy="609600"/>
          </a:xfrm>
          <a:prstGeom prst="flowChartOnlineStorage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r>
              <a:rPr lang="en-US" sz="1600">
                <a:solidFill>
                  <a:prstClr val="black"/>
                </a:solidFill>
                <a:latin typeface="Comic Sans MS" charset="0"/>
                <a:ea typeface="+mn-ea"/>
                <a:cs typeface="+mn-cs"/>
              </a:rPr>
              <a:t>nand</a:t>
            </a:r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>
            <a:off x="2895600" y="4114800"/>
            <a:ext cx="381000" cy="381000"/>
          </a:xfrm>
          <a:prstGeom prst="flowChartExtract">
            <a:avLst/>
          </a:prstGeom>
          <a:solidFill>
            <a:srgbClr val="FF99CC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>
            <a:off x="3429000" y="4114800"/>
            <a:ext cx="381000" cy="381000"/>
          </a:xfrm>
          <a:prstGeom prst="flowChartExtract">
            <a:avLst/>
          </a:prstGeom>
          <a:solidFill>
            <a:srgbClr val="FF99CC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V="1">
            <a:off x="3078163" y="3429000"/>
            <a:ext cx="0" cy="663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 flipV="1">
            <a:off x="3630613" y="3429000"/>
            <a:ext cx="0" cy="690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cxnSp>
        <p:nvCxnSpPr>
          <p:cNvPr id="10254" name="AutoShape 14"/>
          <p:cNvCxnSpPr>
            <a:cxnSpLocks noChangeShapeType="1"/>
            <a:stCxn id="10249" idx="1"/>
          </p:cNvCxnSpPr>
          <p:nvPr/>
        </p:nvCxnSpPr>
        <p:spPr bwMode="auto">
          <a:xfrm flipH="1" flipV="1">
            <a:off x="3349625" y="2127250"/>
            <a:ext cx="3175" cy="6826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5" name="AutoShape 15"/>
          <p:cNvCxnSpPr>
            <a:cxnSpLocks noChangeShapeType="1"/>
            <a:endCxn id="10250" idx="2"/>
          </p:cNvCxnSpPr>
          <p:nvPr/>
        </p:nvCxnSpPr>
        <p:spPr bwMode="auto">
          <a:xfrm flipV="1">
            <a:off x="3068638" y="4505325"/>
            <a:ext cx="17462" cy="59213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6" name="AutoShape 16"/>
          <p:cNvCxnSpPr>
            <a:cxnSpLocks noChangeShapeType="1"/>
            <a:endCxn id="10251" idx="2"/>
          </p:cNvCxnSpPr>
          <p:nvPr/>
        </p:nvCxnSpPr>
        <p:spPr bwMode="auto">
          <a:xfrm flipV="1">
            <a:off x="3600450" y="4505325"/>
            <a:ext cx="19050" cy="6127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2895600" y="505777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A</a:t>
            </a: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3429000" y="505777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B</a:t>
            </a: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1041400" y="1781175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C</a:t>
            </a: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3144838" y="178117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C’</a:t>
            </a:r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>
            <a:off x="1001713" y="3228975"/>
            <a:ext cx="436562" cy="430213"/>
          </a:xfrm>
          <a:prstGeom prst="flowChartOr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791200"/>
            <a:ext cx="2428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Formal spec. OR</a:t>
            </a:r>
            <a:endParaRPr lang="en-US" b="1" dirty="0">
              <a:solidFill>
                <a:srgbClr val="C0504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5638800"/>
            <a:ext cx="5414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Possible implementation</a:t>
            </a:r>
          </a:p>
          <a:p>
            <a:r>
              <a:rPr lang="en-US" b="1" dirty="0" smtClean="0">
                <a:solidFill>
                  <a:srgbClr val="C0504D"/>
                </a:solidFill>
              </a:rPr>
              <a:t>using hardware gates (invertor &amp; </a:t>
            </a:r>
            <a:r>
              <a:rPr lang="en-US" b="1" dirty="0" err="1" smtClean="0">
                <a:solidFill>
                  <a:srgbClr val="C0504D"/>
                </a:solidFill>
              </a:rPr>
              <a:t>nand</a:t>
            </a:r>
            <a:r>
              <a:rPr lang="en-US" b="1" dirty="0" smtClean="0">
                <a:solidFill>
                  <a:srgbClr val="C0504D"/>
                </a:solidFill>
              </a:rPr>
              <a:t>)</a:t>
            </a:r>
            <a:endParaRPr lang="en-US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60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67" name="AutoShape 3"/>
          <p:cNvCxnSpPr>
            <a:cxnSpLocks noChangeShapeType="1"/>
          </p:cNvCxnSpPr>
          <p:nvPr/>
        </p:nvCxnSpPr>
        <p:spPr bwMode="auto">
          <a:xfrm rot="-5400000">
            <a:off x="-23812" y="4062412"/>
            <a:ext cx="1638300" cy="371475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68" name="AutoShape 4"/>
          <p:cNvCxnSpPr>
            <a:cxnSpLocks noChangeShapeType="1"/>
          </p:cNvCxnSpPr>
          <p:nvPr/>
        </p:nvCxnSpPr>
        <p:spPr bwMode="auto">
          <a:xfrm rot="5400000" flipH="1">
            <a:off x="823913" y="4062412"/>
            <a:ext cx="1638300" cy="371475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69" name="AutoShape 5"/>
          <p:cNvCxnSpPr>
            <a:cxnSpLocks noChangeShapeType="1"/>
          </p:cNvCxnSpPr>
          <p:nvPr/>
        </p:nvCxnSpPr>
        <p:spPr bwMode="auto">
          <a:xfrm flipV="1">
            <a:off x="1219200" y="2133600"/>
            <a:ext cx="0" cy="10572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57200" y="51054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A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676400" y="51054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B</a:t>
            </a:r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 rot="5400000">
            <a:off x="3009900" y="2857500"/>
            <a:ext cx="685800" cy="609600"/>
          </a:xfrm>
          <a:prstGeom prst="flowChartOnlineStorage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r>
              <a:rPr lang="en-US" sz="1600">
                <a:solidFill>
                  <a:prstClr val="black"/>
                </a:solidFill>
                <a:latin typeface="Comic Sans MS" charset="0"/>
                <a:ea typeface="+mn-ea"/>
                <a:cs typeface="+mn-cs"/>
              </a:rPr>
              <a:t>nand</a:t>
            </a:r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>
            <a:off x="2895600" y="4114800"/>
            <a:ext cx="381000" cy="381000"/>
          </a:xfrm>
          <a:prstGeom prst="flowChartExtract">
            <a:avLst/>
          </a:prstGeom>
          <a:solidFill>
            <a:srgbClr val="FF99CC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3429000" y="4114800"/>
            <a:ext cx="381000" cy="381000"/>
          </a:xfrm>
          <a:prstGeom prst="flowChartExtract">
            <a:avLst/>
          </a:prstGeom>
          <a:solidFill>
            <a:srgbClr val="FF99CC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V="1">
            <a:off x="3078163" y="3429000"/>
            <a:ext cx="0" cy="663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 flipV="1">
            <a:off x="3630613" y="3429000"/>
            <a:ext cx="0" cy="690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cxnSp>
        <p:nvCxnSpPr>
          <p:cNvPr id="11277" name="AutoShape 13"/>
          <p:cNvCxnSpPr>
            <a:cxnSpLocks noChangeShapeType="1"/>
            <a:stCxn id="11272" idx="1"/>
          </p:cNvCxnSpPr>
          <p:nvPr/>
        </p:nvCxnSpPr>
        <p:spPr bwMode="auto">
          <a:xfrm flipH="1" flipV="1">
            <a:off x="3349625" y="2127250"/>
            <a:ext cx="3175" cy="6826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8" name="AutoShape 14"/>
          <p:cNvCxnSpPr>
            <a:cxnSpLocks noChangeShapeType="1"/>
            <a:endCxn id="11273" idx="2"/>
          </p:cNvCxnSpPr>
          <p:nvPr/>
        </p:nvCxnSpPr>
        <p:spPr bwMode="auto">
          <a:xfrm flipV="1">
            <a:off x="3068638" y="4505325"/>
            <a:ext cx="17462" cy="59213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9" name="AutoShape 15"/>
          <p:cNvCxnSpPr>
            <a:cxnSpLocks noChangeShapeType="1"/>
            <a:endCxn id="11274" idx="2"/>
          </p:cNvCxnSpPr>
          <p:nvPr/>
        </p:nvCxnSpPr>
        <p:spPr bwMode="auto">
          <a:xfrm flipV="1">
            <a:off x="3600450" y="4505325"/>
            <a:ext cx="19050" cy="6127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2895600" y="505777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A</a:t>
            </a: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3429000" y="505777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B</a:t>
            </a: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1041400" y="1781175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C</a:t>
            </a: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3144838" y="178117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C’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2779713" y="3757613"/>
            <a:ext cx="3444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D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3570288" y="3767138"/>
            <a:ext cx="3444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63DE8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063DE8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063DE8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63DE8"/>
                </a:solidFill>
                <a:latin typeface="Arial" pitchFamily="34" charset="0"/>
              </a:defRPr>
            </a:lvl9pPr>
          </a:lstStyle>
          <a:p>
            <a:r>
              <a:rPr lang="en-US" sz="1800" b="0">
                <a:solidFill>
                  <a:prstClr val="black"/>
                </a:solidFill>
                <a:ea typeface="+mn-ea"/>
                <a:cs typeface="+mn-cs"/>
              </a:rPr>
              <a:t>E</a:t>
            </a:r>
          </a:p>
        </p:txBody>
      </p:sp>
      <p:graphicFrame>
        <p:nvGraphicFramePr>
          <p:cNvPr id="11286" name="Object 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4610001"/>
              </p:ext>
            </p:extLst>
          </p:nvPr>
        </p:nvGraphicFramePr>
        <p:xfrm>
          <a:off x="4267200" y="1066800"/>
          <a:ext cx="22098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Equation" r:id="rId4" imgW="927100" imgH="1155700" progId="Equation.3">
                  <p:embed/>
                </p:oleObj>
              </mc:Choice>
              <mc:Fallback>
                <p:oleObj name="Equation" r:id="rId4" imgW="927100" imgH="11557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066800"/>
                        <a:ext cx="22098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7" name="AutoShape 23"/>
          <p:cNvSpPr>
            <a:spLocks noChangeArrowheads="1"/>
          </p:cNvSpPr>
          <p:nvPr/>
        </p:nvSpPr>
        <p:spPr bwMode="auto">
          <a:xfrm>
            <a:off x="1001713" y="3228975"/>
            <a:ext cx="436562" cy="430213"/>
          </a:xfrm>
          <a:prstGeom prst="flowChartOr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5486400"/>
            <a:ext cx="812719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Informally: Given the same inputs values for A and B,</a:t>
            </a:r>
          </a:p>
          <a:p>
            <a:r>
              <a:rPr lang="en-US" b="1" dirty="0" smtClean="0"/>
              <a:t>logic specifies outputs (C and C’). Are there inputs for which</a:t>
            </a:r>
          </a:p>
          <a:p>
            <a:r>
              <a:rPr lang="en-US" b="1" dirty="0" smtClean="0"/>
              <a:t>C and C’ differ?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934200" y="1062335"/>
            <a:ext cx="186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Descr</a:t>
            </a:r>
            <a:r>
              <a:rPr lang="en-US" b="1" dirty="0" smtClean="0">
                <a:solidFill>
                  <a:srgbClr val="558ED5"/>
                </a:solidFill>
              </a:rPr>
              <a:t>. of OR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10400" y="2057400"/>
            <a:ext cx="16064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558ED5"/>
                </a:solidFill>
              </a:rPr>
              <a:t>Descr</a:t>
            </a:r>
            <a:r>
              <a:rPr lang="en-US" b="1" dirty="0" smtClean="0">
                <a:solidFill>
                  <a:srgbClr val="558ED5"/>
                </a:solidFill>
              </a:rPr>
              <a:t>. of</a:t>
            </a:r>
          </a:p>
          <a:p>
            <a:r>
              <a:rPr lang="en-US" b="1" dirty="0" smtClean="0">
                <a:solidFill>
                  <a:srgbClr val="558ED5"/>
                </a:solidFill>
              </a:rPr>
              <a:t>Hardware.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3124200"/>
            <a:ext cx="28605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Our query: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Does this hold?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Yes </a:t>
            </a:r>
            <a:r>
              <a:rPr lang="en-US" b="1" dirty="0" err="1" smtClean="0">
                <a:solidFill>
                  <a:schemeClr val="accent2"/>
                </a:solidFill>
              </a:rPr>
              <a:t>iff</a:t>
            </a:r>
            <a:r>
              <a:rPr lang="en-US" b="1" dirty="0" smtClean="0">
                <a:solidFill>
                  <a:schemeClr val="accent2"/>
                </a:solidFill>
              </a:rPr>
              <a:t> negation with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KB is inconsistent.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7" name="Picture 6" descr="Screen Shot 2012-11-02 at 12.50.5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168650"/>
            <a:ext cx="977900" cy="412750"/>
          </a:xfrm>
          <a:prstGeom prst="rect">
            <a:avLst/>
          </a:prstGeom>
        </p:spPr>
      </p:pic>
      <p:sp>
        <p:nvSpPr>
          <p:cNvPr id="30" name="Right Brace 29"/>
          <p:cNvSpPr/>
          <p:nvPr/>
        </p:nvSpPr>
        <p:spPr>
          <a:xfrm>
            <a:off x="6283325" y="1752600"/>
            <a:ext cx="727075" cy="1447800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1000" y="381000"/>
            <a:ext cx="28634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Note: if </a:t>
            </a:r>
            <a:r>
              <a:rPr lang="en-US" b="1" dirty="0" err="1" smtClean="0">
                <a:solidFill>
                  <a:srgbClr val="008000"/>
                </a:solidFill>
              </a:rPr>
              <a:t>consitent</a:t>
            </a:r>
            <a:r>
              <a:rPr lang="en-US" b="1" dirty="0" smtClean="0">
                <a:solidFill>
                  <a:srgbClr val="008000"/>
                </a:solidFill>
              </a:rPr>
              <a:t>,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model reveals “bug”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in hardware design.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400" y="4648201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What happens if you add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instead of                  ? Still OK?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34" name="Picture 33" descr="Screen Shot 2012-11-02 at 12.50.5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4692650"/>
            <a:ext cx="977900" cy="412750"/>
          </a:xfrm>
          <a:prstGeom prst="rect">
            <a:avLst/>
          </a:prstGeom>
        </p:spPr>
      </p:pic>
      <p:pic>
        <p:nvPicPr>
          <p:cNvPr id="11" name="Picture 10" descr="Screen Shot 2012-11-02 at 1.00.18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5105400"/>
            <a:ext cx="12573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7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30" grpId="0" animBg="1"/>
      <p:bldP spid="1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-228600"/>
            <a:ext cx="4114800" cy="1295400"/>
          </a:xfrm>
        </p:spPr>
        <p:txBody>
          <a:bodyPr/>
          <a:lstStyle/>
          <a:p>
            <a:pPr algn="r"/>
            <a:r>
              <a:rPr lang="en-US" sz="3200" dirty="0" smtClean="0"/>
              <a:t>III --- SAT </a:t>
            </a:r>
            <a:r>
              <a:rPr lang="en-US" sz="3200" dirty="0"/>
              <a:t>Translation of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N-</a:t>
            </a:r>
            <a:r>
              <a:rPr lang="en-US" sz="3200" dirty="0"/>
              <a:t>Queens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At least one queen each row: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/>
              <a:t>(Q11 v Q12 v Q13 v ... v Q18)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/>
              <a:t>(Q21 v Q22 v Q23 v ... v Q28)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/>
              <a:t>...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No </a:t>
            </a:r>
            <a:r>
              <a:rPr lang="en-US" sz="2800" dirty="0" smtClean="0"/>
              <a:t>attacks (columns):</a:t>
            </a:r>
            <a:endParaRPr lang="en-US" sz="2800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/>
              <a:t>(~Q11 v ~</a:t>
            </a:r>
            <a:r>
              <a:rPr lang="en-US" sz="2400" dirty="0" smtClean="0"/>
              <a:t>Q21)</a:t>
            </a:r>
            <a:endParaRPr lang="en-US" sz="2400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/>
              <a:t>(~Q11 v ~</a:t>
            </a:r>
            <a:r>
              <a:rPr lang="en-US" sz="2400" dirty="0" smtClean="0"/>
              <a:t>Q31)</a:t>
            </a:r>
            <a:endParaRPr lang="en-US" sz="2400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/>
              <a:t>(~Q11 v ~</a:t>
            </a:r>
            <a:r>
              <a:rPr lang="en-US" sz="2400" dirty="0" smtClean="0"/>
              <a:t>Q41)</a:t>
            </a:r>
          </a:p>
          <a:p>
            <a:pPr lvl="1">
              <a:lnSpc>
                <a:spcPct val="90000"/>
              </a:lnSpc>
              <a:buNone/>
            </a:pPr>
            <a:r>
              <a:rPr lang="en-US" sz="2400" dirty="0"/>
              <a:t>..</a:t>
            </a:r>
            <a:r>
              <a:rPr lang="en-US" sz="2400" dirty="0" smtClean="0"/>
              <a:t>.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No attacks (</a:t>
            </a:r>
            <a:r>
              <a:rPr lang="en-US" sz="2800" dirty="0" err="1" smtClean="0"/>
              <a:t>diag</a:t>
            </a:r>
            <a:r>
              <a:rPr lang="en-US" sz="2800" dirty="0" smtClean="0"/>
              <a:t>; need left and right)</a:t>
            </a:r>
            <a:r>
              <a:rPr lang="en-US" sz="2800" dirty="0"/>
              <a:t>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/>
              <a:t>(~Q11 v ~</a:t>
            </a:r>
            <a:r>
              <a:rPr lang="en-US" sz="2400" dirty="0" smtClean="0"/>
              <a:t>Q22)</a:t>
            </a:r>
            <a:endParaRPr lang="en-US" sz="2400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/>
              <a:t>(~Q11 v ~</a:t>
            </a:r>
            <a:r>
              <a:rPr lang="en-US" sz="2400" dirty="0" smtClean="0"/>
              <a:t>Q33)</a:t>
            </a:r>
            <a:endParaRPr lang="en-US" sz="2400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/>
              <a:t>(~Q11 v ~</a:t>
            </a:r>
            <a:r>
              <a:rPr lang="en-US" sz="2400" dirty="0" smtClean="0"/>
              <a:t>Q44)</a:t>
            </a:r>
            <a:endParaRPr lang="en-US" sz="2400" dirty="0"/>
          </a:p>
          <a:p>
            <a:pPr lvl="1">
              <a:lnSpc>
                <a:spcPct val="90000"/>
              </a:lnSpc>
              <a:buNone/>
            </a:pPr>
            <a:r>
              <a:rPr lang="en-US" sz="2400" dirty="0"/>
              <a:t>...</a:t>
            </a:r>
            <a:endParaRPr lang="en-US" dirty="0"/>
          </a:p>
          <a:p>
            <a:pPr lvl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marL="57150" indent="0">
              <a:lnSpc>
                <a:spcPct val="90000"/>
              </a:lnSpc>
              <a:buNone/>
            </a:pPr>
            <a:endParaRPr lang="en-US" dirty="0"/>
          </a:p>
        </p:txBody>
      </p:sp>
      <p:pic>
        <p:nvPicPr>
          <p:cNvPr id="839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66800"/>
            <a:ext cx="2852136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0" y="4419600"/>
            <a:ext cx="4572000" cy="188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How about: </a:t>
            </a:r>
            <a:r>
              <a:rPr lang="en-US" sz="2800" b="1" dirty="0" smtClean="0">
                <a:solidFill>
                  <a:srgbClr val="C0504D"/>
                </a:solidFill>
              </a:rPr>
              <a:t>No </a:t>
            </a:r>
            <a:r>
              <a:rPr lang="en-US" sz="2800" b="1" dirty="0">
                <a:solidFill>
                  <a:srgbClr val="C0504D"/>
                </a:solidFill>
              </a:rPr>
              <a:t>attacks </a:t>
            </a:r>
            <a:r>
              <a:rPr lang="en-US" sz="2800" b="1" dirty="0" smtClean="0">
                <a:solidFill>
                  <a:srgbClr val="C0504D"/>
                </a:solidFill>
              </a:rPr>
              <a:t>(rows)</a:t>
            </a:r>
            <a:endParaRPr lang="en-US" sz="2800" b="1" dirty="0">
              <a:solidFill>
                <a:srgbClr val="C0504D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C0504D"/>
                </a:solidFill>
              </a:rPr>
              <a:t>(~Q11 v ~</a:t>
            </a:r>
            <a:r>
              <a:rPr lang="en-US" b="1" dirty="0" smtClean="0">
                <a:solidFill>
                  <a:srgbClr val="C0504D"/>
                </a:solidFill>
              </a:rPr>
              <a:t>Q12)</a:t>
            </a:r>
            <a:endParaRPr lang="en-US" b="1" dirty="0">
              <a:solidFill>
                <a:srgbClr val="C0504D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C0504D"/>
                </a:solidFill>
              </a:rPr>
              <a:t>(~Q11 v ~</a:t>
            </a:r>
            <a:r>
              <a:rPr lang="en-US" b="1" dirty="0" smtClean="0">
                <a:solidFill>
                  <a:srgbClr val="C0504D"/>
                </a:solidFill>
              </a:rPr>
              <a:t>Q13)</a:t>
            </a:r>
            <a:endParaRPr lang="en-US" b="1" dirty="0">
              <a:solidFill>
                <a:srgbClr val="C0504D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C0504D"/>
                </a:solidFill>
              </a:rPr>
              <a:t>(~Q11 v ~</a:t>
            </a:r>
            <a:r>
              <a:rPr lang="en-US" b="1" dirty="0" smtClean="0">
                <a:solidFill>
                  <a:srgbClr val="C0504D"/>
                </a:solidFill>
              </a:rPr>
              <a:t>Q14)</a:t>
            </a:r>
            <a:endParaRPr lang="en-US" b="1" dirty="0">
              <a:solidFill>
                <a:srgbClr val="C0504D"/>
              </a:solidFill>
            </a:endParaRPr>
          </a:p>
          <a:p>
            <a:pPr marL="0" lvl="1"/>
            <a:r>
              <a:rPr lang="en-US" dirty="0" smtClean="0"/>
              <a:t>      </a:t>
            </a:r>
            <a:r>
              <a:rPr lang="en-US" b="1" dirty="0" smtClean="0">
                <a:solidFill>
                  <a:schemeClr val="accent2"/>
                </a:solidFill>
              </a:rPr>
              <a:t>…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400" y="6248400"/>
            <a:ext cx="5802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Redundant! Why? Sometimes slows solver.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5410200" y="1295400"/>
            <a:ext cx="228600" cy="990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8900000">
            <a:off x="5726953" y="1078753"/>
            <a:ext cx="228600" cy="990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18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-228600"/>
            <a:ext cx="3810000" cy="1295400"/>
          </a:xfrm>
        </p:spPr>
        <p:txBody>
          <a:bodyPr/>
          <a:lstStyle/>
          <a:p>
            <a:pPr algn="r"/>
            <a:r>
              <a:rPr lang="en-US" sz="3200" dirty="0" smtClean="0"/>
              <a:t>More compactly</a:t>
            </a:r>
            <a:endParaRPr lang="en-US" sz="3200" dirty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102870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At least one queen each row: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 smtClean="0"/>
              <a:t>(Qi1 </a:t>
            </a:r>
            <a:r>
              <a:rPr lang="en-US" sz="2400" dirty="0"/>
              <a:t>v </a:t>
            </a:r>
            <a:r>
              <a:rPr lang="en-US" sz="2400" dirty="0" smtClean="0"/>
              <a:t>Qi2 </a:t>
            </a:r>
            <a:r>
              <a:rPr lang="en-US" sz="2400" dirty="0"/>
              <a:t>... v </a:t>
            </a:r>
            <a:r>
              <a:rPr lang="en-US" sz="2400" dirty="0" err="1" smtClean="0"/>
              <a:t>QiN</a:t>
            </a:r>
            <a:r>
              <a:rPr lang="en-US" sz="2400" dirty="0" smtClean="0"/>
              <a:t>)   for 1 &lt;= </a:t>
            </a:r>
            <a:r>
              <a:rPr lang="en-US" sz="2400" dirty="0" err="1" smtClean="0"/>
              <a:t>i</a:t>
            </a:r>
            <a:r>
              <a:rPr lang="en-US" sz="2400" dirty="0" smtClean="0"/>
              <a:t> &lt;= N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No attacks (columns; “look in </a:t>
            </a:r>
            <a:r>
              <a:rPr lang="en-US" sz="2800" dirty="0" err="1" smtClean="0">
                <a:latin typeface="Times New Roman"/>
              </a:rPr>
              <a:t>i</a:t>
            </a:r>
            <a:r>
              <a:rPr lang="en-US" sz="2800" baseline="30000" dirty="0" err="1" smtClean="0">
                <a:latin typeface="Calibri"/>
              </a:rPr>
              <a:t>t</a:t>
            </a:r>
            <a:r>
              <a:rPr lang="en-US" sz="2800" baseline="30000" dirty="0" err="1" smtClean="0">
                <a:latin typeface="Times New Roman"/>
              </a:rPr>
              <a:t>h</a:t>
            </a:r>
            <a:r>
              <a:rPr lang="en-US" sz="2800" dirty="0" smtClean="0"/>
              <a:t> column”):</a:t>
            </a:r>
            <a:endParaRPr lang="en-US" sz="2800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 smtClean="0"/>
              <a:t>(</a:t>
            </a:r>
            <a:r>
              <a:rPr lang="en-US" sz="2400" dirty="0"/>
              <a:t>~</a:t>
            </a:r>
            <a:r>
              <a:rPr lang="en-US" sz="2400" dirty="0" err="1" smtClean="0"/>
              <a:t>Qji</a:t>
            </a:r>
            <a:r>
              <a:rPr lang="en-US" sz="2400" dirty="0" smtClean="0"/>
              <a:t> </a:t>
            </a:r>
            <a:r>
              <a:rPr lang="en-US" sz="2400" dirty="0"/>
              <a:t>v ~</a:t>
            </a:r>
            <a:r>
              <a:rPr lang="en-US" sz="2400" dirty="0" err="1" smtClean="0"/>
              <a:t>Qj’i</a:t>
            </a:r>
            <a:r>
              <a:rPr lang="en-US" sz="2400" dirty="0" smtClean="0"/>
              <a:t>)     for 1 &lt;= </a:t>
            </a:r>
            <a:r>
              <a:rPr lang="en-US" sz="2400" dirty="0" err="1" smtClean="0"/>
              <a:t>i,j,j</a:t>
            </a:r>
            <a:r>
              <a:rPr lang="en-US" sz="2400" dirty="0" smtClean="0"/>
              <a:t>’ &lt;= N and j =/= j’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No attacks (</a:t>
            </a:r>
            <a:r>
              <a:rPr lang="en-US" sz="2800" dirty="0" err="1" smtClean="0"/>
              <a:t>diag</a:t>
            </a:r>
            <a:r>
              <a:rPr lang="en-US" sz="2800" dirty="0" smtClean="0"/>
              <a:t>; need left and right)</a:t>
            </a:r>
            <a:r>
              <a:rPr lang="en-US" sz="2800" dirty="0"/>
              <a:t>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/>
              <a:t>(~</a:t>
            </a:r>
            <a:r>
              <a:rPr lang="en-US" sz="2400" dirty="0" err="1" smtClean="0"/>
              <a:t>Qij</a:t>
            </a:r>
            <a:r>
              <a:rPr lang="en-US" sz="2400" dirty="0" smtClean="0"/>
              <a:t> </a:t>
            </a:r>
            <a:r>
              <a:rPr lang="en-US" sz="2400" dirty="0"/>
              <a:t>v ~</a:t>
            </a:r>
            <a:r>
              <a:rPr lang="en-US" sz="2400" dirty="0" err="1" smtClean="0"/>
              <a:t>Qi’j</a:t>
            </a:r>
            <a:r>
              <a:rPr lang="en-US" sz="2400" dirty="0" smtClean="0"/>
              <a:t>’)    for 1 &lt;= </a:t>
            </a:r>
            <a:r>
              <a:rPr lang="en-US" sz="2400" dirty="0" err="1" smtClean="0"/>
              <a:t>i</a:t>
            </a:r>
            <a:r>
              <a:rPr lang="en-US" sz="2400" dirty="0" smtClean="0"/>
              <a:t>, </a:t>
            </a:r>
            <a:r>
              <a:rPr lang="en-US" sz="2400" dirty="0" err="1" smtClean="0"/>
              <a:t>i</a:t>
            </a:r>
            <a:r>
              <a:rPr lang="en-US" sz="2400" dirty="0" smtClean="0"/>
              <a:t>’, j, j’ </a:t>
            </a:r>
            <a:r>
              <a:rPr lang="en-US" sz="2400" dirty="0" err="1" smtClean="0"/>
              <a:t>s.t.</a:t>
            </a:r>
            <a:r>
              <a:rPr lang="en-US" sz="2400" dirty="0" smtClean="0"/>
              <a:t> |</a:t>
            </a:r>
            <a:r>
              <a:rPr lang="en-US" sz="2400" dirty="0" err="1" smtClean="0"/>
              <a:t>i</a:t>
            </a:r>
            <a:r>
              <a:rPr lang="en-US" sz="2400" dirty="0" smtClean="0"/>
              <a:t> – </a:t>
            </a:r>
            <a:r>
              <a:rPr lang="en-US" sz="2400" dirty="0" err="1" smtClean="0"/>
              <a:t>i</a:t>
            </a:r>
            <a:r>
              <a:rPr lang="en-US" sz="2400" dirty="0" smtClean="0"/>
              <a:t>’| = |j – j’| &amp; </a:t>
            </a:r>
            <a:r>
              <a:rPr lang="en-US" sz="2400" dirty="0" err="1" smtClean="0"/>
              <a:t>i</a:t>
            </a:r>
            <a:r>
              <a:rPr lang="en-US" sz="2400" dirty="0" smtClean="0"/>
              <a:t> =/= </a:t>
            </a:r>
            <a:r>
              <a:rPr lang="en-US" sz="2400" dirty="0" err="1" smtClean="0"/>
              <a:t>i</a:t>
            </a:r>
            <a:r>
              <a:rPr lang="en-US" sz="2400" dirty="0" smtClean="0"/>
              <a:t>’ &amp; j =/= j’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Or: in first order logic syntax, e.g., second constraint set: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8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8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j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8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j’   (j =/= j’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)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Q</a:t>
            </a:r>
            <a:r>
              <a:rPr lang="en-US" sz="2800" baseline="-250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</a:rPr>
              <a:t>j,i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Ç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msy10"/>
                <a:ea typeface="cmsy10"/>
                <a:cs typeface="cmsy10"/>
              </a:rPr>
              <a:t>: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Q</a:t>
            </a:r>
            <a:r>
              <a:rPr lang="en-US" sz="2800" baseline="-250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</a:rPr>
              <a:t>j</a:t>
            </a:r>
            <a:r>
              <a:rPr lang="en-US" sz="2800" baseline="-25000" dirty="0" smtClean="0">
                <a:solidFill>
                  <a:schemeClr val="accent1">
                    <a:lumMod val="75000"/>
                  </a:schemeClr>
                </a:solidFill>
                <a:latin typeface="Calibri"/>
              </a:rPr>
              <a:t>’,</a:t>
            </a:r>
            <a:r>
              <a:rPr lang="en-US" sz="2800" baseline="-25000" dirty="0" err="1" smtClean="0">
                <a:solidFill>
                  <a:schemeClr val="accent1">
                    <a:lumMod val="75000"/>
                  </a:schemeClr>
                </a:solidFill>
                <a:latin typeface="Calibri"/>
              </a:rPr>
              <a:t>i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))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    with bounded type quantifier 1 &lt;=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, j, j’ &lt;= 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008000"/>
                </a:solidFill>
              </a:rPr>
              <a:t>Really a compact “propositional schema.”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008000"/>
                </a:solidFill>
              </a:rPr>
              <a:t>First-order logic for finite domains is equiv. to prop. logic.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chemeClr val="accent1"/>
                </a:solidFill>
              </a:rPr>
              <a:t>For SAT solver, always “ground to propositional.”</a:t>
            </a:r>
            <a:endParaRPr lang="en-US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5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3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3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3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3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3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3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3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39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3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3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3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3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-228600"/>
            <a:ext cx="4114800" cy="1295400"/>
          </a:xfrm>
        </p:spPr>
        <p:txBody>
          <a:bodyPr/>
          <a:lstStyle/>
          <a:p>
            <a:pPr algn="r"/>
            <a:r>
              <a:rPr lang="en-US" sz="3200" dirty="0" smtClean="0"/>
              <a:t>IV --- SAT </a:t>
            </a:r>
            <a:r>
              <a:rPr lang="en-US" sz="3200" dirty="0"/>
              <a:t>Translation of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Graph Coloring</a:t>
            </a:r>
            <a:endParaRPr lang="en-US" sz="3200" dirty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305800" cy="60198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>
                <a:solidFill>
                  <a:schemeClr val="accent2"/>
                </a:solidFill>
              </a:rPr>
              <a:t>At least one </a:t>
            </a:r>
            <a:r>
              <a:rPr lang="en-US" sz="2800" dirty="0" smtClean="0">
                <a:solidFill>
                  <a:schemeClr val="accent2"/>
                </a:solidFill>
              </a:rPr>
              <a:t>color per node </a:t>
            </a:r>
            <a:r>
              <a:rPr lang="en-US" sz="2800" dirty="0" err="1" smtClean="0">
                <a:solidFill>
                  <a:schemeClr val="accent2"/>
                </a:solidFill>
              </a:rPr>
              <a:t>i</a:t>
            </a:r>
            <a:r>
              <a:rPr lang="en-US" sz="2800" dirty="0" smtClean="0">
                <a:solidFill>
                  <a:schemeClr val="accent2"/>
                </a:solidFill>
              </a:rPr>
              <a:t> :</a:t>
            </a:r>
            <a:endParaRPr lang="en-US" sz="2800" dirty="0">
              <a:solidFill>
                <a:schemeClr val="accent2"/>
              </a:solidFill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en-US" dirty="0" smtClean="0"/>
              <a:t>(C_i1 </a:t>
            </a:r>
            <a:r>
              <a:rPr lang="en-US" dirty="0"/>
              <a:t>v </a:t>
            </a:r>
            <a:r>
              <a:rPr lang="en-US" dirty="0" smtClean="0"/>
              <a:t>Q_i2 </a:t>
            </a:r>
            <a:r>
              <a:rPr lang="en-US" dirty="0"/>
              <a:t>v </a:t>
            </a:r>
            <a:r>
              <a:rPr lang="en-US" dirty="0" smtClean="0"/>
              <a:t>Q_i3 v </a:t>
            </a:r>
            <a:r>
              <a:rPr lang="en-US" dirty="0"/>
              <a:t>... v </a:t>
            </a:r>
            <a:r>
              <a:rPr lang="en-US" dirty="0" err="1" smtClean="0"/>
              <a:t>Q_iK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sz="2800" dirty="0" smtClean="0">
              <a:solidFill>
                <a:srgbClr val="C0504D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sz="2800" dirty="0" smtClean="0">
                <a:solidFill>
                  <a:srgbClr val="C0504D"/>
                </a:solidFill>
              </a:rPr>
              <a:t>At most </a:t>
            </a:r>
            <a:r>
              <a:rPr lang="en-US" sz="2800" dirty="0">
                <a:solidFill>
                  <a:srgbClr val="C0504D"/>
                </a:solidFill>
              </a:rPr>
              <a:t>one color per </a:t>
            </a:r>
            <a:r>
              <a:rPr lang="en-US" sz="2800" dirty="0" smtClean="0">
                <a:solidFill>
                  <a:srgbClr val="C0504D"/>
                </a:solidFill>
              </a:rPr>
              <a:t>node </a:t>
            </a:r>
            <a:r>
              <a:rPr lang="en-US" sz="2800" dirty="0" err="1" smtClean="0">
                <a:solidFill>
                  <a:srgbClr val="C0504D"/>
                </a:solidFill>
              </a:rPr>
              <a:t>i</a:t>
            </a:r>
            <a:r>
              <a:rPr lang="en-US" sz="2800" dirty="0" smtClean="0">
                <a:solidFill>
                  <a:srgbClr val="C0504D"/>
                </a:solidFill>
              </a:rPr>
              <a:t> 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dirty="0"/>
              <a:t>(~</a:t>
            </a:r>
            <a:r>
              <a:rPr lang="en-US" dirty="0" err="1" smtClean="0"/>
              <a:t>C_ik</a:t>
            </a:r>
            <a:r>
              <a:rPr lang="en-US" dirty="0" smtClean="0"/>
              <a:t> </a:t>
            </a:r>
            <a:r>
              <a:rPr lang="en-US" dirty="0"/>
              <a:t>v ~</a:t>
            </a:r>
            <a:r>
              <a:rPr lang="en-US" dirty="0" err="1" smtClean="0"/>
              <a:t>Q_ik</a:t>
            </a:r>
            <a:r>
              <a:rPr lang="en-US" dirty="0" smtClean="0"/>
              <a:t>’)    for all k =/= k’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2800" dirty="0" smtClean="0">
              <a:solidFill>
                <a:srgbClr val="376092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rgbClr val="C0504D"/>
                </a:solidFill>
              </a:rPr>
              <a:t>If node </a:t>
            </a:r>
            <a:r>
              <a:rPr lang="en-US" sz="2800" dirty="0" err="1" smtClean="0">
                <a:solidFill>
                  <a:srgbClr val="C0504D"/>
                </a:solidFill>
              </a:rPr>
              <a:t>i</a:t>
            </a:r>
            <a:r>
              <a:rPr lang="en-US" sz="2800" dirty="0" smtClean="0">
                <a:solidFill>
                  <a:srgbClr val="C0504D"/>
                </a:solidFill>
              </a:rPr>
              <a:t> and node j (=/= </a:t>
            </a:r>
            <a:r>
              <a:rPr lang="en-US" sz="2800" dirty="0" err="1" smtClean="0">
                <a:solidFill>
                  <a:srgbClr val="C0504D"/>
                </a:solidFill>
              </a:rPr>
              <a:t>i</a:t>
            </a:r>
            <a:r>
              <a:rPr lang="en-US" sz="2800" dirty="0" smtClean="0">
                <a:solidFill>
                  <a:srgbClr val="C0504D"/>
                </a:solidFill>
              </a:rPr>
              <a:t>) share an edge,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rgbClr val="C0504D"/>
                </a:solidFill>
              </a:rPr>
              <a:t>need to have different colors:</a:t>
            </a:r>
            <a:endParaRPr lang="en-US" sz="2800" dirty="0">
              <a:solidFill>
                <a:srgbClr val="C0504D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dirty="0"/>
              <a:t>(</a:t>
            </a:r>
            <a:r>
              <a:rPr lang="en-US" dirty="0" smtClean="0"/>
              <a:t>~</a:t>
            </a:r>
            <a:r>
              <a:rPr lang="en-US" dirty="0" err="1" smtClean="0"/>
              <a:t>C_il</a:t>
            </a:r>
            <a:r>
              <a:rPr lang="en-US" dirty="0" smtClean="0"/>
              <a:t> v </a:t>
            </a:r>
            <a:r>
              <a:rPr lang="en-US" dirty="0"/>
              <a:t>~</a:t>
            </a:r>
            <a:r>
              <a:rPr lang="en-US" dirty="0" err="1" smtClean="0"/>
              <a:t>Q_jl</a:t>
            </a:r>
            <a:r>
              <a:rPr lang="en-US" dirty="0" smtClean="0"/>
              <a:t>)   for all 1 &lt;= I &lt;= K</a:t>
            </a:r>
            <a:endParaRPr lang="en-US" dirty="0"/>
          </a:p>
          <a:p>
            <a:pPr lvl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marL="57150" indent="0">
              <a:lnSpc>
                <a:spcPct val="90000"/>
              </a:lnSpc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5410200"/>
            <a:ext cx="4730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376092"/>
                </a:solidFill>
              </a:rPr>
              <a:t>C_ik</a:t>
            </a:r>
            <a:r>
              <a:rPr lang="en-US" b="1" dirty="0" smtClean="0">
                <a:solidFill>
                  <a:srgbClr val="376092"/>
                </a:solidFill>
              </a:rPr>
              <a:t>  for node </a:t>
            </a:r>
            <a:r>
              <a:rPr lang="en-US" b="1" dirty="0" err="1" smtClean="0">
                <a:solidFill>
                  <a:srgbClr val="376092"/>
                </a:solidFill>
              </a:rPr>
              <a:t>i</a:t>
            </a:r>
            <a:r>
              <a:rPr lang="en-US" b="1" dirty="0" smtClean="0">
                <a:solidFill>
                  <a:srgbClr val="376092"/>
                </a:solidFill>
              </a:rPr>
              <a:t> has color k</a:t>
            </a:r>
          </a:p>
          <a:p>
            <a:r>
              <a:rPr lang="en-US" b="1" dirty="0" smtClean="0">
                <a:solidFill>
                  <a:srgbClr val="376092"/>
                </a:solidFill>
              </a:rPr>
              <a:t>Total # colors: K. Total # nodes: N.</a:t>
            </a:r>
            <a:endParaRPr lang="en-US" b="1" dirty="0">
              <a:solidFill>
                <a:srgbClr val="376092"/>
              </a:solidFill>
            </a:endParaRPr>
          </a:p>
        </p:txBody>
      </p:sp>
      <p:pic>
        <p:nvPicPr>
          <p:cNvPr id="10" name="Picture 4" descr="australia-c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0600"/>
            <a:ext cx="2743200" cy="235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3582412"/>
            <a:ext cx="321088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Note: Translation from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“problem” into SAT.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Reverse of usual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ranslation to show 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NP-completeness.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Works also for (easy)</a:t>
            </a:r>
          </a:p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polytime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problems!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6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V --- Symbolic Model Checkin</a:t>
            </a:r>
            <a:r>
              <a:rPr lang="en-US" dirty="0" smtClean="0"/>
              <a:t>g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2235" y="990600"/>
            <a:ext cx="8564103" cy="2360613"/>
          </a:xfrm>
        </p:spPr>
        <p:txBody>
          <a:bodyPr/>
          <a:lstStyle/>
          <a:p>
            <a:pPr marL="342900" indent="-342900">
              <a:lnSpc>
                <a:spcPct val="80000"/>
              </a:lnSpc>
            </a:pPr>
            <a:r>
              <a:rPr lang="en-US" sz="2400" dirty="0" smtClean="0"/>
              <a:t>Any finite state machine is characterized by a transition function  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400" dirty="0" smtClean="0"/>
              <a:t>CPU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400" dirty="0" smtClean="0"/>
              <a:t>Networking protocol</a:t>
            </a:r>
          </a:p>
          <a:p>
            <a:pPr marL="342900" indent="-342900">
              <a:lnSpc>
                <a:spcPct val="80000"/>
              </a:lnSpc>
            </a:pPr>
            <a:r>
              <a:rPr lang="en-US" sz="2400" dirty="0" smtClean="0"/>
              <a:t>Wish to prove some </a:t>
            </a:r>
            <a:r>
              <a:rPr lang="en-US" sz="2400" dirty="0" smtClean="0">
                <a:solidFill>
                  <a:srgbClr val="3333FF"/>
                </a:solidFill>
              </a:rPr>
              <a:t>invariant</a:t>
            </a:r>
            <a:r>
              <a:rPr lang="en-US" sz="2400" dirty="0" smtClean="0"/>
              <a:t> holds for any possible inputs</a:t>
            </a:r>
          </a:p>
          <a:p>
            <a:pPr marL="342900" indent="-342900">
              <a:lnSpc>
                <a:spcPct val="80000"/>
              </a:lnSpc>
            </a:pPr>
            <a:r>
              <a:rPr lang="en-US" sz="2400" dirty="0" smtClean="0">
                <a:solidFill>
                  <a:srgbClr val="3333FF"/>
                </a:solidFill>
              </a:rPr>
              <a:t>Bounded model checking: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formula is sat </a:t>
            </a:r>
            <a:r>
              <a:rPr lang="en-US" sz="2400" i="1" dirty="0" err="1" smtClean="0">
                <a:solidFill>
                  <a:schemeClr val="accent2">
                    <a:lumMod val="75000"/>
                  </a:schemeClr>
                </a:solidFill>
              </a:rPr>
              <a:t>iff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invariant fails 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</a:rPr>
              <a:t>k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steps in the future</a:t>
            </a:r>
          </a:p>
        </p:txBody>
      </p:sp>
      <p:graphicFrame>
        <p:nvGraphicFramePr>
          <p:cNvPr id="12292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61921169"/>
              </p:ext>
            </p:extLst>
          </p:nvPr>
        </p:nvGraphicFramePr>
        <p:xfrm>
          <a:off x="3814762" y="2971800"/>
          <a:ext cx="4643438" cy="277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8" name="Equation" r:id="rId4" imgW="2311400" imgH="1384300" progId="Equation.3">
                  <p:embed/>
                </p:oleObj>
              </mc:Choice>
              <mc:Fallback>
                <p:oleObj name="Equation" r:id="rId4" imgW="2311400" imgH="1384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4762" y="2971800"/>
                        <a:ext cx="4643438" cy="277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04800" y="3262967"/>
            <a:ext cx="3581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1) Can go to CNF.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2) Equivalent to planning as propositional inference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SATPLAN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</a:rPr>
              <a:t>Kautz</a:t>
            </a:r>
            <a:r>
              <a:rPr lang="en-US" sz="2000" b="1" dirty="0" smtClean="0">
                <a:solidFill>
                  <a:srgbClr val="FF0000"/>
                </a:solidFill>
              </a:rPr>
              <a:t> &amp; Selman 1996)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7.7.4 R&amp;N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The k-step plan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is satisfying assignment.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5867400"/>
            <a:ext cx="5236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76092"/>
                </a:solidFill>
              </a:rPr>
              <a:t>Note: </a:t>
            </a:r>
            <a:r>
              <a:rPr lang="en-US" b="1" dirty="0" smtClean="0">
                <a:solidFill>
                  <a:srgbClr val="376092"/>
                </a:solidFill>
                <a:latin typeface="cmmi10"/>
                <a:ea typeface="cmmi10"/>
                <a:cs typeface="cmmi10"/>
              </a:rPr>
              <a:t>½</a:t>
            </a:r>
            <a:r>
              <a:rPr lang="en-US" b="1" dirty="0" smtClean="0">
                <a:solidFill>
                  <a:srgbClr val="376092"/>
                </a:solidFill>
              </a:rPr>
              <a:t> is just like our “move” earlier. </a:t>
            </a:r>
          </a:p>
          <a:p>
            <a:r>
              <a:rPr lang="en-US" b="1" dirty="0" smtClean="0">
                <a:solidFill>
                  <a:srgbClr val="376092"/>
                </a:solidFill>
              </a:rPr>
              <a:t>Axioms says what happens “next.”</a:t>
            </a:r>
            <a:endParaRPr lang="en-US" b="1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9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266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4146002"/>
              </p:ext>
            </p:extLst>
          </p:nvPr>
        </p:nvGraphicFramePr>
        <p:xfrm>
          <a:off x="1676400" y="1295400"/>
          <a:ext cx="5791200" cy="494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1" name="Bitmap Image" r:id="rId3" imgW="4695238" imgH="4191585" progId="Paint.Picture">
                  <p:embed/>
                </p:oleObj>
              </mc:Choice>
              <mc:Fallback>
                <p:oleObj name="Bitmap Image" r:id="rId3" imgW="4695238" imgH="419158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295400"/>
                        <a:ext cx="5791200" cy="4948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 real-world example</a:t>
            </a:r>
          </a:p>
        </p:txBody>
      </p:sp>
      <p:sp>
        <p:nvSpPr>
          <p:cNvPr id="139268" name="Line 4"/>
          <p:cNvSpPr>
            <a:spLocks noChangeShapeType="1"/>
          </p:cNvSpPr>
          <p:nvPr/>
        </p:nvSpPr>
        <p:spPr bwMode="auto">
          <a:xfrm>
            <a:off x="3276600" y="4043363"/>
            <a:ext cx="32004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39269" name="Line 5"/>
          <p:cNvSpPr>
            <a:spLocks noChangeShapeType="1"/>
          </p:cNvSpPr>
          <p:nvPr/>
        </p:nvSpPr>
        <p:spPr bwMode="auto">
          <a:xfrm>
            <a:off x="3733800" y="2900363"/>
            <a:ext cx="2971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39270" name="Line 6"/>
          <p:cNvSpPr>
            <a:spLocks noChangeShapeType="1"/>
          </p:cNvSpPr>
          <p:nvPr/>
        </p:nvSpPr>
        <p:spPr bwMode="auto">
          <a:xfrm>
            <a:off x="2514600" y="4271963"/>
            <a:ext cx="38862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39271" name="Line 7"/>
          <p:cNvSpPr>
            <a:spLocks noChangeShapeType="1"/>
          </p:cNvSpPr>
          <p:nvPr/>
        </p:nvSpPr>
        <p:spPr bwMode="auto">
          <a:xfrm>
            <a:off x="2438400" y="4576763"/>
            <a:ext cx="40386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39272" name="Line 8"/>
          <p:cNvSpPr>
            <a:spLocks noChangeShapeType="1"/>
          </p:cNvSpPr>
          <p:nvPr/>
        </p:nvSpPr>
        <p:spPr bwMode="auto">
          <a:xfrm>
            <a:off x="2438400" y="4805363"/>
            <a:ext cx="2286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38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290" name="Object 2"/>
          <p:cNvGraphicFramePr>
            <a:graphicFrameLocks noChangeAspect="1"/>
          </p:cNvGraphicFramePr>
          <p:nvPr/>
        </p:nvGraphicFramePr>
        <p:xfrm>
          <a:off x="2057400" y="1371600"/>
          <a:ext cx="5638800" cy="506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Bitmap Image" r:id="rId3" imgW="4676190" imgH="4133333" progId="Paint.Picture">
                  <p:embed/>
                </p:oleObj>
              </mc:Choice>
              <mc:Fallback>
                <p:oleObj name="Bitmap Image" r:id="rId3" imgW="4676190" imgH="41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371600"/>
                        <a:ext cx="5638800" cy="5068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3892550" y="2667000"/>
            <a:ext cx="29273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 i="1">
                <a:solidFill>
                  <a:srgbClr val="FF0000"/>
                </a:solidFill>
                <a:ea typeface="+mn-ea"/>
                <a:cs typeface="+mn-cs"/>
              </a:rPr>
              <a:t>i.e.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 ((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  <a:sym typeface="Mathematica1" pitchFamily="2" charset="2"/>
              </a:rPr>
              <a:t>not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  <a:sym typeface="Mathematica1" pitchFamily="2" charset="2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1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) or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7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)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       and ((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  <a:sym typeface="Mathematica1" pitchFamily="2" charset="2"/>
              </a:rPr>
              <a:t>not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1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) or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6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)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and …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etc.</a:t>
            </a:r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5427663" y="1828800"/>
            <a:ext cx="184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sz="2000" b="1">
              <a:solidFill>
                <a:srgbClr val="CCCC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914400" y="457200"/>
            <a:ext cx="76962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Bounded Model Checking 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instance</a:t>
            </a:r>
            <a:endParaRPr lang="en-US" sz="3600" dirty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3009900" y="1905000"/>
            <a:ext cx="132715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 b="1" i="1">
                <a:solidFill>
                  <a:srgbClr val="CCCCFF"/>
                </a:solidFill>
                <a:latin typeface="Arial" pitchFamily="34" charset="0"/>
                <a:ea typeface="+mn-ea"/>
                <a:cs typeface="+mn-cs"/>
              </a:rPr>
              <a:t>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5964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pag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48196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1954213" y="4495800"/>
            <a:ext cx="63722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(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177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or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169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or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161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or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153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…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                  or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17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or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9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or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1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or (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  <a:sym typeface="Mathematica1" pitchFamily="2" charset="2"/>
              </a:rPr>
              <a:t>not </a:t>
            </a: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x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185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)) </a:t>
            </a:r>
          </a:p>
          <a:p>
            <a:pPr algn="ctr"/>
            <a:endParaRPr lang="en-US" sz="2000" b="1">
              <a:solidFill>
                <a:srgbClr val="FF0000"/>
              </a:solidFill>
              <a:latin typeface="Arial" pitchFamily="34" charset="0"/>
              <a:ea typeface="+mn-ea"/>
              <a:cs typeface="+mn-cs"/>
            </a:endParaRPr>
          </a:p>
          <a:p>
            <a:pPr algn="ctr"/>
            <a:r>
              <a:rPr lang="en-US" sz="2000" b="1">
                <a:solidFill>
                  <a:srgbClr val="063DE8"/>
                </a:solidFill>
                <a:latin typeface="Arial" pitchFamily="34" charset="0"/>
                <a:ea typeface="+mn-ea"/>
                <a:cs typeface="+mn-cs"/>
              </a:rPr>
              <a:t>clauses / constraints are getting more interesting…</a:t>
            </a:r>
          </a:p>
        </p:txBody>
      </p:sp>
      <p:sp>
        <p:nvSpPr>
          <p:cNvPr id="141316" name="Line 4"/>
          <p:cNvSpPr>
            <a:spLocks noChangeShapeType="1"/>
          </p:cNvSpPr>
          <p:nvPr/>
        </p:nvSpPr>
        <p:spPr bwMode="auto">
          <a:xfrm>
            <a:off x="3048000" y="3657600"/>
            <a:ext cx="914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2849556" y="385763"/>
            <a:ext cx="35798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000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10 pages later:</a:t>
            </a: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1676400" y="1828800"/>
            <a:ext cx="12319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>
                <a:solidFill>
                  <a:srgbClr val="CCCCFF"/>
                </a:solidFill>
                <a:latin typeface="Arial" pitchFamily="34" charset="0"/>
                <a:ea typeface="+mn-ea"/>
                <a:cs typeface="+mn-cs"/>
              </a:rPr>
              <a:t>               </a:t>
            </a:r>
          </a:p>
        </p:txBody>
      </p:sp>
      <p:sp>
        <p:nvSpPr>
          <p:cNvPr id="141319" name="Text Box 7"/>
          <p:cNvSpPr txBox="1">
            <a:spLocks noChangeArrowheads="1"/>
          </p:cNvSpPr>
          <p:nvPr/>
        </p:nvSpPr>
        <p:spPr bwMode="auto">
          <a:xfrm>
            <a:off x="1533525" y="4049713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240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pag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81200"/>
            <a:ext cx="46672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2786472" y="381000"/>
            <a:ext cx="41504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000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4000 pages later:</a:t>
            </a:r>
          </a:p>
        </p:txBody>
      </p:sp>
      <p:pic>
        <p:nvPicPr>
          <p:cNvPr id="142340" name="Picture 4" descr="page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343400"/>
            <a:ext cx="48101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2209800" y="1905000"/>
            <a:ext cx="22098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>
                <a:solidFill>
                  <a:srgbClr val="CCCCFF"/>
                </a:solidFill>
                <a:latin typeface="Arial" pitchFamily="34" charset="0"/>
                <a:ea typeface="+mn-ea"/>
                <a:cs typeface="+mn-cs"/>
              </a:rPr>
              <a:t>                             </a:t>
            </a:r>
          </a:p>
        </p:txBody>
      </p:sp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2752725" y="5878513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142343" name="Line 7"/>
          <p:cNvSpPr>
            <a:spLocks noChangeShapeType="1"/>
          </p:cNvSpPr>
          <p:nvPr/>
        </p:nvSpPr>
        <p:spPr bwMode="auto">
          <a:xfrm flipV="1">
            <a:off x="1219200" y="3886200"/>
            <a:ext cx="10668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b="1">
              <a:solidFill>
                <a:prstClr val="black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07528" name="Text Box 8"/>
          <p:cNvSpPr txBox="1">
            <a:spLocks noChangeArrowheads="1"/>
          </p:cNvSpPr>
          <p:nvPr/>
        </p:nvSpPr>
        <p:spPr bwMode="auto">
          <a:xfrm>
            <a:off x="304800" y="3962400"/>
            <a:ext cx="1752600" cy="1403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n-ea"/>
                <a:cs typeface="+mn-cs"/>
              </a:rPr>
              <a:t>!!!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a 59-cnf clause…</a:t>
            </a:r>
          </a:p>
        </p:txBody>
      </p:sp>
    </p:spTree>
    <p:extLst>
      <p:ext uri="{BB962C8B-B14F-4D97-AF65-F5344CB8AC3E}">
        <p14:creationId xmlns:p14="http://schemas.microsoft.com/office/powerpoint/2010/main" val="2998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24 at 12.16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8667516" cy="5105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28800" y="3962400"/>
            <a:ext cx="7162800" cy="160020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00400" y="5715000"/>
            <a:ext cx="4672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33CC"/>
                </a:solidFill>
              </a:rPr>
              <a:t>Consider: to-the-right-of(</a:t>
            </a:r>
            <a:r>
              <a:rPr lang="en-US" sz="2800" b="1" dirty="0" err="1" smtClean="0">
                <a:solidFill>
                  <a:srgbClr val="3333CC"/>
                </a:solidFill>
              </a:rPr>
              <a:t>x,y</a:t>
            </a:r>
            <a:r>
              <a:rPr lang="en-US" sz="2800" b="1" dirty="0" smtClean="0">
                <a:solidFill>
                  <a:srgbClr val="3333CC"/>
                </a:solidFill>
              </a:rPr>
              <a:t>)</a:t>
            </a:r>
            <a:endParaRPr lang="en-US" sz="28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441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62" name="Object 2"/>
          <p:cNvGraphicFramePr>
            <a:graphicFrameLocks noChangeAspect="1"/>
          </p:cNvGraphicFramePr>
          <p:nvPr/>
        </p:nvGraphicFramePr>
        <p:xfrm>
          <a:off x="2362200" y="5081588"/>
          <a:ext cx="4800600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9" name="Bitmap Image" r:id="rId3" imgW="3010320" imgH="552527" progId="Paint.Picture">
                  <p:embed/>
                </p:oleObj>
              </mc:Choice>
              <mc:Fallback>
                <p:oleObj name="Bitmap Image" r:id="rId3" imgW="3010320" imgH="55252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081588"/>
                        <a:ext cx="4800600" cy="881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63" name="Picture 3" descr="page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0"/>
            <a:ext cx="33432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1641585" y="381000"/>
            <a:ext cx="63069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000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Finally, 15,000 pages later:</a:t>
            </a: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2066925" y="5791200"/>
            <a:ext cx="5092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063DE8"/>
                </a:solidFill>
                <a:latin typeface="Arial" pitchFamily="34" charset="0"/>
                <a:ea typeface="+mn-ea"/>
                <a:cs typeface="+mn-cs"/>
              </a:rPr>
              <a:t>The Chaff SAT solver (Princeton) solves </a:t>
            </a:r>
          </a:p>
          <a:p>
            <a:pPr algn="ctr"/>
            <a:r>
              <a:rPr lang="en-US" sz="2000" b="1" dirty="0">
                <a:solidFill>
                  <a:srgbClr val="063DE8"/>
                </a:solidFill>
                <a:latin typeface="Arial" pitchFamily="34" charset="0"/>
                <a:ea typeface="+mn-ea"/>
                <a:cs typeface="+mn-cs"/>
              </a:rPr>
              <a:t>this instance in less than one minute.</a:t>
            </a: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685800" y="5257800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Note that:</a:t>
            </a:r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2971800" y="1371600"/>
            <a:ext cx="3124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600" b="1" i="1">
              <a:solidFill>
                <a:srgbClr val="CCCC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3368" name="Rectangle 8"/>
          <p:cNvSpPr>
            <a:spLocks noChangeArrowheads="1"/>
          </p:cNvSpPr>
          <p:nvPr/>
        </p:nvSpPr>
        <p:spPr bwMode="auto">
          <a:xfrm>
            <a:off x="2743200" y="1371600"/>
            <a:ext cx="3581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solidFill>
                <a:srgbClr val="000000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143369" name="Text Box 9"/>
          <p:cNvSpPr txBox="1">
            <a:spLocks noChangeArrowheads="1"/>
          </p:cNvSpPr>
          <p:nvPr/>
        </p:nvSpPr>
        <p:spPr bwMode="auto">
          <a:xfrm>
            <a:off x="6248400" y="5257800"/>
            <a:ext cx="182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…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!!!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109670" y="4191000"/>
            <a:ext cx="4572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endParaRPr lang="en-US" b="1" dirty="0">
              <a:solidFill>
                <a:srgbClr val="FC0128"/>
              </a:solidFill>
              <a:latin typeface="Comic Sans MS" charset="0"/>
              <a:ea typeface="+mn-ea"/>
              <a:cs typeface="+mn-cs"/>
              <a:sym typeface="Wingdings" pitchFamily="2" charset="2"/>
            </a:endParaRPr>
          </a:p>
          <a:p>
            <a:pPr eaLnBrk="0" hangingPunct="0"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  <a:latin typeface="Comic Sans MS" charset="0"/>
                <a:ea typeface="+mn-ea"/>
                <a:cs typeface="+mn-cs"/>
              </a:rPr>
              <a:t>What makes this possible?</a:t>
            </a:r>
          </a:p>
        </p:txBody>
      </p:sp>
    </p:spTree>
    <p:extLst>
      <p:ext uri="{BB962C8B-B14F-4D97-AF65-F5344CB8AC3E}">
        <p14:creationId xmlns:p14="http://schemas.microsoft.com/office/powerpoint/2010/main" val="423342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9" grpId="0" autoUpdateAnimBg="0"/>
      <p:bldP spid="1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4000" dirty="0" smtClean="0"/>
              <a:t>Progress in Last 20 years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r>
              <a:rPr lang="en-US" sz="2000" i="1" dirty="0" smtClean="0"/>
              <a:t>Significant </a:t>
            </a:r>
            <a:r>
              <a:rPr lang="en-US" sz="2000" i="1" dirty="0"/>
              <a:t>progress since the 1990’s. </a:t>
            </a:r>
            <a:r>
              <a:rPr lang="en-US" sz="2000" dirty="0"/>
              <a:t>How much?</a:t>
            </a:r>
          </a:p>
          <a:p>
            <a:r>
              <a:rPr lang="en-US" sz="2000" dirty="0" smtClean="0"/>
              <a:t>Problem </a:t>
            </a:r>
            <a:r>
              <a:rPr lang="en-US" sz="2000" dirty="0"/>
              <a:t>size: </a:t>
            </a:r>
            <a:r>
              <a:rPr lang="en-US" sz="2000" b="1" dirty="0"/>
              <a:t>We went from 100 variables, 200 constraints (early </a:t>
            </a:r>
            <a:r>
              <a:rPr lang="en-US" sz="2000" b="1" dirty="0" smtClean="0"/>
              <a:t>90’s)</a:t>
            </a:r>
          </a:p>
          <a:p>
            <a:pPr marL="0" indent="0">
              <a:buNone/>
            </a:pPr>
            <a:r>
              <a:rPr lang="en-US" sz="2000" b="1" dirty="0"/>
              <a:t>	</a:t>
            </a:r>
            <a:r>
              <a:rPr lang="en-US" sz="2000" b="1" dirty="0" smtClean="0"/>
              <a:t>to </a:t>
            </a:r>
            <a:r>
              <a:rPr lang="en-US" sz="2000" b="1" dirty="0"/>
              <a:t>1,000,000+ variables and 5,000,000+ constraints in 20 years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376092"/>
                </a:solidFill>
              </a:rPr>
              <a:t>Search </a:t>
            </a:r>
            <a:r>
              <a:rPr lang="en-US" sz="2000" b="1" dirty="0">
                <a:solidFill>
                  <a:srgbClr val="376092"/>
                </a:solidFill>
              </a:rPr>
              <a:t>space: from 10^30 to 10^300,000.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376092"/>
                </a:solidFill>
              </a:rPr>
              <a:t>	[</a:t>
            </a:r>
            <a:r>
              <a:rPr lang="en-US" sz="2000" b="1" dirty="0">
                <a:solidFill>
                  <a:srgbClr val="376092"/>
                </a:solidFill>
              </a:rPr>
              <a:t>Aside: “one can encode quite a bit in 1M variables.”]</a:t>
            </a:r>
          </a:p>
          <a:p>
            <a:endParaRPr lang="en-US" sz="2000" b="1" dirty="0" smtClean="0">
              <a:solidFill>
                <a:srgbClr val="376092"/>
              </a:solidFill>
            </a:endParaRPr>
          </a:p>
          <a:p>
            <a:r>
              <a:rPr lang="en-US" sz="2000" b="1" dirty="0" smtClean="0"/>
              <a:t> </a:t>
            </a:r>
            <a:r>
              <a:rPr lang="en-US" sz="2000" b="1" dirty="0">
                <a:solidFill>
                  <a:srgbClr val="008000"/>
                </a:solidFill>
              </a:rPr>
              <a:t>Is this just Moore’s Law? It helped, but not much…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8000"/>
                </a:solidFill>
              </a:rPr>
              <a:t>       – 2x </a:t>
            </a:r>
            <a:r>
              <a:rPr lang="en-US" sz="2000" b="1" dirty="0">
                <a:solidFill>
                  <a:srgbClr val="008000"/>
                </a:solidFill>
              </a:rPr>
              <a:t>faster computers does </a:t>
            </a:r>
            <a:r>
              <a:rPr lang="en-US" sz="2000" b="1" i="1" dirty="0">
                <a:solidFill>
                  <a:srgbClr val="008000"/>
                </a:solidFill>
              </a:rPr>
              <a:t>not </a:t>
            </a:r>
            <a:r>
              <a:rPr lang="en-US" sz="2000" b="1" dirty="0">
                <a:solidFill>
                  <a:srgbClr val="008000"/>
                </a:solidFill>
              </a:rPr>
              <a:t>mean can solve 2x larger </a:t>
            </a:r>
            <a:r>
              <a:rPr lang="en-US" sz="2000" b="1" dirty="0" smtClean="0">
                <a:solidFill>
                  <a:srgbClr val="008000"/>
                </a:solidFill>
              </a:rPr>
              <a:t>instances</a:t>
            </a:r>
            <a:endParaRPr lang="en-US" sz="2000" b="1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8000"/>
                </a:solidFill>
              </a:rPr>
              <a:t>       –  search </a:t>
            </a:r>
            <a:r>
              <a:rPr lang="en-US" sz="2000" b="1" dirty="0">
                <a:solidFill>
                  <a:srgbClr val="008000"/>
                </a:solidFill>
              </a:rPr>
              <a:t>difficulty does </a:t>
            </a:r>
            <a:r>
              <a:rPr lang="en-US" sz="2000" b="1" dirty="0" smtClean="0">
                <a:solidFill>
                  <a:srgbClr val="008000"/>
                </a:solidFill>
              </a:rPr>
              <a:t>*not* </a:t>
            </a:r>
            <a:r>
              <a:rPr lang="en-US" sz="2000" b="1" dirty="0">
                <a:solidFill>
                  <a:srgbClr val="008000"/>
                </a:solidFill>
              </a:rPr>
              <a:t>scale linearly with problem size</a:t>
            </a:r>
            <a:r>
              <a:rPr lang="en-US" sz="2000" b="1" dirty="0" smtClean="0">
                <a:solidFill>
                  <a:srgbClr val="008000"/>
                </a:solidFill>
              </a:rPr>
              <a:t>!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8000"/>
                </a:solidFill>
              </a:rPr>
              <a:t>                 In </a:t>
            </a:r>
            <a:r>
              <a:rPr lang="en-US" sz="2000" b="1" dirty="0">
                <a:solidFill>
                  <a:srgbClr val="008000"/>
                </a:solidFill>
              </a:rPr>
              <a:t>fact, </a:t>
            </a:r>
            <a:r>
              <a:rPr lang="en-US" sz="2000" b="1" dirty="0" smtClean="0">
                <a:solidFill>
                  <a:srgbClr val="008000"/>
                </a:solidFill>
              </a:rPr>
              <a:t>for </a:t>
            </a:r>
            <a:r>
              <a:rPr lang="en-US" sz="2000" b="1" dirty="0">
                <a:solidFill>
                  <a:srgbClr val="008000"/>
                </a:solidFill>
              </a:rPr>
              <a:t>O(2^n), 2x faster, handle 1 more variable!</a:t>
            </a:r>
            <a:r>
              <a:rPr lang="en-US" sz="2000" b="1" dirty="0" smtClean="0">
                <a:solidFill>
                  <a:srgbClr val="008000"/>
                </a:solidFill>
              </a:rPr>
              <a:t>!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8000"/>
                </a:solidFill>
              </a:rPr>
              <a:t>       Mainly algorithmic progress. Memory growth also key.</a:t>
            </a:r>
          </a:p>
          <a:p>
            <a:pPr marL="0" indent="0">
              <a:buNone/>
            </a:pPr>
            <a:endParaRPr lang="en-US" sz="2000" b="1" dirty="0">
              <a:solidFill>
                <a:srgbClr val="008000"/>
              </a:solidFill>
            </a:endParaRPr>
          </a:p>
          <a:p>
            <a:r>
              <a:rPr lang="en-US" sz="2000" b="1" dirty="0"/>
              <a:t> Tools: 50+ competitive SAT solvers </a:t>
            </a:r>
            <a:r>
              <a:rPr lang="en-US" sz="2000" b="1" dirty="0" smtClean="0"/>
              <a:t>available (e.g. </a:t>
            </a:r>
            <a:r>
              <a:rPr lang="en-US" sz="2000" b="1" dirty="0" err="1" smtClean="0"/>
              <a:t>Minisat</a:t>
            </a:r>
            <a:r>
              <a:rPr lang="en-US" sz="2000" b="1" dirty="0" smtClean="0"/>
              <a:t> solver)</a:t>
            </a:r>
          </a:p>
          <a:p>
            <a:r>
              <a:rPr lang="en-US" sz="2000" b="1" dirty="0"/>
              <a:t>See http://</a:t>
            </a:r>
            <a:r>
              <a:rPr lang="en-US" sz="2000" b="1" dirty="0" err="1"/>
              <a:t>www.satcompetition.org</a:t>
            </a:r>
            <a:r>
              <a:rPr lang="en-US" sz="2000" b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84852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1815" y="-76200"/>
            <a:ext cx="9295815" cy="1143000"/>
          </a:xfrm>
        </p:spPr>
        <p:txBody>
          <a:bodyPr/>
          <a:lstStyle/>
          <a:p>
            <a:r>
              <a:rPr lang="en-US" sz="3200" dirty="0"/>
              <a:t>Forces Driving Faster, Better SAT </a:t>
            </a:r>
            <a:r>
              <a:rPr lang="en-US" sz="3200" dirty="0" smtClean="0"/>
              <a:t>Solvers</a:t>
            </a:r>
            <a:br>
              <a:rPr lang="en-US" sz="3200" dirty="0" smtClean="0"/>
            </a:br>
            <a:r>
              <a:rPr lang="en-US" sz="3200" dirty="0" smtClean="0"/>
              <a:t>Inference engines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9296400" cy="5334000"/>
          </a:xfrm>
        </p:spPr>
        <p:txBody>
          <a:bodyPr/>
          <a:lstStyle/>
          <a:p>
            <a:r>
              <a:rPr lang="en-US" sz="2400" b="1" dirty="0"/>
              <a:t>From academically interesting to practically </a:t>
            </a:r>
            <a:r>
              <a:rPr lang="en-US" sz="2400" b="1" dirty="0" smtClean="0"/>
              <a:t>relevant “Real</a:t>
            </a:r>
            <a:r>
              <a:rPr lang="en-US" sz="2400" b="1" dirty="0"/>
              <a:t>” benchmarks</a:t>
            </a:r>
            <a:r>
              <a:rPr lang="en-US" sz="2400" dirty="0"/>
              <a:t>, with real interest in solving them</a:t>
            </a:r>
          </a:p>
          <a:p>
            <a:endParaRPr lang="en-US" sz="1400" dirty="0" smtClean="0"/>
          </a:p>
          <a:p>
            <a:r>
              <a:rPr lang="en-US" sz="2400" dirty="0" smtClean="0"/>
              <a:t>Regular </a:t>
            </a:r>
            <a:r>
              <a:rPr lang="en-US" sz="2400" b="1" dirty="0"/>
              <a:t>SAT Solver Competitions </a:t>
            </a:r>
            <a:r>
              <a:rPr lang="en-US" sz="2400" dirty="0"/>
              <a:t>(Germany-89, </a:t>
            </a:r>
            <a:r>
              <a:rPr lang="en-US" sz="2400" dirty="0" smtClean="0"/>
              <a:t>Dimacs-93, </a:t>
            </a:r>
            <a:r>
              <a:rPr lang="da-DK" sz="2400" dirty="0" smtClean="0"/>
              <a:t>China-96</a:t>
            </a:r>
            <a:r>
              <a:rPr lang="da-DK" sz="2400" dirty="0"/>
              <a:t>, SAT-02, SAT-03, …, SAT-07, SAT-09, SAT-2011</a:t>
            </a:r>
            <a:r>
              <a:rPr lang="da-DK" sz="2400" dirty="0" smtClean="0"/>
              <a:t>)</a:t>
            </a:r>
          </a:p>
          <a:p>
            <a:pPr lvl="1"/>
            <a:r>
              <a:rPr lang="en-US" sz="2400" dirty="0" smtClean="0"/>
              <a:t>“</a:t>
            </a:r>
            <a:r>
              <a:rPr lang="en-US" sz="2400" dirty="0"/>
              <a:t>Industrial-instances-only” </a:t>
            </a:r>
            <a:r>
              <a:rPr lang="en-US" sz="2400" b="1" dirty="0"/>
              <a:t>SAT Races </a:t>
            </a:r>
            <a:r>
              <a:rPr lang="en-US" sz="2400" dirty="0"/>
              <a:t>(2008, </a:t>
            </a:r>
            <a:r>
              <a:rPr lang="en-US" sz="2400" dirty="0" smtClean="0"/>
              <a:t>2010)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dirty="0"/>
              <a:t>tremendous resource! E.g., SAT Competition 2006 (Seattle</a:t>
            </a:r>
            <a:r>
              <a:rPr lang="en-US" sz="2400" dirty="0" smtClean="0"/>
              <a:t>):</a:t>
            </a:r>
          </a:p>
          <a:p>
            <a:pPr lvl="2"/>
            <a:r>
              <a:rPr lang="en-US" dirty="0" smtClean="0"/>
              <a:t>35</a:t>
            </a:r>
            <a:r>
              <a:rPr lang="en-US" dirty="0"/>
              <a:t>+ solvers submitted, downloadable, mostly open </a:t>
            </a:r>
            <a:r>
              <a:rPr lang="en-US" dirty="0" smtClean="0"/>
              <a:t>source</a:t>
            </a:r>
          </a:p>
          <a:p>
            <a:pPr lvl="2"/>
            <a:r>
              <a:rPr lang="en-US" sz="2400" dirty="0" smtClean="0"/>
              <a:t>500</a:t>
            </a:r>
            <a:r>
              <a:rPr lang="en-US" sz="2400" dirty="0"/>
              <a:t>+ industrial benchmarks, 1000+ other </a:t>
            </a:r>
            <a:r>
              <a:rPr lang="en-US" sz="2400" dirty="0" smtClean="0"/>
              <a:t>benchmarks</a:t>
            </a:r>
          </a:p>
          <a:p>
            <a:pPr lvl="2"/>
            <a:r>
              <a:rPr lang="en-US" sz="2400" dirty="0" smtClean="0"/>
              <a:t>50,000</a:t>
            </a:r>
            <a:r>
              <a:rPr lang="en-US" sz="2400" dirty="0"/>
              <a:t>+ benchmark instances available on the </a:t>
            </a:r>
            <a:r>
              <a:rPr lang="en-US" sz="2400" dirty="0" smtClean="0"/>
              <a:t>Internet</a:t>
            </a:r>
          </a:p>
          <a:p>
            <a:pPr lvl="2"/>
            <a:endParaRPr lang="en-US" sz="2000" dirty="0"/>
          </a:p>
          <a:p>
            <a:r>
              <a:rPr lang="en-US" sz="2400" b="1" i="1" dirty="0">
                <a:solidFill>
                  <a:schemeClr val="accent2"/>
                </a:solidFill>
              </a:rPr>
              <a:t>C</a:t>
            </a:r>
            <a:r>
              <a:rPr lang="en-US" sz="2400" b="1" i="1" dirty="0" smtClean="0">
                <a:solidFill>
                  <a:schemeClr val="accent2"/>
                </a:solidFill>
              </a:rPr>
              <a:t>onstant </a:t>
            </a:r>
            <a:r>
              <a:rPr lang="en-US" sz="2400" b="1" i="1" dirty="0">
                <a:solidFill>
                  <a:schemeClr val="accent2"/>
                </a:solidFill>
              </a:rPr>
              <a:t>improvement in SAT solvers is the key to the success </a:t>
            </a:r>
            <a:r>
              <a:rPr lang="en-US" sz="2400" b="1" i="1" dirty="0" smtClean="0">
                <a:solidFill>
                  <a:schemeClr val="accent2"/>
                </a:solidFill>
              </a:rPr>
              <a:t>of, e.g., SAT-based planning, verification, and KB inference.</a:t>
            </a:r>
            <a:endParaRPr 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1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L_{1,1}^{t+1} = (L_{1,1}^{t} \wedge (\neg Forward^{t} \vee Bump^{t+1}))&#10;$&#10;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16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\vee (L_{1,2}^{t} \wedge (South^{t} \wedge Forward^{t}))&#10;$&#10;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5"/>
  <p:tag name="PICTUREFILESIZE" val="10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\vee (L_{2,1}^{t} \wedge (West^{t} \wedge Forward^{t}))&#10;$&#10;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2"/>
  <p:tag name="PICTUREFILESIZE" val="1014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85943</TotalTime>
  <Words>6598</Words>
  <Application>Microsoft Macintosh PowerPoint</Application>
  <PresentationFormat>On-screen Show (4:3)</PresentationFormat>
  <Paragraphs>950</Paragraphs>
  <Slides>92</Slides>
  <Notes>17</Notes>
  <HiddenSlides>1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96" baseType="lpstr">
      <vt:lpstr>Default Design</vt:lpstr>
      <vt:lpstr>Office Theme</vt:lpstr>
      <vt:lpstr>Bitmap Image</vt:lpstr>
      <vt:lpstr>Equation</vt:lpstr>
      <vt:lpstr>CS 4700: Foundations of  Artificial Intelligence</vt:lpstr>
      <vt:lpstr>PowerPoint Presentation</vt:lpstr>
      <vt:lpstr>Knowledge and Reasoning  </vt:lpstr>
      <vt:lpstr>PowerPoint Presentation</vt:lpstr>
      <vt:lpstr>Knowledge-base Agents</vt:lpstr>
      <vt:lpstr>Knowledge bases</vt:lpstr>
      <vt:lpstr>A simple knowledge-based agent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Intermezzo:  Reflections on  Inference,  Knowledge, and Data ca. 2012</vt:lpstr>
      <vt:lpstr>Watson</vt:lpstr>
      <vt:lpstr>PowerPoint Presentation</vt:lpstr>
      <vt:lpstr>Watson</vt:lpstr>
      <vt:lpstr>Data.gov</vt:lpstr>
      <vt:lpstr>Semantic Web</vt:lpstr>
      <vt:lpstr>AI Knowledge- Data- Inference  Triangle 2012</vt:lpstr>
      <vt:lpstr>Back to Knowledge-Based Agents…</vt:lpstr>
      <vt:lpstr>Illustrative example: Wumpus World</vt:lpstr>
      <vt:lpstr>Wumpus world characterization</vt:lpstr>
      <vt:lpstr>Exploring a wumpus world</vt:lpstr>
      <vt:lpstr>PowerPoint Presentation</vt:lpstr>
      <vt:lpstr>Further exploration</vt:lpstr>
      <vt:lpstr>PowerPoint Presentation</vt:lpstr>
      <vt:lpstr>PowerPoint Presentation</vt:lpstr>
      <vt:lpstr>Formally: Entailment</vt:lpstr>
      <vt:lpstr>PowerPoint Presentation</vt:lpstr>
      <vt:lpstr>Entailment in Wumpus World</vt:lpstr>
      <vt:lpstr>Wumpus models</vt:lpstr>
      <vt:lpstr>Entailment via “Model Checking”</vt:lpstr>
      <vt:lpstr>Example redux: More formal</vt:lpstr>
      <vt:lpstr>Wumpus World KB</vt:lpstr>
      <vt:lpstr>What about Time? What about Actions?</vt:lpstr>
      <vt:lpstr>PowerPoint Presentation</vt:lpstr>
      <vt:lpstr>Successor-State Axioms</vt:lpstr>
      <vt:lpstr>Some example inferences Section 7.7.1 R&amp;N</vt:lpstr>
      <vt:lpstr>Alternative formulation: Situation Calculus R&amp;N 10.4.2</vt:lpstr>
      <vt:lpstr>Inference by enumeration / “model checking” Style I</vt:lpstr>
      <vt:lpstr>All equivalent Prop. / FO Logic</vt:lpstr>
      <vt:lpstr>Proof techniques</vt:lpstr>
      <vt:lpstr>Aside</vt:lpstr>
      <vt:lpstr>PowerPoint Presentation</vt:lpstr>
      <vt:lpstr>PowerPoint Presentation</vt:lpstr>
      <vt:lpstr>Style II: Proof by inference rules Modus Ponens  (MP)</vt:lpstr>
      <vt:lpstr>Length of Proofs</vt:lpstr>
      <vt:lpstr>Style III: Resolution</vt:lpstr>
      <vt:lpstr>PowerPoint Presentation</vt:lpstr>
      <vt:lpstr>PowerPoint Presentation</vt:lpstr>
      <vt:lpstr>PowerPoint Presentation</vt:lpstr>
      <vt:lpstr>PowerPoint Presentation</vt:lpstr>
      <vt:lpstr>Length of Proofs</vt:lpstr>
      <vt:lpstr>Style IV: SAT Solvers</vt:lpstr>
      <vt:lpstr>DPLL improvements</vt:lpstr>
      <vt:lpstr>Satisfiability (SAT/CSP) or Inference?</vt:lpstr>
      <vt:lpstr>KB ² (l1 Ç l2 …) iff  KB Æ : l1 Æ : l2 … </vt:lpstr>
      <vt:lpstr>Some examples of SAT solving</vt:lpstr>
      <vt:lpstr>Application: I --- Diagnosis</vt:lpstr>
      <vt:lpstr>Model-Based, Consistency-Based Diagnosis</vt:lpstr>
      <vt:lpstr>Consistency-Based Diagnosis</vt:lpstr>
      <vt:lpstr>Example: Automobile Diagnosis</vt:lpstr>
      <vt:lpstr>Example</vt:lpstr>
      <vt:lpstr>Complexity of Diagnosis</vt:lpstr>
      <vt:lpstr>NASA Deep Space One</vt:lpstr>
      <vt:lpstr>Deep Space One</vt:lpstr>
      <vt:lpstr>II --- Testing Circuit Equivalence</vt:lpstr>
      <vt:lpstr>PowerPoint Presentation</vt:lpstr>
      <vt:lpstr>III --- SAT Translation of  N-Queens</vt:lpstr>
      <vt:lpstr>More compactly</vt:lpstr>
      <vt:lpstr>IV --- SAT Translation of  Graph Coloring</vt:lpstr>
      <vt:lpstr>V --- Symbolic Model Checking</vt:lpstr>
      <vt:lpstr>A real-world example</vt:lpstr>
      <vt:lpstr>PowerPoint Presentation</vt:lpstr>
      <vt:lpstr>PowerPoint Presentation</vt:lpstr>
      <vt:lpstr>PowerPoint Presentation</vt:lpstr>
      <vt:lpstr>PowerPoint Presentation</vt:lpstr>
      <vt:lpstr>Progress in Last 20 years</vt:lpstr>
      <vt:lpstr>Forces Driving Faster, Better SAT Solvers Inference engines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Bart Selman</cp:lastModifiedBy>
  <cp:revision>1521</cp:revision>
  <dcterms:created xsi:type="dcterms:W3CDTF">1601-01-01T00:00:00Z</dcterms:created>
  <dcterms:modified xsi:type="dcterms:W3CDTF">2013-10-28T08:11:22Z</dcterms:modified>
</cp:coreProperties>
</file>