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884" r:id="rId2"/>
  </p:sldMasterIdLst>
  <p:notesMasterIdLst>
    <p:notesMasterId r:id="rId73"/>
  </p:notesMasterIdLst>
  <p:handoutMasterIdLst>
    <p:handoutMasterId r:id="rId74"/>
  </p:handoutMasterIdLst>
  <p:sldIdLst>
    <p:sldId id="374" r:id="rId3"/>
    <p:sldId id="415" r:id="rId4"/>
    <p:sldId id="497" r:id="rId5"/>
    <p:sldId id="498" r:id="rId6"/>
    <p:sldId id="376" r:id="rId7"/>
    <p:sldId id="416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484" r:id="rId23"/>
    <p:sldId id="485" r:id="rId24"/>
    <p:sldId id="486" r:id="rId25"/>
    <p:sldId id="487" r:id="rId26"/>
    <p:sldId id="489" r:id="rId27"/>
    <p:sldId id="493" r:id="rId28"/>
    <p:sldId id="494" r:id="rId29"/>
    <p:sldId id="490" r:id="rId30"/>
    <p:sldId id="499" r:id="rId31"/>
    <p:sldId id="457" r:id="rId32"/>
    <p:sldId id="458" r:id="rId33"/>
    <p:sldId id="459" r:id="rId34"/>
    <p:sldId id="460" r:id="rId35"/>
    <p:sldId id="461" r:id="rId36"/>
    <p:sldId id="462" r:id="rId37"/>
    <p:sldId id="463" r:id="rId38"/>
    <p:sldId id="464" r:id="rId39"/>
    <p:sldId id="465" r:id="rId40"/>
    <p:sldId id="466" r:id="rId41"/>
    <p:sldId id="467" r:id="rId42"/>
    <p:sldId id="468" r:id="rId43"/>
    <p:sldId id="469" r:id="rId44"/>
    <p:sldId id="470" r:id="rId45"/>
    <p:sldId id="471" r:id="rId46"/>
    <p:sldId id="472" r:id="rId47"/>
    <p:sldId id="473" r:id="rId48"/>
    <p:sldId id="475" r:id="rId49"/>
    <p:sldId id="476" r:id="rId50"/>
    <p:sldId id="477" r:id="rId51"/>
    <p:sldId id="478" r:id="rId52"/>
    <p:sldId id="456" r:id="rId53"/>
    <p:sldId id="422" r:id="rId54"/>
    <p:sldId id="400" r:id="rId55"/>
    <p:sldId id="429" r:id="rId56"/>
    <p:sldId id="431" r:id="rId57"/>
    <p:sldId id="432" r:id="rId58"/>
    <p:sldId id="440" r:id="rId59"/>
    <p:sldId id="441" r:id="rId60"/>
    <p:sldId id="446" r:id="rId61"/>
    <p:sldId id="443" r:id="rId62"/>
    <p:sldId id="444" r:id="rId63"/>
    <p:sldId id="445" r:id="rId64"/>
    <p:sldId id="448" r:id="rId65"/>
    <p:sldId id="449" r:id="rId66"/>
    <p:sldId id="450" r:id="rId67"/>
    <p:sldId id="451" r:id="rId68"/>
    <p:sldId id="452" r:id="rId69"/>
    <p:sldId id="454" r:id="rId70"/>
    <p:sldId id="496" r:id="rId71"/>
    <p:sldId id="455" r:id="rId7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CC00CC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304" autoAdjust="0"/>
  </p:normalViewPr>
  <p:slideViewPr>
    <p:cSldViewPr>
      <p:cViewPr varScale="1">
        <p:scale>
          <a:sx n="125" d="100"/>
          <a:sy n="125" d="100"/>
        </p:scale>
        <p:origin x="-120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24"/>
    </p:cViewPr>
  </p:sorterViewPr>
  <p:notesViewPr>
    <p:cSldViewPr>
      <p:cViewPr varScale="1">
        <p:scale>
          <a:sx n="59" d="100"/>
          <a:sy n="59" d="100"/>
        </p:scale>
        <p:origin x="-178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notesMaster" Target="notesMasters/notesMaster1.xml"/><Relationship Id="rId74" Type="http://schemas.openxmlformats.org/officeDocument/2006/relationships/handoutMaster" Target="handoutMasters/handoutMaster1.xml"/><Relationship Id="rId75" Type="http://schemas.openxmlformats.org/officeDocument/2006/relationships/printerSettings" Target="printerSettings/printerSettings1.bin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C5A515F3-B932-754C-A233-8C4B55091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296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CD5A77F-E427-7143-B962-12F51B167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61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F119E9-E6A3-7B4D-8F30-4FF99B9B143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40FC9C-15CF-3D43-9851-C45C0D16D1E2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43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85B334-BAB5-6A49-8066-35B79F5B6B15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43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8EF475-A513-4E4F-BADC-9307C9973FF9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44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B43DC4-FEE7-814B-A529-4FE7190DBEA2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144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0CA693-7BBF-FD4F-A59F-02348FE33AB5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144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B0D44D-9764-7141-B832-CE5CA19B2827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144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C63C35-C755-2947-BCF3-9BC3EF003B8D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144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A67FEF-8C52-AD40-8122-051CD6C882F8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45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0504FB-E60B-0344-8719-7A7BA794770E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45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F3D0E7-D145-A043-822E-855F4C09BABA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45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91549E-B611-D945-B1C7-1FBDA73CCB5D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36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The error in the heuristic function grows no faster than the logarithm of the actual path cost.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4B12D-78C5-3F48-99E3-282A49DE06A0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145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FC963-C8FA-2848-AD3E-99CABB33346C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146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6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4B591E-8283-CF43-873F-CF80C73AB407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146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6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AECA57-CC5D-1A40-B3DC-68A628AADE33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146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6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3FCFB-98DC-B846-A21F-F3C3C65B1190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147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2FCE5E-52EC-3348-9126-1B381EF5F74D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147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E7FD10-48AC-AE4D-99F4-6AEA4E5D4D2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7F50C5-1970-EF45-9588-CAA14578EFB5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139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9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Could also build pattern database while solving cases of the 8-puzzle</a:t>
            </a:r>
          </a:p>
          <a:p>
            <a:pPr lvl="1">
              <a:defRPr/>
            </a:pPr>
            <a:r>
              <a:rPr lang="en-US" smtClean="0"/>
              <a:t>Must keep track of intermediate states and true final cost of solution</a:t>
            </a:r>
          </a:p>
          <a:p>
            <a:pPr lvl="1">
              <a:defRPr/>
            </a:pPr>
            <a:r>
              <a:rPr lang="en-US" smtClean="0">
                <a:solidFill>
                  <a:schemeClr val="tx2"/>
                </a:solidFill>
              </a:rPr>
              <a:t>Inductive learning</a:t>
            </a:r>
            <a:r>
              <a:rPr lang="en-US" smtClean="0"/>
              <a:t> builds mapping of state features  -&gt; cost</a:t>
            </a:r>
          </a:p>
          <a:p>
            <a:pPr lvl="1">
              <a:defRPr/>
            </a:pPr>
            <a:r>
              <a:rPr lang="en-US" smtClean="0"/>
              <a:t>Because too many permutations of actual states</a:t>
            </a:r>
          </a:p>
          <a:p>
            <a:pPr lvl="2">
              <a:defRPr/>
            </a:pPr>
            <a:r>
              <a:rPr lang="en-US" smtClean="0"/>
              <a:t>Construct important </a:t>
            </a:r>
            <a:r>
              <a:rPr lang="en-US" smtClean="0">
                <a:solidFill>
                  <a:schemeClr val="tx2"/>
                </a:solidFill>
              </a:rPr>
              <a:t>features </a:t>
            </a:r>
            <a:r>
              <a:rPr lang="en-US" smtClean="0"/>
              <a:t>to reduce size of space</a:t>
            </a:r>
            <a:endParaRPr lang="en-US" smtClean="0">
              <a:solidFill>
                <a:schemeClr val="tx2"/>
              </a:solidFill>
            </a:endParaRPr>
          </a:p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5E9BF4-2827-284E-87B6-3F37F34AD4C5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36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Why1 – H(goal)=0;</a:t>
            </a:r>
          </a:p>
          <a:p>
            <a:pPr>
              <a:defRPr/>
            </a:pPr>
            <a:r>
              <a:rPr lang="en-US" smtClean="0">
                <a:cs typeface="+mn-cs"/>
              </a:rPr>
              <a:t>Why 2 - Finite number of nodes with cost less than or eqaul to C*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711D9D-58DC-7F4C-9819-DA12380059F2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47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C3593C-75F0-9545-8022-95EBA20984B9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47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03534C-64E9-1A47-8527-ADE38CE69AF6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42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D129FA-A62F-E540-B13B-7981742D7978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143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F218AA-2717-EF43-B43E-33C18FA42EC6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43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91E7D4-97C5-054C-A948-F35B92F253BB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43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6991"/>
      </p:ext>
    </p:extLst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59143"/>
      </p:ext>
    </p:extLst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11986"/>
      </p:ext>
    </p:extLst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57035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29512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569179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61009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86638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25859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303280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22592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5799"/>
      </p:ext>
    </p:extLst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8880200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34419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78102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46038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2986580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39639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68562"/>
      </p:ext>
    </p:extLst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45403"/>
      </p:ext>
    </p:extLst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784756"/>
      </p:ext>
    </p:extLst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5835168"/>
      </p:ext>
    </p:extLst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77986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8676" name="Line 4"/>
          <p:cNvSpPr>
            <a:spLocks noChangeShapeType="1"/>
          </p:cNvSpPr>
          <p:nvPr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8677" name="Line 5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 xmlns:p14="http://schemas.microsoft.com/office/powerpoint/2010/main" spd="med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8676" name="Line 4"/>
          <p:cNvSpPr>
            <a:spLocks noChangeShapeType="1"/>
          </p:cNvSpPr>
          <p:nvPr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68677" name="Line 5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2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CS 4700:</a:t>
            </a:r>
            <a:br>
              <a:rPr lang="en-US" dirty="0" smtClean="0">
                <a:solidFill>
                  <a:srgbClr val="FF0000"/>
                </a:solidFill>
                <a:cs typeface="+mj-cs"/>
              </a:rPr>
            </a:br>
            <a:r>
              <a:rPr lang="en-US" dirty="0" smtClean="0">
                <a:solidFill>
                  <a:srgbClr val="FF0000"/>
                </a:solidFill>
                <a:cs typeface="+mj-cs"/>
              </a:rPr>
              <a:t>Foundations of  Artificial Intelligence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Bart Selman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err="1" smtClean="0">
                <a:solidFill>
                  <a:schemeClr val="accent2"/>
                </a:solidFill>
                <a:cs typeface="+mn-cs"/>
              </a:rPr>
              <a:t>selman@cs.cornell.edu</a:t>
            </a: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Module: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i="1" dirty="0" smtClean="0">
                <a:solidFill>
                  <a:schemeClr val="accent2"/>
                </a:solidFill>
                <a:cs typeface="+mn-cs"/>
              </a:rPr>
              <a:t>Informed Search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Readings R&amp;N - Chapter 3: 3.5 and 3.6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 descr="greedy-progress0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4673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Greedy best-first search example</a:t>
            </a:r>
          </a:p>
        </p:txBody>
      </p:sp>
      <p:pic>
        <p:nvPicPr>
          <p:cNvPr id="12291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greedy-progress0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4673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6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Greedy best-first search example</a:t>
            </a:r>
          </a:p>
        </p:txBody>
      </p:sp>
      <p:pic>
        <p:nvPicPr>
          <p:cNvPr id="13315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greedy-progress0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54673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1354138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Greedy best-first search example</a:t>
            </a:r>
          </a:p>
        </p:txBody>
      </p:sp>
      <p:pic>
        <p:nvPicPr>
          <p:cNvPr id="14339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7109" name="Text Box 5"/>
          <p:cNvSpPr txBox="1">
            <a:spLocks noChangeArrowheads="1"/>
          </p:cNvSpPr>
          <p:nvPr/>
        </p:nvSpPr>
        <p:spPr bwMode="auto">
          <a:xfrm>
            <a:off x="152400" y="3352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Is it optimal?</a:t>
            </a:r>
          </a:p>
        </p:txBody>
      </p:sp>
      <p:sp>
        <p:nvSpPr>
          <p:cNvPr id="1327110" name="Text Box 6"/>
          <p:cNvSpPr txBox="1">
            <a:spLocks noChangeArrowheads="1"/>
          </p:cNvSpPr>
          <p:nvPr/>
        </p:nvSpPr>
        <p:spPr bwMode="auto">
          <a:xfrm>
            <a:off x="0" y="5029200"/>
            <a:ext cx="45053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Also, consider going from 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Iasi to </a:t>
            </a:r>
            <a:r>
              <a:rPr lang="en-US" dirty="0" err="1">
                <a:solidFill>
                  <a:srgbClr val="FF0000"/>
                </a:solidFill>
                <a:cs typeface="+mn-cs"/>
              </a:rPr>
              <a:t>Fagaras</a:t>
            </a:r>
            <a:r>
              <a:rPr lang="en-US" dirty="0">
                <a:solidFill>
                  <a:srgbClr val="FF0000"/>
                </a:solidFill>
                <a:cs typeface="+mn-cs"/>
              </a:rPr>
              <a:t> – what can happen?</a:t>
            </a:r>
          </a:p>
        </p:txBody>
      </p:sp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3363913" y="2743200"/>
            <a:ext cx="5788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accent2"/>
                </a:solidFill>
              </a:rPr>
              <a:t>So, Arad --- Sibiu --- </a:t>
            </a:r>
            <a:r>
              <a:rPr lang="en-US" b="1" dirty="0" err="1">
                <a:solidFill>
                  <a:schemeClr val="accent2"/>
                </a:solidFill>
              </a:rPr>
              <a:t>Fagaras</a:t>
            </a:r>
            <a:r>
              <a:rPr lang="en-US" b="1" dirty="0">
                <a:solidFill>
                  <a:schemeClr val="accent2"/>
                </a:solidFill>
              </a:rPr>
              <a:t> --- Bucharest</a:t>
            </a:r>
          </a:p>
          <a:p>
            <a:pPr eaLnBrk="1" hangingPunct="1"/>
            <a:r>
              <a:rPr lang="en-US" b="1" dirty="0">
                <a:solidFill>
                  <a:schemeClr val="accent2"/>
                </a:solidFill>
              </a:rPr>
              <a:t>140+99+211 = 450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" y="4267200"/>
            <a:ext cx="3224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2946A"/>
                </a:solidFill>
              </a:rPr>
              <a:t>What are we ignoring?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7109" grpId="0"/>
      <p:bldP spid="1327110" grpId="0"/>
      <p:bldP spid="1327110" grpId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Properties of greedy best-first search</a:t>
            </a:r>
          </a:p>
        </p:txBody>
      </p:sp>
      <p:sp>
        <p:nvSpPr>
          <p:cNvPr id="132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3058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Complete?</a:t>
            </a:r>
            <a:r>
              <a:rPr lang="en-US" b="1" dirty="0" smtClean="0">
                <a:cs typeface="+mn-cs"/>
              </a:rPr>
              <a:t> No – can get stuck in loops, e.g., 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      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Iasi </a:t>
            </a:r>
            <a:r>
              <a:rPr lang="en-US" b="1" dirty="0" smtClean="0">
                <a:solidFill>
                  <a:srgbClr val="FF0000"/>
                </a:solidFill>
                <a:cs typeface="+mn-cs"/>
                <a:sym typeface="Wingdings" charset="0"/>
              </a:rPr>
              <a:t>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cs typeface="+mn-cs"/>
              </a:rPr>
              <a:t>Neamt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+mn-cs"/>
                <a:sym typeface="Wingdings" charset="0"/>
              </a:rPr>
              <a:t>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 Iasi </a:t>
            </a:r>
            <a:r>
              <a:rPr lang="en-US" b="1" dirty="0" smtClean="0">
                <a:solidFill>
                  <a:srgbClr val="FF0000"/>
                </a:solidFill>
                <a:cs typeface="+mn-cs"/>
                <a:sym typeface="Wingdings" charset="0"/>
              </a:rPr>
              <a:t>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cs typeface="+mn-cs"/>
              </a:rPr>
              <a:t>Neamt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…</a:t>
            </a:r>
            <a:r>
              <a:rPr lang="en-US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But, complete in finite space with repeated state elimination.</a:t>
            </a:r>
          </a:p>
          <a:p>
            <a:pPr eaLnBrk="1" hangingPunct="1">
              <a:defRPr/>
            </a:pPr>
            <a:endParaRPr lang="en-US" b="1" dirty="0" smtClean="0">
              <a:cs typeface="+mn-cs"/>
            </a:endParaRP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Time?</a:t>
            </a:r>
            <a:r>
              <a:rPr lang="en-US" b="1" dirty="0" smtClean="0">
                <a:cs typeface="+mn-cs"/>
              </a:rPr>
              <a:t>   </a:t>
            </a:r>
            <a:r>
              <a:rPr lang="en-US" b="1" i="1" dirty="0" smtClean="0">
                <a:cs typeface="+mn-cs"/>
              </a:rPr>
              <a:t>O(</a:t>
            </a:r>
            <a:r>
              <a:rPr lang="en-US" b="1" i="1" dirty="0" err="1" smtClean="0">
                <a:cs typeface="+mn-cs"/>
              </a:rPr>
              <a:t>b</a:t>
            </a:r>
            <a:r>
              <a:rPr lang="en-US" b="1" i="1" baseline="30000" dirty="0" err="1" smtClean="0">
                <a:cs typeface="+mn-cs"/>
              </a:rPr>
              <a:t>m</a:t>
            </a:r>
            <a:r>
              <a:rPr lang="en-US" b="1" i="1" dirty="0" smtClean="0">
                <a:cs typeface="+mn-cs"/>
              </a:rPr>
              <a:t>)</a:t>
            </a:r>
            <a:r>
              <a:rPr lang="en-US" b="1" dirty="0">
                <a:cs typeface="+mn-cs"/>
              </a:rPr>
              <a:t> </a:t>
            </a:r>
            <a:r>
              <a:rPr lang="en-US" b="1" dirty="0" smtClean="0">
                <a:cs typeface="+mn-cs"/>
              </a:rPr>
              <a:t>(imagine nodes all have same distance estimate to goal)</a:t>
            </a:r>
          </a:p>
          <a:p>
            <a:pPr eaLnBrk="1" hangingPunct="1">
              <a:defRPr/>
            </a:pPr>
            <a:r>
              <a:rPr lang="en-US" b="1" dirty="0">
                <a:cs typeface="+mn-cs"/>
              </a:rPr>
              <a:t> </a:t>
            </a:r>
            <a:r>
              <a:rPr lang="en-US" b="1" dirty="0" smtClean="0">
                <a:cs typeface="+mn-cs"/>
              </a:rPr>
              <a:t>    but a good heuristic can give dramatic improvement </a:t>
            </a:r>
            <a:r>
              <a:rPr lang="en-US" dirty="0" smtClean="0">
                <a:cs typeface="+mn-cs"/>
                <a:sym typeface="Wingdings" charset="0"/>
              </a:rPr>
              <a:t> Becomes more </a:t>
            </a:r>
            <a:r>
              <a:rPr lang="en-US" dirty="0" smtClean="0">
                <a:cs typeface="+mn-cs"/>
              </a:rPr>
              <a:t>similar to depth-first search, with reduced branching.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Space?</a:t>
            </a:r>
            <a:r>
              <a:rPr lang="en-US" b="1" dirty="0" smtClean="0">
                <a:cs typeface="+mn-cs"/>
              </a:rPr>
              <a:t> </a:t>
            </a:r>
            <a:r>
              <a:rPr lang="en-US" b="1" i="1" dirty="0" smtClean="0">
                <a:cs typeface="+mn-cs"/>
              </a:rPr>
              <a:t>O(</a:t>
            </a:r>
            <a:r>
              <a:rPr lang="en-US" b="1" i="1" dirty="0" err="1" smtClean="0">
                <a:cs typeface="+mn-cs"/>
              </a:rPr>
              <a:t>b</a:t>
            </a:r>
            <a:r>
              <a:rPr lang="en-US" b="1" i="1" baseline="30000" dirty="0" err="1" smtClean="0">
                <a:cs typeface="+mn-cs"/>
              </a:rPr>
              <a:t>m</a:t>
            </a:r>
            <a:r>
              <a:rPr lang="en-US" b="1" i="1" dirty="0" smtClean="0">
                <a:cs typeface="+mn-cs"/>
              </a:rPr>
              <a:t>) </a:t>
            </a:r>
            <a:r>
              <a:rPr lang="en-US" b="1" dirty="0" smtClean="0">
                <a:cs typeface="+mn-cs"/>
              </a:rPr>
              <a:t>-- keeps all nodes in memory</a:t>
            </a:r>
            <a:r>
              <a:rPr lang="en-US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Optimal?</a:t>
            </a:r>
            <a:r>
              <a:rPr lang="en-US" b="1" dirty="0" smtClean="0">
                <a:cs typeface="+mn-cs"/>
              </a:rPr>
              <a:t>  </a:t>
            </a:r>
          </a:p>
          <a:p>
            <a:pPr eaLnBrk="1" hangingPunct="1">
              <a:defRPr/>
            </a:pPr>
            <a:endParaRPr lang="en-US" b="1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rgbClr val="32946A"/>
                </a:solidFill>
                <a:cs typeface="+mn-cs"/>
              </a:rPr>
              <a:t>How can we fix this?</a:t>
            </a:r>
            <a:r>
              <a:rPr lang="en-US" dirty="0" smtClean="0">
                <a:cs typeface="+mn-cs"/>
              </a:rPr>
              <a:t>
</a:t>
            </a:r>
          </a:p>
        </p:txBody>
      </p:sp>
      <p:sp>
        <p:nvSpPr>
          <p:cNvPr id="1328133" name="Rectangle 5"/>
          <p:cNvSpPr>
            <a:spLocks noChangeArrowheads="1"/>
          </p:cNvSpPr>
          <p:nvPr/>
        </p:nvSpPr>
        <p:spPr bwMode="auto">
          <a:xfrm>
            <a:off x="4191000" y="4495800"/>
            <a:ext cx="457200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i="1" dirty="0">
                <a:cs typeface="+mn-cs"/>
              </a:rPr>
              <a:t> </a:t>
            </a:r>
            <a:r>
              <a:rPr lang="en-US" i="1" dirty="0">
                <a:cs typeface="+mn-cs"/>
              </a:rPr>
              <a:t>b:</a:t>
            </a:r>
            <a:r>
              <a:rPr lang="en-US" dirty="0">
                <a:cs typeface="+mn-cs"/>
              </a:rPr>
              <a:t> maximum branching factor of the search tree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i="1" dirty="0">
                <a:cs typeface="+mn-cs"/>
              </a:rPr>
              <a:t>d: </a:t>
            </a:r>
            <a:r>
              <a:rPr lang="en-US" dirty="0">
                <a:cs typeface="+mn-cs"/>
              </a:rPr>
              <a:t>depth of the least-cost solution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i="1" dirty="0">
                <a:cs typeface="+mn-cs"/>
              </a:rPr>
              <a:t>m</a:t>
            </a:r>
            <a:r>
              <a:rPr lang="en-US" dirty="0">
                <a:cs typeface="+mn-cs"/>
              </a:rPr>
              <a:t>: maximum depth of the state space (may be </a:t>
            </a:r>
            <a:r>
              <a:rPr lang="en-US" dirty="0">
                <a:cs typeface="Arial" charset="0"/>
              </a:rPr>
              <a:t>∞</a:t>
            </a:r>
            <a:r>
              <a:rPr lang="en-US" dirty="0">
                <a:cs typeface="+mn-cs"/>
              </a:rPr>
              <a:t>)</a:t>
            </a:r>
            <a:r>
              <a:rPr lang="en-US" sz="2000" dirty="0">
                <a:cs typeface="+mn-cs"/>
              </a:rPr>
              <a:t>
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0" y="4572000"/>
            <a:ext cx="676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No!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2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2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2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2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2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2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2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2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2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2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2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2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2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2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2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2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2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2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2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A</a:t>
            </a:r>
            <a:r>
              <a:rPr lang="en-US" baseline="30000" dirty="0" smtClean="0">
                <a:solidFill>
                  <a:srgbClr val="FF0000"/>
                </a:solidFill>
                <a:cs typeface="+mj-cs"/>
              </a:rPr>
              <a:t>*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 search</a:t>
            </a:r>
          </a:p>
        </p:txBody>
      </p:sp>
      <p:sp>
        <p:nvSpPr>
          <p:cNvPr id="132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Idea: avoid expanding paths that are </a:t>
            </a:r>
            <a:r>
              <a:rPr lang="en-US" sz="2400" b="1" u="sng" dirty="0" smtClean="0">
                <a:solidFill>
                  <a:srgbClr val="FF0000"/>
                </a:solidFill>
                <a:cs typeface="+mn-cs"/>
              </a:rPr>
              <a:t>already expensive</a:t>
            </a:r>
            <a:r>
              <a:rPr lang="en-US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3333CC"/>
                </a:solidFill>
                <a:cs typeface="+mn-cs"/>
              </a:rPr>
              <a:t>Evaluation function </a:t>
            </a:r>
            <a:r>
              <a:rPr lang="en-US" sz="2400" b="1" i="1" dirty="0" smtClean="0">
                <a:solidFill>
                  <a:srgbClr val="3333CC"/>
                </a:solidFill>
                <a:cs typeface="+mn-cs"/>
              </a:rPr>
              <a:t>f(n) = g(n) + h(n)</a:t>
            </a:r>
            <a:r>
              <a:rPr lang="en-US" sz="2400" b="1" dirty="0" smtClean="0">
                <a:solidFill>
                  <a:srgbClr val="3333CC"/>
                </a:solidFill>
                <a:cs typeface="+mn-cs"/>
              </a:rPr>
              <a:t>
</a:t>
            </a:r>
          </a:p>
          <a:p>
            <a:pPr lvl="1" eaLnBrk="1" hangingPunct="1">
              <a:defRPr/>
            </a:pPr>
            <a:r>
              <a:rPr lang="en-US" sz="2400" b="1" i="1" dirty="0" smtClean="0">
                <a:solidFill>
                  <a:srgbClr val="3333CC"/>
                </a:solidFill>
              </a:rPr>
              <a:t>g(n) </a:t>
            </a:r>
            <a:r>
              <a:rPr lang="en-US" sz="2400" b="1" dirty="0" smtClean="0">
                <a:solidFill>
                  <a:srgbClr val="3333CC"/>
                </a:solidFill>
              </a:rPr>
              <a:t>= cost so far to reach </a:t>
            </a:r>
            <a:r>
              <a:rPr lang="en-US" sz="2400" b="1" i="1" dirty="0" smtClean="0">
                <a:solidFill>
                  <a:srgbClr val="3333CC"/>
                </a:solidFill>
              </a:rPr>
              <a:t>n </a:t>
            </a:r>
          </a:p>
          <a:p>
            <a:pPr lvl="1" eaLnBrk="1" hangingPunct="1">
              <a:defRPr/>
            </a:pPr>
            <a:r>
              <a:rPr lang="en-US" sz="2400" b="1" i="1" dirty="0" smtClean="0">
                <a:solidFill>
                  <a:srgbClr val="3333CC"/>
                </a:solidFill>
              </a:rPr>
              <a:t>h(n)</a:t>
            </a:r>
            <a:r>
              <a:rPr lang="en-US" sz="2400" b="1" dirty="0" smtClean="0">
                <a:solidFill>
                  <a:srgbClr val="3333CC"/>
                </a:solidFill>
              </a:rPr>
              <a:t> = estimated cost from </a:t>
            </a:r>
            <a:r>
              <a:rPr lang="en-US" sz="2400" b="1" i="1" dirty="0" smtClean="0">
                <a:solidFill>
                  <a:srgbClr val="3333CC"/>
                </a:solidFill>
              </a:rPr>
              <a:t>n</a:t>
            </a:r>
            <a:r>
              <a:rPr lang="en-US" sz="2400" b="1" dirty="0" smtClean="0">
                <a:solidFill>
                  <a:srgbClr val="3333CC"/>
                </a:solidFill>
              </a:rPr>
              <a:t> to goal</a:t>
            </a:r>
          </a:p>
          <a:p>
            <a:pPr lvl="1" eaLnBrk="1" hangingPunct="1">
              <a:defRPr/>
            </a:pPr>
            <a:r>
              <a:rPr lang="en-US" sz="2400" b="1" i="1" dirty="0" smtClean="0">
                <a:solidFill>
                  <a:srgbClr val="3333CC"/>
                </a:solidFill>
              </a:rPr>
              <a:t>f(n) </a:t>
            </a:r>
            <a:r>
              <a:rPr lang="en-US" sz="2400" b="1" dirty="0" smtClean="0">
                <a:solidFill>
                  <a:srgbClr val="3333CC"/>
                </a:solidFill>
              </a:rPr>
              <a:t>= estimated </a:t>
            </a:r>
            <a:r>
              <a:rPr lang="en-US" sz="2400" b="1" dirty="0" smtClean="0">
                <a:solidFill>
                  <a:srgbClr val="FF0000"/>
                </a:solidFill>
              </a:rPr>
              <a:t>total</a:t>
            </a:r>
            <a:r>
              <a:rPr lang="en-US" sz="2400" b="1" dirty="0" smtClean="0">
                <a:solidFill>
                  <a:srgbClr val="3333CC"/>
                </a:solidFill>
              </a:rPr>
              <a:t> cost of path through </a:t>
            </a:r>
            <a:r>
              <a:rPr lang="en-US" sz="2400" b="1" i="1" dirty="0" smtClean="0">
                <a:solidFill>
                  <a:srgbClr val="3333CC"/>
                </a:solidFill>
              </a:rPr>
              <a:t>n</a:t>
            </a:r>
            <a:r>
              <a:rPr lang="en-US" sz="2400" b="1" dirty="0" smtClean="0">
                <a:solidFill>
                  <a:srgbClr val="3333CC"/>
                </a:solidFill>
              </a:rPr>
              <a:t> to goal
</a:t>
            </a:r>
          </a:p>
        </p:txBody>
      </p:sp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101600" y="228600"/>
            <a:ext cx="6680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Note: </a:t>
            </a:r>
            <a:r>
              <a:rPr lang="en-US" sz="2000" b="1" dirty="0">
                <a:solidFill>
                  <a:schemeClr val="accent2"/>
                </a:solidFill>
              </a:rPr>
              <a:t>Greedy best-first search expands the node that </a:t>
            </a:r>
            <a:r>
              <a:rPr lang="en-US" sz="2000" b="1" i="1" dirty="0">
                <a:solidFill>
                  <a:srgbClr val="FF0000"/>
                </a:solidFill>
              </a:rPr>
              <a:t>appears</a:t>
            </a:r>
            <a:r>
              <a:rPr lang="en-US" sz="2000" b="1" dirty="0">
                <a:solidFill>
                  <a:schemeClr val="accent2"/>
                </a:solidFill>
              </a:rPr>
              <a:t> to have shortest path to goal. But what about cost of getting to that node? Take it into account!</a:t>
            </a:r>
          </a:p>
        </p:txBody>
      </p:sp>
      <p:sp>
        <p:nvSpPr>
          <p:cNvPr id="3" name="Oval 2"/>
          <p:cNvSpPr/>
          <p:nvPr/>
        </p:nvSpPr>
        <p:spPr>
          <a:xfrm>
            <a:off x="3886200" y="2743200"/>
            <a:ext cx="685800" cy="533400"/>
          </a:xfrm>
          <a:prstGeom prst="ellipse">
            <a:avLst/>
          </a:prstGeom>
          <a:gradFill>
            <a:gsLst>
              <a:gs pos="40000">
                <a:schemeClr val="accent1">
                  <a:tint val="100000"/>
                  <a:shade val="100000"/>
                  <a:satMod val="130000"/>
                  <a:alpha val="3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  <a:alpha val="52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5287963"/>
            <a:ext cx="58054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Aside: do we still have “looping problem”?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Iasi to Fagaras: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Iasi </a:t>
            </a:r>
            <a:r>
              <a:rPr lang="en-US" b="1">
                <a:solidFill>
                  <a:srgbClr val="FF0000"/>
                </a:solidFill>
                <a:sym typeface="Wingdings" charset="0"/>
              </a:rPr>
              <a:t></a:t>
            </a:r>
            <a:r>
              <a:rPr lang="en-US" b="1">
                <a:solidFill>
                  <a:srgbClr val="FF0000"/>
                </a:solidFill>
              </a:rPr>
              <a:t> Neamt </a:t>
            </a:r>
            <a:r>
              <a:rPr lang="en-US" b="1">
                <a:solidFill>
                  <a:srgbClr val="FF0000"/>
                </a:solidFill>
                <a:sym typeface="Wingdings" charset="0"/>
              </a:rPr>
              <a:t></a:t>
            </a:r>
            <a:r>
              <a:rPr lang="en-US" b="1">
                <a:solidFill>
                  <a:srgbClr val="FF0000"/>
                </a:solidFill>
              </a:rPr>
              <a:t> Iasi </a:t>
            </a:r>
            <a:r>
              <a:rPr lang="en-US" b="1">
                <a:solidFill>
                  <a:srgbClr val="FF0000"/>
                </a:solidFill>
                <a:sym typeface="Wingdings" charset="0"/>
              </a:rPr>
              <a:t></a:t>
            </a:r>
            <a:r>
              <a:rPr lang="en-US" b="1">
                <a:solidFill>
                  <a:srgbClr val="FF0000"/>
                </a:solidFill>
              </a:rPr>
              <a:t> Neamt…</a:t>
            </a:r>
            <a:r>
              <a:rPr lang="en-US"/>
              <a:t>
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43600" y="5486400"/>
            <a:ext cx="297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No! We’ll eventually get out of it. g(n) keeps going up. </a:t>
            </a:r>
          </a:p>
        </p:txBody>
      </p:sp>
      <p:sp>
        <p:nvSpPr>
          <p:cNvPr id="7" name="Bevel 6"/>
          <p:cNvSpPr/>
          <p:nvPr/>
        </p:nvSpPr>
        <p:spPr>
          <a:xfrm>
            <a:off x="304800" y="2514600"/>
            <a:ext cx="6553200" cy="914400"/>
          </a:xfrm>
          <a:prstGeom prst="bevel">
            <a:avLst/>
          </a:prstGeom>
          <a:solidFill>
            <a:schemeClr val="accent6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2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2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2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2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2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2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3" grpId="0" animBg="1"/>
      <p:bldP spid="4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6200" y="1746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A</a:t>
            </a:r>
            <a:r>
              <a:rPr lang="en-US" baseline="30000" dirty="0" smtClean="0">
                <a:solidFill>
                  <a:srgbClr val="FF0000"/>
                </a:solidFill>
                <a:cs typeface="+mj-cs"/>
              </a:rPr>
              <a:t>*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 search example</a:t>
            </a:r>
          </a:p>
        </p:txBody>
      </p:sp>
      <p:pic>
        <p:nvPicPr>
          <p:cNvPr id="17410" name="Picture 3" descr="astar-progress0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228600" y="1524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3333CC"/>
                </a:solidFill>
              </a:rPr>
              <a:t>Using: f(n) = g(n) + h(n)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astar-progress0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1389063" y="-17463"/>
            <a:ext cx="77724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A</a:t>
            </a:r>
            <a:r>
              <a:rPr lang="en-US" baseline="30000" dirty="0" smtClean="0">
                <a:solidFill>
                  <a:srgbClr val="FF0000"/>
                </a:solidFill>
                <a:cs typeface="+mj-cs"/>
              </a:rPr>
              <a:t>*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 search example</a:t>
            </a:r>
          </a:p>
        </p:txBody>
      </p:sp>
      <p:pic>
        <p:nvPicPr>
          <p:cNvPr id="18435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228600" y="1524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3333CC"/>
                </a:solidFill>
              </a:rPr>
              <a:t>Using: f(n) = g(n) + h(n)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9538" y="1746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A</a:t>
            </a:r>
            <a:r>
              <a:rPr lang="en-US" baseline="30000" dirty="0" smtClean="0">
                <a:solidFill>
                  <a:srgbClr val="FF0000"/>
                </a:solidFill>
                <a:cs typeface="+mj-cs"/>
              </a:rPr>
              <a:t>*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 search example</a:t>
            </a:r>
          </a:p>
        </p:txBody>
      </p:sp>
      <p:pic>
        <p:nvPicPr>
          <p:cNvPr id="19458" name="Picture 3" descr="astar-progress0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228600" y="1524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3333CC"/>
                </a:solidFill>
              </a:rPr>
              <a:t>Using: f(n) = g(n) + h(n)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0" y="1746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A</a:t>
            </a:r>
            <a:r>
              <a:rPr lang="en-US" baseline="30000" dirty="0" smtClean="0">
                <a:solidFill>
                  <a:srgbClr val="FF0000"/>
                </a:solidFill>
                <a:cs typeface="+mj-cs"/>
              </a:rPr>
              <a:t>*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 search example</a:t>
            </a:r>
          </a:p>
        </p:txBody>
      </p:sp>
      <p:pic>
        <p:nvPicPr>
          <p:cNvPr id="20482" name="Picture 3" descr="astar-progress0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228600" y="1524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3333CC"/>
                </a:solidFill>
              </a:rPr>
              <a:t>Using: f(n) = g(n) + h(n)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4138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A</a:t>
            </a:r>
            <a:r>
              <a:rPr lang="en-US" baseline="30000" dirty="0" smtClean="0">
                <a:solidFill>
                  <a:srgbClr val="FF0000"/>
                </a:solidFill>
                <a:cs typeface="+mj-cs"/>
              </a:rPr>
              <a:t>*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 search example</a:t>
            </a:r>
          </a:p>
        </p:txBody>
      </p:sp>
      <p:pic>
        <p:nvPicPr>
          <p:cNvPr id="21506" name="Picture 3" descr="astar-progress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4279" name="Group 7"/>
          <p:cNvGrpSpPr>
            <a:grpSpLocks/>
          </p:cNvGrpSpPr>
          <p:nvPr/>
        </p:nvGrpSpPr>
        <p:grpSpPr bwMode="auto">
          <a:xfrm>
            <a:off x="111125" y="3276600"/>
            <a:ext cx="3927475" cy="3375025"/>
            <a:chOff x="173" y="2064"/>
            <a:chExt cx="2474" cy="2126"/>
          </a:xfrm>
        </p:grpSpPr>
        <p:sp>
          <p:nvSpPr>
            <p:cNvPr id="1334277" name="Line 5"/>
            <p:cNvSpPr>
              <a:spLocks noChangeShapeType="1"/>
            </p:cNvSpPr>
            <p:nvPr/>
          </p:nvSpPr>
          <p:spPr bwMode="auto">
            <a:xfrm flipH="1">
              <a:off x="1680" y="2064"/>
              <a:ext cx="336" cy="6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4278" name="Text Box 6"/>
            <p:cNvSpPr txBox="1">
              <a:spLocks noChangeArrowheads="1"/>
            </p:cNvSpPr>
            <p:nvPr/>
          </p:nvSpPr>
          <p:spPr bwMode="auto">
            <a:xfrm>
              <a:off x="173" y="2736"/>
              <a:ext cx="2474" cy="1454"/>
            </a:xfrm>
            <a:prstGeom prst="rect">
              <a:avLst/>
            </a:prstGeom>
            <a:solidFill>
              <a:schemeClr val="accent1">
                <a:alpha val="47000"/>
              </a:scheme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FF0000"/>
                  </a:solidFill>
                  <a:cs typeface="+mn-cs"/>
                </a:rPr>
                <a:t>Bucharest appears  on the fringe</a:t>
              </a:r>
            </a:p>
            <a:p>
              <a:pPr algn="ctr">
                <a:defRPr/>
              </a:pPr>
              <a:r>
                <a:rPr lang="en-US" sz="1800" b="1" dirty="0">
                  <a:solidFill>
                    <a:srgbClr val="FF0000"/>
                  </a:solidFill>
                  <a:cs typeface="+mn-cs"/>
                </a:rPr>
                <a:t> but not selected for expansion </a:t>
              </a:r>
            </a:p>
            <a:p>
              <a:pPr algn="ctr">
                <a:defRPr/>
              </a:pPr>
              <a:r>
                <a:rPr lang="en-US" sz="1800" b="1" dirty="0">
                  <a:solidFill>
                    <a:srgbClr val="FF0000"/>
                  </a:solidFill>
                  <a:cs typeface="+mn-cs"/>
                </a:rPr>
                <a:t>since its cost (450)</a:t>
              </a:r>
            </a:p>
            <a:p>
              <a:pPr algn="ctr">
                <a:defRPr/>
              </a:pPr>
              <a:r>
                <a:rPr lang="en-US" sz="1800" b="1" dirty="0">
                  <a:solidFill>
                    <a:srgbClr val="FF0000"/>
                  </a:solidFill>
                  <a:cs typeface="+mn-cs"/>
                </a:rPr>
                <a:t>is higher than that of Pitesti (417).</a:t>
              </a:r>
            </a:p>
            <a:p>
              <a:pPr algn="ctr">
                <a:defRPr/>
              </a:pPr>
              <a:endParaRPr lang="en-US" sz="1800" b="1" dirty="0">
                <a:solidFill>
                  <a:srgbClr val="FF0000"/>
                </a:solidFill>
                <a:cs typeface="+mn-cs"/>
              </a:endParaRPr>
            </a:p>
            <a:p>
              <a:pPr algn="ctr">
                <a:defRPr/>
              </a:pPr>
              <a:r>
                <a:rPr lang="en-US" sz="1800" b="1" dirty="0">
                  <a:solidFill>
                    <a:srgbClr val="FF0000"/>
                  </a:solidFill>
                  <a:cs typeface="+mn-cs"/>
                </a:rPr>
                <a:t>Important to understand for the proof of</a:t>
              </a:r>
            </a:p>
            <a:p>
              <a:pPr algn="ctr">
                <a:defRPr/>
              </a:pPr>
              <a:r>
                <a:rPr lang="en-US" sz="1800" b="1" dirty="0">
                  <a:solidFill>
                    <a:srgbClr val="FF0000"/>
                  </a:solidFill>
                  <a:cs typeface="+mn-cs"/>
                </a:rPr>
                <a:t>optimality of A* </a:t>
              </a:r>
            </a:p>
          </p:txBody>
        </p:sp>
      </p:grp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228600" y="1524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3333CC"/>
                </a:solidFill>
              </a:rPr>
              <a:t>Using: f(n) = g(n) + h(n)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77000" y="2590800"/>
            <a:ext cx="2306638" cy="830263"/>
          </a:xfrm>
          <a:prstGeom prst="rect">
            <a:avLst/>
          </a:prstGeom>
          <a:solidFill>
            <a:schemeClr val="accent5">
              <a:lumMod val="60000"/>
              <a:lumOff val="40000"/>
              <a:alpha val="66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What happens if 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h(Pitesti) = 150?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Search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153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2"/>
                </a:solidFill>
                <a:cs typeface="+mn-cs"/>
              </a:rPr>
              <a:t>Search strategies determined by choice of node (in queue) to expand</a:t>
            </a:r>
          </a:p>
          <a:p>
            <a:pPr eaLnBrk="1" hangingPunct="1"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i="1" u="sng" dirty="0" smtClean="0">
                <a:solidFill>
                  <a:srgbClr val="FF0000"/>
                </a:solidFill>
                <a:cs typeface="+mn-cs"/>
              </a:rPr>
              <a:t>Uninformed</a:t>
            </a:r>
            <a:r>
              <a:rPr lang="en-US" sz="2400" dirty="0" smtClean="0">
                <a:cs typeface="+mn-cs"/>
              </a:rPr>
              <a:t> search: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008000"/>
                </a:solidFill>
              </a:rPr>
              <a:t>Distance to goal not taken into account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sz="2400" dirty="0" smtClean="0">
              <a:solidFill>
                <a:srgbClr val="008000"/>
              </a:solidFill>
            </a:endParaRPr>
          </a:p>
          <a:p>
            <a:pPr eaLnBrk="1" hangingPunct="1">
              <a:defRPr/>
            </a:pPr>
            <a:r>
              <a:rPr lang="en-US" sz="2400" i="1" u="sng" dirty="0" smtClean="0">
                <a:solidFill>
                  <a:srgbClr val="FF0000"/>
                </a:solidFill>
                <a:cs typeface="+mn-cs"/>
              </a:rPr>
              <a:t>Informed</a:t>
            </a:r>
            <a:r>
              <a:rPr lang="en-US" sz="2400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search :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008000"/>
                </a:solidFill>
              </a:rPr>
              <a:t>Information about cost to goal taken into account</a:t>
            </a:r>
          </a:p>
          <a:p>
            <a:pPr lvl="1" eaLnBrk="1" hangingPunct="1">
              <a:defRPr/>
            </a:pPr>
            <a:endParaRPr lang="en-US" sz="2400" dirty="0" smtClean="0">
              <a:solidFill>
                <a:srgbClr val="008000"/>
              </a:solidFill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Aside: 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“Cleverness” about what option to explore next, 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almost seems a hallmark of intelligence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. E.g., a sense of what might be a good move in chess or what step to try next in a mathematical proof. 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We don’t do blind search…</a:t>
            </a:r>
          </a:p>
          <a:p>
            <a:pPr eaLnBrk="1" hangingPunct="1">
              <a:defRPr/>
            </a:pPr>
            <a:endParaRPr lang="en-US" sz="2400" dirty="0" smtClean="0">
              <a:solidFill>
                <a:srgbClr val="008000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5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5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5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5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5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5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35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5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5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5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0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A</a:t>
            </a:r>
            <a:r>
              <a:rPr lang="en-US" baseline="30000" dirty="0" smtClean="0">
                <a:solidFill>
                  <a:srgbClr val="FF0000"/>
                </a:solidFill>
                <a:cs typeface="+mj-cs"/>
              </a:rPr>
              <a:t>*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 search example</a:t>
            </a:r>
          </a:p>
        </p:txBody>
      </p:sp>
      <p:pic>
        <p:nvPicPr>
          <p:cNvPr id="22530" name="Picture 3" descr="astar-progress06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73513"/>
            <a:ext cx="4800600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228600" y="1524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3333CC"/>
                </a:solidFill>
              </a:rPr>
              <a:t>Using: f(n) = g(n) + h(n)</a:t>
            </a:r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1066800"/>
            <a:ext cx="4183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</a:rPr>
              <a:t>Claim: Optimal path found!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752600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1) Can it go wrong?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3124200"/>
            <a:ext cx="35385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2) What’s special about “straight distance” to goal?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4876800"/>
            <a:ext cx="3673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3) What if all our estimates to goal are 0? Eg h(n) = 0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" y="5638800"/>
            <a:ext cx="3665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4) What if we overestimate?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3962400"/>
            <a:ext cx="3778047" cy="830997"/>
          </a:xfrm>
          <a:prstGeom prst="rect">
            <a:avLst/>
          </a:prstGeom>
          <a:solidFill>
            <a:schemeClr val="accent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 dirty="0">
                <a:solidFill>
                  <a:srgbClr val="FF0000"/>
                </a:solidFill>
              </a:rPr>
              <a:t>It underestimates true path</a:t>
            </a:r>
          </a:p>
          <a:p>
            <a:pPr eaLnBrk="1" hangingPunct="1"/>
            <a:r>
              <a:rPr lang="en-US" b="1" i="1" dirty="0">
                <a:solidFill>
                  <a:srgbClr val="FF0000"/>
                </a:solidFill>
              </a:rPr>
              <a:t>distance!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600" y="6096000"/>
            <a:ext cx="50076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5) What if </a:t>
            </a:r>
            <a:r>
              <a:rPr lang="en-US" dirty="0" smtClean="0"/>
              <a:t>h(</a:t>
            </a:r>
            <a:r>
              <a:rPr lang="en-US" dirty="0"/>
              <a:t>n) is true </a:t>
            </a:r>
            <a:r>
              <a:rPr lang="en-US" dirty="0" smtClean="0"/>
              <a:t>distance (h*(n))?</a:t>
            </a:r>
            <a:endParaRPr lang="en-US" dirty="0"/>
          </a:p>
          <a:p>
            <a:r>
              <a:rPr lang="en-US" dirty="0"/>
              <a:t>     What is f(n)?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609600"/>
            <a:ext cx="6378575" cy="461963"/>
          </a:xfrm>
          <a:prstGeom prst="rect">
            <a:avLst/>
          </a:prstGeom>
          <a:solidFill>
            <a:schemeClr val="accent6">
              <a:lumMod val="60000"/>
              <a:lumOff val="40000"/>
              <a:alpha val="55000"/>
            </a:schemeClr>
          </a:solidFill>
          <a:ln w="19050" cmpd="sng">
            <a:solidFill>
              <a:srgbClr val="FF0000">
                <a:alpha val="63000"/>
              </a:srgb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Arad --- Sibiu --- </a:t>
            </a:r>
            <a:r>
              <a:rPr lang="en-US" dirty="0" err="1"/>
              <a:t>Rimnicu</a:t>
            </a:r>
            <a:r>
              <a:rPr lang="en-US" dirty="0"/>
              <a:t> --- Pitesti --- Bucharest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90800" y="6477000"/>
            <a:ext cx="6172200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Shortest dist. through </a:t>
            </a:r>
            <a:r>
              <a:rPr lang="en-US" sz="2000" dirty="0" smtClean="0"/>
              <a:t>n --- perfect heuristics --- no search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51033" y="2514600"/>
            <a:ext cx="2971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Note: Best first</a:t>
            </a:r>
          </a:p>
          <a:p>
            <a:r>
              <a:rPr lang="en-US" sz="2000" b="1" dirty="0" smtClean="0">
                <a:solidFill>
                  <a:schemeClr val="accent2"/>
                </a:solidFill>
              </a:rPr>
              <a:t>Arad </a:t>
            </a:r>
            <a:r>
              <a:rPr lang="en-US" sz="2000" b="1" dirty="0">
                <a:solidFill>
                  <a:schemeClr val="accent2"/>
                </a:solidFill>
              </a:rPr>
              <a:t>--- Sibiu --- </a:t>
            </a:r>
            <a:r>
              <a:rPr lang="en-US" sz="2000" b="1" dirty="0" err="1">
                <a:solidFill>
                  <a:schemeClr val="accent2"/>
                </a:solidFill>
              </a:rPr>
              <a:t>Fagaras</a:t>
            </a:r>
            <a:r>
              <a:rPr lang="en-US" sz="2000" b="1" dirty="0">
                <a:solidFill>
                  <a:schemeClr val="accent2"/>
                </a:solidFill>
              </a:rPr>
              <a:t> --- Bucharest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5486400" y="3886200"/>
            <a:ext cx="2388043" cy="40011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sz="2000" b="1" dirty="0" smtClean="0">
                <a:solidFill>
                  <a:srgbClr val="FF0000"/>
                </a:solidFill>
              </a:rPr>
              <a:t>Uniform cost search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8" grpId="0"/>
      <p:bldP spid="9" grpId="0" animBg="1"/>
      <p:bldP spid="10" grpId="0" animBg="1"/>
      <p:bldP spid="11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A* properties   </a:t>
            </a:r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042" y="685800"/>
            <a:ext cx="89916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CC00CC"/>
                </a:solidFill>
                <a:cs typeface="+mn-cs"/>
              </a:rPr>
              <a:t>Under some reasonable conditions for the heuristics, we have: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CC00CC"/>
                </a:solidFill>
                <a:cs typeface="+mn-cs"/>
              </a:rPr>
              <a:t>Complete</a:t>
            </a:r>
            <a:r>
              <a:rPr lang="en-US" sz="2400" dirty="0" smtClean="0">
                <a:cs typeface="+mn-cs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Yes, unless there are infinitely many nodes with f(n) &lt; f(Goal)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CC00CC"/>
                </a:solidFill>
                <a:cs typeface="+mn-cs"/>
              </a:rPr>
              <a:t>Time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Sub-exponential grow when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So, a </a:t>
            </a:r>
            <a:r>
              <a:rPr lang="en-US" sz="2400" dirty="0" smtClean="0">
                <a:solidFill>
                  <a:srgbClr val="FF0000"/>
                </a:solidFill>
              </a:rPr>
              <a:t>good heuristics </a:t>
            </a:r>
            <a:r>
              <a:rPr lang="en-US" sz="2400" dirty="0" smtClean="0"/>
              <a:t>can bring exponential search down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significantly!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CC00CC"/>
                </a:solidFill>
                <a:cs typeface="+mn-cs"/>
              </a:rPr>
              <a:t>Space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F</a:t>
            </a:r>
            <a:r>
              <a:rPr lang="en-US" sz="2400" dirty="0" smtClean="0"/>
              <a:t>ringe nodes in memory. Often exponential. Solution: IDA*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CC00CC"/>
                </a:solidFill>
                <a:cs typeface="+mn-cs"/>
              </a:rPr>
              <a:t>Optimal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Yes (under admissible heuristics; discussed next)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Also, optimal use of heuristics information!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Widely used. After almost 40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yrs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, still new applications found.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Also, optimal use of heuristic information.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Provably: Can’t do better!</a:t>
            </a:r>
          </a:p>
        </p:txBody>
      </p:sp>
      <p:graphicFrame>
        <p:nvGraphicFramePr>
          <p:cNvPr id="24579" name="Object 4"/>
          <p:cNvGraphicFramePr>
            <a:graphicFrameLocks noChangeAspect="1"/>
          </p:cNvGraphicFramePr>
          <p:nvPr/>
        </p:nvGraphicFramePr>
        <p:xfrm>
          <a:off x="4800600" y="2209800"/>
          <a:ext cx="390525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" name="Equation" r:id="rId4" imgW="1714500" imgH="279400" progId="Equation.DSMT4">
                  <p:embed/>
                </p:oleObj>
              </mc:Choice>
              <mc:Fallback>
                <p:oleObj name="Equation" r:id="rId4" imgW="1714500" imgH="279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209800"/>
                        <a:ext cx="3905250" cy="6365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6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6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6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6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6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6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6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6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66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66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66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66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66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66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660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660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-7938"/>
            <a:ext cx="77724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Heuristics: (1) Admissibility</a:t>
            </a:r>
          </a:p>
        </p:txBody>
      </p:sp>
      <p:sp>
        <p:nvSpPr>
          <p:cNvPr id="133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A heuristic </a:t>
            </a:r>
            <a:r>
              <a:rPr lang="en-US" b="1" i="1" dirty="0" smtClean="0">
                <a:cs typeface="+mn-cs"/>
              </a:rPr>
              <a:t>h(n)</a:t>
            </a:r>
            <a:r>
              <a:rPr lang="en-US" b="1" dirty="0" smtClean="0">
                <a:cs typeface="+mn-cs"/>
              </a:rPr>
              <a:t> is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admissible</a:t>
            </a:r>
            <a:r>
              <a:rPr lang="en-US" b="1" dirty="0" smtClean="0">
                <a:cs typeface="+mn-cs"/>
              </a:rPr>
              <a:t> if for every node </a:t>
            </a:r>
            <a:r>
              <a:rPr lang="en-US" b="1" i="1" dirty="0" smtClean="0">
                <a:cs typeface="+mn-cs"/>
              </a:rPr>
              <a:t>n</a:t>
            </a:r>
            <a:r>
              <a:rPr lang="en-US" b="1" dirty="0" smtClean="0">
                <a:cs typeface="+mn-cs"/>
              </a:rPr>
              <a:t>,</a:t>
            </a:r>
          </a:p>
          <a:p>
            <a:pPr eaLnBrk="1" hangingPunct="1">
              <a:defRPr/>
            </a:pPr>
            <a:r>
              <a:rPr lang="en-US" b="1" i="1" dirty="0" smtClean="0">
                <a:cs typeface="+mn-cs"/>
              </a:rPr>
              <a:t>	h(n) </a:t>
            </a:r>
            <a:r>
              <a:rPr lang="en-US" b="1" i="1" dirty="0" smtClean="0">
                <a:cs typeface="Arial" charset="0"/>
              </a:rPr>
              <a:t>≤</a:t>
            </a:r>
            <a:r>
              <a:rPr lang="en-US" b="1" i="1" dirty="0" smtClean="0">
                <a:cs typeface="+mn-cs"/>
              </a:rPr>
              <a:t> h</a:t>
            </a:r>
            <a:r>
              <a:rPr lang="en-US" b="1" i="1" baseline="30000" dirty="0" smtClean="0">
                <a:cs typeface="+mn-cs"/>
              </a:rPr>
              <a:t>*</a:t>
            </a:r>
            <a:r>
              <a:rPr lang="en-US" b="1" i="1" dirty="0" smtClean="0">
                <a:cs typeface="+mn-cs"/>
              </a:rPr>
              <a:t>(n), </a:t>
            </a:r>
            <a:r>
              <a:rPr lang="en-US" b="1" dirty="0" smtClean="0">
                <a:cs typeface="+mn-cs"/>
              </a:rPr>
              <a:t>where </a:t>
            </a:r>
            <a:r>
              <a:rPr lang="en-US" b="1" i="1" dirty="0" smtClean="0">
                <a:cs typeface="+mn-cs"/>
              </a:rPr>
              <a:t>h</a:t>
            </a:r>
            <a:r>
              <a:rPr lang="en-US" b="1" i="1" baseline="30000" dirty="0" smtClean="0">
                <a:cs typeface="+mn-cs"/>
              </a:rPr>
              <a:t>*</a:t>
            </a:r>
            <a:r>
              <a:rPr lang="en-US" b="1" i="1" dirty="0" smtClean="0">
                <a:cs typeface="+mn-cs"/>
              </a:rPr>
              <a:t>(n)</a:t>
            </a:r>
            <a:r>
              <a:rPr lang="en-US" b="1" dirty="0" smtClean="0">
                <a:cs typeface="+mn-cs"/>
              </a:rPr>
              <a:t> is the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true </a:t>
            </a:r>
            <a:r>
              <a:rPr lang="en-US" b="1" dirty="0" smtClean="0">
                <a:cs typeface="+mn-cs"/>
              </a:rPr>
              <a:t>cost to reach the goal state from </a:t>
            </a:r>
            <a:r>
              <a:rPr lang="en-US" b="1" i="1" dirty="0" smtClean="0">
                <a:cs typeface="+mn-cs"/>
              </a:rPr>
              <a:t>n</a:t>
            </a:r>
            <a:r>
              <a:rPr lang="en-US" b="1" dirty="0" smtClean="0">
                <a:cs typeface="+mn-cs"/>
              </a:rPr>
              <a:t>.</a:t>
            </a: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b="1" dirty="0" smtClean="0"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An admissible heuristic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never overestimates</a:t>
            </a:r>
            <a:r>
              <a:rPr lang="en-US" b="1" dirty="0" smtClean="0">
                <a:cs typeface="+mn-cs"/>
              </a:rPr>
              <a:t> the cost to reach the goal, </a:t>
            </a:r>
          </a:p>
          <a:p>
            <a:pPr eaLnBrk="1" hangingPunct="1">
              <a:defRPr/>
            </a:pPr>
            <a:r>
              <a:rPr lang="en-US" b="1" dirty="0">
                <a:cs typeface="+mn-cs"/>
              </a:rPr>
              <a:t> </a:t>
            </a:r>
            <a:r>
              <a:rPr lang="en-US" b="1" dirty="0" smtClean="0">
                <a:cs typeface="+mn-cs"/>
              </a:rPr>
              <a:t>     i.e., it is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optimistic. </a:t>
            </a:r>
            <a:r>
              <a:rPr lang="en-US" b="1" dirty="0" smtClean="0">
                <a:cs typeface="+mn-cs"/>
              </a:rPr>
              <a:t>(But no info of where the goal is if set to 0.)</a:t>
            </a:r>
            <a:r>
              <a:rPr lang="en-US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Example: </a:t>
            </a:r>
            <a:r>
              <a:rPr lang="en-US" b="1" i="1" dirty="0" err="1" smtClean="0">
                <a:cs typeface="+mn-cs"/>
              </a:rPr>
              <a:t>h</a:t>
            </a:r>
            <a:r>
              <a:rPr lang="en-US" b="1" i="1" baseline="-25000" dirty="0" err="1" smtClean="0">
                <a:cs typeface="+mn-cs"/>
              </a:rPr>
              <a:t>SLD</a:t>
            </a:r>
            <a:r>
              <a:rPr lang="en-US" b="1" i="1" dirty="0" smtClean="0">
                <a:cs typeface="+mn-cs"/>
              </a:rPr>
              <a:t>(n) </a:t>
            </a:r>
            <a:r>
              <a:rPr lang="en-US" b="1" dirty="0" smtClean="0">
                <a:cs typeface="+mn-cs"/>
              </a:rPr>
              <a:t>(never overestimates the actual road distance)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Note: it follows that h(goal) = 0.</a:t>
            </a:r>
            <a:r>
              <a:rPr lang="en-US" sz="2400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accent2"/>
              </a:solidFill>
              <a:cs typeface="+mn-cs"/>
            </a:endParaRPr>
          </a:p>
        </p:txBody>
      </p:sp>
      <p:pic>
        <p:nvPicPr>
          <p:cNvPr id="2" name="Picture 1" descr="Screen Shot 2013-09-27 at 2.16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860" y="4648200"/>
            <a:ext cx="6155184" cy="99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60198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001313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Note: less optimistic heuristic push nodes to be expanded</a:t>
            </a:r>
          </a:p>
          <a:p>
            <a:r>
              <a:rPr lang="en-US" sz="2000" b="1" dirty="0" smtClean="0">
                <a:solidFill>
                  <a:schemeClr val="accent2"/>
                </a:solidFill>
              </a:rPr>
              <a:t>later. Can prune a lot more.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Heuristics: (2) Consistency</a:t>
            </a:r>
          </a:p>
        </p:txBody>
      </p:sp>
      <p:sp>
        <p:nvSpPr>
          <p:cNvPr id="136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cs typeface="+mn-cs"/>
              </a:rPr>
              <a:t>A heuristic is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consistent (or monotone) </a:t>
            </a:r>
            <a:r>
              <a:rPr lang="en-US" b="1" dirty="0" smtClean="0">
                <a:cs typeface="+mn-cs"/>
              </a:rPr>
              <a:t>if for every node </a:t>
            </a:r>
            <a:r>
              <a:rPr lang="en-US" b="1" i="1" dirty="0" smtClean="0">
                <a:cs typeface="+mn-cs"/>
              </a:rPr>
              <a:t>n</a:t>
            </a:r>
            <a:r>
              <a:rPr lang="en-US" b="1" dirty="0" smtClean="0">
                <a:cs typeface="+mn-cs"/>
              </a:rPr>
              <a:t>, every successor </a:t>
            </a:r>
            <a:r>
              <a:rPr lang="en-US" b="1" i="1" dirty="0" smtClean="0">
                <a:cs typeface="+mn-cs"/>
              </a:rPr>
              <a:t>n'</a:t>
            </a:r>
            <a:r>
              <a:rPr lang="en-US" b="1" dirty="0" smtClean="0">
                <a:cs typeface="+mn-cs"/>
              </a:rPr>
              <a:t> of </a:t>
            </a:r>
            <a:r>
              <a:rPr lang="en-US" b="1" i="1" dirty="0" smtClean="0">
                <a:cs typeface="+mn-cs"/>
              </a:rPr>
              <a:t>n</a:t>
            </a:r>
            <a:r>
              <a:rPr lang="en-US" b="1" dirty="0" smtClean="0">
                <a:cs typeface="+mn-cs"/>
              </a:rPr>
              <a:t> generated by any action </a:t>
            </a:r>
            <a:r>
              <a:rPr lang="en-US" b="1" i="1" dirty="0" smtClean="0">
                <a:cs typeface="+mn-cs"/>
              </a:rPr>
              <a:t>a</a:t>
            </a:r>
            <a:r>
              <a:rPr lang="en-US" b="1" dirty="0" smtClean="0">
                <a:cs typeface="+mn-cs"/>
              </a:rPr>
              <a:t>, </a:t>
            </a:r>
            <a:r>
              <a:rPr lang="en-US" dirty="0" smtClean="0">
                <a:cs typeface="+mn-cs"/>
              </a:rPr>
              <a:t>
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	</a:t>
            </a:r>
            <a:r>
              <a:rPr lang="en-US" sz="2400" b="1" i="1" dirty="0" smtClean="0">
                <a:solidFill>
                  <a:srgbClr val="FF0000"/>
                </a:solidFill>
                <a:cs typeface="+mn-cs"/>
              </a:rPr>
              <a:t>h(n) </a:t>
            </a:r>
            <a:r>
              <a:rPr lang="en-US" sz="2400" b="1" i="1" dirty="0" smtClean="0">
                <a:solidFill>
                  <a:srgbClr val="FF0000"/>
                </a:solidFill>
                <a:cs typeface="Arial" charset="0"/>
              </a:rPr>
              <a:t>≤</a:t>
            </a:r>
            <a:r>
              <a:rPr lang="en-US" sz="2400" b="1" i="1" dirty="0" smtClean="0">
                <a:solidFill>
                  <a:srgbClr val="FF0000"/>
                </a:solidFill>
                <a:cs typeface="+mn-cs"/>
              </a:rPr>
              <a:t> c(</a:t>
            </a:r>
            <a:r>
              <a:rPr lang="en-US" sz="2400" b="1" i="1" dirty="0" err="1" smtClean="0">
                <a:solidFill>
                  <a:srgbClr val="FF0000"/>
                </a:solidFill>
                <a:cs typeface="+mn-cs"/>
              </a:rPr>
              <a:t>n,a,n</a:t>
            </a:r>
            <a:r>
              <a:rPr lang="en-US" sz="2400" b="1" i="1" dirty="0" smtClean="0">
                <a:solidFill>
                  <a:srgbClr val="FF0000"/>
                </a:solidFill>
                <a:cs typeface="+mn-cs"/>
              </a:rPr>
              <a:t>') + h(n')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(form of the triangle inequality)
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If </a:t>
            </a:r>
            <a:r>
              <a:rPr lang="en-US" b="1" i="1" dirty="0" smtClean="0">
                <a:solidFill>
                  <a:srgbClr val="FF0000"/>
                </a:solidFill>
                <a:cs typeface="+mn-cs"/>
              </a:rPr>
              <a:t>h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 is consistent, we have</a:t>
            </a:r>
            <a:r>
              <a:rPr lang="en-US" dirty="0" smtClean="0">
                <a:cs typeface="+mn-cs"/>
              </a:rPr>
              <a:t>
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0000FF"/>
                </a:solidFill>
                <a:cs typeface="+mn-cs"/>
              </a:rPr>
              <a:t>f(n')</a:t>
            </a:r>
            <a:r>
              <a:rPr lang="en-US" dirty="0" smtClean="0">
                <a:solidFill>
                  <a:srgbClr val="0000FF"/>
                </a:solidFill>
                <a:cs typeface="+mn-cs"/>
              </a:rPr>
              <a:t> 	= g(n') + h(n')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FF"/>
                </a:solidFill>
                <a:cs typeface="+mn-cs"/>
              </a:rPr>
              <a:t>      	= g(n) + c(</a:t>
            </a:r>
            <a:r>
              <a:rPr lang="en-US" dirty="0" err="1" smtClean="0">
                <a:solidFill>
                  <a:srgbClr val="0000FF"/>
                </a:solidFill>
                <a:cs typeface="+mn-cs"/>
              </a:rPr>
              <a:t>n,a,n</a:t>
            </a:r>
            <a:r>
              <a:rPr lang="en-US" dirty="0" smtClean="0">
                <a:solidFill>
                  <a:srgbClr val="0000FF"/>
                </a:solidFill>
                <a:cs typeface="+mn-cs"/>
              </a:rPr>
              <a:t>') + h(n')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FF"/>
                </a:solidFill>
                <a:cs typeface="+mn-cs"/>
              </a:rPr>
              <a:t>      	</a:t>
            </a:r>
            <a:r>
              <a:rPr lang="en-US" b="1" dirty="0" smtClean="0">
                <a:solidFill>
                  <a:srgbClr val="0000FF"/>
                </a:solidFill>
                <a:cs typeface="Arial" charset="0"/>
              </a:rPr>
              <a:t>≥</a:t>
            </a:r>
            <a:r>
              <a:rPr lang="en-US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cs typeface="+mn-cs"/>
              </a:rPr>
              <a:t>g(n) + h(n)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FF"/>
                </a:solidFill>
                <a:cs typeface="+mn-cs"/>
              </a:rPr>
              <a:t>      </a:t>
            </a:r>
            <a:r>
              <a:rPr lang="en-US" b="1" dirty="0" smtClean="0">
                <a:solidFill>
                  <a:srgbClr val="0000FF"/>
                </a:solidFill>
                <a:cs typeface="+mn-cs"/>
              </a:rPr>
              <a:t>	= f(n)</a:t>
            </a:r>
            <a:r>
              <a:rPr lang="en-US" b="1" dirty="0" smtClean="0">
                <a:cs typeface="+mn-cs"/>
              </a:rPr>
              <a:t>
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i.e.,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   </a:t>
            </a:r>
            <a:r>
              <a:rPr lang="en-US" b="1" i="1" dirty="0" smtClean="0">
                <a:solidFill>
                  <a:srgbClr val="FF0000"/>
                </a:solidFill>
                <a:cs typeface="+mn-cs"/>
              </a:rPr>
              <a:t>f(n)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 is non-decreasing along any path.</a:t>
            </a:r>
            <a:r>
              <a:rPr lang="en-US" dirty="0" smtClean="0">
                <a:cs typeface="+mn-cs"/>
              </a:rPr>
              <a:t>
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27651" name="Picture 4" descr="consist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19621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950" name="Rectangle 6"/>
          <p:cNvSpPr>
            <a:spLocks noChangeArrowheads="1"/>
          </p:cNvSpPr>
          <p:nvPr/>
        </p:nvSpPr>
        <p:spPr bwMode="auto">
          <a:xfrm>
            <a:off x="4724400" y="3810000"/>
            <a:ext cx="4343400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+mn-cs"/>
                <a:sym typeface="Wingdings" charset="0"/>
              </a:rPr>
              <a:t> sequence of nodes expanded by A* is in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cs typeface="+mn-cs"/>
                <a:sym typeface="Wingdings" charset="0"/>
              </a:rPr>
              <a:t>nondecreasing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+mn-cs"/>
                <a:sym typeface="Wingdings" charset="0"/>
              </a:rPr>
              <a:t> order of f(n)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+mn-cs"/>
                <a:sym typeface="Wingdings" charset="0"/>
              </a:rPr>
              <a:t>  the </a:t>
            </a:r>
            <a:r>
              <a:rPr lang="en-US" sz="2000" b="1" dirty="0">
                <a:solidFill>
                  <a:srgbClr val="FF0000"/>
                </a:solidFill>
                <a:cs typeface="+mn-cs"/>
                <a:sym typeface="Wingdings" charset="0"/>
              </a:rPr>
              <a:t>first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+mn-cs"/>
                <a:sym typeface="Wingdings" charset="0"/>
              </a:rPr>
              <a:t> goal selected for expansion must be an optimal goal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.</a:t>
            </a:r>
          </a:p>
        </p:txBody>
      </p:sp>
      <p:sp>
        <p:nvSpPr>
          <p:cNvPr id="1362952" name="Text Box 8"/>
          <p:cNvSpPr txBox="1">
            <a:spLocks noChangeArrowheads="1"/>
          </p:cNvSpPr>
          <p:nvPr/>
        </p:nvSpPr>
        <p:spPr bwMode="auto">
          <a:xfrm>
            <a:off x="2438400" y="6400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62953" name="Text Box 9"/>
          <p:cNvSpPr txBox="1">
            <a:spLocks noChangeArrowheads="1"/>
          </p:cNvSpPr>
          <p:nvPr/>
        </p:nvSpPr>
        <p:spPr bwMode="auto">
          <a:xfrm>
            <a:off x="2362200" y="6248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62954" name="Text Box 10"/>
          <p:cNvSpPr txBox="1">
            <a:spLocks noChangeArrowheads="1"/>
          </p:cNvSpPr>
          <p:nvPr/>
        </p:nvSpPr>
        <p:spPr bwMode="auto">
          <a:xfrm>
            <a:off x="838200" y="5715000"/>
            <a:ext cx="62865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</a:rPr>
              <a:t>Note:  Monotonicity is a stronger condition than admissibility.</a:t>
            </a:r>
          </a:p>
          <a:p>
            <a:pPr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</a:rPr>
              <a:t>Any consistent heuristic is also admissible.</a:t>
            </a:r>
          </a:p>
          <a:p>
            <a:pPr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</a:rPr>
              <a:t>(Exercise 3.29)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5105400"/>
            <a:ext cx="5486400" cy="60960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724400" y="2362200"/>
            <a:ext cx="190500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rgbClr val="3366FF"/>
                </a:solidFill>
              </a:rPr>
              <a:t>f(n')</a:t>
            </a:r>
            <a:r>
              <a:rPr lang="en-US" sz="2800" dirty="0">
                <a:solidFill>
                  <a:srgbClr val="3366FF"/>
                </a:solidFill>
              </a:rPr>
              <a:t> </a:t>
            </a:r>
            <a:r>
              <a:rPr lang="en-US" b="1" dirty="0" smtClean="0">
                <a:solidFill>
                  <a:srgbClr val="3366FF"/>
                </a:solidFill>
                <a:cs typeface="Arial" charset="0"/>
              </a:rPr>
              <a:t>≥</a:t>
            </a:r>
            <a:r>
              <a:rPr lang="en-US" dirty="0" smtClean="0">
                <a:solidFill>
                  <a:srgbClr val="3366FF"/>
                </a:solidFill>
                <a:cs typeface="Arial" charset="0"/>
              </a:rPr>
              <a:t>  </a:t>
            </a:r>
            <a:r>
              <a:rPr lang="en-US" sz="2800" b="1" dirty="0" smtClean="0">
                <a:solidFill>
                  <a:srgbClr val="3366FF"/>
                </a:solidFill>
              </a:rPr>
              <a:t>f</a:t>
            </a:r>
            <a:r>
              <a:rPr lang="en-US" sz="2800" b="1" dirty="0">
                <a:solidFill>
                  <a:srgbClr val="3366FF"/>
                </a:solidFill>
              </a:rPr>
              <a:t>(n)</a:t>
            </a:r>
            <a:endParaRPr lang="en-US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6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6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6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6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6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6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6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6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6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6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6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6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6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6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6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6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6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954" grpId="0"/>
      <p:bldP spid="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A*: Tree Search  vs. Graph Search</a:t>
            </a:r>
          </a:p>
        </p:txBody>
      </p:sp>
      <p:sp>
        <p:nvSpPr>
          <p:cNvPr id="147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3058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TREE SEARCH (See Fig. 3.7; used in earlier examples): 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6"/>
                </a:solidFill>
                <a:cs typeface="+mn-cs"/>
              </a:rPr>
              <a:t>If </a:t>
            </a:r>
            <a:r>
              <a:rPr lang="en-US" b="1" i="1" dirty="0" smtClean="0">
                <a:solidFill>
                  <a:schemeClr val="accent6"/>
                </a:solidFill>
                <a:cs typeface="+mn-cs"/>
              </a:rPr>
              <a:t>h(n) </a:t>
            </a:r>
            <a:r>
              <a:rPr lang="en-US" b="1" dirty="0" smtClean="0">
                <a:solidFill>
                  <a:schemeClr val="accent6"/>
                </a:solidFill>
                <a:cs typeface="+mn-cs"/>
              </a:rPr>
              <a:t>is admissible, A* using  tree search is optimal.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GRAPH SEARCH  (See Fig. 3.7) </a:t>
            </a:r>
            <a:r>
              <a:rPr lang="en-US" sz="1800" b="1" dirty="0" smtClean="0">
                <a:cs typeface="+mn-cs"/>
              </a:rPr>
              <a:t>A modification of tree search that includes an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“explored set” (or “closed list”; list of  expanded nodes to avoid re-visiting the same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state)</a:t>
            </a:r>
            <a:r>
              <a:rPr lang="en-US" sz="1800" b="1" dirty="0" smtClean="0">
                <a:cs typeface="+mn-cs"/>
              </a:rPr>
              <a:t>; if the current node matches  a node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on the closed list</a:t>
            </a:r>
            <a:r>
              <a:rPr lang="en-US" sz="1800" b="1" dirty="0" smtClean="0">
                <a:cs typeface="+mn-cs"/>
              </a:rPr>
              <a:t>, it is discarded instead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of being expanded. In order to guarantee optimality of A*, we need to make sure 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that the optimal path to any repeated state is always the first one followed: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2D2DB9"/>
                </a:solidFill>
                <a:cs typeface="+mn-cs"/>
              </a:rPr>
              <a:t>If </a:t>
            </a:r>
            <a:r>
              <a:rPr lang="en-US" b="1" i="1" dirty="0" smtClean="0">
                <a:solidFill>
                  <a:srgbClr val="2D2DB9"/>
                </a:solidFill>
                <a:cs typeface="+mn-cs"/>
              </a:rPr>
              <a:t>h(n) </a:t>
            </a:r>
            <a:r>
              <a:rPr lang="en-US" b="1" dirty="0" smtClean="0">
                <a:solidFill>
                  <a:srgbClr val="2D2DB9"/>
                </a:solidFill>
                <a:cs typeface="+mn-cs"/>
              </a:rPr>
              <a:t>is monotonic, A* using  graph search is optimal.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(proof next)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/>
              <a:t>(see details page 95 R&amp;N)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475591" name="Rectangle 7"/>
          <p:cNvSpPr>
            <a:spLocks noChangeArrowheads="1"/>
          </p:cNvSpPr>
          <p:nvPr/>
        </p:nvSpPr>
        <p:spPr bwMode="auto">
          <a:xfrm>
            <a:off x="381000" y="1371600"/>
            <a:ext cx="79248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5592" name="Rectangle 8"/>
          <p:cNvSpPr>
            <a:spLocks noChangeArrowheads="1"/>
          </p:cNvSpPr>
          <p:nvPr/>
        </p:nvSpPr>
        <p:spPr bwMode="auto">
          <a:xfrm>
            <a:off x="381000" y="4191000"/>
            <a:ext cx="8305800" cy="914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86200" y="5486401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Reminder: Bit of “sloppiness” in fig. 3.7.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Need to be careful with nodes on frontier;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allow repetitions or as in Fig. 3.14.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7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7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7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7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7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7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7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75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75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75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75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755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755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75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75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559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27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Intuition: Contours of A</a:t>
            </a:r>
            <a:r>
              <a:rPr lang="en-US" baseline="30000" dirty="0" smtClean="0">
                <a:solidFill>
                  <a:srgbClr val="FF0000"/>
                </a:solidFill>
                <a:cs typeface="+mj-cs"/>
              </a:rPr>
              <a:t>*</a:t>
            </a:r>
          </a:p>
        </p:txBody>
      </p:sp>
      <p:sp>
        <p:nvSpPr>
          <p:cNvPr id="134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05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A</a:t>
            </a:r>
            <a:r>
              <a:rPr lang="en-US" sz="1800" b="1" baseline="30000" dirty="0" smtClean="0">
                <a:solidFill>
                  <a:srgbClr val="FF0000"/>
                </a:solidFill>
                <a:cs typeface="+mn-cs"/>
              </a:rPr>
              <a:t>*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 expands nodes in order of increasing </a:t>
            </a:r>
            <a:r>
              <a:rPr lang="en-US" sz="1800" b="1" i="1" dirty="0" smtClean="0">
                <a:solidFill>
                  <a:srgbClr val="FF0000"/>
                </a:solidFill>
                <a:cs typeface="+mn-cs"/>
              </a:rPr>
              <a:t>f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 value.</a:t>
            </a:r>
            <a:r>
              <a:rPr lang="en-US" sz="1800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Gradually adds "</a:t>
            </a:r>
            <a:r>
              <a:rPr lang="en-US" sz="1800" b="1" i="1" dirty="0" smtClean="0">
                <a:cs typeface="+mn-cs"/>
              </a:rPr>
              <a:t>f</a:t>
            </a:r>
            <a:r>
              <a:rPr lang="en-US" sz="1800" b="1" dirty="0" smtClean="0">
                <a:cs typeface="+mn-cs"/>
              </a:rPr>
              <a:t>-contours" of nodes.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Contour </a:t>
            </a:r>
            <a:r>
              <a:rPr lang="en-US" sz="1800" b="1" i="1" dirty="0" err="1" smtClean="0">
                <a:cs typeface="+mn-cs"/>
              </a:rPr>
              <a:t>i</a:t>
            </a:r>
            <a:r>
              <a:rPr lang="en-US" sz="1800" b="1" dirty="0" smtClean="0">
                <a:cs typeface="+mn-cs"/>
              </a:rPr>
              <a:t> has all nodes with </a:t>
            </a:r>
            <a:r>
              <a:rPr lang="en-US" sz="1800" b="1" i="1" dirty="0" smtClean="0">
                <a:cs typeface="+mn-cs"/>
              </a:rPr>
              <a:t>f &lt;= f</a:t>
            </a:r>
            <a:r>
              <a:rPr lang="en-US" sz="1800" b="1" i="1" baseline="-25000" dirty="0" smtClean="0">
                <a:cs typeface="+mn-cs"/>
              </a:rPr>
              <a:t>i</a:t>
            </a:r>
            <a:r>
              <a:rPr lang="en-US" sz="1800" b="1" dirty="0" smtClean="0">
                <a:cs typeface="+mn-cs"/>
              </a:rPr>
              <a:t>, where </a:t>
            </a:r>
            <a:r>
              <a:rPr lang="en-US" sz="1800" b="1" i="1" dirty="0" smtClean="0">
                <a:cs typeface="+mn-cs"/>
              </a:rPr>
              <a:t>f</a:t>
            </a:r>
            <a:r>
              <a:rPr lang="en-US" sz="1800" b="1" i="1" baseline="-25000" dirty="0" smtClean="0">
                <a:cs typeface="+mn-cs"/>
              </a:rPr>
              <a:t>i</a:t>
            </a:r>
            <a:r>
              <a:rPr lang="en-US" sz="1800" b="1" i="1" dirty="0" smtClean="0">
                <a:cs typeface="+mn-cs"/>
              </a:rPr>
              <a:t> &lt; f</a:t>
            </a:r>
            <a:r>
              <a:rPr lang="en-US" sz="1800" b="1" i="1" baseline="-25000" dirty="0" smtClean="0">
                <a:cs typeface="+mn-cs"/>
              </a:rPr>
              <a:t>i+1</a:t>
            </a:r>
            <a:r>
              <a:rPr lang="en-US" sz="1800" dirty="0" smtClean="0">
                <a:cs typeface="+mn-cs"/>
              </a:rPr>
              <a:t>
</a:t>
            </a:r>
            <a:endParaRPr lang="en-US" sz="1800" b="1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Note: with uniform cost (h(n)=0) the bands will be circular around the start state.</a:t>
            </a:r>
          </a:p>
        </p:txBody>
      </p:sp>
      <p:pic>
        <p:nvPicPr>
          <p:cNvPr id="29699" name="Picture 4" descr="f-circ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41148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0421" name="Text Box 5"/>
          <p:cNvSpPr txBox="1">
            <a:spLocks noChangeArrowheads="1"/>
          </p:cNvSpPr>
          <p:nvPr/>
        </p:nvSpPr>
        <p:spPr bwMode="auto">
          <a:xfrm>
            <a:off x="4572000" y="5105400"/>
            <a:ext cx="4114800" cy="1323975"/>
          </a:xfrm>
          <a:prstGeom prst="rect">
            <a:avLst/>
          </a:prstGeom>
          <a:solidFill>
            <a:schemeClr val="accent1">
              <a:alpha val="37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cs typeface="+mn-cs"/>
              </a:rPr>
              <a:t>Optimality</a:t>
            </a:r>
            <a:r>
              <a:rPr lang="en-US" sz="1600" b="1" dirty="0">
                <a:cs typeface="+mn-cs"/>
              </a:rPr>
              <a:t> (intuition)</a:t>
            </a:r>
          </a:p>
          <a:p>
            <a:pPr>
              <a:defRPr/>
            </a:pPr>
            <a:r>
              <a:rPr lang="en-US" sz="1600" b="1" dirty="0">
                <a:cs typeface="+mn-cs"/>
              </a:rPr>
              <a:t>1</a:t>
            </a:r>
            <a:r>
              <a:rPr lang="en-US" sz="1600" b="1" baseline="30000" dirty="0">
                <a:cs typeface="+mn-cs"/>
              </a:rPr>
              <a:t>st</a:t>
            </a:r>
            <a:r>
              <a:rPr lang="en-US" sz="1600" b="1" dirty="0">
                <a:cs typeface="+mn-cs"/>
              </a:rPr>
              <a:t> solution found (goal node expanded) must be an optimal one since  </a:t>
            </a:r>
            <a:r>
              <a:rPr lang="en-US" sz="1600" b="1" u="sng" dirty="0">
                <a:cs typeface="+mn-cs"/>
              </a:rPr>
              <a:t>goal nodes in subsequent contours will have higher f-cost and therefore higher g-cost</a:t>
            </a:r>
            <a:r>
              <a:rPr lang="en-US" sz="1600" b="1" dirty="0">
                <a:cs typeface="+mn-cs"/>
              </a:rPr>
              <a:t> (since h(goal)=0)</a:t>
            </a:r>
          </a:p>
        </p:txBody>
      </p:sp>
      <p:sp>
        <p:nvSpPr>
          <p:cNvPr id="1340422" name="Text Box 6"/>
          <p:cNvSpPr txBox="1">
            <a:spLocks noChangeArrowheads="1"/>
          </p:cNvSpPr>
          <p:nvPr/>
        </p:nvSpPr>
        <p:spPr bwMode="auto">
          <a:xfrm>
            <a:off x="4724400" y="3124200"/>
            <a:ext cx="3733800" cy="1568450"/>
          </a:xfrm>
          <a:prstGeom prst="rect">
            <a:avLst/>
          </a:prstGeom>
          <a:solidFill>
            <a:schemeClr val="accent1">
              <a:alpha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cs typeface="+mn-cs"/>
              </a:rPr>
              <a:t>Completeness</a:t>
            </a:r>
            <a:r>
              <a:rPr lang="en-US" sz="1600" b="1" dirty="0">
                <a:cs typeface="+mn-cs"/>
              </a:rPr>
              <a:t> (intuition)</a:t>
            </a:r>
          </a:p>
          <a:p>
            <a:pPr>
              <a:defRPr/>
            </a:pPr>
            <a:r>
              <a:rPr lang="en-US" sz="1600" b="1" dirty="0">
                <a:cs typeface="+mn-cs"/>
              </a:rPr>
              <a:t>As we add bands of increasing f, we must eventually reach a band where f is equal to the cost of the path to a goal state. (assuming b finite and  step cost exceed some positive finite </a:t>
            </a:r>
            <a:r>
              <a:rPr lang="el-GR" sz="1600" b="1" dirty="0">
                <a:cs typeface="Times New Roman" charset="0"/>
              </a:rPr>
              <a:t>ε</a:t>
            </a:r>
            <a:r>
              <a:rPr lang="en-US" sz="1600" b="1" dirty="0">
                <a:cs typeface="+mn-cs"/>
              </a:rPr>
              <a:t>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56250" y="1066800"/>
            <a:ext cx="3511550" cy="1323975"/>
          </a:xfrm>
          <a:prstGeom prst="rect">
            <a:avLst/>
          </a:prstGeom>
          <a:solidFill>
            <a:schemeClr val="accent1"/>
          </a:solidFill>
          <a:ln>
            <a:solidFill>
              <a:schemeClr val="accent6">
                <a:alpha val="63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A* expands all nodes</a:t>
            </a:r>
          </a:p>
          <a:p>
            <a:pPr>
              <a:defRPr/>
            </a:pPr>
            <a:r>
              <a:rPr lang="en-US" sz="2000" dirty="0"/>
              <a:t>with f(n)&lt;C*</a:t>
            </a:r>
          </a:p>
          <a:p>
            <a:pPr>
              <a:defRPr/>
            </a:pPr>
            <a:r>
              <a:rPr lang="en-US" sz="2000" dirty="0"/>
              <a:t>Uniform-cost (h(n)=0)</a:t>
            </a:r>
          </a:p>
          <a:p>
            <a:pPr>
              <a:defRPr/>
            </a:pPr>
            <a:r>
              <a:rPr lang="en-US" sz="2000" dirty="0"/>
              <a:t>expands in circles.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886200"/>
            <a:ext cx="530225" cy="369888"/>
          </a:xfrm>
          <a:prstGeom prst="rect">
            <a:avLst/>
          </a:prstGeom>
          <a:solidFill>
            <a:schemeClr val="accent6">
              <a:alpha val="46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/>
              <a:t>380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4343400"/>
            <a:ext cx="530225" cy="369888"/>
          </a:xfrm>
          <a:prstGeom prst="rect">
            <a:avLst/>
          </a:prstGeom>
          <a:solidFill>
            <a:schemeClr val="accent6">
              <a:alpha val="46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/>
              <a:t>400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5334000"/>
            <a:ext cx="530225" cy="369888"/>
          </a:xfrm>
          <a:prstGeom prst="rect">
            <a:avLst/>
          </a:prstGeom>
          <a:solidFill>
            <a:schemeClr val="accent6">
              <a:alpha val="46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/>
              <a:t>420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0421" grpId="0" animBg="1"/>
      <p:bldP spid="1340422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924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A* Search: Optimality</a:t>
            </a:r>
          </a:p>
        </p:txBody>
      </p:sp>
      <p:sp>
        <p:nvSpPr>
          <p:cNvPr id="147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590800"/>
            <a:ext cx="8229600" cy="129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Theorem: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   A* used with a </a:t>
            </a:r>
            <a:r>
              <a:rPr lang="en-US" sz="2400" b="1" i="1" dirty="0" smtClean="0">
                <a:solidFill>
                  <a:srgbClr val="FF0000"/>
                </a:solidFill>
                <a:cs typeface="Arial" charset="0"/>
              </a:rPr>
              <a:t>consistent </a:t>
            </a: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heuristic ensures optimality with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   graph search.</a:t>
            </a:r>
          </a:p>
        </p:txBody>
      </p:sp>
      <p:pic>
        <p:nvPicPr>
          <p:cNvPr id="31747" name="Picture 4" descr="consisten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9621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915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cs typeface="Arial" charset="0"/>
              </a:rPr>
              <a:t>Proof: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arenBoth"/>
              <a:defRPr/>
            </a:pPr>
            <a:r>
              <a:rPr lang="en-US" b="1" dirty="0" smtClean="0">
                <a:solidFill>
                  <a:srgbClr val="2D2DB9"/>
                </a:solidFill>
                <a:cs typeface="Arial" charset="0"/>
              </a:rPr>
              <a:t>If h(n) is consistent, then the values of f(n) along any path are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rgbClr val="2D2DB9"/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rgbClr val="2D2DB9"/>
                </a:solidFill>
                <a:cs typeface="Arial" charset="0"/>
              </a:rPr>
              <a:t>      non-decreasing. See consistent heuristics slide.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en-US" b="1" dirty="0"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2D2DB9"/>
                </a:solidFill>
                <a:cs typeface="Arial" charset="0"/>
              </a:rPr>
              <a:t>(2) Whenever A* selects a node n for expansion, the optimal path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rgbClr val="2D2DB9"/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rgbClr val="2D2DB9"/>
                </a:solidFill>
                <a:cs typeface="Arial" charset="0"/>
              </a:rPr>
              <a:t>     to that node has been found. Why?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rgbClr val="2D2DB9"/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rgbClr val="2D2DB9"/>
                </a:solidFill>
                <a:cs typeface="Arial" charset="0"/>
              </a:rPr>
              <a:t>   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Assume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not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. Then, the optimal path, P, must have some not yet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  expanded nodes. (*) Thus, on P, there must be an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unexpanded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  node n` on the current frontier (because of graph separation;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  fig. 3.9; frontier separates explored region from unexplored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  region). But, because f is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nondecreasing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along any path, n`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  would have a lower f-cost than n and would have been selected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  first for expansion before n. Contradiction.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2D2DB9"/>
                </a:solidFill>
                <a:cs typeface="Arial" charset="0"/>
              </a:rPr>
              <a:t>From (1) and (2), it follows that the sequence of nodes expanded by A*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2D2DB9"/>
                </a:solidFill>
                <a:cs typeface="Arial" charset="0"/>
              </a:rPr>
              <a:t>using Graph-Search is in non-decreasing order of f(n). Thus, the first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2D2DB9"/>
                </a:solidFill>
                <a:cs typeface="Arial" charset="0"/>
              </a:rPr>
              <a:t>goal node selected must have the optimal path, because f(n) is the true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2D2DB9"/>
                </a:solidFill>
                <a:cs typeface="Arial" charset="0"/>
              </a:rPr>
              <a:t>path cost for goal nodes (h(Goal) = 0), and all later goal nodes have paths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2D2DB9"/>
                </a:solidFill>
                <a:cs typeface="Arial" charset="0"/>
              </a:rPr>
              <a:t>that are are at least as expensive.  QED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en-US" b="1" dirty="0" smtClean="0">
              <a:solidFill>
                <a:srgbClr val="2D2DB9"/>
              </a:solidFill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rgbClr val="009973"/>
                </a:solidFill>
                <a:cs typeface="Arial" charset="0"/>
              </a:rPr>
              <a:t>(*) requires a bit of thought. Must argue that there cannot be a shorter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sz="1800" b="1" dirty="0">
                <a:solidFill>
                  <a:srgbClr val="009973"/>
                </a:solidFill>
                <a:cs typeface="Arial" charset="0"/>
              </a:rPr>
              <a:t>p</a:t>
            </a:r>
            <a:r>
              <a:rPr lang="en-US" sz="1800" b="1" dirty="0" smtClean="0">
                <a:solidFill>
                  <a:srgbClr val="009973"/>
                </a:solidFill>
                <a:cs typeface="Arial" charset="0"/>
              </a:rPr>
              <a:t>ath going only through expanded nodes (by contradiction).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7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7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7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7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7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7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7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7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7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7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7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7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76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76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76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76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76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76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76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76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76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76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76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76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766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766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766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766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766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766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766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766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766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766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  <a:cs typeface="+mj-cs"/>
              </a:rPr>
              <a:t>Note: Termination / Completeness</a:t>
            </a:r>
          </a:p>
        </p:txBody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924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Termination is guaranteed when the number of nodes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 with                </a:t>
            </a:r>
            <a:r>
              <a:rPr lang="en-US" sz="2400" b="1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 is finite.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None-termination can only happen when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There is a node with an infinite branching factor, or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b="1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There is a path with a finite cost but an infinite number of nodes along it. 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sz="2400" b="1" dirty="0" smtClean="0">
              <a:solidFill>
                <a:schemeClr val="accent2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Can be avoided by assuming that the cost of each action is larger than a positive constant </a:t>
            </a:r>
            <a:r>
              <a:rPr lang="en-US" sz="2000" b="1" i="1" dirty="0" smtClean="0">
                <a:solidFill>
                  <a:schemeClr val="accent2"/>
                </a:solidFill>
              </a:rPr>
              <a:t>d</a:t>
            </a:r>
          </a:p>
        </p:txBody>
      </p:sp>
      <p:graphicFrame>
        <p:nvGraphicFramePr>
          <p:cNvPr id="3584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90090"/>
              </p:ext>
            </p:extLst>
          </p:nvPr>
        </p:nvGraphicFramePr>
        <p:xfrm>
          <a:off x="1524000" y="1371600"/>
          <a:ext cx="12192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6" name="Equation" r:id="rId3" imgW="634725" imgH="228501" progId="Equation.DSMT4">
                  <p:embed/>
                </p:oleObj>
              </mc:Choice>
              <mc:Fallback>
                <p:oleObj name="Equation" r:id="rId3" imgW="634725" imgH="22850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71600"/>
                        <a:ext cx="1219200" cy="4381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4997" name="Text Box 5"/>
          <p:cNvSpPr txBox="1">
            <a:spLocks noChangeArrowheads="1"/>
          </p:cNvSpPr>
          <p:nvPr/>
        </p:nvSpPr>
        <p:spPr bwMode="auto">
          <a:xfrm>
            <a:off x="2087562" y="1371600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  <a:sym typeface="Symbol" charset="0"/>
              </a:rPr>
              <a:t>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6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6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6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4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4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A* Optimal in Another Way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620000" cy="3429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It has also been shown that A* makes optimal use of the heuristics in the sense that there is no search algorithm that could expand fewer nodes using the heuristic information (and still find the optimal / least cost solution.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So, A* is “the best we can get” (in this setting).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Note: We’re assuming a search based approach with states/nodes, actions on them leading to other states/nodes, start and goal states/nodes.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211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61525" cy="573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3352800" y="4876800"/>
            <a:ext cx="2851524" cy="369332"/>
          </a:xfrm>
          <a:prstGeom prst="rect">
            <a:avLst/>
          </a:prstGeom>
          <a:solidFill>
            <a:schemeClr val="bg1">
              <a:alpha val="9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3333CC"/>
                </a:solidFill>
              </a:rPr>
              <a:t>A breadth-first search tree. </a:t>
            </a:r>
            <a:endParaRPr lang="en-US" sz="1600" b="1" dirty="0">
              <a:solidFill>
                <a:srgbClr val="3333CC"/>
              </a:solidFill>
            </a:endParaRP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5029200" y="304800"/>
            <a:ext cx="1317625" cy="400050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3333CC"/>
                </a:solidFill>
              </a:rPr>
              <a:t>Start state</a:t>
            </a: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5486400" y="4495800"/>
            <a:ext cx="711200" cy="400050"/>
          </a:xfrm>
          <a:prstGeom prst="rect">
            <a:avLst/>
          </a:prstGeom>
          <a:solidFill>
            <a:schemeClr val="bg1">
              <a:alpha val="8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Goal</a:t>
            </a:r>
          </a:p>
        </p:txBody>
      </p:sp>
      <p:sp>
        <p:nvSpPr>
          <p:cNvPr id="24582" name="TextBox 4"/>
          <p:cNvSpPr txBox="1">
            <a:spLocks noChangeArrowheads="1"/>
          </p:cNvSpPr>
          <p:nvPr/>
        </p:nvSpPr>
        <p:spPr bwMode="auto">
          <a:xfrm>
            <a:off x="3733800" y="304800"/>
            <a:ext cx="762000" cy="400050"/>
          </a:xfrm>
          <a:prstGeom prst="rect">
            <a:avLst/>
          </a:prstGeom>
          <a:solidFill>
            <a:schemeClr val="accent1">
              <a:alpha val="3215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d = 5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438400" y="1143000"/>
            <a:ext cx="1014413" cy="461963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 &gt;= 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3962400" y="2057400"/>
            <a:ext cx="1014413" cy="461963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 &gt;= 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6477000" y="2057400"/>
            <a:ext cx="1014413" cy="461963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 &gt;= 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4586" name="Rectangle 15"/>
          <p:cNvSpPr>
            <a:spLocks noChangeArrowheads="1"/>
          </p:cNvSpPr>
          <p:nvPr/>
        </p:nvSpPr>
        <p:spPr bwMode="auto">
          <a:xfrm>
            <a:off x="5410200" y="2057400"/>
            <a:ext cx="838200" cy="461963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 = 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4587" name="Rectangle 16"/>
          <p:cNvSpPr>
            <a:spLocks noChangeArrowheads="1"/>
          </p:cNvSpPr>
          <p:nvPr/>
        </p:nvSpPr>
        <p:spPr bwMode="auto">
          <a:xfrm>
            <a:off x="6705600" y="1143000"/>
            <a:ext cx="1014413" cy="461963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 &gt;= 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4588" name="Rectangle 17"/>
          <p:cNvSpPr>
            <a:spLocks noChangeArrowheads="1"/>
          </p:cNvSpPr>
          <p:nvPr/>
        </p:nvSpPr>
        <p:spPr bwMode="auto">
          <a:xfrm>
            <a:off x="4953000" y="1143000"/>
            <a:ext cx="838200" cy="461963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 = 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4589" name="TextBox 12"/>
          <p:cNvSpPr txBox="1">
            <a:spLocks noChangeArrowheads="1"/>
          </p:cNvSpPr>
          <p:nvPr/>
        </p:nvSpPr>
        <p:spPr bwMode="auto">
          <a:xfrm>
            <a:off x="228600" y="152400"/>
            <a:ext cx="314833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i="1" dirty="0" smtClean="0">
                <a:solidFill>
                  <a:srgbClr val="FF0000"/>
                </a:solidFill>
              </a:rPr>
              <a:t>Reminder: Perfect distance</a:t>
            </a:r>
          </a:p>
          <a:p>
            <a:pPr eaLnBrk="1" hangingPunct="1"/>
            <a:r>
              <a:rPr lang="en-US" sz="2000" b="1" i="1" dirty="0" smtClean="0">
                <a:solidFill>
                  <a:srgbClr val="FF0000"/>
                </a:solidFill>
              </a:rPr>
              <a:t>to goal info.</a:t>
            </a:r>
          </a:p>
          <a:p>
            <a:pPr eaLnBrk="1" hangingPunct="1"/>
            <a:r>
              <a:rPr lang="en-US" sz="2000" b="1" i="1" dirty="0" smtClean="0">
                <a:solidFill>
                  <a:srgbClr val="FF0000"/>
                </a:solidFill>
              </a:rPr>
              <a:t>Eliminates search.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25614" name="TextBox 18"/>
          <p:cNvSpPr txBox="1">
            <a:spLocks noChangeArrowheads="1"/>
          </p:cNvSpPr>
          <p:nvPr/>
        </p:nvSpPr>
        <p:spPr bwMode="auto">
          <a:xfrm>
            <a:off x="6705600" y="0"/>
            <a:ext cx="2354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3333CC"/>
                </a:solidFill>
              </a:rPr>
              <a:t>d = min dist. to goal</a:t>
            </a:r>
          </a:p>
        </p:txBody>
      </p:sp>
      <p:sp>
        <p:nvSpPr>
          <p:cNvPr id="24592" name="Rectangle 21"/>
          <p:cNvSpPr>
            <a:spLocks noChangeArrowheads="1"/>
          </p:cNvSpPr>
          <p:nvPr/>
        </p:nvSpPr>
        <p:spPr bwMode="auto">
          <a:xfrm>
            <a:off x="5410200" y="2738438"/>
            <a:ext cx="735013" cy="400050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d = 2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4593" name="Rectangle 22"/>
          <p:cNvSpPr>
            <a:spLocks noChangeArrowheads="1"/>
          </p:cNvSpPr>
          <p:nvPr/>
        </p:nvSpPr>
        <p:spPr bwMode="auto">
          <a:xfrm>
            <a:off x="5365750" y="3500438"/>
            <a:ext cx="730250" cy="400050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d = 1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4594" name="Rectangle 23"/>
          <p:cNvSpPr>
            <a:spLocks noChangeArrowheads="1"/>
          </p:cNvSpPr>
          <p:nvPr/>
        </p:nvSpPr>
        <p:spPr bwMode="auto">
          <a:xfrm>
            <a:off x="5486400" y="4114800"/>
            <a:ext cx="730250" cy="400050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d = 0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267200" y="1219200"/>
            <a:ext cx="954088" cy="461963"/>
          </a:xfrm>
          <a:prstGeom prst="rect">
            <a:avLst/>
          </a:prstGeom>
          <a:solidFill>
            <a:srgbClr val="FFFF00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CC"/>
                </a:solidFill>
              </a:rPr>
              <a:t>Select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34000" y="1981200"/>
            <a:ext cx="954088" cy="461963"/>
          </a:xfrm>
          <a:prstGeom prst="rect">
            <a:avLst/>
          </a:prstGeom>
          <a:solidFill>
            <a:srgbClr val="FFFF00">
              <a:alpha val="5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33CC"/>
                </a:solidFill>
              </a:rPr>
              <a:t>Select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72200" y="4114800"/>
            <a:ext cx="1014413" cy="461963"/>
          </a:xfrm>
          <a:prstGeom prst="rect">
            <a:avLst/>
          </a:prstGeom>
          <a:solidFill>
            <a:schemeClr val="accent1">
              <a:alpha val="4313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 &gt;= 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294313" y="2743200"/>
            <a:ext cx="954087" cy="461963"/>
          </a:xfrm>
          <a:prstGeom prst="rect">
            <a:avLst/>
          </a:prstGeom>
          <a:solidFill>
            <a:srgbClr val="FFFF00">
              <a:alpha val="6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33CC"/>
                </a:solidFill>
              </a:rPr>
              <a:t>Select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10200" y="3424238"/>
            <a:ext cx="954088" cy="461962"/>
          </a:xfrm>
          <a:prstGeom prst="rect">
            <a:avLst/>
          </a:prstGeom>
          <a:solidFill>
            <a:srgbClr val="FFFF00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33CC"/>
                </a:solidFill>
              </a:rPr>
              <a:t>Select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70513" y="4033838"/>
            <a:ext cx="954087" cy="461962"/>
          </a:xfrm>
          <a:prstGeom prst="rect">
            <a:avLst/>
          </a:prstGeom>
          <a:solidFill>
            <a:srgbClr val="FFFF00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33CC"/>
                </a:solidFill>
              </a:rPr>
              <a:t>Select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5638801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Practice: </a:t>
            </a:r>
          </a:p>
          <a:p>
            <a:r>
              <a:rPr lang="en-US" sz="2000" b="1" dirty="0" smtClean="0">
                <a:solidFill>
                  <a:schemeClr val="accent2"/>
                </a:solidFill>
              </a:rPr>
              <a:t>Only have estimate of distance to goal (“heuristic information”).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724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4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4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4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4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4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4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4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4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 animBg="1"/>
      <p:bldP spid="25604" grpId="0" animBg="1"/>
      <p:bldP spid="24582" grpId="0" animBg="1"/>
      <p:bldP spid="24583" grpId="0" animBg="1"/>
      <p:bldP spid="24584" grpId="0" animBg="1"/>
      <p:bldP spid="24585" grpId="0" animBg="1"/>
      <p:bldP spid="24586" grpId="0" animBg="1"/>
      <p:bldP spid="24587" grpId="0" animBg="1"/>
      <p:bldP spid="24588" grpId="0" animBg="1"/>
      <p:bldP spid="24589" grpId="0"/>
      <p:bldP spid="25614" grpId="0"/>
      <p:bldP spid="24592" grpId="0" animBg="1"/>
      <p:bldP spid="24593" grpId="0" animBg="1"/>
      <p:bldP spid="24594" grpId="0" animBg="1"/>
      <p:bldP spid="2" grpId="0" animBg="1"/>
      <p:bldP spid="3" grpId="0" animBg="1"/>
      <p:bldP spid="4" grpId="0" animBg="1"/>
      <p:bldP spid="5" grpId="0" animBg="1"/>
      <p:bldP spid="5" grpId="1" animBg="1"/>
      <p:bldP spid="6" grpId="0" animBg="1"/>
      <p:bldP spid="8" grpId="0" animBg="1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991600" cy="4114800"/>
          </a:xfrm>
        </p:spPr>
        <p:txBody>
          <a:bodyPr/>
          <a:lstStyle/>
          <a:p>
            <a:pPr algn="r" eaLnBrk="1" hangingPunct="1">
              <a:defRPr/>
            </a:pPr>
            <a:endParaRPr lang="en-US" sz="32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b="1" dirty="0" smtClean="0">
                <a:cs typeface="+mn-cs"/>
              </a:rPr>
              <a:t>Example: </a:t>
            </a:r>
            <a:r>
              <a:rPr lang="en-US" sz="2400" b="1" dirty="0">
                <a:cs typeface="+mn-cs"/>
              </a:rPr>
              <a:t>T</a:t>
            </a:r>
            <a:r>
              <a:rPr lang="en-US" sz="2400" b="1" dirty="0" smtClean="0">
                <a:cs typeface="+mn-cs"/>
              </a:rPr>
              <a:t>he shortest route from  Hannover to Munich</a:t>
            </a:r>
          </a:p>
          <a:p>
            <a:pPr eaLnBrk="1" hangingPunct="1">
              <a:defRPr/>
            </a:pPr>
            <a:endParaRPr lang="en-US" sz="2400" b="1" dirty="0" smtClean="0">
              <a:cs typeface="+mn-cs"/>
            </a:endParaRP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en-US" sz="2400" b="1" dirty="0" err="1" smtClean="0">
                <a:solidFill>
                  <a:srgbClr val="FF0000"/>
                </a:solidFill>
                <a:cs typeface="+mn-cs"/>
              </a:rPr>
              <a:t>Dijkstra’s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 alg., i.e., A* with h(n)=0 (Uniform cost search)</a:t>
            </a:r>
          </a:p>
          <a:p>
            <a:pPr marL="0" indent="0"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2)  A* search</a:t>
            </a:r>
            <a:endParaRPr lang="en-US" sz="3600" b="1" dirty="0" smtClean="0">
              <a:solidFill>
                <a:srgbClr val="FF0000"/>
              </a:solidFill>
              <a:cs typeface="+mn-cs"/>
            </a:endParaRPr>
          </a:p>
          <a:p>
            <a:pPr algn="r" eaLnBrk="1" hangingPunct="1">
              <a:defRPr/>
            </a:pPr>
            <a:endParaRPr lang="en-US" sz="4000" dirty="0" smtClean="0">
              <a:cs typeface="+mn-cs"/>
            </a:endParaRPr>
          </a:p>
          <a:p>
            <a:pPr algn="r" eaLnBrk="1" hangingPunct="1">
              <a:defRPr/>
            </a:pPr>
            <a:endParaRPr lang="en-US" sz="4000" dirty="0" smtClean="0">
              <a:cs typeface="+mn-cs"/>
            </a:endParaRPr>
          </a:p>
        </p:txBody>
      </p:sp>
      <p:sp>
        <p:nvSpPr>
          <p:cNvPr id="1427460" name="Text Box 4"/>
          <p:cNvSpPr txBox="1">
            <a:spLocks noChangeArrowheads="1"/>
          </p:cNvSpPr>
          <p:nvPr/>
        </p:nvSpPr>
        <p:spPr bwMode="auto">
          <a:xfrm>
            <a:off x="669925" y="6137275"/>
            <a:ext cx="40169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Example </a:t>
            </a:r>
            <a:r>
              <a:rPr lang="en-US" sz="2000" dirty="0" smtClean="0">
                <a:cs typeface="+mn-cs"/>
              </a:rPr>
              <a:t>thanks to </a:t>
            </a:r>
            <a:r>
              <a:rPr lang="en-US" sz="2000" dirty="0" err="1" smtClean="0">
                <a:cs typeface="+mn-cs"/>
              </a:rPr>
              <a:t>Meinolf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err="1">
                <a:cs typeface="+mn-cs"/>
              </a:rPr>
              <a:t>Sellmann</a:t>
            </a:r>
            <a:endParaRPr lang="en-US" sz="2000" dirty="0"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Example: Contrasting A* with Uniform Cost (</a:t>
            </a:r>
            <a:r>
              <a:rPr lang="en-US" sz="2800" dirty="0" err="1" smtClean="0">
                <a:solidFill>
                  <a:srgbClr val="FF0000"/>
                </a:solidFill>
              </a:rPr>
              <a:t>Dijkstra’s</a:t>
            </a:r>
            <a:r>
              <a:rPr lang="en-US" sz="2800" dirty="0" smtClean="0">
                <a:solidFill>
                  <a:srgbClr val="FF0000"/>
                </a:solidFill>
              </a:rPr>
              <a:t> algorithm)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2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2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2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2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2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2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746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8482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8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28484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485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28486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28487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488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28489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490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28491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492" name="Text Box 12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28493" name="Line 13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494" name="Text Box 14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28495" name="Line 15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496" name="Line 16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497" name="Text Box 17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28498" name="Line 18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499" name="Text Box 19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28500" name="Line 20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01" name="Text Box 21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28502" name="Line 22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03" name="Text Box 23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28504" name="Line 24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05" name="Text Box 25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28506" name="Line 26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07" name="Text Box 27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28508" name="Line 28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09" name="Text Box 29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28510" name="Line 30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11" name="Line 31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12" name="Text Box 32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28513" name="Text Box 33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28514" name="Line 34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15" name="Text Box 35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28516" name="Line 36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17" name="Text Box 37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28518" name="Text Box 38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28519" name="Line 39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20" name="Line 40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21" name="Text Box 41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28522" name="Oval 42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23" name="Text Box 43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Bremen		  </a:t>
            </a:r>
            <a:r>
              <a:rPr lang="en-US" sz="2000" b="1">
                <a:latin typeface="Arial" charset="0"/>
                <a:cs typeface="Arial" charset="0"/>
              </a:rPr>
              <a:t>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Hamburg		  </a:t>
            </a:r>
            <a:r>
              <a:rPr lang="en-US" sz="2000" b="1">
                <a:latin typeface="Arial" charset="0"/>
                <a:cs typeface="Arial" charset="0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Kiel			  </a:t>
            </a:r>
            <a:r>
              <a:rPr lang="en-US" sz="2000" b="1">
                <a:latin typeface="Arial" charset="0"/>
                <a:cs typeface="Arial" charset="0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Leipzig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  ∞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37931" name="TextBox 1"/>
          <p:cNvSpPr txBox="1">
            <a:spLocks noChangeArrowheads="1"/>
          </p:cNvSpPr>
          <p:nvPr/>
        </p:nvSpPr>
        <p:spPr bwMode="auto">
          <a:xfrm>
            <a:off x="2133600" y="2743200"/>
            <a:ext cx="1371600" cy="461963"/>
          </a:xfrm>
          <a:prstGeom prst="rect">
            <a:avLst/>
          </a:prstGeom>
          <a:solidFill>
            <a:srgbClr val="FF00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     </a:t>
            </a:r>
          </a:p>
        </p:txBody>
      </p:sp>
      <p:sp>
        <p:nvSpPr>
          <p:cNvPr id="37932" name="TextBox 44"/>
          <p:cNvSpPr txBox="1">
            <a:spLocks noChangeArrowheads="1"/>
          </p:cNvSpPr>
          <p:nvPr/>
        </p:nvSpPr>
        <p:spPr bwMode="auto">
          <a:xfrm>
            <a:off x="2514600" y="5791200"/>
            <a:ext cx="1371600" cy="461963"/>
          </a:xfrm>
          <a:prstGeom prst="rect">
            <a:avLst/>
          </a:prstGeom>
          <a:solidFill>
            <a:srgbClr val="FF00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    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8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8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2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28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2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2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28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2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2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28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28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2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28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28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28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28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28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28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28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28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28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28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28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28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28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28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28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28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28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28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28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28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28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28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28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28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28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28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28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28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28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28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28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28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28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28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28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28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28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28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28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28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28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28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28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28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28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28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28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28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28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28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28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428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28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28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428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28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28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428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28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28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428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28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28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428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28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28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428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28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428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428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28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428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428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28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428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428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28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428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428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28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428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428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28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428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428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28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428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428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428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428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428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428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428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428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428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428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428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428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428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428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428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428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428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428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428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428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428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428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428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1428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428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428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428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428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428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1428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428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428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1428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428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428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1428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428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428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428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428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428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1428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428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428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1428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428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428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1428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428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428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1428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428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428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1428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428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428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1428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428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428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14285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4285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4285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8485" grpId="0"/>
      <p:bldP spid="1428486" grpId="0"/>
      <p:bldP spid="1428488" grpId="0"/>
      <p:bldP spid="1428490" grpId="0"/>
      <p:bldP spid="1428492" grpId="0"/>
      <p:bldP spid="1428494" grpId="0"/>
      <p:bldP spid="1428497" grpId="0"/>
      <p:bldP spid="1428499" grpId="0"/>
      <p:bldP spid="1428501" grpId="0"/>
      <p:bldP spid="1428503" grpId="0"/>
      <p:bldP spid="1428505" grpId="0"/>
      <p:bldP spid="1428507" grpId="0"/>
      <p:bldP spid="1428509" grpId="0"/>
      <p:bldP spid="1428512" grpId="0"/>
      <p:bldP spid="1428513" grpId="0"/>
      <p:bldP spid="1428515" grpId="0"/>
      <p:bldP spid="1428517" grpId="0"/>
      <p:bldP spid="1428518" grpId="0"/>
      <p:bldP spid="1428521" grpId="0"/>
      <p:bldP spid="1428522" grpId="0" animBg="1"/>
      <p:bldP spid="1428523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0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30532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33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30534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30535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36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30537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38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30539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40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41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30542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43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44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30545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46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30547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48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30549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50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30551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52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0553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54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55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30556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57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58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0559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30560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61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0562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63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0564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30565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66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67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30568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69" name="Text Box 41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Bremen		120</a:t>
            </a:r>
            <a:endParaRPr lang="en-US" sz="2000" b="1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Kiel			  </a:t>
            </a:r>
            <a:r>
              <a:rPr lang="en-US" sz="2000" b="1">
                <a:latin typeface="Arial" charset="0"/>
                <a:cs typeface="Arial" charset="0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  ∞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30570" name="Text Box 42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30571" name="Text Box 43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30572" name="Oval 44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0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0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0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0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305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305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056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2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32580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81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32582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32583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84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32585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86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32587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88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89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32590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91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92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32593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94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32595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96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32597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98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32599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00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2601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02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03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32604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05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06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2607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32608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09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2610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11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2612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32613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14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15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32616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17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18" name="Text Box 42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Kiel			  </a:t>
            </a:r>
            <a:r>
              <a:rPr lang="en-US" sz="2000" b="1">
                <a:latin typeface="Arial" charset="0"/>
                <a:cs typeface="Arial" charset="0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  ∞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32619" name="Text Box 43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32620" name="Text Box 44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32621" name="Oval 45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2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2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2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2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325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325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26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34628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29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34630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34631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32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34633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34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34635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36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37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34638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39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40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34641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42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34643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44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34645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46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34647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48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4649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50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51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34652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53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54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4655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34656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57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4658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59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4660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34661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62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63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34664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65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66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67" name="Text Box 43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  ∞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34668" name="Text Box 44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34669" name="Text Box 45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34670" name="Oval 46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346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346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6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36676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77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36678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36679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80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36681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82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36683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84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85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36686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87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88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36689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90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36691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92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36693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94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36695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96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6697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98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99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36700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01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02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6703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36704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05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6706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07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6708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36709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10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11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36712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13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14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15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16" name="Text Box 44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  ∞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36717" name="Text Box 45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36718" name="Text Box 46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36719" name="Oval 47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6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6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6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6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366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366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7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8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38724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25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38726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38727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28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38729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30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38731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32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33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38734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35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36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38737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38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38739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40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38741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42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38743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44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8745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46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47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38748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49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50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8751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38752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53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8754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55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8756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38757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58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59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38760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61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62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63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64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65" name="Text Box 45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38766" name="Text Box 46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38767" name="Text Box 47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38768" name="Oval 48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8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8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8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8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387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387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76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0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40772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73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40774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40775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76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40777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78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40779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80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81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40782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83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84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40785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86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40787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88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40789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90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40791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92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0793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94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95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40796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97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98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0799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40800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1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0802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3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0804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40805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6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7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40808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9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10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11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12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13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14" name="Text Box 46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40815" name="Text Box 47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40816" name="Text Box 48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40817" name="Oval 49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0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0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40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40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408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408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8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2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42820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21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42822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42823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24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42825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26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42827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28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29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42830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31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32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42833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34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42835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36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42837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38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42839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40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2841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42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43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42844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45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46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2847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42848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49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2850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51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2852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42853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54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55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42856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57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58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59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60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61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62" name="Text Box 46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42863" name="Text Box 47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42864" name="Text Box 48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42865" name="Oval 49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66" name="Oval 50"/>
          <p:cNvSpPr>
            <a:spLocks noChangeArrowheads="1"/>
          </p:cNvSpPr>
          <p:nvPr/>
        </p:nvSpPr>
        <p:spPr bwMode="auto">
          <a:xfrm>
            <a:off x="3584575" y="1831975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2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2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42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42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428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428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286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4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44868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69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44870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44871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72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44873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74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44875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76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77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44878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79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80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44881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82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44883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84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44885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86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44887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88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4889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90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91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44892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93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94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4895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44896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97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4898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99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4900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44901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02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03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44904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05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06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07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08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09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10" name="Oval 46"/>
          <p:cNvSpPr>
            <a:spLocks noChangeArrowheads="1"/>
          </p:cNvSpPr>
          <p:nvPr/>
        </p:nvSpPr>
        <p:spPr bwMode="auto">
          <a:xfrm>
            <a:off x="1871663" y="43576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11" name="Text Box 47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44912" name="Text Box 48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44913" name="Text Box 49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44914" name="Oval 50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15" name="Oval 51"/>
          <p:cNvSpPr>
            <a:spLocks noChangeArrowheads="1"/>
          </p:cNvSpPr>
          <p:nvPr/>
        </p:nvSpPr>
        <p:spPr bwMode="auto">
          <a:xfrm>
            <a:off x="3584575" y="1831975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4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4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44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44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448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448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9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661525" cy="573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2743200" y="4800600"/>
            <a:ext cx="2851150" cy="369888"/>
          </a:xfrm>
          <a:prstGeom prst="rect">
            <a:avLst/>
          </a:prstGeom>
          <a:solidFill>
            <a:schemeClr val="bg1">
              <a:alpha val="9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3333CC"/>
                </a:solidFill>
              </a:rPr>
              <a:t>A breadth-first search tree. </a:t>
            </a:r>
            <a:endParaRPr lang="en-US" sz="1600" b="1">
              <a:solidFill>
                <a:srgbClr val="3333CC"/>
              </a:solidFill>
            </a:endParaRP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5029200" y="304800"/>
            <a:ext cx="1317625" cy="400050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3333CC"/>
                </a:solidFill>
              </a:rPr>
              <a:t>Start state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5562600" y="4572000"/>
            <a:ext cx="711200" cy="400050"/>
          </a:xfrm>
          <a:prstGeom prst="rect">
            <a:avLst/>
          </a:prstGeom>
          <a:solidFill>
            <a:schemeClr val="bg1">
              <a:alpha val="8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Goal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76400" y="5334000"/>
            <a:ext cx="419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73"/>
                </a:solidFill>
              </a:rPr>
              <a:t>Perfect “heuristics,” eliminates search.</a:t>
            </a:r>
          </a:p>
        </p:txBody>
      </p:sp>
      <p:sp>
        <p:nvSpPr>
          <p:cNvPr id="2" name="Oval 1"/>
          <p:cNvSpPr/>
          <p:nvPr/>
        </p:nvSpPr>
        <p:spPr>
          <a:xfrm>
            <a:off x="4572000" y="152400"/>
            <a:ext cx="457200" cy="1828800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11" name="Oval 10"/>
          <p:cNvSpPr/>
          <p:nvPr/>
        </p:nvSpPr>
        <p:spPr>
          <a:xfrm rot="16843747">
            <a:off x="5060950" y="1328738"/>
            <a:ext cx="457200" cy="1219200"/>
          </a:xfrm>
          <a:prstGeom prst="ellipse">
            <a:avLst/>
          </a:prstGeom>
          <a:solidFill>
            <a:schemeClr val="accent1">
              <a:alpha val="5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38800" y="1981200"/>
            <a:ext cx="457200" cy="2514600"/>
          </a:xfrm>
          <a:prstGeom prst="ellipse">
            <a:avLst/>
          </a:prstGeom>
          <a:solidFill>
            <a:schemeClr val="accent1">
              <a:alpha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76400" y="5715000"/>
            <a:ext cx="685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6600"/>
                </a:solidFill>
              </a:rPr>
              <a:t>Approximate heuristics, significantly reduces search.</a:t>
            </a:r>
          </a:p>
          <a:p>
            <a:r>
              <a:rPr lang="en-US" sz="1800" b="1" dirty="0">
                <a:solidFill>
                  <a:srgbClr val="FF6600"/>
                </a:solidFill>
              </a:rPr>
              <a:t>Best (provably) use of search heuristic info: </a:t>
            </a:r>
            <a:r>
              <a:rPr lang="en-US" sz="1800" b="1" dirty="0" smtClean="0">
                <a:solidFill>
                  <a:srgbClr val="FF6600"/>
                </a:solidFill>
              </a:rPr>
              <a:t>Best-first / A</a:t>
            </a:r>
            <a:r>
              <a:rPr lang="en-US" sz="1800" b="1" dirty="0">
                <a:solidFill>
                  <a:srgbClr val="FF6600"/>
                </a:solidFill>
              </a:rPr>
              <a:t>* </a:t>
            </a:r>
            <a:r>
              <a:rPr lang="en-US" sz="1800" b="1" dirty="0" smtClean="0">
                <a:solidFill>
                  <a:srgbClr val="FF6600"/>
                </a:solidFill>
              </a:rPr>
              <a:t>search.</a:t>
            </a:r>
            <a:endParaRPr lang="en-US" sz="1800" b="1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228600"/>
            <a:ext cx="4038600" cy="3786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Basic idea: State evaluation function can effectively guide search.</a:t>
            </a:r>
          </a:p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Also in multi-agent settings. (Chess: board </a:t>
            </a:r>
            <a:r>
              <a:rPr lang="en-US" b="1" dirty="0" err="1">
                <a:solidFill>
                  <a:srgbClr val="000000"/>
                </a:solidFill>
              </a:rPr>
              <a:t>eval</a:t>
            </a:r>
            <a:r>
              <a:rPr lang="en-US" b="1" dirty="0">
                <a:solidFill>
                  <a:srgbClr val="000000"/>
                </a:solidFill>
              </a:rPr>
              <a:t>.)</a:t>
            </a:r>
          </a:p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Reinforcement learning: Learn the state </a:t>
            </a:r>
            <a:r>
              <a:rPr lang="en-US" b="1" dirty="0" err="1">
                <a:solidFill>
                  <a:srgbClr val="000000"/>
                </a:solidFill>
              </a:rPr>
              <a:t>eval</a:t>
            </a:r>
            <a:r>
              <a:rPr lang="en-US" b="1" dirty="0">
                <a:solidFill>
                  <a:srgbClr val="000000"/>
                </a:solidFill>
              </a:rPr>
              <a:t> function.</a:t>
            </a:r>
          </a:p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3886200" y="152400"/>
            <a:ext cx="2438400" cy="2133600"/>
          </a:xfrm>
          <a:prstGeom prst="trapezoid">
            <a:avLst>
              <a:gd name="adj" fmla="val 37897"/>
            </a:avLst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14" name="Trapezoid 13"/>
          <p:cNvSpPr/>
          <p:nvPr/>
        </p:nvSpPr>
        <p:spPr>
          <a:xfrm rot="10800000">
            <a:off x="3886200" y="2286000"/>
            <a:ext cx="2438400" cy="2209800"/>
          </a:xfrm>
          <a:prstGeom prst="trapezoid">
            <a:avLst>
              <a:gd name="adj" fmla="val 13169"/>
            </a:avLst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611847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5" grpId="0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6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46916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17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46918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46919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20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46921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22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46923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24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25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46926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27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28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46929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30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46931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32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46933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34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46935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36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6937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38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39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46940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41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42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6943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46944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45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6946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47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6948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46949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0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1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46952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3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4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5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6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7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8" name="Oval 46"/>
          <p:cNvSpPr>
            <a:spLocks noChangeArrowheads="1"/>
          </p:cNvSpPr>
          <p:nvPr/>
        </p:nvSpPr>
        <p:spPr bwMode="auto">
          <a:xfrm>
            <a:off x="3538538" y="18240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9" name="Oval 47"/>
          <p:cNvSpPr>
            <a:spLocks noChangeArrowheads="1"/>
          </p:cNvSpPr>
          <p:nvPr/>
        </p:nvSpPr>
        <p:spPr bwMode="auto">
          <a:xfrm>
            <a:off x="1871663" y="43576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60" name="Oval 48"/>
          <p:cNvSpPr>
            <a:spLocks noChangeArrowheads="1"/>
          </p:cNvSpPr>
          <p:nvPr/>
        </p:nvSpPr>
        <p:spPr bwMode="auto">
          <a:xfrm>
            <a:off x="4062413" y="39671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61" name="Text Box 49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 dirty="0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 dirty="0" err="1">
                <a:solidFill>
                  <a:schemeClr val="folHlink"/>
                </a:solidFill>
                <a:latin typeface="Arial" charset="0"/>
                <a:cs typeface="+mn-cs"/>
              </a:rPr>
              <a:t>Duesseldorf</a:t>
            </a: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		320</a:t>
            </a:r>
          </a:p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 dirty="0"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 dirty="0"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 dirty="0">
                <a:latin typeface="Arial" charset="0"/>
                <a:cs typeface="+mn-cs"/>
              </a:rPr>
              <a:t>Bonn			545</a:t>
            </a:r>
          </a:p>
          <a:p>
            <a:pPr>
              <a:defRPr/>
            </a:pPr>
            <a:r>
              <a:rPr lang="en-US" sz="2000" b="1" dirty="0">
                <a:latin typeface="Arial" charset="0"/>
                <a:cs typeface="+mn-cs"/>
              </a:rPr>
              <a:t>Stuttgart		565</a:t>
            </a:r>
          </a:p>
          <a:p>
            <a:pPr>
              <a:defRPr/>
            </a:pPr>
            <a:r>
              <a:rPr lang="en-US" sz="2000" b="1" dirty="0" err="1">
                <a:latin typeface="Arial" charset="0"/>
                <a:cs typeface="+mn-cs"/>
              </a:rPr>
              <a:t>Muenchen</a:t>
            </a:r>
            <a:r>
              <a:rPr lang="en-US" sz="2000" b="1" dirty="0">
                <a:latin typeface="Arial" charset="0"/>
                <a:cs typeface="+mn-cs"/>
              </a:rPr>
              <a:t>		690</a:t>
            </a:r>
          </a:p>
          <a:p>
            <a:pPr>
              <a:defRPr/>
            </a:pPr>
            <a:endParaRPr lang="en-US" sz="2000" b="1" dirty="0">
              <a:latin typeface="Arial" charset="0"/>
              <a:cs typeface="+mn-cs"/>
            </a:endParaRPr>
          </a:p>
        </p:txBody>
      </p:sp>
      <p:sp>
        <p:nvSpPr>
          <p:cNvPr id="1446962" name="Text Box 50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46963" name="Text Box 51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46964" name="Oval 52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4153" y="6359366"/>
            <a:ext cx="5712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Note: route via Frankfurt longer than current one.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6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6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46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46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469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469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696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8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48964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65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48966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48967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68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48969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70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48971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72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73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48974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75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76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48977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78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48979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80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48981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82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48983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84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8985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86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87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48988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89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90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8991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48992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93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8994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95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8996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48997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98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99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49000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1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2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3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4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5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6" name="Oval 46"/>
          <p:cNvSpPr>
            <a:spLocks noChangeArrowheads="1"/>
          </p:cNvSpPr>
          <p:nvPr/>
        </p:nvSpPr>
        <p:spPr bwMode="auto">
          <a:xfrm>
            <a:off x="3538538" y="18240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7" name="Oval 47"/>
          <p:cNvSpPr>
            <a:spLocks noChangeArrowheads="1"/>
          </p:cNvSpPr>
          <p:nvPr/>
        </p:nvSpPr>
        <p:spPr bwMode="auto">
          <a:xfrm>
            <a:off x="1871663" y="43576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8" name="Oval 48"/>
          <p:cNvSpPr>
            <a:spLocks noChangeArrowheads="1"/>
          </p:cNvSpPr>
          <p:nvPr/>
        </p:nvSpPr>
        <p:spPr bwMode="auto">
          <a:xfrm>
            <a:off x="4062413" y="39671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9" name="Oval 49"/>
          <p:cNvSpPr>
            <a:spLocks noChangeArrowheads="1"/>
          </p:cNvSpPr>
          <p:nvPr/>
        </p:nvSpPr>
        <p:spPr bwMode="auto">
          <a:xfrm>
            <a:off x="3852863" y="28908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10" name="Text Box 50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545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565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49011" name="Text Box 51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49012" name="Text Box 52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49013" name="Oval 53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9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9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49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49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489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489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900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10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51012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13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51014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51015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16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51017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18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51019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20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21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51022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23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24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51025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26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51027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28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51029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30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51031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32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51033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34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35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51036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37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38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51039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51040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41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51042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43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51044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51045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46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47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51048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49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0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1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2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3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4" name="Oval 46"/>
          <p:cNvSpPr>
            <a:spLocks noChangeArrowheads="1"/>
          </p:cNvSpPr>
          <p:nvPr/>
        </p:nvSpPr>
        <p:spPr bwMode="auto">
          <a:xfrm>
            <a:off x="3538538" y="18240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5" name="Oval 47"/>
          <p:cNvSpPr>
            <a:spLocks noChangeArrowheads="1"/>
          </p:cNvSpPr>
          <p:nvPr/>
        </p:nvSpPr>
        <p:spPr bwMode="auto">
          <a:xfrm>
            <a:off x="1871663" y="43576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6" name="Oval 48"/>
          <p:cNvSpPr>
            <a:spLocks noChangeArrowheads="1"/>
          </p:cNvSpPr>
          <p:nvPr/>
        </p:nvSpPr>
        <p:spPr bwMode="auto">
          <a:xfrm>
            <a:off x="4062413" y="39671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7" name="Oval 49"/>
          <p:cNvSpPr>
            <a:spLocks noChangeArrowheads="1"/>
          </p:cNvSpPr>
          <p:nvPr/>
        </p:nvSpPr>
        <p:spPr bwMode="auto">
          <a:xfrm>
            <a:off x="3852863" y="28908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8" name="Oval 50"/>
          <p:cNvSpPr>
            <a:spLocks noChangeArrowheads="1"/>
          </p:cNvSpPr>
          <p:nvPr/>
        </p:nvSpPr>
        <p:spPr bwMode="auto">
          <a:xfrm>
            <a:off x="966788" y="41386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9" name="Text Box 51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545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565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51060" name="Text Box 52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51061" name="Text Box 53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51062" name="Oval 54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1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1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5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5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510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510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105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3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53060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61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53062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53063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64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53065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66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53067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68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69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53070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71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72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53073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74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53075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76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53077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78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53079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80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53081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82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83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53084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85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86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53087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53088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89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53090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91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53092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53093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94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95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53096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97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98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99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0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1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2" name="Oval 46"/>
          <p:cNvSpPr>
            <a:spLocks noChangeArrowheads="1"/>
          </p:cNvSpPr>
          <p:nvPr/>
        </p:nvSpPr>
        <p:spPr bwMode="auto">
          <a:xfrm>
            <a:off x="3538538" y="18240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3" name="Oval 47"/>
          <p:cNvSpPr>
            <a:spLocks noChangeArrowheads="1"/>
          </p:cNvSpPr>
          <p:nvPr/>
        </p:nvSpPr>
        <p:spPr bwMode="auto">
          <a:xfrm>
            <a:off x="1871663" y="43576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4" name="Oval 48"/>
          <p:cNvSpPr>
            <a:spLocks noChangeArrowheads="1"/>
          </p:cNvSpPr>
          <p:nvPr/>
        </p:nvSpPr>
        <p:spPr bwMode="auto">
          <a:xfrm>
            <a:off x="4062413" y="39671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5" name="Oval 49"/>
          <p:cNvSpPr>
            <a:spLocks noChangeArrowheads="1"/>
          </p:cNvSpPr>
          <p:nvPr/>
        </p:nvSpPr>
        <p:spPr bwMode="auto">
          <a:xfrm>
            <a:off x="3852863" y="28908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6" name="Oval 50"/>
          <p:cNvSpPr>
            <a:spLocks noChangeArrowheads="1"/>
          </p:cNvSpPr>
          <p:nvPr/>
        </p:nvSpPr>
        <p:spPr bwMode="auto">
          <a:xfrm>
            <a:off x="966788" y="41386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7" name="Oval 51"/>
          <p:cNvSpPr>
            <a:spLocks noChangeArrowheads="1"/>
          </p:cNvSpPr>
          <p:nvPr/>
        </p:nvSpPr>
        <p:spPr bwMode="auto">
          <a:xfrm>
            <a:off x="1881188" y="52720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8" name="Text Box 52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Bonn			545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565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53109" name="Text Box 53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53110" name="Text Box 54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53111" name="Oval 55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5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5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530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530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310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55108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09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55110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55111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12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55113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14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55115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16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17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55118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19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20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55121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22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55123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24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55125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26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55127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28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55129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30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31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55132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33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34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55135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55136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37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55138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39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55140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55141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42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43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55144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45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46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47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48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49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50" name="Oval 46"/>
          <p:cNvSpPr>
            <a:spLocks noChangeArrowheads="1"/>
          </p:cNvSpPr>
          <p:nvPr/>
        </p:nvSpPr>
        <p:spPr bwMode="auto">
          <a:xfrm>
            <a:off x="3538538" y="18240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51" name="Oval 47"/>
          <p:cNvSpPr>
            <a:spLocks noChangeArrowheads="1"/>
          </p:cNvSpPr>
          <p:nvPr/>
        </p:nvSpPr>
        <p:spPr bwMode="auto">
          <a:xfrm>
            <a:off x="1871663" y="43576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52" name="Oval 48"/>
          <p:cNvSpPr>
            <a:spLocks noChangeArrowheads="1"/>
          </p:cNvSpPr>
          <p:nvPr/>
        </p:nvSpPr>
        <p:spPr bwMode="auto">
          <a:xfrm>
            <a:off x="4062413" y="39671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53" name="Oval 49"/>
          <p:cNvSpPr>
            <a:spLocks noChangeArrowheads="1"/>
          </p:cNvSpPr>
          <p:nvPr/>
        </p:nvSpPr>
        <p:spPr bwMode="auto">
          <a:xfrm>
            <a:off x="3852863" y="28908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54" name="Oval 50"/>
          <p:cNvSpPr>
            <a:spLocks noChangeArrowheads="1"/>
          </p:cNvSpPr>
          <p:nvPr/>
        </p:nvSpPr>
        <p:spPr bwMode="auto">
          <a:xfrm>
            <a:off x="966788" y="41386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55" name="Oval 51"/>
          <p:cNvSpPr>
            <a:spLocks noChangeArrowheads="1"/>
          </p:cNvSpPr>
          <p:nvPr/>
        </p:nvSpPr>
        <p:spPr bwMode="auto">
          <a:xfrm>
            <a:off x="1881188" y="52720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56" name="Oval 52"/>
          <p:cNvSpPr>
            <a:spLocks noChangeArrowheads="1"/>
          </p:cNvSpPr>
          <p:nvPr/>
        </p:nvSpPr>
        <p:spPr bwMode="auto">
          <a:xfrm>
            <a:off x="3052763" y="57292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57" name="Text Box 53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Bonn			545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Stuttgart		565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55158" name="Text Box 54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55159" name="Text Box 55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55160" name="Oval 56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5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5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5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5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55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551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515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7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57156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57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57158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57159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60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57161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62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57163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64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65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57166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67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68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57169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70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57171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72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57173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74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57175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76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57177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78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79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57180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81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82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57183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57184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85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57186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87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57188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57189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0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1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57192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3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4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5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6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7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8" name="Oval 46"/>
          <p:cNvSpPr>
            <a:spLocks noChangeArrowheads="1"/>
          </p:cNvSpPr>
          <p:nvPr/>
        </p:nvSpPr>
        <p:spPr bwMode="auto">
          <a:xfrm>
            <a:off x="3538538" y="18240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9" name="Oval 47"/>
          <p:cNvSpPr>
            <a:spLocks noChangeArrowheads="1"/>
          </p:cNvSpPr>
          <p:nvPr/>
        </p:nvSpPr>
        <p:spPr bwMode="auto">
          <a:xfrm>
            <a:off x="1871663" y="43576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200" name="Oval 48"/>
          <p:cNvSpPr>
            <a:spLocks noChangeArrowheads="1"/>
          </p:cNvSpPr>
          <p:nvPr/>
        </p:nvSpPr>
        <p:spPr bwMode="auto">
          <a:xfrm>
            <a:off x="4062413" y="39671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201" name="Oval 49"/>
          <p:cNvSpPr>
            <a:spLocks noChangeArrowheads="1"/>
          </p:cNvSpPr>
          <p:nvPr/>
        </p:nvSpPr>
        <p:spPr bwMode="auto">
          <a:xfrm>
            <a:off x="3852863" y="28908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202" name="Oval 50"/>
          <p:cNvSpPr>
            <a:spLocks noChangeArrowheads="1"/>
          </p:cNvSpPr>
          <p:nvPr/>
        </p:nvSpPr>
        <p:spPr bwMode="auto">
          <a:xfrm>
            <a:off x="966788" y="41386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203" name="Oval 51"/>
          <p:cNvSpPr>
            <a:spLocks noChangeArrowheads="1"/>
          </p:cNvSpPr>
          <p:nvPr/>
        </p:nvSpPr>
        <p:spPr bwMode="auto">
          <a:xfrm>
            <a:off x="1881188" y="52720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204" name="Oval 52"/>
          <p:cNvSpPr>
            <a:spLocks noChangeArrowheads="1"/>
          </p:cNvSpPr>
          <p:nvPr/>
        </p:nvSpPr>
        <p:spPr bwMode="auto">
          <a:xfrm>
            <a:off x="3052763" y="57292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205" name="Text Box 53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Bonn			545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Stuttgart		565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57206" name="Text Box 54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57207" name="Text Box 55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57208" name="Oval 56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Shortest Paths in Germany</a:t>
            </a:r>
          </a:p>
        </p:txBody>
      </p:sp>
      <p:sp>
        <p:nvSpPr>
          <p:cNvPr id="145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86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We just solved a shortest path problem by means of the algorithm from </a:t>
            </a:r>
            <a:r>
              <a:rPr lang="en-US" sz="1800" b="1" dirty="0" err="1" smtClean="0">
                <a:solidFill>
                  <a:schemeClr val="accent2"/>
                </a:solidFill>
                <a:cs typeface="+mn-cs"/>
              </a:rPr>
              <a:t>Dijkstra</a:t>
            </a: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If we denote the cost to reach a state n by g(n), then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Dijkstra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 chooses the state n from the fringe that has minimal cost g(n). (I.e., uniform cost search.)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 smtClean="0">
              <a:solidFill>
                <a:srgbClr val="3333CC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rgbClr val="3333CC"/>
                </a:solidFill>
                <a:cs typeface="+mn-cs"/>
              </a:rPr>
              <a:t>The algorithm can be implemented to run in time O(n log n + m) where n is the number of nodes, and m is the number of edges in the graph. 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(As noted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before,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in most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 settings n (number of world states) and m (number of possible transitions between world states) grow exponentially with problem size. E.g. (N^2-1)-puzzle.)</a:t>
            </a:r>
            <a:endParaRPr lang="en-US" sz="1800" b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>
              <a:solidFill>
                <a:srgbClr val="3333CC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>
                <a:solidFill>
                  <a:srgbClr val="009973"/>
                </a:solidFill>
                <a:cs typeface="+mn-cs"/>
              </a:rPr>
              <a:t>A</a:t>
            </a:r>
            <a:r>
              <a:rPr lang="en-US" sz="1800" b="1" dirty="0" smtClean="0">
                <a:solidFill>
                  <a:srgbClr val="009973"/>
                </a:solidFill>
              </a:rPr>
              <a:t>pproach </a:t>
            </a:r>
            <a:r>
              <a:rPr lang="en-US" sz="1800" b="1" dirty="0">
                <a:solidFill>
                  <a:srgbClr val="009973"/>
                </a:solidFill>
              </a:rPr>
              <a:t>is rather wasteful. </a:t>
            </a:r>
            <a:r>
              <a:rPr lang="en-US" sz="1800" b="1" dirty="0" smtClean="0">
                <a:solidFill>
                  <a:srgbClr val="009973"/>
                </a:solidFill>
              </a:rPr>
              <a:t>Moves in circles around start city. Let’s </a:t>
            </a:r>
            <a:r>
              <a:rPr lang="en-US" sz="1800" b="1" dirty="0">
                <a:solidFill>
                  <a:srgbClr val="009973"/>
                </a:solidFill>
              </a:rPr>
              <a:t>try A* with non-zero heuristics (i.e., straight distance).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 smtClean="0">
              <a:solidFill>
                <a:srgbClr val="3333CC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5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5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5346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1176338"/>
            <a:ext cx="4138612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5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65348" name="Line 4"/>
          <p:cNvSpPr>
            <a:spLocks noChangeShapeType="1"/>
          </p:cNvSpPr>
          <p:nvPr/>
        </p:nvSpPr>
        <p:spPr bwMode="auto">
          <a:xfrm>
            <a:off x="6153150" y="5372100"/>
            <a:ext cx="1181100" cy="4667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49" name="Line 5"/>
          <p:cNvSpPr>
            <a:spLocks noChangeShapeType="1"/>
          </p:cNvSpPr>
          <p:nvPr/>
        </p:nvSpPr>
        <p:spPr bwMode="auto">
          <a:xfrm>
            <a:off x="6129338" y="4394200"/>
            <a:ext cx="1216025" cy="146208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0" name="Line 6"/>
          <p:cNvSpPr>
            <a:spLocks noChangeShapeType="1"/>
          </p:cNvSpPr>
          <p:nvPr/>
        </p:nvSpPr>
        <p:spPr bwMode="auto">
          <a:xfrm>
            <a:off x="5305425" y="4238625"/>
            <a:ext cx="2038350" cy="16192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1" name="Line 7"/>
          <p:cNvSpPr>
            <a:spLocks noChangeShapeType="1"/>
          </p:cNvSpPr>
          <p:nvPr/>
        </p:nvSpPr>
        <p:spPr bwMode="auto">
          <a:xfrm>
            <a:off x="5200650" y="3667125"/>
            <a:ext cx="2143125" cy="21907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2" name="Line 8"/>
          <p:cNvSpPr>
            <a:spLocks noChangeShapeType="1"/>
          </p:cNvSpPr>
          <p:nvPr/>
        </p:nvSpPr>
        <p:spPr bwMode="auto">
          <a:xfrm>
            <a:off x="5953125" y="2181225"/>
            <a:ext cx="1390650" cy="36766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3" name="Line 9"/>
          <p:cNvSpPr>
            <a:spLocks noChangeShapeType="1"/>
          </p:cNvSpPr>
          <p:nvPr/>
        </p:nvSpPr>
        <p:spPr bwMode="auto">
          <a:xfrm>
            <a:off x="6515100" y="2952750"/>
            <a:ext cx="828675" cy="28765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4" name="Line 10"/>
          <p:cNvSpPr>
            <a:spLocks noChangeShapeType="1"/>
          </p:cNvSpPr>
          <p:nvPr/>
        </p:nvSpPr>
        <p:spPr bwMode="auto">
          <a:xfrm>
            <a:off x="6467475" y="2057400"/>
            <a:ext cx="885825" cy="37814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5" name="Line 11"/>
          <p:cNvSpPr>
            <a:spLocks noChangeShapeType="1"/>
          </p:cNvSpPr>
          <p:nvPr/>
        </p:nvSpPr>
        <p:spPr bwMode="auto">
          <a:xfrm>
            <a:off x="6696075" y="1676400"/>
            <a:ext cx="657225" cy="41624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6" name="Line 12"/>
          <p:cNvSpPr>
            <a:spLocks noChangeShapeType="1"/>
          </p:cNvSpPr>
          <p:nvPr/>
        </p:nvSpPr>
        <p:spPr bwMode="auto">
          <a:xfrm flipH="1">
            <a:off x="7353300" y="2286000"/>
            <a:ext cx="152400" cy="35528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7" name="Line 13"/>
          <p:cNvSpPr>
            <a:spLocks noChangeShapeType="1"/>
          </p:cNvSpPr>
          <p:nvPr/>
        </p:nvSpPr>
        <p:spPr bwMode="auto">
          <a:xfrm flipH="1">
            <a:off x="7353300" y="1885950"/>
            <a:ext cx="504825" cy="3962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8" name="Line 14"/>
          <p:cNvSpPr>
            <a:spLocks noChangeShapeType="1"/>
          </p:cNvSpPr>
          <p:nvPr/>
        </p:nvSpPr>
        <p:spPr bwMode="auto">
          <a:xfrm flipH="1">
            <a:off x="7343775" y="3771900"/>
            <a:ext cx="381000" cy="20669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9" name="Line 15"/>
          <p:cNvSpPr>
            <a:spLocks noChangeShapeType="1"/>
          </p:cNvSpPr>
          <p:nvPr/>
        </p:nvSpPr>
        <p:spPr bwMode="auto">
          <a:xfrm flipH="1">
            <a:off x="7343775" y="2971800"/>
            <a:ext cx="838200" cy="28765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60" name="Line 16"/>
          <p:cNvSpPr>
            <a:spLocks noChangeShapeType="1"/>
          </p:cNvSpPr>
          <p:nvPr/>
        </p:nvSpPr>
        <p:spPr bwMode="auto">
          <a:xfrm flipH="1">
            <a:off x="7334250" y="4048125"/>
            <a:ext cx="962025" cy="18002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61" name="Text Box 17"/>
          <p:cNvSpPr txBox="1">
            <a:spLocks noChangeArrowheads="1"/>
          </p:cNvSpPr>
          <p:nvPr/>
        </p:nvSpPr>
        <p:spPr bwMode="auto">
          <a:xfrm>
            <a:off x="5535613" y="51689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65362" name="Text Box 18"/>
          <p:cNvSpPr txBox="1">
            <a:spLocks noChangeArrowheads="1"/>
          </p:cNvSpPr>
          <p:nvPr/>
        </p:nvSpPr>
        <p:spPr bwMode="auto">
          <a:xfrm>
            <a:off x="4752975" y="44434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480</a:t>
            </a:r>
          </a:p>
        </p:txBody>
      </p:sp>
      <p:sp>
        <p:nvSpPr>
          <p:cNvPr id="1465363" name="Text Box 19"/>
          <p:cNvSpPr txBox="1">
            <a:spLocks noChangeArrowheads="1"/>
          </p:cNvSpPr>
          <p:nvPr/>
        </p:nvSpPr>
        <p:spPr bwMode="auto">
          <a:xfrm>
            <a:off x="4951413" y="31369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540</a:t>
            </a:r>
          </a:p>
        </p:txBody>
      </p:sp>
      <p:sp>
        <p:nvSpPr>
          <p:cNvPr id="1465364" name="Text Box 20"/>
          <p:cNvSpPr txBox="1">
            <a:spLocks noChangeArrowheads="1"/>
          </p:cNvSpPr>
          <p:nvPr/>
        </p:nvSpPr>
        <p:spPr bwMode="auto">
          <a:xfrm>
            <a:off x="5875338" y="40132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380</a:t>
            </a:r>
          </a:p>
        </p:txBody>
      </p:sp>
      <p:sp>
        <p:nvSpPr>
          <p:cNvPr id="1465365" name="Text Box 21"/>
          <p:cNvSpPr txBox="1">
            <a:spLocks noChangeArrowheads="1"/>
          </p:cNvSpPr>
          <p:nvPr/>
        </p:nvSpPr>
        <p:spPr bwMode="auto">
          <a:xfrm>
            <a:off x="5180013" y="18034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720</a:t>
            </a:r>
          </a:p>
        </p:txBody>
      </p:sp>
      <p:sp>
        <p:nvSpPr>
          <p:cNvPr id="1465366" name="Text Box 22"/>
          <p:cNvSpPr txBox="1">
            <a:spLocks noChangeArrowheads="1"/>
          </p:cNvSpPr>
          <p:nvPr/>
        </p:nvSpPr>
        <p:spPr bwMode="auto">
          <a:xfrm>
            <a:off x="6132513" y="258445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610</a:t>
            </a:r>
          </a:p>
        </p:txBody>
      </p:sp>
      <p:sp>
        <p:nvSpPr>
          <p:cNvPr id="1465367" name="Text Box 23"/>
          <p:cNvSpPr txBox="1">
            <a:spLocks noChangeArrowheads="1"/>
          </p:cNvSpPr>
          <p:nvPr/>
        </p:nvSpPr>
        <p:spPr bwMode="auto">
          <a:xfrm>
            <a:off x="6780213" y="16891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720</a:t>
            </a:r>
          </a:p>
        </p:txBody>
      </p:sp>
      <p:sp>
        <p:nvSpPr>
          <p:cNvPr id="1465368" name="Text Box 24"/>
          <p:cNvSpPr txBox="1">
            <a:spLocks noChangeArrowheads="1"/>
          </p:cNvSpPr>
          <p:nvPr/>
        </p:nvSpPr>
        <p:spPr bwMode="auto">
          <a:xfrm>
            <a:off x="6149975" y="13255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750</a:t>
            </a:r>
          </a:p>
        </p:txBody>
      </p:sp>
      <p:sp>
        <p:nvSpPr>
          <p:cNvPr id="1465369" name="Text Box 25"/>
          <p:cNvSpPr txBox="1">
            <a:spLocks noChangeArrowheads="1"/>
          </p:cNvSpPr>
          <p:nvPr/>
        </p:nvSpPr>
        <p:spPr bwMode="auto">
          <a:xfrm>
            <a:off x="7874000" y="18684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680</a:t>
            </a:r>
          </a:p>
        </p:txBody>
      </p:sp>
      <p:sp>
        <p:nvSpPr>
          <p:cNvPr id="1465370" name="Text Box 26"/>
          <p:cNvSpPr txBox="1">
            <a:spLocks noChangeArrowheads="1"/>
          </p:cNvSpPr>
          <p:nvPr/>
        </p:nvSpPr>
        <p:spPr bwMode="auto">
          <a:xfrm>
            <a:off x="7597775" y="13731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740</a:t>
            </a:r>
          </a:p>
        </p:txBody>
      </p:sp>
      <p:sp>
        <p:nvSpPr>
          <p:cNvPr id="1465371" name="Text Box 27"/>
          <p:cNvSpPr txBox="1">
            <a:spLocks noChangeArrowheads="1"/>
          </p:cNvSpPr>
          <p:nvPr/>
        </p:nvSpPr>
        <p:spPr bwMode="auto">
          <a:xfrm>
            <a:off x="8264525" y="2563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590</a:t>
            </a:r>
          </a:p>
        </p:txBody>
      </p:sp>
      <p:sp>
        <p:nvSpPr>
          <p:cNvPr id="1465372" name="Text Box 28"/>
          <p:cNvSpPr txBox="1">
            <a:spLocks noChangeArrowheads="1"/>
          </p:cNvSpPr>
          <p:nvPr/>
        </p:nvSpPr>
        <p:spPr bwMode="auto">
          <a:xfrm>
            <a:off x="8302625" y="3268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65373" name="Text Box 29"/>
          <p:cNvSpPr txBox="1">
            <a:spLocks noChangeArrowheads="1"/>
          </p:cNvSpPr>
          <p:nvPr/>
        </p:nvSpPr>
        <p:spPr bwMode="auto">
          <a:xfrm>
            <a:off x="8283575" y="39830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400</a:t>
            </a:r>
          </a:p>
        </p:txBody>
      </p:sp>
      <p:pic>
        <p:nvPicPr>
          <p:cNvPr id="70685" name="Picture 30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5375" name="Line 31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76" name="Text Box 32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65377" name="Text Box 33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65378" name="Line 34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79" name="Text Box 35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65380" name="Line 36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81" name="Text Box 37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65382" name="Line 38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83" name="Line 39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84" name="Text Box 40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65385" name="Line 41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86" name="Line 42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87" name="Text Box 43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65388" name="Line 44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89" name="Text Box 45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65390" name="Line 46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91" name="Text Box 47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65392" name="Line 48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93" name="Text Box 49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65394" name="Line 50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95" name="Text Box 51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65396" name="Line 52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97" name="Line 53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98" name="Text Box 54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65399" name="Line 55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400" name="Line 56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401" name="Text Box 57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65402" name="Text Box 58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65403" name="Line 59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404" name="Text Box 60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65405" name="Line 61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406" name="Text Box 62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65407" name="Text Box 63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65408" name="Line 64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409" name="Line 65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410" name="Text Box 66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65411" name="Text Box 67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65412" name="Text Box 68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5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5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5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65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65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5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65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65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65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65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65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65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65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65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65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65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65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65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65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65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65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65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65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65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65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65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65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65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65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65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65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65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65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65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65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65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65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65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65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6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6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6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6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6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6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6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6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6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6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6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6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6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6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6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6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6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6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6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6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6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6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6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6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6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6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6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46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6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6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46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6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6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46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6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6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46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6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6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465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65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6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1465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465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46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1465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465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465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465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465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465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465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465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465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465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465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465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465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465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465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1465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465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465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465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465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465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465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465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465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1465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465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465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465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465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465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465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465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465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465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465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465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465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465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465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46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46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46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46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46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46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46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46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46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46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46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46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46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46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46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146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146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46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46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46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146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146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146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146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146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146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146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146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146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146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146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146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146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146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46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146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146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46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146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5361" grpId="0"/>
      <p:bldP spid="1465361" grpId="1"/>
      <p:bldP spid="1465362" grpId="0"/>
      <p:bldP spid="1465362" grpId="1"/>
      <p:bldP spid="1465363" grpId="0"/>
      <p:bldP spid="1465363" grpId="1"/>
      <p:bldP spid="1465364" grpId="0"/>
      <p:bldP spid="1465364" grpId="1"/>
      <p:bldP spid="1465365" grpId="0"/>
      <p:bldP spid="1465365" grpId="1"/>
      <p:bldP spid="1465366" grpId="0"/>
      <p:bldP spid="1465366" grpId="1"/>
      <p:bldP spid="1465367" grpId="0"/>
      <p:bldP spid="1465367" grpId="1"/>
      <p:bldP spid="1465368" grpId="0"/>
      <p:bldP spid="1465368" grpId="1"/>
      <p:bldP spid="1465369" grpId="0"/>
      <p:bldP spid="1465369" grpId="1"/>
      <p:bldP spid="1465370" grpId="0"/>
      <p:bldP spid="1465370" grpId="1"/>
      <p:bldP spid="1465371" grpId="0"/>
      <p:bldP spid="1465371" grpId="1"/>
      <p:bldP spid="1465372" grpId="0"/>
      <p:bldP spid="1465372" grpId="1"/>
      <p:bldP spid="1465373" grpId="0"/>
      <p:bldP spid="1465373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pic>
        <p:nvPicPr>
          <p:cNvPr id="72706" name="Picture 3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7396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397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67398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67399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00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67401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02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67403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04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05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67406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07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08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67409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10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67411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12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67413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14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67415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16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67417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18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19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67420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21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22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67423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67424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25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67426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27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67428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67429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30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31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67432" name="Oval 40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33" name="Text Box 41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67434" name="Text Box 42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67435" name="Oval 43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72747" name="Group 44"/>
          <p:cNvGrpSpPr>
            <a:grpSpLocks/>
          </p:cNvGrpSpPr>
          <p:nvPr/>
        </p:nvGrpSpPr>
        <p:grpSpPr bwMode="auto">
          <a:xfrm>
            <a:off x="569913" y="1323975"/>
            <a:ext cx="4114800" cy="4210050"/>
            <a:chOff x="359" y="834"/>
            <a:chExt cx="2592" cy="2652"/>
          </a:xfrm>
        </p:grpSpPr>
        <p:sp>
          <p:nvSpPr>
            <p:cNvPr id="1467437" name="Text Box 45"/>
            <p:cNvSpPr txBox="1">
              <a:spLocks noChangeArrowheads="1"/>
            </p:cNvSpPr>
            <p:nvPr/>
          </p:nvSpPr>
          <p:spPr bwMode="auto">
            <a:xfrm>
              <a:off x="852" y="325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180</a:t>
              </a:r>
            </a:p>
          </p:txBody>
        </p:sp>
        <p:sp>
          <p:nvSpPr>
            <p:cNvPr id="1467438" name="Text Box 46"/>
            <p:cNvSpPr txBox="1">
              <a:spLocks noChangeArrowheads="1"/>
            </p:cNvSpPr>
            <p:nvPr/>
          </p:nvSpPr>
          <p:spPr bwMode="auto">
            <a:xfrm>
              <a:off x="359" y="2798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480</a:t>
              </a:r>
            </a:p>
          </p:txBody>
        </p:sp>
        <p:sp>
          <p:nvSpPr>
            <p:cNvPr id="1467439" name="Text Box 47"/>
            <p:cNvSpPr txBox="1">
              <a:spLocks noChangeArrowheads="1"/>
            </p:cNvSpPr>
            <p:nvPr/>
          </p:nvSpPr>
          <p:spPr bwMode="auto">
            <a:xfrm>
              <a:off x="484" y="197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540</a:t>
              </a:r>
            </a:p>
          </p:txBody>
        </p:sp>
        <p:sp>
          <p:nvSpPr>
            <p:cNvPr id="1467440" name="Text Box 48"/>
            <p:cNvSpPr txBox="1">
              <a:spLocks noChangeArrowheads="1"/>
            </p:cNvSpPr>
            <p:nvPr/>
          </p:nvSpPr>
          <p:spPr bwMode="auto">
            <a:xfrm>
              <a:off x="1066" y="2527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380</a:t>
              </a:r>
            </a:p>
          </p:txBody>
        </p:sp>
        <p:sp>
          <p:nvSpPr>
            <p:cNvPr id="1467441" name="Text Box 49"/>
            <p:cNvSpPr txBox="1">
              <a:spLocks noChangeArrowheads="1"/>
            </p:cNvSpPr>
            <p:nvPr/>
          </p:nvSpPr>
          <p:spPr bwMode="auto">
            <a:xfrm>
              <a:off x="628" y="113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720</a:t>
              </a:r>
            </a:p>
          </p:txBody>
        </p:sp>
        <p:sp>
          <p:nvSpPr>
            <p:cNvPr id="1467442" name="Text Box 50"/>
            <p:cNvSpPr txBox="1">
              <a:spLocks noChangeArrowheads="1"/>
            </p:cNvSpPr>
            <p:nvPr/>
          </p:nvSpPr>
          <p:spPr bwMode="auto">
            <a:xfrm>
              <a:off x="1654" y="186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610</a:t>
              </a:r>
            </a:p>
          </p:txBody>
        </p:sp>
        <p:sp>
          <p:nvSpPr>
            <p:cNvPr id="1467443" name="Text Box 51"/>
            <p:cNvSpPr txBox="1">
              <a:spLocks noChangeArrowheads="1"/>
            </p:cNvSpPr>
            <p:nvPr/>
          </p:nvSpPr>
          <p:spPr bwMode="auto">
            <a:xfrm>
              <a:off x="1654" y="108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720</a:t>
              </a:r>
            </a:p>
          </p:txBody>
        </p:sp>
        <p:sp>
          <p:nvSpPr>
            <p:cNvPr id="1467444" name="Text Box 52"/>
            <p:cNvSpPr txBox="1">
              <a:spLocks noChangeArrowheads="1"/>
            </p:cNvSpPr>
            <p:nvPr/>
          </p:nvSpPr>
          <p:spPr bwMode="auto">
            <a:xfrm>
              <a:off x="1239" y="83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750</a:t>
              </a:r>
            </a:p>
          </p:txBody>
        </p:sp>
        <p:sp>
          <p:nvSpPr>
            <p:cNvPr id="1467445" name="Text Box 53"/>
            <p:cNvSpPr txBox="1">
              <a:spLocks noChangeArrowheads="1"/>
            </p:cNvSpPr>
            <p:nvPr/>
          </p:nvSpPr>
          <p:spPr bwMode="auto">
            <a:xfrm>
              <a:off x="2325" y="1176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680</a:t>
              </a:r>
            </a:p>
          </p:txBody>
        </p:sp>
        <p:sp>
          <p:nvSpPr>
            <p:cNvPr id="1467446" name="Text Box 54"/>
            <p:cNvSpPr txBox="1">
              <a:spLocks noChangeArrowheads="1"/>
            </p:cNvSpPr>
            <p:nvPr/>
          </p:nvSpPr>
          <p:spPr bwMode="auto">
            <a:xfrm>
              <a:off x="2151" y="86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740</a:t>
              </a:r>
            </a:p>
          </p:txBody>
        </p:sp>
        <p:sp>
          <p:nvSpPr>
            <p:cNvPr id="1467447" name="Text Box 55"/>
            <p:cNvSpPr txBox="1">
              <a:spLocks noChangeArrowheads="1"/>
            </p:cNvSpPr>
            <p:nvPr/>
          </p:nvSpPr>
          <p:spPr bwMode="auto">
            <a:xfrm>
              <a:off x="2571" y="161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590</a:t>
              </a:r>
            </a:p>
          </p:txBody>
        </p:sp>
        <p:sp>
          <p:nvSpPr>
            <p:cNvPr id="1467448" name="Text Box 56"/>
            <p:cNvSpPr txBox="1">
              <a:spLocks noChangeArrowheads="1"/>
            </p:cNvSpPr>
            <p:nvPr/>
          </p:nvSpPr>
          <p:spPr bwMode="auto">
            <a:xfrm>
              <a:off x="2595" y="2058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410</a:t>
              </a:r>
            </a:p>
          </p:txBody>
        </p:sp>
        <p:sp>
          <p:nvSpPr>
            <p:cNvPr id="1467449" name="Text Box 57"/>
            <p:cNvSpPr txBox="1">
              <a:spLocks noChangeArrowheads="1"/>
            </p:cNvSpPr>
            <p:nvPr/>
          </p:nvSpPr>
          <p:spPr bwMode="auto">
            <a:xfrm>
              <a:off x="2595" y="251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400</a:t>
              </a:r>
            </a:p>
          </p:txBody>
        </p:sp>
      </p:grpSp>
      <p:sp>
        <p:nvSpPr>
          <p:cNvPr id="1467450" name="Text Box 58"/>
          <p:cNvSpPr txBox="1">
            <a:spLocks noChangeArrowheads="1"/>
          </p:cNvSpPr>
          <p:nvPr/>
        </p:nvSpPr>
        <p:spPr bwMode="auto">
          <a:xfrm>
            <a:off x="4943475" y="1524000"/>
            <a:ext cx="420052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    0 + 610 = 610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Bremen	120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720</a:t>
            </a:r>
            <a:r>
              <a:rPr lang="en-US" sz="2000" b="1">
                <a:latin typeface="Arial" charset="0"/>
                <a:cs typeface="+mn-cs"/>
              </a:rPr>
              <a:t> = 840</a:t>
            </a:r>
            <a:endParaRPr lang="en-US" sz="2000" b="1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Hamburg	155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720</a:t>
            </a:r>
            <a:r>
              <a:rPr lang="en-US" sz="2000" b="1">
                <a:latin typeface="Arial" charset="0"/>
                <a:cs typeface="+mn-cs"/>
              </a:rPr>
              <a:t> = 875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Kiel	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>
                <a:latin typeface="Arial" charset="0"/>
                <a:cs typeface="+mn-cs"/>
              </a:rPr>
              <a:t> 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750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Leipzig		255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410</a:t>
            </a:r>
            <a:r>
              <a:rPr lang="en-US" sz="2000" b="1">
                <a:latin typeface="Arial" charset="0"/>
                <a:cs typeface="+mn-cs"/>
              </a:rPr>
              <a:t> = 665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270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680</a:t>
            </a:r>
            <a:r>
              <a:rPr lang="en-US" sz="2000" b="1">
                <a:latin typeface="Arial" charset="0"/>
                <a:cs typeface="+mn-cs"/>
              </a:rPr>
              <a:t> = 950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320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540</a:t>
            </a:r>
            <a:r>
              <a:rPr lang="en-US" sz="2000" b="1">
                <a:latin typeface="Arial" charset="0"/>
                <a:cs typeface="+mn-cs"/>
              </a:rPr>
              <a:t> = 860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 sz="2000" b="1">
                <a:latin typeface="Arial" charset="0"/>
                <a:cs typeface="+mn-cs"/>
              </a:rPr>
              <a:t>  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740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365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380 </a:t>
            </a:r>
            <a:r>
              <a:rPr lang="en-US" sz="2000" b="1">
                <a:latin typeface="Arial" charset="0"/>
                <a:cs typeface="+mn-cs"/>
              </a:rPr>
              <a:t>= 745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 </a:t>
            </a:r>
            <a:r>
              <a:rPr lang="en-US" b="1">
                <a:latin typeface="Arial" charset="0"/>
                <a:cs typeface="+mn-cs"/>
              </a:rPr>
              <a:t>∞ 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400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 sz="2000" b="1">
                <a:latin typeface="Arial" charset="0"/>
                <a:cs typeface="+mn-cs"/>
              </a:rPr>
              <a:t> 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590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>
                <a:latin typeface="Arial" charset="0"/>
                <a:cs typeface="+mn-cs"/>
              </a:rPr>
              <a:t> </a:t>
            </a:r>
            <a:r>
              <a:rPr lang="en-US" sz="2000" b="1">
                <a:latin typeface="Arial" charset="0"/>
                <a:cs typeface="+mn-cs"/>
              </a:rPr>
              <a:t>Bonn		 </a:t>
            </a:r>
            <a:r>
              <a:rPr lang="en-US" b="1">
                <a:latin typeface="Arial" charset="0"/>
                <a:cs typeface="+mn-cs"/>
              </a:rPr>
              <a:t>∞ 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480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 sz="2000" b="1">
                <a:latin typeface="Arial" charset="0"/>
                <a:cs typeface="+mn-cs"/>
              </a:rPr>
              <a:t> 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180 </a:t>
            </a:r>
            <a:r>
              <a:rPr lang="en-US" sz="2000" b="1">
                <a:latin typeface="Arial" charset="0"/>
                <a:cs typeface="+mn-cs"/>
              </a:rPr>
              <a:t>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 sz="2000" b="1">
                <a:latin typeface="Arial" charset="0"/>
                <a:cs typeface="+mn-cs"/>
              </a:rPr>
              <a:t>  +    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7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7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7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6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6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6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6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4674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4674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7432" grpId="0" animBg="1"/>
      <p:bldP spid="146745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pic>
        <p:nvPicPr>
          <p:cNvPr id="74754" name="Picture 3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9444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45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69446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69447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48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69449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50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69451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52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53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69454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55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56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69457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58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69459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60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69461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62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69463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64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69465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66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67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69468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69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70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69471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69472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73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69474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75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69476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69477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78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79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69480" name="Oval 40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81" name="Oval 41"/>
          <p:cNvSpPr>
            <a:spLocks noChangeArrowheads="1"/>
          </p:cNvSpPr>
          <p:nvPr/>
        </p:nvSpPr>
        <p:spPr bwMode="auto">
          <a:xfrm>
            <a:off x="3052763" y="57292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82" name="Text Box 42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69483" name="Text Box 43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69484" name="Oval 44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74796" name="Group 45"/>
          <p:cNvGrpSpPr>
            <a:grpSpLocks/>
          </p:cNvGrpSpPr>
          <p:nvPr/>
        </p:nvGrpSpPr>
        <p:grpSpPr bwMode="auto">
          <a:xfrm>
            <a:off x="569913" y="1323975"/>
            <a:ext cx="4114800" cy="4210050"/>
            <a:chOff x="359" y="834"/>
            <a:chExt cx="2592" cy="2652"/>
          </a:xfrm>
        </p:grpSpPr>
        <p:sp>
          <p:nvSpPr>
            <p:cNvPr id="1469486" name="Text Box 46"/>
            <p:cNvSpPr txBox="1">
              <a:spLocks noChangeArrowheads="1"/>
            </p:cNvSpPr>
            <p:nvPr/>
          </p:nvSpPr>
          <p:spPr bwMode="auto">
            <a:xfrm>
              <a:off x="852" y="325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180</a:t>
              </a:r>
            </a:p>
          </p:txBody>
        </p:sp>
        <p:sp>
          <p:nvSpPr>
            <p:cNvPr id="1469487" name="Text Box 47"/>
            <p:cNvSpPr txBox="1">
              <a:spLocks noChangeArrowheads="1"/>
            </p:cNvSpPr>
            <p:nvPr/>
          </p:nvSpPr>
          <p:spPr bwMode="auto">
            <a:xfrm>
              <a:off x="359" y="2798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480</a:t>
              </a:r>
            </a:p>
          </p:txBody>
        </p:sp>
        <p:sp>
          <p:nvSpPr>
            <p:cNvPr id="1469488" name="Text Box 48"/>
            <p:cNvSpPr txBox="1">
              <a:spLocks noChangeArrowheads="1"/>
            </p:cNvSpPr>
            <p:nvPr/>
          </p:nvSpPr>
          <p:spPr bwMode="auto">
            <a:xfrm>
              <a:off x="484" y="197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540</a:t>
              </a:r>
            </a:p>
          </p:txBody>
        </p:sp>
        <p:sp>
          <p:nvSpPr>
            <p:cNvPr id="1469489" name="Text Box 49"/>
            <p:cNvSpPr txBox="1">
              <a:spLocks noChangeArrowheads="1"/>
            </p:cNvSpPr>
            <p:nvPr/>
          </p:nvSpPr>
          <p:spPr bwMode="auto">
            <a:xfrm>
              <a:off x="1066" y="2527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380</a:t>
              </a:r>
            </a:p>
          </p:txBody>
        </p:sp>
        <p:sp>
          <p:nvSpPr>
            <p:cNvPr id="1469490" name="Text Box 50"/>
            <p:cNvSpPr txBox="1">
              <a:spLocks noChangeArrowheads="1"/>
            </p:cNvSpPr>
            <p:nvPr/>
          </p:nvSpPr>
          <p:spPr bwMode="auto">
            <a:xfrm>
              <a:off x="628" y="113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720</a:t>
              </a:r>
            </a:p>
          </p:txBody>
        </p:sp>
        <p:sp>
          <p:nvSpPr>
            <p:cNvPr id="1469491" name="Text Box 51"/>
            <p:cNvSpPr txBox="1">
              <a:spLocks noChangeArrowheads="1"/>
            </p:cNvSpPr>
            <p:nvPr/>
          </p:nvSpPr>
          <p:spPr bwMode="auto">
            <a:xfrm>
              <a:off x="1654" y="186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610</a:t>
              </a:r>
            </a:p>
          </p:txBody>
        </p:sp>
        <p:sp>
          <p:nvSpPr>
            <p:cNvPr id="1469492" name="Text Box 52"/>
            <p:cNvSpPr txBox="1">
              <a:spLocks noChangeArrowheads="1"/>
            </p:cNvSpPr>
            <p:nvPr/>
          </p:nvSpPr>
          <p:spPr bwMode="auto">
            <a:xfrm>
              <a:off x="1654" y="108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720</a:t>
              </a:r>
            </a:p>
          </p:txBody>
        </p:sp>
        <p:sp>
          <p:nvSpPr>
            <p:cNvPr id="1469493" name="Text Box 53"/>
            <p:cNvSpPr txBox="1">
              <a:spLocks noChangeArrowheads="1"/>
            </p:cNvSpPr>
            <p:nvPr/>
          </p:nvSpPr>
          <p:spPr bwMode="auto">
            <a:xfrm>
              <a:off x="1239" y="83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750</a:t>
              </a:r>
            </a:p>
          </p:txBody>
        </p:sp>
        <p:sp>
          <p:nvSpPr>
            <p:cNvPr id="1469494" name="Text Box 54"/>
            <p:cNvSpPr txBox="1">
              <a:spLocks noChangeArrowheads="1"/>
            </p:cNvSpPr>
            <p:nvPr/>
          </p:nvSpPr>
          <p:spPr bwMode="auto">
            <a:xfrm>
              <a:off x="2325" y="1176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680</a:t>
              </a:r>
            </a:p>
          </p:txBody>
        </p:sp>
        <p:sp>
          <p:nvSpPr>
            <p:cNvPr id="1469495" name="Text Box 55"/>
            <p:cNvSpPr txBox="1">
              <a:spLocks noChangeArrowheads="1"/>
            </p:cNvSpPr>
            <p:nvPr/>
          </p:nvSpPr>
          <p:spPr bwMode="auto">
            <a:xfrm>
              <a:off x="2151" y="86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740</a:t>
              </a:r>
            </a:p>
          </p:txBody>
        </p:sp>
        <p:sp>
          <p:nvSpPr>
            <p:cNvPr id="1469496" name="Text Box 56"/>
            <p:cNvSpPr txBox="1">
              <a:spLocks noChangeArrowheads="1"/>
            </p:cNvSpPr>
            <p:nvPr/>
          </p:nvSpPr>
          <p:spPr bwMode="auto">
            <a:xfrm>
              <a:off x="2571" y="161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590</a:t>
              </a:r>
            </a:p>
          </p:txBody>
        </p:sp>
        <p:sp>
          <p:nvSpPr>
            <p:cNvPr id="1469497" name="Text Box 57"/>
            <p:cNvSpPr txBox="1">
              <a:spLocks noChangeArrowheads="1"/>
            </p:cNvSpPr>
            <p:nvPr/>
          </p:nvSpPr>
          <p:spPr bwMode="auto">
            <a:xfrm>
              <a:off x="2595" y="2058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410</a:t>
              </a:r>
            </a:p>
          </p:txBody>
        </p:sp>
        <p:sp>
          <p:nvSpPr>
            <p:cNvPr id="1469498" name="Text Box 58"/>
            <p:cNvSpPr txBox="1">
              <a:spLocks noChangeArrowheads="1"/>
            </p:cNvSpPr>
            <p:nvPr/>
          </p:nvSpPr>
          <p:spPr bwMode="auto">
            <a:xfrm>
              <a:off x="2595" y="251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400</a:t>
              </a:r>
            </a:p>
          </p:txBody>
        </p:sp>
      </p:grpSp>
      <p:sp>
        <p:nvSpPr>
          <p:cNvPr id="1469499" name="Text Box 59"/>
          <p:cNvSpPr txBox="1">
            <a:spLocks noChangeArrowheads="1"/>
          </p:cNvSpPr>
          <p:nvPr/>
        </p:nvSpPr>
        <p:spPr bwMode="auto">
          <a:xfrm>
            <a:off x="4943475" y="1524000"/>
            <a:ext cx="4200525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    0 + 610 = 610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Bremen	120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720</a:t>
            </a:r>
            <a:r>
              <a:rPr lang="en-US" sz="2000" b="1">
                <a:latin typeface="Arial" charset="0"/>
                <a:cs typeface="+mn-cs"/>
              </a:rPr>
              <a:t> = 840</a:t>
            </a:r>
            <a:endParaRPr lang="en-US" sz="2000" b="1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Hamburg	155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720</a:t>
            </a:r>
            <a:r>
              <a:rPr lang="en-US" sz="2000" b="1">
                <a:latin typeface="Arial" charset="0"/>
                <a:cs typeface="+mn-cs"/>
              </a:rPr>
              <a:t> = 875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Kiel	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>
                <a:latin typeface="Arial" charset="0"/>
                <a:cs typeface="+mn-cs"/>
              </a:rPr>
              <a:t> 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750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255 + 410 = 665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270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680</a:t>
            </a:r>
            <a:r>
              <a:rPr lang="en-US" sz="2000" b="1">
                <a:latin typeface="Arial" charset="0"/>
                <a:cs typeface="+mn-cs"/>
              </a:rPr>
              <a:t> = 950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320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540</a:t>
            </a:r>
            <a:r>
              <a:rPr lang="en-US" sz="2000" b="1">
                <a:latin typeface="Arial" charset="0"/>
                <a:cs typeface="+mn-cs"/>
              </a:rPr>
              <a:t> = 860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 sz="2000" b="1">
                <a:latin typeface="Arial" charset="0"/>
                <a:cs typeface="+mn-cs"/>
              </a:rPr>
              <a:t>  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740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365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380 </a:t>
            </a:r>
            <a:r>
              <a:rPr lang="en-US" sz="2000" b="1">
                <a:latin typeface="Arial" charset="0"/>
                <a:cs typeface="+mn-cs"/>
              </a:rPr>
              <a:t>= 745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395</a:t>
            </a:r>
            <a:r>
              <a:rPr lang="en-US" b="1">
                <a:latin typeface="Arial" charset="0"/>
                <a:cs typeface="+mn-cs"/>
              </a:rPr>
              <a:t>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400</a:t>
            </a:r>
            <a:r>
              <a:rPr lang="en-US" sz="2000" b="1">
                <a:latin typeface="Arial" charset="0"/>
                <a:cs typeface="+mn-cs"/>
              </a:rPr>
              <a:t> = 795</a:t>
            </a:r>
            <a:endParaRPr lang="en-US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440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590</a:t>
            </a:r>
            <a:r>
              <a:rPr lang="en-US" sz="2000" b="1">
                <a:latin typeface="Arial" charset="0"/>
                <a:cs typeface="+mn-cs"/>
              </a:rPr>
              <a:t> = 1030</a:t>
            </a:r>
            <a:r>
              <a:rPr lang="en-US">
                <a:latin typeface="Arial" charset="0"/>
                <a:cs typeface="+mn-cs"/>
              </a:rPr>
              <a:t> </a:t>
            </a:r>
            <a:r>
              <a:rPr lang="en-US" sz="2000" b="1">
                <a:latin typeface="Arial" charset="0"/>
                <a:cs typeface="+mn-cs"/>
              </a:rPr>
              <a:t>Bonn		 </a:t>
            </a:r>
            <a:r>
              <a:rPr lang="en-US" b="1">
                <a:latin typeface="Arial" charset="0"/>
                <a:cs typeface="+mn-cs"/>
              </a:rPr>
              <a:t>∞ 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480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 sz="2000" b="1">
                <a:latin typeface="Arial" charset="0"/>
                <a:cs typeface="+mn-cs"/>
              </a:rPr>
              <a:t> 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180 </a:t>
            </a:r>
            <a:r>
              <a:rPr lang="en-US" sz="2000" b="1">
                <a:latin typeface="Arial" charset="0"/>
                <a:cs typeface="+mn-cs"/>
              </a:rPr>
              <a:t>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690 +   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0</a:t>
            </a:r>
            <a:r>
              <a:rPr lang="en-US" sz="2000" b="1">
                <a:latin typeface="Arial" charset="0"/>
                <a:cs typeface="+mn-cs"/>
              </a:rPr>
              <a:t> =  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69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69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6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6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694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694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94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Outline</a:t>
            </a:r>
          </a:p>
        </p:txBody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438400"/>
            <a:ext cx="76200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b="1" dirty="0" smtClean="0">
                <a:solidFill>
                  <a:schemeClr val="accent6"/>
                </a:solidFill>
                <a:cs typeface="+mn-cs"/>
              </a:rPr>
              <a:t>Best-first search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b="1" dirty="0" smtClean="0">
                <a:solidFill>
                  <a:schemeClr val="accent6"/>
                </a:solidFill>
                <a:cs typeface="+mn-cs"/>
              </a:rPr>
              <a:t>Greedy best-first search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b="1" dirty="0" smtClean="0">
                <a:solidFill>
                  <a:schemeClr val="accent6"/>
                </a:solidFill>
                <a:cs typeface="+mn-cs"/>
              </a:rPr>
              <a:t>A</a:t>
            </a:r>
            <a:r>
              <a:rPr lang="en-US" sz="2400" b="1" baseline="30000" dirty="0" smtClean="0">
                <a:solidFill>
                  <a:schemeClr val="accent6"/>
                </a:solidFill>
                <a:cs typeface="+mn-cs"/>
              </a:rPr>
              <a:t>*</a:t>
            </a:r>
            <a:r>
              <a:rPr lang="en-US" sz="2400" b="1" dirty="0" smtClean="0">
                <a:solidFill>
                  <a:schemeClr val="accent6"/>
                </a:solidFill>
                <a:cs typeface="+mn-cs"/>
              </a:rPr>
              <a:t> search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b="1" dirty="0" smtClean="0">
                <a:solidFill>
                  <a:schemeClr val="accent6"/>
                </a:solidFill>
                <a:cs typeface="+mn-cs"/>
              </a:rPr>
              <a:t>Heuristics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pic>
        <p:nvPicPr>
          <p:cNvPr id="76802" name="Picture 3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1492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493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71494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71495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496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71497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498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71499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00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01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71502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03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04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71505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06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71507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08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71509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10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71511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12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71513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14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15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71516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17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18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71519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71520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21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71522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23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71524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71525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26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27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71528" name="Oval 40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29" name="Oval 41"/>
          <p:cNvSpPr>
            <a:spLocks noChangeArrowheads="1"/>
          </p:cNvSpPr>
          <p:nvPr/>
        </p:nvSpPr>
        <p:spPr bwMode="auto">
          <a:xfrm>
            <a:off x="3052763" y="57292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30" name="Text Box 42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71531" name="Text Box 43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71532" name="Oval 44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76844" name="Group 45"/>
          <p:cNvGrpSpPr>
            <a:grpSpLocks/>
          </p:cNvGrpSpPr>
          <p:nvPr/>
        </p:nvGrpSpPr>
        <p:grpSpPr bwMode="auto">
          <a:xfrm>
            <a:off x="569913" y="1323975"/>
            <a:ext cx="4114800" cy="4210050"/>
            <a:chOff x="359" y="834"/>
            <a:chExt cx="2592" cy="2652"/>
          </a:xfrm>
        </p:grpSpPr>
        <p:sp>
          <p:nvSpPr>
            <p:cNvPr id="1471534" name="Text Box 46"/>
            <p:cNvSpPr txBox="1">
              <a:spLocks noChangeArrowheads="1"/>
            </p:cNvSpPr>
            <p:nvPr/>
          </p:nvSpPr>
          <p:spPr bwMode="auto">
            <a:xfrm>
              <a:off x="852" y="325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180</a:t>
              </a:r>
            </a:p>
          </p:txBody>
        </p:sp>
        <p:sp>
          <p:nvSpPr>
            <p:cNvPr id="1471535" name="Text Box 47"/>
            <p:cNvSpPr txBox="1">
              <a:spLocks noChangeArrowheads="1"/>
            </p:cNvSpPr>
            <p:nvPr/>
          </p:nvSpPr>
          <p:spPr bwMode="auto">
            <a:xfrm>
              <a:off x="359" y="2798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480</a:t>
              </a:r>
            </a:p>
          </p:txBody>
        </p:sp>
        <p:sp>
          <p:nvSpPr>
            <p:cNvPr id="1471536" name="Text Box 48"/>
            <p:cNvSpPr txBox="1">
              <a:spLocks noChangeArrowheads="1"/>
            </p:cNvSpPr>
            <p:nvPr/>
          </p:nvSpPr>
          <p:spPr bwMode="auto">
            <a:xfrm>
              <a:off x="484" y="197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540</a:t>
              </a:r>
            </a:p>
          </p:txBody>
        </p:sp>
        <p:sp>
          <p:nvSpPr>
            <p:cNvPr id="1471537" name="Text Box 49"/>
            <p:cNvSpPr txBox="1">
              <a:spLocks noChangeArrowheads="1"/>
            </p:cNvSpPr>
            <p:nvPr/>
          </p:nvSpPr>
          <p:spPr bwMode="auto">
            <a:xfrm>
              <a:off x="1066" y="2527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380</a:t>
              </a:r>
            </a:p>
          </p:txBody>
        </p:sp>
        <p:sp>
          <p:nvSpPr>
            <p:cNvPr id="1471538" name="Text Box 50"/>
            <p:cNvSpPr txBox="1">
              <a:spLocks noChangeArrowheads="1"/>
            </p:cNvSpPr>
            <p:nvPr/>
          </p:nvSpPr>
          <p:spPr bwMode="auto">
            <a:xfrm>
              <a:off x="628" y="113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720</a:t>
              </a:r>
            </a:p>
          </p:txBody>
        </p:sp>
        <p:sp>
          <p:nvSpPr>
            <p:cNvPr id="1471539" name="Text Box 51"/>
            <p:cNvSpPr txBox="1">
              <a:spLocks noChangeArrowheads="1"/>
            </p:cNvSpPr>
            <p:nvPr/>
          </p:nvSpPr>
          <p:spPr bwMode="auto">
            <a:xfrm>
              <a:off x="1654" y="186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610</a:t>
              </a:r>
            </a:p>
          </p:txBody>
        </p:sp>
        <p:sp>
          <p:nvSpPr>
            <p:cNvPr id="1471540" name="Text Box 52"/>
            <p:cNvSpPr txBox="1">
              <a:spLocks noChangeArrowheads="1"/>
            </p:cNvSpPr>
            <p:nvPr/>
          </p:nvSpPr>
          <p:spPr bwMode="auto">
            <a:xfrm>
              <a:off x="1654" y="108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720</a:t>
              </a:r>
            </a:p>
          </p:txBody>
        </p:sp>
        <p:sp>
          <p:nvSpPr>
            <p:cNvPr id="1471541" name="Text Box 53"/>
            <p:cNvSpPr txBox="1">
              <a:spLocks noChangeArrowheads="1"/>
            </p:cNvSpPr>
            <p:nvPr/>
          </p:nvSpPr>
          <p:spPr bwMode="auto">
            <a:xfrm>
              <a:off x="1239" y="83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750</a:t>
              </a:r>
            </a:p>
          </p:txBody>
        </p:sp>
        <p:sp>
          <p:nvSpPr>
            <p:cNvPr id="1471542" name="Text Box 54"/>
            <p:cNvSpPr txBox="1">
              <a:spLocks noChangeArrowheads="1"/>
            </p:cNvSpPr>
            <p:nvPr/>
          </p:nvSpPr>
          <p:spPr bwMode="auto">
            <a:xfrm>
              <a:off x="2325" y="1176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680</a:t>
              </a:r>
            </a:p>
          </p:txBody>
        </p:sp>
        <p:sp>
          <p:nvSpPr>
            <p:cNvPr id="1471543" name="Text Box 55"/>
            <p:cNvSpPr txBox="1">
              <a:spLocks noChangeArrowheads="1"/>
            </p:cNvSpPr>
            <p:nvPr/>
          </p:nvSpPr>
          <p:spPr bwMode="auto">
            <a:xfrm>
              <a:off x="2151" y="86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740</a:t>
              </a:r>
            </a:p>
          </p:txBody>
        </p:sp>
        <p:sp>
          <p:nvSpPr>
            <p:cNvPr id="1471544" name="Text Box 56"/>
            <p:cNvSpPr txBox="1">
              <a:spLocks noChangeArrowheads="1"/>
            </p:cNvSpPr>
            <p:nvPr/>
          </p:nvSpPr>
          <p:spPr bwMode="auto">
            <a:xfrm>
              <a:off x="2571" y="161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590</a:t>
              </a:r>
            </a:p>
          </p:txBody>
        </p:sp>
        <p:sp>
          <p:nvSpPr>
            <p:cNvPr id="1471545" name="Text Box 57"/>
            <p:cNvSpPr txBox="1">
              <a:spLocks noChangeArrowheads="1"/>
            </p:cNvSpPr>
            <p:nvPr/>
          </p:nvSpPr>
          <p:spPr bwMode="auto">
            <a:xfrm>
              <a:off x="2595" y="2058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410</a:t>
              </a:r>
            </a:p>
          </p:txBody>
        </p:sp>
        <p:sp>
          <p:nvSpPr>
            <p:cNvPr id="1471546" name="Text Box 58"/>
            <p:cNvSpPr txBox="1">
              <a:spLocks noChangeArrowheads="1"/>
            </p:cNvSpPr>
            <p:nvPr/>
          </p:nvSpPr>
          <p:spPr bwMode="auto">
            <a:xfrm>
              <a:off x="2595" y="251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400</a:t>
              </a:r>
            </a:p>
          </p:txBody>
        </p:sp>
      </p:grpSp>
      <p:sp>
        <p:nvSpPr>
          <p:cNvPr id="1471547" name="Text Box 59"/>
          <p:cNvSpPr txBox="1">
            <a:spLocks noChangeArrowheads="1"/>
          </p:cNvSpPr>
          <p:nvPr/>
        </p:nvSpPr>
        <p:spPr bwMode="auto">
          <a:xfrm>
            <a:off x="4943475" y="1524000"/>
            <a:ext cx="4200525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    0 + 610 = 610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Bremen	120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720</a:t>
            </a:r>
            <a:r>
              <a:rPr lang="en-US" sz="2000" b="1">
                <a:latin typeface="Arial" charset="0"/>
                <a:cs typeface="+mn-cs"/>
              </a:rPr>
              <a:t> = 840</a:t>
            </a:r>
            <a:endParaRPr lang="en-US" sz="2000" b="1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Hamburg	155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720</a:t>
            </a:r>
            <a:r>
              <a:rPr lang="en-US" sz="2000" b="1">
                <a:latin typeface="Arial" charset="0"/>
                <a:cs typeface="+mn-cs"/>
              </a:rPr>
              <a:t> = 875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Kiel	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>
                <a:latin typeface="Arial" charset="0"/>
                <a:cs typeface="+mn-cs"/>
              </a:rPr>
              <a:t> 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750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255 + 410 = 665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270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680</a:t>
            </a:r>
            <a:r>
              <a:rPr lang="en-US" sz="2000" b="1">
                <a:latin typeface="Arial" charset="0"/>
                <a:cs typeface="+mn-cs"/>
              </a:rPr>
              <a:t> = 950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320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540</a:t>
            </a:r>
            <a:r>
              <a:rPr lang="en-US" sz="2000" b="1">
                <a:latin typeface="Arial" charset="0"/>
                <a:cs typeface="+mn-cs"/>
              </a:rPr>
              <a:t> = 860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 sz="2000" b="1">
                <a:latin typeface="Arial" charset="0"/>
                <a:cs typeface="+mn-cs"/>
              </a:rPr>
              <a:t>  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740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365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380 </a:t>
            </a:r>
            <a:r>
              <a:rPr lang="en-US" sz="2000" b="1">
                <a:latin typeface="Arial" charset="0"/>
                <a:cs typeface="+mn-cs"/>
              </a:rPr>
              <a:t>= 745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395</a:t>
            </a:r>
            <a:r>
              <a:rPr lang="en-US" b="1">
                <a:latin typeface="Arial" charset="0"/>
                <a:cs typeface="+mn-cs"/>
              </a:rPr>
              <a:t>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400</a:t>
            </a:r>
            <a:r>
              <a:rPr lang="en-US" sz="2000" b="1">
                <a:latin typeface="Arial" charset="0"/>
                <a:cs typeface="+mn-cs"/>
              </a:rPr>
              <a:t> = 795</a:t>
            </a:r>
            <a:endParaRPr lang="en-US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440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590</a:t>
            </a:r>
            <a:r>
              <a:rPr lang="en-US" sz="2000" b="1">
                <a:latin typeface="Arial" charset="0"/>
                <a:cs typeface="+mn-cs"/>
              </a:rPr>
              <a:t> = 1030</a:t>
            </a:r>
            <a:r>
              <a:rPr lang="en-US">
                <a:latin typeface="Arial" charset="0"/>
                <a:cs typeface="+mn-cs"/>
              </a:rPr>
              <a:t> </a:t>
            </a:r>
            <a:r>
              <a:rPr lang="en-US" sz="2000" b="1">
                <a:latin typeface="Arial" charset="0"/>
                <a:cs typeface="+mn-cs"/>
              </a:rPr>
              <a:t>Bonn		 </a:t>
            </a:r>
            <a:r>
              <a:rPr lang="en-US" b="1">
                <a:latin typeface="Arial" charset="0"/>
                <a:cs typeface="+mn-cs"/>
              </a:rPr>
              <a:t>∞ 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480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 sz="2000" b="1">
                <a:latin typeface="Arial" charset="0"/>
                <a:cs typeface="+mn-cs"/>
              </a:rPr>
              <a:t> 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180 </a:t>
            </a:r>
            <a:r>
              <a:rPr lang="en-US" sz="2000" b="1">
                <a:latin typeface="Arial" charset="0"/>
                <a:cs typeface="+mn-cs"/>
              </a:rPr>
              <a:t>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Muenchen	690 +    0 =  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609600"/>
            <a:ext cx="7772400" cy="4191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Heuristics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8-Puzzle</a:t>
            </a:r>
          </a:p>
        </p:txBody>
      </p:sp>
      <p:sp>
        <p:nvSpPr>
          <p:cNvPr id="136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8" y="228600"/>
            <a:ext cx="78486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Slide the tiles horizontally or vertically into the empty space until the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configuration matches the goal configuration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What</a:t>
            </a:r>
            <a:r>
              <a:rPr lang="en-US" b="1" dirty="0" smtClean="0">
                <a:solidFill>
                  <a:schemeClr val="accent2"/>
                </a:solidFill>
                <a:latin typeface="Arial"/>
                <a:cs typeface="+mn-cs"/>
              </a:rPr>
              <a:t>’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s the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branching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factor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(slide “empty space”)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32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cs typeface="+mn-cs"/>
            </a:endParaRPr>
          </a:p>
        </p:txBody>
      </p:sp>
      <p:pic>
        <p:nvPicPr>
          <p:cNvPr id="79875" name="Picture 4" descr="8puzz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447800"/>
            <a:ext cx="3724275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8070" name="Text Box 6"/>
          <p:cNvSpPr txBox="1">
            <a:spLocks noChangeArrowheads="1"/>
          </p:cNvSpPr>
          <p:nvPr/>
        </p:nvSpPr>
        <p:spPr bwMode="auto">
          <a:xfrm>
            <a:off x="76200" y="2335212"/>
            <a:ext cx="38100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cs typeface="+mn-cs"/>
              </a:rPr>
              <a:t>About 3, depending on location of empty tile:</a:t>
            </a:r>
          </a:p>
          <a:p>
            <a:pPr>
              <a:defRPr/>
            </a:pPr>
            <a:r>
              <a:rPr lang="en-US" sz="1600" dirty="0">
                <a:cs typeface="+mn-cs"/>
              </a:rPr>
              <a:t>     </a:t>
            </a:r>
            <a:r>
              <a:rPr lang="en-US" sz="1600" b="1" dirty="0">
                <a:solidFill>
                  <a:srgbClr val="FF0000"/>
                </a:solidFill>
                <a:cs typeface="+mn-cs"/>
              </a:rPr>
              <a:t>middle </a:t>
            </a:r>
            <a:r>
              <a:rPr lang="en-US" sz="1600" b="1" dirty="0">
                <a:solidFill>
                  <a:srgbClr val="FF0000"/>
                </a:solidFill>
                <a:cs typeface="+mn-cs"/>
                <a:sym typeface="Wingdings" charset="0"/>
              </a:rPr>
              <a:t> 4; corner   2; edge</a:t>
            </a:r>
            <a:r>
              <a:rPr lang="en-US" sz="1800" b="1" dirty="0">
                <a:solidFill>
                  <a:srgbClr val="FF0000"/>
                </a:solidFill>
                <a:cs typeface="+mn-cs"/>
                <a:sym typeface="Wingdings" charset="0"/>
              </a:rPr>
              <a:t>  3</a:t>
            </a:r>
          </a:p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368071" name="Text Box 7"/>
          <p:cNvSpPr txBox="1">
            <a:spLocks noChangeArrowheads="1"/>
          </p:cNvSpPr>
          <p:nvPr/>
        </p:nvSpPr>
        <p:spPr bwMode="auto">
          <a:xfrm>
            <a:off x="441325" y="6137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68072" name="Text Box 8"/>
          <p:cNvSpPr txBox="1">
            <a:spLocks noChangeArrowheads="1"/>
          </p:cNvSpPr>
          <p:nvPr/>
        </p:nvSpPr>
        <p:spPr bwMode="auto">
          <a:xfrm>
            <a:off x="76200" y="3657600"/>
            <a:ext cx="8734425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The average solution cost for a randomly generated 8-puzzle instance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cs typeface="+mn-cs"/>
                <a:sym typeface="Wingdings" charset="0"/>
              </a:rPr>
              <a:t> about 22 steps</a:t>
            </a:r>
          </a:p>
          <a:p>
            <a:pPr>
              <a:defRPr/>
            </a:pPr>
            <a:r>
              <a:rPr lang="en-US" sz="1800" b="1" dirty="0">
                <a:cs typeface="+mn-cs"/>
                <a:sym typeface="Wingdings" charset="0"/>
              </a:rPr>
              <a:t>So, search space to depth 22 is about 3</a:t>
            </a:r>
            <a:r>
              <a:rPr lang="en-US" sz="1800" b="1" baseline="30000" dirty="0">
                <a:cs typeface="+mn-cs"/>
                <a:sym typeface="Wingdings" charset="0"/>
              </a:rPr>
              <a:t>22 </a:t>
            </a:r>
            <a:r>
              <a:rPr lang="en-US" sz="1800" b="1" dirty="0">
                <a:cs typeface="+mn-cs"/>
                <a:sym typeface="Symbol" charset="0"/>
              </a:rPr>
              <a:t> 3.1  10</a:t>
            </a:r>
            <a:r>
              <a:rPr lang="en-US" sz="1800" b="1" baseline="30000" dirty="0">
                <a:cs typeface="+mn-cs"/>
                <a:sym typeface="Symbol" charset="0"/>
              </a:rPr>
              <a:t>10</a:t>
            </a:r>
            <a:r>
              <a:rPr lang="en-US" sz="1800" b="1" dirty="0">
                <a:cs typeface="+mn-cs"/>
                <a:sym typeface="Symbol" charset="0"/>
              </a:rPr>
              <a:t> states. </a:t>
            </a:r>
          </a:p>
          <a:p>
            <a:pPr>
              <a:buFont typeface="Wingdings" charset="0"/>
              <a:buChar char="à"/>
              <a:defRPr/>
            </a:pPr>
            <a:r>
              <a:rPr lang="en-US" sz="1800" b="1" dirty="0">
                <a:cs typeface="+mn-cs"/>
                <a:sym typeface="Symbol" charset="0"/>
              </a:rPr>
              <a:t>Reduced to by a factor of about 170,000 by keeping track of repeated states </a:t>
            </a:r>
          </a:p>
          <a:p>
            <a:pPr>
              <a:defRPr/>
            </a:pPr>
            <a:r>
              <a:rPr lang="en-US" sz="1800" b="1" dirty="0">
                <a:cs typeface="+mn-cs"/>
                <a:sym typeface="Symbol" charset="0"/>
              </a:rPr>
              <a:t>          (9!/2 = 181,440 distinct states) note: 2 sets of disjoint states. See exercise 3.4</a:t>
            </a:r>
          </a:p>
          <a:p>
            <a:pPr>
              <a:defRPr/>
            </a:pPr>
            <a:endParaRPr lang="en-US" sz="1800" b="1" dirty="0">
              <a:cs typeface="+mn-cs"/>
              <a:sym typeface="Symbol" charset="0"/>
            </a:endParaRPr>
          </a:p>
          <a:p>
            <a:pPr>
              <a:defRPr/>
            </a:pPr>
            <a:r>
              <a:rPr lang="en-US" sz="1800" b="1" dirty="0">
                <a:solidFill>
                  <a:srgbClr val="FF0000"/>
                </a:solidFill>
                <a:cs typeface="+mn-cs"/>
                <a:sym typeface="Symbol" charset="0"/>
              </a:rPr>
              <a:t>But: 15-puzzle </a:t>
            </a:r>
            <a:r>
              <a:rPr lang="en-US" sz="1800" b="1" dirty="0">
                <a:solidFill>
                  <a:srgbClr val="FF0000"/>
                </a:solidFill>
                <a:cs typeface="+mn-cs"/>
                <a:sym typeface="Wingdings" charset="0"/>
              </a:rPr>
              <a:t> 10</a:t>
            </a:r>
            <a:r>
              <a:rPr lang="en-US" sz="1800" b="1" baseline="30000" dirty="0">
                <a:solidFill>
                  <a:srgbClr val="FF0000"/>
                </a:solidFill>
                <a:cs typeface="+mn-cs"/>
                <a:sym typeface="Wingdings" charset="0"/>
              </a:rPr>
              <a:t>13</a:t>
            </a:r>
            <a:r>
              <a:rPr lang="en-US" sz="1800" b="1" dirty="0">
                <a:solidFill>
                  <a:srgbClr val="FF0000"/>
                </a:solidFill>
                <a:cs typeface="+mn-cs"/>
                <a:sym typeface="Wingdings" charset="0"/>
              </a:rPr>
              <a:t> distinct states! </a:t>
            </a:r>
            <a:endParaRPr lang="en-US" sz="1800" b="1" dirty="0">
              <a:solidFill>
                <a:srgbClr val="FF0000"/>
              </a:solidFill>
              <a:cs typeface="+mn-cs"/>
              <a:sym typeface="Symbol" charset="0"/>
            </a:endParaRPr>
          </a:p>
        </p:txBody>
      </p:sp>
      <p:sp>
        <p:nvSpPr>
          <p:cNvPr id="1368073" name="Text Box 9"/>
          <p:cNvSpPr txBox="1">
            <a:spLocks noChangeArrowheads="1"/>
          </p:cNvSpPr>
          <p:nvPr/>
        </p:nvSpPr>
        <p:spPr bwMode="auto">
          <a:xfrm>
            <a:off x="4038600" y="5105400"/>
            <a:ext cx="4703763" cy="708025"/>
          </a:xfrm>
          <a:prstGeom prst="rect">
            <a:avLst/>
          </a:prstGeom>
          <a:solidFill>
            <a:schemeClr val="accent1">
              <a:alpha val="49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cs typeface="+mn-cs"/>
              </a:rPr>
              <a:t>We</a:t>
            </a:r>
            <a:r>
              <a:rPr lang="en-US" sz="2000" b="1" dirty="0">
                <a:latin typeface="Arial"/>
                <a:cs typeface="+mn-cs"/>
              </a:rPr>
              <a:t>’</a:t>
            </a:r>
            <a:r>
              <a:rPr lang="en-US" sz="2000" b="1" dirty="0">
                <a:cs typeface="+mn-cs"/>
              </a:rPr>
              <a:t>d better find  a good heuristic </a:t>
            </a:r>
          </a:p>
          <a:p>
            <a:pPr algn="ctr">
              <a:defRPr/>
            </a:pPr>
            <a:r>
              <a:rPr lang="en-US" sz="2000" b="1" dirty="0">
                <a:cs typeface="+mn-cs"/>
              </a:rPr>
              <a:t>to speed up search! Can you suggest one?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0" y="6096000"/>
            <a:ext cx="71580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accent2"/>
                </a:solidFill>
              </a:rPr>
              <a:t>Note:  “Clever” heuristics now allow us to solve the 15-puzzle in</a:t>
            </a:r>
          </a:p>
          <a:p>
            <a:pPr eaLnBrk="1" hangingPunct="1"/>
            <a:r>
              <a:rPr lang="en-US" sz="2000" b="1">
                <a:solidFill>
                  <a:schemeClr val="accent2"/>
                </a:solidFill>
              </a:rPr>
              <a:t>a few milliseconds!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6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6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8070" grpId="0"/>
      <p:bldP spid="1368072" grpId="0"/>
      <p:bldP spid="136807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Admissible heuristics</a:t>
            </a:r>
          </a:p>
        </p:txBody>
      </p:sp>
      <p:sp>
        <p:nvSpPr>
          <p:cNvPr id="134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" y="381000"/>
            <a:ext cx="8763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 smtClean="0">
                <a:solidFill>
                  <a:schemeClr val="accent6"/>
                </a:solidFill>
                <a:cs typeface="+mn-cs"/>
              </a:rPr>
              <a:t>     E.g., for the 8-puzzle:
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b="1" i="1" dirty="0" smtClean="0">
                <a:solidFill>
                  <a:schemeClr val="accent6"/>
                </a:solidFill>
                <a:cs typeface="+mn-cs"/>
              </a:rPr>
              <a:t>     h</a:t>
            </a:r>
            <a:r>
              <a:rPr lang="en-US" sz="1600" b="1" i="1" baseline="-25000" dirty="0" smtClean="0">
                <a:solidFill>
                  <a:schemeClr val="accent6"/>
                </a:solidFill>
                <a:cs typeface="+mn-cs"/>
              </a:rPr>
              <a:t>1</a:t>
            </a:r>
            <a:r>
              <a:rPr lang="en-US" sz="1600" b="1" i="1" dirty="0" smtClean="0">
                <a:solidFill>
                  <a:schemeClr val="accent6"/>
                </a:solidFill>
                <a:cs typeface="+mn-cs"/>
              </a:rPr>
              <a:t>(n) </a:t>
            </a:r>
            <a:r>
              <a:rPr lang="en-US" sz="1600" b="1" dirty="0" smtClean="0">
                <a:solidFill>
                  <a:schemeClr val="accent6"/>
                </a:solidFill>
                <a:cs typeface="+mn-cs"/>
              </a:rPr>
              <a:t>= number of misplaced tiles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b="1" i="1" dirty="0" smtClean="0">
                <a:solidFill>
                  <a:schemeClr val="accent6"/>
                </a:solidFill>
                <a:cs typeface="+mn-cs"/>
              </a:rPr>
              <a:t>     h</a:t>
            </a:r>
            <a:r>
              <a:rPr lang="en-US" sz="1600" b="1" i="1" baseline="-25000" dirty="0" smtClean="0">
                <a:solidFill>
                  <a:schemeClr val="accent6"/>
                </a:solidFill>
                <a:cs typeface="+mn-cs"/>
              </a:rPr>
              <a:t>2</a:t>
            </a:r>
            <a:r>
              <a:rPr lang="en-US" sz="1600" b="1" i="1" dirty="0" smtClean="0">
                <a:solidFill>
                  <a:schemeClr val="accent6"/>
                </a:solidFill>
                <a:cs typeface="+mn-cs"/>
              </a:rPr>
              <a:t>(n) </a:t>
            </a:r>
            <a:r>
              <a:rPr lang="en-US" sz="1600" b="1" dirty="0" smtClean="0">
                <a:solidFill>
                  <a:schemeClr val="accent6"/>
                </a:solidFill>
                <a:cs typeface="+mn-cs"/>
              </a:rPr>
              <a:t>= total Manhattan distance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 smtClean="0">
                <a:solidFill>
                  <a:schemeClr val="accent6"/>
                </a:solidFill>
                <a:cs typeface="+mn-cs"/>
              </a:rPr>
              <a:t>     (i.e., no. of steps from desired location of each tile)</a:t>
            </a:r>
            <a:r>
              <a:rPr lang="en-US" sz="1600" dirty="0" smtClean="0">
                <a:solidFill>
                  <a:schemeClr val="accent6"/>
                </a:solidFill>
                <a:cs typeface="+mn-cs"/>
              </a:rPr>
              <a:t>
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u="sng" dirty="0" smtClean="0">
                <a:solidFill>
                  <a:srgbClr val="CC0099"/>
                </a:solidFill>
                <a:cs typeface="+mn-cs"/>
              </a:rPr>
              <a:t>    h</a:t>
            </a:r>
            <a:r>
              <a:rPr lang="en-US" sz="1800" u="sng" baseline="-25000" dirty="0" smtClean="0">
                <a:solidFill>
                  <a:srgbClr val="CC0099"/>
                </a:solidFill>
                <a:cs typeface="+mn-cs"/>
              </a:rPr>
              <a:t>1</a:t>
            </a:r>
            <a:r>
              <a:rPr lang="en-US" sz="1800" u="sng" dirty="0" smtClean="0">
                <a:solidFill>
                  <a:srgbClr val="CC0099"/>
                </a:solidFill>
                <a:cs typeface="+mn-cs"/>
              </a:rPr>
              <a:t>(Start) = ?</a:t>
            </a:r>
            <a:r>
              <a:rPr lang="en-US" sz="1800" dirty="0" smtClean="0">
                <a:cs typeface="+mn-cs"/>
              </a:rPr>
              <a:t> </a:t>
            </a:r>
            <a:endParaRPr lang="en-US" sz="1800" u="sng" dirty="0" smtClean="0">
              <a:solidFill>
                <a:srgbClr val="CC0099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u="sng" dirty="0" smtClean="0">
                <a:solidFill>
                  <a:srgbClr val="CC0099"/>
                </a:solidFill>
                <a:cs typeface="+mn-cs"/>
              </a:rPr>
              <a:t>    h</a:t>
            </a:r>
            <a:r>
              <a:rPr lang="en-US" sz="1800" u="sng" baseline="-25000" dirty="0" smtClean="0">
                <a:solidFill>
                  <a:srgbClr val="CC0099"/>
                </a:solidFill>
                <a:cs typeface="+mn-cs"/>
              </a:rPr>
              <a:t>2</a:t>
            </a:r>
            <a:r>
              <a:rPr lang="en-US" sz="1800" u="sng" dirty="0" smtClean="0">
                <a:solidFill>
                  <a:srgbClr val="CC0099"/>
                </a:solidFill>
                <a:cs typeface="+mn-cs"/>
              </a:rPr>
              <a:t>(Start) = ?</a:t>
            </a:r>
            <a:r>
              <a:rPr lang="en-US" sz="1800" dirty="0" smtClean="0"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  Why are heuristics admissible?</a:t>
            </a:r>
            <a:r>
              <a:rPr lang="en-US" sz="1600" b="1" dirty="0" smtClean="0">
                <a:solidFill>
                  <a:srgbClr val="FF0000"/>
                </a:solidFill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  Which is better?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  How can we get the optimal heuristics? (Given </a:t>
            </a:r>
            <a:r>
              <a:rPr lang="en-US" sz="1800" b="1" dirty="0" err="1" smtClean="0">
                <a:solidFill>
                  <a:srgbClr val="FF0000"/>
                </a:solidFill>
                <a:cs typeface="+mn-cs"/>
              </a:rPr>
              <a:t>H_opt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(Start) = 26. How would we find  the next board on the optimal path to the goal?)</a:t>
            </a:r>
          </a:p>
        </p:txBody>
      </p:sp>
      <p:pic>
        <p:nvPicPr>
          <p:cNvPr id="80899" name="Picture 4" descr="8puzz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1219200"/>
            <a:ext cx="42576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29000" y="6400800"/>
            <a:ext cx="5611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Note: each empty-square-move = 1 step tile move.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52600" y="2209800"/>
            <a:ext cx="38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8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00200" y="2667000"/>
            <a:ext cx="2752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3+1+2+2+2+3+3+2 = 18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57400" y="3048000"/>
            <a:ext cx="166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True cost = 26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14400" y="4800600"/>
            <a:ext cx="783940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Desired properties heuristics: </a:t>
            </a:r>
          </a:p>
          <a:p>
            <a:pPr eaLnBrk="1" hangingPunct="1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(1) consistent (admissible)</a:t>
            </a:r>
          </a:p>
          <a:p>
            <a:pPr eaLnBrk="1" hangingPunct="1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(2) As close to opt as we can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get (sometimes go a bit over…)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(3) Easy to compute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! We want to explore many nodes.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4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4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4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4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4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27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Comparing heuristics</a:t>
            </a:r>
          </a:p>
        </p:txBody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Effective Branching Factor, b*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solidFill>
                <a:schemeClr val="accent2"/>
              </a:solidFill>
              <a:cs typeface="+mn-cs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If A* generates </a:t>
            </a:r>
            <a:r>
              <a:rPr lang="en-US" sz="1800" b="1" dirty="0" smtClean="0">
                <a:solidFill>
                  <a:schemeClr val="tx2"/>
                </a:solidFill>
              </a:rPr>
              <a:t>N</a:t>
            </a:r>
            <a:r>
              <a:rPr lang="en-US" sz="1800" b="1" dirty="0" smtClean="0"/>
              <a:t> nodes to find the goal at depth </a:t>
            </a:r>
            <a:r>
              <a:rPr lang="en-US" sz="1800" b="1" dirty="0" smtClean="0">
                <a:solidFill>
                  <a:schemeClr val="tx2"/>
                </a:solidFill>
              </a:rPr>
              <a:t>d</a:t>
            </a:r>
          </a:p>
          <a:p>
            <a:pPr lvl="2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/>
              <a:t>b* = branching factor such that a uniform tree of depth d contains N+1 nodes (we add one for the root node that </a:t>
            </a:r>
            <a:r>
              <a:rPr lang="en-US" b="1" dirty="0" smtClean="0"/>
              <a:t>wasn</a:t>
            </a:r>
            <a:r>
              <a:rPr lang="en-US" b="1" dirty="0" smtClean="0">
                <a:latin typeface="Arial"/>
              </a:rPr>
              <a:t>’</a:t>
            </a:r>
            <a:r>
              <a:rPr lang="en-US" b="1" dirty="0" smtClean="0"/>
              <a:t>t </a:t>
            </a:r>
            <a:r>
              <a:rPr lang="en-US" b="1" dirty="0" smtClean="0"/>
              <a:t>included in N)</a:t>
            </a:r>
          </a:p>
          <a:p>
            <a:pPr lvl="2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/>
              <a:t>N+1 = 1 + b* + (b*)</a:t>
            </a:r>
            <a:r>
              <a:rPr lang="en-US" b="1" baseline="30000" dirty="0" smtClean="0"/>
              <a:t>2</a:t>
            </a:r>
            <a:r>
              <a:rPr lang="en-US" b="1" dirty="0" smtClean="0"/>
              <a:t> + … + (b*)</a:t>
            </a:r>
            <a:r>
              <a:rPr lang="en-US" b="1" baseline="30000" dirty="0" smtClean="0"/>
              <a:t>d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 smtClean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E.g., if A* finds solution at depth  5 using 52 nodes, then the effective branching factor is 1.92.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chemeClr val="accent6"/>
                </a:solidFill>
              </a:rPr>
              <a:t>b* close to 1 is ideal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because this means the heuristic guided the A* search is</a:t>
            </a:r>
          </a:p>
          <a:p>
            <a:pPr marL="914400" lvl="2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   closer to ideal (linear).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If b* were 100, on average, the heuristic had to consider 100 children for each node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Compare heuristics based on their b*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800" dirty="0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7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7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7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5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75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75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75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17463"/>
            <a:ext cx="77724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Comparison of heuristics</a:t>
            </a:r>
          </a:p>
        </p:txBody>
      </p:sp>
      <p:pic>
        <p:nvPicPr>
          <p:cNvPr id="83970" name="Picture 3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52525"/>
            <a:ext cx="69342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7284" name="Text Box 4"/>
          <p:cNvSpPr txBox="1">
            <a:spLocks noChangeArrowheads="1"/>
          </p:cNvSpPr>
          <p:nvPr/>
        </p:nvSpPr>
        <p:spPr bwMode="auto">
          <a:xfrm>
            <a:off x="3886200" y="5562600"/>
            <a:ext cx="42624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cs typeface="+mn-cs"/>
              </a:rPr>
              <a:t>h2 indeed significantly better than h1</a:t>
            </a:r>
          </a:p>
        </p:txBody>
      </p:sp>
      <p:sp>
        <p:nvSpPr>
          <p:cNvPr id="1377285" name="Text Box 5"/>
          <p:cNvSpPr txBox="1">
            <a:spLocks noChangeArrowheads="1"/>
          </p:cNvSpPr>
          <p:nvPr/>
        </p:nvSpPr>
        <p:spPr bwMode="auto">
          <a:xfrm>
            <a:off x="288925" y="5791200"/>
            <a:ext cx="2460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d – depth of goal node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728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333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Dominating heuristics</a:t>
            </a:r>
          </a:p>
        </p:txBody>
      </p:sp>
      <p:sp>
        <p:nvSpPr>
          <p:cNvPr id="137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8000"/>
                </a:solidFill>
                <a:cs typeface="+mn-cs"/>
              </a:rPr>
              <a:t>h</a:t>
            </a:r>
            <a:r>
              <a:rPr lang="en-US" b="1" baseline="-25000" dirty="0" smtClean="0">
                <a:solidFill>
                  <a:srgbClr val="008000"/>
                </a:solidFill>
                <a:cs typeface="+mn-cs"/>
              </a:rPr>
              <a:t>2</a:t>
            </a:r>
            <a:r>
              <a:rPr lang="en-US" b="1" dirty="0" smtClean="0">
                <a:solidFill>
                  <a:srgbClr val="008000"/>
                </a:solidFill>
                <a:cs typeface="+mn-cs"/>
              </a:rPr>
              <a:t> is always better than h</a:t>
            </a:r>
            <a:r>
              <a:rPr lang="en-US" b="1" baseline="-25000" dirty="0" smtClean="0">
                <a:solidFill>
                  <a:srgbClr val="008000"/>
                </a:solidFill>
                <a:cs typeface="+mn-cs"/>
              </a:rPr>
              <a:t>1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008000"/>
                </a:solidFill>
              </a:rPr>
              <a:t>Because for any node, n, h</a:t>
            </a:r>
            <a:r>
              <a:rPr lang="en-US" b="1" baseline="-25000" dirty="0" smtClean="0">
                <a:solidFill>
                  <a:srgbClr val="008000"/>
                </a:solidFill>
              </a:rPr>
              <a:t>2</a:t>
            </a:r>
            <a:r>
              <a:rPr lang="en-US" b="1" dirty="0" smtClean="0">
                <a:solidFill>
                  <a:srgbClr val="008000"/>
                </a:solidFill>
              </a:rPr>
              <a:t>(n) &gt;= h</a:t>
            </a:r>
            <a:r>
              <a:rPr lang="en-US" b="1" baseline="-25000" dirty="0" smtClean="0">
                <a:solidFill>
                  <a:srgbClr val="008000"/>
                </a:solidFill>
              </a:rPr>
              <a:t>1</a:t>
            </a:r>
            <a:r>
              <a:rPr lang="en-US" b="1" dirty="0" smtClean="0">
                <a:solidFill>
                  <a:srgbClr val="008000"/>
                </a:solidFill>
              </a:rPr>
              <a:t>(n).   (Why?)</a:t>
            </a:r>
          </a:p>
        </p:txBody>
      </p:sp>
      <p:sp>
        <p:nvSpPr>
          <p:cNvPr id="1378309" name="Rectangle 5"/>
          <p:cNvSpPr>
            <a:spLocks noChangeArrowheads="1"/>
          </p:cNvSpPr>
          <p:nvPr/>
        </p:nvSpPr>
        <p:spPr bwMode="auto">
          <a:xfrm>
            <a:off x="457200" y="2057400"/>
            <a:ext cx="7467600" cy="439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defRPr/>
            </a:pPr>
            <a:r>
              <a:rPr lang="en-US" sz="2000" b="1" dirty="0">
                <a:cs typeface="+mn-cs"/>
              </a:rPr>
              <a:t>We say h</a:t>
            </a:r>
            <a:r>
              <a:rPr lang="en-US" sz="2000" b="1" baseline="-25000" dirty="0">
                <a:cs typeface="+mn-cs"/>
              </a:rPr>
              <a:t>2</a:t>
            </a:r>
            <a:r>
              <a:rPr lang="en-US" sz="2000" b="1" dirty="0">
                <a:cs typeface="+mn-cs"/>
              </a:rPr>
              <a:t> </a:t>
            </a:r>
            <a:r>
              <a:rPr lang="en-US" sz="2000" b="1" dirty="0">
                <a:solidFill>
                  <a:schemeClr val="accent2"/>
                </a:solidFill>
                <a:cs typeface="+mn-cs"/>
              </a:rPr>
              <a:t>dominates</a:t>
            </a:r>
            <a:r>
              <a:rPr lang="en-US" sz="2000" b="1" dirty="0">
                <a:cs typeface="+mn-cs"/>
              </a:rPr>
              <a:t> h</a:t>
            </a:r>
            <a:r>
              <a:rPr lang="en-US" sz="2000" b="1" baseline="-25000" dirty="0">
                <a:cs typeface="+mn-cs"/>
              </a:rPr>
              <a:t>1 </a:t>
            </a:r>
          </a:p>
          <a:p>
            <a:pPr lvl="1">
              <a:spcBef>
                <a:spcPct val="20000"/>
              </a:spcBef>
              <a:defRPr/>
            </a:pPr>
            <a:endParaRPr lang="en-US" sz="2000" baseline="-25000" dirty="0">
              <a:cs typeface="+mn-cs"/>
            </a:endParaRPr>
          </a:p>
          <a:p>
            <a:pPr lvl="1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6"/>
                </a:solidFill>
                <a:cs typeface="+mn-cs"/>
              </a:rPr>
              <a:t>It follows that h1 will expand at least as many nodes as h2.</a:t>
            </a:r>
          </a:p>
          <a:p>
            <a:pPr lvl="1">
              <a:spcBef>
                <a:spcPct val="20000"/>
              </a:spcBef>
              <a:defRPr/>
            </a:pPr>
            <a:endParaRPr lang="en-US" sz="2000" dirty="0">
              <a:solidFill>
                <a:schemeClr val="accent6"/>
              </a:solidFill>
              <a:cs typeface="+mn-cs"/>
            </a:endParaRPr>
          </a:p>
          <a:p>
            <a:pPr lvl="1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6"/>
                </a:solidFill>
                <a:cs typeface="+mn-cs"/>
              </a:rPr>
              <a:t>Because:</a:t>
            </a: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endParaRPr lang="en-US" sz="2000" dirty="0">
              <a:solidFill>
                <a:schemeClr val="accent6"/>
              </a:solidFill>
              <a:cs typeface="+mn-cs"/>
            </a:endParaRPr>
          </a:p>
          <a:p>
            <a:pPr lvl="1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Recall all nodes with f(n) &lt; C* will be expanded.</a:t>
            </a:r>
          </a:p>
          <a:p>
            <a:pPr lvl="1">
              <a:spcBef>
                <a:spcPct val="20000"/>
              </a:spcBef>
              <a:defRPr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lvl="2">
              <a:spcBef>
                <a:spcPct val="20000"/>
              </a:spcBef>
              <a:defRPr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This means all nodes, h(n) + g(n) &lt; C*, will be expanded.</a:t>
            </a:r>
          </a:p>
          <a:p>
            <a:pPr lvl="3">
              <a:spcBef>
                <a:spcPct val="20000"/>
              </a:spcBef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So, all nodes n where h(n) &lt; C* - g(n) will be expanded</a:t>
            </a:r>
          </a:p>
          <a:p>
            <a:pPr lvl="3">
              <a:spcBef>
                <a:spcPct val="20000"/>
              </a:spcBef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lvl="2">
              <a:spcBef>
                <a:spcPct val="20000"/>
              </a:spcBef>
              <a:defRPr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All nodes h</a:t>
            </a:r>
            <a:r>
              <a:rPr lang="en-US" sz="1800" b="1" baseline="-2500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expands will also be expanded by h</a:t>
            </a:r>
            <a:r>
              <a:rPr lang="en-US" sz="1800" b="1" baseline="-2500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and because h</a:t>
            </a:r>
            <a:r>
              <a:rPr lang="en-US" sz="1800" b="1" baseline="-2500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is smaller, others may be expanded as well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78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8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78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78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8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78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783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783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783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783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830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Inventing admissible heuristics: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solidFill>
                  <a:srgbClr val="FF0000"/>
                </a:solidFill>
                <a:cs typeface="+mj-cs"/>
              </a:rPr>
              <a:t>Relaxed Problems </a:t>
            </a:r>
          </a:p>
        </p:txBody>
      </p:sp>
      <p:sp>
        <p:nvSpPr>
          <p:cNvPr id="138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+mn-cs"/>
              </a:rPr>
              <a:t>Can we generate h(n) automatically?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</a:rPr>
              <a:t>Simplify problem by reducing restrictions on actions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+mn-cs"/>
              </a:rPr>
              <a:t>A problem with fewer restrictions on the actions is called 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   relaxed problem</a:t>
            </a:r>
            <a:r>
              <a:rPr lang="en-US" sz="2400" dirty="0" smtClean="0">
                <a:cs typeface="+mn-cs"/>
              </a:rPr>
              <a:t>
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8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8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8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8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Examples of relaxed problems</a:t>
            </a:r>
          </a:p>
        </p:txBody>
      </p:sp>
      <p:sp>
        <p:nvSpPr>
          <p:cNvPr id="138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915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Original:</a:t>
            </a:r>
            <a:r>
              <a:rPr lang="en-US" sz="1800" b="1" dirty="0" smtClean="0">
                <a:cs typeface="+mn-cs"/>
              </a:rPr>
              <a:t> A tile can move from square </a:t>
            </a:r>
            <a:r>
              <a:rPr lang="en-US" sz="1800" b="1" dirty="0" smtClean="0">
                <a:solidFill>
                  <a:schemeClr val="tx2"/>
                </a:solidFill>
                <a:cs typeface="+mn-cs"/>
              </a:rPr>
              <a:t>A</a:t>
            </a:r>
            <a:r>
              <a:rPr lang="en-US" sz="1800" b="1" dirty="0" smtClean="0">
                <a:cs typeface="+mn-cs"/>
              </a:rPr>
              <a:t> to square </a:t>
            </a:r>
            <a:r>
              <a:rPr lang="en-US" sz="1800" b="1" dirty="0" smtClean="0">
                <a:solidFill>
                  <a:schemeClr val="tx2"/>
                </a:solidFill>
                <a:cs typeface="+mn-cs"/>
              </a:rPr>
              <a:t>B</a:t>
            </a:r>
            <a:r>
              <a:rPr lang="en-US" sz="1800" b="1" dirty="0" smtClean="0">
                <a:cs typeface="+mn-cs"/>
              </a:rPr>
              <a:t> </a:t>
            </a:r>
            <a:r>
              <a:rPr lang="en-US" sz="1800" b="1" dirty="0" err="1" smtClean="0">
                <a:cs typeface="+mn-cs"/>
              </a:rPr>
              <a:t>iff</a:t>
            </a:r>
            <a:endParaRPr lang="en-US" sz="1800" b="1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	(1) </a:t>
            </a:r>
            <a:r>
              <a:rPr lang="en-US" sz="1800" b="1" dirty="0" smtClean="0">
                <a:solidFill>
                  <a:schemeClr val="tx2"/>
                </a:solidFill>
                <a:cs typeface="+mn-cs"/>
              </a:rPr>
              <a:t>A</a:t>
            </a:r>
            <a:r>
              <a:rPr lang="en-US" sz="1800" b="1" dirty="0" smtClean="0">
                <a:cs typeface="+mn-cs"/>
              </a:rPr>
              <a:t> is horizontally or vertically adjacent to </a:t>
            </a:r>
            <a:r>
              <a:rPr lang="en-US" sz="1800" b="1" dirty="0" smtClean="0">
                <a:solidFill>
                  <a:schemeClr val="tx2"/>
                </a:solidFill>
                <a:cs typeface="+mn-cs"/>
              </a:rPr>
              <a:t>B </a:t>
            </a:r>
            <a:r>
              <a:rPr lang="en-US" sz="1800" b="1" i="1" dirty="0" smtClean="0">
                <a:solidFill>
                  <a:srgbClr val="FF0000"/>
                </a:solidFill>
                <a:cs typeface="+mn-cs"/>
              </a:rPr>
              <a:t>and</a:t>
            </a:r>
            <a:r>
              <a:rPr lang="en-US" sz="1800" b="1" dirty="0" smtClean="0">
                <a:cs typeface="+mn-cs"/>
              </a:rPr>
              <a:t> (2) </a:t>
            </a:r>
            <a:r>
              <a:rPr lang="en-US" sz="1800" b="1" dirty="0" smtClean="0">
                <a:solidFill>
                  <a:schemeClr val="tx2"/>
                </a:solidFill>
                <a:cs typeface="+mn-cs"/>
              </a:rPr>
              <a:t>B</a:t>
            </a:r>
            <a:r>
              <a:rPr lang="en-US" sz="1800" b="1" dirty="0" smtClean="0">
                <a:cs typeface="+mn-cs"/>
              </a:rPr>
              <a:t> is blank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Relaxed versions:</a:t>
            </a: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chemeClr val="accent2"/>
                </a:solidFill>
              </a:rPr>
              <a:t>A tile can move from A to B if A is adjacent to B (“overlap”; </a:t>
            </a:r>
            <a:r>
              <a:rPr lang="en-US" sz="1800" b="1" dirty="0" smtClean="0">
                <a:solidFill>
                  <a:schemeClr val="accent2"/>
                </a:solidFill>
                <a:sym typeface="Wingdings" charset="0"/>
              </a:rPr>
              <a:t>Manhattan distance)</a:t>
            </a:r>
            <a:endParaRPr lang="en-US" sz="1800" b="1" dirty="0" smtClean="0">
              <a:solidFill>
                <a:schemeClr val="accent2"/>
              </a:solidFill>
            </a:endParaRP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chemeClr val="accent2"/>
                </a:solidFill>
              </a:rPr>
              <a:t>A tile can move from A to B if B is blank (“teleport”)</a:t>
            </a: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chemeClr val="accent2"/>
                </a:solidFill>
              </a:rPr>
              <a:t>A tile can move from A to B (“teleport and overlap”)</a:t>
            </a:r>
          </a:p>
          <a:p>
            <a:pPr lvl="1" eaLnBrk="1" hangingPunct="1">
              <a:defRPr/>
            </a:pPr>
            <a:endParaRPr lang="en-US" sz="1800" b="1" dirty="0" smtClean="0"/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Key:</a:t>
            </a:r>
            <a:r>
              <a:rPr lang="en-US" sz="1800" b="1" dirty="0" smtClean="0">
                <a:cs typeface="+mn-cs"/>
              </a:rPr>
              <a:t> Solutions to these relaxed problems can be computed </a:t>
            </a:r>
            <a:r>
              <a:rPr lang="en-US" sz="1800" b="1" u="sng" dirty="0" smtClean="0">
                <a:cs typeface="+mn-cs"/>
              </a:rPr>
              <a:t>without search</a:t>
            </a:r>
            <a:r>
              <a:rPr lang="en-US" sz="1800" b="1" dirty="0" smtClean="0"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sz="1800" b="1" dirty="0">
                <a:cs typeface="+mn-cs"/>
              </a:rPr>
              <a:t> </a:t>
            </a:r>
            <a:r>
              <a:rPr lang="en-US" sz="1800" b="1" dirty="0" smtClean="0">
                <a:cs typeface="+mn-cs"/>
              </a:rPr>
              <a:t>        and therefore provide a heuristic that is </a:t>
            </a:r>
            <a:r>
              <a:rPr lang="en-US" sz="1800" b="1" dirty="0" smtClean="0">
                <a:cs typeface="+mn-cs"/>
              </a:rPr>
              <a:t>easy/fast </a:t>
            </a:r>
            <a:r>
              <a:rPr lang="en-US" sz="1800" b="1" dirty="0" smtClean="0">
                <a:cs typeface="+mn-cs"/>
              </a:rPr>
              <a:t>to compute.</a:t>
            </a:r>
          </a:p>
          <a:p>
            <a:pPr eaLnBrk="1" hangingPunct="1">
              <a:defRPr/>
            </a:pPr>
            <a:endParaRPr lang="en-US" sz="1800" b="1" dirty="0" smtClean="0">
              <a:cs typeface="+mn-cs"/>
            </a:endParaRPr>
          </a:p>
        </p:txBody>
      </p:sp>
      <p:sp>
        <p:nvSpPr>
          <p:cNvPr id="1387524" name="Rectangle 4"/>
          <p:cNvSpPr>
            <a:spLocks noChangeArrowheads="1"/>
          </p:cNvSpPr>
          <p:nvPr/>
        </p:nvSpPr>
        <p:spPr bwMode="auto">
          <a:xfrm>
            <a:off x="304800" y="5410200"/>
            <a:ext cx="8367713" cy="103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800" b="1" dirty="0">
                <a:solidFill>
                  <a:srgbClr val="CC00CC"/>
                </a:solidFill>
                <a:cs typeface="+mn-cs"/>
              </a:rPr>
              <a:t>This technique was used by ABSOLVER (1993) to invent heuristics for the 8-puzzle </a:t>
            </a:r>
          </a:p>
          <a:p>
            <a:pPr>
              <a:spcBef>
                <a:spcPct val="20000"/>
              </a:spcBef>
              <a:defRPr/>
            </a:pPr>
            <a:r>
              <a:rPr lang="en-US" sz="1800" b="1" dirty="0">
                <a:solidFill>
                  <a:srgbClr val="CC00CC"/>
                </a:solidFill>
                <a:cs typeface="+mn-cs"/>
              </a:rPr>
              <a:t>better than existing ones and it also found a useful heuristic for famous </a:t>
            </a:r>
            <a:r>
              <a:rPr lang="en-US" sz="1800" b="1" dirty="0" smtClean="0">
                <a:solidFill>
                  <a:srgbClr val="CC00CC"/>
                </a:solidFill>
                <a:cs typeface="+mn-cs"/>
              </a:rPr>
              <a:t>Rubik</a:t>
            </a:r>
            <a:r>
              <a:rPr lang="en-US" sz="1800" b="1" dirty="0" smtClean="0">
                <a:solidFill>
                  <a:srgbClr val="CC00CC"/>
                </a:solidFill>
                <a:latin typeface="Arial"/>
                <a:cs typeface="+mn-cs"/>
              </a:rPr>
              <a:t>’</a:t>
            </a:r>
            <a:r>
              <a:rPr lang="en-US" sz="1800" b="1" dirty="0" smtClean="0">
                <a:solidFill>
                  <a:srgbClr val="CC00CC"/>
                </a:solidFill>
                <a:cs typeface="+mn-cs"/>
              </a:rPr>
              <a:t>s </a:t>
            </a:r>
            <a:endParaRPr lang="en-US" sz="1800" b="1" dirty="0">
              <a:solidFill>
                <a:srgbClr val="CC00CC"/>
              </a:solidFill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800" b="1" dirty="0">
                <a:solidFill>
                  <a:srgbClr val="CC00CC"/>
                </a:solidFill>
                <a:cs typeface="+mn-cs"/>
              </a:rPr>
              <a:t>cube puzzle.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752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Inventing admissible heuristics:</a:t>
            </a:r>
            <a:br>
              <a:rPr lang="en-US" sz="2800" dirty="0" smtClean="0">
                <a:solidFill>
                  <a:srgbClr val="FF0000"/>
                </a:solidFill>
                <a:cs typeface="+mj-cs"/>
              </a:rPr>
            </a:br>
            <a:r>
              <a:rPr lang="en-US" sz="2800" dirty="0" smtClean="0">
                <a:solidFill>
                  <a:srgbClr val="FF0000"/>
                </a:solidFill>
                <a:cs typeface="+mj-cs"/>
              </a:rPr>
              <a:t>Relaxed Problems </a:t>
            </a:r>
          </a:p>
        </p:txBody>
      </p:sp>
      <p:sp>
        <p:nvSpPr>
          <p:cNvPr id="139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7724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The cost of an optimal solution to a relaxed problem is an admissible heuristic</a:t>
            </a:r>
            <a:r>
              <a:rPr lang="en-US" sz="1800" b="1" dirty="0" smtClean="0"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>
                <a:cs typeface="+mn-cs"/>
              </a:rPr>
              <a:t> </a:t>
            </a:r>
            <a:r>
              <a:rPr lang="en-US" sz="1800" b="1" dirty="0" smtClean="0">
                <a:cs typeface="+mn-cs"/>
              </a:rPr>
              <a:t>  </a:t>
            </a:r>
            <a:r>
              <a:rPr lang="en-US" sz="1800" b="1" dirty="0">
                <a:solidFill>
                  <a:schemeClr val="accent2"/>
                </a:solidFill>
                <a:cs typeface="+mn-cs"/>
              </a:rPr>
              <a:t>  for the original problem. Why?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>
              <a:solidFill>
                <a:schemeClr val="accent2"/>
              </a:solidFill>
              <a:cs typeface="+mn-cs"/>
            </a:endParaRPr>
          </a:p>
        </p:txBody>
      </p:sp>
      <p:sp>
        <p:nvSpPr>
          <p:cNvPr id="1394692" name="Rectangle 4"/>
          <p:cNvSpPr>
            <a:spLocks noChangeArrowheads="1"/>
          </p:cNvSpPr>
          <p:nvPr/>
        </p:nvSpPr>
        <p:spPr bwMode="auto">
          <a:xfrm>
            <a:off x="685800" y="2286000"/>
            <a:ext cx="815340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800" b="1" dirty="0">
                <a:solidFill>
                  <a:srgbClr val="008000"/>
                </a:solidFill>
                <a:cs typeface="+mn-cs"/>
              </a:rPr>
              <a:t>1) The optimal solution in the original problem is also a solution to the relaxed problem (satisfying in addition all  the relaxed constraints). So, the solution cost matches at most the original optimal solution.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endParaRPr lang="en-US" sz="1800" dirty="0"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800" b="1" dirty="0">
                <a:solidFill>
                  <a:srgbClr val="008000"/>
                </a:solidFill>
                <a:cs typeface="+mn-cs"/>
              </a:rPr>
              <a:t>2) The relaxed problem has fewer constraints. So, there may be other, less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800" b="1" dirty="0">
                <a:solidFill>
                  <a:srgbClr val="008000"/>
                </a:solidFill>
                <a:cs typeface="+mn-cs"/>
              </a:rPr>
              <a:t>expensive solutions, given a lower cost (admissible) relaxed solution.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sz="1800" dirty="0">
              <a:cs typeface="+mn-cs"/>
            </a:endParaRPr>
          </a:p>
          <a:p>
            <a:pPr lvl="2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endParaRPr lang="en-US" sz="1600" dirty="0">
              <a:cs typeface="+mn-cs"/>
            </a:endParaRPr>
          </a:p>
        </p:txBody>
      </p:sp>
      <p:sp>
        <p:nvSpPr>
          <p:cNvPr id="1394694" name="Rectangle 6"/>
          <p:cNvSpPr>
            <a:spLocks noChangeArrowheads="1"/>
          </p:cNvSpPr>
          <p:nvPr/>
        </p:nvSpPr>
        <p:spPr bwMode="auto">
          <a:xfrm>
            <a:off x="1143000" y="4953000"/>
            <a:ext cx="701040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h(n) = </a:t>
            </a:r>
            <a:r>
              <a:rPr lang="en-US" sz="2000" b="1" dirty="0">
                <a:solidFill>
                  <a:srgbClr val="FF0000"/>
                </a:solidFill>
                <a:cs typeface="+mn-cs"/>
              </a:rPr>
              <a:t>max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{h</a:t>
            </a:r>
            <a:r>
              <a:rPr lang="en-US" sz="2000" b="1" baseline="-2500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(n), h</a:t>
            </a:r>
            <a:r>
              <a:rPr lang="en-US" sz="2000" b="1" baseline="-2500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(n), …,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h</a:t>
            </a:r>
            <a:r>
              <a:rPr lang="en-US" sz="2000" b="1" baseline="-25000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m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(n)}</a:t>
            </a: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lvl="1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If component heuristics are admissible so is the composite</a:t>
            </a:r>
            <a:r>
              <a:rPr lang="en-US" sz="2000" dirty="0">
                <a:cs typeface="+mn-cs"/>
              </a:rPr>
              <a:t>.</a:t>
            </a:r>
          </a:p>
        </p:txBody>
      </p:sp>
      <p:sp>
        <p:nvSpPr>
          <p:cNvPr id="1394695" name="Rectangle 7"/>
          <p:cNvSpPr>
            <a:spLocks noChangeArrowheads="1"/>
          </p:cNvSpPr>
          <p:nvPr/>
        </p:nvSpPr>
        <p:spPr bwMode="auto">
          <a:xfrm>
            <a:off x="838200" y="4343400"/>
            <a:ext cx="77009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2"/>
                </a:solidFill>
                <a:cs typeface="+mn-cs"/>
              </a:rPr>
              <a:t>What if we have multiple heuristics available</a:t>
            </a:r>
            <a:r>
              <a:rPr lang="en-US" sz="2000" b="1" dirty="0" smtClean="0">
                <a:solidFill>
                  <a:schemeClr val="accent2"/>
                </a:solidFill>
                <a:cs typeface="+mn-cs"/>
              </a:rPr>
              <a:t>? I.e., h_1(n), h_2(n), …</a:t>
            </a:r>
            <a:endParaRPr lang="en-US" sz="2000" b="1" dirty="0">
              <a:solidFill>
                <a:schemeClr val="accent2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9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9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9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4692" grpId="0" build="allAtOnce"/>
      <p:bldP spid="13946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How to take information into account? Best-first search.</a:t>
            </a:r>
          </a:p>
        </p:txBody>
      </p:sp>
      <p:sp>
        <p:nvSpPr>
          <p:cNvPr id="135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762000"/>
            <a:ext cx="92202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Idea : use an evaluation function for each node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Estimate of “desirability” of node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Expand most desirable unexpanded node first (“best-first search”)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Heuristic Functions 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i="1" dirty="0" smtClean="0"/>
              <a:t> f</a:t>
            </a:r>
            <a:r>
              <a:rPr lang="en-US" sz="2000" dirty="0" smtClean="0"/>
              <a:t>:  States  </a:t>
            </a:r>
            <a:r>
              <a:rPr lang="en-US" sz="2000" dirty="0" smtClean="0">
                <a:sym typeface="Wingdings" charset="0"/>
              </a:rPr>
              <a:t></a:t>
            </a:r>
            <a:r>
              <a:rPr lang="en-US" sz="2000" dirty="0" smtClean="0"/>
              <a:t>   Numbers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i="1" dirty="0" smtClean="0"/>
              <a:t> f(n)</a:t>
            </a:r>
            <a:r>
              <a:rPr lang="en-US" sz="2000" dirty="0" smtClean="0"/>
              <a:t>: expresses the quality of the state </a:t>
            </a:r>
            <a:r>
              <a:rPr lang="en-US" sz="2000" i="1" dirty="0" smtClean="0"/>
              <a:t>n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2000" dirty="0" smtClean="0"/>
              <a:t>Allows us to express problem-specific knowledge, 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2000" dirty="0" smtClean="0"/>
              <a:t>Can be imported in a generic way in the algorithms.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Use uniform-cost search. See Figure 3.14 but use f(n) instead of path cost g(n).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Queuing based on f(n):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n-cs"/>
                <a:sym typeface="Wingdings" charset="0"/>
              </a:rPr>
              <a:t>		   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Order the nodes in fringe in decreasing order of desirability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n-cs"/>
              </a:rPr>
              <a:t>
      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Special cases: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200" b="1" dirty="0" smtClean="0">
                <a:solidFill>
                  <a:schemeClr val="accent2"/>
                </a:solidFill>
              </a:rPr>
              <a:t>greedy best-first search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200" b="1" dirty="0" smtClean="0">
                <a:solidFill>
                  <a:schemeClr val="accent2"/>
                </a:solidFill>
              </a:rPr>
              <a:t>A</a:t>
            </a:r>
            <a:r>
              <a:rPr lang="en-US" sz="2200" b="1" baseline="30000" dirty="0" smtClean="0">
                <a:solidFill>
                  <a:schemeClr val="accent2"/>
                </a:solidFill>
              </a:rPr>
              <a:t>*</a:t>
            </a:r>
            <a:r>
              <a:rPr lang="en-US" sz="2200" b="1" dirty="0" smtClean="0">
                <a:solidFill>
                  <a:schemeClr val="accent2"/>
                </a:solidFill>
              </a:rPr>
              <a:t> search</a:t>
            </a:r>
            <a:r>
              <a:rPr lang="en-US" sz="2200" dirty="0" smtClean="0"/>
              <a:t>
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5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5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5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5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5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5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5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5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5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5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5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5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5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5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5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5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5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5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5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5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59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59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598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598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What is the optimal cost of solving some portion of original problem?</a:t>
            </a:r>
          </a:p>
          <a:p>
            <a:pPr lvl="1" eaLnBrk="1" hangingPunct="1"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subproblem</a:t>
            </a:r>
            <a:r>
              <a:rPr lang="en-US" b="1" dirty="0" smtClean="0">
                <a:solidFill>
                  <a:srgbClr val="FF0000"/>
                </a:solidFill>
              </a:rPr>
              <a:t> solution is heuristic of original problem</a:t>
            </a:r>
          </a:p>
        </p:txBody>
      </p:sp>
      <p:pic>
        <p:nvPicPr>
          <p:cNvPr id="89090" name="Picture 3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24200"/>
            <a:ext cx="532765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9572" name="Rectangle 4"/>
          <p:cNvSpPr>
            <a:spLocks noChangeArrowheads="1"/>
          </p:cNvSpPr>
          <p:nvPr/>
        </p:nvSpPr>
        <p:spPr bwMode="auto">
          <a:xfrm>
            <a:off x="1219200" y="952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defRPr/>
            </a:pPr>
            <a:r>
              <a:rPr lang="en-US" sz="2800" b="1" dirty="0">
                <a:solidFill>
                  <a:srgbClr val="FF0000"/>
                </a:solidFill>
                <a:cs typeface="+mn-cs"/>
              </a:rPr>
              <a:t>Inventing admissible heuristics:</a:t>
            </a:r>
            <a:br>
              <a:rPr lang="en-US" sz="2800" b="1" dirty="0">
                <a:solidFill>
                  <a:srgbClr val="FF0000"/>
                </a:solidFill>
                <a:cs typeface="+mn-cs"/>
              </a:rPr>
            </a:br>
            <a:r>
              <a:rPr lang="en-US" sz="2800" b="1" dirty="0">
                <a:solidFill>
                  <a:srgbClr val="FF0000"/>
                </a:solidFill>
                <a:cs typeface="+mn-cs"/>
              </a:rPr>
              <a:t> Sub-problem solutions as heuristic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Pattern Databases</a:t>
            </a:r>
          </a:p>
        </p:txBody>
      </p:sp>
      <p:sp>
        <p:nvSpPr>
          <p:cNvPr id="139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7467600" cy="3505200"/>
          </a:xfrm>
        </p:spPr>
        <p:txBody>
          <a:bodyPr/>
          <a:lstStyle/>
          <a:p>
            <a:pPr eaLnBrk="1" hangingPunct="1">
              <a:defRPr/>
            </a:pPr>
            <a:r>
              <a:rPr lang="en-US" sz="2100" b="1" dirty="0" smtClean="0">
                <a:cs typeface="+mn-cs"/>
              </a:rPr>
              <a:t>Store optimal solutions to </a:t>
            </a:r>
            <a:r>
              <a:rPr lang="en-US" sz="2100" b="1" dirty="0" err="1" smtClean="0">
                <a:cs typeface="+mn-cs"/>
              </a:rPr>
              <a:t>subproblems</a:t>
            </a:r>
            <a:r>
              <a:rPr lang="en-US" sz="2100" b="1" dirty="0" smtClean="0">
                <a:cs typeface="+mn-cs"/>
              </a:rPr>
              <a:t> in database</a:t>
            </a:r>
          </a:p>
          <a:p>
            <a:pPr eaLnBrk="1" hangingPunct="1">
              <a:defRPr/>
            </a:pPr>
            <a:endParaRPr lang="en-US" sz="2100" b="1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sz="2100" b="1" dirty="0" smtClean="0"/>
              <a:t>We use an </a:t>
            </a:r>
            <a:r>
              <a:rPr lang="en-US" sz="2100" b="1" dirty="0" smtClean="0">
                <a:solidFill>
                  <a:schemeClr val="accent2"/>
                </a:solidFill>
              </a:rPr>
              <a:t>exhaustive search to solve every permutation</a:t>
            </a:r>
            <a:r>
              <a:rPr lang="en-US" sz="2100" b="1" dirty="0" smtClean="0"/>
              <a:t> of the 1,2,3,4-piece </a:t>
            </a:r>
            <a:r>
              <a:rPr lang="en-US" sz="2100" b="1" dirty="0" err="1" smtClean="0"/>
              <a:t>subproblem</a:t>
            </a:r>
            <a:r>
              <a:rPr lang="en-US" sz="2100" b="1" dirty="0" smtClean="0"/>
              <a:t> of the 8-puzzle</a:t>
            </a:r>
          </a:p>
          <a:p>
            <a:pPr lvl="1" eaLnBrk="1" hangingPunct="1">
              <a:defRPr/>
            </a:pPr>
            <a:r>
              <a:rPr lang="en-US" sz="2100" b="1" dirty="0" smtClean="0"/>
              <a:t>During solution of 8-puzzle, </a:t>
            </a:r>
            <a:r>
              <a:rPr lang="en-US" sz="2100" b="1" dirty="0" smtClean="0">
                <a:solidFill>
                  <a:schemeClr val="accent2"/>
                </a:solidFill>
              </a:rPr>
              <a:t>look up optimal cost</a:t>
            </a:r>
            <a:r>
              <a:rPr lang="en-US" sz="2100" b="1" dirty="0" smtClean="0"/>
              <a:t> to solve the 1,2,3,4-piece </a:t>
            </a:r>
            <a:r>
              <a:rPr lang="en-US" sz="2100" b="1" dirty="0" smtClean="0"/>
              <a:t>sub-problem </a:t>
            </a:r>
            <a:r>
              <a:rPr lang="en-US" sz="2100" b="1" dirty="0" smtClean="0"/>
              <a:t>and use as heuristic</a:t>
            </a:r>
          </a:p>
          <a:p>
            <a:pPr lvl="1" eaLnBrk="1" hangingPunct="1">
              <a:defRPr/>
            </a:pPr>
            <a:r>
              <a:rPr lang="en-US" sz="2100" b="1" dirty="0" smtClean="0"/>
              <a:t>Other configurations can be </a:t>
            </a:r>
            <a:r>
              <a:rPr lang="en-US" sz="2100" b="1" dirty="0" smtClean="0"/>
              <a:t>considered</a:t>
            </a:r>
            <a:endParaRPr lang="en-US" sz="2100" b="1" dirty="0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9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9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Inventing admissible heuristics: </a:t>
            </a:r>
            <a:br>
              <a:rPr lang="en-US" sz="2800" dirty="0" smtClean="0">
                <a:solidFill>
                  <a:srgbClr val="FF0000"/>
                </a:solidFill>
                <a:cs typeface="+mj-cs"/>
              </a:rPr>
            </a:br>
            <a:r>
              <a:rPr lang="en-US" sz="2800" dirty="0" smtClean="0">
                <a:solidFill>
                  <a:srgbClr val="FF0000"/>
                </a:solidFill>
                <a:cs typeface="+mj-cs"/>
              </a:rPr>
              <a:t>Learning</a:t>
            </a:r>
          </a:p>
        </p:txBody>
      </p:sp>
      <p:sp>
        <p:nvSpPr>
          <p:cNvPr id="1391620" name="Text Box 4"/>
          <p:cNvSpPr txBox="1">
            <a:spLocks noChangeArrowheads="1"/>
          </p:cNvSpPr>
          <p:nvPr/>
        </p:nvSpPr>
        <p:spPr bwMode="auto">
          <a:xfrm>
            <a:off x="990600" y="2514600"/>
            <a:ext cx="76962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Also automatically learning admissible heuristics</a:t>
            </a:r>
          </a:p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using machine learning techniques, e.g., inductive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learning and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reinforcement learning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.</a:t>
            </a:r>
          </a:p>
          <a:p>
            <a:pPr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Generally, you try to learn a “state-evaluation” function or “board evaluation” function. (How desirable is state in terms of getting to the goal?) Key: What “features / properties” of state are most useful?</a:t>
            </a:r>
            <a:endParaRPr lang="en-US" b="1" dirty="0">
              <a:solidFill>
                <a:srgbClr val="FF0000"/>
              </a:solidFill>
              <a:cs typeface="+mn-cs"/>
            </a:endParaRP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 </a:t>
            </a:r>
          </a:p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More later…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9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9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9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9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9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9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9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91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91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162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Memory problems with A*</a:t>
            </a:r>
          </a:p>
        </p:txBody>
      </p:sp>
      <p:sp>
        <p:nvSpPr>
          <p:cNvPr id="139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79248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A* is similar to breadth-first:</a:t>
            </a:r>
          </a:p>
        </p:txBody>
      </p:sp>
      <p:grpSp>
        <p:nvGrpSpPr>
          <p:cNvPr id="1396740" name="Group 4"/>
          <p:cNvGrpSpPr>
            <a:grpSpLocks/>
          </p:cNvGrpSpPr>
          <p:nvPr/>
        </p:nvGrpSpPr>
        <p:grpSpPr bwMode="auto">
          <a:xfrm>
            <a:off x="457200" y="1981200"/>
            <a:ext cx="8382000" cy="3429000"/>
            <a:chOff x="288" y="1296"/>
            <a:chExt cx="5280" cy="2160"/>
          </a:xfrm>
        </p:grpSpPr>
        <p:sp>
          <p:nvSpPr>
            <p:cNvPr id="1396741" name="Rectangle 5"/>
            <p:cNvSpPr>
              <a:spLocks noChangeArrowheads="1"/>
            </p:cNvSpPr>
            <p:nvPr/>
          </p:nvSpPr>
          <p:spPr bwMode="auto">
            <a:xfrm>
              <a:off x="288" y="1296"/>
              <a:ext cx="5280" cy="21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93202" name="Group 6"/>
            <p:cNvGrpSpPr>
              <a:grpSpLocks/>
            </p:cNvGrpSpPr>
            <p:nvPr/>
          </p:nvGrpSpPr>
          <p:grpSpPr bwMode="auto">
            <a:xfrm>
              <a:off x="384" y="1440"/>
              <a:ext cx="2635" cy="1872"/>
              <a:chOff x="384" y="1440"/>
              <a:chExt cx="2635" cy="1872"/>
            </a:xfrm>
          </p:grpSpPr>
          <p:grpSp>
            <p:nvGrpSpPr>
              <p:cNvPr id="93203" name="Group 7"/>
              <p:cNvGrpSpPr>
                <a:grpSpLocks/>
              </p:cNvGrpSpPr>
              <p:nvPr/>
            </p:nvGrpSpPr>
            <p:grpSpPr bwMode="auto">
              <a:xfrm>
                <a:off x="475" y="1440"/>
                <a:ext cx="2544" cy="1440"/>
                <a:chOff x="192" y="1152"/>
                <a:chExt cx="2784" cy="1440"/>
              </a:xfrm>
            </p:grpSpPr>
            <p:sp>
              <p:nvSpPr>
                <p:cNvPr id="1396744" name="Freeform 8"/>
                <p:cNvSpPr>
                  <a:spLocks/>
                </p:cNvSpPr>
                <p:nvPr/>
              </p:nvSpPr>
              <p:spPr bwMode="auto">
                <a:xfrm>
                  <a:off x="192" y="1152"/>
                  <a:ext cx="2784" cy="1440"/>
                </a:xfrm>
                <a:custGeom>
                  <a:avLst/>
                  <a:gdLst>
                    <a:gd name="T0" fmla="*/ 1200 w 2592"/>
                    <a:gd name="T1" fmla="*/ 0 h 1344"/>
                    <a:gd name="T2" fmla="*/ 0 w 2592"/>
                    <a:gd name="T3" fmla="*/ 1344 h 1344"/>
                    <a:gd name="T4" fmla="*/ 2592 w 2592"/>
                    <a:gd name="T5" fmla="*/ 1344 h 1344"/>
                    <a:gd name="T6" fmla="*/ 1200 w 2592"/>
                    <a:gd name="T7" fmla="*/ 0 h 1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92" h="1344">
                      <a:moveTo>
                        <a:pt x="1200" y="0"/>
                      </a:moveTo>
                      <a:lnTo>
                        <a:pt x="0" y="1344"/>
                      </a:lnTo>
                      <a:lnTo>
                        <a:pt x="2592" y="1344"/>
                      </a:lnTo>
                      <a:lnTo>
                        <a:pt x="1200" y="0"/>
                      </a:lnTo>
                      <a:close/>
                    </a:path>
                  </a:pathLst>
                </a:custGeom>
                <a:solidFill>
                  <a:srgbClr val="FF99CC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96745" name="Freeform 9"/>
                <p:cNvSpPr>
                  <a:spLocks/>
                </p:cNvSpPr>
                <p:nvPr/>
              </p:nvSpPr>
              <p:spPr bwMode="auto">
                <a:xfrm>
                  <a:off x="480" y="1152"/>
                  <a:ext cx="2160" cy="1104"/>
                </a:xfrm>
                <a:custGeom>
                  <a:avLst/>
                  <a:gdLst>
                    <a:gd name="T0" fmla="*/ 1008 w 2160"/>
                    <a:gd name="T1" fmla="*/ 0 h 1104"/>
                    <a:gd name="T2" fmla="*/ 0 w 2160"/>
                    <a:gd name="T3" fmla="*/ 1104 h 1104"/>
                    <a:gd name="T4" fmla="*/ 2160 w 2160"/>
                    <a:gd name="T5" fmla="*/ 1104 h 1104"/>
                    <a:gd name="T6" fmla="*/ 1008 w 2160"/>
                    <a:gd name="T7" fmla="*/ 0 h 1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" h="1104">
                      <a:moveTo>
                        <a:pt x="1008" y="0"/>
                      </a:moveTo>
                      <a:lnTo>
                        <a:pt x="0" y="1104"/>
                      </a:lnTo>
                      <a:lnTo>
                        <a:pt x="2160" y="1104"/>
                      </a:lnTo>
                      <a:lnTo>
                        <a:pt x="1008" y="0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96746" name="Freeform 10"/>
                <p:cNvSpPr>
                  <a:spLocks/>
                </p:cNvSpPr>
                <p:nvPr/>
              </p:nvSpPr>
              <p:spPr bwMode="auto">
                <a:xfrm>
                  <a:off x="768" y="1152"/>
                  <a:ext cx="1536" cy="768"/>
                </a:xfrm>
                <a:custGeom>
                  <a:avLst/>
                  <a:gdLst>
                    <a:gd name="T0" fmla="*/ 720 w 1488"/>
                    <a:gd name="T1" fmla="*/ 0 h 768"/>
                    <a:gd name="T2" fmla="*/ 0 w 1488"/>
                    <a:gd name="T3" fmla="*/ 768 h 768"/>
                    <a:gd name="T4" fmla="*/ 1488 w 1488"/>
                    <a:gd name="T5" fmla="*/ 768 h 768"/>
                    <a:gd name="T6" fmla="*/ 720 w 1488"/>
                    <a:gd name="T7" fmla="*/ 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88" h="768">
                      <a:moveTo>
                        <a:pt x="720" y="0"/>
                      </a:moveTo>
                      <a:lnTo>
                        <a:pt x="0" y="768"/>
                      </a:lnTo>
                      <a:lnTo>
                        <a:pt x="1488" y="768"/>
                      </a:lnTo>
                      <a:lnTo>
                        <a:pt x="720" y="0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96747" name="Freeform 11"/>
                <p:cNvSpPr>
                  <a:spLocks/>
                </p:cNvSpPr>
                <p:nvPr/>
              </p:nvSpPr>
              <p:spPr bwMode="auto">
                <a:xfrm>
                  <a:off x="1057" y="1152"/>
                  <a:ext cx="963" cy="480"/>
                </a:xfrm>
                <a:custGeom>
                  <a:avLst/>
                  <a:gdLst>
                    <a:gd name="T0" fmla="*/ 480 w 1008"/>
                    <a:gd name="T1" fmla="*/ 0 h 528"/>
                    <a:gd name="T2" fmla="*/ 0 w 1008"/>
                    <a:gd name="T3" fmla="*/ 528 h 528"/>
                    <a:gd name="T4" fmla="*/ 1008 w 1008"/>
                    <a:gd name="T5" fmla="*/ 528 h 528"/>
                    <a:gd name="T6" fmla="*/ 480 w 1008"/>
                    <a:gd name="T7" fmla="*/ 0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08" h="528">
                      <a:moveTo>
                        <a:pt x="480" y="0"/>
                      </a:moveTo>
                      <a:lnTo>
                        <a:pt x="0" y="528"/>
                      </a:lnTo>
                      <a:lnTo>
                        <a:pt x="1008" y="528"/>
                      </a:lnTo>
                      <a:lnTo>
                        <a:pt x="48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396748" name="Text Box 12"/>
              <p:cNvSpPr txBox="1">
                <a:spLocks noChangeArrowheads="1"/>
              </p:cNvSpPr>
              <p:nvPr/>
            </p:nvSpPr>
            <p:spPr bwMode="auto">
              <a:xfrm>
                <a:off x="384" y="1680"/>
                <a:ext cx="859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200" u="sng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  <a:cs typeface="+mn-cs"/>
                  </a:rPr>
                  <a:t>Breadth-</a:t>
                </a:r>
              </a:p>
              <a:p>
                <a:pPr eaLnBrk="0" hangingPunct="0">
                  <a:defRPr/>
                </a:pPr>
                <a:r>
                  <a:rPr lang="en-US" sz="2200" u="sng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  <a:cs typeface="+mn-cs"/>
                  </a:rPr>
                  <a:t>first</a:t>
                </a:r>
                <a:endPara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endParaRPr>
              </a:p>
            </p:txBody>
          </p:sp>
          <p:sp>
            <p:nvSpPr>
              <p:cNvPr id="1396749" name="Text Box 13"/>
              <p:cNvSpPr txBox="1">
                <a:spLocks noChangeArrowheads="1"/>
              </p:cNvSpPr>
              <p:nvPr/>
            </p:nvSpPr>
            <p:spPr bwMode="auto">
              <a:xfrm>
                <a:off x="1440" y="1603"/>
                <a:ext cx="494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20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  <a:cs typeface="+mn-cs"/>
                  </a:rPr>
                  <a:t>d = 1</a:t>
                </a:r>
              </a:p>
            </p:txBody>
          </p:sp>
          <p:sp>
            <p:nvSpPr>
              <p:cNvPr id="1396750" name="Text Box 14"/>
              <p:cNvSpPr txBox="1">
                <a:spLocks noChangeArrowheads="1"/>
              </p:cNvSpPr>
              <p:nvPr/>
            </p:nvSpPr>
            <p:spPr bwMode="auto">
              <a:xfrm>
                <a:off x="1440" y="1920"/>
                <a:ext cx="522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20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  <a:cs typeface="+mn-cs"/>
                  </a:rPr>
                  <a:t>d = 2</a:t>
                </a:r>
              </a:p>
            </p:txBody>
          </p:sp>
          <p:sp>
            <p:nvSpPr>
              <p:cNvPr id="1396751" name="Text Box 15"/>
              <p:cNvSpPr txBox="1">
                <a:spLocks noChangeArrowheads="1"/>
              </p:cNvSpPr>
              <p:nvPr/>
            </p:nvSpPr>
            <p:spPr bwMode="auto">
              <a:xfrm>
                <a:off x="1440" y="2227"/>
                <a:ext cx="522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20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  <a:cs typeface="+mn-cs"/>
                  </a:rPr>
                  <a:t>d = 3</a:t>
                </a:r>
              </a:p>
            </p:txBody>
          </p:sp>
          <p:sp>
            <p:nvSpPr>
              <p:cNvPr id="1396752" name="Text Box 16"/>
              <p:cNvSpPr txBox="1">
                <a:spLocks noChangeArrowheads="1"/>
              </p:cNvSpPr>
              <p:nvPr/>
            </p:nvSpPr>
            <p:spPr bwMode="auto">
              <a:xfrm>
                <a:off x="1440" y="2611"/>
                <a:ext cx="522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20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  <a:cs typeface="+mn-cs"/>
                  </a:rPr>
                  <a:t>d = 4</a:t>
                </a:r>
              </a:p>
            </p:txBody>
          </p:sp>
          <p:sp>
            <p:nvSpPr>
              <p:cNvPr id="1396753" name="Text Box 17"/>
              <p:cNvSpPr txBox="1">
                <a:spLocks noChangeArrowheads="1"/>
              </p:cNvSpPr>
              <p:nvPr/>
            </p:nvSpPr>
            <p:spPr bwMode="auto">
              <a:xfrm>
                <a:off x="566" y="3043"/>
                <a:ext cx="2059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20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  <a:cs typeface="+mn-cs"/>
                  </a:rPr>
                  <a:t>Expand by depth-layers</a:t>
                </a:r>
              </a:p>
            </p:txBody>
          </p:sp>
        </p:grpSp>
      </p:grpSp>
      <p:sp>
        <p:nvSpPr>
          <p:cNvPr id="1396754" name="Rectangle 18"/>
          <p:cNvSpPr>
            <a:spLocks noChangeArrowheads="1"/>
          </p:cNvSpPr>
          <p:nvPr/>
        </p:nvSpPr>
        <p:spPr bwMode="auto">
          <a:xfrm>
            <a:off x="1828800" y="5638800"/>
            <a:ext cx="617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cs typeface="+mn-cs"/>
              </a:rPr>
              <a:t>IDA* :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Iterative Deepening A* (</a:t>
            </a:r>
            <a:r>
              <a:rPr lang="en-US" sz="1800" b="1" dirty="0" err="1" smtClean="0">
                <a:solidFill>
                  <a:srgbClr val="FF0000"/>
                </a:solidFill>
                <a:cs typeface="+mn-cs"/>
              </a:rPr>
              <a:t>Korf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 1985)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Use </a:t>
            </a:r>
            <a:r>
              <a:rPr lang="en-US" sz="1800" b="1" dirty="0">
                <a:solidFill>
                  <a:srgbClr val="FF0000"/>
                </a:solidFill>
                <a:cs typeface="+mn-cs"/>
              </a:rPr>
              <a:t>idea similar to Iterative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Deepening DFS.</a:t>
            </a:r>
            <a:endParaRPr lang="en-US" sz="1800" b="1" dirty="0">
              <a:solidFill>
                <a:srgbClr val="FF0000"/>
              </a:solidFill>
              <a:cs typeface="+mn-cs"/>
            </a:endParaRPr>
          </a:p>
        </p:txBody>
      </p:sp>
      <p:grpSp>
        <p:nvGrpSpPr>
          <p:cNvPr id="1396755" name="Group 19"/>
          <p:cNvGrpSpPr>
            <a:grpSpLocks/>
          </p:cNvGrpSpPr>
          <p:nvPr/>
        </p:nvGrpSpPr>
        <p:grpSpPr bwMode="auto">
          <a:xfrm>
            <a:off x="5470525" y="2133600"/>
            <a:ext cx="3140075" cy="3124200"/>
            <a:chOff x="3446" y="1344"/>
            <a:chExt cx="1978" cy="1968"/>
          </a:xfrm>
        </p:grpSpPr>
        <p:sp>
          <p:nvSpPr>
            <p:cNvPr id="1396756" name="Freeform 20"/>
            <p:cNvSpPr>
              <a:spLocks/>
            </p:cNvSpPr>
            <p:nvPr/>
          </p:nvSpPr>
          <p:spPr bwMode="auto">
            <a:xfrm>
              <a:off x="3552" y="1344"/>
              <a:ext cx="1872" cy="1728"/>
            </a:xfrm>
            <a:custGeom>
              <a:avLst/>
              <a:gdLst>
                <a:gd name="T0" fmla="*/ 1073 w 1785"/>
                <a:gd name="T1" fmla="*/ 0 h 1938"/>
                <a:gd name="T2" fmla="*/ 17 w 1785"/>
                <a:gd name="T3" fmla="*/ 1152 h 1938"/>
                <a:gd name="T4" fmla="*/ 42 w 1785"/>
                <a:gd name="T5" fmla="*/ 1350 h 1938"/>
                <a:gd name="T6" fmla="*/ 155 w 1785"/>
                <a:gd name="T7" fmla="*/ 1486 h 1938"/>
                <a:gd name="T8" fmla="*/ 178 w 1785"/>
                <a:gd name="T9" fmla="*/ 1520 h 1938"/>
                <a:gd name="T10" fmla="*/ 257 w 1785"/>
                <a:gd name="T11" fmla="*/ 1576 h 1938"/>
                <a:gd name="T12" fmla="*/ 370 w 1785"/>
                <a:gd name="T13" fmla="*/ 1678 h 1938"/>
                <a:gd name="T14" fmla="*/ 608 w 1785"/>
                <a:gd name="T15" fmla="*/ 1871 h 1938"/>
                <a:gd name="T16" fmla="*/ 698 w 1785"/>
                <a:gd name="T17" fmla="*/ 1938 h 1938"/>
                <a:gd name="T18" fmla="*/ 1276 w 1785"/>
                <a:gd name="T19" fmla="*/ 1904 h 1938"/>
                <a:gd name="T20" fmla="*/ 1355 w 1785"/>
                <a:gd name="T21" fmla="*/ 1893 h 1938"/>
                <a:gd name="T22" fmla="*/ 1536 w 1785"/>
                <a:gd name="T23" fmla="*/ 1667 h 1938"/>
                <a:gd name="T24" fmla="*/ 1593 w 1785"/>
                <a:gd name="T25" fmla="*/ 1531 h 1938"/>
                <a:gd name="T26" fmla="*/ 1672 w 1785"/>
                <a:gd name="T27" fmla="*/ 1316 h 1938"/>
                <a:gd name="T28" fmla="*/ 1717 w 1785"/>
                <a:gd name="T29" fmla="*/ 1248 h 1938"/>
                <a:gd name="T30" fmla="*/ 1762 w 1785"/>
                <a:gd name="T31" fmla="*/ 1203 h 1938"/>
                <a:gd name="T32" fmla="*/ 1785 w 1785"/>
                <a:gd name="T33" fmla="*/ 1169 h 1938"/>
                <a:gd name="T34" fmla="*/ 1073 w 1785"/>
                <a:gd name="T35" fmla="*/ 0 h 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85" h="1938">
                  <a:moveTo>
                    <a:pt x="1073" y="0"/>
                  </a:moveTo>
                  <a:lnTo>
                    <a:pt x="17" y="1152"/>
                  </a:lnTo>
                  <a:cubicBezTo>
                    <a:pt x="18" y="1213"/>
                    <a:pt x="11" y="1294"/>
                    <a:pt x="42" y="1350"/>
                  </a:cubicBezTo>
                  <a:cubicBezTo>
                    <a:pt x="162" y="1565"/>
                    <a:pt x="0" y="1257"/>
                    <a:pt x="155" y="1486"/>
                  </a:cubicBezTo>
                  <a:cubicBezTo>
                    <a:pt x="163" y="1497"/>
                    <a:pt x="168" y="1510"/>
                    <a:pt x="178" y="1520"/>
                  </a:cubicBezTo>
                  <a:cubicBezTo>
                    <a:pt x="266" y="1608"/>
                    <a:pt x="184" y="1511"/>
                    <a:pt x="257" y="1576"/>
                  </a:cubicBezTo>
                  <a:cubicBezTo>
                    <a:pt x="389" y="1694"/>
                    <a:pt x="289" y="1623"/>
                    <a:pt x="370" y="1678"/>
                  </a:cubicBezTo>
                  <a:cubicBezTo>
                    <a:pt x="429" y="1765"/>
                    <a:pt x="523" y="1814"/>
                    <a:pt x="608" y="1871"/>
                  </a:cubicBezTo>
                  <a:cubicBezTo>
                    <a:pt x="639" y="1892"/>
                    <a:pt x="698" y="1938"/>
                    <a:pt x="698" y="1938"/>
                  </a:cubicBezTo>
                  <a:cubicBezTo>
                    <a:pt x="906" y="1931"/>
                    <a:pt x="1075" y="1917"/>
                    <a:pt x="1276" y="1904"/>
                  </a:cubicBezTo>
                  <a:cubicBezTo>
                    <a:pt x="1302" y="1900"/>
                    <a:pt x="1329" y="1900"/>
                    <a:pt x="1355" y="1893"/>
                  </a:cubicBezTo>
                  <a:cubicBezTo>
                    <a:pt x="1456" y="1863"/>
                    <a:pt x="1486" y="1741"/>
                    <a:pt x="1536" y="1667"/>
                  </a:cubicBezTo>
                  <a:cubicBezTo>
                    <a:pt x="1552" y="1619"/>
                    <a:pt x="1576" y="1581"/>
                    <a:pt x="1593" y="1531"/>
                  </a:cubicBezTo>
                  <a:cubicBezTo>
                    <a:pt x="1618" y="1458"/>
                    <a:pt x="1628" y="1381"/>
                    <a:pt x="1672" y="1316"/>
                  </a:cubicBezTo>
                  <a:cubicBezTo>
                    <a:pt x="1698" y="1235"/>
                    <a:pt x="1661" y="1333"/>
                    <a:pt x="1717" y="1248"/>
                  </a:cubicBezTo>
                  <a:cubicBezTo>
                    <a:pt x="1751" y="1196"/>
                    <a:pt x="1697" y="1224"/>
                    <a:pt x="1762" y="1203"/>
                  </a:cubicBezTo>
                  <a:cubicBezTo>
                    <a:pt x="1770" y="1192"/>
                    <a:pt x="1785" y="1169"/>
                    <a:pt x="1785" y="1169"/>
                  </a:cubicBezTo>
                  <a:lnTo>
                    <a:pt x="1073" y="0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6757" name="Freeform 21"/>
            <p:cNvSpPr>
              <a:spLocks/>
            </p:cNvSpPr>
            <p:nvPr/>
          </p:nvSpPr>
          <p:spPr bwMode="auto">
            <a:xfrm>
              <a:off x="3792" y="1344"/>
              <a:ext cx="1463" cy="1395"/>
            </a:xfrm>
            <a:custGeom>
              <a:avLst/>
              <a:gdLst>
                <a:gd name="T0" fmla="*/ 864 w 1463"/>
                <a:gd name="T1" fmla="*/ 0 h 1565"/>
                <a:gd name="T2" fmla="*/ 0 w 1463"/>
                <a:gd name="T3" fmla="*/ 912 h 1565"/>
                <a:gd name="T4" fmla="*/ 150 w 1463"/>
                <a:gd name="T5" fmla="*/ 1135 h 1565"/>
                <a:gd name="T6" fmla="*/ 308 w 1463"/>
                <a:gd name="T7" fmla="*/ 1316 h 1565"/>
                <a:gd name="T8" fmla="*/ 365 w 1463"/>
                <a:gd name="T9" fmla="*/ 1361 h 1565"/>
                <a:gd name="T10" fmla="*/ 455 w 1463"/>
                <a:gd name="T11" fmla="*/ 1452 h 1565"/>
                <a:gd name="T12" fmla="*/ 535 w 1463"/>
                <a:gd name="T13" fmla="*/ 1486 h 1565"/>
                <a:gd name="T14" fmla="*/ 693 w 1463"/>
                <a:gd name="T15" fmla="*/ 1565 h 1565"/>
                <a:gd name="T16" fmla="*/ 829 w 1463"/>
                <a:gd name="T17" fmla="*/ 1554 h 1565"/>
                <a:gd name="T18" fmla="*/ 999 w 1463"/>
                <a:gd name="T19" fmla="*/ 1339 h 1565"/>
                <a:gd name="T20" fmla="*/ 1180 w 1463"/>
                <a:gd name="T21" fmla="*/ 1078 h 1565"/>
                <a:gd name="T22" fmla="*/ 1259 w 1463"/>
                <a:gd name="T23" fmla="*/ 1022 h 1565"/>
                <a:gd name="T24" fmla="*/ 1304 w 1463"/>
                <a:gd name="T25" fmla="*/ 988 h 1565"/>
                <a:gd name="T26" fmla="*/ 1372 w 1463"/>
                <a:gd name="T27" fmla="*/ 965 h 1565"/>
                <a:gd name="T28" fmla="*/ 1463 w 1463"/>
                <a:gd name="T29" fmla="*/ 920 h 1565"/>
                <a:gd name="T30" fmla="*/ 864 w 1463"/>
                <a:gd name="T31" fmla="*/ 0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3" h="1565">
                  <a:moveTo>
                    <a:pt x="864" y="0"/>
                  </a:moveTo>
                  <a:lnTo>
                    <a:pt x="0" y="912"/>
                  </a:lnTo>
                  <a:cubicBezTo>
                    <a:pt x="53" y="986"/>
                    <a:pt x="99" y="1060"/>
                    <a:pt x="150" y="1135"/>
                  </a:cubicBezTo>
                  <a:cubicBezTo>
                    <a:pt x="177" y="1220"/>
                    <a:pt x="249" y="1257"/>
                    <a:pt x="308" y="1316"/>
                  </a:cubicBezTo>
                  <a:cubicBezTo>
                    <a:pt x="359" y="1367"/>
                    <a:pt x="300" y="1340"/>
                    <a:pt x="365" y="1361"/>
                  </a:cubicBezTo>
                  <a:cubicBezTo>
                    <a:pt x="399" y="1405"/>
                    <a:pt x="404" y="1420"/>
                    <a:pt x="455" y="1452"/>
                  </a:cubicBezTo>
                  <a:cubicBezTo>
                    <a:pt x="479" y="1468"/>
                    <a:pt x="510" y="1471"/>
                    <a:pt x="535" y="1486"/>
                  </a:cubicBezTo>
                  <a:cubicBezTo>
                    <a:pt x="593" y="1521"/>
                    <a:pt x="628" y="1544"/>
                    <a:pt x="693" y="1565"/>
                  </a:cubicBezTo>
                  <a:cubicBezTo>
                    <a:pt x="738" y="1561"/>
                    <a:pt x="784" y="1562"/>
                    <a:pt x="829" y="1554"/>
                  </a:cubicBezTo>
                  <a:cubicBezTo>
                    <a:pt x="922" y="1537"/>
                    <a:pt x="957" y="1408"/>
                    <a:pt x="999" y="1339"/>
                  </a:cubicBezTo>
                  <a:cubicBezTo>
                    <a:pt x="1025" y="1229"/>
                    <a:pt x="1096" y="1151"/>
                    <a:pt x="1180" y="1078"/>
                  </a:cubicBezTo>
                  <a:cubicBezTo>
                    <a:pt x="1246" y="1020"/>
                    <a:pt x="1198" y="1042"/>
                    <a:pt x="1259" y="1022"/>
                  </a:cubicBezTo>
                  <a:cubicBezTo>
                    <a:pt x="1274" y="1011"/>
                    <a:pt x="1287" y="996"/>
                    <a:pt x="1304" y="988"/>
                  </a:cubicBezTo>
                  <a:cubicBezTo>
                    <a:pt x="1325" y="977"/>
                    <a:pt x="1372" y="965"/>
                    <a:pt x="1372" y="965"/>
                  </a:cubicBezTo>
                  <a:cubicBezTo>
                    <a:pt x="1446" y="916"/>
                    <a:pt x="1413" y="920"/>
                    <a:pt x="1463" y="920"/>
                  </a:cubicBezTo>
                  <a:lnTo>
                    <a:pt x="864" y="0"/>
                  </a:lnTo>
                  <a:close/>
                </a:path>
              </a:pathLst>
            </a:custGeom>
            <a:solidFill>
              <a:srgbClr val="FFCCCC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6758" name="Freeform 22"/>
            <p:cNvSpPr>
              <a:spLocks/>
            </p:cNvSpPr>
            <p:nvPr/>
          </p:nvSpPr>
          <p:spPr bwMode="auto">
            <a:xfrm>
              <a:off x="4032" y="1344"/>
              <a:ext cx="1056" cy="1027"/>
            </a:xfrm>
            <a:custGeom>
              <a:avLst/>
              <a:gdLst>
                <a:gd name="T0" fmla="*/ 576 w 994"/>
                <a:gd name="T1" fmla="*/ 0 h 1214"/>
                <a:gd name="T2" fmla="*/ 0 w 994"/>
                <a:gd name="T3" fmla="*/ 672 h 1214"/>
                <a:gd name="T4" fmla="*/ 99 w 994"/>
                <a:gd name="T5" fmla="*/ 886 h 1214"/>
                <a:gd name="T6" fmla="*/ 133 w 994"/>
                <a:gd name="T7" fmla="*/ 908 h 1214"/>
                <a:gd name="T8" fmla="*/ 247 w 994"/>
                <a:gd name="T9" fmla="*/ 1010 h 1214"/>
                <a:gd name="T10" fmla="*/ 462 w 994"/>
                <a:gd name="T11" fmla="*/ 1214 h 1214"/>
                <a:gd name="T12" fmla="*/ 518 w 994"/>
                <a:gd name="T13" fmla="*/ 1203 h 1214"/>
                <a:gd name="T14" fmla="*/ 575 w 994"/>
                <a:gd name="T15" fmla="*/ 1056 h 1214"/>
                <a:gd name="T16" fmla="*/ 597 w 994"/>
                <a:gd name="T17" fmla="*/ 1022 h 1214"/>
                <a:gd name="T18" fmla="*/ 677 w 994"/>
                <a:gd name="T19" fmla="*/ 886 h 1214"/>
                <a:gd name="T20" fmla="*/ 813 w 994"/>
                <a:gd name="T21" fmla="*/ 761 h 1214"/>
                <a:gd name="T22" fmla="*/ 903 w 994"/>
                <a:gd name="T23" fmla="*/ 739 h 1214"/>
                <a:gd name="T24" fmla="*/ 994 w 994"/>
                <a:gd name="T25" fmla="*/ 693 h 1214"/>
                <a:gd name="T26" fmla="*/ 576 w 994"/>
                <a:gd name="T27" fmla="*/ 0 h 1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4" h="1214">
                  <a:moveTo>
                    <a:pt x="576" y="0"/>
                  </a:moveTo>
                  <a:lnTo>
                    <a:pt x="0" y="672"/>
                  </a:lnTo>
                  <a:cubicBezTo>
                    <a:pt x="42" y="742"/>
                    <a:pt x="74" y="808"/>
                    <a:pt x="99" y="886"/>
                  </a:cubicBezTo>
                  <a:cubicBezTo>
                    <a:pt x="103" y="899"/>
                    <a:pt x="122" y="900"/>
                    <a:pt x="133" y="908"/>
                  </a:cubicBezTo>
                  <a:cubicBezTo>
                    <a:pt x="212" y="963"/>
                    <a:pt x="202" y="946"/>
                    <a:pt x="247" y="1010"/>
                  </a:cubicBezTo>
                  <a:cubicBezTo>
                    <a:pt x="305" y="1093"/>
                    <a:pt x="360" y="1181"/>
                    <a:pt x="462" y="1214"/>
                  </a:cubicBezTo>
                  <a:cubicBezTo>
                    <a:pt x="481" y="1210"/>
                    <a:pt x="501" y="1212"/>
                    <a:pt x="518" y="1203"/>
                  </a:cubicBezTo>
                  <a:cubicBezTo>
                    <a:pt x="562" y="1178"/>
                    <a:pt x="557" y="1098"/>
                    <a:pt x="575" y="1056"/>
                  </a:cubicBezTo>
                  <a:cubicBezTo>
                    <a:pt x="580" y="1044"/>
                    <a:pt x="592" y="1034"/>
                    <a:pt x="597" y="1022"/>
                  </a:cubicBezTo>
                  <a:cubicBezTo>
                    <a:pt x="628" y="951"/>
                    <a:pt x="624" y="945"/>
                    <a:pt x="677" y="886"/>
                  </a:cubicBezTo>
                  <a:cubicBezTo>
                    <a:pt x="703" y="857"/>
                    <a:pt x="766" y="778"/>
                    <a:pt x="813" y="761"/>
                  </a:cubicBezTo>
                  <a:cubicBezTo>
                    <a:pt x="842" y="750"/>
                    <a:pt x="903" y="739"/>
                    <a:pt x="903" y="739"/>
                  </a:cubicBezTo>
                  <a:cubicBezTo>
                    <a:pt x="977" y="689"/>
                    <a:pt x="944" y="693"/>
                    <a:pt x="994" y="693"/>
                  </a:cubicBezTo>
                  <a:lnTo>
                    <a:pt x="576" y="0"/>
                  </a:lnTo>
                  <a:close/>
                </a:path>
              </a:pathLst>
            </a:custGeom>
            <a:solidFill>
              <a:srgbClr val="FFCCFF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6759" name="Freeform 23"/>
            <p:cNvSpPr>
              <a:spLocks/>
            </p:cNvSpPr>
            <p:nvPr/>
          </p:nvSpPr>
          <p:spPr bwMode="auto">
            <a:xfrm>
              <a:off x="4272" y="1344"/>
              <a:ext cx="677" cy="588"/>
            </a:xfrm>
            <a:custGeom>
              <a:avLst/>
              <a:gdLst>
                <a:gd name="T0" fmla="*/ 336 w 629"/>
                <a:gd name="T1" fmla="*/ 0 h 659"/>
                <a:gd name="T2" fmla="*/ 0 w 629"/>
                <a:gd name="T3" fmla="*/ 384 h 659"/>
                <a:gd name="T4" fmla="*/ 63 w 629"/>
                <a:gd name="T5" fmla="*/ 433 h 659"/>
                <a:gd name="T6" fmla="*/ 154 w 629"/>
                <a:gd name="T7" fmla="*/ 558 h 659"/>
                <a:gd name="T8" fmla="*/ 256 w 629"/>
                <a:gd name="T9" fmla="*/ 659 h 659"/>
                <a:gd name="T10" fmla="*/ 346 w 629"/>
                <a:gd name="T11" fmla="*/ 648 h 659"/>
                <a:gd name="T12" fmla="*/ 380 w 629"/>
                <a:gd name="T13" fmla="*/ 614 h 659"/>
                <a:gd name="T14" fmla="*/ 482 w 629"/>
                <a:gd name="T15" fmla="*/ 478 h 659"/>
                <a:gd name="T16" fmla="*/ 561 w 629"/>
                <a:gd name="T17" fmla="*/ 444 h 659"/>
                <a:gd name="T18" fmla="*/ 629 w 629"/>
                <a:gd name="T19" fmla="*/ 422 h 659"/>
                <a:gd name="T20" fmla="*/ 336 w 629"/>
                <a:gd name="T21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9" h="659">
                  <a:moveTo>
                    <a:pt x="336" y="0"/>
                  </a:moveTo>
                  <a:lnTo>
                    <a:pt x="0" y="384"/>
                  </a:lnTo>
                  <a:cubicBezTo>
                    <a:pt x="29" y="399"/>
                    <a:pt x="43" y="402"/>
                    <a:pt x="63" y="433"/>
                  </a:cubicBezTo>
                  <a:cubicBezTo>
                    <a:pt x="98" y="487"/>
                    <a:pt x="81" y="532"/>
                    <a:pt x="154" y="558"/>
                  </a:cubicBezTo>
                  <a:cubicBezTo>
                    <a:pt x="190" y="594"/>
                    <a:pt x="214" y="632"/>
                    <a:pt x="256" y="659"/>
                  </a:cubicBezTo>
                  <a:cubicBezTo>
                    <a:pt x="286" y="655"/>
                    <a:pt x="318" y="658"/>
                    <a:pt x="346" y="648"/>
                  </a:cubicBezTo>
                  <a:cubicBezTo>
                    <a:pt x="361" y="643"/>
                    <a:pt x="370" y="627"/>
                    <a:pt x="380" y="614"/>
                  </a:cubicBezTo>
                  <a:cubicBezTo>
                    <a:pt x="416" y="568"/>
                    <a:pt x="436" y="516"/>
                    <a:pt x="482" y="478"/>
                  </a:cubicBezTo>
                  <a:cubicBezTo>
                    <a:pt x="516" y="450"/>
                    <a:pt x="517" y="457"/>
                    <a:pt x="561" y="444"/>
                  </a:cubicBezTo>
                  <a:cubicBezTo>
                    <a:pt x="584" y="437"/>
                    <a:pt x="629" y="422"/>
                    <a:pt x="629" y="422"/>
                  </a:cubicBezTo>
                  <a:lnTo>
                    <a:pt x="336" y="0"/>
                  </a:ln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6760" name="Text Box 24"/>
            <p:cNvSpPr txBox="1">
              <a:spLocks noChangeArrowheads="1"/>
            </p:cNvSpPr>
            <p:nvPr/>
          </p:nvSpPr>
          <p:spPr bwMode="auto">
            <a:xfrm>
              <a:off x="4420" y="1469"/>
              <a:ext cx="28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f1</a:t>
              </a:r>
            </a:p>
          </p:txBody>
        </p:sp>
        <p:sp>
          <p:nvSpPr>
            <p:cNvPr id="1396761" name="Text Box 25"/>
            <p:cNvSpPr txBox="1">
              <a:spLocks noChangeArrowheads="1"/>
            </p:cNvSpPr>
            <p:nvPr/>
          </p:nvSpPr>
          <p:spPr bwMode="auto">
            <a:xfrm>
              <a:off x="4397" y="1897"/>
              <a:ext cx="3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f2</a:t>
              </a:r>
            </a:p>
          </p:txBody>
        </p:sp>
        <p:sp>
          <p:nvSpPr>
            <p:cNvPr id="1396762" name="Text Box 26"/>
            <p:cNvSpPr txBox="1">
              <a:spLocks noChangeArrowheads="1"/>
            </p:cNvSpPr>
            <p:nvPr/>
          </p:nvSpPr>
          <p:spPr bwMode="auto">
            <a:xfrm>
              <a:off x="4397" y="2368"/>
              <a:ext cx="3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f3</a:t>
              </a:r>
            </a:p>
          </p:txBody>
        </p:sp>
        <p:sp>
          <p:nvSpPr>
            <p:cNvPr id="1396763" name="Text Box 27"/>
            <p:cNvSpPr txBox="1">
              <a:spLocks noChangeArrowheads="1"/>
            </p:cNvSpPr>
            <p:nvPr/>
          </p:nvSpPr>
          <p:spPr bwMode="auto">
            <a:xfrm>
              <a:off x="4397" y="2753"/>
              <a:ext cx="3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f4</a:t>
              </a:r>
            </a:p>
          </p:txBody>
        </p:sp>
        <p:sp>
          <p:nvSpPr>
            <p:cNvPr id="1396764" name="Text Box 28"/>
            <p:cNvSpPr txBox="1">
              <a:spLocks noChangeArrowheads="1"/>
            </p:cNvSpPr>
            <p:nvPr/>
          </p:nvSpPr>
          <p:spPr bwMode="auto">
            <a:xfrm>
              <a:off x="3744" y="1532"/>
              <a:ext cx="33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200" u="sng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A*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6765" name="Text Box 29"/>
            <p:cNvSpPr txBox="1">
              <a:spLocks noChangeArrowheads="1"/>
            </p:cNvSpPr>
            <p:nvPr/>
          </p:nvSpPr>
          <p:spPr bwMode="auto">
            <a:xfrm>
              <a:off x="3446" y="3043"/>
              <a:ext cx="197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Expands by f-contours</a:t>
              </a:r>
            </a:p>
          </p:txBody>
        </p:sp>
      </p:grpSp>
      <p:sp>
        <p:nvSpPr>
          <p:cNvPr id="1396766" name="Rectangle 30"/>
          <p:cNvSpPr>
            <a:spLocks noChangeArrowheads="1"/>
          </p:cNvSpPr>
          <p:nvPr/>
        </p:nvSpPr>
        <p:spPr bwMode="auto">
          <a:xfrm>
            <a:off x="0" y="6396038"/>
            <a:ext cx="3529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i="1" dirty="0" err="1">
                <a:solidFill>
                  <a:schemeClr val="tx2"/>
                </a:solidFill>
                <a:cs typeface="+mn-cs"/>
              </a:rPr>
              <a:t>Slides</a:t>
            </a:r>
            <a:r>
              <a:rPr lang="de-DE" sz="1600" i="1" dirty="0">
                <a:solidFill>
                  <a:schemeClr val="tx2"/>
                </a:solidFill>
                <a:cs typeface="+mn-cs"/>
              </a:rPr>
              <a:t> </a:t>
            </a:r>
            <a:r>
              <a:rPr lang="de-DE" sz="1600" i="1" dirty="0" err="1">
                <a:solidFill>
                  <a:schemeClr val="tx2"/>
                </a:solidFill>
                <a:cs typeface="+mn-cs"/>
              </a:rPr>
              <a:t>adapted</a:t>
            </a:r>
            <a:r>
              <a:rPr lang="de-DE" sz="1600" i="1" dirty="0">
                <a:solidFill>
                  <a:schemeClr val="tx2"/>
                </a:solidFill>
                <a:cs typeface="+mn-cs"/>
              </a:rPr>
              <a:t> </a:t>
            </a:r>
            <a:r>
              <a:rPr lang="de-DE" sz="1600" i="1" dirty="0" err="1">
                <a:solidFill>
                  <a:schemeClr val="tx2"/>
                </a:solidFill>
                <a:cs typeface="+mn-cs"/>
              </a:rPr>
              <a:t>from</a:t>
            </a:r>
            <a:r>
              <a:rPr lang="de-DE" sz="1600" i="1" dirty="0">
                <a:solidFill>
                  <a:schemeClr val="tx2"/>
                </a:solidFill>
                <a:cs typeface="+mn-cs"/>
              </a:rPr>
              <a:t> Daniel de </a:t>
            </a:r>
            <a:r>
              <a:rPr lang="de-DE" sz="1600" i="1" dirty="0" err="1">
                <a:solidFill>
                  <a:schemeClr val="tx2"/>
                </a:solidFill>
                <a:cs typeface="+mn-cs"/>
              </a:rPr>
              <a:t>Schreye‘s</a:t>
            </a:r>
            <a:r>
              <a:rPr lang="de-DE" dirty="0">
                <a:cs typeface="+mn-cs"/>
              </a:rPr>
              <a:t> 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39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9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9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6739" grpId="0" build="p" autoUpdateAnimBg="0" advAuto="0"/>
      <p:bldP spid="1396754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762" name="Group 2"/>
          <p:cNvGrpSpPr>
            <a:grpSpLocks/>
          </p:cNvGrpSpPr>
          <p:nvPr/>
        </p:nvGrpSpPr>
        <p:grpSpPr bwMode="auto">
          <a:xfrm>
            <a:off x="914400" y="1447800"/>
            <a:ext cx="7924800" cy="3505200"/>
            <a:chOff x="672" y="720"/>
            <a:chExt cx="4992" cy="2208"/>
          </a:xfrm>
        </p:grpSpPr>
        <p:grpSp>
          <p:nvGrpSpPr>
            <p:cNvPr id="94224" name="Group 3"/>
            <p:cNvGrpSpPr>
              <a:grpSpLocks/>
            </p:cNvGrpSpPr>
            <p:nvPr/>
          </p:nvGrpSpPr>
          <p:grpSpPr bwMode="auto">
            <a:xfrm>
              <a:off x="672" y="720"/>
              <a:ext cx="2160" cy="2208"/>
              <a:chOff x="672" y="720"/>
              <a:chExt cx="2160" cy="2208"/>
            </a:xfrm>
          </p:grpSpPr>
          <p:sp>
            <p:nvSpPr>
              <p:cNvPr id="1397764" name="Rectangle 4"/>
              <p:cNvSpPr>
                <a:spLocks noChangeArrowheads="1"/>
              </p:cNvSpPr>
              <p:nvPr/>
            </p:nvSpPr>
            <p:spPr bwMode="auto">
              <a:xfrm>
                <a:off x="672" y="720"/>
                <a:ext cx="2160" cy="220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97765" name="Text Box 5"/>
              <p:cNvSpPr txBox="1">
                <a:spLocks noChangeArrowheads="1"/>
              </p:cNvSpPr>
              <p:nvPr/>
            </p:nvSpPr>
            <p:spPr bwMode="auto">
              <a:xfrm>
                <a:off x="789" y="720"/>
                <a:ext cx="1083" cy="6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200">
                    <a:solidFill>
                      <a:srgbClr val="CC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  <a:cs typeface="+mn-cs"/>
                  </a:rPr>
                  <a:t>Depth-first</a:t>
                </a:r>
              </a:p>
              <a:p>
                <a:pPr eaLnBrk="0" hangingPunct="0">
                  <a:defRPr/>
                </a:pPr>
                <a:r>
                  <a:rPr lang="en-US" sz="2200">
                    <a:solidFill>
                      <a:srgbClr val="CC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  <a:cs typeface="+mn-cs"/>
                  </a:rPr>
                  <a:t>in each f-</a:t>
                </a:r>
              </a:p>
              <a:p>
                <a:pPr eaLnBrk="0" hangingPunct="0">
                  <a:defRPr/>
                </a:pPr>
                <a:r>
                  <a:rPr lang="en-US" sz="2200">
                    <a:solidFill>
                      <a:srgbClr val="CC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  <a:cs typeface="+mn-cs"/>
                  </a:rPr>
                  <a:t>contour</a:t>
                </a:r>
              </a:p>
            </p:txBody>
          </p:sp>
        </p:grpSp>
        <p:sp>
          <p:nvSpPr>
            <p:cNvPr id="1397766" name="Rectangle 6"/>
            <p:cNvSpPr>
              <a:spLocks noChangeArrowheads="1"/>
            </p:cNvSpPr>
            <p:nvPr/>
          </p:nvSpPr>
          <p:spPr bwMode="auto">
            <a:xfrm>
              <a:off x="3065" y="720"/>
              <a:ext cx="2407" cy="22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7767" name="Rectangle 7"/>
            <p:cNvSpPr>
              <a:spLocks noChangeArrowheads="1"/>
            </p:cNvSpPr>
            <p:nvPr/>
          </p:nvSpPr>
          <p:spPr bwMode="auto">
            <a:xfrm>
              <a:off x="3120" y="768"/>
              <a:ext cx="2544" cy="21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b="1" dirty="0">
                  <a:solidFill>
                    <a:srgbClr val="3333CC"/>
                  </a:solidFill>
                  <a:cs typeface="+mn-cs"/>
                </a:rPr>
                <a:t>Perform </a:t>
              </a:r>
              <a:r>
                <a:rPr lang="en-US" sz="2000" b="1" i="1" dirty="0">
                  <a:solidFill>
                    <a:srgbClr val="FF0000"/>
                  </a:solidFill>
                  <a:cs typeface="+mn-cs"/>
                </a:rPr>
                <a:t>depth-first search </a:t>
              </a:r>
              <a:r>
                <a:rPr lang="en-US" sz="2000" b="1" dirty="0">
                  <a:solidFill>
                    <a:srgbClr val="009973"/>
                  </a:solidFill>
                  <a:cs typeface="+mn-cs"/>
                </a:rPr>
                <a:t>LIMITED to some f-bound</a:t>
              </a:r>
              <a:r>
                <a:rPr lang="en-US" sz="2000" dirty="0">
                  <a:solidFill>
                    <a:srgbClr val="3333CC"/>
                  </a:solidFill>
                  <a:cs typeface="+mn-cs"/>
                </a:rPr>
                <a:t>.</a:t>
              </a:r>
            </a:p>
            <a:p>
              <a:pPr marL="342900" indent="-342900">
                <a:spcBef>
                  <a:spcPct val="20000"/>
                </a:spcBef>
                <a:defRPr/>
              </a:pPr>
              <a:endParaRPr lang="en-US" sz="1800" dirty="0">
                <a:solidFill>
                  <a:srgbClr val="000000"/>
                </a:solidFill>
                <a:cs typeface="+mn-cs"/>
              </a:endParaRPr>
            </a:p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b="1" u="sng" dirty="0">
                  <a:solidFill>
                    <a:srgbClr val="FF0000"/>
                  </a:solidFill>
                  <a:cs typeface="+mn-cs"/>
                </a:rPr>
                <a:t>If</a:t>
              </a:r>
              <a:r>
                <a:rPr lang="en-US" sz="2000" b="1" dirty="0">
                  <a:solidFill>
                    <a:srgbClr val="FF0000"/>
                  </a:solidFill>
                  <a:cs typeface="+mn-cs"/>
                </a:rPr>
                <a:t> goal found: ok.</a:t>
              </a:r>
            </a:p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b="1" u="sng" dirty="0">
                  <a:solidFill>
                    <a:srgbClr val="FF0000"/>
                  </a:solidFill>
                  <a:cs typeface="+mn-cs"/>
                </a:rPr>
                <a:t>Else</a:t>
              </a:r>
              <a:r>
                <a:rPr lang="en-US" sz="2000" b="1" dirty="0">
                  <a:solidFill>
                    <a:srgbClr val="FF0000"/>
                  </a:solidFill>
                  <a:cs typeface="+mn-cs"/>
                </a:rPr>
                <a:t>: increase  f-bound and restart</a:t>
              </a:r>
              <a:r>
                <a:rPr lang="en-US" sz="2000" b="1" dirty="0" smtClean="0">
                  <a:solidFill>
                    <a:srgbClr val="FF0000"/>
                  </a:solidFill>
                  <a:cs typeface="+mn-cs"/>
                </a:rPr>
                <a:t>.</a:t>
              </a:r>
            </a:p>
            <a:p>
              <a:pPr marL="342900" indent="-342900">
                <a:spcBef>
                  <a:spcPct val="20000"/>
                </a:spcBef>
                <a:defRPr/>
              </a:pPr>
              <a:endParaRPr lang="en-US" sz="2000" b="1" dirty="0">
                <a:solidFill>
                  <a:srgbClr val="FF0000"/>
                </a:solidFill>
                <a:cs typeface="+mn-cs"/>
              </a:endParaRPr>
            </a:p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000" b="1" dirty="0" smtClean="0">
                  <a:solidFill>
                    <a:srgbClr val="FF0000"/>
                  </a:solidFill>
                  <a:cs typeface="+mn-cs"/>
                </a:rPr>
                <a:t>Note: DFS does not need to “sort” the frontier nodes. All at f-bound value.</a:t>
              </a:r>
              <a:endParaRPr lang="en-US" sz="2000" b="1" dirty="0">
                <a:solidFill>
                  <a:srgbClr val="FF0000"/>
                </a:solidFill>
                <a:cs typeface="+mn-cs"/>
              </a:endParaRPr>
            </a:p>
          </p:txBody>
        </p:sp>
      </p:grpSp>
      <p:sp>
        <p:nvSpPr>
          <p:cNvPr id="1397768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Iterative deepening A* (IDA*)</a:t>
            </a:r>
          </a:p>
        </p:txBody>
      </p:sp>
      <p:grpSp>
        <p:nvGrpSpPr>
          <p:cNvPr id="1397769" name="Group 9"/>
          <p:cNvGrpSpPr>
            <a:grpSpLocks/>
          </p:cNvGrpSpPr>
          <p:nvPr/>
        </p:nvGrpSpPr>
        <p:grpSpPr bwMode="auto">
          <a:xfrm>
            <a:off x="1447800" y="1371600"/>
            <a:ext cx="2971800" cy="2743200"/>
            <a:chOff x="912" y="864"/>
            <a:chExt cx="1872" cy="1728"/>
          </a:xfrm>
        </p:grpSpPr>
        <p:sp>
          <p:nvSpPr>
            <p:cNvPr id="1397770" name="Freeform 10"/>
            <p:cNvSpPr>
              <a:spLocks/>
            </p:cNvSpPr>
            <p:nvPr/>
          </p:nvSpPr>
          <p:spPr bwMode="auto">
            <a:xfrm>
              <a:off x="912" y="864"/>
              <a:ext cx="1872" cy="1728"/>
            </a:xfrm>
            <a:custGeom>
              <a:avLst/>
              <a:gdLst>
                <a:gd name="T0" fmla="*/ 1073 w 1785"/>
                <a:gd name="T1" fmla="*/ 0 h 1938"/>
                <a:gd name="T2" fmla="*/ 17 w 1785"/>
                <a:gd name="T3" fmla="*/ 1152 h 1938"/>
                <a:gd name="T4" fmla="*/ 42 w 1785"/>
                <a:gd name="T5" fmla="*/ 1350 h 1938"/>
                <a:gd name="T6" fmla="*/ 155 w 1785"/>
                <a:gd name="T7" fmla="*/ 1486 h 1938"/>
                <a:gd name="T8" fmla="*/ 178 w 1785"/>
                <a:gd name="T9" fmla="*/ 1520 h 1938"/>
                <a:gd name="T10" fmla="*/ 257 w 1785"/>
                <a:gd name="T11" fmla="*/ 1576 h 1938"/>
                <a:gd name="T12" fmla="*/ 370 w 1785"/>
                <a:gd name="T13" fmla="*/ 1678 h 1938"/>
                <a:gd name="T14" fmla="*/ 608 w 1785"/>
                <a:gd name="T15" fmla="*/ 1871 h 1938"/>
                <a:gd name="T16" fmla="*/ 698 w 1785"/>
                <a:gd name="T17" fmla="*/ 1938 h 1938"/>
                <a:gd name="T18" fmla="*/ 1276 w 1785"/>
                <a:gd name="T19" fmla="*/ 1904 h 1938"/>
                <a:gd name="T20" fmla="*/ 1355 w 1785"/>
                <a:gd name="T21" fmla="*/ 1893 h 1938"/>
                <a:gd name="T22" fmla="*/ 1536 w 1785"/>
                <a:gd name="T23" fmla="*/ 1667 h 1938"/>
                <a:gd name="T24" fmla="*/ 1593 w 1785"/>
                <a:gd name="T25" fmla="*/ 1531 h 1938"/>
                <a:gd name="T26" fmla="*/ 1672 w 1785"/>
                <a:gd name="T27" fmla="*/ 1316 h 1938"/>
                <a:gd name="T28" fmla="*/ 1717 w 1785"/>
                <a:gd name="T29" fmla="*/ 1248 h 1938"/>
                <a:gd name="T30" fmla="*/ 1762 w 1785"/>
                <a:gd name="T31" fmla="*/ 1203 h 1938"/>
                <a:gd name="T32" fmla="*/ 1785 w 1785"/>
                <a:gd name="T33" fmla="*/ 1169 h 1938"/>
                <a:gd name="T34" fmla="*/ 1073 w 1785"/>
                <a:gd name="T35" fmla="*/ 0 h 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85" h="1938">
                  <a:moveTo>
                    <a:pt x="1073" y="0"/>
                  </a:moveTo>
                  <a:lnTo>
                    <a:pt x="17" y="1152"/>
                  </a:lnTo>
                  <a:cubicBezTo>
                    <a:pt x="18" y="1213"/>
                    <a:pt x="11" y="1294"/>
                    <a:pt x="42" y="1350"/>
                  </a:cubicBezTo>
                  <a:cubicBezTo>
                    <a:pt x="162" y="1565"/>
                    <a:pt x="0" y="1257"/>
                    <a:pt x="155" y="1486"/>
                  </a:cubicBezTo>
                  <a:cubicBezTo>
                    <a:pt x="163" y="1497"/>
                    <a:pt x="168" y="1510"/>
                    <a:pt x="178" y="1520"/>
                  </a:cubicBezTo>
                  <a:cubicBezTo>
                    <a:pt x="266" y="1608"/>
                    <a:pt x="184" y="1511"/>
                    <a:pt x="257" y="1576"/>
                  </a:cubicBezTo>
                  <a:cubicBezTo>
                    <a:pt x="389" y="1694"/>
                    <a:pt x="289" y="1623"/>
                    <a:pt x="370" y="1678"/>
                  </a:cubicBezTo>
                  <a:cubicBezTo>
                    <a:pt x="429" y="1765"/>
                    <a:pt x="523" y="1814"/>
                    <a:pt x="608" y="1871"/>
                  </a:cubicBezTo>
                  <a:cubicBezTo>
                    <a:pt x="639" y="1892"/>
                    <a:pt x="698" y="1938"/>
                    <a:pt x="698" y="1938"/>
                  </a:cubicBezTo>
                  <a:cubicBezTo>
                    <a:pt x="906" y="1931"/>
                    <a:pt x="1075" y="1917"/>
                    <a:pt x="1276" y="1904"/>
                  </a:cubicBezTo>
                  <a:cubicBezTo>
                    <a:pt x="1302" y="1900"/>
                    <a:pt x="1329" y="1900"/>
                    <a:pt x="1355" y="1893"/>
                  </a:cubicBezTo>
                  <a:cubicBezTo>
                    <a:pt x="1456" y="1863"/>
                    <a:pt x="1486" y="1741"/>
                    <a:pt x="1536" y="1667"/>
                  </a:cubicBezTo>
                  <a:cubicBezTo>
                    <a:pt x="1552" y="1619"/>
                    <a:pt x="1576" y="1581"/>
                    <a:pt x="1593" y="1531"/>
                  </a:cubicBezTo>
                  <a:cubicBezTo>
                    <a:pt x="1618" y="1458"/>
                    <a:pt x="1628" y="1381"/>
                    <a:pt x="1672" y="1316"/>
                  </a:cubicBezTo>
                  <a:cubicBezTo>
                    <a:pt x="1698" y="1235"/>
                    <a:pt x="1661" y="1333"/>
                    <a:pt x="1717" y="1248"/>
                  </a:cubicBezTo>
                  <a:cubicBezTo>
                    <a:pt x="1751" y="1196"/>
                    <a:pt x="1697" y="1224"/>
                    <a:pt x="1762" y="1203"/>
                  </a:cubicBezTo>
                  <a:cubicBezTo>
                    <a:pt x="1770" y="1192"/>
                    <a:pt x="1785" y="1169"/>
                    <a:pt x="1785" y="1169"/>
                  </a:cubicBezTo>
                  <a:lnTo>
                    <a:pt x="1073" y="0"/>
                  </a:lnTo>
                  <a:close/>
                </a:path>
              </a:pathLst>
            </a:custGeom>
            <a:solidFill>
              <a:srgbClr val="FF99CC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7771" name="Text Box 11"/>
            <p:cNvSpPr txBox="1">
              <a:spLocks noChangeArrowheads="1"/>
            </p:cNvSpPr>
            <p:nvPr/>
          </p:nvSpPr>
          <p:spPr bwMode="auto">
            <a:xfrm>
              <a:off x="1757" y="2273"/>
              <a:ext cx="3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f4</a:t>
              </a:r>
            </a:p>
          </p:txBody>
        </p:sp>
      </p:grpSp>
      <p:sp>
        <p:nvSpPr>
          <p:cNvPr id="1397772" name="Text Box 12"/>
          <p:cNvSpPr txBox="1">
            <a:spLocks noChangeArrowheads="1"/>
          </p:cNvSpPr>
          <p:nvPr/>
        </p:nvSpPr>
        <p:spPr bwMode="auto">
          <a:xfrm>
            <a:off x="381000" y="5105400"/>
            <a:ext cx="5778771" cy="16312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How to establish the f-bounds?</a:t>
            </a:r>
          </a:p>
          <a:p>
            <a:pPr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  - </a:t>
            </a: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initially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: f(S) (S – start node)</a:t>
            </a:r>
          </a:p>
          <a:p>
            <a:pPr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	generate all successors</a:t>
            </a:r>
          </a:p>
          <a:p>
            <a:pPr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	record the minimal f(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succ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) &gt; f(S)</a:t>
            </a:r>
          </a:p>
          <a:p>
            <a:pPr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Continue with minimal f(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succ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) instead of f(S)</a:t>
            </a:r>
          </a:p>
        </p:txBody>
      </p:sp>
      <p:grpSp>
        <p:nvGrpSpPr>
          <p:cNvPr id="1397773" name="Group 13"/>
          <p:cNvGrpSpPr>
            <a:grpSpLocks/>
          </p:cNvGrpSpPr>
          <p:nvPr/>
        </p:nvGrpSpPr>
        <p:grpSpPr bwMode="auto">
          <a:xfrm>
            <a:off x="1828800" y="1371600"/>
            <a:ext cx="2322513" cy="2214563"/>
            <a:chOff x="1152" y="864"/>
            <a:chExt cx="1463" cy="1395"/>
          </a:xfrm>
        </p:grpSpPr>
        <p:sp>
          <p:nvSpPr>
            <p:cNvPr id="1397774" name="Freeform 14"/>
            <p:cNvSpPr>
              <a:spLocks/>
            </p:cNvSpPr>
            <p:nvPr/>
          </p:nvSpPr>
          <p:spPr bwMode="auto">
            <a:xfrm>
              <a:off x="1152" y="864"/>
              <a:ext cx="1463" cy="1395"/>
            </a:xfrm>
            <a:custGeom>
              <a:avLst/>
              <a:gdLst>
                <a:gd name="T0" fmla="*/ 864 w 1463"/>
                <a:gd name="T1" fmla="*/ 0 h 1565"/>
                <a:gd name="T2" fmla="*/ 0 w 1463"/>
                <a:gd name="T3" fmla="*/ 912 h 1565"/>
                <a:gd name="T4" fmla="*/ 150 w 1463"/>
                <a:gd name="T5" fmla="*/ 1135 h 1565"/>
                <a:gd name="T6" fmla="*/ 308 w 1463"/>
                <a:gd name="T7" fmla="*/ 1316 h 1565"/>
                <a:gd name="T8" fmla="*/ 365 w 1463"/>
                <a:gd name="T9" fmla="*/ 1361 h 1565"/>
                <a:gd name="T10" fmla="*/ 455 w 1463"/>
                <a:gd name="T11" fmla="*/ 1452 h 1565"/>
                <a:gd name="T12" fmla="*/ 535 w 1463"/>
                <a:gd name="T13" fmla="*/ 1486 h 1565"/>
                <a:gd name="T14" fmla="*/ 693 w 1463"/>
                <a:gd name="T15" fmla="*/ 1565 h 1565"/>
                <a:gd name="T16" fmla="*/ 829 w 1463"/>
                <a:gd name="T17" fmla="*/ 1554 h 1565"/>
                <a:gd name="T18" fmla="*/ 999 w 1463"/>
                <a:gd name="T19" fmla="*/ 1339 h 1565"/>
                <a:gd name="T20" fmla="*/ 1180 w 1463"/>
                <a:gd name="T21" fmla="*/ 1078 h 1565"/>
                <a:gd name="T22" fmla="*/ 1259 w 1463"/>
                <a:gd name="T23" fmla="*/ 1022 h 1565"/>
                <a:gd name="T24" fmla="*/ 1304 w 1463"/>
                <a:gd name="T25" fmla="*/ 988 h 1565"/>
                <a:gd name="T26" fmla="*/ 1372 w 1463"/>
                <a:gd name="T27" fmla="*/ 965 h 1565"/>
                <a:gd name="T28" fmla="*/ 1463 w 1463"/>
                <a:gd name="T29" fmla="*/ 920 h 1565"/>
                <a:gd name="T30" fmla="*/ 864 w 1463"/>
                <a:gd name="T31" fmla="*/ 0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3" h="1565">
                  <a:moveTo>
                    <a:pt x="864" y="0"/>
                  </a:moveTo>
                  <a:lnTo>
                    <a:pt x="0" y="912"/>
                  </a:lnTo>
                  <a:cubicBezTo>
                    <a:pt x="53" y="986"/>
                    <a:pt x="99" y="1060"/>
                    <a:pt x="150" y="1135"/>
                  </a:cubicBezTo>
                  <a:cubicBezTo>
                    <a:pt x="177" y="1220"/>
                    <a:pt x="249" y="1257"/>
                    <a:pt x="308" y="1316"/>
                  </a:cubicBezTo>
                  <a:cubicBezTo>
                    <a:pt x="359" y="1367"/>
                    <a:pt x="300" y="1340"/>
                    <a:pt x="365" y="1361"/>
                  </a:cubicBezTo>
                  <a:cubicBezTo>
                    <a:pt x="399" y="1405"/>
                    <a:pt x="404" y="1420"/>
                    <a:pt x="455" y="1452"/>
                  </a:cubicBezTo>
                  <a:cubicBezTo>
                    <a:pt x="479" y="1468"/>
                    <a:pt x="510" y="1471"/>
                    <a:pt x="535" y="1486"/>
                  </a:cubicBezTo>
                  <a:cubicBezTo>
                    <a:pt x="593" y="1521"/>
                    <a:pt x="628" y="1544"/>
                    <a:pt x="693" y="1565"/>
                  </a:cubicBezTo>
                  <a:cubicBezTo>
                    <a:pt x="738" y="1561"/>
                    <a:pt x="784" y="1562"/>
                    <a:pt x="829" y="1554"/>
                  </a:cubicBezTo>
                  <a:cubicBezTo>
                    <a:pt x="922" y="1537"/>
                    <a:pt x="957" y="1408"/>
                    <a:pt x="999" y="1339"/>
                  </a:cubicBezTo>
                  <a:cubicBezTo>
                    <a:pt x="1025" y="1229"/>
                    <a:pt x="1096" y="1151"/>
                    <a:pt x="1180" y="1078"/>
                  </a:cubicBezTo>
                  <a:cubicBezTo>
                    <a:pt x="1246" y="1020"/>
                    <a:pt x="1198" y="1042"/>
                    <a:pt x="1259" y="1022"/>
                  </a:cubicBezTo>
                  <a:cubicBezTo>
                    <a:pt x="1274" y="1011"/>
                    <a:pt x="1287" y="996"/>
                    <a:pt x="1304" y="988"/>
                  </a:cubicBezTo>
                  <a:cubicBezTo>
                    <a:pt x="1325" y="977"/>
                    <a:pt x="1372" y="965"/>
                    <a:pt x="1372" y="965"/>
                  </a:cubicBezTo>
                  <a:cubicBezTo>
                    <a:pt x="1446" y="916"/>
                    <a:pt x="1413" y="920"/>
                    <a:pt x="1463" y="920"/>
                  </a:cubicBezTo>
                  <a:lnTo>
                    <a:pt x="864" y="0"/>
                  </a:lnTo>
                  <a:close/>
                </a:path>
              </a:pathLst>
            </a:custGeom>
            <a:solidFill>
              <a:srgbClr val="FFCCCC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7775" name="Text Box 15"/>
            <p:cNvSpPr txBox="1">
              <a:spLocks noChangeArrowheads="1"/>
            </p:cNvSpPr>
            <p:nvPr/>
          </p:nvSpPr>
          <p:spPr bwMode="auto">
            <a:xfrm>
              <a:off x="1757" y="1888"/>
              <a:ext cx="3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f3</a:t>
              </a:r>
            </a:p>
          </p:txBody>
        </p:sp>
      </p:grpSp>
      <p:grpSp>
        <p:nvGrpSpPr>
          <p:cNvPr id="1397776" name="Group 16"/>
          <p:cNvGrpSpPr>
            <a:grpSpLocks/>
          </p:cNvGrpSpPr>
          <p:nvPr/>
        </p:nvGrpSpPr>
        <p:grpSpPr bwMode="auto">
          <a:xfrm>
            <a:off x="2209800" y="1371600"/>
            <a:ext cx="1676400" cy="1630363"/>
            <a:chOff x="1392" y="864"/>
            <a:chExt cx="1056" cy="1027"/>
          </a:xfrm>
        </p:grpSpPr>
        <p:sp>
          <p:nvSpPr>
            <p:cNvPr id="1397777" name="Freeform 17"/>
            <p:cNvSpPr>
              <a:spLocks/>
            </p:cNvSpPr>
            <p:nvPr/>
          </p:nvSpPr>
          <p:spPr bwMode="auto">
            <a:xfrm>
              <a:off x="1392" y="864"/>
              <a:ext cx="1056" cy="1027"/>
            </a:xfrm>
            <a:custGeom>
              <a:avLst/>
              <a:gdLst>
                <a:gd name="T0" fmla="*/ 576 w 994"/>
                <a:gd name="T1" fmla="*/ 0 h 1214"/>
                <a:gd name="T2" fmla="*/ 0 w 994"/>
                <a:gd name="T3" fmla="*/ 672 h 1214"/>
                <a:gd name="T4" fmla="*/ 99 w 994"/>
                <a:gd name="T5" fmla="*/ 886 h 1214"/>
                <a:gd name="T6" fmla="*/ 133 w 994"/>
                <a:gd name="T7" fmla="*/ 908 h 1214"/>
                <a:gd name="T8" fmla="*/ 247 w 994"/>
                <a:gd name="T9" fmla="*/ 1010 h 1214"/>
                <a:gd name="T10" fmla="*/ 462 w 994"/>
                <a:gd name="T11" fmla="*/ 1214 h 1214"/>
                <a:gd name="T12" fmla="*/ 518 w 994"/>
                <a:gd name="T13" fmla="*/ 1203 h 1214"/>
                <a:gd name="T14" fmla="*/ 575 w 994"/>
                <a:gd name="T15" fmla="*/ 1056 h 1214"/>
                <a:gd name="T16" fmla="*/ 597 w 994"/>
                <a:gd name="T17" fmla="*/ 1022 h 1214"/>
                <a:gd name="T18" fmla="*/ 677 w 994"/>
                <a:gd name="T19" fmla="*/ 886 h 1214"/>
                <a:gd name="T20" fmla="*/ 813 w 994"/>
                <a:gd name="T21" fmla="*/ 761 h 1214"/>
                <a:gd name="T22" fmla="*/ 903 w 994"/>
                <a:gd name="T23" fmla="*/ 739 h 1214"/>
                <a:gd name="T24" fmla="*/ 994 w 994"/>
                <a:gd name="T25" fmla="*/ 693 h 1214"/>
                <a:gd name="T26" fmla="*/ 576 w 994"/>
                <a:gd name="T27" fmla="*/ 0 h 1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4" h="1214">
                  <a:moveTo>
                    <a:pt x="576" y="0"/>
                  </a:moveTo>
                  <a:lnTo>
                    <a:pt x="0" y="672"/>
                  </a:lnTo>
                  <a:cubicBezTo>
                    <a:pt x="42" y="742"/>
                    <a:pt x="74" y="808"/>
                    <a:pt x="99" y="886"/>
                  </a:cubicBezTo>
                  <a:cubicBezTo>
                    <a:pt x="103" y="899"/>
                    <a:pt x="122" y="900"/>
                    <a:pt x="133" y="908"/>
                  </a:cubicBezTo>
                  <a:cubicBezTo>
                    <a:pt x="212" y="963"/>
                    <a:pt x="202" y="946"/>
                    <a:pt x="247" y="1010"/>
                  </a:cubicBezTo>
                  <a:cubicBezTo>
                    <a:pt x="305" y="1093"/>
                    <a:pt x="360" y="1181"/>
                    <a:pt x="462" y="1214"/>
                  </a:cubicBezTo>
                  <a:cubicBezTo>
                    <a:pt x="481" y="1210"/>
                    <a:pt x="501" y="1212"/>
                    <a:pt x="518" y="1203"/>
                  </a:cubicBezTo>
                  <a:cubicBezTo>
                    <a:pt x="562" y="1178"/>
                    <a:pt x="557" y="1098"/>
                    <a:pt x="575" y="1056"/>
                  </a:cubicBezTo>
                  <a:cubicBezTo>
                    <a:pt x="580" y="1044"/>
                    <a:pt x="592" y="1034"/>
                    <a:pt x="597" y="1022"/>
                  </a:cubicBezTo>
                  <a:cubicBezTo>
                    <a:pt x="628" y="951"/>
                    <a:pt x="624" y="945"/>
                    <a:pt x="677" y="886"/>
                  </a:cubicBezTo>
                  <a:cubicBezTo>
                    <a:pt x="703" y="857"/>
                    <a:pt x="766" y="778"/>
                    <a:pt x="813" y="761"/>
                  </a:cubicBezTo>
                  <a:cubicBezTo>
                    <a:pt x="842" y="750"/>
                    <a:pt x="903" y="739"/>
                    <a:pt x="903" y="739"/>
                  </a:cubicBezTo>
                  <a:cubicBezTo>
                    <a:pt x="977" y="689"/>
                    <a:pt x="944" y="693"/>
                    <a:pt x="994" y="693"/>
                  </a:cubicBezTo>
                  <a:lnTo>
                    <a:pt x="576" y="0"/>
                  </a:lnTo>
                  <a:close/>
                </a:path>
              </a:pathLst>
            </a:custGeom>
            <a:solidFill>
              <a:srgbClr val="FFCCFF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7778" name="Text Box 18"/>
            <p:cNvSpPr txBox="1">
              <a:spLocks noChangeArrowheads="1"/>
            </p:cNvSpPr>
            <p:nvPr/>
          </p:nvSpPr>
          <p:spPr bwMode="auto">
            <a:xfrm>
              <a:off x="1757" y="1417"/>
              <a:ext cx="3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f2</a:t>
              </a:r>
            </a:p>
          </p:txBody>
        </p:sp>
      </p:grpSp>
      <p:grpSp>
        <p:nvGrpSpPr>
          <p:cNvPr id="1397779" name="Group 19"/>
          <p:cNvGrpSpPr>
            <a:grpSpLocks/>
          </p:cNvGrpSpPr>
          <p:nvPr/>
        </p:nvGrpSpPr>
        <p:grpSpPr bwMode="auto">
          <a:xfrm>
            <a:off x="2590800" y="1371600"/>
            <a:ext cx="1074738" cy="933450"/>
            <a:chOff x="1632" y="864"/>
            <a:chExt cx="677" cy="588"/>
          </a:xfrm>
        </p:grpSpPr>
        <p:sp>
          <p:nvSpPr>
            <p:cNvPr id="1397780" name="Freeform 20"/>
            <p:cNvSpPr>
              <a:spLocks/>
            </p:cNvSpPr>
            <p:nvPr/>
          </p:nvSpPr>
          <p:spPr bwMode="auto">
            <a:xfrm>
              <a:off x="1632" y="864"/>
              <a:ext cx="677" cy="588"/>
            </a:xfrm>
            <a:custGeom>
              <a:avLst/>
              <a:gdLst>
                <a:gd name="T0" fmla="*/ 336 w 629"/>
                <a:gd name="T1" fmla="*/ 0 h 659"/>
                <a:gd name="T2" fmla="*/ 0 w 629"/>
                <a:gd name="T3" fmla="*/ 384 h 659"/>
                <a:gd name="T4" fmla="*/ 63 w 629"/>
                <a:gd name="T5" fmla="*/ 433 h 659"/>
                <a:gd name="T6" fmla="*/ 154 w 629"/>
                <a:gd name="T7" fmla="*/ 558 h 659"/>
                <a:gd name="T8" fmla="*/ 256 w 629"/>
                <a:gd name="T9" fmla="*/ 659 h 659"/>
                <a:gd name="T10" fmla="*/ 346 w 629"/>
                <a:gd name="T11" fmla="*/ 648 h 659"/>
                <a:gd name="T12" fmla="*/ 380 w 629"/>
                <a:gd name="T13" fmla="*/ 614 h 659"/>
                <a:gd name="T14" fmla="*/ 482 w 629"/>
                <a:gd name="T15" fmla="*/ 478 h 659"/>
                <a:gd name="T16" fmla="*/ 561 w 629"/>
                <a:gd name="T17" fmla="*/ 444 h 659"/>
                <a:gd name="T18" fmla="*/ 629 w 629"/>
                <a:gd name="T19" fmla="*/ 422 h 659"/>
                <a:gd name="T20" fmla="*/ 336 w 629"/>
                <a:gd name="T21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9" h="659">
                  <a:moveTo>
                    <a:pt x="336" y="0"/>
                  </a:moveTo>
                  <a:lnTo>
                    <a:pt x="0" y="384"/>
                  </a:lnTo>
                  <a:cubicBezTo>
                    <a:pt x="29" y="399"/>
                    <a:pt x="43" y="402"/>
                    <a:pt x="63" y="433"/>
                  </a:cubicBezTo>
                  <a:cubicBezTo>
                    <a:pt x="98" y="487"/>
                    <a:pt x="81" y="532"/>
                    <a:pt x="154" y="558"/>
                  </a:cubicBezTo>
                  <a:cubicBezTo>
                    <a:pt x="190" y="594"/>
                    <a:pt x="214" y="632"/>
                    <a:pt x="256" y="659"/>
                  </a:cubicBezTo>
                  <a:cubicBezTo>
                    <a:pt x="286" y="655"/>
                    <a:pt x="318" y="658"/>
                    <a:pt x="346" y="648"/>
                  </a:cubicBezTo>
                  <a:cubicBezTo>
                    <a:pt x="361" y="643"/>
                    <a:pt x="370" y="627"/>
                    <a:pt x="380" y="614"/>
                  </a:cubicBezTo>
                  <a:cubicBezTo>
                    <a:pt x="416" y="568"/>
                    <a:pt x="436" y="516"/>
                    <a:pt x="482" y="478"/>
                  </a:cubicBezTo>
                  <a:cubicBezTo>
                    <a:pt x="516" y="450"/>
                    <a:pt x="517" y="457"/>
                    <a:pt x="561" y="444"/>
                  </a:cubicBezTo>
                  <a:cubicBezTo>
                    <a:pt x="584" y="437"/>
                    <a:pt x="629" y="422"/>
                    <a:pt x="629" y="422"/>
                  </a:cubicBezTo>
                  <a:lnTo>
                    <a:pt x="336" y="0"/>
                  </a:ln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7781" name="Text Box 21"/>
            <p:cNvSpPr txBox="1">
              <a:spLocks noChangeArrowheads="1"/>
            </p:cNvSpPr>
            <p:nvPr/>
          </p:nvSpPr>
          <p:spPr bwMode="auto">
            <a:xfrm>
              <a:off x="1780" y="989"/>
              <a:ext cx="28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f1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9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9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9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9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9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97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9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7772" grpId="0" animBg="1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Example</a:t>
            </a:r>
            <a:br>
              <a:rPr lang="en-US" sz="2800" dirty="0" smtClean="0">
                <a:solidFill>
                  <a:srgbClr val="FF0000"/>
                </a:solidFill>
                <a:cs typeface="+mj-cs"/>
              </a:rPr>
            </a:br>
            <a:r>
              <a:rPr lang="en-US" sz="2800" dirty="0" smtClean="0">
                <a:solidFill>
                  <a:srgbClr val="FF0000"/>
                </a:solidFill>
                <a:cs typeface="+mj-cs"/>
              </a:rPr>
              <a:t>[check at home]</a:t>
            </a:r>
            <a:endParaRPr lang="en-US" sz="2800" dirty="0" smtClean="0">
              <a:solidFill>
                <a:srgbClr val="FF0000"/>
              </a:solidFill>
              <a:cs typeface="+mj-cs"/>
            </a:endParaRPr>
          </a:p>
        </p:txBody>
      </p:sp>
      <p:grpSp>
        <p:nvGrpSpPr>
          <p:cNvPr id="1398787" name="Group 3"/>
          <p:cNvGrpSpPr>
            <a:grpSpLocks/>
          </p:cNvGrpSpPr>
          <p:nvPr/>
        </p:nvGrpSpPr>
        <p:grpSpPr bwMode="auto">
          <a:xfrm>
            <a:off x="533400" y="1371600"/>
            <a:ext cx="8153400" cy="5181600"/>
            <a:chOff x="336" y="864"/>
            <a:chExt cx="5136" cy="3264"/>
          </a:xfrm>
        </p:grpSpPr>
        <p:sp>
          <p:nvSpPr>
            <p:cNvPr id="1398788" name="Rectangle 4"/>
            <p:cNvSpPr>
              <a:spLocks noChangeArrowheads="1"/>
            </p:cNvSpPr>
            <p:nvPr/>
          </p:nvSpPr>
          <p:spPr bwMode="auto">
            <a:xfrm>
              <a:off x="336" y="864"/>
              <a:ext cx="5136" cy="32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8789" name="Oval 5"/>
            <p:cNvSpPr>
              <a:spLocks noChangeArrowheads="1"/>
            </p:cNvSpPr>
            <p:nvPr/>
          </p:nvSpPr>
          <p:spPr bwMode="auto">
            <a:xfrm>
              <a:off x="2400" y="1104"/>
              <a:ext cx="672" cy="57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charset="0"/>
                  <a:cs typeface="+mn-cs"/>
                </a:rPr>
                <a:t>S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cs typeface="+mn-cs"/>
                </a:rPr>
                <a:t>f=100</a:t>
              </a:r>
              <a:endPara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8790" name="Oval 6"/>
            <p:cNvSpPr>
              <a:spLocks noChangeArrowheads="1"/>
            </p:cNvSpPr>
            <p:nvPr/>
          </p:nvSpPr>
          <p:spPr bwMode="auto">
            <a:xfrm>
              <a:off x="1008" y="2064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A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f=120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8791" name="Oval 7"/>
            <p:cNvSpPr>
              <a:spLocks noChangeArrowheads="1"/>
            </p:cNvSpPr>
            <p:nvPr/>
          </p:nvSpPr>
          <p:spPr bwMode="auto">
            <a:xfrm>
              <a:off x="2400" y="2064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B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f=130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8792" name="Oval 8"/>
            <p:cNvSpPr>
              <a:spLocks noChangeArrowheads="1"/>
            </p:cNvSpPr>
            <p:nvPr/>
          </p:nvSpPr>
          <p:spPr bwMode="auto">
            <a:xfrm>
              <a:off x="3984" y="2064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C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f=120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8793" name="Oval 9"/>
            <p:cNvSpPr>
              <a:spLocks noChangeArrowheads="1"/>
            </p:cNvSpPr>
            <p:nvPr/>
          </p:nvSpPr>
          <p:spPr bwMode="auto">
            <a:xfrm>
              <a:off x="480" y="3072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D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f=140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8794" name="Oval 10"/>
            <p:cNvSpPr>
              <a:spLocks noChangeArrowheads="1"/>
            </p:cNvSpPr>
            <p:nvPr/>
          </p:nvSpPr>
          <p:spPr bwMode="auto">
            <a:xfrm>
              <a:off x="1488" y="3072"/>
              <a:ext cx="672" cy="57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charset="0"/>
                  <a:cs typeface="+mn-cs"/>
                </a:rPr>
                <a:t>G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cs typeface="+mn-cs"/>
                </a:rPr>
                <a:t>f=125</a:t>
              </a:r>
              <a:endPara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8795" name="Oval 11"/>
            <p:cNvSpPr>
              <a:spLocks noChangeArrowheads="1"/>
            </p:cNvSpPr>
            <p:nvPr/>
          </p:nvSpPr>
          <p:spPr bwMode="auto">
            <a:xfrm>
              <a:off x="3360" y="3072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E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f=140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8796" name="Oval 12"/>
            <p:cNvSpPr>
              <a:spLocks noChangeArrowheads="1"/>
            </p:cNvSpPr>
            <p:nvPr/>
          </p:nvSpPr>
          <p:spPr bwMode="auto">
            <a:xfrm>
              <a:off x="4464" y="3072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f=125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cxnSp>
          <p:nvCxnSpPr>
            <p:cNvPr id="1398797" name="AutoShape 13"/>
            <p:cNvCxnSpPr>
              <a:cxnSpLocks noChangeShapeType="1"/>
              <a:stCxn id="1398789" idx="2"/>
              <a:endCxn id="1398790" idx="0"/>
            </p:cNvCxnSpPr>
            <p:nvPr/>
          </p:nvCxnSpPr>
          <p:spPr bwMode="auto">
            <a:xfrm flipH="1">
              <a:off x="1344" y="1392"/>
              <a:ext cx="1056" cy="6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98798" name="AutoShape 14"/>
            <p:cNvCxnSpPr>
              <a:cxnSpLocks noChangeShapeType="1"/>
              <a:stCxn id="1398789" idx="6"/>
              <a:endCxn id="1398792" idx="0"/>
            </p:cNvCxnSpPr>
            <p:nvPr/>
          </p:nvCxnSpPr>
          <p:spPr bwMode="auto">
            <a:xfrm>
              <a:off x="3072" y="1392"/>
              <a:ext cx="1248" cy="6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98799" name="AutoShape 15"/>
            <p:cNvCxnSpPr>
              <a:cxnSpLocks noChangeShapeType="1"/>
              <a:stCxn id="1398789" idx="4"/>
              <a:endCxn id="1398791" idx="0"/>
            </p:cNvCxnSpPr>
            <p:nvPr/>
          </p:nvCxnSpPr>
          <p:spPr bwMode="auto">
            <a:xfrm>
              <a:off x="2736" y="1680"/>
              <a:ext cx="0" cy="38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98800" name="AutoShape 16"/>
            <p:cNvCxnSpPr>
              <a:cxnSpLocks noChangeShapeType="1"/>
              <a:stCxn id="1398790" idx="3"/>
              <a:endCxn id="1398793" idx="0"/>
            </p:cNvCxnSpPr>
            <p:nvPr/>
          </p:nvCxnSpPr>
          <p:spPr bwMode="auto">
            <a:xfrm flipH="1">
              <a:off x="816" y="2556"/>
              <a:ext cx="290" cy="5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98801" name="AutoShape 17"/>
            <p:cNvCxnSpPr>
              <a:cxnSpLocks noChangeShapeType="1"/>
              <a:stCxn id="1398790" idx="5"/>
              <a:endCxn id="1398794" idx="0"/>
            </p:cNvCxnSpPr>
            <p:nvPr/>
          </p:nvCxnSpPr>
          <p:spPr bwMode="auto">
            <a:xfrm>
              <a:off x="1582" y="2556"/>
              <a:ext cx="242" cy="5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98802" name="AutoShape 18"/>
            <p:cNvCxnSpPr>
              <a:cxnSpLocks noChangeShapeType="1"/>
              <a:stCxn id="1398792" idx="3"/>
              <a:endCxn id="1398795" idx="0"/>
            </p:cNvCxnSpPr>
            <p:nvPr/>
          </p:nvCxnSpPr>
          <p:spPr bwMode="auto">
            <a:xfrm flipH="1">
              <a:off x="3696" y="2556"/>
              <a:ext cx="386" cy="5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98803" name="AutoShape 19"/>
            <p:cNvCxnSpPr>
              <a:cxnSpLocks noChangeShapeType="1"/>
              <a:stCxn id="1398792" idx="5"/>
              <a:endCxn id="1398796" idx="0"/>
            </p:cNvCxnSpPr>
            <p:nvPr/>
          </p:nvCxnSpPr>
          <p:spPr bwMode="auto">
            <a:xfrm>
              <a:off x="4558" y="2556"/>
              <a:ext cx="242" cy="5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398804" name="Text Box 20"/>
          <p:cNvSpPr txBox="1">
            <a:spLocks noChangeArrowheads="1"/>
          </p:cNvSpPr>
          <p:nvPr/>
        </p:nvSpPr>
        <p:spPr bwMode="auto">
          <a:xfrm>
            <a:off x="669925" y="1365250"/>
            <a:ext cx="3302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200">
                <a:solidFill>
                  <a:srgbClr val="8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f</a:t>
            </a: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-limited, </a:t>
            </a:r>
            <a:r>
              <a:rPr lang="en-US" sz="2200">
                <a:solidFill>
                  <a:srgbClr val="8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f-bound</a:t>
            </a: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 = 100</a:t>
            </a:r>
          </a:p>
        </p:txBody>
      </p:sp>
      <p:cxnSp>
        <p:nvCxnSpPr>
          <p:cNvPr id="1398805" name="AutoShape 21"/>
          <p:cNvCxnSpPr>
            <a:cxnSpLocks noChangeShapeType="1"/>
          </p:cNvCxnSpPr>
          <p:nvPr/>
        </p:nvCxnSpPr>
        <p:spPr bwMode="auto">
          <a:xfrm rot="10800000" flipV="1">
            <a:off x="1600200" y="2209800"/>
            <a:ext cx="2209800" cy="1524000"/>
          </a:xfrm>
          <a:prstGeom prst="curvedConnector3">
            <a:avLst>
              <a:gd name="adj1" fmla="val 110343"/>
            </a:avLst>
          </a:prstGeom>
          <a:noFill/>
          <a:ln w="38100">
            <a:solidFill>
              <a:srgbClr val="00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98806" name="AutoShape 22"/>
          <p:cNvCxnSpPr>
            <a:cxnSpLocks noChangeShapeType="1"/>
          </p:cNvCxnSpPr>
          <p:nvPr/>
        </p:nvCxnSpPr>
        <p:spPr bwMode="auto">
          <a:xfrm rot="5400000">
            <a:off x="3543300" y="2933700"/>
            <a:ext cx="1066800" cy="533400"/>
          </a:xfrm>
          <a:prstGeom prst="curvedConnector4">
            <a:avLst>
              <a:gd name="adj1" fmla="val 28569"/>
              <a:gd name="adj2" fmla="val 142856"/>
            </a:avLst>
          </a:prstGeom>
          <a:noFill/>
          <a:ln w="38100">
            <a:solidFill>
              <a:srgbClr val="00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98807" name="AutoShape 23"/>
          <p:cNvCxnSpPr>
            <a:cxnSpLocks noChangeShapeType="1"/>
          </p:cNvCxnSpPr>
          <p:nvPr/>
        </p:nvCxnSpPr>
        <p:spPr bwMode="auto">
          <a:xfrm>
            <a:off x="4876800" y="2209800"/>
            <a:ext cx="2514600" cy="1524000"/>
          </a:xfrm>
          <a:prstGeom prst="curvedConnector3">
            <a:avLst>
              <a:gd name="adj1" fmla="val 109093"/>
            </a:avLst>
          </a:prstGeom>
          <a:noFill/>
          <a:ln w="38100">
            <a:solidFill>
              <a:srgbClr val="00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398808" name="Group 24"/>
          <p:cNvGrpSpPr>
            <a:grpSpLocks/>
          </p:cNvGrpSpPr>
          <p:nvPr/>
        </p:nvGrpSpPr>
        <p:grpSpPr bwMode="auto">
          <a:xfrm>
            <a:off x="5562600" y="1447800"/>
            <a:ext cx="3048000" cy="685800"/>
            <a:chOff x="3504" y="912"/>
            <a:chExt cx="1920" cy="432"/>
          </a:xfrm>
        </p:grpSpPr>
        <p:sp>
          <p:nvSpPr>
            <p:cNvPr id="1398809" name="Text Box 25"/>
            <p:cNvSpPr txBox="1">
              <a:spLocks noChangeArrowheads="1"/>
            </p:cNvSpPr>
            <p:nvPr/>
          </p:nvSpPr>
          <p:spPr bwMode="auto">
            <a:xfrm>
              <a:off x="4349" y="912"/>
              <a:ext cx="1075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200">
                  <a:solidFill>
                    <a:srgbClr val="0066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f-new</a:t>
              </a: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 = 120</a:t>
              </a:r>
            </a:p>
          </p:txBody>
        </p:sp>
        <p:sp>
          <p:nvSpPr>
            <p:cNvPr id="1398810" name="AutoShape 26"/>
            <p:cNvSpPr>
              <a:spLocks noChangeArrowheads="1"/>
            </p:cNvSpPr>
            <p:nvPr/>
          </p:nvSpPr>
          <p:spPr bwMode="auto">
            <a:xfrm>
              <a:off x="3504" y="960"/>
              <a:ext cx="816" cy="384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398811" name="Line 27"/>
          <p:cNvSpPr>
            <a:spLocks noChangeShapeType="1"/>
          </p:cNvSpPr>
          <p:nvPr/>
        </p:nvSpPr>
        <p:spPr bwMode="auto">
          <a:xfrm>
            <a:off x="1752600" y="4038600"/>
            <a:ext cx="762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8812" name="Line 28"/>
          <p:cNvSpPr>
            <a:spLocks noChangeShapeType="1"/>
          </p:cNvSpPr>
          <p:nvPr/>
        </p:nvSpPr>
        <p:spPr bwMode="auto">
          <a:xfrm>
            <a:off x="6477000" y="4038600"/>
            <a:ext cx="762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8813" name="Oval 29"/>
          <p:cNvSpPr>
            <a:spLocks noChangeArrowheads="1"/>
          </p:cNvSpPr>
          <p:nvPr/>
        </p:nvSpPr>
        <p:spPr bwMode="auto">
          <a:xfrm>
            <a:off x="3810000" y="1752600"/>
            <a:ext cx="1066800" cy="914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98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98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98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98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98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9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9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98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98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98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98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98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98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8804" grpId="0" autoUpdateAnimBg="0"/>
      <p:bldP spid="139881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9811" name="Group 3"/>
          <p:cNvGrpSpPr>
            <a:grpSpLocks/>
          </p:cNvGrpSpPr>
          <p:nvPr/>
        </p:nvGrpSpPr>
        <p:grpSpPr bwMode="auto">
          <a:xfrm>
            <a:off x="533400" y="1371600"/>
            <a:ext cx="8153400" cy="5181600"/>
            <a:chOff x="336" y="864"/>
            <a:chExt cx="5136" cy="3264"/>
          </a:xfrm>
        </p:grpSpPr>
        <p:sp>
          <p:nvSpPr>
            <p:cNvPr id="1399812" name="Rectangle 4"/>
            <p:cNvSpPr>
              <a:spLocks noChangeArrowheads="1"/>
            </p:cNvSpPr>
            <p:nvPr/>
          </p:nvSpPr>
          <p:spPr bwMode="auto">
            <a:xfrm>
              <a:off x="336" y="864"/>
              <a:ext cx="5136" cy="32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9813" name="Oval 5"/>
            <p:cNvSpPr>
              <a:spLocks noChangeArrowheads="1"/>
            </p:cNvSpPr>
            <p:nvPr/>
          </p:nvSpPr>
          <p:spPr bwMode="auto">
            <a:xfrm>
              <a:off x="2400" y="1104"/>
              <a:ext cx="672" cy="57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charset="0"/>
                  <a:cs typeface="+mn-cs"/>
                </a:rPr>
                <a:t>S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cs typeface="+mn-cs"/>
                </a:rPr>
                <a:t>f=100</a:t>
              </a:r>
              <a:endPara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9814" name="Oval 6"/>
            <p:cNvSpPr>
              <a:spLocks noChangeArrowheads="1"/>
            </p:cNvSpPr>
            <p:nvPr/>
          </p:nvSpPr>
          <p:spPr bwMode="auto">
            <a:xfrm>
              <a:off x="1008" y="2064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A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f=120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9815" name="Oval 7"/>
            <p:cNvSpPr>
              <a:spLocks noChangeArrowheads="1"/>
            </p:cNvSpPr>
            <p:nvPr/>
          </p:nvSpPr>
          <p:spPr bwMode="auto">
            <a:xfrm>
              <a:off x="2400" y="2064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B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f=130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9816" name="Oval 8"/>
            <p:cNvSpPr>
              <a:spLocks noChangeArrowheads="1"/>
            </p:cNvSpPr>
            <p:nvPr/>
          </p:nvSpPr>
          <p:spPr bwMode="auto">
            <a:xfrm>
              <a:off x="3984" y="2064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C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f=120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9817" name="Oval 9"/>
            <p:cNvSpPr>
              <a:spLocks noChangeArrowheads="1"/>
            </p:cNvSpPr>
            <p:nvPr/>
          </p:nvSpPr>
          <p:spPr bwMode="auto">
            <a:xfrm>
              <a:off x="480" y="3072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D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f=140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9818" name="Oval 10"/>
            <p:cNvSpPr>
              <a:spLocks noChangeArrowheads="1"/>
            </p:cNvSpPr>
            <p:nvPr/>
          </p:nvSpPr>
          <p:spPr bwMode="auto">
            <a:xfrm>
              <a:off x="1488" y="3072"/>
              <a:ext cx="672" cy="57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charset="0"/>
                  <a:cs typeface="+mn-cs"/>
                </a:rPr>
                <a:t>G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cs typeface="+mn-cs"/>
                </a:rPr>
                <a:t>f=125</a:t>
              </a:r>
              <a:endPara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9819" name="Oval 11"/>
            <p:cNvSpPr>
              <a:spLocks noChangeArrowheads="1"/>
            </p:cNvSpPr>
            <p:nvPr/>
          </p:nvSpPr>
          <p:spPr bwMode="auto">
            <a:xfrm>
              <a:off x="3360" y="3072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E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f=140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399820" name="Oval 12"/>
            <p:cNvSpPr>
              <a:spLocks noChangeArrowheads="1"/>
            </p:cNvSpPr>
            <p:nvPr/>
          </p:nvSpPr>
          <p:spPr bwMode="auto">
            <a:xfrm>
              <a:off x="4464" y="3072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f=125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cxnSp>
          <p:nvCxnSpPr>
            <p:cNvPr id="1399821" name="AutoShape 13"/>
            <p:cNvCxnSpPr>
              <a:cxnSpLocks noChangeShapeType="1"/>
              <a:stCxn id="1399813" idx="2"/>
              <a:endCxn id="1399814" idx="0"/>
            </p:cNvCxnSpPr>
            <p:nvPr/>
          </p:nvCxnSpPr>
          <p:spPr bwMode="auto">
            <a:xfrm flipH="1">
              <a:off x="1344" y="1392"/>
              <a:ext cx="1056" cy="6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99822" name="AutoShape 14"/>
            <p:cNvCxnSpPr>
              <a:cxnSpLocks noChangeShapeType="1"/>
              <a:stCxn id="1399813" idx="6"/>
              <a:endCxn id="1399816" idx="0"/>
            </p:cNvCxnSpPr>
            <p:nvPr/>
          </p:nvCxnSpPr>
          <p:spPr bwMode="auto">
            <a:xfrm>
              <a:off x="3072" y="1392"/>
              <a:ext cx="1248" cy="6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99823" name="AutoShape 15"/>
            <p:cNvCxnSpPr>
              <a:cxnSpLocks noChangeShapeType="1"/>
              <a:stCxn id="1399813" idx="4"/>
              <a:endCxn id="1399815" idx="0"/>
            </p:cNvCxnSpPr>
            <p:nvPr/>
          </p:nvCxnSpPr>
          <p:spPr bwMode="auto">
            <a:xfrm>
              <a:off x="2736" y="1680"/>
              <a:ext cx="0" cy="38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99824" name="AutoShape 16"/>
            <p:cNvCxnSpPr>
              <a:cxnSpLocks noChangeShapeType="1"/>
              <a:stCxn id="1399814" idx="3"/>
              <a:endCxn id="1399817" idx="0"/>
            </p:cNvCxnSpPr>
            <p:nvPr/>
          </p:nvCxnSpPr>
          <p:spPr bwMode="auto">
            <a:xfrm flipH="1">
              <a:off x="816" y="2556"/>
              <a:ext cx="290" cy="5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99825" name="AutoShape 17"/>
            <p:cNvCxnSpPr>
              <a:cxnSpLocks noChangeShapeType="1"/>
              <a:stCxn id="1399814" idx="5"/>
              <a:endCxn id="1399818" idx="0"/>
            </p:cNvCxnSpPr>
            <p:nvPr/>
          </p:nvCxnSpPr>
          <p:spPr bwMode="auto">
            <a:xfrm>
              <a:off x="1582" y="2556"/>
              <a:ext cx="242" cy="5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99826" name="AutoShape 18"/>
            <p:cNvCxnSpPr>
              <a:cxnSpLocks noChangeShapeType="1"/>
              <a:stCxn id="1399816" idx="3"/>
              <a:endCxn id="1399819" idx="0"/>
            </p:cNvCxnSpPr>
            <p:nvPr/>
          </p:nvCxnSpPr>
          <p:spPr bwMode="auto">
            <a:xfrm flipH="1">
              <a:off x="3696" y="2556"/>
              <a:ext cx="386" cy="5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99827" name="AutoShape 19"/>
            <p:cNvCxnSpPr>
              <a:cxnSpLocks noChangeShapeType="1"/>
              <a:stCxn id="1399816" idx="5"/>
              <a:endCxn id="1399820" idx="0"/>
            </p:cNvCxnSpPr>
            <p:nvPr/>
          </p:nvCxnSpPr>
          <p:spPr bwMode="auto">
            <a:xfrm>
              <a:off x="4558" y="2556"/>
              <a:ext cx="242" cy="5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399828" name="Oval 20"/>
          <p:cNvSpPr>
            <a:spLocks noChangeArrowheads="1"/>
          </p:cNvSpPr>
          <p:nvPr/>
        </p:nvSpPr>
        <p:spPr bwMode="auto">
          <a:xfrm>
            <a:off x="1600200" y="3276600"/>
            <a:ext cx="1066800" cy="914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9829" name="Oval 21"/>
          <p:cNvSpPr>
            <a:spLocks noChangeArrowheads="1"/>
          </p:cNvSpPr>
          <p:nvPr/>
        </p:nvSpPr>
        <p:spPr bwMode="auto">
          <a:xfrm>
            <a:off x="6324600" y="3276600"/>
            <a:ext cx="1066800" cy="914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9830" name="Text Box 22"/>
          <p:cNvSpPr txBox="1">
            <a:spLocks noChangeArrowheads="1"/>
          </p:cNvSpPr>
          <p:nvPr/>
        </p:nvSpPr>
        <p:spPr bwMode="auto">
          <a:xfrm>
            <a:off x="669925" y="1365250"/>
            <a:ext cx="3302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200">
                <a:solidFill>
                  <a:srgbClr val="8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f</a:t>
            </a: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-limited, </a:t>
            </a:r>
            <a:r>
              <a:rPr lang="en-US" sz="2200">
                <a:solidFill>
                  <a:srgbClr val="8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f-bound</a:t>
            </a: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 = 120</a:t>
            </a:r>
          </a:p>
        </p:txBody>
      </p:sp>
      <p:grpSp>
        <p:nvGrpSpPr>
          <p:cNvPr id="1399831" name="Group 23"/>
          <p:cNvGrpSpPr>
            <a:grpSpLocks/>
          </p:cNvGrpSpPr>
          <p:nvPr/>
        </p:nvGrpSpPr>
        <p:grpSpPr bwMode="auto">
          <a:xfrm>
            <a:off x="5562600" y="1447800"/>
            <a:ext cx="3048000" cy="685800"/>
            <a:chOff x="3504" y="912"/>
            <a:chExt cx="1920" cy="432"/>
          </a:xfrm>
        </p:grpSpPr>
        <p:sp>
          <p:nvSpPr>
            <p:cNvPr id="1399832" name="Text Box 24"/>
            <p:cNvSpPr txBox="1">
              <a:spLocks noChangeArrowheads="1"/>
            </p:cNvSpPr>
            <p:nvPr/>
          </p:nvSpPr>
          <p:spPr bwMode="auto">
            <a:xfrm>
              <a:off x="4349" y="912"/>
              <a:ext cx="1075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200">
                  <a:solidFill>
                    <a:srgbClr val="0066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f-new</a:t>
              </a: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 = 125</a:t>
              </a:r>
            </a:p>
          </p:txBody>
        </p:sp>
        <p:sp>
          <p:nvSpPr>
            <p:cNvPr id="1399833" name="AutoShape 25"/>
            <p:cNvSpPr>
              <a:spLocks noChangeArrowheads="1"/>
            </p:cNvSpPr>
            <p:nvPr/>
          </p:nvSpPr>
          <p:spPr bwMode="auto">
            <a:xfrm>
              <a:off x="3504" y="960"/>
              <a:ext cx="816" cy="384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CC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cxnSp>
        <p:nvCxnSpPr>
          <p:cNvPr id="1399834" name="AutoShape 26"/>
          <p:cNvCxnSpPr>
            <a:cxnSpLocks noChangeShapeType="1"/>
          </p:cNvCxnSpPr>
          <p:nvPr/>
        </p:nvCxnSpPr>
        <p:spPr bwMode="auto">
          <a:xfrm rot="10800000" flipV="1">
            <a:off x="1600200" y="2209800"/>
            <a:ext cx="2209800" cy="1524000"/>
          </a:xfrm>
          <a:prstGeom prst="curvedConnector3">
            <a:avLst>
              <a:gd name="adj1" fmla="val 110343"/>
            </a:avLst>
          </a:prstGeom>
          <a:noFill/>
          <a:ln w="38100">
            <a:solidFill>
              <a:srgbClr val="CC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99835" name="AutoShape 27"/>
          <p:cNvCxnSpPr>
            <a:cxnSpLocks noChangeShapeType="1"/>
          </p:cNvCxnSpPr>
          <p:nvPr/>
        </p:nvCxnSpPr>
        <p:spPr bwMode="auto">
          <a:xfrm rot="5400000">
            <a:off x="876300" y="4076700"/>
            <a:ext cx="1143000" cy="1371600"/>
          </a:xfrm>
          <a:prstGeom prst="curvedConnector4">
            <a:avLst>
              <a:gd name="adj1" fmla="val 30000"/>
              <a:gd name="adj2" fmla="val 116667"/>
            </a:avLst>
          </a:prstGeom>
          <a:noFill/>
          <a:ln w="38100">
            <a:solidFill>
              <a:srgbClr val="00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99836" name="AutoShape 28"/>
          <p:cNvCxnSpPr>
            <a:cxnSpLocks noChangeShapeType="1"/>
          </p:cNvCxnSpPr>
          <p:nvPr/>
        </p:nvCxnSpPr>
        <p:spPr bwMode="auto">
          <a:xfrm rot="16200000" flipH="1">
            <a:off x="2209800" y="4114800"/>
            <a:ext cx="1143000" cy="1295400"/>
          </a:xfrm>
          <a:prstGeom prst="curvedConnector4">
            <a:avLst>
              <a:gd name="adj1" fmla="val 30000"/>
              <a:gd name="adj2" fmla="val 117648"/>
            </a:avLst>
          </a:prstGeom>
          <a:noFill/>
          <a:ln w="38100">
            <a:solidFill>
              <a:srgbClr val="00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99837" name="AutoShape 29"/>
          <p:cNvCxnSpPr>
            <a:cxnSpLocks noChangeShapeType="1"/>
          </p:cNvCxnSpPr>
          <p:nvPr/>
        </p:nvCxnSpPr>
        <p:spPr bwMode="auto">
          <a:xfrm flipV="1">
            <a:off x="2667000" y="2533650"/>
            <a:ext cx="1298575" cy="1200150"/>
          </a:xfrm>
          <a:prstGeom prst="curvedConnector2">
            <a:avLst/>
          </a:prstGeom>
          <a:noFill/>
          <a:ln w="38100">
            <a:solidFill>
              <a:srgbClr val="990099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99838" name="AutoShape 30"/>
          <p:cNvCxnSpPr>
            <a:cxnSpLocks noChangeShapeType="1"/>
          </p:cNvCxnSpPr>
          <p:nvPr/>
        </p:nvCxnSpPr>
        <p:spPr bwMode="auto">
          <a:xfrm rot="5400000">
            <a:off x="3783013" y="2849562"/>
            <a:ext cx="742950" cy="377825"/>
          </a:xfrm>
          <a:prstGeom prst="curvedConnector3">
            <a:avLst>
              <a:gd name="adj1" fmla="val 41028"/>
            </a:avLst>
          </a:prstGeom>
          <a:noFill/>
          <a:ln w="38100">
            <a:solidFill>
              <a:srgbClr val="00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99839" name="AutoShape 31"/>
          <p:cNvCxnSpPr>
            <a:cxnSpLocks noChangeShapeType="1"/>
          </p:cNvCxnSpPr>
          <p:nvPr/>
        </p:nvCxnSpPr>
        <p:spPr bwMode="auto">
          <a:xfrm>
            <a:off x="4876800" y="2209800"/>
            <a:ext cx="2514600" cy="1524000"/>
          </a:xfrm>
          <a:prstGeom prst="curvedConnector3">
            <a:avLst>
              <a:gd name="adj1" fmla="val 109093"/>
            </a:avLst>
          </a:prstGeom>
          <a:noFill/>
          <a:ln w="38100">
            <a:solidFill>
              <a:srgbClr val="CC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99840" name="AutoShape 32"/>
          <p:cNvCxnSpPr>
            <a:cxnSpLocks noChangeShapeType="1"/>
          </p:cNvCxnSpPr>
          <p:nvPr/>
        </p:nvCxnSpPr>
        <p:spPr bwMode="auto">
          <a:xfrm rot="10800000" flipV="1">
            <a:off x="5489575" y="3733800"/>
            <a:ext cx="835025" cy="1276350"/>
          </a:xfrm>
          <a:prstGeom prst="curvedConnector2">
            <a:avLst/>
          </a:prstGeom>
          <a:noFill/>
          <a:ln w="38100">
            <a:solidFill>
              <a:srgbClr val="00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99841" name="AutoShape 33"/>
          <p:cNvCxnSpPr>
            <a:cxnSpLocks noChangeShapeType="1"/>
          </p:cNvCxnSpPr>
          <p:nvPr/>
        </p:nvCxnSpPr>
        <p:spPr bwMode="auto">
          <a:xfrm>
            <a:off x="7391400" y="3733800"/>
            <a:ext cx="606425" cy="1276350"/>
          </a:xfrm>
          <a:prstGeom prst="curvedConnector2">
            <a:avLst/>
          </a:prstGeom>
          <a:noFill/>
          <a:ln w="38100">
            <a:solidFill>
              <a:srgbClr val="00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99842" name="Oval 34"/>
          <p:cNvSpPr>
            <a:spLocks noChangeArrowheads="1"/>
          </p:cNvSpPr>
          <p:nvPr/>
        </p:nvSpPr>
        <p:spPr bwMode="auto">
          <a:xfrm>
            <a:off x="3810000" y="1752600"/>
            <a:ext cx="1066800" cy="914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399843" name="Group 35"/>
          <p:cNvGrpSpPr>
            <a:grpSpLocks/>
          </p:cNvGrpSpPr>
          <p:nvPr/>
        </p:nvGrpSpPr>
        <p:grpSpPr bwMode="auto">
          <a:xfrm>
            <a:off x="2514600" y="5638800"/>
            <a:ext cx="5486400" cy="0"/>
            <a:chOff x="1584" y="3552"/>
            <a:chExt cx="3456" cy="0"/>
          </a:xfrm>
        </p:grpSpPr>
        <p:sp>
          <p:nvSpPr>
            <p:cNvPr id="1399844" name="Line 36"/>
            <p:cNvSpPr>
              <a:spLocks noChangeShapeType="1"/>
            </p:cNvSpPr>
            <p:nvPr/>
          </p:nvSpPr>
          <p:spPr bwMode="auto">
            <a:xfrm>
              <a:off x="1584" y="3552"/>
              <a:ext cx="48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9845" name="Line 37"/>
            <p:cNvSpPr>
              <a:spLocks noChangeShapeType="1"/>
            </p:cNvSpPr>
            <p:nvPr/>
          </p:nvSpPr>
          <p:spPr bwMode="auto">
            <a:xfrm>
              <a:off x="4560" y="3552"/>
              <a:ext cx="48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cxnSp>
        <p:nvCxnSpPr>
          <p:cNvPr id="1399846" name="AutoShape 38"/>
          <p:cNvCxnSpPr>
            <a:cxnSpLocks noChangeShapeType="1"/>
            <a:stCxn id="1399815" idx="6"/>
            <a:endCxn id="1399842" idx="5"/>
          </p:cNvCxnSpPr>
          <p:nvPr/>
        </p:nvCxnSpPr>
        <p:spPr bwMode="auto">
          <a:xfrm flipH="1" flipV="1">
            <a:off x="4721225" y="2552700"/>
            <a:ext cx="155575" cy="1181100"/>
          </a:xfrm>
          <a:prstGeom prst="curvedConnector4">
            <a:avLst>
              <a:gd name="adj1" fmla="val -146940"/>
              <a:gd name="adj2" fmla="val 64514"/>
            </a:avLst>
          </a:prstGeom>
          <a:noFill/>
          <a:ln w="38100">
            <a:solidFill>
              <a:srgbClr val="990099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9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9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99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99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99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99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99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9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99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99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99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99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99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99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99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399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399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99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99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99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99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9828" grpId="0" animBg="1"/>
      <p:bldP spid="1399829" grpId="0" animBg="1"/>
      <p:bldP spid="1399830" grpId="0" autoUpdateAnimBg="0"/>
      <p:bldP spid="139984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0835" name="Group 3"/>
          <p:cNvGrpSpPr>
            <a:grpSpLocks/>
          </p:cNvGrpSpPr>
          <p:nvPr/>
        </p:nvGrpSpPr>
        <p:grpSpPr bwMode="auto">
          <a:xfrm>
            <a:off x="533400" y="1371600"/>
            <a:ext cx="8153400" cy="5181600"/>
            <a:chOff x="336" y="864"/>
            <a:chExt cx="5136" cy="3264"/>
          </a:xfrm>
        </p:grpSpPr>
        <p:sp>
          <p:nvSpPr>
            <p:cNvPr id="1400836" name="Rectangle 4"/>
            <p:cNvSpPr>
              <a:spLocks noChangeArrowheads="1"/>
            </p:cNvSpPr>
            <p:nvPr/>
          </p:nvSpPr>
          <p:spPr bwMode="auto">
            <a:xfrm>
              <a:off x="336" y="864"/>
              <a:ext cx="5136" cy="32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0837" name="Oval 5"/>
            <p:cNvSpPr>
              <a:spLocks noChangeArrowheads="1"/>
            </p:cNvSpPr>
            <p:nvPr/>
          </p:nvSpPr>
          <p:spPr bwMode="auto">
            <a:xfrm>
              <a:off x="2400" y="1104"/>
              <a:ext cx="672" cy="57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charset="0"/>
                  <a:cs typeface="+mn-cs"/>
                </a:rPr>
                <a:t>S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cs typeface="+mn-cs"/>
                </a:rPr>
                <a:t>f=100</a:t>
              </a:r>
              <a:endPara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400838" name="Oval 6"/>
            <p:cNvSpPr>
              <a:spLocks noChangeArrowheads="1"/>
            </p:cNvSpPr>
            <p:nvPr/>
          </p:nvSpPr>
          <p:spPr bwMode="auto">
            <a:xfrm>
              <a:off x="1008" y="2064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A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f=120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400839" name="Oval 7"/>
            <p:cNvSpPr>
              <a:spLocks noChangeArrowheads="1"/>
            </p:cNvSpPr>
            <p:nvPr/>
          </p:nvSpPr>
          <p:spPr bwMode="auto">
            <a:xfrm>
              <a:off x="2400" y="2064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B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f=130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400840" name="Oval 8"/>
            <p:cNvSpPr>
              <a:spLocks noChangeArrowheads="1"/>
            </p:cNvSpPr>
            <p:nvPr/>
          </p:nvSpPr>
          <p:spPr bwMode="auto">
            <a:xfrm>
              <a:off x="3984" y="2064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C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f=120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400841" name="Oval 9"/>
            <p:cNvSpPr>
              <a:spLocks noChangeArrowheads="1"/>
            </p:cNvSpPr>
            <p:nvPr/>
          </p:nvSpPr>
          <p:spPr bwMode="auto">
            <a:xfrm>
              <a:off x="480" y="3072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D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f=140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400842" name="Oval 10"/>
            <p:cNvSpPr>
              <a:spLocks noChangeArrowheads="1"/>
            </p:cNvSpPr>
            <p:nvPr/>
          </p:nvSpPr>
          <p:spPr bwMode="auto">
            <a:xfrm>
              <a:off x="1488" y="3072"/>
              <a:ext cx="672" cy="57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charset="0"/>
                  <a:cs typeface="+mn-cs"/>
                </a:rPr>
                <a:t>G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cs typeface="+mn-cs"/>
                </a:rPr>
                <a:t>f=125</a:t>
              </a:r>
              <a:endPara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400843" name="Oval 11"/>
            <p:cNvSpPr>
              <a:spLocks noChangeArrowheads="1"/>
            </p:cNvSpPr>
            <p:nvPr/>
          </p:nvSpPr>
          <p:spPr bwMode="auto">
            <a:xfrm>
              <a:off x="3360" y="3072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E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f=140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1400844" name="Oval 12"/>
            <p:cNvSpPr>
              <a:spLocks noChangeArrowheads="1"/>
            </p:cNvSpPr>
            <p:nvPr/>
          </p:nvSpPr>
          <p:spPr bwMode="auto">
            <a:xfrm>
              <a:off x="4464" y="3072"/>
              <a:ext cx="672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20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</a:t>
              </a:r>
            </a:p>
            <a:p>
              <a:pPr algn="ctr" eaLnBrk="0" hangingPunct="0">
                <a:defRPr/>
              </a:pPr>
              <a:r>
                <a:rPr lang="en-US" sz="2200">
                  <a:solidFill>
                    <a:srgbClr val="8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f=125</a:t>
              </a:r>
              <a:endPara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endParaRPr>
            </a:p>
          </p:txBody>
        </p:sp>
        <p:cxnSp>
          <p:nvCxnSpPr>
            <p:cNvPr id="1400845" name="AutoShape 13"/>
            <p:cNvCxnSpPr>
              <a:cxnSpLocks noChangeShapeType="1"/>
              <a:stCxn id="1400837" idx="2"/>
              <a:endCxn id="1400838" idx="0"/>
            </p:cNvCxnSpPr>
            <p:nvPr/>
          </p:nvCxnSpPr>
          <p:spPr bwMode="auto">
            <a:xfrm flipH="1">
              <a:off x="1344" y="1392"/>
              <a:ext cx="1056" cy="6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00846" name="AutoShape 14"/>
            <p:cNvCxnSpPr>
              <a:cxnSpLocks noChangeShapeType="1"/>
              <a:stCxn id="1400837" idx="6"/>
              <a:endCxn id="1400840" idx="0"/>
            </p:cNvCxnSpPr>
            <p:nvPr/>
          </p:nvCxnSpPr>
          <p:spPr bwMode="auto">
            <a:xfrm>
              <a:off x="3072" y="1392"/>
              <a:ext cx="1248" cy="6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00847" name="AutoShape 15"/>
            <p:cNvCxnSpPr>
              <a:cxnSpLocks noChangeShapeType="1"/>
              <a:stCxn id="1400837" idx="4"/>
              <a:endCxn id="1400839" idx="0"/>
            </p:cNvCxnSpPr>
            <p:nvPr/>
          </p:nvCxnSpPr>
          <p:spPr bwMode="auto">
            <a:xfrm>
              <a:off x="2736" y="1680"/>
              <a:ext cx="0" cy="38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00848" name="AutoShape 16"/>
            <p:cNvCxnSpPr>
              <a:cxnSpLocks noChangeShapeType="1"/>
              <a:stCxn id="1400838" idx="3"/>
              <a:endCxn id="1400841" idx="0"/>
            </p:cNvCxnSpPr>
            <p:nvPr/>
          </p:nvCxnSpPr>
          <p:spPr bwMode="auto">
            <a:xfrm flipH="1">
              <a:off x="816" y="2556"/>
              <a:ext cx="290" cy="5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00849" name="AutoShape 17"/>
            <p:cNvCxnSpPr>
              <a:cxnSpLocks noChangeShapeType="1"/>
              <a:stCxn id="1400838" idx="5"/>
              <a:endCxn id="1400842" idx="0"/>
            </p:cNvCxnSpPr>
            <p:nvPr/>
          </p:nvCxnSpPr>
          <p:spPr bwMode="auto">
            <a:xfrm>
              <a:off x="1582" y="2556"/>
              <a:ext cx="242" cy="5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00850" name="AutoShape 18"/>
            <p:cNvCxnSpPr>
              <a:cxnSpLocks noChangeShapeType="1"/>
              <a:stCxn id="1400840" idx="3"/>
              <a:endCxn id="1400843" idx="0"/>
            </p:cNvCxnSpPr>
            <p:nvPr/>
          </p:nvCxnSpPr>
          <p:spPr bwMode="auto">
            <a:xfrm flipH="1">
              <a:off x="3696" y="2556"/>
              <a:ext cx="386" cy="5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00851" name="AutoShape 19"/>
            <p:cNvCxnSpPr>
              <a:cxnSpLocks noChangeShapeType="1"/>
              <a:stCxn id="1400840" idx="5"/>
              <a:endCxn id="1400844" idx="0"/>
            </p:cNvCxnSpPr>
            <p:nvPr/>
          </p:nvCxnSpPr>
          <p:spPr bwMode="auto">
            <a:xfrm>
              <a:off x="4558" y="2556"/>
              <a:ext cx="242" cy="5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400852" name="Oval 20"/>
          <p:cNvSpPr>
            <a:spLocks noChangeArrowheads="1"/>
          </p:cNvSpPr>
          <p:nvPr/>
        </p:nvSpPr>
        <p:spPr bwMode="auto">
          <a:xfrm>
            <a:off x="1600200" y="3276600"/>
            <a:ext cx="1066800" cy="914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00853" name="Oval 21"/>
          <p:cNvSpPr>
            <a:spLocks noChangeArrowheads="1"/>
          </p:cNvSpPr>
          <p:nvPr/>
        </p:nvSpPr>
        <p:spPr bwMode="auto">
          <a:xfrm>
            <a:off x="2362200" y="4876800"/>
            <a:ext cx="1066800" cy="914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00854" name="Text Box 22"/>
          <p:cNvSpPr txBox="1">
            <a:spLocks noChangeArrowheads="1"/>
          </p:cNvSpPr>
          <p:nvPr/>
        </p:nvSpPr>
        <p:spPr bwMode="auto">
          <a:xfrm>
            <a:off x="669925" y="1365250"/>
            <a:ext cx="3302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200">
                <a:solidFill>
                  <a:srgbClr val="8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f</a:t>
            </a: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-limited, </a:t>
            </a:r>
            <a:r>
              <a:rPr lang="en-US" sz="2200">
                <a:solidFill>
                  <a:srgbClr val="8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f-bound</a:t>
            </a: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+mn-cs"/>
              </a:rPr>
              <a:t> = 125</a:t>
            </a:r>
          </a:p>
        </p:txBody>
      </p:sp>
      <p:cxnSp>
        <p:nvCxnSpPr>
          <p:cNvPr id="1400855" name="AutoShape 23"/>
          <p:cNvCxnSpPr>
            <a:cxnSpLocks noChangeShapeType="1"/>
          </p:cNvCxnSpPr>
          <p:nvPr/>
        </p:nvCxnSpPr>
        <p:spPr bwMode="auto">
          <a:xfrm rot="10800000" flipV="1">
            <a:off x="1600200" y="2209800"/>
            <a:ext cx="2209800" cy="1524000"/>
          </a:xfrm>
          <a:prstGeom prst="curvedConnector3">
            <a:avLst>
              <a:gd name="adj1" fmla="val 110343"/>
            </a:avLst>
          </a:prstGeom>
          <a:noFill/>
          <a:ln w="38100">
            <a:solidFill>
              <a:srgbClr val="CC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00856" name="Oval 24"/>
          <p:cNvSpPr>
            <a:spLocks noChangeArrowheads="1"/>
          </p:cNvSpPr>
          <p:nvPr/>
        </p:nvSpPr>
        <p:spPr bwMode="auto">
          <a:xfrm>
            <a:off x="3810000" y="1752600"/>
            <a:ext cx="1066800" cy="914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1400857" name="AutoShape 25"/>
          <p:cNvCxnSpPr>
            <a:cxnSpLocks noChangeShapeType="1"/>
          </p:cNvCxnSpPr>
          <p:nvPr/>
        </p:nvCxnSpPr>
        <p:spPr bwMode="auto">
          <a:xfrm rot="10800000" flipV="1">
            <a:off x="762000" y="3733800"/>
            <a:ext cx="838200" cy="1600200"/>
          </a:xfrm>
          <a:prstGeom prst="curvedConnector3">
            <a:avLst>
              <a:gd name="adj1" fmla="val 127273"/>
            </a:avLst>
          </a:prstGeom>
          <a:noFill/>
          <a:ln w="38100">
            <a:solidFill>
              <a:srgbClr val="00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00858" name="AutoShape 26"/>
          <p:cNvCxnSpPr>
            <a:cxnSpLocks noChangeShapeType="1"/>
          </p:cNvCxnSpPr>
          <p:nvPr/>
        </p:nvCxnSpPr>
        <p:spPr bwMode="auto">
          <a:xfrm rot="16200000" flipH="1">
            <a:off x="1676400" y="4648200"/>
            <a:ext cx="1143000" cy="228600"/>
          </a:xfrm>
          <a:prstGeom prst="curvedConnector2">
            <a:avLst/>
          </a:prstGeom>
          <a:noFill/>
          <a:ln w="38100">
            <a:solidFill>
              <a:srgbClr val="CC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400859" name="Group 27"/>
          <p:cNvGrpSpPr>
            <a:grpSpLocks/>
          </p:cNvGrpSpPr>
          <p:nvPr/>
        </p:nvGrpSpPr>
        <p:grpSpPr bwMode="auto">
          <a:xfrm>
            <a:off x="3124200" y="5791200"/>
            <a:ext cx="2870200" cy="692150"/>
            <a:chOff x="1968" y="3648"/>
            <a:chExt cx="1808" cy="436"/>
          </a:xfrm>
        </p:grpSpPr>
        <p:sp>
          <p:nvSpPr>
            <p:cNvPr id="1400860" name="AutoShape 28"/>
            <p:cNvSpPr>
              <a:spLocks noChangeArrowheads="1"/>
            </p:cNvSpPr>
            <p:nvPr/>
          </p:nvSpPr>
          <p:spPr bwMode="auto">
            <a:xfrm flipV="1">
              <a:off x="1968" y="3648"/>
              <a:ext cx="816" cy="384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CC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0861" name="Text Box 29"/>
            <p:cNvSpPr txBox="1">
              <a:spLocks noChangeArrowheads="1"/>
            </p:cNvSpPr>
            <p:nvPr/>
          </p:nvSpPr>
          <p:spPr bwMode="auto">
            <a:xfrm>
              <a:off x="2762" y="3796"/>
              <a:ext cx="101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b="1">
                  <a:solidFill>
                    <a:srgbClr val="CC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+mn-cs"/>
                </a:rPr>
                <a:t>SUCCESS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0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0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00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00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0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00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00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0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0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00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00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00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00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0852" grpId="0" animBg="1"/>
      <p:bldP spid="1400853" grpId="0" animBg="1"/>
      <p:bldP spid="1400854" grpId="0" autoUpdateAnimBg="0"/>
      <p:bldP spid="140085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Properties: practical</a:t>
            </a:r>
          </a:p>
        </p:txBody>
      </p:sp>
      <p:sp>
        <p:nvSpPr>
          <p:cNvPr id="140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+mn-cs"/>
              </a:rPr>
              <a:t>If  there are only a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reduced number of different contours</a:t>
            </a:r>
            <a:r>
              <a:rPr lang="en-US" b="1" dirty="0" smtClean="0">
                <a:cs typeface="+mn-cs"/>
              </a:rPr>
              <a:t>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IDA* is one of the very best optimal </a:t>
            </a:r>
            <a:r>
              <a:rPr lang="en-US" b="1" dirty="0" smtClean="0">
                <a:solidFill>
                  <a:schemeClr val="accent2"/>
                </a:solidFill>
              </a:rPr>
              <a:t>state-space search </a:t>
            </a:r>
            <a:r>
              <a:rPr lang="en-US" b="1" dirty="0" smtClean="0">
                <a:solidFill>
                  <a:schemeClr val="accent2"/>
                </a:solidFill>
              </a:rPr>
              <a:t>techniques!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 </a:t>
            </a:r>
            <a:r>
              <a:rPr lang="en-US" sz="2000" b="1" u="sng" dirty="0" smtClean="0"/>
              <a:t>Example</a:t>
            </a:r>
            <a:r>
              <a:rPr lang="en-US" sz="2000" b="1" dirty="0" smtClean="0"/>
              <a:t>: the 15-puzzle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 </a:t>
            </a:r>
            <a:r>
              <a:rPr lang="en-US" sz="2000" b="1" dirty="0"/>
              <a:t>A</a:t>
            </a:r>
            <a:r>
              <a:rPr lang="en-US" sz="2000" b="1" dirty="0" smtClean="0"/>
              <a:t>lso for many other practical problems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Else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, the gain of the extended f-contour is not sufficient to compensate recalculating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the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previous parts. Do:</a:t>
            </a:r>
            <a:endParaRPr lang="en-US" b="1" dirty="0" smtClean="0">
              <a:solidFill>
                <a:schemeClr val="accent2"/>
              </a:solidFill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9973"/>
                </a:solidFill>
              </a:rPr>
              <a:t>increase </a:t>
            </a:r>
            <a:r>
              <a:rPr lang="en-US" sz="2400" b="1" u="sng" dirty="0" smtClean="0">
                <a:solidFill>
                  <a:srgbClr val="009973"/>
                </a:solidFill>
              </a:rPr>
              <a:t>f-bound</a:t>
            </a:r>
            <a:r>
              <a:rPr lang="en-US" sz="2400" b="1" dirty="0" smtClean="0">
                <a:solidFill>
                  <a:srgbClr val="009973"/>
                </a:solidFill>
              </a:rPr>
              <a:t> by a fixed number </a:t>
            </a:r>
            <a:r>
              <a:rPr lang="en-US" sz="3200" b="1" dirty="0" smtClean="0">
                <a:solidFill>
                  <a:srgbClr val="009973"/>
                </a:solidFill>
                <a:sym typeface="Symbol" charset="0"/>
              </a:rPr>
              <a:t></a:t>
            </a:r>
            <a:r>
              <a:rPr lang="en-US" sz="2800" b="1" dirty="0" smtClean="0">
                <a:solidFill>
                  <a:srgbClr val="009973"/>
                </a:solidFill>
                <a:sym typeface="Symbol" charset="0"/>
              </a:rPr>
              <a:t> </a:t>
            </a:r>
            <a:r>
              <a:rPr lang="en-US" sz="2400" b="1" dirty="0" smtClean="0">
                <a:solidFill>
                  <a:srgbClr val="009973"/>
                </a:solidFill>
                <a:sym typeface="Symbol" charset="0"/>
              </a:rPr>
              <a:t>at each iteration:</a:t>
            </a:r>
          </a:p>
          <a:p>
            <a:pPr lvl="2" eaLnBrk="1" hangingPunct="1">
              <a:lnSpc>
                <a:spcPct val="85000"/>
              </a:lnSpc>
              <a:defRPr/>
            </a:pPr>
            <a:r>
              <a:rPr lang="en-US" sz="2000" b="1" dirty="0" smtClean="0">
                <a:solidFill>
                  <a:srgbClr val="3333CC"/>
                </a:solidFill>
              </a:rPr>
              <a:t> </a:t>
            </a:r>
            <a:r>
              <a:rPr lang="en-US" sz="2000" b="1" u="sng" dirty="0" smtClean="0">
                <a:solidFill>
                  <a:srgbClr val="3333CC"/>
                </a:solidFill>
              </a:rPr>
              <a:t>effects</a:t>
            </a:r>
            <a:r>
              <a:rPr lang="en-US" sz="2000" b="1" dirty="0" smtClean="0">
                <a:solidFill>
                  <a:srgbClr val="3333CC"/>
                </a:solidFill>
              </a:rPr>
              <a:t>: less re-computations, </a:t>
            </a:r>
            <a:r>
              <a:rPr lang="en-US" sz="2000" b="1" u="sng" dirty="0" smtClean="0">
                <a:solidFill>
                  <a:srgbClr val="3333CC"/>
                </a:solidFill>
              </a:rPr>
              <a:t>BUT</a:t>
            </a:r>
            <a:r>
              <a:rPr lang="en-US" sz="2000" b="1" dirty="0" smtClean="0">
                <a:solidFill>
                  <a:srgbClr val="3333CC"/>
                </a:solidFill>
              </a:rPr>
              <a:t>: optimality is lost: obtained solution can deviate up to </a:t>
            </a:r>
            <a:r>
              <a:rPr lang="en-US" sz="2500" b="1" dirty="0" smtClean="0">
                <a:solidFill>
                  <a:srgbClr val="3333CC"/>
                </a:solidFill>
                <a:sym typeface="Symbol" charset="0"/>
              </a:rPr>
              <a:t></a:t>
            </a:r>
          </a:p>
          <a:p>
            <a:pPr lvl="2" eaLnBrk="1" hangingPunct="1">
              <a:lnSpc>
                <a:spcPct val="85000"/>
              </a:lnSpc>
              <a:defRPr/>
            </a:pPr>
            <a:r>
              <a:rPr lang="en-US" sz="2100" b="1" dirty="0" smtClean="0">
                <a:solidFill>
                  <a:srgbClr val="3333CC"/>
                </a:solidFill>
                <a:sym typeface="Symbol" charset="0"/>
              </a:rPr>
              <a:t>Can be remedied by completing the search at this </a:t>
            </a:r>
            <a:r>
              <a:rPr lang="en-US" sz="2100" b="1" dirty="0" smtClean="0">
                <a:solidFill>
                  <a:srgbClr val="3333CC"/>
                </a:solidFill>
                <a:sym typeface="Symbol" charset="0"/>
              </a:rPr>
              <a:t>layer</a:t>
            </a:r>
          </a:p>
          <a:p>
            <a:pPr marL="914400" lvl="2" indent="0" eaLnBrk="1" hangingPunct="1">
              <a:lnSpc>
                <a:spcPct val="85000"/>
              </a:lnSpc>
              <a:buNone/>
              <a:defRPr/>
            </a:pPr>
            <a:r>
              <a:rPr lang="en-US" sz="2100" b="1" dirty="0">
                <a:solidFill>
                  <a:srgbClr val="3333CC"/>
                </a:solidFill>
                <a:sym typeface="Symbol" charset="0"/>
              </a:rPr>
              <a:t> </a:t>
            </a:r>
            <a:r>
              <a:rPr lang="en-US" sz="2100" b="1" dirty="0" smtClean="0">
                <a:solidFill>
                  <a:srgbClr val="3333CC"/>
                </a:solidFill>
                <a:sym typeface="Symbol" charset="0"/>
              </a:rPr>
              <a:t>   Issue: finding goal state potentially “too early” in final</a:t>
            </a:r>
          </a:p>
          <a:p>
            <a:pPr marL="914400" lvl="2" indent="0" eaLnBrk="1" hangingPunct="1">
              <a:lnSpc>
                <a:spcPct val="85000"/>
              </a:lnSpc>
              <a:buNone/>
              <a:defRPr/>
            </a:pPr>
            <a:r>
              <a:rPr lang="en-US" sz="2100" b="1" dirty="0">
                <a:solidFill>
                  <a:srgbClr val="3333CC"/>
                </a:solidFill>
                <a:sym typeface="Symbol" charset="0"/>
              </a:rPr>
              <a:t> </a:t>
            </a:r>
            <a:r>
              <a:rPr lang="en-US" sz="2100" b="1" dirty="0" smtClean="0">
                <a:solidFill>
                  <a:srgbClr val="3333CC"/>
                </a:solidFill>
                <a:sym typeface="Symbol" charset="0"/>
              </a:rPr>
              <a:t>   layer, without having the optimal path. (Consider</a:t>
            </a:r>
          </a:p>
          <a:p>
            <a:pPr marL="914400" lvl="2" indent="0" eaLnBrk="1" hangingPunct="1">
              <a:lnSpc>
                <a:spcPct val="85000"/>
              </a:lnSpc>
              <a:buNone/>
              <a:defRPr/>
            </a:pPr>
            <a:r>
              <a:rPr lang="en-US" sz="2100" b="1" dirty="0">
                <a:solidFill>
                  <a:srgbClr val="3333CC"/>
                </a:solidFill>
                <a:sym typeface="Symbol" charset="0"/>
              </a:rPr>
              <a:t> </a:t>
            </a:r>
            <a:r>
              <a:rPr lang="en-US" sz="2100" b="1" dirty="0" smtClean="0">
                <a:solidFill>
                  <a:srgbClr val="3333CC"/>
                </a:solidFill>
                <a:sym typeface="Symbol" charset="0"/>
              </a:rPr>
              <a:t>   “Bucharest” twice on frontier; but we don’t keep full frontier    </a:t>
            </a:r>
          </a:p>
          <a:p>
            <a:pPr marL="914400" lvl="2" indent="0" eaLnBrk="1" hangingPunct="1">
              <a:lnSpc>
                <a:spcPct val="85000"/>
              </a:lnSpc>
              <a:buNone/>
              <a:defRPr/>
            </a:pPr>
            <a:r>
              <a:rPr lang="en-US" sz="2100" b="1" dirty="0">
                <a:solidFill>
                  <a:srgbClr val="3333CC"/>
                </a:solidFill>
                <a:sym typeface="Symbol" charset="0"/>
              </a:rPr>
              <a:t> </a:t>
            </a:r>
            <a:r>
              <a:rPr lang="en-US" sz="2100" b="1" dirty="0" smtClean="0">
                <a:solidFill>
                  <a:srgbClr val="3333CC"/>
                </a:solidFill>
                <a:sym typeface="Symbol" charset="0"/>
              </a:rPr>
              <a:t>   in memory, with DFS.)</a:t>
            </a:r>
          </a:p>
        </p:txBody>
      </p:sp>
      <p:sp>
        <p:nvSpPr>
          <p:cNvPr id="1402884" name="Rectangle 4"/>
          <p:cNvSpPr>
            <a:spLocks noChangeArrowheads="1"/>
          </p:cNvSpPr>
          <p:nvPr/>
        </p:nvSpPr>
        <p:spPr bwMode="auto">
          <a:xfrm>
            <a:off x="457200" y="3886200"/>
            <a:ext cx="7924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200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0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0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02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02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02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0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883" grpId="0" build="p" autoUpdateAnimBg="0" advAuto="0"/>
      <p:bldP spid="1402884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Summary</a:t>
            </a:r>
          </a:p>
        </p:txBody>
      </p:sp>
      <p:sp>
        <p:nvSpPr>
          <p:cNvPr id="142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924800" cy="3276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6"/>
                </a:solidFill>
                <a:cs typeface="+mn-cs"/>
              </a:rPr>
              <a:t>Uninformed search: </a:t>
            </a:r>
          </a:p>
          <a:p>
            <a:pPr marL="0" indent="0"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(1) Breadth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-first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search (2) Uniform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-cost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search</a:t>
            </a:r>
          </a:p>
          <a:p>
            <a:pPr marL="0" indent="0"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(3)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Depth-first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search (4) Depth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-limited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search </a:t>
            </a:r>
          </a:p>
          <a:p>
            <a:pPr marL="0" indent="0"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(5) Iterative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deepening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search (6)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Bidirectional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search</a:t>
            </a:r>
          </a:p>
          <a:p>
            <a:pPr marL="0" indent="0" eaLnBrk="1" hangingPunct="1">
              <a:defRPr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hangingPunct="1">
              <a:defRPr/>
            </a:pPr>
            <a:r>
              <a:rPr lang="en-US" b="1" dirty="0">
                <a:solidFill>
                  <a:schemeClr val="accent6"/>
                </a:solidFill>
                <a:cs typeface="+mn-cs"/>
              </a:rPr>
              <a:t>Informed search</a:t>
            </a:r>
            <a:r>
              <a:rPr lang="en-US" b="1" dirty="0" smtClean="0">
                <a:solidFill>
                  <a:schemeClr val="accent6"/>
                </a:solidFill>
                <a:cs typeface="+mn-cs"/>
              </a:rPr>
              <a:t>:</a:t>
            </a:r>
          </a:p>
          <a:p>
            <a:pPr marL="457200" indent="-457200" eaLnBrk="1" hangingPunct="1">
              <a:buFontTx/>
              <a:buAutoNum type="arabicParenBoth"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Greedy Best-First </a:t>
            </a:r>
          </a:p>
          <a:p>
            <a:pPr marL="457200" indent="-457200" eaLnBrk="1" hangingPunct="1">
              <a:buFontTx/>
              <a:buAutoNum type="arabicParenBoth" startAt="2"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A*  </a:t>
            </a:r>
          </a:p>
          <a:p>
            <a:pPr marL="0" indent="0"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(3)  IDA*</a:t>
            </a:r>
            <a:endParaRPr lang="en-US" b="1" dirty="0" smtClean="0">
              <a:solidFill>
                <a:schemeClr val="accent6"/>
              </a:solidFill>
              <a:cs typeface="+mn-cs"/>
            </a:endParaRPr>
          </a:p>
          <a:p>
            <a:pPr marL="0" indent="0" eaLnBrk="1" hangingPunct="1">
              <a:defRPr/>
            </a:pPr>
            <a:endParaRPr lang="en-US" b="1" dirty="0">
              <a:solidFill>
                <a:schemeClr val="accent6"/>
              </a:solidFill>
              <a:cs typeface="+mn-cs"/>
            </a:endParaRPr>
          </a:p>
          <a:p>
            <a:pPr eaLnBrk="1" hangingPunct="1">
              <a:defRPr/>
            </a:pPr>
            <a:endParaRPr lang="en-US" b="1" dirty="0">
              <a:solidFill>
                <a:schemeClr val="accent6"/>
              </a:solidFill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0" y="5410200"/>
            <a:ext cx="5193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 be added: Current state-of-the-art: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Heuristic search planners.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2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2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2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2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2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2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2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2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2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2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2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2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-533400" y="-381000"/>
            <a:ext cx="6324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Romanian path finding problem</a:t>
            </a:r>
          </a:p>
        </p:txBody>
      </p:sp>
      <p:pic>
        <p:nvPicPr>
          <p:cNvPr id="9218" name="Picture 3" descr="romani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229600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304800" y="5410200"/>
            <a:ext cx="8089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accent2"/>
                </a:solidFill>
              </a:rPr>
              <a:t>Searching for </a:t>
            </a:r>
            <a:r>
              <a:rPr lang="en-US" b="1" dirty="0" smtClean="0">
                <a:solidFill>
                  <a:schemeClr val="accent2"/>
                </a:solidFill>
              </a:rPr>
              <a:t>good </a:t>
            </a:r>
            <a:r>
              <a:rPr lang="en-US" b="1" dirty="0">
                <a:solidFill>
                  <a:schemeClr val="accent2"/>
                </a:solidFill>
              </a:rPr>
              <a:t>path from Arad to Bucharest,</a:t>
            </a:r>
          </a:p>
          <a:p>
            <a:pPr eaLnBrk="1" hangingPunct="1"/>
            <a:r>
              <a:rPr lang="en-US" b="1" dirty="0">
                <a:solidFill>
                  <a:schemeClr val="accent2"/>
                </a:solidFill>
              </a:rPr>
              <a:t>what is a reasonable “desirability measure” to expand nodes </a:t>
            </a:r>
          </a:p>
          <a:p>
            <a:pPr eaLnBrk="1" hangingPunct="1"/>
            <a:r>
              <a:rPr lang="en-US" b="1" dirty="0">
                <a:solidFill>
                  <a:schemeClr val="accent2"/>
                </a:solidFill>
              </a:rPr>
              <a:t>on the fringe?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77000" y="685800"/>
            <a:ext cx="2479675" cy="830263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4"/>
                </a:solidFill>
              </a:rPr>
              <a:t>Straight-line</a:t>
            </a:r>
          </a:p>
          <a:p>
            <a:pPr>
              <a:defRPr/>
            </a:pPr>
            <a:r>
              <a:rPr lang="en-US" b="1" dirty="0">
                <a:solidFill>
                  <a:schemeClr val="accent4"/>
                </a:solidFill>
              </a:rPr>
              <a:t>dist. to Bucharest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000" y="685800"/>
            <a:ext cx="2514600" cy="4524375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685800"/>
            <a:ext cx="2912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Base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eg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on GPS info.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No map needed.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0" y="3429000"/>
            <a:ext cx="3733800" cy="99060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33600" y="2819400"/>
            <a:ext cx="2362200" cy="160020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14400" y="1905000"/>
            <a:ext cx="3429000" cy="2438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19400" y="304800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253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1069" y="3195935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329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190500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374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3" grpId="0" animBg="1"/>
      <p:bldP spid="4" grpId="0"/>
      <p:bldP spid="9" grpId="0"/>
      <p:bldP spid="14" grpId="0"/>
      <p:bldP spid="1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Summary, cont.</a:t>
            </a:r>
          </a:p>
        </p:txBody>
      </p:sp>
      <p:sp>
        <p:nvSpPr>
          <p:cNvPr id="142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7924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Heuristics allow us to scale up solutions dramatically!</a:t>
            </a:r>
          </a:p>
          <a:p>
            <a:pPr eaLnBrk="1" hangingPunct="1">
              <a:defRPr/>
            </a:pPr>
            <a:endParaRPr lang="en-US" b="1" dirty="0">
              <a:cs typeface="+mn-cs"/>
            </a:endParaRPr>
          </a:p>
          <a:p>
            <a:pPr eaLnBrk="1" hangingPunct="1">
              <a:defRPr/>
            </a:pPr>
            <a:r>
              <a:rPr lang="en-US" b="1" i="1" dirty="0" smtClean="0">
                <a:solidFill>
                  <a:schemeClr val="accent6"/>
                </a:solidFill>
                <a:cs typeface="+mn-cs"/>
              </a:rPr>
              <a:t>Can now search combinatorial (exponential size) spaces with </a:t>
            </a:r>
          </a:p>
          <a:p>
            <a:pPr eaLnBrk="1" hangingPunct="1">
              <a:defRPr/>
            </a:pPr>
            <a:r>
              <a:rPr lang="en-US" b="1" i="1" dirty="0">
                <a:solidFill>
                  <a:schemeClr val="accent6"/>
                </a:solidFill>
                <a:cs typeface="+mn-cs"/>
              </a:rPr>
              <a:t> </a:t>
            </a:r>
            <a:r>
              <a:rPr lang="en-US" b="1" i="1" dirty="0" smtClean="0">
                <a:solidFill>
                  <a:schemeClr val="accent6"/>
                </a:solidFill>
                <a:cs typeface="+mn-cs"/>
              </a:rPr>
              <a:t>       easily 10^15 states and even up to 10^100 or more states.</a:t>
            </a:r>
          </a:p>
          <a:p>
            <a:pPr eaLnBrk="1" hangingPunct="1">
              <a:defRPr/>
            </a:pPr>
            <a:r>
              <a:rPr lang="en-US" b="1" i="1" dirty="0">
                <a:solidFill>
                  <a:schemeClr val="accent6"/>
                </a:solidFill>
                <a:cs typeface="+mn-cs"/>
              </a:rPr>
              <a:t> </a:t>
            </a:r>
            <a:r>
              <a:rPr lang="en-US" b="1" i="1" dirty="0" smtClean="0">
                <a:solidFill>
                  <a:schemeClr val="accent6"/>
                </a:solidFill>
                <a:cs typeface="+mn-cs"/>
              </a:rPr>
              <a:t>      Especially, in modern heuristics search planners (</a:t>
            </a:r>
            <a:r>
              <a:rPr lang="en-US" b="1" i="1" dirty="0" err="1" smtClean="0">
                <a:solidFill>
                  <a:schemeClr val="accent6"/>
                </a:solidFill>
                <a:cs typeface="+mn-cs"/>
              </a:rPr>
              <a:t>eg</a:t>
            </a:r>
            <a:r>
              <a:rPr lang="en-US" b="1" i="1" dirty="0" smtClean="0">
                <a:solidFill>
                  <a:schemeClr val="accent6"/>
                </a:solidFill>
                <a:cs typeface="+mn-cs"/>
              </a:rPr>
              <a:t> FF). </a:t>
            </a:r>
          </a:p>
          <a:p>
            <a:pPr eaLnBrk="1" hangingPunct="1">
              <a:defRPr/>
            </a:pPr>
            <a:endParaRPr lang="en-US" b="1" i="1" dirty="0" smtClean="0">
              <a:solidFill>
                <a:schemeClr val="accent6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chemeClr val="accent6"/>
                </a:solidFill>
                <a:cs typeface="+mn-cs"/>
              </a:rPr>
              <a:t> </a:t>
            </a:r>
            <a:r>
              <a:rPr lang="en-US" b="1" dirty="0" smtClean="0">
                <a:solidFill>
                  <a:schemeClr val="accent6"/>
                </a:solidFill>
                <a:cs typeface="+mn-cs"/>
              </a:rPr>
              <a:t>       Before informed search, considered totally infeasible.</a:t>
            </a:r>
          </a:p>
          <a:p>
            <a:pPr eaLnBrk="1" hangingPunct="1">
              <a:defRPr/>
            </a:pPr>
            <a:endParaRPr lang="en-US" b="1" dirty="0">
              <a:solidFill>
                <a:schemeClr val="accent6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Still many variations and subtleties:</a:t>
            </a:r>
          </a:p>
          <a:p>
            <a:pPr eaLnBrk="1" hangingPunct="1">
              <a:defRPr/>
            </a:pPr>
            <a:r>
              <a:rPr lang="en-US" sz="1800" b="1" dirty="0">
                <a:cs typeface="+mn-cs"/>
              </a:rPr>
              <a:t> </a:t>
            </a:r>
            <a:r>
              <a:rPr lang="en-US" sz="1800" b="1" dirty="0" smtClean="0">
                <a:cs typeface="+mn-cs"/>
              </a:rPr>
              <a:t>    There are conferences and journals dedicated solely to search.</a:t>
            </a:r>
          </a:p>
          <a:p>
            <a:pPr eaLnBrk="1" hangingPunct="1">
              <a:defRPr/>
            </a:pPr>
            <a:endParaRPr lang="en-US" sz="1800" b="1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Lots of variants of A*. Research in A* has increased 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dramatically since A* is the key algorithm used by map engines.</a:t>
            </a:r>
          </a:p>
          <a:p>
            <a:pPr eaLnBrk="1" hangingPunct="1">
              <a:defRPr/>
            </a:pPr>
            <a:endParaRPr lang="en-US" sz="1800" b="1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Also used in path planning algorithms (autonomous vehicles), and general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(robotics) planning, problem solving, and even NLP parsing.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2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2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25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25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5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5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25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25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25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25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Greedy best-first search</a:t>
            </a:r>
          </a:p>
        </p:txBody>
      </p:sp>
      <p:sp>
        <p:nvSpPr>
          <p:cNvPr id="132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Evaluation function at node </a:t>
            </a:r>
            <a:r>
              <a:rPr lang="en-US" sz="2400" b="1" i="1" dirty="0" smtClean="0">
                <a:solidFill>
                  <a:schemeClr val="accent2"/>
                </a:solidFill>
                <a:cs typeface="+mn-cs"/>
              </a:rPr>
              <a:t>n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,  </a:t>
            </a:r>
            <a:r>
              <a:rPr lang="en-US" sz="2400" b="1" i="1" dirty="0" smtClean="0">
                <a:solidFill>
                  <a:schemeClr val="accent2"/>
                </a:solidFill>
                <a:cs typeface="+mn-cs"/>
              </a:rPr>
              <a:t>f(n) = h(n) 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(heuristic)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		= </a:t>
            </a:r>
            <a:r>
              <a:rPr lang="en-US" sz="2400" b="1" i="1" dirty="0" smtClean="0">
                <a:solidFill>
                  <a:schemeClr val="accent2"/>
                </a:solidFill>
                <a:cs typeface="+mn-cs"/>
              </a:rPr>
              <a:t>estimate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 of cost from </a:t>
            </a:r>
            <a:r>
              <a:rPr lang="en-US" sz="2400" b="1" i="1" dirty="0" smtClean="0">
                <a:solidFill>
                  <a:schemeClr val="accent2"/>
                </a:solidFill>
                <a:cs typeface="+mn-cs"/>
              </a:rPr>
              <a:t>n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 to </a:t>
            </a:r>
            <a:r>
              <a:rPr lang="en-US" sz="2400" b="1" i="1" dirty="0" smtClean="0">
                <a:solidFill>
                  <a:schemeClr val="accent2"/>
                </a:solidFill>
                <a:cs typeface="+mn-cs"/>
              </a:rPr>
              <a:t>goal</a:t>
            </a: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sz="2400" b="1" dirty="0" smtClean="0">
                <a:cs typeface="+mn-cs"/>
              </a:rPr>
              <a:t>e.g., </a:t>
            </a:r>
            <a:r>
              <a:rPr lang="en-US" sz="2400" b="1" i="1" dirty="0" err="1" smtClean="0">
                <a:cs typeface="+mn-cs"/>
              </a:rPr>
              <a:t>h</a:t>
            </a:r>
            <a:r>
              <a:rPr lang="en-US" sz="2400" b="1" i="1" baseline="-25000" dirty="0" err="1" smtClean="0">
                <a:cs typeface="+mn-cs"/>
              </a:rPr>
              <a:t>SLD</a:t>
            </a:r>
            <a:r>
              <a:rPr lang="en-US" sz="2400" b="1" i="1" dirty="0" smtClean="0">
                <a:cs typeface="+mn-cs"/>
              </a:rPr>
              <a:t>(n)</a:t>
            </a:r>
            <a:r>
              <a:rPr lang="en-US" sz="2400" b="1" dirty="0" smtClean="0">
                <a:cs typeface="+mn-cs"/>
              </a:rPr>
              <a:t> = straight-line distance from </a:t>
            </a:r>
            <a:r>
              <a:rPr lang="en-US" sz="2400" b="1" i="1" dirty="0" smtClean="0">
                <a:cs typeface="+mn-cs"/>
              </a:rPr>
              <a:t>n</a:t>
            </a:r>
            <a:r>
              <a:rPr lang="en-US" sz="2400" b="1" dirty="0" smtClean="0">
                <a:cs typeface="+mn-cs"/>
              </a:rPr>
              <a:t> to Bucharest</a:t>
            </a:r>
            <a:r>
              <a:rPr lang="en-US" sz="2400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Greedy best-first</a:t>
            </a:r>
            <a:r>
              <a:rPr lang="en-US" sz="2400" b="1" dirty="0" smtClean="0">
                <a:cs typeface="+mn-cs"/>
              </a:rPr>
              <a:t> search expands the node that 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appears to have shortest path </a:t>
            </a:r>
            <a:r>
              <a:rPr lang="en-US" sz="2400" b="1" dirty="0" smtClean="0">
                <a:cs typeface="+mn-cs"/>
              </a:rPr>
              <a:t>to goal. </a:t>
            </a:r>
          </a:p>
          <a:p>
            <a:pPr eaLnBrk="1" hangingPunct="1">
              <a:defRPr/>
            </a:pPr>
            <a:endParaRPr lang="en-US" sz="2400" b="1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Idea: those nodes may lead to solution quickly.</a:t>
            </a:r>
            <a:r>
              <a:rPr lang="en-US" sz="1800" dirty="0" smtClean="0">
                <a:cs typeface="+mn-cs"/>
              </a:rPr>
              <a:t>
</a:t>
            </a:r>
          </a:p>
        </p:txBody>
      </p:sp>
      <p:sp>
        <p:nvSpPr>
          <p:cNvPr id="1323012" name="Text Box 4"/>
          <p:cNvSpPr txBox="1">
            <a:spLocks noChangeArrowheads="1"/>
          </p:cNvSpPr>
          <p:nvPr/>
        </p:nvSpPr>
        <p:spPr bwMode="auto">
          <a:xfrm>
            <a:off x="1295400" y="5410200"/>
            <a:ext cx="7620000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Similar to depth-first search: It prefers to follow a single </a:t>
            </a:r>
          </a:p>
          <a:p>
            <a:pPr>
              <a:defRPr/>
            </a:pPr>
            <a:r>
              <a:rPr lang="en-US" dirty="0">
                <a:cs typeface="+mn-cs"/>
              </a:rPr>
              <a:t>path to goal (guided by the heuristic), backing up  when it </a:t>
            </a:r>
          </a:p>
          <a:p>
            <a:pPr>
              <a:defRPr/>
            </a:pPr>
            <a:r>
              <a:rPr lang="en-US" dirty="0">
                <a:cs typeface="+mn-cs"/>
              </a:rPr>
              <a:t>hits a dead-end.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2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2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2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2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2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30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Greedy best-first search example</a:t>
            </a:r>
          </a:p>
        </p:txBody>
      </p:sp>
      <p:pic>
        <p:nvPicPr>
          <p:cNvPr id="11266" name="Picture 3" descr="greedy-progress0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4673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D0F15"/>
      </a:hlink>
      <a:folHlink>
        <a:srgbClr val="1926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60874</TotalTime>
  <Words>4455</Words>
  <Application>Microsoft Macintosh PowerPoint</Application>
  <PresentationFormat>On-screen Show (4:3)</PresentationFormat>
  <Paragraphs>1294</Paragraphs>
  <Slides>70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3" baseType="lpstr">
      <vt:lpstr>Default Design</vt:lpstr>
      <vt:lpstr>1_Default Design</vt:lpstr>
      <vt:lpstr>Equation</vt:lpstr>
      <vt:lpstr>CS 4700: Foundations of  Artificial Intelligence</vt:lpstr>
      <vt:lpstr>Search</vt:lpstr>
      <vt:lpstr>PowerPoint Presentation</vt:lpstr>
      <vt:lpstr>PowerPoint Presentation</vt:lpstr>
      <vt:lpstr>Outline</vt:lpstr>
      <vt:lpstr>How to take information into account? Best-first search.</vt:lpstr>
      <vt:lpstr>Romanian path finding problem</vt:lpstr>
      <vt:lpstr>Greedy best-first search</vt:lpstr>
      <vt:lpstr>Greedy best-first search example</vt:lpstr>
      <vt:lpstr>Greedy best-first search example</vt:lpstr>
      <vt:lpstr>Greedy best-first search example</vt:lpstr>
      <vt:lpstr>Greedy best-first search example</vt:lpstr>
      <vt:lpstr>Properties of greedy best-first search</vt:lpstr>
      <vt:lpstr>A* search</vt:lpstr>
      <vt:lpstr>A* search example</vt:lpstr>
      <vt:lpstr>A* search example</vt:lpstr>
      <vt:lpstr>A* search example</vt:lpstr>
      <vt:lpstr>A* search example</vt:lpstr>
      <vt:lpstr>A* search example</vt:lpstr>
      <vt:lpstr>A* search example</vt:lpstr>
      <vt:lpstr>A* properties   </vt:lpstr>
      <vt:lpstr>Heuristics: (1) Admissibility</vt:lpstr>
      <vt:lpstr>Heuristics: (2) Consistency</vt:lpstr>
      <vt:lpstr>A*: Tree Search  vs. Graph Search</vt:lpstr>
      <vt:lpstr>Intuition: Contours of A*</vt:lpstr>
      <vt:lpstr>A* Search: Optimality</vt:lpstr>
      <vt:lpstr>PowerPoint Presentation</vt:lpstr>
      <vt:lpstr>Note: Termination / Completeness</vt:lpstr>
      <vt:lpstr>A* Optimal in Another Way</vt:lpstr>
      <vt:lpstr>Example: Contrasting A* with Uniform Cost (Dijkstra’s algorithm)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PowerPoint Presentation</vt:lpstr>
      <vt:lpstr>8-Puzzle</vt:lpstr>
      <vt:lpstr>Admissible heuristics</vt:lpstr>
      <vt:lpstr>Comparing heuristics</vt:lpstr>
      <vt:lpstr>Comparison of heuristics</vt:lpstr>
      <vt:lpstr>Dominating heuristics</vt:lpstr>
      <vt:lpstr>Inventing admissible heuristics: Relaxed Problems </vt:lpstr>
      <vt:lpstr>Examples of relaxed problems</vt:lpstr>
      <vt:lpstr>Inventing admissible heuristics: Relaxed Problems </vt:lpstr>
      <vt:lpstr>PowerPoint Presentation</vt:lpstr>
      <vt:lpstr>Pattern Databases</vt:lpstr>
      <vt:lpstr>Inventing admissible heuristics:  Learning</vt:lpstr>
      <vt:lpstr>Memory problems with A*</vt:lpstr>
      <vt:lpstr>Iterative deepening A* (IDA*)</vt:lpstr>
      <vt:lpstr>Example [check at home]</vt:lpstr>
      <vt:lpstr>PowerPoint Presentation</vt:lpstr>
      <vt:lpstr>PowerPoint Presentation</vt:lpstr>
      <vt:lpstr>Properties: practical</vt:lpstr>
      <vt:lpstr>Summary</vt:lpstr>
      <vt:lpstr>Summary, cont.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Bart Selman</cp:lastModifiedBy>
  <cp:revision>1355</cp:revision>
  <dcterms:created xsi:type="dcterms:W3CDTF">1601-01-01T00:00:00Z</dcterms:created>
  <dcterms:modified xsi:type="dcterms:W3CDTF">2013-09-27T08:30:46Z</dcterms:modified>
</cp:coreProperties>
</file>