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  <p:sldMasterId id="2147483665" r:id="rId2"/>
  </p:sldMasterIdLst>
  <p:notesMasterIdLst>
    <p:notesMasterId r:id="rId84"/>
  </p:notesMasterIdLst>
  <p:sldIdLst>
    <p:sldId id="374" r:id="rId3"/>
    <p:sldId id="432" r:id="rId4"/>
    <p:sldId id="436" r:id="rId5"/>
    <p:sldId id="437" r:id="rId6"/>
    <p:sldId id="438" r:id="rId7"/>
    <p:sldId id="439" r:id="rId8"/>
    <p:sldId id="440" r:id="rId9"/>
    <p:sldId id="441" r:id="rId10"/>
    <p:sldId id="442" r:id="rId11"/>
    <p:sldId id="443" r:id="rId12"/>
    <p:sldId id="512" r:id="rId13"/>
    <p:sldId id="513" r:id="rId14"/>
    <p:sldId id="444" r:id="rId15"/>
    <p:sldId id="445" r:id="rId16"/>
    <p:sldId id="446" r:id="rId17"/>
    <p:sldId id="447" r:id="rId18"/>
    <p:sldId id="448" r:id="rId19"/>
    <p:sldId id="449" r:id="rId20"/>
    <p:sldId id="450" r:id="rId21"/>
    <p:sldId id="451" r:id="rId22"/>
    <p:sldId id="433" r:id="rId23"/>
    <p:sldId id="434" r:id="rId24"/>
    <p:sldId id="435" r:id="rId25"/>
    <p:sldId id="452" r:id="rId26"/>
    <p:sldId id="453" r:id="rId27"/>
    <p:sldId id="454" r:id="rId28"/>
    <p:sldId id="455" r:id="rId29"/>
    <p:sldId id="456" r:id="rId30"/>
    <p:sldId id="457" r:id="rId31"/>
    <p:sldId id="458" r:id="rId32"/>
    <p:sldId id="459" r:id="rId33"/>
    <p:sldId id="510" r:id="rId34"/>
    <p:sldId id="460" r:id="rId35"/>
    <p:sldId id="461" r:id="rId36"/>
    <p:sldId id="462" r:id="rId37"/>
    <p:sldId id="463" r:id="rId38"/>
    <p:sldId id="464" r:id="rId39"/>
    <p:sldId id="465" r:id="rId40"/>
    <p:sldId id="466" r:id="rId41"/>
    <p:sldId id="467" r:id="rId42"/>
    <p:sldId id="468" r:id="rId43"/>
    <p:sldId id="469" r:id="rId44"/>
    <p:sldId id="470" r:id="rId45"/>
    <p:sldId id="471" r:id="rId46"/>
    <p:sldId id="472" r:id="rId47"/>
    <p:sldId id="473" r:id="rId48"/>
    <p:sldId id="474" r:id="rId49"/>
    <p:sldId id="475" r:id="rId50"/>
    <p:sldId id="476" r:id="rId51"/>
    <p:sldId id="477" r:id="rId52"/>
    <p:sldId id="478" r:id="rId53"/>
    <p:sldId id="479" r:id="rId54"/>
    <p:sldId id="480" r:id="rId55"/>
    <p:sldId id="481" r:id="rId56"/>
    <p:sldId id="485" r:id="rId57"/>
    <p:sldId id="486" r:id="rId58"/>
    <p:sldId id="487" r:id="rId59"/>
    <p:sldId id="488" r:id="rId60"/>
    <p:sldId id="489" r:id="rId61"/>
    <p:sldId id="490" r:id="rId62"/>
    <p:sldId id="491" r:id="rId63"/>
    <p:sldId id="492" r:id="rId64"/>
    <p:sldId id="493" r:id="rId65"/>
    <p:sldId id="494" r:id="rId66"/>
    <p:sldId id="495" r:id="rId67"/>
    <p:sldId id="496" r:id="rId68"/>
    <p:sldId id="497" r:id="rId69"/>
    <p:sldId id="498" r:id="rId70"/>
    <p:sldId id="499" r:id="rId71"/>
    <p:sldId id="500" r:id="rId72"/>
    <p:sldId id="501" r:id="rId73"/>
    <p:sldId id="482" r:id="rId74"/>
    <p:sldId id="483" r:id="rId75"/>
    <p:sldId id="484" r:id="rId76"/>
    <p:sldId id="509" r:id="rId77"/>
    <p:sldId id="502" r:id="rId78"/>
    <p:sldId id="503" r:id="rId79"/>
    <p:sldId id="504" r:id="rId80"/>
    <p:sldId id="505" r:id="rId81"/>
    <p:sldId id="514" r:id="rId82"/>
    <p:sldId id="515" r:id="rId83"/>
  </p:sldIdLst>
  <p:sldSz cx="9144000" cy="6858000" type="screen4x3"/>
  <p:notesSz cx="6858000" cy="9144000"/>
  <p:custDataLst>
    <p:tags r:id="rId8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CC00CC"/>
    <a:srgbClr val="66FF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51" autoAdjust="0"/>
    <p:restoredTop sz="92276" autoAdjust="0"/>
  </p:normalViewPr>
  <p:slideViewPr>
    <p:cSldViewPr>
      <p:cViewPr varScale="1">
        <p:scale>
          <a:sx n="50" d="100"/>
          <a:sy n="50" d="100"/>
        </p:scale>
        <p:origin x="-97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notesMaster" Target="notesMasters/notesMaster1.xml"/><Relationship Id="rId85" Type="http://schemas.openxmlformats.org/officeDocument/2006/relationships/printerSettings" Target="printerSettings/printerSettings1.bin"/><Relationship Id="rId86" Type="http://schemas.openxmlformats.org/officeDocument/2006/relationships/tags" Target="tags/tag1.xml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3CF018C9-76CA-D74A-904F-0CAD721BC2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903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BF029C-0E0A-044F-BC45-E732C1BB804E}" type="slidenum">
              <a:rPr lang="en-US"/>
              <a:pPr/>
              <a:t>1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C5F52E-2F8B-B441-937E-201EFB2C7FA7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6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6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>
                <a:ea typeface="Gulim" charset="0"/>
                <a:cs typeface="Gulim" charset="0"/>
              </a:rPr>
              <a:t>Perceptron invented by Frank Rosenblatt in 1957. </a:t>
            </a:r>
          </a:p>
          <a:p>
            <a:r>
              <a:rPr lang="en-US" altLang="ko-KR">
                <a:ea typeface="Gulim" charset="0"/>
                <a:cs typeface="Gulim" charset="0"/>
              </a:rPr>
              <a:t>When perceptron was first introduced, this issue created considerable sensation. </a:t>
            </a:r>
          </a:p>
          <a:p>
            <a:r>
              <a:rPr lang="en-US" altLang="ko-KR">
                <a:ea typeface="Gulim" charset="0"/>
                <a:cs typeface="Gulim" charset="0"/>
              </a:rPr>
              <a:t>Perceptron was the first neural network modeled by correct computation and affected many fields. </a:t>
            </a:r>
          </a:p>
          <a:p>
            <a:r>
              <a:rPr lang="en-US" altLang="ko-KR">
                <a:ea typeface="Gulim" charset="0"/>
                <a:cs typeface="Gulim" charset="0"/>
              </a:rPr>
              <a:t>Perceptron also became the foundation of pattern recognition research. </a:t>
            </a:r>
          </a:p>
          <a:p>
            <a:endParaRPr lang="en-US" altLang="ko-KR">
              <a:ea typeface="Gulim" charset="0"/>
              <a:cs typeface="Gulim" charset="0"/>
            </a:endParaRPr>
          </a:p>
          <a:p>
            <a:r>
              <a:rPr lang="en-US" altLang="ko-KR">
                <a:ea typeface="Gulim" charset="0"/>
                <a:cs typeface="Gulim" charset="0"/>
              </a:rPr>
              <a:t>&lt;</a:t>
            </a:r>
            <a:r>
              <a:rPr lang="ko-KR" altLang="en-US">
                <a:ea typeface="Gulim" charset="0"/>
                <a:cs typeface="Gulim" charset="0"/>
              </a:rPr>
              <a:t>사진</a:t>
            </a:r>
            <a:r>
              <a:rPr lang="en-US" altLang="ko-KR">
                <a:ea typeface="Gulim" charset="0"/>
                <a:cs typeface="Gulim" charset="0"/>
              </a:rPr>
              <a:t>&gt; </a:t>
            </a:r>
          </a:p>
          <a:p>
            <a:r>
              <a:rPr lang="en-US" altLang="ko-KR">
                <a:ea typeface="Gulim" charset="0"/>
                <a:cs typeface="Gulim" charset="0"/>
              </a:rPr>
              <a:t>This guy is Frank Rosenblatt inventor of perceptron. </a:t>
            </a:r>
          </a:p>
          <a:p>
            <a:r>
              <a:rPr lang="en-US" altLang="ko-KR">
                <a:ea typeface="Gulim" charset="0"/>
                <a:cs typeface="Gulim" charset="0"/>
              </a:rPr>
              <a:t>And this one is Mark ⅠPerceptron image sensor that is the first neural network equipment.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05882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9958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04800"/>
            <a:ext cx="19621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304800"/>
            <a:ext cx="57340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92833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70893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16766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33903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0593226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03806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06746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61032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93178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71130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043447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0779378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35345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04800"/>
            <a:ext cx="19621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304800"/>
            <a:ext cx="57340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76234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72720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69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2297194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7038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7137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22285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117218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289060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7997196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8678" name="Text Box 6"/>
          <p:cNvSpPr txBox="1">
            <a:spLocks noChangeArrowheads="1"/>
          </p:cNvSpPr>
          <p:nvPr userDrawn="1"/>
        </p:nvSpPr>
        <p:spPr bwMode="auto">
          <a:xfrm>
            <a:off x="7872466" y="6477000"/>
            <a:ext cx="4239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fld id="{7B52D678-B397-134F-ADB5-6CAB2B706B44}" type="slidenum">
              <a:rPr lang="en-US" sz="1600" smtClean="0"/>
              <a:t>‹#›</a:t>
            </a:fld>
            <a:endParaRPr lang="en-US" sz="16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transition xmlns:p14="http://schemas.microsoft.com/office/powerpoint/2010/main"/>
  <p:txStyles>
    <p:titleStyle>
      <a:lvl1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2pPr>
      <a:lvl3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3pPr>
      <a:lvl4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4pPr>
      <a:lvl5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8676" name="Line 4"/>
          <p:cNvSpPr>
            <a:spLocks noChangeShapeType="1"/>
          </p:cNvSpPr>
          <p:nvPr/>
        </p:nvSpPr>
        <p:spPr bwMode="auto">
          <a:xfrm>
            <a:off x="1295400" y="1752600"/>
            <a:ext cx="784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68677" name="Line 5"/>
          <p:cNvSpPr>
            <a:spLocks noChangeShapeType="1"/>
          </p:cNvSpPr>
          <p:nvPr userDrawn="1"/>
        </p:nvSpPr>
        <p:spPr bwMode="auto">
          <a:xfrm>
            <a:off x="1295400" y="1752600"/>
            <a:ext cx="784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68678" name="Text Box 6"/>
          <p:cNvSpPr txBox="1">
            <a:spLocks noChangeArrowheads="1"/>
          </p:cNvSpPr>
          <p:nvPr userDrawn="1"/>
        </p:nvSpPr>
        <p:spPr bwMode="auto">
          <a:xfrm>
            <a:off x="7518400" y="6473825"/>
            <a:ext cx="9048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900" smtClean="0">
                <a:solidFill>
                  <a:srgbClr val="000000"/>
                </a:solidFill>
              </a:rPr>
              <a:t>Carla P. Gomes</a:t>
            </a:r>
          </a:p>
          <a:p>
            <a:pPr algn="ctr"/>
            <a:r>
              <a:rPr lang="en-US" sz="900" smtClean="0">
                <a:solidFill>
                  <a:srgbClr val="000000"/>
                </a:solidFill>
              </a:rPr>
              <a:t>CS4700</a:t>
            </a:r>
          </a:p>
        </p:txBody>
      </p:sp>
    </p:spTree>
    <p:extLst>
      <p:ext uri="{BB962C8B-B14F-4D97-AF65-F5344CB8AC3E}">
        <p14:creationId xmlns:p14="http://schemas.microsoft.com/office/powerpoint/2010/main" val="1517077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ransition xmlns:p14="http://schemas.microsoft.com/office/powerpoint/2010/main"/>
  <p:txStyles>
    <p:titleStyle>
      <a:lvl1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2pPr>
      <a:lvl3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3pPr>
      <a:lvl4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4pPr>
      <a:lvl5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selman@cs.cornell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nytimes.com/2012/11/24/science/scientists-see-advances-in-deep-learning-a-part-of-artificial-intelligence.html?hpw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CS 4700: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Foundations of  Artificial Intelligence</a:t>
            </a:r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chemeClr val="accent2"/>
                </a:solidFill>
              </a:rPr>
              <a:t>Prof. Bart Selman</a:t>
            </a:r>
          </a:p>
          <a:p>
            <a:pPr>
              <a:lnSpc>
                <a:spcPct val="80000"/>
              </a:lnSpc>
            </a:pPr>
            <a:r>
              <a:rPr lang="en-US" dirty="0" err="1" smtClean="0">
                <a:hlinkClick r:id="rId3"/>
              </a:rPr>
              <a:t>selman@cs.cornell.edu</a:t>
            </a:r>
            <a:endParaRPr lang="en-US" dirty="0"/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3333CC"/>
                </a:solidFill>
              </a:rPr>
              <a:t>Machine Learning:</a:t>
            </a: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3333CC"/>
                </a:solidFill>
              </a:rPr>
              <a:t>Neural Networks</a:t>
            </a:r>
            <a:endParaRPr lang="en-US" b="1" dirty="0">
              <a:solidFill>
                <a:srgbClr val="3333CC"/>
              </a:solidFill>
            </a:endParaRPr>
          </a:p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3333CC"/>
                </a:solidFill>
              </a:rPr>
              <a:t>R&amp;N 18.7</a:t>
            </a:r>
            <a:endParaRPr lang="en-US" b="1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596900"/>
            <a:ext cx="83312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687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066800"/>
            <a:ext cx="7772400" cy="4114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New York Times: “Scientists </a:t>
            </a:r>
            <a:r>
              <a:rPr lang="en-US" b="1" dirty="0">
                <a:solidFill>
                  <a:srgbClr val="FF0000"/>
                </a:solidFill>
              </a:rPr>
              <a:t>See Promise in Deep-Learning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Programs,” Saturday, Nov. 24, front page.</a:t>
            </a:r>
            <a:endParaRPr lang="en-US" dirty="0"/>
          </a:p>
          <a:p>
            <a:r>
              <a:rPr lang="en-US" b="1" dirty="0">
                <a:solidFill>
                  <a:srgbClr val="660066"/>
                </a:solidFill>
                <a:hlinkClick r:id="rId2"/>
              </a:rPr>
              <a:t>http://www.nytimes.com/2012/11/24/science/scientists-see-advances-in-deep-learning-a-part-of-artificial-intelligence.html?</a:t>
            </a:r>
            <a:r>
              <a:rPr lang="en-US" b="1" dirty="0" smtClean="0">
                <a:solidFill>
                  <a:srgbClr val="660066"/>
                </a:solidFill>
                <a:hlinkClick r:id="rId2"/>
              </a:rPr>
              <a:t>hpw</a:t>
            </a:r>
            <a:endParaRPr lang="en-US" b="1" dirty="0" smtClean="0">
              <a:solidFill>
                <a:srgbClr val="660066"/>
              </a:solidFill>
            </a:endParaRPr>
          </a:p>
          <a:p>
            <a:endParaRPr lang="en-US" dirty="0"/>
          </a:p>
          <a:p>
            <a:r>
              <a:rPr lang="en-US" b="1" dirty="0" smtClean="0">
                <a:solidFill>
                  <a:schemeClr val="accent2"/>
                </a:solidFill>
              </a:rPr>
              <a:t>Multi-layer neural networks, a resurgence!</a:t>
            </a:r>
          </a:p>
          <a:p>
            <a:pPr marL="457200" indent="-457200">
              <a:buAutoNum type="alphaLcParenR"/>
            </a:pPr>
            <a:r>
              <a:rPr lang="en-US" b="1" dirty="0" smtClean="0">
                <a:solidFill>
                  <a:schemeClr val="accent2"/>
                </a:solidFill>
              </a:rPr>
              <a:t>Winner one of the most recent learning competitions</a:t>
            </a:r>
          </a:p>
          <a:p>
            <a:pPr marL="457200" indent="-457200">
              <a:buAutoNum type="alphaLcParenR"/>
            </a:pPr>
            <a:r>
              <a:rPr lang="en-US" b="1" dirty="0" smtClean="0">
                <a:solidFill>
                  <a:schemeClr val="accent2"/>
                </a:solidFill>
              </a:rPr>
              <a:t>Automatic (unsupervised) learning of “cat” and “human face” from 10 million of Google images; 16,000 cores 3 days; multi-layer neural network (Stanford &amp; Google).</a:t>
            </a:r>
          </a:p>
          <a:p>
            <a:pPr marL="457200" indent="-457200">
              <a:buAutoNum type="alphaLcParenR"/>
            </a:pPr>
            <a:r>
              <a:rPr lang="en-US" b="1" dirty="0" smtClean="0">
                <a:solidFill>
                  <a:schemeClr val="accent2"/>
                </a:solidFill>
              </a:rPr>
              <a:t>Speech recognition and real-time translation (Microsoft Research, China).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5410200"/>
            <a:ext cx="624962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Aside: see web site for great survey article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“A Few Useful Things to Know About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Machine Learning” by </a:t>
            </a:r>
            <a:r>
              <a:rPr lang="en-US" dirty="0" err="1" smtClean="0">
                <a:solidFill>
                  <a:srgbClr val="008000"/>
                </a:solidFill>
              </a:rPr>
              <a:t>Domingos</a:t>
            </a:r>
            <a:r>
              <a:rPr lang="en-US" dirty="0" smtClean="0">
                <a:solidFill>
                  <a:srgbClr val="008000"/>
                </a:solidFill>
              </a:rPr>
              <a:t>, CACM, 2012.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057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eech Recognition Breakthrough for the Spoken, Translated Wor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228600"/>
            <a:ext cx="7181850" cy="5745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6248400"/>
            <a:ext cx="746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at min. 3:00. Deep Neural Nets in speech recognition.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7917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943100"/>
            <a:ext cx="53721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310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84200"/>
            <a:ext cx="81788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326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50900"/>
            <a:ext cx="83058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09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371600"/>
            <a:ext cx="50165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779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939800"/>
            <a:ext cx="81280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179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54100"/>
            <a:ext cx="61595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592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1244600"/>
            <a:ext cx="72263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232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2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80010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948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1841500"/>
            <a:ext cx="73279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534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4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460500"/>
            <a:ext cx="84201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476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3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54" y="1689100"/>
            <a:ext cx="68580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954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3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508000"/>
            <a:ext cx="85090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302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3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749300"/>
            <a:ext cx="82423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475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3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8763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422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3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939800"/>
            <a:ext cx="80264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612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3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65200"/>
            <a:ext cx="78359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93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90600"/>
            <a:ext cx="7581900" cy="469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5800" y="3200400"/>
            <a:ext cx="1600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8849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749300"/>
            <a:ext cx="75946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657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673100"/>
            <a:ext cx="81153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40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358900"/>
            <a:ext cx="58293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385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317500"/>
            <a:ext cx="8369300" cy="6464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5943600"/>
            <a:ext cx="2286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2487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600">
                <a:ea typeface="Gulim" charset="0"/>
                <a:cs typeface="Gulim" charset="0"/>
              </a:rPr>
              <a:t>Perceptron</a:t>
            </a:r>
            <a:r>
              <a:rPr lang="en-US" altLang="ko-KR" b="0">
                <a:ea typeface="Gulim" charset="0"/>
                <a:cs typeface="Gulim" charset="0"/>
              </a:rPr>
              <a:t> </a:t>
            </a:r>
            <a:endParaRPr lang="en-US" altLang="ko-KR" sz="3600">
              <a:ea typeface="Gulim" charset="0"/>
              <a:cs typeface="Gulim" charset="0"/>
            </a:endParaRPr>
          </a:p>
        </p:txBody>
      </p:sp>
      <p:sp>
        <p:nvSpPr>
          <p:cNvPr id="1163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29000" y="1219200"/>
            <a:ext cx="5564187" cy="4506913"/>
          </a:xfrm>
        </p:spPr>
        <p:txBody>
          <a:bodyPr/>
          <a:lstStyle/>
          <a:p>
            <a:pPr marL="0" indent="0"/>
            <a:r>
              <a:rPr lang="en-US" altLang="ko-KR" sz="1800" dirty="0">
                <a:ea typeface="Gulim" charset="0"/>
                <a:cs typeface="Gulim" charset="0"/>
              </a:rPr>
              <a:t>Perceptron</a:t>
            </a:r>
          </a:p>
          <a:p>
            <a:pPr lvl="1"/>
            <a:r>
              <a:rPr lang="en-US" altLang="ko-KR" sz="1800" dirty="0">
                <a:ea typeface="Gulim" charset="0"/>
                <a:cs typeface="Gulim" charset="0"/>
              </a:rPr>
              <a:t>Invented by Frank Rosenblatt in 1957 </a:t>
            </a:r>
            <a:r>
              <a:rPr lang="en-US" sz="1800" dirty="0">
                <a:ea typeface="Gulim" charset="0"/>
                <a:cs typeface="Gulim" charset="0"/>
              </a:rPr>
              <a:t>in an </a:t>
            </a:r>
            <a:r>
              <a:rPr lang="en-US" sz="1800" dirty="0">
                <a:solidFill>
                  <a:schemeClr val="accent2"/>
                </a:solidFill>
                <a:ea typeface="Gulim" charset="0"/>
                <a:cs typeface="Gulim" charset="0"/>
              </a:rPr>
              <a:t>attempt to understand human memory, learning, and cognitive processes.</a:t>
            </a:r>
            <a:r>
              <a:rPr lang="en-US" sz="1600" dirty="0"/>
              <a:t> </a:t>
            </a:r>
            <a:r>
              <a:rPr lang="en-US" altLang="ko-KR" sz="1800" dirty="0">
                <a:ea typeface="Gulim" charset="0"/>
                <a:cs typeface="Gulim" charset="0"/>
              </a:rPr>
              <a:t> </a:t>
            </a:r>
          </a:p>
          <a:p>
            <a:pPr lvl="1"/>
            <a:r>
              <a:rPr lang="en-US" altLang="ko-KR" sz="1800" dirty="0">
                <a:ea typeface="Gulim" charset="0"/>
                <a:cs typeface="Gulim" charset="0"/>
              </a:rPr>
              <a:t>The first neural network model by computation, with a remarkable learning algorithm:</a:t>
            </a:r>
          </a:p>
          <a:p>
            <a:pPr lvl="2"/>
            <a:r>
              <a:rPr lang="en-US" altLang="ko-KR" sz="1600" dirty="0">
                <a:solidFill>
                  <a:srgbClr val="FF0000"/>
                </a:solidFill>
                <a:ea typeface="Gulim" charset="0"/>
                <a:cs typeface="Gulim" charset="0"/>
              </a:rPr>
              <a:t>If function can  be represented by perceptron, the learning algorithm is guaranteed to quickly converge to the hidden function!</a:t>
            </a:r>
          </a:p>
          <a:p>
            <a:pPr lvl="1"/>
            <a:r>
              <a:rPr lang="en-US" altLang="ko-KR" sz="1800" dirty="0">
                <a:ea typeface="Gulim" charset="0"/>
                <a:cs typeface="Gulim" charset="0"/>
              </a:rPr>
              <a:t>Became the foundation of pattern recognition research</a:t>
            </a:r>
          </a:p>
          <a:p>
            <a:pPr lvl="1">
              <a:buFontTx/>
              <a:buNone/>
            </a:pPr>
            <a:endParaRPr lang="en-US" altLang="ko-KR" sz="1600" dirty="0">
              <a:ea typeface="Gulim" charset="0"/>
              <a:cs typeface="Gulim" charset="0"/>
            </a:endParaRPr>
          </a:p>
          <a:p>
            <a:pPr marL="0" indent="0"/>
            <a:endParaRPr lang="en-US" altLang="ko-KR" sz="1600" dirty="0">
              <a:ea typeface="Gulim" charset="0"/>
              <a:cs typeface="Gulim" charset="0"/>
            </a:endParaRPr>
          </a:p>
        </p:txBody>
      </p:sp>
      <p:grpSp>
        <p:nvGrpSpPr>
          <p:cNvPr id="1163274" name="Group 10"/>
          <p:cNvGrpSpPr>
            <a:grpSpLocks/>
          </p:cNvGrpSpPr>
          <p:nvPr/>
        </p:nvGrpSpPr>
        <p:grpSpPr bwMode="auto">
          <a:xfrm>
            <a:off x="0" y="2209800"/>
            <a:ext cx="3048000" cy="4467225"/>
            <a:chOff x="0" y="1392"/>
            <a:chExt cx="1920" cy="2814"/>
          </a:xfrm>
        </p:grpSpPr>
        <p:pic>
          <p:nvPicPr>
            <p:cNvPr id="1163268" name="Picture 4" descr="ai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392"/>
              <a:ext cx="1546" cy="1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63270" name="Rectangle 6"/>
            <p:cNvSpPr>
              <a:spLocks noChangeArrowheads="1"/>
            </p:cNvSpPr>
            <p:nvPr/>
          </p:nvSpPr>
          <p:spPr bwMode="auto">
            <a:xfrm>
              <a:off x="0" y="3283"/>
              <a:ext cx="1920" cy="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en-US" sz="1800" b="1" smtClean="0">
                  <a:solidFill>
                    <a:srgbClr val="000000"/>
                  </a:solidFill>
                </a:rPr>
                <a:t>Rosenblatt &amp; </a:t>
              </a:r>
            </a:p>
            <a:p>
              <a:pPr algn="ctr" eaLnBrk="0" hangingPunct="0"/>
              <a:r>
                <a:rPr lang="en-US" sz="1800" b="1" smtClean="0">
                  <a:solidFill>
                    <a:srgbClr val="000000"/>
                  </a:solidFill>
                </a:rPr>
                <a:t>Mark I Perceptron</a:t>
              </a:r>
              <a:r>
                <a:rPr lang="en-US" sz="1800" smtClean="0">
                  <a:solidFill>
                    <a:srgbClr val="000000"/>
                  </a:solidFill>
                </a:rPr>
                <a:t>:</a:t>
              </a:r>
            </a:p>
            <a:p>
              <a:pPr algn="ctr" eaLnBrk="0" hangingPunct="0"/>
              <a:r>
                <a:rPr lang="en-US" sz="1800" smtClean="0">
                  <a:solidFill>
                    <a:srgbClr val="000000"/>
                  </a:solidFill>
                </a:rPr>
                <a:t> the first machine that could </a:t>
              </a:r>
              <a:r>
                <a:rPr lang="en-US" sz="1800" smtClean="0">
                  <a:solidFill>
                    <a:srgbClr val="3333CC"/>
                  </a:solidFill>
                </a:rPr>
                <a:t>"learn" to recognize and identify optical patterns.</a:t>
              </a:r>
              <a:r>
                <a:rPr lang="en-US" sz="1800" smtClean="0">
                  <a:solidFill>
                    <a:srgbClr val="000000"/>
                  </a:solidFill>
                </a:rPr>
                <a:t> </a:t>
              </a:r>
            </a:p>
          </p:txBody>
        </p:sp>
      </p:grpSp>
      <p:sp>
        <p:nvSpPr>
          <p:cNvPr id="1163272" name="Rectangle 8"/>
          <p:cNvSpPr>
            <a:spLocks noChangeArrowheads="1"/>
          </p:cNvSpPr>
          <p:nvPr/>
        </p:nvSpPr>
        <p:spPr bwMode="auto">
          <a:xfrm>
            <a:off x="152400" y="1828800"/>
            <a:ext cx="3238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smtClean="0">
                <a:solidFill>
                  <a:srgbClr val="FF0000"/>
                </a:solidFill>
              </a:rPr>
              <a:t>Cornell Aeronautical Laboratory </a:t>
            </a:r>
          </a:p>
        </p:txBody>
      </p:sp>
      <p:sp>
        <p:nvSpPr>
          <p:cNvPr id="1163273" name="Rectangle 9"/>
          <p:cNvSpPr>
            <a:spLocks noChangeArrowheads="1"/>
          </p:cNvSpPr>
          <p:nvPr/>
        </p:nvSpPr>
        <p:spPr bwMode="auto">
          <a:xfrm>
            <a:off x="2895600" y="4876800"/>
            <a:ext cx="6019800" cy="711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n-US" sz="2000" dirty="0" smtClean="0">
                <a:solidFill>
                  <a:srgbClr val="000000"/>
                </a:solidFill>
              </a:rPr>
              <a:t>One of the earliest and most influential neural networks:</a:t>
            </a:r>
          </a:p>
          <a:p>
            <a:pPr algn="ctr" eaLnBrk="0" hangingPunct="0"/>
            <a:r>
              <a:rPr lang="en-US" sz="2000" dirty="0" smtClean="0">
                <a:solidFill>
                  <a:srgbClr val="000000"/>
                </a:solidFill>
              </a:rPr>
              <a:t>An important milestone in AI.</a:t>
            </a:r>
          </a:p>
        </p:txBody>
      </p:sp>
    </p:spTree>
    <p:extLst>
      <p:ext uri="{BB962C8B-B14F-4D97-AF65-F5344CB8AC3E}">
        <p14:creationId xmlns:p14="http://schemas.microsoft.com/office/powerpoint/2010/main" val="3504696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6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63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327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96900"/>
            <a:ext cx="82677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957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3400"/>
            <a:ext cx="8534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132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371600"/>
            <a:ext cx="87884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578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54100"/>
            <a:ext cx="7937500" cy="412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6800" y="3886200"/>
            <a:ext cx="3654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Update: or perhaps the best!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928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4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63600"/>
            <a:ext cx="81915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452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5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188" y="1859772"/>
            <a:ext cx="43307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163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5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17600"/>
            <a:ext cx="74041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224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0"/>
            <a:ext cx="78359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511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5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231900"/>
            <a:ext cx="81915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583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5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35000"/>
            <a:ext cx="86868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455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838200"/>
            <a:ext cx="74422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641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453555"/>
            <a:ext cx="56769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051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1625600"/>
            <a:ext cx="66421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492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60400"/>
            <a:ext cx="8204200" cy="520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6846" y="4415135"/>
            <a:ext cx="33855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10046" y="4419600"/>
            <a:ext cx="41549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1041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66800"/>
            <a:ext cx="76073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477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698500"/>
            <a:ext cx="6972300" cy="4559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5562600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x_3 input fixed at 1 to model threshold. Side benefit: no total 0 input.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7671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587500"/>
            <a:ext cx="69723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97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876300"/>
            <a:ext cx="82677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825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571500"/>
            <a:ext cx="79756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951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50900"/>
            <a:ext cx="80010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520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6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66748"/>
            <a:ext cx="60960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909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38200"/>
            <a:ext cx="7442200" cy="327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4495800"/>
            <a:ext cx="62918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Always works, if inputs are linearly separable!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Single layer of units.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5638800"/>
            <a:ext cx="5518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What about multi-layer NNs? No known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learning method until early 80s…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9441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889000"/>
            <a:ext cx="74041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803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362200"/>
            <a:ext cx="38354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981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85800"/>
            <a:ext cx="7620000" cy="5461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828800" y="3200400"/>
            <a:ext cx="5523540" cy="1165278"/>
          </a:xfrm>
          <a:prstGeom prst="ellipse">
            <a:avLst/>
          </a:prstGeom>
          <a:solidFill>
            <a:schemeClr val="accent1">
              <a:alpha val="38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694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63373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125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276600"/>
            <a:ext cx="6197600" cy="294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533400"/>
            <a:ext cx="5181600" cy="3442062"/>
          </a:xfrm>
          <a:prstGeom prst="rect">
            <a:avLst/>
          </a:prstGeom>
        </p:spPr>
      </p:pic>
      <p:pic>
        <p:nvPicPr>
          <p:cNvPr id="4" name="Picture 3" descr="Screen Shot 2012-11-30 at 3.38.5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699"/>
            <a:ext cx="22098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047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93700"/>
            <a:ext cx="76200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232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43" y="0"/>
            <a:ext cx="9135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430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50900"/>
            <a:ext cx="77470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961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7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27583"/>
            <a:ext cx="71247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692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914400"/>
            <a:ext cx="82423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958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15" y="596900"/>
            <a:ext cx="76835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893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1257300"/>
            <a:ext cx="78359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803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584200"/>
            <a:ext cx="8280400" cy="52832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219200" y="4343400"/>
            <a:ext cx="6553200" cy="129540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22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762000"/>
            <a:ext cx="77216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5562601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It’s “just” multivariate (or multivariable) calculus.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595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508000"/>
            <a:ext cx="7581900" cy="5511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810000" y="1905000"/>
            <a:ext cx="4267200" cy="106680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211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685800"/>
            <a:ext cx="7950200" cy="4953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295400" y="4267200"/>
            <a:ext cx="6629400" cy="121920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931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95300"/>
            <a:ext cx="8153400" cy="53721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00200" y="4038600"/>
            <a:ext cx="2743200" cy="53340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715000" y="4876800"/>
            <a:ext cx="2743200" cy="53340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742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8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28600"/>
            <a:ext cx="7010400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3886200"/>
            <a:ext cx="605285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So, first we “</a:t>
            </a:r>
            <a:r>
              <a:rPr lang="en-US" b="1" dirty="0" err="1" smtClean="0">
                <a:solidFill>
                  <a:srgbClr val="FF0000"/>
                </a:solidFill>
              </a:rPr>
              <a:t>backpropagate</a:t>
            </a:r>
            <a:r>
              <a:rPr lang="en-US" b="1" dirty="0" smtClean="0">
                <a:solidFill>
                  <a:srgbClr val="FF0000"/>
                </a:solidFill>
              </a:rPr>
              <a:t>” the error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signal, and then we update the weights, layer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by layer.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5181600"/>
            <a:ext cx="586771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That’s why it’s called “</a:t>
            </a:r>
            <a:r>
              <a:rPr lang="en-US" b="1" dirty="0" err="1" smtClean="0">
                <a:solidFill>
                  <a:schemeClr val="accent2"/>
                </a:solidFill>
              </a:rPr>
              <a:t>backprop</a:t>
            </a:r>
            <a:r>
              <a:rPr lang="en-US" b="1" dirty="0" smtClean="0">
                <a:solidFill>
                  <a:schemeClr val="accent2"/>
                </a:solidFill>
              </a:rPr>
              <a:t> learning.”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Now changing speech recognition, image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recognition etc.!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820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8534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65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1828800"/>
            <a:ext cx="68453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224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57" y="1474989"/>
            <a:ext cx="8686800" cy="4051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609600"/>
            <a:ext cx="3332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Trace example at home!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1113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807285"/>
            <a:ext cx="69723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313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066800"/>
            <a:ext cx="7493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59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1600"/>
            <a:ext cx="73279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105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62000"/>
            <a:ext cx="72644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438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6708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214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2.59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95400"/>
            <a:ext cx="45720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0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.17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38200"/>
            <a:ext cx="78105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75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9 at 1.17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8255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00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8153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894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Summary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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76400"/>
            <a:ext cx="7772400" cy="4114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 tour of AI: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pPr marL="514350" indent="-514350">
              <a:buAutoNum type="romanUcParenR"/>
            </a:pPr>
            <a:r>
              <a:rPr lang="en-US" b="1" dirty="0" smtClean="0">
                <a:solidFill>
                  <a:srgbClr val="FF0000"/>
                </a:solidFill>
              </a:rPr>
              <a:t>AI </a:t>
            </a:r>
          </a:p>
          <a:p>
            <a:pPr marL="0" indent="0"/>
            <a:r>
              <a:rPr lang="en-US" b="1" dirty="0" smtClean="0">
                <a:solidFill>
                  <a:srgbClr val="FF0000"/>
                </a:solidFill>
              </a:rPr>
              <a:t>        --- motivation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--- intelligent agents</a:t>
            </a:r>
          </a:p>
          <a:p>
            <a:pPr marL="0" indent="0"/>
            <a:endParaRPr lang="en-US" b="1" dirty="0" smtClean="0">
              <a:solidFill>
                <a:srgbClr val="FF0000"/>
              </a:solidFill>
            </a:endParaRPr>
          </a:p>
          <a:p>
            <a:pPr marL="0" indent="0"/>
            <a:r>
              <a:rPr lang="en-US" b="1" dirty="0" smtClean="0">
                <a:solidFill>
                  <a:srgbClr val="FF0000"/>
                </a:solidFill>
              </a:rPr>
              <a:t>II)   Problem-Solving</a:t>
            </a:r>
          </a:p>
          <a:p>
            <a:pPr marL="0" indent="0"/>
            <a:r>
              <a:rPr lang="en-US" b="1" dirty="0" smtClean="0">
                <a:solidFill>
                  <a:srgbClr val="FF0000"/>
                </a:solidFill>
              </a:rPr>
              <a:t>        --- search techniques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--- adversarial search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--- constraint satisfaction</a:t>
            </a:r>
          </a:p>
        </p:txBody>
      </p:sp>
    </p:spTree>
    <p:extLst>
      <p:ext uri="{BB962C8B-B14F-4D97-AF65-F5344CB8AC3E}">
        <p14:creationId xmlns:p14="http://schemas.microsoft.com/office/powerpoint/2010/main" val="10776467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Summary, cont.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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90600"/>
            <a:ext cx="7772400" cy="4495800"/>
          </a:xfrm>
        </p:spPr>
        <p:txBody>
          <a:bodyPr/>
          <a:lstStyle/>
          <a:p>
            <a:pPr marL="0" indent="0"/>
            <a:r>
              <a:rPr lang="en-US" b="1" dirty="0" smtClean="0">
                <a:solidFill>
                  <a:srgbClr val="FF0000"/>
                </a:solidFill>
              </a:rPr>
              <a:t>III) Knowledge Representation and Reasoning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--- logical agents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--- first-order logic and inference</a:t>
            </a:r>
          </a:p>
          <a:p>
            <a:pPr marL="0" indent="0"/>
            <a:endParaRPr lang="en-US" b="1" dirty="0">
              <a:solidFill>
                <a:srgbClr val="FF0000"/>
              </a:solidFill>
            </a:endParaRPr>
          </a:p>
          <a:p>
            <a:pPr marL="514350" indent="-514350">
              <a:buAutoNum type="romanUcParenR" startAt="5"/>
            </a:pPr>
            <a:r>
              <a:rPr lang="en-US" b="1" dirty="0" smtClean="0">
                <a:solidFill>
                  <a:srgbClr val="FF0000"/>
                </a:solidFill>
              </a:rPr>
              <a:t>Learning</a:t>
            </a:r>
          </a:p>
          <a:p>
            <a:pPr marL="0" indent="0"/>
            <a:r>
              <a:rPr lang="en-US" b="1" dirty="0" smtClean="0">
                <a:solidFill>
                  <a:srgbClr val="FF0000"/>
                </a:solidFill>
              </a:rPr>
              <a:t>        --- from examples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--- decision tree learning (info gain)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--- PAC learning</a:t>
            </a:r>
          </a:p>
          <a:p>
            <a:pPr marL="0" indent="0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--- neural networks</a:t>
            </a:r>
          </a:p>
          <a:p>
            <a:pPr marL="0" indent="0"/>
            <a:endParaRPr lang="en-US" b="1" dirty="0" smtClean="0">
              <a:solidFill>
                <a:srgbClr val="FF0000"/>
              </a:solidFill>
            </a:endParaRPr>
          </a:p>
          <a:p>
            <a:pPr marL="0" indent="0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The field has grown (and continues to grow) exponentially but you</a:t>
            </a:r>
          </a:p>
          <a:p>
            <a:pPr marL="0" indent="0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have now seen a good part!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0" y="5562600"/>
            <a:ext cx="3773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Have a great winter break!!!!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8031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8 at 11.43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549400"/>
            <a:ext cx="70485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058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SELMAN@C02GT4M7DJWT3PP7" val="470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53620</TotalTime>
  <Words>613</Words>
  <Application>Microsoft Macintosh PowerPoint</Application>
  <PresentationFormat>On-screen Show (4:3)</PresentationFormat>
  <Paragraphs>82</Paragraphs>
  <Slides>81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83" baseType="lpstr">
      <vt:lpstr>Default Design</vt:lpstr>
      <vt:lpstr>1_Default Design</vt:lpstr>
      <vt:lpstr>CS 4700: Foundations of  Artificial Intelligence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Perceptron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</vt:lpstr>
      <vt:lpstr>Summary, cont. 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Bart Selman</cp:lastModifiedBy>
  <cp:revision>1047</cp:revision>
  <dcterms:created xsi:type="dcterms:W3CDTF">1601-01-01T00:00:00Z</dcterms:created>
  <dcterms:modified xsi:type="dcterms:W3CDTF">2013-11-25T05:56:14Z</dcterms:modified>
</cp:coreProperties>
</file>