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2" r:id="rId2"/>
    <p:sldId id="283" r:id="rId3"/>
    <p:sldId id="284" r:id="rId4"/>
    <p:sldId id="285" r:id="rId5"/>
    <p:sldId id="370" r:id="rId6"/>
    <p:sldId id="381" r:id="rId7"/>
    <p:sldId id="382" r:id="rId8"/>
    <p:sldId id="286" r:id="rId9"/>
    <p:sldId id="379" r:id="rId10"/>
    <p:sldId id="291" r:id="rId11"/>
    <p:sldId id="380" r:id="rId12"/>
    <p:sldId id="371" r:id="rId13"/>
    <p:sldId id="359" r:id="rId14"/>
    <p:sldId id="362" r:id="rId15"/>
    <p:sldId id="297" r:id="rId16"/>
    <p:sldId id="276" r:id="rId17"/>
    <p:sldId id="36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0"/>
  </p:normalViewPr>
  <p:slideViewPr>
    <p:cSldViewPr snapToGrid="0" snapToObjects="1">
      <p:cViewPr varScale="1">
        <p:scale>
          <a:sx n="96" d="100"/>
          <a:sy n="96" d="100"/>
        </p:scale>
        <p:origin x="3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2-5F47-AACA-129227B0940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2-5F47-AACA-129227B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54864"/>
        <c:axId val="1757116912"/>
      </c:barChart>
      <c:catAx>
        <c:axId val="13974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116912"/>
        <c:crosses val="autoZero"/>
        <c:auto val="1"/>
        <c:lblAlgn val="ctr"/>
        <c:lblOffset val="100"/>
        <c:noMultiLvlLbl val="0"/>
      </c:catAx>
      <c:valAx>
        <c:axId val="175711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74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7B44-ACB8-CB0B1604A7A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7B44-ACB8-CB0B1604A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0-7B44-ACB8-CB0B1604A7A5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0-7B44-ACB8-CB0B1604A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84800"/>
        <c:axId val="1455426000"/>
      </c:barChart>
      <c:catAx>
        <c:axId val="13986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5426000"/>
        <c:crosses val="autoZero"/>
        <c:auto val="1"/>
        <c:lblAlgn val="ctr"/>
        <c:lblOffset val="100"/>
        <c:noMultiLvlLbl val="0"/>
      </c:catAx>
      <c:valAx>
        <c:axId val="145542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Challenge winner's accuracy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46-8444-992C-704C6AF0152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46-8444-992C-704C6AF0152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28.2</c:v>
                </c:pt>
                <c:pt idx="1">
                  <c:v>25.8</c:v>
                </c:pt>
                <c:pt idx="2">
                  <c:v>16.399999999999999</c:v>
                </c:pt>
                <c:pt idx="3">
                  <c:v>12.5</c:v>
                </c:pt>
                <c:pt idx="4">
                  <c:v>8.4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46-8444-992C-704C6AF01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619232"/>
        <c:axId val="1454134032"/>
      </c:barChart>
      <c:catAx>
        <c:axId val="14236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34032"/>
        <c:crosses val="autoZero"/>
        <c:auto val="1"/>
        <c:lblAlgn val="ctr"/>
        <c:lblOffset val="100"/>
        <c:noMultiLvlLbl val="0"/>
      </c:catAx>
      <c:valAx>
        <c:axId val="14541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6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FF0000"/>
              </a:solidFill>
              <a:ln w="60325">
                <a:noFill/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19</c:v>
                </c:pt>
                <c:pt idx="5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F-7740-927E-F30E5333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3432752"/>
        <c:axId val="1397612592"/>
      </c:lineChart>
      <c:catAx>
        <c:axId val="174343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7612592"/>
        <c:crosses val="autoZero"/>
        <c:auto val="1"/>
        <c:lblAlgn val="ctr"/>
        <c:lblOffset val="100"/>
        <c:noMultiLvlLbl val="0"/>
      </c:catAx>
      <c:valAx>
        <c:axId val="1397612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432752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8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F95A-5F3F-0544-9E6E-27E015D3EE4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40C-AE6C-D246-8FD1-72A0E8FF5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</a:t>
            </a:r>
            <a:r>
              <a:rPr lang="en-US" dirty="0" err="1"/>
              <a:t>convnet</a:t>
            </a:r>
            <a:r>
              <a:rPr lang="en-US" dirty="0"/>
              <a:t> architectures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114157"/>
          </a:xfrm>
        </p:spPr>
        <p:txBody>
          <a:bodyPr>
            <a:normAutofit/>
          </a:bodyPr>
          <a:lstStyle/>
          <a:p>
            <a:r>
              <a:rPr lang="en-US" dirty="0"/>
              <a:t>Instead of: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will have: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C2B9A-6A64-154B-9055-62F8AE187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91" y="2977156"/>
            <a:ext cx="3057525" cy="35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287E1-4ED6-1743-A732-AA5E0915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91" y="4554165"/>
            <a:ext cx="37433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0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115E3E1-606A-8549-A018-4A0B5B622E70}"/>
              </a:ext>
            </a:extLst>
          </p:cNvPr>
          <p:cNvSpPr/>
          <p:nvPr/>
        </p:nvSpPr>
        <p:spPr>
          <a:xfrm>
            <a:off x="5990505" y="4974437"/>
            <a:ext cx="1915353" cy="10616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29B324-81A5-5942-96F6-E9C756FD476E}"/>
              </a:ext>
            </a:extLst>
          </p:cNvPr>
          <p:cNvSpPr/>
          <p:nvPr/>
        </p:nvSpPr>
        <p:spPr>
          <a:xfrm>
            <a:off x="1552128" y="5093211"/>
            <a:ext cx="1915353" cy="10616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F0CDF-13E2-9548-8FA7-557D297C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and without residual connections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9AB553-0A9A-1941-AFAC-90CA20470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Without residual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E8087-6F84-5C44-8036-A83E266CE1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With residual connections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CA10F-D0AA-7D43-819F-9883CC06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977156"/>
            <a:ext cx="3057525" cy="35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8AE0F-325D-9B4F-8534-C8D9B1F8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7155"/>
            <a:ext cx="3743325" cy="35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03B134-0415-C04F-8FC1-49957FB6F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986153"/>
            <a:ext cx="2895981" cy="62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AA674-944D-EC43-8017-B39D46CE7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4001294"/>
            <a:ext cx="3458528" cy="640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FC87BF-4BC4-2E40-BE45-976E7CCA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51" y="5339689"/>
            <a:ext cx="3223580" cy="629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3DA06-11B7-1041-959B-5138B09E1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999" y="5278463"/>
            <a:ext cx="4658968" cy="6911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331A34-FDAB-1B46-A68F-1113270380B1}"/>
              </a:ext>
            </a:extLst>
          </p:cNvPr>
          <p:cNvSpPr txBox="1"/>
          <p:nvPr/>
        </p:nvSpPr>
        <p:spPr>
          <a:xfrm>
            <a:off x="3033489" y="6536604"/>
            <a:ext cx="253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Noisy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5C80B3-65F3-8E4E-89FF-AD2869E956C2}"/>
              </a:ext>
            </a:extLst>
          </p:cNvPr>
          <p:cNvCxnSpPr>
            <a:stCxn id="4" idx="2"/>
            <a:endCxn id="14" idx="0"/>
          </p:cNvCxnSpPr>
          <p:nvPr/>
        </p:nvCxnSpPr>
        <p:spPr>
          <a:xfrm>
            <a:off x="2571750" y="6176963"/>
            <a:ext cx="1727951" cy="359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BBE898-1A6D-BC41-8D16-842C510652C6}"/>
              </a:ext>
            </a:extLst>
          </p:cNvPr>
          <p:cNvCxnSpPr>
            <a:endCxn id="14" idx="0"/>
          </p:cNvCxnSpPr>
          <p:nvPr/>
        </p:nvCxnSpPr>
        <p:spPr>
          <a:xfrm flipH="1">
            <a:off x="4299701" y="5986079"/>
            <a:ext cx="2776960" cy="55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1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5CCA-578C-3C45-9631-063CB345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block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5343036-07C8-9E43-B9B0-67FD36249586}"/>
              </a:ext>
            </a:extLst>
          </p:cNvPr>
          <p:cNvSpPr/>
          <p:nvPr/>
        </p:nvSpPr>
        <p:spPr>
          <a:xfrm>
            <a:off x="3429000" y="3907971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Conv+ReLU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65ABB73-6873-144D-956D-0405DB6C78E4}"/>
              </a:ext>
            </a:extLst>
          </p:cNvPr>
          <p:cNvSpPr/>
          <p:nvPr/>
        </p:nvSpPr>
        <p:spPr>
          <a:xfrm>
            <a:off x="3429000" y="2971800"/>
            <a:ext cx="134982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 + </a:t>
            </a:r>
            <a:r>
              <a:rPr lang="en-US" dirty="0" err="1"/>
              <a:t>ReLU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64E039-1D0E-8145-B2DD-97D9D37AC077}"/>
              </a:ext>
            </a:extLst>
          </p:cNvPr>
          <p:cNvCxnSpPr>
            <a:endCxn id="6" idx="2"/>
          </p:cNvCxnSpPr>
          <p:nvPr/>
        </p:nvCxnSpPr>
        <p:spPr>
          <a:xfrm flipV="1">
            <a:off x="4103914" y="4517571"/>
            <a:ext cx="1" cy="8599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12EC58-3BAE-5A4E-8C30-74F919C0FE6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103915" y="3581401"/>
            <a:ext cx="0" cy="3265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r 11">
            <a:extLst>
              <a:ext uri="{FF2B5EF4-FFF2-40B4-BE49-F238E27FC236}">
                <a16:creationId xmlns:a16="http://schemas.microsoft.com/office/drawing/2014/main" id="{42CF28AA-127D-0D4A-9F1A-AB403EF3F078}"/>
              </a:ext>
            </a:extLst>
          </p:cNvPr>
          <p:cNvSpPr/>
          <p:nvPr/>
        </p:nvSpPr>
        <p:spPr>
          <a:xfrm>
            <a:off x="3902528" y="1971677"/>
            <a:ext cx="402771" cy="404811"/>
          </a:xfrm>
          <a:prstGeom prst="flowChar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A2788-1E00-FF4A-9AB1-FFE7F7820549}"/>
              </a:ext>
            </a:extLst>
          </p:cNvPr>
          <p:cNvCxnSpPr>
            <a:stCxn id="7" idx="0"/>
            <a:endCxn id="12" idx="4"/>
          </p:cNvCxnSpPr>
          <p:nvPr/>
        </p:nvCxnSpPr>
        <p:spPr>
          <a:xfrm flipH="1" flipV="1">
            <a:off x="4103914" y="2376488"/>
            <a:ext cx="1" cy="5953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>
            <a:extLst>
              <a:ext uri="{FF2B5EF4-FFF2-40B4-BE49-F238E27FC236}">
                <a16:creationId xmlns:a16="http://schemas.microsoft.com/office/drawing/2014/main" id="{7C5312D7-BB0A-E44D-9FE1-B4ADA70E6171}"/>
              </a:ext>
            </a:extLst>
          </p:cNvPr>
          <p:cNvSpPr/>
          <p:nvPr/>
        </p:nvSpPr>
        <p:spPr>
          <a:xfrm>
            <a:off x="4125686" y="2318657"/>
            <a:ext cx="1459613" cy="3058886"/>
          </a:xfrm>
          <a:custGeom>
            <a:avLst/>
            <a:gdLst>
              <a:gd name="connsiteX0" fmla="*/ 0 w 1459613"/>
              <a:gd name="connsiteY0" fmla="*/ 3058886 h 3058886"/>
              <a:gd name="connsiteX1" fmla="*/ 1458685 w 1459613"/>
              <a:gd name="connsiteY1" fmla="*/ 1578429 h 3058886"/>
              <a:gd name="connsiteX2" fmla="*/ 174171 w 1459613"/>
              <a:gd name="connsiteY2" fmla="*/ 0 h 30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613" h="3058886">
                <a:moveTo>
                  <a:pt x="0" y="3058886"/>
                </a:moveTo>
                <a:cubicBezTo>
                  <a:pt x="714828" y="2573564"/>
                  <a:pt x="1429657" y="2088243"/>
                  <a:pt x="1458685" y="1578429"/>
                </a:cubicBezTo>
                <a:cubicBezTo>
                  <a:pt x="1487714" y="1068615"/>
                  <a:pt x="830942" y="534307"/>
                  <a:pt x="174171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823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Assumes all 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have the same size</a:t>
            </a:r>
          </a:p>
          <a:p>
            <a:r>
              <a:rPr lang="en-US" dirty="0"/>
              <a:t>True within a stage</a:t>
            </a:r>
          </a:p>
          <a:p>
            <a:r>
              <a:rPr lang="en-US" dirty="0"/>
              <a:t>Across stages?</a:t>
            </a:r>
          </a:p>
          <a:p>
            <a:pPr lvl="1"/>
            <a:r>
              <a:rPr lang="en-US" dirty="0"/>
              <a:t>Doubling of feature channels</a:t>
            </a:r>
          </a:p>
          <a:p>
            <a:pPr lvl="1"/>
            <a:r>
              <a:rPr lang="en-US" dirty="0"/>
              <a:t>Subsampling</a:t>
            </a:r>
          </a:p>
          <a:p>
            <a:r>
              <a:rPr lang="en-US" dirty="0"/>
              <a:t>Increase channels by 1x1 convolution</a:t>
            </a:r>
          </a:p>
          <a:p>
            <a:r>
              <a:rPr lang="en-US" dirty="0"/>
              <a:t>Decrease spatial resolution by subsampling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5049584"/>
            <a:ext cx="59150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ResNet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resolution substantially in first layer</a:t>
            </a:r>
          </a:p>
          <a:p>
            <a:pPr lvl="1"/>
            <a:r>
              <a:rPr lang="en-US" dirty="0"/>
              <a:t>Reduces memory consumption due to intermediate outputs</a:t>
            </a:r>
          </a:p>
          <a:p>
            <a:r>
              <a:rPr lang="en-US" dirty="0"/>
              <a:t>Divide into stages</a:t>
            </a:r>
          </a:p>
          <a:p>
            <a:pPr lvl="1"/>
            <a:r>
              <a:rPr lang="en-US" dirty="0"/>
              <a:t>maintain resolution, channels in each stage</a:t>
            </a:r>
          </a:p>
          <a:p>
            <a:pPr lvl="1"/>
            <a:r>
              <a:rPr lang="en-US" dirty="0"/>
              <a:t>halve resolution, double channels between stages</a:t>
            </a:r>
          </a:p>
          <a:p>
            <a:r>
              <a:rPr lang="en-US" dirty="0"/>
              <a:t>Divide each stage into residual blocks</a:t>
            </a:r>
          </a:p>
          <a:p>
            <a:r>
              <a:rPr lang="en-US" dirty="0"/>
              <a:t>At the end, compute average value of each channel to feed 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79687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- Residual networks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1894332" y="2489454"/>
          <a:ext cx="6252972" cy="3149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014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4269187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1524001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2479000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1090268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4679431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2987975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2218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  <p:bldP spid="16" grpId="0" animBg="1"/>
      <p:bldP spid="17" grpId="0"/>
      <p:bldP spid="18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0F0CE8DB-E9B9-5B4B-946F-B271C8EACAC3}"/>
              </a:ext>
            </a:extLst>
          </p:cNvPr>
          <p:cNvSpPr/>
          <p:nvPr/>
        </p:nvSpPr>
        <p:spPr>
          <a:xfrm>
            <a:off x="7915908" y="3026525"/>
            <a:ext cx="1193148" cy="10123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/>
          <p:cNvSpPr/>
          <p:nvPr/>
        </p:nvSpPr>
        <p:spPr>
          <a:xfrm>
            <a:off x="5170722" y="2317750"/>
            <a:ext cx="2898392" cy="271780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 learning with convolutional </a:t>
            </a:r>
            <a:r>
              <a:rPr lang="en-US" dirty="0"/>
              <a:t>networks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8ECD3A1-582C-434F-97DE-7F7D9D8D1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422069" cy="4351338"/>
          </a:xfrm>
        </p:spPr>
        <p:txBody>
          <a:bodyPr/>
          <a:lstStyle/>
          <a:p>
            <a:r>
              <a:rPr lang="en-US" dirty="0"/>
              <a:t>What do we do for a new image classification problem?</a:t>
            </a:r>
          </a:p>
          <a:p>
            <a:r>
              <a:rPr lang="en-US" dirty="0"/>
              <a:t>Key idea: </a:t>
            </a:r>
          </a:p>
          <a:p>
            <a:pPr lvl="1"/>
            <a:r>
              <a:rPr lang="en-US" i="1" dirty="0"/>
              <a:t>Freeze </a:t>
            </a:r>
            <a:r>
              <a:rPr lang="en-US" dirty="0"/>
              <a:t>parameters in feature extractor</a:t>
            </a:r>
          </a:p>
          <a:p>
            <a:pPr lvl="1"/>
            <a:r>
              <a:rPr lang="en-US" i="1" dirty="0"/>
              <a:t>Retrain </a:t>
            </a:r>
            <a:r>
              <a:rPr lang="en-US" dirty="0"/>
              <a:t>classifier</a:t>
            </a:r>
            <a:endParaRPr lang="en-US" i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59145" y="2695424"/>
            <a:ext cx="5139755" cy="1644110"/>
            <a:chOff x="149899" y="2450899"/>
            <a:chExt cx="6853006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BB6EEB19-5371-3F42-9B10-3A86F73F1A06}"/>
              </a:ext>
            </a:extLst>
          </p:cNvPr>
          <p:cNvSpPr/>
          <p:nvPr/>
        </p:nvSpPr>
        <p:spPr>
          <a:xfrm>
            <a:off x="6125721" y="4530999"/>
            <a:ext cx="921538" cy="104502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D9D05-E814-2D49-94A4-ED11FADB01B7}"/>
              </a:ext>
            </a:extLst>
          </p:cNvPr>
          <p:cNvSpPr txBox="1"/>
          <p:nvPr/>
        </p:nvSpPr>
        <p:spPr>
          <a:xfrm>
            <a:off x="4736989" y="5543944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Trained feature extractor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A17FAE77-70D3-F14B-B10C-A44608167354}"/>
              </a:ext>
            </a:extLst>
          </p:cNvPr>
          <p:cNvSpPr/>
          <p:nvPr/>
        </p:nvSpPr>
        <p:spPr>
          <a:xfrm>
            <a:off x="8326152" y="2628356"/>
            <a:ext cx="330406" cy="69572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9CDE7C-8D7F-9247-BBB7-765D5802EA0F}"/>
              </a:ext>
            </a:extLst>
          </p:cNvPr>
          <p:cNvSpPr txBox="1"/>
          <p:nvPr/>
        </p:nvSpPr>
        <p:spPr>
          <a:xfrm>
            <a:off x="6634696" y="2256853"/>
            <a:ext cx="3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Linear classifier</a:t>
            </a:r>
          </a:p>
        </p:txBody>
      </p:sp>
    </p:spTree>
    <p:extLst>
      <p:ext uri="{BB962C8B-B14F-4D97-AF65-F5344CB8AC3E}">
        <p14:creationId xmlns:p14="http://schemas.microsoft.com/office/powerpoint/2010/main" val="159686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 with convolutional networks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99138"/>
              </p:ext>
            </p:extLst>
          </p:nvPr>
        </p:nvGraphicFramePr>
        <p:xfrm>
          <a:off x="1149351" y="2125266"/>
          <a:ext cx="5765800" cy="304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+3.4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+42.2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-22.7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9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transfer learning?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training data</a:t>
            </a:r>
          </a:p>
          <a:p>
            <a:endParaRPr lang="en-US" dirty="0"/>
          </a:p>
          <a:p>
            <a:r>
              <a:rPr lang="en-US" dirty="0"/>
              <a:t>Computational cost</a:t>
            </a:r>
          </a:p>
          <a:p>
            <a:endParaRPr lang="en-US" dirty="0"/>
          </a:p>
          <a:p>
            <a:r>
              <a:rPr lang="en-US" dirty="0"/>
              <a:t>Ability to pre-compute feature vectors and use for multiple tasks</a:t>
            </a:r>
          </a:p>
          <a:p>
            <a:endParaRPr lang="en-US" dirty="0"/>
          </a:p>
          <a:p>
            <a:r>
              <a:rPr lang="en-US" i="1" dirty="0"/>
              <a:t>Con: NO 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1568502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7 layers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16 layers</a:t>
            </a:r>
          </a:p>
        </p:txBody>
      </p:sp>
    </p:spTree>
    <p:extLst>
      <p:ext uri="{BB962C8B-B14F-4D97-AF65-F5344CB8AC3E}">
        <p14:creationId xmlns:p14="http://schemas.microsoft.com/office/powerpoint/2010/main" val="952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24" y="2695424"/>
            <a:ext cx="5628809" cy="1644110"/>
            <a:chOff x="149899" y="2450899"/>
            <a:chExt cx="7505078" cy="2192146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Cube 10"/>
            <p:cNvSpPr/>
            <p:nvPr/>
          </p:nvSpPr>
          <p:spPr>
            <a:xfrm>
              <a:off x="5916118" y="3447746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828800" y="3477718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7302708" y="3502702"/>
              <a:ext cx="352269" cy="1049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5" name="Picture 2" descr="mp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99" y="2480870"/>
              <a:ext cx="2162175" cy="2162175"/>
            </a:xfrm>
            <a:prstGeom prst="rect">
              <a:avLst/>
            </a:prstGeom>
            <a:noFill/>
            <a:scene3d>
              <a:camera prst="isometricRightUp">
                <a:rot lat="2100000" lon="180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85682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25" y="2637959"/>
            <a:ext cx="2609850" cy="1752600"/>
          </a:xfrm>
          <a:prstGeom prst="rect">
            <a:avLst/>
          </a:prstGeom>
          <a:scene3d>
            <a:camera prst="orthographicFront">
              <a:rot lat="2100000" lon="180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0772" y="2695425"/>
            <a:ext cx="2698232" cy="1517753"/>
            <a:chOff x="2241030" y="2450899"/>
            <a:chExt cx="3597642" cy="2023671"/>
          </a:xfrm>
        </p:grpSpPr>
        <p:sp>
          <p:nvSpPr>
            <p:cNvPr id="5" name="Cube 4"/>
            <p:cNvSpPr/>
            <p:nvPr/>
          </p:nvSpPr>
          <p:spPr>
            <a:xfrm>
              <a:off x="2241030" y="2450899"/>
              <a:ext cx="891914" cy="2023671"/>
            </a:xfrm>
            <a:prstGeom prst="cube">
              <a:avLst>
                <a:gd name="adj" fmla="val 809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Cube 5"/>
            <p:cNvSpPr/>
            <p:nvPr/>
          </p:nvSpPr>
          <p:spPr>
            <a:xfrm>
              <a:off x="2768184" y="2765684"/>
              <a:ext cx="732020" cy="1476531"/>
            </a:xfrm>
            <a:prstGeom prst="cube">
              <a:avLst>
                <a:gd name="adj" fmla="val 65905"/>
              </a:avLst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ube 6"/>
            <p:cNvSpPr/>
            <p:nvPr/>
          </p:nvSpPr>
          <p:spPr>
            <a:xfrm>
              <a:off x="3305333" y="2975555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Cube 7"/>
            <p:cNvSpPr/>
            <p:nvPr/>
          </p:nvSpPr>
          <p:spPr>
            <a:xfrm>
              <a:off x="3750041" y="2993044"/>
              <a:ext cx="652072" cy="1154242"/>
            </a:xfrm>
            <a:prstGeom prst="cube">
              <a:avLst>
                <a:gd name="adj" fmla="val 49138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ube 8"/>
            <p:cNvSpPr/>
            <p:nvPr/>
          </p:nvSpPr>
          <p:spPr>
            <a:xfrm>
              <a:off x="4204739" y="3172925"/>
              <a:ext cx="667064" cy="739507"/>
            </a:xfrm>
            <a:prstGeom prst="cube">
              <a:avLst>
                <a:gd name="adj" fmla="val 37162"/>
              </a:avLst>
            </a:prstGeom>
            <a:solidFill>
              <a:srgbClr val="B653C4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ube 9"/>
            <p:cNvSpPr/>
            <p:nvPr/>
          </p:nvSpPr>
          <p:spPr>
            <a:xfrm>
              <a:off x="4751885" y="3445249"/>
              <a:ext cx="1086787" cy="204858"/>
            </a:xfrm>
            <a:prstGeom prst="cube">
              <a:avLst>
                <a:gd name="adj" fmla="val 38662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59379" y="2695425"/>
            <a:ext cx="1255151" cy="1654039"/>
            <a:chOff x="7812504" y="2450899"/>
            <a:chExt cx="1673535" cy="220538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14529" y="3514258"/>
            <a:ext cx="13956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Bakery</a:t>
            </a:r>
          </a:p>
        </p:txBody>
      </p:sp>
      <p:sp>
        <p:nvSpPr>
          <p:cNvPr id="28" name="Cube 27"/>
          <p:cNvSpPr/>
          <p:nvPr/>
        </p:nvSpPr>
        <p:spPr>
          <a:xfrm>
            <a:off x="4437089" y="3443059"/>
            <a:ext cx="815090" cy="153644"/>
          </a:xfrm>
          <a:prstGeom prst="cube">
            <a:avLst>
              <a:gd name="adj" fmla="val 38662"/>
            </a:avLst>
          </a:prstGeom>
          <a:pattFill prst="sphere">
            <a:fgClr>
              <a:schemeClr val="accent5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ight Arrow 28"/>
          <p:cNvSpPr/>
          <p:nvPr/>
        </p:nvSpPr>
        <p:spPr>
          <a:xfrm>
            <a:off x="1371600" y="3465539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ight Arrow 29"/>
          <p:cNvSpPr/>
          <p:nvPr/>
        </p:nvSpPr>
        <p:spPr>
          <a:xfrm>
            <a:off x="5477031" y="3484277"/>
            <a:ext cx="264202" cy="786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Left Arrow 32"/>
          <p:cNvSpPr/>
          <p:nvPr/>
        </p:nvSpPr>
        <p:spPr>
          <a:xfrm>
            <a:off x="794084" y="3636361"/>
            <a:ext cx="7573779" cy="580820"/>
          </a:xfrm>
          <a:prstGeom prst="leftArrow">
            <a:avLst/>
          </a:prstGeom>
          <a:solidFill>
            <a:srgbClr val="C0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ounded Rectangle 2"/>
          <p:cNvSpPr/>
          <p:nvPr/>
        </p:nvSpPr>
        <p:spPr>
          <a:xfrm>
            <a:off x="1635802" y="4463944"/>
            <a:ext cx="1900003" cy="100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Initialize with pre-trained, then train with low learning rate</a:t>
            </a:r>
          </a:p>
        </p:txBody>
      </p:sp>
    </p:spTree>
    <p:extLst>
      <p:ext uri="{BB962C8B-B14F-4D97-AF65-F5344CB8AC3E}">
        <p14:creationId xmlns:p14="http://schemas.microsoft.com/office/powerpoint/2010/main" val="15551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 animBg="1"/>
      <p:bldP spid="29" grpId="0" animBg="1"/>
      <p:bldP spid="30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Finetuning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3380"/>
              </p:ext>
            </p:extLst>
          </p:nvPr>
        </p:nvGraphicFramePr>
        <p:xfrm>
          <a:off x="755650" y="2125266"/>
          <a:ext cx="6006040" cy="32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2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r>
                        <a:rPr lang="en-US" sz="1800" dirty="0"/>
                        <a:t>Dataset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Best Non-Convnet</a:t>
                      </a:r>
                      <a:r>
                        <a:rPr lang="en-US" sz="1800" baseline="0" dirty="0"/>
                        <a:t> perf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Pretrained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r>
                        <a:rPr lang="en-US" sz="1800" baseline="0" dirty="0"/>
                        <a:t> + classifier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Finetuned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convnet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Improvement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dirty="0"/>
                        <a:t>Caltech 101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84.3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88.4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VOC 2007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82.4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+20.7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CUB</a:t>
                      </a:r>
                      <a:r>
                        <a:rPr lang="en-US" sz="1800" baseline="0" dirty="0"/>
                        <a:t> 200</a:t>
                      </a:r>
                      <a:endParaRPr lang="en-US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70.4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+51.6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Aircraft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45.0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+13.1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742">
                <a:tc>
                  <a:txBody>
                    <a:bodyPr/>
                    <a:lstStyle/>
                    <a:p>
                      <a:r>
                        <a:rPr lang="en-US" sz="1800" dirty="0"/>
                        <a:t>Cars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59.2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36.5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79.8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+20.6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Donut 4"/>
          <p:cNvSpPr/>
          <p:nvPr/>
        </p:nvSpPr>
        <p:spPr>
          <a:xfrm>
            <a:off x="5088595" y="2549138"/>
            <a:ext cx="1968500" cy="3111500"/>
          </a:xfrm>
          <a:prstGeom prst="donut">
            <a:avLst>
              <a:gd name="adj" fmla="val 68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8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Alexnet</a:t>
            </a:r>
            <a:endParaRPr lang="en-US" sz="1350" dirty="0"/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VGG16</a:t>
            </a:r>
          </a:p>
        </p:txBody>
      </p:sp>
    </p:spTree>
    <p:extLst>
      <p:ext uri="{BB962C8B-B14F-4D97-AF65-F5344CB8AC3E}">
        <p14:creationId xmlns:p14="http://schemas.microsoft.com/office/powerpoint/2010/main" val="11815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VGG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convolution is 3x3, padded by 1</a:t>
            </a:r>
          </a:p>
          <a:p>
            <a:r>
              <a:rPr lang="en-US" dirty="0"/>
              <a:t>Every convolution followed by </a:t>
            </a:r>
            <a:r>
              <a:rPr lang="en-US" dirty="0" err="1"/>
              <a:t>ReLU</a:t>
            </a:r>
            <a:endParaRPr lang="en-US" dirty="0"/>
          </a:p>
          <a:p>
            <a:r>
              <a:rPr lang="en-US" dirty="0" err="1"/>
              <a:t>ConvNet</a:t>
            </a:r>
            <a:r>
              <a:rPr lang="en-US" dirty="0"/>
              <a:t> is divided into “stages”</a:t>
            </a:r>
          </a:p>
          <a:p>
            <a:pPr lvl="1"/>
            <a:r>
              <a:rPr lang="en-US" dirty="0"/>
              <a:t>Layers within a stage: no subsampling</a:t>
            </a:r>
          </a:p>
          <a:p>
            <a:pPr lvl="1"/>
            <a:r>
              <a:rPr lang="en-US" dirty="0"/>
              <a:t>Subsampling by 2 at the end of each stage</a:t>
            </a:r>
          </a:p>
          <a:p>
            <a:r>
              <a:rPr lang="en-US" dirty="0"/>
              <a:t>Layers within stage have same number of channels</a:t>
            </a:r>
          </a:p>
          <a:p>
            <a:r>
              <a:rPr lang="en-US" dirty="0"/>
              <a:t>Every subsampling </a:t>
            </a:r>
            <a:r>
              <a:rPr lang="en-US" dirty="0">
                <a:sym typeface="Wingdings"/>
              </a:rPr>
              <a:t> double the number of channels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9E48-756F-6045-9DB4-A2EFC6D9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E84FD-B987-C542-82FA-FA71B1995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0" y="2714171"/>
            <a:ext cx="2217057" cy="2217057"/>
          </a:xfrm>
          <a:prstGeom prst="rect">
            <a:avLst/>
          </a:prstGeom>
          <a:scene3d>
            <a:camera prst="orthographicFront">
              <a:rot lat="2399963" lon="18000000" rev="0"/>
            </a:camera>
            <a:lightRig rig="threePt" dir="t"/>
          </a:scene3d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A5DB9EE7-0812-9C4C-BACD-2A764D61F22F}"/>
              </a:ext>
            </a:extLst>
          </p:cNvPr>
          <p:cNvSpPr/>
          <p:nvPr/>
        </p:nvSpPr>
        <p:spPr>
          <a:xfrm>
            <a:off x="2195287" y="2198914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E43BF279-466E-1842-8E1D-3BEF21A3C06C}"/>
              </a:ext>
            </a:extLst>
          </p:cNvPr>
          <p:cNvSpPr/>
          <p:nvPr/>
        </p:nvSpPr>
        <p:spPr>
          <a:xfrm>
            <a:off x="2645227" y="2227942"/>
            <a:ext cx="1255485" cy="3189513"/>
          </a:xfrm>
          <a:prstGeom prst="cube">
            <a:avLst>
              <a:gd name="adj" fmla="val 84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939F61A-311D-4749-96D7-56EDB0B8DD63}"/>
              </a:ext>
            </a:extLst>
          </p:cNvPr>
          <p:cNvSpPr/>
          <p:nvPr/>
        </p:nvSpPr>
        <p:spPr>
          <a:xfrm>
            <a:off x="3450772" y="2551791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C043D0DE-7172-C145-B4A8-2BE0504AC841}"/>
              </a:ext>
            </a:extLst>
          </p:cNvPr>
          <p:cNvSpPr/>
          <p:nvPr/>
        </p:nvSpPr>
        <p:spPr>
          <a:xfrm>
            <a:off x="4085780" y="2580819"/>
            <a:ext cx="1270010" cy="2483757"/>
          </a:xfrm>
          <a:prstGeom prst="cube">
            <a:avLst>
              <a:gd name="adj" fmla="val 6650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6E06234-748E-AD47-9E27-356F0346D6C2}"/>
              </a:ext>
            </a:extLst>
          </p:cNvPr>
          <p:cNvSpPr/>
          <p:nvPr/>
        </p:nvSpPr>
        <p:spPr>
          <a:xfrm>
            <a:off x="5056439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23444F29-D8BE-4446-93D4-E14E75D04D4A}"/>
              </a:ext>
            </a:extLst>
          </p:cNvPr>
          <p:cNvSpPr/>
          <p:nvPr/>
        </p:nvSpPr>
        <p:spPr>
          <a:xfrm>
            <a:off x="5895547" y="3371846"/>
            <a:ext cx="1006903" cy="1015097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65D58277-BA6A-AF4B-AA85-8F96901732CE}"/>
              </a:ext>
            </a:extLst>
          </p:cNvPr>
          <p:cNvSpPr/>
          <p:nvPr/>
        </p:nvSpPr>
        <p:spPr>
          <a:xfrm>
            <a:off x="7011307" y="3657821"/>
            <a:ext cx="695779" cy="271695"/>
          </a:xfrm>
          <a:prstGeom prst="cube">
            <a:avLst>
              <a:gd name="adj" fmla="val 3741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C868CC82-32A4-C24E-B179-9C5D2D1DC01C}"/>
              </a:ext>
            </a:extLst>
          </p:cNvPr>
          <p:cNvSpPr/>
          <p:nvPr/>
        </p:nvSpPr>
        <p:spPr>
          <a:xfrm>
            <a:off x="7747007" y="3661901"/>
            <a:ext cx="695779" cy="271695"/>
          </a:xfrm>
          <a:prstGeom prst="cube">
            <a:avLst>
              <a:gd name="adj" fmla="val 37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BE7A4-55DF-DC47-A4BF-DEC229F8B82E}"/>
              </a:ext>
            </a:extLst>
          </p:cNvPr>
          <p:cNvSpPr txBox="1"/>
          <p:nvPr/>
        </p:nvSpPr>
        <p:spPr>
          <a:xfrm>
            <a:off x="3216734" y="1913833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7F8DDD-A262-E94E-A151-3D485D65A501}"/>
              </a:ext>
            </a:extLst>
          </p:cNvPr>
          <p:cNvSpPr txBox="1"/>
          <p:nvPr/>
        </p:nvSpPr>
        <p:spPr>
          <a:xfrm>
            <a:off x="3695707" y="1907936"/>
            <a:ext cx="32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E7C097-E0E0-194F-BC4E-2ABC82D72DF3}"/>
              </a:ext>
            </a:extLst>
          </p:cNvPr>
          <p:cNvSpPr txBox="1"/>
          <p:nvPr/>
        </p:nvSpPr>
        <p:spPr>
          <a:xfrm>
            <a:off x="4256317" y="2181160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82A74-EAF1-8746-8D69-CAA4ADC79131}"/>
              </a:ext>
            </a:extLst>
          </p:cNvPr>
          <p:cNvSpPr txBox="1"/>
          <p:nvPr/>
        </p:nvSpPr>
        <p:spPr>
          <a:xfrm>
            <a:off x="4954820" y="2227942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CA9D67-2CC9-9741-AB4A-139A834179C8}"/>
              </a:ext>
            </a:extLst>
          </p:cNvPr>
          <p:cNvSpPr txBox="1"/>
          <p:nvPr/>
        </p:nvSpPr>
        <p:spPr>
          <a:xfrm>
            <a:off x="5540858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37601B-3129-8F40-8C85-010219349E32}"/>
              </a:ext>
            </a:extLst>
          </p:cNvPr>
          <p:cNvSpPr txBox="1"/>
          <p:nvPr/>
        </p:nvSpPr>
        <p:spPr>
          <a:xfrm>
            <a:off x="6334649" y="3002514"/>
            <a:ext cx="4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2225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is better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524000" y="1936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4360459" y="2955593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Alexnet</a:t>
            </a:r>
            <a:endParaRPr lang="en-US" sz="1350" dirty="0"/>
          </a:p>
        </p:txBody>
      </p:sp>
      <p:sp>
        <p:nvSpPr>
          <p:cNvPr id="6" name="Down Arrow Callout 5"/>
          <p:cNvSpPr/>
          <p:nvPr/>
        </p:nvSpPr>
        <p:spPr>
          <a:xfrm>
            <a:off x="6542395" y="3745457"/>
            <a:ext cx="788159" cy="870045"/>
          </a:xfrm>
          <a:prstGeom prst="down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VGG16</a:t>
            </a:r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75AEE764-1FBE-DE47-90F1-D3D05E184918}"/>
              </a:ext>
            </a:extLst>
          </p:cNvPr>
          <p:cNvSpPr/>
          <p:nvPr/>
        </p:nvSpPr>
        <p:spPr>
          <a:xfrm>
            <a:off x="3001766" y="2270293"/>
            <a:ext cx="4293704" cy="2950327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 we go deeper?</a:t>
            </a:r>
          </a:p>
        </p:txBody>
      </p:sp>
    </p:spTree>
    <p:extLst>
      <p:ext uri="{BB962C8B-B14F-4D97-AF65-F5344CB8AC3E}">
        <p14:creationId xmlns:p14="http://schemas.microsoft.com/office/powerpoint/2010/main" val="22181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C719-AA47-FD42-BC5C-9496FC4E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deeper better?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D047EC-48EF-B64F-9EC3-D20FDC87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02854"/>
            <a:ext cx="7886700" cy="3996879"/>
          </a:xfrm>
        </p:spPr>
      </p:pic>
    </p:spTree>
    <p:extLst>
      <p:ext uri="{BB962C8B-B14F-4D97-AF65-F5344CB8AC3E}">
        <p14:creationId xmlns:p14="http://schemas.microsoft.com/office/powerpoint/2010/main" val="106278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exploding / vanishing gradients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If each term is (much) greater than 1 </a:t>
            </a: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explosion of gradients</a:t>
            </a:r>
          </a:p>
          <a:p>
            <a:pPr lvl="1"/>
            <a:r>
              <a:rPr lang="en-US" dirty="0">
                <a:sym typeface="Wingdings"/>
              </a:rPr>
              <a:t>If each term is (much) less than 1  </a:t>
            </a:r>
            <a:r>
              <a:rPr lang="en-US" i="1" dirty="0">
                <a:sym typeface="Wingdings"/>
              </a:rPr>
              <a:t>vanishing gradients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67" y="2608625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training: noisy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Vanishing / exploding gradients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Gradient for </a:t>
            </a:r>
            <a:r>
              <a:rPr lang="en-US" dirty="0" err="1"/>
              <a:t>i-th</a:t>
            </a:r>
            <a:r>
              <a:rPr lang="en-US" dirty="0"/>
              <a:t> layer depends on all subsequent layers</a:t>
            </a:r>
          </a:p>
          <a:p>
            <a:r>
              <a:rPr lang="en-US" dirty="0"/>
              <a:t>But subsequent layers are initially random</a:t>
            </a:r>
          </a:p>
          <a:p>
            <a:pPr lvl="1"/>
            <a:r>
              <a:rPr lang="en-US" dirty="0"/>
              <a:t>Implies noisy gradients for earlier layers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67" y="2608625"/>
            <a:ext cx="3292238" cy="5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8414</TotalTime>
  <Words>462</Words>
  <Application>Microsoft Macintosh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Exploring convnet architectures</vt:lpstr>
      <vt:lpstr>Deeper is better</vt:lpstr>
      <vt:lpstr>Deeper is better</vt:lpstr>
      <vt:lpstr>The VGG pattern</vt:lpstr>
      <vt:lpstr>Example network</vt:lpstr>
      <vt:lpstr>Deeper is better</vt:lpstr>
      <vt:lpstr>Is deeper better?</vt:lpstr>
      <vt:lpstr>Challenges in training: exploding / vanishing gradients </vt:lpstr>
      <vt:lpstr>Challenges in training: noisy gradients</vt:lpstr>
      <vt:lpstr>Residual connections</vt:lpstr>
      <vt:lpstr>With and without residual connections</vt:lpstr>
      <vt:lpstr>Residual block</vt:lpstr>
      <vt:lpstr>Residual connections</vt:lpstr>
      <vt:lpstr>The ResNet pattern</vt:lpstr>
      <vt:lpstr>Putting it all together - Residual networks</vt:lpstr>
      <vt:lpstr>Transfer learning with convolutional networks</vt:lpstr>
      <vt:lpstr>Transfer learning with convolutional networks</vt:lpstr>
      <vt:lpstr>Transfer learning with convolutional networks</vt:lpstr>
      <vt:lpstr>Why transfer learning?</vt:lpstr>
      <vt:lpstr>Finetuning</vt:lpstr>
      <vt:lpstr>Finetuning</vt:lpstr>
      <vt:lpstr>Finetuning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30</cp:revision>
  <cp:lastPrinted>2020-05-04T18:42:07Z</cp:lastPrinted>
  <dcterms:created xsi:type="dcterms:W3CDTF">2018-04-28T14:07:14Z</dcterms:created>
  <dcterms:modified xsi:type="dcterms:W3CDTF">2020-05-06T13:21:01Z</dcterms:modified>
</cp:coreProperties>
</file>