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298" r:id="rId4"/>
    <p:sldId id="313" r:id="rId5"/>
    <p:sldId id="314" r:id="rId6"/>
    <p:sldId id="1980" r:id="rId7"/>
    <p:sldId id="1988" r:id="rId8"/>
    <p:sldId id="1895" r:id="rId9"/>
    <p:sldId id="1896" r:id="rId10"/>
    <p:sldId id="1897" r:id="rId11"/>
    <p:sldId id="1898" r:id="rId12"/>
    <p:sldId id="1899" r:id="rId13"/>
    <p:sldId id="1900" r:id="rId14"/>
    <p:sldId id="1981" r:id="rId15"/>
    <p:sldId id="1960" r:id="rId16"/>
    <p:sldId id="1961" r:id="rId17"/>
    <p:sldId id="1954" r:id="rId18"/>
    <p:sldId id="1955" r:id="rId19"/>
    <p:sldId id="1956" r:id="rId20"/>
    <p:sldId id="1962" r:id="rId21"/>
    <p:sldId id="1990" r:id="rId22"/>
    <p:sldId id="1957" r:id="rId23"/>
    <p:sldId id="1991" r:id="rId24"/>
    <p:sldId id="1992" r:id="rId25"/>
    <p:sldId id="1997" r:id="rId26"/>
    <p:sldId id="1989" r:id="rId27"/>
    <p:sldId id="1994" r:id="rId28"/>
    <p:sldId id="1982" r:id="rId29"/>
    <p:sldId id="1995" r:id="rId30"/>
    <p:sldId id="1996" r:id="rId31"/>
    <p:sldId id="1908" r:id="rId32"/>
    <p:sldId id="1998" r:id="rId33"/>
    <p:sldId id="1958" r:id="rId34"/>
    <p:sldId id="1909" r:id="rId35"/>
    <p:sldId id="1910" r:id="rId36"/>
    <p:sldId id="1911" r:id="rId37"/>
    <p:sldId id="1943" r:id="rId38"/>
    <p:sldId id="1944" r:id="rId39"/>
    <p:sldId id="194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9"/>
  </p:normalViewPr>
  <p:slideViewPr>
    <p:cSldViewPr snapToGrid="0" snapToObjects="1">
      <p:cViewPr varScale="1">
        <p:scale>
          <a:sx n="76" d="100"/>
          <a:sy n="76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415E-D229-8B40-8479-727216117785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D749-F5F0-A44C-B24D-A0C2269D0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Pass this transformation matrix to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cv2.warpAffine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+mn-lt"/>
              </a:rPr>
              <a:t>cv2.warpAffine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also takes care of the cropping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C30B-F8A5-1F4C-887B-E8F84508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E8EB-0300-CB47-9548-2655A5E2A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9861-7261-D04C-823A-FB044076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B43B-A468-CD46-8DC6-78BD6A96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BADB-20CD-A644-BB38-8B727D32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D9F5-173B-554F-8190-B4ED0706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2B072-0EE8-684E-8CB3-89784D282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0CDDF-A0F8-0C43-9566-CCB01B9E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D6D55-CD2C-0F40-9F21-17BB760D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FF646-4E2A-4443-9B8D-2B292F4B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23FFF-845B-F449-B286-0F3C9D09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81ED2-E42D-BA4A-9695-51E842AF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4F1E-2D6B-9843-9F36-BBAB3835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8505-D32D-1646-AB20-2B0E4DF3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B4A3-0D32-5341-B635-436D116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0C20-655D-3441-858F-6506C067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1D1A-F431-1F49-969E-B525FC63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F13B-B50D-2B4D-B9F8-8DC85EDB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FD59-3D84-3C4D-A27D-67007561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C370-DC58-E344-B913-C466980A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F62F-0A0A-3944-8AFB-4D0AB717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2DD2-C53C-9440-AE95-DAFE1117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8F3E-8C13-A34A-B0FC-DD49319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86B4-5942-2747-9FB6-360E1FD1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18A4-F6A9-BB43-B99F-5F09EE4F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0D8-0406-9947-8E70-4EF8808A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0145-E55E-1949-B1DE-B7075859C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7CF9-DA51-6546-9A59-4A73BDF92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62464-8A45-5B48-B818-597C83FE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22F4-BE39-8C49-9D58-0D96E44D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DA15-4AFE-DA49-93E2-D6D7FD4A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1621-2875-9F4A-B672-9E72C68F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143D1-08EB-B24A-9DEB-112DA32F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7867-5365-0240-ABD8-8CBE9BF2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FF6AA-957E-F84B-BDAC-A748C5DF7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BA5EB-5EE9-FA4E-BE2D-5ADF0E804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B9D8B-600D-754D-94B6-84674BDD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E4F1A-DA8F-2B4A-9484-C61CBDA4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FF5C6-A0EC-0B4F-AF1D-B55109AF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A312-6ADC-F54B-AD46-310A6330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23E93-1AB9-8647-A612-C361D3F0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5F59B-DE92-B842-923A-9CBDED32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9615-EB46-B44B-80D0-E93709B7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A2EF5-4D56-7B47-8B14-497E2EE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A6B81-0693-D844-B141-38486803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6F1A4-09EE-434A-A1FA-07F3D757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C773-9228-C641-9102-15EDB63C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225-E4AB-E145-8CB9-E09D8D04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B6951-4DDB-1949-B9FE-50759102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C5234-5FB1-314F-A874-66A8E7E7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46B1D-F981-F744-81A2-D8117D92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5780-770E-DF48-9B5C-B1AFCDD1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CCB0-46A6-6A4F-870F-A7B77328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E378B-C602-4F47-9E04-EFD6A6F90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CBCA1-B553-4849-8547-912E4172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EE9B-C223-5A40-8B7A-4DC050FE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F6428-1ABA-D246-8B06-F345BD34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C240-A1CF-1E4D-9570-CFC8BBA9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EAE26-6A20-9C4D-A01D-62E174B4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AC16-6595-E14F-B2A5-7F2564789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91B41-5D34-9345-BD6D-817300B44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2E45-548F-E847-AD0A-A9B0E7BDA122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DD35-8AF5-0A41-AA6E-7D89A8D6D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9332-D598-8C4D-823C-FE26F396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34D0-5640-9446-A19E-8C6BB1F76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descriptors and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E1B08-5D30-A646-941F-8561F8526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1061393" y="-150696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Rotate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25326732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2785506" y="893538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Scale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S</a:t>
            </a:r>
            <a:r>
              <a:rPr lang="en-US" sz="3200" dirty="0"/>
              <a:t>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228384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2992036" y="1131282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T2</a:t>
            </a:r>
            <a:r>
              <a:rPr lang="en-US" sz="3200" dirty="0"/>
              <a:t>M</a:t>
            </a:r>
            <a:r>
              <a:rPr lang="en-US" sz="3200" baseline="-25000" dirty="0"/>
              <a:t>S</a:t>
            </a:r>
            <a:r>
              <a:rPr lang="en-US" sz="3200" dirty="0"/>
              <a:t>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6674026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88886" y="2316621"/>
            <a:ext cx="478663" cy="484229"/>
          </a:xfrm>
          <a:prstGeom prst="rect">
            <a:avLst/>
          </a:prstGeom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Crop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4433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14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and Lighting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57F6F3-5470-EB4B-A82D-296F1BCA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MOPS invariant to additive and multiplicative changes to intensity</a:t>
            </a:r>
          </a:p>
          <a:p>
            <a:r>
              <a:rPr lang="en-US" dirty="0"/>
              <a:t>But what about more sophisticated changes to intensity?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19" y="3797300"/>
            <a:ext cx="378028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297" y="3797300"/>
            <a:ext cx="3463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6807" y="1022350"/>
            <a:ext cx="5102895" cy="4800600"/>
            <a:chOff x="3203741" y="220133"/>
            <a:chExt cx="6803860" cy="640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741" y="1338083"/>
              <a:ext cx="6803860" cy="52828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501467" y="1913467"/>
              <a:ext cx="0" cy="13885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77467" y="3843868"/>
              <a:ext cx="491066" cy="5249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7733" y="4233335"/>
              <a:ext cx="948266" cy="3217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69867" y="1524000"/>
              <a:ext cx="489154" cy="762000"/>
            </a:xfrm>
            <a:custGeom>
              <a:avLst/>
              <a:gdLst>
                <a:gd name="connsiteX0" fmla="*/ 101600 w 489154"/>
                <a:gd name="connsiteY0" fmla="*/ 0 h 762000"/>
                <a:gd name="connsiteX1" fmla="*/ 440266 w 489154"/>
                <a:gd name="connsiteY1" fmla="*/ 220133 h 762000"/>
                <a:gd name="connsiteX2" fmla="*/ 440266 w 489154"/>
                <a:gd name="connsiteY2" fmla="*/ 541867 h 762000"/>
                <a:gd name="connsiteX3" fmla="*/ 0 w 489154"/>
                <a:gd name="connsiteY3" fmla="*/ 762000 h 762000"/>
                <a:gd name="connsiteX4" fmla="*/ 0 w 48915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54" h="762000">
                  <a:moveTo>
                    <a:pt x="101600" y="0"/>
                  </a:moveTo>
                  <a:cubicBezTo>
                    <a:pt x="242711" y="64911"/>
                    <a:pt x="383822" y="129822"/>
                    <a:pt x="440266" y="220133"/>
                  </a:cubicBezTo>
                  <a:cubicBezTo>
                    <a:pt x="496710" y="310444"/>
                    <a:pt x="513644" y="451556"/>
                    <a:pt x="440266" y="541867"/>
                  </a:cubicBezTo>
                  <a:cubicBezTo>
                    <a:pt x="366888" y="632178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5012267" y="1690688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Depth Discontinuity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8297334" y="220133"/>
              <a:ext cx="1439334" cy="1470555"/>
            </a:xfrm>
            <a:prstGeom prst="downArrowCallout">
              <a:avLst>
                <a:gd name="adj1" fmla="val 11301"/>
                <a:gd name="adj2" fmla="val 16781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Normal discontinuity</a:t>
              </a:r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3733800" y="3502555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Albedo Edge</a:t>
              </a:r>
              <a:endParaRPr lang="en-US" sz="1350" dirty="0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7442199" y="4394201"/>
              <a:ext cx="1574802" cy="1253067"/>
            </a:xfrm>
            <a:prstGeom prst="upArrowCallout">
              <a:avLst>
                <a:gd name="adj1" fmla="val 11005"/>
                <a:gd name="adj2" fmla="val 17003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Shadow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386157"/>
            <a:ext cx="470535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representation </a:t>
            </a:r>
            <a:r>
              <a:rPr lang="en-US"/>
              <a:t>than color: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4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translation and rotation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28B70-329C-6243-A2F2-5CA9B37F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MOPS invariant to translation and rotation</a:t>
            </a:r>
          </a:p>
          <a:p>
            <a:r>
              <a:rPr lang="en-US" dirty="0"/>
              <a:t>But what about more sophisticated geometric transformations</a:t>
            </a:r>
          </a:p>
          <a:p>
            <a:pPr lvl="1"/>
            <a:r>
              <a:rPr lang="en-US" dirty="0"/>
              <a:t>World is 3D, so 2D translation and rotation not enough: </a:t>
            </a:r>
            <a:r>
              <a:rPr lang="en-US" i="1" dirty="0"/>
              <a:t>out-of-plane rotations</a:t>
            </a:r>
            <a:endParaRPr lang="en-US" dirty="0"/>
          </a:p>
        </p:txBody>
      </p:sp>
      <p:pic>
        <p:nvPicPr>
          <p:cNvPr id="7" name="Picture 6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E9CB9FE5-FF3A-7E4A-80C9-CC9496F6BB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83" y="3577692"/>
            <a:ext cx="2532925" cy="3208867"/>
          </a:xfrm>
          <a:prstGeom prst="rect">
            <a:avLst/>
          </a:prstGeom>
        </p:spPr>
      </p:pic>
      <p:pic>
        <p:nvPicPr>
          <p:cNvPr id="10" name="Picture 9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542A5EE3-5DF8-4048-A44B-355C60C63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267" y="4428063"/>
            <a:ext cx="1516301" cy="1667934"/>
          </a:xfrm>
          <a:prstGeom prst="rect">
            <a:avLst/>
          </a:prstGeom>
        </p:spPr>
      </p:pic>
      <p:pic>
        <p:nvPicPr>
          <p:cNvPr id="11" name="Picture 10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AE1207D7-1F05-564C-994A-797A77F53D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247" y="3577691"/>
            <a:ext cx="2421507" cy="3208868"/>
          </a:xfrm>
          <a:prstGeom prst="rect">
            <a:avLst/>
          </a:prstGeom>
        </p:spPr>
      </p:pic>
      <p:pic>
        <p:nvPicPr>
          <p:cNvPr id="9" name="Picture 8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E88208AB-D03E-774E-BE8D-C5AF7B8981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9761">
            <a:off x="9282135" y="4428062"/>
            <a:ext cx="1699402" cy="16679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B28CC0-02ED-A34E-A461-CE8513435CFF}"/>
              </a:ext>
            </a:extLst>
          </p:cNvPr>
          <p:cNvSpPr/>
          <p:nvPr/>
        </p:nvSpPr>
        <p:spPr>
          <a:xfrm>
            <a:off x="2584174" y="4219417"/>
            <a:ext cx="159027" cy="167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B3733F-E5DC-2C43-B001-BD55107179FE}"/>
              </a:ext>
            </a:extLst>
          </p:cNvPr>
          <p:cNvSpPr/>
          <p:nvPr/>
        </p:nvSpPr>
        <p:spPr>
          <a:xfrm>
            <a:off x="7536576" y="4082883"/>
            <a:ext cx="159027" cy="167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CD329-AA6C-E64A-BDE2-BE177D06BA41}"/>
              </a:ext>
            </a:extLst>
          </p:cNvPr>
          <p:cNvSpPr txBox="1"/>
          <p:nvPr/>
        </p:nvSpPr>
        <p:spPr>
          <a:xfrm>
            <a:off x="1177214" y="3577691"/>
            <a:ext cx="126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B96E5-8EB0-134F-9C21-CF2F4F572260}"/>
              </a:ext>
            </a:extLst>
          </p:cNvPr>
          <p:cNvSpPr txBox="1"/>
          <p:nvPr/>
        </p:nvSpPr>
        <p:spPr>
          <a:xfrm>
            <a:off x="6903345" y="3577691"/>
            <a:ext cx="126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15ABE-9CDE-CB44-BDED-AD22503F666A}"/>
              </a:ext>
            </a:extLst>
          </p:cNvPr>
          <p:cNvSpPr txBox="1"/>
          <p:nvPr/>
        </p:nvSpPr>
        <p:spPr>
          <a:xfrm>
            <a:off x="4121186" y="6082640"/>
            <a:ext cx="126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2E354-AEED-0946-AA28-3F8D6C73088D}"/>
              </a:ext>
            </a:extLst>
          </p:cNvPr>
          <p:cNvSpPr txBox="1"/>
          <p:nvPr/>
        </p:nvSpPr>
        <p:spPr>
          <a:xfrm>
            <a:off x="9063122" y="5992297"/>
            <a:ext cx="126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patch</a:t>
            </a:r>
          </a:p>
        </p:txBody>
      </p:sp>
    </p:spTree>
    <p:extLst>
      <p:ext uri="{BB962C8B-B14F-4D97-AF65-F5344CB8AC3E}">
        <p14:creationId xmlns:p14="http://schemas.microsoft.com/office/powerpoint/2010/main" val="212996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better feature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r>
              <a:rPr lang="en-US" dirty="0"/>
              <a:t>Invariant to almost all photometric transformations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out-of-plane rotations</a:t>
            </a:r>
          </a:p>
          <a:p>
            <a:pPr lvl="1"/>
            <a:r>
              <a:rPr lang="en-US" dirty="0"/>
              <a:t>Small out-of-plane rotations might move pixels around in unpredictable ways</a:t>
            </a:r>
          </a:p>
          <a:p>
            <a:pPr lvl="2"/>
            <a:r>
              <a:rPr lang="en-US" dirty="0"/>
              <a:t>But only slightly</a:t>
            </a:r>
          </a:p>
          <a:p>
            <a:pPr lvl="1"/>
            <a:r>
              <a:rPr lang="en-US" dirty="0"/>
              <a:t>They might change edge orientations in unpredictable ways</a:t>
            </a:r>
          </a:p>
          <a:p>
            <a:pPr lvl="2"/>
            <a:r>
              <a:rPr lang="en-US" dirty="0"/>
              <a:t>But slightly</a:t>
            </a:r>
          </a:p>
          <a:p>
            <a:pPr lvl="1"/>
            <a:r>
              <a:rPr lang="en-US" dirty="0"/>
              <a:t>More generally, want invariance to </a:t>
            </a:r>
            <a:r>
              <a:rPr lang="en-US" i="1" dirty="0"/>
              <a:t>small deformations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6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AC296-2FDC-C946-9AEC-1C2497220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/>
              <a:t>Precise edge orientations are not resilient to out-of-plane rotations</a:t>
            </a:r>
          </a:p>
          <a:p>
            <a:r>
              <a:rPr lang="en-US" dirty="0"/>
              <a:t>But we can </a:t>
            </a:r>
            <a:r>
              <a:rPr lang="en-US" i="1" dirty="0"/>
              <a:t>quantize </a:t>
            </a:r>
            <a:r>
              <a:rPr lang="en-US" dirty="0"/>
              <a:t>edge orientation: descriptor should only record rough orientation</a:t>
            </a:r>
          </a:p>
          <a:p>
            <a:pPr lvl="1"/>
            <a:r>
              <a:rPr lang="en-US" dirty="0"/>
              <a:t>Hope: rough orientation should stay the same!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small deformations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3100" y="5028497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3100" y="4342697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90523">
            <a:off x="3328869" y="4679248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835400" y="4715372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86496" y="5028497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86496" y="4342698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90523">
            <a:off x="6402265" y="4679248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6908796" y="4715373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7000" y="6107998"/>
            <a:ext cx="30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Between 30 and 45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3937000" y="5174567"/>
            <a:ext cx="1536698" cy="93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5473698" y="5107883"/>
            <a:ext cx="1377948" cy="10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29600" y="1417638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9600" y="3578236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48692" y="4458199"/>
            <a:ext cx="609600" cy="39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patch as descriptor, NCC as similarity</a:t>
            </a:r>
          </a:p>
          <a:p>
            <a:r>
              <a:rPr lang="en-US" dirty="0"/>
              <a:t>Invariant to?</a:t>
            </a:r>
          </a:p>
          <a:p>
            <a:pPr lvl="1"/>
            <a:r>
              <a:rPr lang="en-US" dirty="0"/>
              <a:t>Photometric transformations?</a:t>
            </a:r>
          </a:p>
          <a:p>
            <a:pPr lvl="1"/>
            <a:r>
              <a:rPr lang="en-US" dirty="0"/>
              <a:t>Translation?</a:t>
            </a:r>
          </a:p>
          <a:p>
            <a:pPr lvl="1"/>
            <a:r>
              <a:rPr lang="en-US" dirty="0"/>
              <a:t>Rotation?</a:t>
            </a:r>
          </a:p>
          <a:p>
            <a:pPr lvl="1"/>
            <a:r>
              <a:rPr lang="en-US" dirty="0"/>
              <a:t>Scaling?</a:t>
            </a:r>
          </a:p>
        </p:txBody>
      </p:sp>
    </p:spTree>
    <p:extLst>
      <p:ext uri="{BB962C8B-B14F-4D97-AF65-F5344CB8AC3E}">
        <p14:creationId xmlns:p14="http://schemas.microsoft.com/office/powerpoint/2010/main" val="141660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Quantized 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57400"/>
            <a:ext cx="795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417-C52A-B246-9651-8C37DBD5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42DD-A489-7E40-AD6E-859F4762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Quantization is a general trick</a:t>
            </a:r>
          </a:p>
          <a:p>
            <a:r>
              <a:rPr lang="en-US" dirty="0"/>
              <a:t>Converts from continuous, real numbers to discrete choices</a:t>
            </a:r>
          </a:p>
        </p:txBody>
      </p:sp>
    </p:spTree>
    <p:extLst>
      <p:ext uri="{BB962C8B-B14F-4D97-AF65-F5344CB8AC3E}">
        <p14:creationId xmlns:p14="http://schemas.microsoft.com/office/powerpoint/2010/main" val="74979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small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867E-B35D-4A4A-A64F-6C4340C6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649" cy="4351338"/>
          </a:xfrm>
        </p:spPr>
        <p:txBody>
          <a:bodyPr/>
          <a:lstStyle/>
          <a:p>
            <a:r>
              <a:rPr lang="en-US" dirty="0"/>
              <a:t>Deformation can also move pixels around</a:t>
            </a:r>
          </a:p>
          <a:p>
            <a:r>
              <a:rPr lang="en-US" dirty="0"/>
              <a:t>Again, instead of precise location of each pixel, only want to record rough location</a:t>
            </a:r>
          </a:p>
          <a:p>
            <a:r>
              <a:rPr lang="en-US" dirty="0"/>
              <a:t>Divide patch into a grid of </a:t>
            </a:r>
            <a:r>
              <a:rPr lang="en-US" i="1" dirty="0"/>
              <a:t>cells</a:t>
            </a:r>
          </a:p>
          <a:p>
            <a:r>
              <a:rPr lang="en-US" dirty="0"/>
              <a:t>Record </a:t>
            </a:r>
            <a:r>
              <a:rPr lang="en-US" i="1" dirty="0"/>
              <a:t>total magnitude </a:t>
            </a:r>
            <a:r>
              <a:rPr lang="en-US" dirty="0"/>
              <a:t>of each orientation bin in each cell: </a:t>
            </a:r>
            <a:r>
              <a:rPr lang="en-US" i="1" dirty="0"/>
              <a:t>orientation histograms </a:t>
            </a:r>
            <a:endParaRPr lang="en-US" dirty="0"/>
          </a:p>
        </p:txBody>
      </p:sp>
      <p:pic>
        <p:nvPicPr>
          <p:cNvPr id="27" name="Picture 4" descr="descrip">
            <a:extLst>
              <a:ext uri="{FF2B5EF4-FFF2-40B4-BE49-F238E27FC236}">
                <a16:creationId xmlns:a16="http://schemas.microsoft.com/office/drawing/2014/main" id="{140FCD40-0B89-5F46-835A-14241CA7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90688"/>
            <a:ext cx="5741988" cy="27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DE972A2-DF72-9949-8A07-D4F912935723}"/>
              </a:ext>
            </a:extLst>
          </p:cNvPr>
          <p:cNvSpPr/>
          <p:nvPr/>
        </p:nvSpPr>
        <p:spPr>
          <a:xfrm>
            <a:off x="9801923" y="2074127"/>
            <a:ext cx="936702" cy="983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17F93-950D-6E43-BB92-F2CEABA3CBA8}"/>
              </a:ext>
            </a:extLst>
          </p:cNvPr>
          <p:cNvSpPr txBox="1"/>
          <p:nvPr/>
        </p:nvSpPr>
        <p:spPr>
          <a:xfrm>
            <a:off x="7437863" y="5167312"/>
            <a:ext cx="28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Orientation histogram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F60F8A-2900-AB4E-9B4F-D931E4576A2F}"/>
              </a:ext>
            </a:extLst>
          </p:cNvPr>
          <p:cNvCxnSpPr>
            <a:stCxn id="12" idx="3"/>
            <a:endCxn id="16" idx="0"/>
          </p:cNvCxnSpPr>
          <p:nvPr/>
        </p:nvCxnSpPr>
        <p:spPr>
          <a:xfrm flipH="1">
            <a:off x="8859644" y="2913289"/>
            <a:ext cx="1079456" cy="2254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8589-FB7C-3D47-AF60-BA7098CF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A746F-B7E3-B840-9E1C-422DCC5BF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85452" cy="4351338"/>
              </a:xfrm>
            </p:spPr>
            <p:txBody>
              <a:bodyPr/>
              <a:lstStyle/>
              <a:p>
                <a:r>
                  <a:rPr lang="en-US" dirty="0"/>
                  <a:t>Consider a set of data points </a:t>
                </a:r>
              </a:p>
              <a:p>
                <a:r>
                  <a:rPr lang="en-US" dirty="0"/>
                  <a:t>Each can be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choices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 Votes in the Democratic primary</a:t>
                </a:r>
              </a:p>
              <a:p>
                <a:r>
                  <a:rPr lang="en-US" dirty="0"/>
                  <a:t>A histogram counts </a:t>
                </a:r>
                <a:r>
                  <a:rPr lang="en-US" i="1" dirty="0"/>
                  <a:t>how many votes each choice gets</a:t>
                </a:r>
              </a:p>
              <a:p>
                <a:pPr lvl="1"/>
                <a:r>
                  <a:rPr lang="en-US" dirty="0"/>
                  <a:t>E.g. Biden: 54, Sanders: 49, Warren: 35…</a:t>
                </a:r>
              </a:p>
              <a:p>
                <a:r>
                  <a:rPr lang="en-US" dirty="0"/>
                  <a:t>Can also be a </a:t>
                </a:r>
                <a:r>
                  <a:rPr lang="en-US" i="1" dirty="0"/>
                  <a:t>weighted histogram, </a:t>
                </a:r>
                <a:r>
                  <a:rPr lang="en-US" dirty="0"/>
                  <a:t>where each vote has some </a:t>
                </a:r>
                <a:r>
                  <a:rPr lang="en-US" i="1" dirty="0"/>
                  <a:t>weight</a:t>
                </a:r>
              </a:p>
              <a:p>
                <a:pPr lvl="1"/>
                <a:r>
                  <a:rPr lang="en-US" dirty="0"/>
                  <a:t>Histogram is then </a:t>
                </a:r>
                <a:r>
                  <a:rPr lang="en-US" i="1" dirty="0"/>
                  <a:t>total weight each choice gets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A746F-B7E3-B840-9E1C-422DCC5BF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85452" cy="4351338"/>
              </a:xfrm>
              <a:blipFill>
                <a:blip r:embed="rId2"/>
                <a:stretch>
                  <a:fillRect l="-1639" t="-2632" r="-123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11DA33-7546-4840-A6F2-C9C2F76957CE}"/>
              </a:ext>
            </a:extLst>
          </p:cNvPr>
          <p:cNvSpPr/>
          <p:nvPr/>
        </p:nvSpPr>
        <p:spPr>
          <a:xfrm>
            <a:off x="8017565" y="2213113"/>
            <a:ext cx="3336235" cy="1921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17D68-1C49-ED44-A3C6-61B6E42EFC18}"/>
              </a:ext>
            </a:extLst>
          </p:cNvPr>
          <p:cNvSpPr/>
          <p:nvPr/>
        </p:nvSpPr>
        <p:spPr>
          <a:xfrm>
            <a:off x="8890551" y="2676939"/>
            <a:ext cx="530087" cy="143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C2DD8-B1A0-9B4C-81E6-6FC6F27B6420}"/>
              </a:ext>
            </a:extLst>
          </p:cNvPr>
          <p:cNvSpPr/>
          <p:nvPr/>
        </p:nvSpPr>
        <p:spPr>
          <a:xfrm>
            <a:off x="9420638" y="3061252"/>
            <a:ext cx="530087" cy="104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AEB22-791B-1342-A075-5026F1C07725}"/>
              </a:ext>
            </a:extLst>
          </p:cNvPr>
          <p:cNvSpPr/>
          <p:nvPr/>
        </p:nvSpPr>
        <p:spPr>
          <a:xfrm>
            <a:off x="9950725" y="3402496"/>
            <a:ext cx="530087" cy="705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13B7A-AC1C-A947-90A2-6FB2314E967B}"/>
              </a:ext>
            </a:extLst>
          </p:cNvPr>
          <p:cNvSpPr txBox="1"/>
          <p:nvPr/>
        </p:nvSpPr>
        <p:spPr>
          <a:xfrm rot="16200000">
            <a:off x="8539404" y="4591914"/>
            <a:ext cx="131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Biden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C2DFE-D2CE-A141-AAFA-E572F552108A}"/>
              </a:ext>
            </a:extLst>
          </p:cNvPr>
          <p:cNvSpPr txBox="1"/>
          <p:nvPr/>
        </p:nvSpPr>
        <p:spPr>
          <a:xfrm rot="16200000">
            <a:off x="9030527" y="4605166"/>
            <a:ext cx="131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Sanders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20239-E989-6342-AFDD-3E310CFC4E6B}"/>
              </a:ext>
            </a:extLst>
          </p:cNvPr>
          <p:cNvSpPr txBox="1"/>
          <p:nvPr/>
        </p:nvSpPr>
        <p:spPr>
          <a:xfrm rot="16200000">
            <a:off x="9587587" y="4598540"/>
            <a:ext cx="131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Warren</a:t>
            </a:r>
          </a:p>
        </p:txBody>
      </p:sp>
    </p:spTree>
    <p:extLst>
      <p:ext uri="{BB962C8B-B14F-4D97-AF65-F5344CB8AC3E}">
        <p14:creationId xmlns:p14="http://schemas.microsoft.com/office/powerpoint/2010/main" val="176713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C29F-BCD8-3246-8674-F88FD678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histograms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6DC0F8F1-AA54-284B-82BB-7CD1CD6D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9686" cy="4351338"/>
          </a:xfrm>
        </p:spPr>
        <p:txBody>
          <a:bodyPr/>
          <a:lstStyle/>
          <a:p>
            <a:r>
              <a:rPr lang="en-US" dirty="0"/>
              <a:t>Divide patch into (say) 9 cells</a:t>
            </a:r>
          </a:p>
          <a:p>
            <a:r>
              <a:rPr lang="en-US" dirty="0"/>
              <a:t>Divide set of orientations (0-360) into (say) 3 bins</a:t>
            </a:r>
          </a:p>
          <a:p>
            <a:r>
              <a:rPr lang="en-US" dirty="0"/>
              <a:t>Create one histogram for each cell</a:t>
            </a:r>
          </a:p>
          <a:p>
            <a:pPr lvl="1"/>
            <a:r>
              <a:rPr lang="en-US" dirty="0"/>
              <a:t>Weighted histogram of 3 “choices”</a:t>
            </a:r>
          </a:p>
          <a:p>
            <a:pPr lvl="1"/>
            <a:r>
              <a:rPr lang="en-US" dirty="0"/>
              <a:t>Each pixel “votes” into appropriate bin using gradient magnitude as “weight”</a:t>
            </a:r>
          </a:p>
        </p:txBody>
      </p:sp>
      <p:pic>
        <p:nvPicPr>
          <p:cNvPr id="4" name="Picture 3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1DC91D2A-52B4-7B4E-BF2D-2C2178DA6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233" y="1814073"/>
            <a:ext cx="3631095" cy="380106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BA256-3BCC-3941-8DE7-F7322554CF7B}"/>
              </a:ext>
            </a:extLst>
          </p:cNvPr>
          <p:cNvGrpSpPr/>
          <p:nvPr/>
        </p:nvGrpSpPr>
        <p:grpSpPr>
          <a:xfrm>
            <a:off x="7474233" y="1785255"/>
            <a:ext cx="3631095" cy="3833667"/>
            <a:chOff x="7474233" y="1785255"/>
            <a:chExt cx="3631095" cy="38336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72449B-52C6-7E4F-9E4F-AAEF74631B2A}"/>
                </a:ext>
              </a:extLst>
            </p:cNvPr>
            <p:cNvCxnSpPr/>
            <p:nvPr/>
          </p:nvCxnSpPr>
          <p:spPr>
            <a:xfrm>
              <a:off x="8600667" y="1789043"/>
              <a:ext cx="0" cy="382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1B3F41-F96D-644F-9C97-145827BCD6D5}"/>
                </a:ext>
              </a:extLst>
            </p:cNvPr>
            <p:cNvCxnSpPr/>
            <p:nvPr/>
          </p:nvCxnSpPr>
          <p:spPr>
            <a:xfrm>
              <a:off x="9786736" y="1785255"/>
              <a:ext cx="0" cy="382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46F648-CA89-2D4A-8829-48A6B36902CC}"/>
                </a:ext>
              </a:extLst>
            </p:cNvPr>
            <p:cNvCxnSpPr>
              <a:cxnSpLocks/>
            </p:cNvCxnSpPr>
            <p:nvPr/>
          </p:nvCxnSpPr>
          <p:spPr>
            <a:xfrm>
              <a:off x="7474233" y="3021496"/>
              <a:ext cx="3631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851E47-8E25-4E43-86D8-A73455D484DB}"/>
                </a:ext>
              </a:extLst>
            </p:cNvPr>
            <p:cNvCxnSpPr>
              <a:cxnSpLocks/>
            </p:cNvCxnSpPr>
            <p:nvPr/>
          </p:nvCxnSpPr>
          <p:spPr>
            <a:xfrm>
              <a:off x="7474233" y="4247322"/>
              <a:ext cx="3631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370C82-8E13-FB43-A23F-7933C1063F12}"/>
              </a:ext>
            </a:extLst>
          </p:cNvPr>
          <p:cNvGrpSpPr/>
          <p:nvPr/>
        </p:nvGrpSpPr>
        <p:grpSpPr>
          <a:xfrm>
            <a:off x="7540494" y="1998080"/>
            <a:ext cx="993912" cy="839410"/>
            <a:chOff x="8890551" y="2213113"/>
            <a:chExt cx="1590261" cy="19215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BAD222-4D24-914F-9A21-54000AA9A2F6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20D68-AFBA-5D40-940B-33B3CFF14777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C8056F-422D-7442-9733-72B6342FBA91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2D766C-2E5D-9848-A9F8-71A5DFFF8BAB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8BAC53-4C68-B141-83AA-A1D75E155C19}"/>
              </a:ext>
            </a:extLst>
          </p:cNvPr>
          <p:cNvGrpSpPr/>
          <p:nvPr/>
        </p:nvGrpSpPr>
        <p:grpSpPr>
          <a:xfrm>
            <a:off x="8696745" y="2040101"/>
            <a:ext cx="993912" cy="839410"/>
            <a:chOff x="8890551" y="2213113"/>
            <a:chExt cx="1590261" cy="1921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3EBC66-0B3E-D94C-8AA5-18FDFAC6498E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41242-4434-824C-BD89-DC03CCD2296B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1F790-FB26-8344-9015-5887EB2992C2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0CDC2B-73E1-084D-ACCA-255A686CE5DC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F50B4C-8FD9-434B-8724-FB45B6971BAB}"/>
              </a:ext>
            </a:extLst>
          </p:cNvPr>
          <p:cNvGrpSpPr/>
          <p:nvPr/>
        </p:nvGrpSpPr>
        <p:grpSpPr>
          <a:xfrm>
            <a:off x="9924051" y="2058701"/>
            <a:ext cx="993912" cy="839410"/>
            <a:chOff x="8890551" y="2213113"/>
            <a:chExt cx="1590261" cy="19215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68D467-D0C2-2843-BA28-FEAAA6F4ECDC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4A6687-9A89-8642-A665-2CBA6C3487F6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24C63E-D7B3-6146-BBCE-0CD63E3C0DAA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E649F-6CEF-5F4A-A4E1-3F7F708E0DCE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2C82CE-8B88-0C4A-B2B2-3AB0F0EBD013}"/>
              </a:ext>
            </a:extLst>
          </p:cNvPr>
          <p:cNvGrpSpPr/>
          <p:nvPr/>
        </p:nvGrpSpPr>
        <p:grpSpPr>
          <a:xfrm>
            <a:off x="7510677" y="3159794"/>
            <a:ext cx="993912" cy="839410"/>
            <a:chOff x="8890551" y="2213113"/>
            <a:chExt cx="1590261" cy="1921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20029E-542E-5545-AEF4-06A03699B7B1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D78D2D-41BC-2840-A91D-ED6F61F55092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90F651-9461-0044-8E2D-A0951CD25917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EC331B-2FA1-8B45-BAFC-872801F9EB89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ED5959-69D0-C044-9248-9B27266DFC0C}"/>
              </a:ext>
            </a:extLst>
          </p:cNvPr>
          <p:cNvGrpSpPr/>
          <p:nvPr/>
        </p:nvGrpSpPr>
        <p:grpSpPr>
          <a:xfrm>
            <a:off x="8733190" y="3191752"/>
            <a:ext cx="993912" cy="839410"/>
            <a:chOff x="8890551" y="2213113"/>
            <a:chExt cx="1590261" cy="19215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AA99F4-A031-FD47-A4B8-F10DB72FEE37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D9C0B-3630-1F4F-8A23-175BA4447514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EF5A82-07EA-9D43-9AB8-624821D87A08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2BCB96-A081-5143-B925-4139A748DEB1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8C0E05-2B3E-0248-8962-497A4B42963A}"/>
              </a:ext>
            </a:extLst>
          </p:cNvPr>
          <p:cNvGrpSpPr/>
          <p:nvPr/>
        </p:nvGrpSpPr>
        <p:grpSpPr>
          <a:xfrm>
            <a:off x="9978893" y="3226072"/>
            <a:ext cx="993912" cy="839410"/>
            <a:chOff x="8890551" y="2213113"/>
            <a:chExt cx="1590261" cy="192156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EAF077-EFBC-6E4A-8E3D-75E5FB54D15C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1EF2C9-65C8-1648-A006-3E7B908E7C45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596CD8-E5C1-AB41-9ACA-479D6D5DA931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E2D93F-AB98-394D-8463-1ED8ECAD4C8B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4CA1ED-6012-7943-8E73-926CA454ABC0}"/>
              </a:ext>
            </a:extLst>
          </p:cNvPr>
          <p:cNvGrpSpPr/>
          <p:nvPr/>
        </p:nvGrpSpPr>
        <p:grpSpPr>
          <a:xfrm>
            <a:off x="7510677" y="4495441"/>
            <a:ext cx="993912" cy="839410"/>
            <a:chOff x="8890551" y="2213113"/>
            <a:chExt cx="1590261" cy="19215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6D488BC-268A-7D40-BF05-A766A69C6C8F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00E621-DB38-AD4F-A4A4-107544FDC1DA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3F2411-82ED-CA4E-9F4F-2CB783D694B3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F03E62-17C9-D548-A70B-E15079F737B1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8B78D7-9E7A-A84F-8074-E936F1192720}"/>
              </a:ext>
            </a:extLst>
          </p:cNvPr>
          <p:cNvGrpSpPr/>
          <p:nvPr/>
        </p:nvGrpSpPr>
        <p:grpSpPr>
          <a:xfrm>
            <a:off x="8744785" y="4528426"/>
            <a:ext cx="993912" cy="839410"/>
            <a:chOff x="8890551" y="2213113"/>
            <a:chExt cx="1590261" cy="19215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3FEF50-DB34-034D-97A8-4085DFAA0A0E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9BB530-3D22-D148-86F1-281B03C553EB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A06458-565E-0B4D-B080-9A406E13434F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1A6504A-13DB-3F4F-8682-295918D39BFC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F06759-9599-7C45-BB5D-ADCF9084C8B6}"/>
              </a:ext>
            </a:extLst>
          </p:cNvPr>
          <p:cNvGrpSpPr/>
          <p:nvPr/>
        </p:nvGrpSpPr>
        <p:grpSpPr>
          <a:xfrm>
            <a:off x="9930853" y="4542455"/>
            <a:ext cx="993912" cy="839410"/>
            <a:chOff x="8890551" y="2213113"/>
            <a:chExt cx="1590261" cy="192156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A6D130-F65A-014D-88D7-6F3A5D018733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37E174-0C86-5C41-909B-EF871FEFD687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EBAA18-7148-D14F-BBE9-D14F80DA6CFC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B9A8FB-87E5-314E-B3E8-C9CD67091B64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C29F-BCD8-3246-8674-F88FD678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histograms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6DC0F8F1-AA54-284B-82BB-7CD1CD6D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9686" cy="4351338"/>
          </a:xfrm>
        </p:spPr>
        <p:txBody>
          <a:bodyPr/>
          <a:lstStyle/>
          <a:p>
            <a:r>
              <a:rPr lang="en-US" dirty="0"/>
              <a:t>Divide patch into (say) 9 cells</a:t>
            </a:r>
          </a:p>
          <a:p>
            <a:r>
              <a:rPr lang="en-US" dirty="0"/>
              <a:t>Divide set of orientations (0-360) into (say) 3 bins</a:t>
            </a:r>
          </a:p>
          <a:p>
            <a:r>
              <a:rPr lang="en-US" dirty="0"/>
              <a:t>Create one histogram for each cell</a:t>
            </a:r>
          </a:p>
          <a:p>
            <a:pPr lvl="1"/>
            <a:r>
              <a:rPr lang="en-US" dirty="0"/>
              <a:t>Weighted histogram of 3 “choices”</a:t>
            </a:r>
          </a:p>
          <a:p>
            <a:pPr lvl="1"/>
            <a:r>
              <a:rPr lang="en-US" dirty="0"/>
              <a:t>Each pixel “votes” into appropriate bin using gradient magnitude as “weight”</a:t>
            </a:r>
          </a:p>
          <a:p>
            <a:r>
              <a:rPr lang="en-US" dirty="0"/>
              <a:t>Concatenate all histograms into descriptor</a:t>
            </a:r>
          </a:p>
        </p:txBody>
      </p:sp>
      <p:pic>
        <p:nvPicPr>
          <p:cNvPr id="4" name="Picture 3" descr="A group of stuffed animals&#13;&#10;&#13;&#10;Description automatically generated">
            <a:extLst>
              <a:ext uri="{FF2B5EF4-FFF2-40B4-BE49-F238E27FC236}">
                <a16:creationId xmlns:a16="http://schemas.microsoft.com/office/drawing/2014/main" id="{1DC91D2A-52B4-7B4E-BF2D-2C2178DA6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233" y="1814073"/>
            <a:ext cx="3631095" cy="380106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BA256-3BCC-3941-8DE7-F7322554CF7B}"/>
              </a:ext>
            </a:extLst>
          </p:cNvPr>
          <p:cNvGrpSpPr/>
          <p:nvPr/>
        </p:nvGrpSpPr>
        <p:grpSpPr>
          <a:xfrm>
            <a:off x="7474233" y="1785255"/>
            <a:ext cx="3631095" cy="3833667"/>
            <a:chOff x="7474233" y="1785255"/>
            <a:chExt cx="3631095" cy="38336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72449B-52C6-7E4F-9E4F-AAEF74631B2A}"/>
                </a:ext>
              </a:extLst>
            </p:cNvPr>
            <p:cNvCxnSpPr/>
            <p:nvPr/>
          </p:nvCxnSpPr>
          <p:spPr>
            <a:xfrm>
              <a:off x="8600667" y="1789043"/>
              <a:ext cx="0" cy="382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1B3F41-F96D-644F-9C97-145827BCD6D5}"/>
                </a:ext>
              </a:extLst>
            </p:cNvPr>
            <p:cNvCxnSpPr/>
            <p:nvPr/>
          </p:nvCxnSpPr>
          <p:spPr>
            <a:xfrm>
              <a:off x="9786736" y="1785255"/>
              <a:ext cx="0" cy="382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46F648-CA89-2D4A-8829-48A6B36902CC}"/>
                </a:ext>
              </a:extLst>
            </p:cNvPr>
            <p:cNvCxnSpPr>
              <a:cxnSpLocks/>
            </p:cNvCxnSpPr>
            <p:nvPr/>
          </p:nvCxnSpPr>
          <p:spPr>
            <a:xfrm>
              <a:off x="7474233" y="3021496"/>
              <a:ext cx="3631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851E47-8E25-4E43-86D8-A73455D484DB}"/>
                </a:ext>
              </a:extLst>
            </p:cNvPr>
            <p:cNvCxnSpPr>
              <a:cxnSpLocks/>
            </p:cNvCxnSpPr>
            <p:nvPr/>
          </p:nvCxnSpPr>
          <p:spPr>
            <a:xfrm>
              <a:off x="7474233" y="4247322"/>
              <a:ext cx="3631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370C82-8E13-FB43-A23F-7933C1063F12}"/>
              </a:ext>
            </a:extLst>
          </p:cNvPr>
          <p:cNvGrpSpPr/>
          <p:nvPr/>
        </p:nvGrpSpPr>
        <p:grpSpPr>
          <a:xfrm>
            <a:off x="7540494" y="1998080"/>
            <a:ext cx="993912" cy="839410"/>
            <a:chOff x="8890551" y="2213113"/>
            <a:chExt cx="1590261" cy="19215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BAD222-4D24-914F-9A21-54000AA9A2F6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20D68-AFBA-5D40-940B-33B3CFF14777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C8056F-422D-7442-9733-72B6342FBA91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2D766C-2E5D-9848-A9F8-71A5DFFF8BAB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8BAC53-4C68-B141-83AA-A1D75E155C19}"/>
              </a:ext>
            </a:extLst>
          </p:cNvPr>
          <p:cNvGrpSpPr/>
          <p:nvPr/>
        </p:nvGrpSpPr>
        <p:grpSpPr>
          <a:xfrm>
            <a:off x="8696745" y="2040101"/>
            <a:ext cx="993912" cy="839410"/>
            <a:chOff x="8890551" y="2213113"/>
            <a:chExt cx="1590261" cy="1921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3EBC66-0B3E-D94C-8AA5-18FDFAC6498E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41242-4434-824C-BD89-DC03CCD2296B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1F790-FB26-8344-9015-5887EB2992C2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0CDC2B-73E1-084D-ACCA-255A686CE5DC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F50B4C-8FD9-434B-8724-FB45B6971BAB}"/>
              </a:ext>
            </a:extLst>
          </p:cNvPr>
          <p:cNvGrpSpPr/>
          <p:nvPr/>
        </p:nvGrpSpPr>
        <p:grpSpPr>
          <a:xfrm>
            <a:off x="9924051" y="2058701"/>
            <a:ext cx="993912" cy="839410"/>
            <a:chOff x="8890551" y="2213113"/>
            <a:chExt cx="1590261" cy="19215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68D467-D0C2-2843-BA28-FEAAA6F4ECDC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4A6687-9A89-8642-A665-2CBA6C3487F6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24C63E-D7B3-6146-BBCE-0CD63E3C0DAA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E649F-6CEF-5F4A-A4E1-3F7F708E0DCE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2C82CE-8B88-0C4A-B2B2-3AB0F0EBD013}"/>
              </a:ext>
            </a:extLst>
          </p:cNvPr>
          <p:cNvGrpSpPr/>
          <p:nvPr/>
        </p:nvGrpSpPr>
        <p:grpSpPr>
          <a:xfrm>
            <a:off x="7510677" y="3159794"/>
            <a:ext cx="993912" cy="839410"/>
            <a:chOff x="8890551" y="2213113"/>
            <a:chExt cx="1590261" cy="1921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20029E-542E-5545-AEF4-06A03699B7B1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D78D2D-41BC-2840-A91D-ED6F61F55092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90F651-9461-0044-8E2D-A0951CD25917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EC331B-2FA1-8B45-BAFC-872801F9EB89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ED5959-69D0-C044-9248-9B27266DFC0C}"/>
              </a:ext>
            </a:extLst>
          </p:cNvPr>
          <p:cNvGrpSpPr/>
          <p:nvPr/>
        </p:nvGrpSpPr>
        <p:grpSpPr>
          <a:xfrm>
            <a:off x="8733190" y="3191752"/>
            <a:ext cx="993912" cy="839410"/>
            <a:chOff x="8890551" y="2213113"/>
            <a:chExt cx="1590261" cy="19215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AA99F4-A031-FD47-A4B8-F10DB72FEE37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D9C0B-3630-1F4F-8A23-175BA4447514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EF5A82-07EA-9D43-9AB8-624821D87A08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2BCB96-A081-5143-B925-4139A748DEB1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8C0E05-2B3E-0248-8962-497A4B42963A}"/>
              </a:ext>
            </a:extLst>
          </p:cNvPr>
          <p:cNvGrpSpPr/>
          <p:nvPr/>
        </p:nvGrpSpPr>
        <p:grpSpPr>
          <a:xfrm>
            <a:off x="9978893" y="3226072"/>
            <a:ext cx="993912" cy="839410"/>
            <a:chOff x="8890551" y="2213113"/>
            <a:chExt cx="1590261" cy="192156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EAF077-EFBC-6E4A-8E3D-75E5FB54D15C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1EF2C9-65C8-1648-A006-3E7B908E7C45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596CD8-E5C1-AB41-9ACA-479D6D5DA931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E2D93F-AB98-394D-8463-1ED8ECAD4C8B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4CA1ED-6012-7943-8E73-926CA454ABC0}"/>
              </a:ext>
            </a:extLst>
          </p:cNvPr>
          <p:cNvGrpSpPr/>
          <p:nvPr/>
        </p:nvGrpSpPr>
        <p:grpSpPr>
          <a:xfrm>
            <a:off x="7510677" y="4495441"/>
            <a:ext cx="993912" cy="839410"/>
            <a:chOff x="8890551" y="2213113"/>
            <a:chExt cx="1590261" cy="19215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6D488BC-268A-7D40-BF05-A766A69C6C8F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00E621-DB38-AD4F-A4A4-107544FDC1DA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3F2411-82ED-CA4E-9F4F-2CB783D694B3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F03E62-17C9-D548-A70B-E15079F737B1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8B78D7-9E7A-A84F-8074-E936F1192720}"/>
              </a:ext>
            </a:extLst>
          </p:cNvPr>
          <p:cNvGrpSpPr/>
          <p:nvPr/>
        </p:nvGrpSpPr>
        <p:grpSpPr>
          <a:xfrm>
            <a:off x="8744785" y="4528426"/>
            <a:ext cx="993912" cy="839410"/>
            <a:chOff x="8890551" y="2213113"/>
            <a:chExt cx="1590261" cy="19215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3FEF50-DB34-034D-97A8-4085DFAA0A0E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9BB530-3D22-D148-86F1-281B03C553EB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A06458-565E-0B4D-B080-9A406E13434F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1A6504A-13DB-3F4F-8682-295918D39BFC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F06759-9599-7C45-BB5D-ADCF9084C8B6}"/>
              </a:ext>
            </a:extLst>
          </p:cNvPr>
          <p:cNvGrpSpPr/>
          <p:nvPr/>
        </p:nvGrpSpPr>
        <p:grpSpPr>
          <a:xfrm>
            <a:off x="9930853" y="4542455"/>
            <a:ext cx="993912" cy="839410"/>
            <a:chOff x="8890551" y="2213113"/>
            <a:chExt cx="1590261" cy="192156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A6D130-F65A-014D-88D7-6F3A5D018733}"/>
                </a:ext>
              </a:extLst>
            </p:cNvPr>
            <p:cNvSpPr/>
            <p:nvPr/>
          </p:nvSpPr>
          <p:spPr>
            <a:xfrm>
              <a:off x="8890551" y="2213113"/>
              <a:ext cx="1590261" cy="19215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37E174-0C86-5C41-909B-EF871FEFD687}"/>
                </a:ext>
              </a:extLst>
            </p:cNvPr>
            <p:cNvSpPr/>
            <p:nvPr/>
          </p:nvSpPr>
          <p:spPr>
            <a:xfrm>
              <a:off x="8890551" y="2676939"/>
              <a:ext cx="530087" cy="1431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EBAA18-7148-D14F-BBE9-D14F80DA6CFC}"/>
                </a:ext>
              </a:extLst>
            </p:cNvPr>
            <p:cNvSpPr/>
            <p:nvPr/>
          </p:nvSpPr>
          <p:spPr>
            <a:xfrm>
              <a:off x="9420638" y="3061252"/>
              <a:ext cx="530087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B9A8FB-87E5-314E-B3E8-C9CD67091B64}"/>
                </a:ext>
              </a:extLst>
            </p:cNvPr>
            <p:cNvSpPr/>
            <p:nvPr/>
          </p:nvSpPr>
          <p:spPr>
            <a:xfrm>
              <a:off x="9950725" y="3402496"/>
              <a:ext cx="530087" cy="70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54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0A03-F22B-3C45-947E-4CF02C24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Histograms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7F3F-5501-C349-BC2A-C94050F95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pixel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the patch, let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gradient magnitude,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be the gradient orientation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location</a:t>
                </a:r>
              </a:p>
              <a:p>
                <a:r>
                  <a:rPr lang="en-US" dirty="0"/>
                  <a:t>Find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pixel falls in</a:t>
                </a:r>
              </a:p>
              <a:p>
                <a:r>
                  <a:rPr lang="en-US" dirty="0"/>
                  <a:t>Find orientation bin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falls in</a:t>
                </a:r>
              </a:p>
              <a:p>
                <a:r>
                  <a:rPr lang="en-US" dirty="0"/>
                  <a:t>Increment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total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histogram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7F3F-5501-C349-BC2A-C94050F95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DA2B-85C2-C740-A1D2-22DD4E84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SIFT Descriptor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F86C-46A5-B940-A962-5B09B3BA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and rotation invariance as before:</a:t>
            </a:r>
          </a:p>
          <a:p>
            <a:pPr lvl="1"/>
            <a:r>
              <a:rPr lang="en-US" dirty="0"/>
              <a:t>Find dominant orientation and rotate till orientation is along X (say)</a:t>
            </a:r>
          </a:p>
          <a:p>
            <a:pPr lvl="1"/>
            <a:r>
              <a:rPr lang="en-US" dirty="0"/>
              <a:t>Use scale output by corner detector to crop patch of appropriate size</a:t>
            </a:r>
          </a:p>
          <a:p>
            <a:r>
              <a:rPr lang="en-US" dirty="0"/>
              <a:t>Divide into cells and construct orientation histograms per cell</a:t>
            </a:r>
          </a:p>
        </p:txBody>
      </p:sp>
    </p:spTree>
    <p:extLst>
      <p:ext uri="{BB962C8B-B14F-4D97-AF65-F5344CB8AC3E}">
        <p14:creationId xmlns:p14="http://schemas.microsoft.com/office/powerpoint/2010/main" val="2172370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78314" y="4054476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6456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5394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3287713" y="3429001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Rotation Invariance by 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Compute orientation histogram over </a:t>
            </a:r>
            <a:r>
              <a:rPr lang="en-US" i="1" dirty="0"/>
              <a:t>entire patch</a:t>
            </a:r>
            <a:endParaRPr lang="en-US" dirty="0"/>
          </a:p>
          <a:p>
            <a:pPr eaLnBrk="1" hangingPunct="1"/>
            <a:r>
              <a:rPr lang="en-US" dirty="0"/>
              <a:t>Select dominant orientation (mode of the histogram; alternative to eigenvector of second moment matrix)</a:t>
            </a:r>
          </a:p>
          <a:p>
            <a:pPr eaLnBrk="1" hangingPunct="1"/>
            <a:r>
              <a:rPr lang="en-US" dirty="0"/>
              <a:t>Normalize: rotate patch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08888" y="4652963"/>
            <a:ext cx="2609849" cy="1693862"/>
            <a:chOff x="3787" y="2931"/>
            <a:chExt cx="1644" cy="1067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8132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8183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4961732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4117976" y="4076701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8478839" y="1233489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36623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10AE-5842-604F-90E3-D394BAD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 1: Weak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910E-0528-6D44-9536-AEE1007F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weak edge pixels with low gradient magnitude might dominate histogram</a:t>
            </a:r>
          </a:p>
          <a:p>
            <a:r>
              <a:rPr lang="en-US" dirty="0"/>
              <a:t>Orientation is unreliable for low gradient magnitude</a:t>
            </a:r>
          </a:p>
          <a:p>
            <a:r>
              <a:rPr lang="en-US" dirty="0"/>
              <a:t>Idea: Threshold gradient magnitude: only keep edges of high 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226688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This is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M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Rotate the patch according to this angle</a:t>
            </a:r>
          </a:p>
          <a:p>
            <a:pPr lvl="1"/>
            <a:r>
              <a:rPr lang="en-US" sz="2000" dirty="0"/>
              <a:t>Figure: line represents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, box represents patch we take as feature descriptor</a:t>
            </a:r>
            <a:endParaRPr lang="en-US" sz="2000" baseline="-25000" dirty="0"/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4984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207130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CB2B-9FB7-0049-AD1C-2FCDC8F3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 2: Soft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9A9D-51EA-2544-BB9F-A29CD259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deformations can cause pixels on edge of cells to switch to new cell</a:t>
            </a:r>
          </a:p>
          <a:p>
            <a:pPr lvl="1"/>
            <a:r>
              <a:rPr lang="en-US" dirty="0"/>
              <a:t>If edge pixel, drastically different descriptor</a:t>
            </a:r>
          </a:p>
          <a:p>
            <a:r>
              <a:rPr lang="en-US" dirty="0"/>
              <a:t>Idea: soft voting</a:t>
            </a:r>
          </a:p>
          <a:p>
            <a:pPr lvl="1"/>
            <a:r>
              <a:rPr lang="en-US" dirty="0"/>
              <a:t>Pixel votes into 4 nearest cells based on distance</a:t>
            </a:r>
          </a:p>
          <a:p>
            <a:pPr lvl="1"/>
            <a:r>
              <a:rPr lang="en-US" dirty="0"/>
              <a:t>Similar to bilinear interpolation</a:t>
            </a:r>
          </a:p>
          <a:p>
            <a:r>
              <a:rPr lang="en-US" dirty="0"/>
              <a:t>Use same idea for orientation bins</a:t>
            </a:r>
          </a:p>
        </p:txBody>
      </p:sp>
    </p:spTree>
    <p:extLst>
      <p:ext uri="{BB962C8B-B14F-4D97-AF65-F5344CB8AC3E}">
        <p14:creationId xmlns:p14="http://schemas.microsoft.com/office/powerpoint/2010/main" val="3363766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dirty="0"/>
              <a:t>Tips and tricks 3: Reduce effect of illumination</a:t>
            </a:r>
            <a:endParaRPr lang="en-US" altLang="en-US" dirty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/>
              <a:t>Gradient magnitudes affected by multiplicative intensity changes</a:t>
            </a:r>
          </a:p>
          <a:p>
            <a:pPr eaLnBrk="1" hangingPunct="1"/>
            <a:r>
              <a:rPr lang="en-US" altLang="en-US" dirty="0"/>
              <a:t>Normalize descriptor to unit norm</a:t>
            </a:r>
          </a:p>
          <a:p>
            <a:pPr eaLnBrk="1" hangingPunct="1"/>
            <a:r>
              <a:rPr lang="en-US" altLang="en-US" dirty="0"/>
              <a:t>Threshold gradient magnitudes to avoid excessive influence of high gradients</a:t>
            </a:r>
          </a:p>
          <a:p>
            <a:pPr marL="782638" lvl="1"/>
            <a:r>
              <a:rPr lang="en-US" altLang="en-US" dirty="0"/>
              <a:t>after normalization, clamp gradients &gt;0.2</a:t>
            </a:r>
          </a:p>
          <a:p>
            <a:pPr marL="782638" lvl="1"/>
            <a:r>
              <a:rPr lang="en-US" altLang="en-US" dirty="0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922" y="4013202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4445001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4935538" y="4589465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4879181" y="5022852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27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88C5-8E52-3349-9A56-F42A6749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Detail: Feature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158C-25AC-9C45-ABDF-C4A0A241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talked about Harris corner detector</a:t>
            </a:r>
          </a:p>
          <a:p>
            <a:r>
              <a:rPr lang="en-US" dirty="0"/>
              <a:t>Other feature detectors available too</a:t>
            </a:r>
          </a:p>
          <a:p>
            <a:r>
              <a:rPr lang="en-US" dirty="0"/>
              <a:t>SIFT implementations usually use </a:t>
            </a:r>
            <a:r>
              <a:rPr lang="en-US" i="1" dirty="0"/>
              <a:t>Difference-of-Gaussians filters</a:t>
            </a:r>
          </a:p>
          <a:p>
            <a:pPr lvl="1"/>
            <a:r>
              <a:rPr lang="en-US" dirty="0"/>
              <a:t>Peaks in </a:t>
            </a:r>
            <a:r>
              <a:rPr lang="en-US" dirty="0" err="1"/>
              <a:t>DoG</a:t>
            </a:r>
            <a:r>
              <a:rPr lang="en-US" dirty="0"/>
              <a:t> response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SIFT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edge magnitudes + orientations</a:t>
            </a:r>
          </a:p>
          <a:p>
            <a:r>
              <a:rPr lang="en-US" dirty="0"/>
              <a:t>Quantize orientations </a:t>
            </a:r>
            <a:r>
              <a:rPr lang="en-US" i="1" dirty="0"/>
              <a:t>(invariance to </a:t>
            </a:r>
            <a:r>
              <a:rPr lang="en-US" i="1" dirty="0" err="1"/>
              <a:t>def</a:t>
            </a:r>
            <a:r>
              <a:rPr lang="en-US" i="1" dirty="0"/>
              <a:t>)</a:t>
            </a:r>
          </a:p>
          <a:p>
            <a:r>
              <a:rPr lang="en-US" dirty="0"/>
              <a:t>Divide into spatial cells</a:t>
            </a:r>
          </a:p>
          <a:p>
            <a:r>
              <a:rPr lang="en-US" dirty="0"/>
              <a:t>Compute orientation histogram in each cell </a:t>
            </a:r>
            <a:r>
              <a:rPr lang="en-US" i="1" dirty="0"/>
              <a:t>(spatial invariance)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163" y="4433844"/>
            <a:ext cx="501967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557918"/>
            <a:ext cx="56068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Distinctive Image Features from Scale-Invariant </a:t>
            </a:r>
            <a:r>
              <a:rPr lang="en-US" sz="1350" dirty="0" err="1"/>
              <a:t>Keypoints</a:t>
            </a:r>
            <a:r>
              <a:rPr lang="en-US" sz="1350" dirty="0"/>
              <a:t>. Lowe. In IJCV 2004</a:t>
            </a:r>
          </a:p>
        </p:txBody>
      </p:sp>
    </p:spTree>
    <p:extLst>
      <p:ext uri="{BB962C8B-B14F-4D97-AF65-F5344CB8AC3E}">
        <p14:creationId xmlns:p14="http://schemas.microsoft.com/office/powerpoint/2010/main" val="263066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4000" dirty="0"/>
              <a:t>Extraordinarily robust matching technique</a:t>
            </a:r>
          </a:p>
          <a:p>
            <a:pPr lvl="1"/>
            <a:r>
              <a:rPr lang="en-US" dirty="0"/>
              <a:t>Can handle changes in viewpoint</a:t>
            </a:r>
          </a:p>
          <a:p>
            <a:pPr lvl="2"/>
            <a:r>
              <a:rPr lang="en-US" sz="2800" dirty="0"/>
              <a:t>Up to about 60 degree out of plane rotation</a:t>
            </a:r>
          </a:p>
          <a:p>
            <a:pPr lvl="1"/>
            <a:r>
              <a:rPr lang="en-US" dirty="0"/>
              <a:t>Can handle significant changes in illumination</a:t>
            </a:r>
          </a:p>
          <a:p>
            <a:pPr lvl="2"/>
            <a:r>
              <a:rPr lang="en-US" sz="2800" dirty="0"/>
              <a:t>Sometimes even day vs. night (below)</a:t>
            </a:r>
          </a:p>
          <a:p>
            <a:pPr lvl="1"/>
            <a:r>
              <a:rPr lang="en-US" dirty="0"/>
              <a:t>Fast and efficient—can run in real time</a:t>
            </a:r>
          </a:p>
          <a:p>
            <a:pPr lvl="1"/>
            <a:r>
              <a:rPr lang="en-US" dirty="0"/>
              <a:t>Lots of code available: </a:t>
            </a:r>
            <a:r>
              <a:rPr lang="en-US" dirty="0">
                <a:hlinkClick r:id="rId2"/>
              </a:rPr>
              <a:t>http://people.csail.mit.edu/albert/ladypack/wiki/index.php/Known_implementations_of_SIFT</a:t>
            </a:r>
            <a:r>
              <a:rPr lang="en-US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1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585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410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Keypoint</a:t>
            </a:r>
            <a:r>
              <a:rPr lang="en-US" dirty="0"/>
              <a:t> detection: repeatable and distinctive</a:t>
            </a:r>
          </a:p>
          <a:p>
            <a:pPr lvl="1"/>
            <a:r>
              <a:rPr lang="en-US" dirty="0"/>
              <a:t>Corners, blobs, stable regions</a:t>
            </a:r>
          </a:p>
          <a:p>
            <a:pPr lvl="1"/>
            <a:r>
              <a:rPr lang="en-US" dirty="0"/>
              <a:t>Harris, </a:t>
            </a:r>
            <a:r>
              <a:rPr lang="en-US" dirty="0" err="1"/>
              <a:t>DoG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Descriptors: robust and selective</a:t>
            </a:r>
          </a:p>
          <a:p>
            <a:pPr lvl="1"/>
            <a:r>
              <a:rPr lang="en-US" dirty="0"/>
              <a:t>spatial histograms of orientation</a:t>
            </a:r>
          </a:p>
          <a:p>
            <a:pPr lvl="1"/>
            <a:r>
              <a:rPr lang="en-US" dirty="0"/>
              <a:t>SIFT and variants are typically good for stitching and recognition</a:t>
            </a:r>
          </a:p>
          <a:p>
            <a:pPr lvl="1"/>
            <a:r>
              <a:rPr lang="en-US" dirty="0"/>
              <a:t>But, need not stick to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1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95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28772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How to define the difference between two features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/>
            <a:r>
              <a:rPr lang="en-US" dirty="0"/>
              <a:t>Simple approach: L</a:t>
            </a:r>
            <a:r>
              <a:rPr lang="en-US" baseline="-25000" dirty="0"/>
              <a:t>2</a:t>
            </a:r>
            <a:r>
              <a:rPr lang="en-US" dirty="0"/>
              <a:t> distance, ||f</a:t>
            </a:r>
            <a:r>
              <a:rPr lang="en-US" baseline="-25000" dirty="0"/>
              <a:t>1</a:t>
            </a:r>
            <a:r>
              <a:rPr lang="en-US" dirty="0"/>
              <a:t> - f</a:t>
            </a:r>
            <a:r>
              <a:rPr lang="en-US" baseline="-25000" dirty="0"/>
              <a:t>2</a:t>
            </a:r>
            <a:r>
              <a:rPr lang="en-US" dirty="0"/>
              <a:t> || </a:t>
            </a:r>
            <a:endParaRPr lang="en-US" sz="1600" dirty="0"/>
          </a:p>
          <a:p>
            <a:pPr marL="914400" lvl="1" indent="-457200"/>
            <a:r>
              <a:rPr lang="en-US" dirty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722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F19B-641E-5945-932C-5C9BD01F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invariance for feature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43C0-84F8-7E46-A68E-CE1BB661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corner detector searches over scales for maximum response: record scale which gives maximum response</a:t>
            </a:r>
          </a:p>
          <a:p>
            <a:r>
              <a:rPr lang="en-US" dirty="0"/>
              <a:t>Use a patch of the same scale, then resize it to a fixed size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3C0A1-5DFB-AD41-AC35-BDC7D9C1DF23}"/>
              </a:ext>
            </a:extLst>
          </p:cNvPr>
          <p:cNvGrpSpPr/>
          <p:nvPr/>
        </p:nvGrpSpPr>
        <p:grpSpPr>
          <a:xfrm>
            <a:off x="147506" y="3247389"/>
            <a:ext cx="4025590" cy="3589321"/>
            <a:chOff x="3007112" y="2687445"/>
            <a:chExt cx="4025590" cy="35893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B0830A-2239-6C40-9502-852CBB624B51}"/>
                </a:ext>
              </a:extLst>
            </p:cNvPr>
            <p:cNvSpPr/>
            <p:nvPr/>
          </p:nvSpPr>
          <p:spPr>
            <a:xfrm>
              <a:off x="3007112" y="2687445"/>
              <a:ext cx="4025590" cy="33791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93814E-5C24-B44B-A07B-0344D6EA7D3A}"/>
                </a:ext>
              </a:extLst>
            </p:cNvPr>
            <p:cNvSpPr/>
            <p:nvPr/>
          </p:nvSpPr>
          <p:spPr>
            <a:xfrm>
              <a:off x="4303301" y="3174832"/>
              <a:ext cx="2369840" cy="3101934"/>
            </a:xfrm>
            <a:custGeom>
              <a:avLst/>
              <a:gdLst>
                <a:gd name="connsiteX0" fmla="*/ 1261158 w 2369840"/>
                <a:gd name="connsiteY0" fmla="*/ 125929 h 3101934"/>
                <a:gd name="connsiteX1" fmla="*/ 380211 w 2369840"/>
                <a:gd name="connsiteY1" fmla="*/ 516222 h 3101934"/>
                <a:gd name="connsiteX2" fmla="*/ 56826 w 2369840"/>
                <a:gd name="connsiteY2" fmla="*/ 1006875 h 3101934"/>
                <a:gd name="connsiteX3" fmla="*/ 235245 w 2369840"/>
                <a:gd name="connsiteY3" fmla="*/ 1542134 h 3101934"/>
                <a:gd name="connsiteX4" fmla="*/ 1015831 w 2369840"/>
                <a:gd name="connsiteY4" fmla="*/ 1977031 h 3101934"/>
                <a:gd name="connsiteX5" fmla="*/ 447119 w 2369840"/>
                <a:gd name="connsiteY5" fmla="*/ 2378475 h 3101934"/>
                <a:gd name="connsiteX6" fmla="*/ 101431 w 2369840"/>
                <a:gd name="connsiteY6" fmla="*/ 2891431 h 3101934"/>
                <a:gd name="connsiteX7" fmla="*/ 2342826 w 2369840"/>
                <a:gd name="connsiteY7" fmla="*/ 2869129 h 3101934"/>
                <a:gd name="connsiteX8" fmla="*/ 1261158 w 2369840"/>
                <a:gd name="connsiteY8" fmla="*/ 125929 h 31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840" h="3101934">
                  <a:moveTo>
                    <a:pt x="1261158" y="125929"/>
                  </a:moveTo>
                  <a:cubicBezTo>
                    <a:pt x="934056" y="-266222"/>
                    <a:pt x="580933" y="369398"/>
                    <a:pt x="380211" y="516222"/>
                  </a:cubicBezTo>
                  <a:cubicBezTo>
                    <a:pt x="179489" y="663046"/>
                    <a:pt x="80987" y="835890"/>
                    <a:pt x="56826" y="1006875"/>
                  </a:cubicBezTo>
                  <a:cubicBezTo>
                    <a:pt x="32665" y="1177860"/>
                    <a:pt x="75411" y="1380441"/>
                    <a:pt x="235245" y="1542134"/>
                  </a:cubicBezTo>
                  <a:cubicBezTo>
                    <a:pt x="395079" y="1703827"/>
                    <a:pt x="980519" y="1837641"/>
                    <a:pt x="1015831" y="1977031"/>
                  </a:cubicBezTo>
                  <a:cubicBezTo>
                    <a:pt x="1051143" y="2116421"/>
                    <a:pt x="599519" y="2226075"/>
                    <a:pt x="447119" y="2378475"/>
                  </a:cubicBezTo>
                  <a:cubicBezTo>
                    <a:pt x="294719" y="2530875"/>
                    <a:pt x="-214520" y="2809655"/>
                    <a:pt x="101431" y="2891431"/>
                  </a:cubicBezTo>
                  <a:cubicBezTo>
                    <a:pt x="417382" y="2973207"/>
                    <a:pt x="2143963" y="3333763"/>
                    <a:pt x="2342826" y="2869129"/>
                  </a:cubicBezTo>
                  <a:cubicBezTo>
                    <a:pt x="2541689" y="2404495"/>
                    <a:pt x="1588260" y="518080"/>
                    <a:pt x="1261158" y="12592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62BC1-E418-AA41-8B95-598EB50B425A}"/>
              </a:ext>
            </a:extLst>
          </p:cNvPr>
          <p:cNvSpPr/>
          <p:nvPr/>
        </p:nvSpPr>
        <p:spPr>
          <a:xfrm>
            <a:off x="2247652" y="3541804"/>
            <a:ext cx="524107" cy="47950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EA260-E604-8B42-B7E8-221A1D206F7E}"/>
              </a:ext>
            </a:extLst>
          </p:cNvPr>
          <p:cNvSpPr/>
          <p:nvPr/>
        </p:nvSpPr>
        <p:spPr>
          <a:xfrm>
            <a:off x="2046930" y="3368960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83494-DEC3-1B41-871A-880F873A33F3}"/>
              </a:ext>
            </a:extLst>
          </p:cNvPr>
          <p:cNvSpPr/>
          <p:nvPr/>
        </p:nvSpPr>
        <p:spPr>
          <a:xfrm>
            <a:off x="1823906" y="3144814"/>
            <a:ext cx="1252654" cy="1181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48FA2-6A1A-C54D-A891-D9F44FFE8DAE}"/>
              </a:ext>
            </a:extLst>
          </p:cNvPr>
          <p:cNvSpPr/>
          <p:nvPr/>
        </p:nvSpPr>
        <p:spPr>
          <a:xfrm>
            <a:off x="6638197" y="3257246"/>
            <a:ext cx="3845809" cy="337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93A4D9E-58BB-C548-BD41-CD121C8F8819}"/>
              </a:ext>
            </a:extLst>
          </p:cNvPr>
          <p:cNvSpPr/>
          <p:nvPr/>
        </p:nvSpPr>
        <p:spPr>
          <a:xfrm>
            <a:off x="8238334" y="4334220"/>
            <a:ext cx="1233354" cy="1521710"/>
          </a:xfrm>
          <a:custGeom>
            <a:avLst/>
            <a:gdLst>
              <a:gd name="connsiteX0" fmla="*/ 1261158 w 2369840"/>
              <a:gd name="connsiteY0" fmla="*/ 125929 h 3101934"/>
              <a:gd name="connsiteX1" fmla="*/ 380211 w 2369840"/>
              <a:gd name="connsiteY1" fmla="*/ 516222 h 3101934"/>
              <a:gd name="connsiteX2" fmla="*/ 56826 w 2369840"/>
              <a:gd name="connsiteY2" fmla="*/ 1006875 h 3101934"/>
              <a:gd name="connsiteX3" fmla="*/ 235245 w 2369840"/>
              <a:gd name="connsiteY3" fmla="*/ 1542134 h 3101934"/>
              <a:gd name="connsiteX4" fmla="*/ 1015831 w 2369840"/>
              <a:gd name="connsiteY4" fmla="*/ 1977031 h 3101934"/>
              <a:gd name="connsiteX5" fmla="*/ 447119 w 2369840"/>
              <a:gd name="connsiteY5" fmla="*/ 2378475 h 3101934"/>
              <a:gd name="connsiteX6" fmla="*/ 101431 w 2369840"/>
              <a:gd name="connsiteY6" fmla="*/ 2891431 h 3101934"/>
              <a:gd name="connsiteX7" fmla="*/ 2342826 w 2369840"/>
              <a:gd name="connsiteY7" fmla="*/ 2869129 h 3101934"/>
              <a:gd name="connsiteX8" fmla="*/ 1261158 w 2369840"/>
              <a:gd name="connsiteY8" fmla="*/ 125929 h 31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840" h="3101934">
                <a:moveTo>
                  <a:pt x="1261158" y="125929"/>
                </a:moveTo>
                <a:cubicBezTo>
                  <a:pt x="934056" y="-266222"/>
                  <a:pt x="580933" y="369398"/>
                  <a:pt x="380211" y="516222"/>
                </a:cubicBezTo>
                <a:cubicBezTo>
                  <a:pt x="179489" y="663046"/>
                  <a:pt x="80987" y="835890"/>
                  <a:pt x="56826" y="1006875"/>
                </a:cubicBezTo>
                <a:cubicBezTo>
                  <a:pt x="32665" y="1177860"/>
                  <a:pt x="75411" y="1380441"/>
                  <a:pt x="235245" y="1542134"/>
                </a:cubicBezTo>
                <a:cubicBezTo>
                  <a:pt x="395079" y="1703827"/>
                  <a:pt x="980519" y="1837641"/>
                  <a:pt x="1015831" y="1977031"/>
                </a:cubicBezTo>
                <a:cubicBezTo>
                  <a:pt x="1051143" y="2116421"/>
                  <a:pt x="599519" y="2226075"/>
                  <a:pt x="447119" y="2378475"/>
                </a:cubicBezTo>
                <a:cubicBezTo>
                  <a:pt x="294719" y="2530875"/>
                  <a:pt x="-214520" y="2809655"/>
                  <a:pt x="101431" y="2891431"/>
                </a:cubicBezTo>
                <a:cubicBezTo>
                  <a:pt x="417382" y="2973207"/>
                  <a:pt x="2143963" y="3333763"/>
                  <a:pt x="2342826" y="2869129"/>
                </a:cubicBezTo>
                <a:cubicBezTo>
                  <a:pt x="2541689" y="2404495"/>
                  <a:pt x="1588260" y="518080"/>
                  <a:pt x="1261158" y="125929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E164D2-211B-F64A-9A18-1749B811D778}"/>
              </a:ext>
            </a:extLst>
          </p:cNvPr>
          <p:cNvSpPr/>
          <p:nvPr/>
        </p:nvSpPr>
        <p:spPr>
          <a:xfrm>
            <a:off x="8095830" y="3819599"/>
            <a:ext cx="1252654" cy="11812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190C4-18D9-9B49-AF2D-07BC2FC64A61}"/>
              </a:ext>
            </a:extLst>
          </p:cNvPr>
          <p:cNvSpPr/>
          <p:nvPr/>
        </p:nvSpPr>
        <p:spPr>
          <a:xfrm>
            <a:off x="8283542" y="4024456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2DF50-44A4-FA4A-B7A6-C1DD866F6610}"/>
              </a:ext>
            </a:extLst>
          </p:cNvPr>
          <p:cNvSpPr/>
          <p:nvPr/>
        </p:nvSpPr>
        <p:spPr>
          <a:xfrm>
            <a:off x="8468467" y="4195794"/>
            <a:ext cx="524107" cy="4795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A3BA2-6C64-3241-B7A8-8C8DCA141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5336680-93FA-9040-92C8-6F7883963A3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52601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Take 40x40 </a:t>
            </a:r>
            <a:r>
              <a:rPr lang="en-US" sz="2400" i="1" dirty="0"/>
              <a:t>oriented </a:t>
            </a:r>
            <a:r>
              <a:rPr lang="en-US" sz="2400" dirty="0"/>
              <a:t>square window around detected feature at </a:t>
            </a:r>
            <a:r>
              <a:rPr lang="en-US" sz="2400" i="1" dirty="0"/>
              <a:t>appropriate scale</a:t>
            </a:r>
            <a:endParaRPr lang="en-US" sz="2200" i="1" dirty="0"/>
          </a:p>
          <a:p>
            <a:r>
              <a:rPr lang="en-US" sz="2200" dirty="0"/>
              <a:t>Scale to 1/5 size (using prefiltering)</a:t>
            </a:r>
          </a:p>
          <a:p>
            <a:r>
              <a:rPr lang="en-US" sz="2200" dirty="0"/>
              <a:t>Rotate to horizontal</a:t>
            </a:r>
          </a:p>
          <a:p>
            <a:r>
              <a:rPr lang="en-US" sz="2200" dirty="0"/>
              <a:t>Sample 8x8 square window centered at feature</a:t>
            </a:r>
          </a:p>
          <a:p>
            <a:r>
              <a:rPr lang="en-US" sz="2200" dirty="0"/>
              <a:t>Intensity normalize the window by subtracting the mean, dividing by the standard deviation in the window</a:t>
            </a:r>
          </a:p>
        </p:txBody>
      </p:sp>
    </p:spTree>
    <p:extLst>
      <p:ext uri="{BB962C8B-B14F-4D97-AF65-F5344CB8AC3E}">
        <p14:creationId xmlns:p14="http://schemas.microsoft.com/office/powerpoint/2010/main" val="211452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922" y="1752601"/>
            <a:ext cx="4676078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Describe a corner by the patch around that pixel</a:t>
            </a:r>
          </a:p>
          <a:p>
            <a:r>
              <a:rPr lang="en-US" dirty="0"/>
              <a:t>Scale invariance by using scale identified by corner detector</a:t>
            </a:r>
          </a:p>
          <a:p>
            <a:r>
              <a:rPr lang="en-US" dirty="0"/>
              <a:t>Rotation invariance by using orientation identified by corner detector</a:t>
            </a:r>
          </a:p>
          <a:p>
            <a:r>
              <a:rPr lang="en-US" dirty="0"/>
              <a:t>Photometric invariance by subtracting mean and dividing by standard deviation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1D3EB-3158-004B-A958-2E2E1A83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52675"/>
            <a:ext cx="6096000" cy="4140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8A513C-0158-8149-BBDC-551C84942F3B}"/>
              </a:ext>
            </a:extLst>
          </p:cNvPr>
          <p:cNvSpPr/>
          <p:nvPr/>
        </p:nvSpPr>
        <p:spPr>
          <a:xfrm>
            <a:off x="8697947" y="2620541"/>
            <a:ext cx="133815" cy="1282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6F699-6B1F-2F45-88C2-1156B868BAF8}"/>
              </a:ext>
            </a:extLst>
          </p:cNvPr>
          <p:cNvSpPr/>
          <p:nvPr/>
        </p:nvSpPr>
        <p:spPr>
          <a:xfrm>
            <a:off x="8452624" y="2352675"/>
            <a:ext cx="635620" cy="624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9005" y="1752601"/>
            <a:ext cx="4374995" cy="4525963"/>
          </a:xfrm>
        </p:spPr>
        <p:txBody>
          <a:bodyPr/>
          <a:lstStyle/>
          <a:p>
            <a:r>
              <a:rPr lang="en-US" sz="2000" dirty="0"/>
              <a:t>Take 40x40 square window around detected feature at the right scale</a:t>
            </a:r>
          </a:p>
          <a:p>
            <a:r>
              <a:rPr lang="en-US" sz="2200" dirty="0"/>
              <a:t>Scale to 1/5 size (using </a:t>
            </a:r>
            <a:r>
              <a:rPr lang="en-US" sz="2200" dirty="0" err="1"/>
              <a:t>prefiltering</a:t>
            </a:r>
            <a:r>
              <a:rPr lang="en-US" sz="2200" dirty="0"/>
              <a:t>)</a:t>
            </a:r>
          </a:p>
          <a:p>
            <a:r>
              <a:rPr lang="en-US" sz="2200" dirty="0"/>
              <a:t>Rotate to horizontal</a:t>
            </a:r>
          </a:p>
          <a:p>
            <a:r>
              <a:rPr lang="en-US" sz="2200" dirty="0"/>
              <a:t>Sample 8x8 square window centered at feature</a:t>
            </a:r>
          </a:p>
          <a:p>
            <a:r>
              <a:rPr lang="en-US" sz="22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90593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MOPS descriptor</a:t>
            </a:r>
            <a:endParaRPr dirty="0"/>
          </a:p>
        </p:txBody>
      </p:sp>
      <p:pic>
        <p:nvPicPr>
          <p:cNvPr id="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86103" y="2335441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981200" y="1097281"/>
            <a:ext cx="8229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You can combine transformations together to get the final transformation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363294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?</a:t>
            </a:r>
          </a:p>
        </p:txBody>
      </p:sp>
    </p:spTree>
    <p:extLst>
      <p:ext uri="{BB962C8B-B14F-4D97-AF65-F5344CB8AC3E}">
        <p14:creationId xmlns:p14="http://schemas.microsoft.com/office/powerpoint/2010/main" val="320316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058" y="525960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929096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589593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1386</Words>
  <Application>Microsoft Macintosh PowerPoint</Application>
  <PresentationFormat>Widescreen</PresentationFormat>
  <Paragraphs>232</Paragraphs>
  <Slides>39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AvantGarde Bk BT</vt:lpstr>
      <vt:lpstr>Calibri</vt:lpstr>
      <vt:lpstr>Calibri Light</vt:lpstr>
      <vt:lpstr>Cambria Math</vt:lpstr>
      <vt:lpstr>Symbol</vt:lpstr>
      <vt:lpstr>Tahoma</vt:lpstr>
      <vt:lpstr>Verdana</vt:lpstr>
      <vt:lpstr>Office Theme</vt:lpstr>
      <vt:lpstr>Feature descriptors and matching</vt:lpstr>
      <vt:lpstr>Basic correspondence</vt:lpstr>
      <vt:lpstr>Rotation invariance for  feature descriptors</vt:lpstr>
      <vt:lpstr>Scale invariance for feature descriptors</vt:lpstr>
      <vt:lpstr>Multiscale Oriented PatcheS descriptor</vt:lpstr>
      <vt:lpstr>Multiscale Oriented PatcheS descriptor</vt:lpstr>
      <vt:lpstr>Multiscale Oriented PatcheS descriptor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MOPS</vt:lpstr>
      <vt:lpstr>Color and Lighting</vt:lpstr>
      <vt:lpstr>Better representation than color: Edges</vt:lpstr>
      <vt:lpstr>Beyond translation and rotation</vt:lpstr>
      <vt:lpstr>Towards a better feature descriptor</vt:lpstr>
      <vt:lpstr>Invariance to small deformations</vt:lpstr>
      <vt:lpstr>Quantized orientation</vt:lpstr>
      <vt:lpstr>Quantization</vt:lpstr>
      <vt:lpstr>Invariance to small deformation</vt:lpstr>
      <vt:lpstr>Histograms</vt:lpstr>
      <vt:lpstr>Orientation histograms</vt:lpstr>
      <vt:lpstr>Orientation histograms</vt:lpstr>
      <vt:lpstr>Orientation Histograms</vt:lpstr>
      <vt:lpstr>The SIFT Descriptor Pipeline</vt:lpstr>
      <vt:lpstr>Rotation Invariance by Orientation Normalization</vt:lpstr>
      <vt:lpstr>Tips and tricks 1: Weak edges</vt:lpstr>
      <vt:lpstr>Tips and tricks 2: Soft voting</vt:lpstr>
      <vt:lpstr>Tips and tricks 3: Reduce effect of illumination</vt:lpstr>
      <vt:lpstr>Detail: Feature detection</vt:lpstr>
      <vt:lpstr>The SIFT descriptor</vt:lpstr>
      <vt:lpstr>Properties of SIFT</vt:lpstr>
      <vt:lpstr>Summary</vt:lpstr>
      <vt:lpstr>Which features match?</vt:lpstr>
      <vt:lpstr>Feature matching</vt:lpstr>
      <vt:lpstr>Feature distance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descriptors and matching</dc:title>
  <dc:creator>Bharath Hariharan</dc:creator>
  <cp:lastModifiedBy>Bharath Hariharan</cp:lastModifiedBy>
  <cp:revision>20</cp:revision>
  <cp:lastPrinted>2019-03-04T17:13:53Z</cp:lastPrinted>
  <dcterms:created xsi:type="dcterms:W3CDTF">2019-03-03T01:24:07Z</dcterms:created>
  <dcterms:modified xsi:type="dcterms:W3CDTF">2020-03-02T17:52:50Z</dcterms:modified>
</cp:coreProperties>
</file>