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0" r:id="rId2"/>
    <p:sldId id="869" r:id="rId3"/>
    <p:sldId id="870" r:id="rId4"/>
    <p:sldId id="871" r:id="rId5"/>
    <p:sldId id="316" r:id="rId6"/>
    <p:sldId id="317" r:id="rId7"/>
    <p:sldId id="872" r:id="rId8"/>
    <p:sldId id="319" r:id="rId9"/>
    <p:sldId id="318" r:id="rId10"/>
    <p:sldId id="320" r:id="rId11"/>
    <p:sldId id="868" r:id="rId12"/>
    <p:sldId id="298" r:id="rId13"/>
    <p:sldId id="300" r:id="rId14"/>
    <p:sldId id="301" r:id="rId15"/>
    <p:sldId id="302" r:id="rId16"/>
    <p:sldId id="303" r:id="rId17"/>
    <p:sldId id="322" r:id="rId18"/>
    <p:sldId id="257" r:id="rId19"/>
    <p:sldId id="324" r:id="rId20"/>
    <p:sldId id="311" r:id="rId21"/>
    <p:sldId id="312" r:id="rId22"/>
    <p:sldId id="329" r:id="rId23"/>
    <p:sldId id="287" r:id="rId24"/>
    <p:sldId id="325" r:id="rId25"/>
    <p:sldId id="326" r:id="rId26"/>
    <p:sldId id="327" r:id="rId27"/>
    <p:sldId id="292" r:id="rId28"/>
    <p:sldId id="308" r:id="rId29"/>
    <p:sldId id="294" r:id="rId30"/>
    <p:sldId id="873" r:id="rId31"/>
    <p:sldId id="295" r:id="rId32"/>
    <p:sldId id="874" r:id="rId33"/>
    <p:sldId id="875" r:id="rId34"/>
    <p:sldId id="876" r:id="rId35"/>
    <p:sldId id="330" r:id="rId36"/>
    <p:sldId id="877" r:id="rId37"/>
    <p:sldId id="331" r:id="rId38"/>
    <p:sldId id="332" r:id="rId39"/>
    <p:sldId id="878" r:id="rId40"/>
    <p:sldId id="333" r:id="rId41"/>
    <p:sldId id="305" r:id="rId42"/>
    <p:sldId id="306" r:id="rId43"/>
    <p:sldId id="314" r:id="rId44"/>
    <p:sldId id="879" r:id="rId45"/>
    <p:sldId id="880" r:id="rId46"/>
    <p:sldId id="881" r:id="rId47"/>
    <p:sldId id="882" r:id="rId48"/>
    <p:sldId id="883" r:id="rId49"/>
    <p:sldId id="884" r:id="rId50"/>
    <p:sldId id="32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9"/>
  </p:normalViewPr>
  <p:slideViewPr>
    <p:cSldViewPr snapToGrid="0" snapToObjects="1">
      <p:cViewPr>
        <p:scale>
          <a:sx n="96" d="100"/>
          <a:sy n="96" d="100"/>
        </p:scale>
        <p:origin x="-7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3279A-F8EA-324A-979F-6CE8D2E1984E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14699-6B3F-D54D-BA17-5D1D2739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89B1B51-1218-654F-8D5F-FF16D0B6D236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0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40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6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1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3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94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356B-C23D-4938-AA88-87895EC5400D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4FA31-BD45-48EE-A48C-D81D0958128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3185C5F-47ED-024D-9192-998DA676146D}" type="slidenum">
              <a:rPr lang="en-US"/>
              <a:pPr/>
              <a:t>20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0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5993BA-1AE4-2C4C-9054-6C49B2DF17A8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1" rIns="93164" bIns="46581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FACFD742-3B85-1447-9D81-04EAEEF1180C}" type="slidenum">
              <a:rPr lang="en-US" sz="1300">
                <a:solidFill>
                  <a:srgbClr val="000000"/>
                </a:solidFill>
              </a:rPr>
              <a:pPr algn="r"/>
              <a:t>21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5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B0AB4C1-EF15-D04E-BE1E-1812D4446329}" type="slidenum">
              <a:rPr lang="en-US"/>
              <a:pPr/>
              <a:t>29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9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30C4D-B644-4BF1-B862-380B3F44348A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8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A8BB85-718B-4547-B72F-7B87ECE13253}" type="slidenum">
              <a:rPr lang="en-US"/>
              <a:pPr/>
              <a:t>36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1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39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10A8-D828-004C-8D50-624A71F0C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24633-DDCE-4F41-A82F-572D4610E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F22A5-E510-C54E-BE74-F844FA85D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0A961-B6E7-D54C-B5A0-E26A68D6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68D0-3BBF-2F49-96EB-004B60C1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6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AC61-0CDD-444B-858D-DD4209CF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E3C24-DA41-CA44-AFBB-1B76E39BB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3940-0FDA-A540-B6A0-76E5CFBDF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7F82-8074-5148-8C31-2EA460BA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4E53-F971-7C46-B29E-F17BBA62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2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CC5F1-F3F3-9344-8425-F5CCA33AA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0C56E-A046-0F47-9BBF-C0CC245E7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CAE3-B57F-F945-A5C0-1CBB23E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87976-8B4B-EA47-A307-A0A3FD1E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EEB00-8636-C34B-85AA-FAF213FB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0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402B-9CEA-FF43-A44C-9F4587B1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DD1E1-3BE3-124A-B43D-4DAF24EA8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145F7-AF8D-8548-A6F3-D0A63419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4E862-EBE7-4541-9B63-13E9A98F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92E5C-998F-C142-A277-0BCE39312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1854-9CB3-3C4C-A7B5-85D5D8AB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BA214-5241-3545-B5D0-A9D9AC9E3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FC33-5455-6541-9BF6-3D335D33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39CFC-B24F-6C40-AC94-CBAA9988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BC28-D938-7C4A-804F-74DF9F96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1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A665-1B6C-6B49-B05C-11992E3A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9A15-B23F-6A46-B006-FB10A3DE9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B4EF3-420C-5645-B324-9C8EAEB17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4EE3A-1419-5F4A-9488-5CC8896C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0C14-2535-DB41-8CF8-721CB02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2A934-90F8-BC4A-ACA3-93AA5591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E2C3-51BB-1042-9D3E-FD420A39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FF4FA-5987-7548-9E70-6BC8D59AB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B599C-6A7C-5241-9574-7E7ABFE74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FEA4E-C4F7-4942-AB19-CC07DB59D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A392A-4FFB-BE45-9CFD-78A4BA33B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95CB4-DFCD-8D48-80A0-B322B269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CA703-5056-CC45-8042-E02E633E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D4CDE-7662-8240-BE79-143E0978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3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636B-0907-604E-935A-176E7EA3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FE5DC-FB6D-614C-B206-B0C6AD3C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2DF27-D874-F64A-AA33-61CB6D4A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D51B-3B6C-2D40-8329-1478A02E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B1E53-57DA-814A-ACF0-526FC1C6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9CCDC-41AD-6D42-96A7-8F9A2324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061BD-DC08-564B-A82A-82CE6640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4D5F-D577-A946-A77D-3B228817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AB34-0367-B64D-897A-E03C1FA5C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92ADD-7E07-074E-9FA2-EEC23172D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5B769-EB3B-1A4A-BDD2-F5F498E4E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95E0-C1DC-8147-9116-AF3EC52C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2732A-27F1-D144-AB36-1D647FE7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5CE7-43B2-274F-8440-F37C31FD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52646-F646-EB48-BF06-BB5C1A880A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83352-010A-7F43-9106-FB10ED115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CCB60-06B0-0F44-8699-D53DF2C2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6A39F-1EC1-4040-8403-F08F4CD9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451B3-5C21-F146-8093-476F37EA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8B445-B208-5F4F-AF68-BF99E964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588F8-24DF-8E4D-9605-65C0DD33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D2583-7A50-5847-A7C3-4E092554C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B917-A531-124F-BD32-A994C7F69C29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45F3A-B71F-AC46-B638-674B1999F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65DE-1185-0042-96C7-8A6C2F0F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D4F1-B3F1-0F4D-8A89-96729B53F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7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flickr.com/photos/swashford/42856756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aphanus/136915456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scpgt/328570837/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.xml"/><Relationship Id="rId7" Type="http://schemas.openxmlformats.org/officeDocument/2006/relationships/image" Target="../media/image3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4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emf"/><Relationship Id="rId5" Type="http://schemas.openxmlformats.org/officeDocument/2006/relationships/image" Target="../media/image40.png"/><Relationship Id="rId10" Type="http://schemas.openxmlformats.org/officeDocument/2006/relationships/image" Target="../media/image49.emf"/><Relationship Id="rId4" Type="http://schemas.openxmlformats.org/officeDocument/2006/relationships/image" Target="../media/image39.png"/><Relationship Id="rId9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53.emf"/><Relationship Id="rId4" Type="http://schemas.openxmlformats.org/officeDocument/2006/relationships/image" Target="../media/image39.png"/><Relationship Id="rId9" Type="http://schemas.openxmlformats.org/officeDocument/2006/relationships/image" Target="../media/image5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56.emf"/><Relationship Id="rId4" Type="http://schemas.openxmlformats.org/officeDocument/2006/relationships/image" Target="../media/image39.png"/><Relationship Id="rId9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0066CF-6EDF-8B47-92FD-67C16BB5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48D93-CEB6-6940-85A1-E3AED8BD0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from correspondence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3D point, correspondence gives relationship between cameras (</a:t>
            </a:r>
            <a:r>
              <a:rPr lang="en-US" i="1" dirty="0"/>
              <a:t>Pose estimation / camera calibration</a:t>
            </a:r>
            <a:r>
              <a:rPr lang="en-US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 rot="3102986">
            <a:off x="2489200" y="3536950"/>
            <a:ext cx="2171700" cy="1530350"/>
            <a:chOff x="1943100" y="4400550"/>
            <a:chExt cx="2171700" cy="1530350"/>
          </a:xfrm>
        </p:grpSpPr>
        <p:sp>
          <p:nvSpPr>
            <p:cNvPr id="4" name="Rectangle 3"/>
            <p:cNvSpPr/>
            <p:nvPr/>
          </p:nvSpPr>
          <p:spPr>
            <a:xfrm>
              <a:off x="1943100" y="4597400"/>
              <a:ext cx="2171700" cy="13335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59100" y="4400550"/>
              <a:ext cx="139700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417606" y="4049508"/>
            <a:ext cx="156111" cy="17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6"/>
          </p:cNvCxnSpPr>
          <p:nvPr/>
        </p:nvCxnSpPr>
        <p:spPr>
          <a:xfrm flipV="1">
            <a:off x="2573716" y="3006054"/>
            <a:ext cx="7103684" cy="1132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177024" y="2673752"/>
            <a:ext cx="2903477" cy="2672948"/>
            <a:chOff x="4653023" y="2673752"/>
            <a:chExt cx="2903477" cy="2672948"/>
          </a:xfrm>
        </p:grpSpPr>
        <p:grpSp>
          <p:nvGrpSpPr>
            <p:cNvPr id="7" name="Group 6"/>
            <p:cNvGrpSpPr/>
            <p:nvPr/>
          </p:nvGrpSpPr>
          <p:grpSpPr>
            <a:xfrm rot="19273931">
              <a:off x="5384800" y="3816350"/>
              <a:ext cx="2171700" cy="1530350"/>
              <a:chOff x="1943100" y="4400550"/>
              <a:chExt cx="2171700" cy="153035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943100" y="4597400"/>
                <a:ext cx="2171700" cy="13335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9100" y="4400550"/>
                <a:ext cx="139700" cy="3937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6964205" y="5016500"/>
              <a:ext cx="156111" cy="1778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1" idx="1"/>
            </p:cNvCxnSpPr>
            <p:nvPr/>
          </p:nvCxnSpPr>
          <p:spPr>
            <a:xfrm flipH="1" flipV="1">
              <a:off x="4653023" y="2673752"/>
              <a:ext cx="2334044" cy="23687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6792157" y="3286139"/>
            <a:ext cx="360510" cy="3446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 0.15047 L -4.72222E-6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3FEE-7C2A-6541-A257-7A9D647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few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7466-E24E-414A-B164-A65CEC91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correspondences?</a:t>
            </a:r>
          </a:p>
          <a:p>
            <a:endParaRPr lang="en-US" dirty="0"/>
          </a:p>
          <a:p>
            <a:r>
              <a:rPr lang="en-US" dirty="0"/>
              <a:t>How do we use correspondences to reconstruct 3D?</a:t>
            </a:r>
          </a:p>
        </p:txBody>
      </p:sp>
    </p:spTree>
    <p:extLst>
      <p:ext uri="{BB962C8B-B14F-4D97-AF65-F5344CB8AC3E}">
        <p14:creationId xmlns:p14="http://schemas.microsoft.com/office/powerpoint/2010/main" val="52685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</a:rPr>
              <a:t>Other applications of correspondence </a:t>
            </a:r>
            <a:endParaRPr lang="ru-RU" dirty="0">
              <a:latin typeface="Calibri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8001000" cy="5257800"/>
          </a:xfrm>
        </p:spPr>
        <p:txBody>
          <a:bodyPr/>
          <a:lstStyle/>
          <a:p>
            <a:pPr lvl="1"/>
            <a:r>
              <a:rPr lang="en-US" dirty="0">
                <a:latin typeface="Calibri" charset="0"/>
              </a:rPr>
              <a:t>Image alignment </a:t>
            </a:r>
          </a:p>
          <a:p>
            <a:pPr lvl="1"/>
            <a:r>
              <a:rPr lang="en-US" dirty="0">
                <a:latin typeface="Calibri" charset="0"/>
              </a:rPr>
              <a:t>Motion tracking</a:t>
            </a:r>
          </a:p>
          <a:p>
            <a:pPr lvl="1"/>
            <a:r>
              <a:rPr lang="en-US" dirty="0">
                <a:latin typeface="Calibri" charset="0"/>
              </a:rPr>
              <a:t>Robot navigation</a:t>
            </a:r>
          </a:p>
        </p:txBody>
      </p:sp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426" y="1143001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4" descr="Inliers_im1_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4" y="4267201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5" descr="Inliers_im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1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7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correspondence</a:t>
            </a:r>
          </a:p>
        </p:txBody>
      </p:sp>
      <p:pic>
        <p:nvPicPr>
          <p:cNvPr id="17411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620" y="2241110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160820" y="5279584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by </a:t>
            </a:r>
            <a:r>
              <a:rPr lang="en-US" sz="1600" dirty="0">
                <a:hlinkClick r:id="rId3"/>
              </a:rPr>
              <a:t>Diva Sian</a:t>
            </a:r>
            <a:endParaRPr lang="en-US" sz="1600" dirty="0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466120" y="6041584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by </a:t>
            </a:r>
            <a:r>
              <a:rPr lang="en-US" sz="1600">
                <a:hlinkClick r:id="rId4"/>
              </a:rPr>
              <a:t>swashford</a:t>
            </a:r>
            <a:endParaRPr lang="en-US" sz="1600"/>
          </a:p>
        </p:txBody>
      </p:sp>
      <p:pic>
        <p:nvPicPr>
          <p:cNvPr id="17414" name="Picture 6" descr="http://farm1.static.flickr.com/150/428567562_c51726836e.jpg?v=11744304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8046" y="1545784"/>
            <a:ext cx="334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90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Harder case</a:t>
            </a:r>
          </a:p>
        </p:txBody>
      </p:sp>
      <p:pic>
        <p:nvPicPr>
          <p:cNvPr id="18435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986" y="2121354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030186" y="5159828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by </a:t>
            </a:r>
            <a:r>
              <a:rPr lang="en-US" sz="1600">
                <a:hlinkClick r:id="rId3"/>
              </a:rPr>
              <a:t>Diva Sian</a:t>
            </a:r>
            <a:endParaRPr lang="en-US" sz="1600"/>
          </a:p>
        </p:txBody>
      </p:sp>
      <p:pic>
        <p:nvPicPr>
          <p:cNvPr id="1843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5936" y="2154692"/>
            <a:ext cx="41719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487886" y="5159828"/>
            <a:ext cx="361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by </a:t>
            </a:r>
            <a:r>
              <a:rPr lang="en-US" sz="1600">
                <a:hlinkClick r:id="rId5"/>
              </a:rPr>
              <a:t>scgbt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39601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Harder still?</a:t>
            </a:r>
          </a:p>
        </p:txBody>
      </p:sp>
    </p:spTree>
    <p:extLst>
      <p:ext uri="{BB962C8B-B14F-4D97-AF65-F5344CB8AC3E}">
        <p14:creationId xmlns:p14="http://schemas.microsoft.com/office/powerpoint/2010/main" val="214171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4305300" y="5910264"/>
            <a:ext cx="3619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NASA Mars Rover images</a:t>
            </a:r>
          </a:p>
          <a:p>
            <a:pPr algn="ctr"/>
            <a:r>
              <a:rPr lang="en-US" sz="1600" dirty="0"/>
              <a:t>with SIFT feature matches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 below </a:t>
            </a:r>
            <a:r>
              <a:rPr lang="en-US" sz="2400"/>
              <a:t>(look for tiny colored squares…)</a:t>
            </a:r>
          </a:p>
        </p:txBody>
      </p:sp>
    </p:spTree>
    <p:extLst>
      <p:ext uri="{BB962C8B-B14F-4D97-AF65-F5344CB8AC3E}">
        <p14:creationId xmlns:p14="http://schemas.microsoft.com/office/powerpoint/2010/main" val="366678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vs dense correspondence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6352" y="1455235"/>
            <a:ext cx="7832443" cy="18329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Sparse correspondence: produce a few, high confidence matches</a:t>
            </a:r>
          </a:p>
          <a:p>
            <a:pPr lvl="1"/>
            <a:r>
              <a:rPr lang="en-US" dirty="0"/>
              <a:t>Good enough for estimating pose or relationship between cameras</a:t>
            </a:r>
          </a:p>
          <a:p>
            <a:pPr lvl="1"/>
            <a:r>
              <a:rPr lang="en-US" dirty="0"/>
              <a:t>Easier</a:t>
            </a:r>
          </a:p>
          <a:p>
            <a:r>
              <a:rPr lang="en-US" dirty="0"/>
              <a:t>Dense correspondence: try to match every pixel</a:t>
            </a:r>
          </a:p>
          <a:p>
            <a:pPr lvl="1"/>
            <a:r>
              <a:rPr lang="en-US" dirty="0"/>
              <a:t>Needed if we want 3D location of every pixel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702" y="3288175"/>
            <a:ext cx="3285280" cy="32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480" y="3288175"/>
            <a:ext cx="3285280" cy="328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973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pipeline for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Feature detection:</a:t>
            </a:r>
            <a:r>
              <a:rPr lang="en-US" dirty="0"/>
              <a:t> If sparse correspondences are enough, </a:t>
            </a:r>
            <a:r>
              <a:rPr lang="en-US" i="1" dirty="0"/>
              <a:t>choose points for which we will search for correspondences (feature points)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Feature description: </a:t>
            </a:r>
            <a:r>
              <a:rPr lang="en-US" dirty="0"/>
              <a:t>For each point (or every pixel if dense correspondence), describe point using a </a:t>
            </a:r>
            <a:r>
              <a:rPr lang="en-US" i="1" dirty="0"/>
              <a:t>feature descriptor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Feature matching: </a:t>
            </a:r>
            <a:r>
              <a:rPr lang="en-US" dirty="0"/>
              <a:t>Find best matching descriptors across two images (</a:t>
            </a:r>
            <a:r>
              <a:rPr lang="en-US" i="1" dirty="0"/>
              <a:t>feature matching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feature matches to perform downstream task, e.g., pose estimation </a:t>
            </a:r>
          </a:p>
        </p:txBody>
      </p:sp>
    </p:spTree>
    <p:extLst>
      <p:ext uri="{BB962C8B-B14F-4D97-AF65-F5344CB8AC3E}">
        <p14:creationId xmlns:p14="http://schemas.microsoft.com/office/powerpoint/2010/main" val="860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867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5257800" y="6291040"/>
            <a:ext cx="1702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Snoop demo</a:t>
            </a:r>
            <a:endParaRPr lang="en-US" sz="2000" baseline="-25000">
              <a:latin typeface="Arial" charset="0"/>
            </a:endParaRPr>
          </a:p>
        </p:txBody>
      </p:sp>
      <p:pic>
        <p:nvPicPr>
          <p:cNvPr id="6" name="Picture 2" descr="C:\snavely\work\teaching\09Fa-CS6610\lectures\lec02\images\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072" y="0"/>
            <a:ext cx="10118362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feature point?</a:t>
            </a:r>
          </a:p>
        </p:txBody>
      </p:sp>
    </p:spTree>
    <p:extLst>
      <p:ext uri="{BB962C8B-B14F-4D97-AF65-F5344CB8AC3E}">
        <p14:creationId xmlns:p14="http://schemas.microsoft.com/office/powerpoint/2010/main" val="120709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E01AC-1C21-024B-B8BB-C60BDF2A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BC0A9D-77FF-5840-A814-7D72F4A0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image, can we reconstruct the 3D world that created the image?</a:t>
            </a:r>
          </a:p>
        </p:txBody>
      </p:sp>
      <p:pic>
        <p:nvPicPr>
          <p:cNvPr id="7" name="Picture 6" descr="A black and white photo of a clock tower&#13;&#10;&#13;&#10;Description automatically generated">
            <a:extLst>
              <a:ext uri="{FF2B5EF4-FFF2-40B4-BE49-F238E27FC236}">
                <a16:creationId xmlns:a16="http://schemas.microsoft.com/office/drawing/2014/main" id="{65876C57-500F-324E-B75D-F226724D6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147" y="2230859"/>
            <a:ext cx="3070739" cy="46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2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Characteristics of good feature points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Repeatability / invariance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The same feature point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Saliency / distinctiveness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Each feature point is distinctive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Fewer ”false” matches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1800" dirty="0">
              <a:latin typeface="Arial" charset="0"/>
            </a:endParaRPr>
          </a:p>
        </p:txBody>
      </p:sp>
      <p:grpSp>
        <p:nvGrpSpPr>
          <p:cNvPr id="115716" name="Group 11"/>
          <p:cNvGrpSpPr>
            <a:grpSpLocks/>
          </p:cNvGrpSpPr>
          <p:nvPr/>
        </p:nvGrpSpPr>
        <p:grpSpPr bwMode="auto">
          <a:xfrm>
            <a:off x="3581400" y="1219200"/>
            <a:ext cx="4876800" cy="1796716"/>
            <a:chOff x="528" y="624"/>
            <a:chExt cx="4715" cy="1678"/>
          </a:xfrm>
        </p:grpSpPr>
        <p:pic>
          <p:nvPicPr>
            <p:cNvPr id="115717" name="Picture 9" descr="SIFT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18" name="Picture 10" descr="SIFT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18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Goal: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362200" y="1371600"/>
            <a:ext cx="7620000" cy="46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We want to detect (at least some of) the same points in both images.</a:t>
            </a: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Yet we have to be able to run the detection procedure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independently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62200" y="2514601"/>
            <a:ext cx="7488238" cy="2671763"/>
            <a:chOff x="838200" y="3429000"/>
            <a:chExt cx="7487497" cy="2671465"/>
          </a:xfrm>
        </p:grpSpPr>
        <p:grpSp>
          <p:nvGrpSpPr>
            <p:cNvPr id="116742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1675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6743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1674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6744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>
                  <a:solidFill>
                    <a:srgbClr val="FF3300"/>
                  </a:solidFill>
                  <a:cs typeface="Times New Roman" charset="0"/>
                </a:rPr>
                <a:t>No chance to find true matches!</a:t>
              </a:r>
              <a:endParaRPr lang="ru-RU" sz="2400">
                <a:solidFill>
                  <a:srgbClr val="FF3300"/>
                </a:solidFill>
                <a:cs typeface="Times New Roman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47800" y="6626226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2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distinctiveness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feature point should be distinctive enough that it is easy to match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at least </a:t>
            </a:r>
            <a:r>
              <a:rPr lang="en-US" dirty="0"/>
              <a:t>be distinctive from other patches nearby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51881" y="3640136"/>
            <a:ext cx="7488238" cy="2133838"/>
            <a:chOff x="838200" y="3429000"/>
            <a:chExt cx="7487497" cy="2133600"/>
          </a:xfrm>
        </p:grpSpPr>
        <p:grpSp>
          <p:nvGrpSpPr>
            <p:cNvPr id="5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998945" y="3689736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144923" y="4115594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6685713" y="3848898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19" name="Straight Arrow Connector 18"/>
          <p:cNvCxnSpPr>
            <a:stCxn id="16" idx="6"/>
            <a:endCxn id="12" idx="2"/>
          </p:cNvCxnSpPr>
          <p:nvPr/>
        </p:nvCxnSpPr>
        <p:spPr>
          <a:xfrm flipV="1">
            <a:off x="3977482" y="4149086"/>
            <a:ext cx="3492299" cy="341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6"/>
          </p:cNvCxnSpPr>
          <p:nvPr/>
        </p:nvCxnSpPr>
        <p:spPr>
          <a:xfrm flipV="1">
            <a:off x="3815556" y="3943710"/>
            <a:ext cx="4185632" cy="69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22743" y="3718688"/>
            <a:ext cx="7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18202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F6D60E-5A50-A248-8D4C-4A8CB667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pixel by itself is not distinctive</a:t>
            </a:r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746501" y="3873311"/>
            <a:ext cx="127001" cy="136572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 rot="20517772">
            <a:off x="7310711" y="3529193"/>
            <a:ext cx="804041" cy="8841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750197" y="5316556"/>
            <a:ext cx="2921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02FC0-5614-5A4C-9B25-F3BFFB52BD87}"/>
              </a:ext>
            </a:extLst>
          </p:cNvPr>
          <p:cNvSpPr txBox="1"/>
          <p:nvPr/>
        </p:nvSpPr>
        <p:spPr>
          <a:xfrm>
            <a:off x="1873561" y="3764194"/>
            <a:ext cx="156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pixel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576534-478C-5748-AFDE-895B97BE3065}"/>
              </a:ext>
            </a:extLst>
          </p:cNvPr>
          <p:cNvSpPr txBox="1"/>
          <p:nvPr/>
        </p:nvSpPr>
        <p:spPr>
          <a:xfrm>
            <a:off x="1873561" y="5335510"/>
            <a:ext cx="156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 appearance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6F1248-70AB-A941-AE7C-A44A5E812C13}"/>
              </a:ext>
            </a:extLst>
          </p:cNvPr>
          <p:cNvSpPr txBox="1"/>
          <p:nvPr/>
        </p:nvSpPr>
        <p:spPr>
          <a:xfrm>
            <a:off x="5342542" y="3550145"/>
            <a:ext cx="156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Matching pixels</a:t>
            </a:r>
          </a:p>
        </p:txBody>
      </p:sp>
    </p:spTree>
    <p:extLst>
      <p:ext uri="{BB962C8B-B14F-4D97-AF65-F5344CB8AC3E}">
        <p14:creationId xmlns:p14="http://schemas.microsoft.com/office/powerpoint/2010/main" val="13953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4443"/>
            <a:ext cx="7886700" cy="7150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Individual pixels are ambiguous</a:t>
            </a:r>
          </a:p>
          <a:p>
            <a:r>
              <a:rPr lang="en-US" dirty="0"/>
              <a:t>Idea: Look at whole patches!</a:t>
            </a:r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3733800" y="3867150"/>
            <a:ext cx="266700" cy="241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3324"/>
            <a:ext cx="7886700" cy="1166884"/>
          </a:xfrm>
        </p:spPr>
        <p:txBody>
          <a:bodyPr>
            <a:normAutofit/>
          </a:bodyPr>
          <a:lstStyle/>
          <a:p>
            <a:r>
              <a:rPr lang="en-US" dirty="0"/>
              <a:t>Individual pixels are ambiguous</a:t>
            </a:r>
          </a:p>
          <a:p>
            <a:r>
              <a:rPr lang="en-US" dirty="0"/>
              <a:t>Idea: Look at whole patches!</a:t>
            </a:r>
          </a:p>
          <a:p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3733800" y="3867150"/>
            <a:ext cx="266700" cy="241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517772">
            <a:off x="7484959" y="3679009"/>
            <a:ext cx="397082" cy="5032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F4E8B-7C52-AF4E-8716-D6678EDE7F99}"/>
              </a:ext>
            </a:extLst>
          </p:cNvPr>
          <p:cNvSpPr txBox="1"/>
          <p:nvPr/>
        </p:nvSpPr>
        <p:spPr>
          <a:xfrm>
            <a:off x="3218622" y="4625272"/>
            <a:ext cx="156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 patch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D0D77-FDE0-A44A-A9E5-F474D49D03CC}"/>
              </a:ext>
            </a:extLst>
          </p:cNvPr>
          <p:cNvSpPr txBox="1"/>
          <p:nvPr/>
        </p:nvSpPr>
        <p:spPr>
          <a:xfrm>
            <a:off x="6849459" y="4589623"/>
            <a:ext cx="156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Matching patch centers</a:t>
            </a:r>
          </a:p>
        </p:txBody>
      </p:sp>
    </p:spTree>
    <p:extLst>
      <p:ext uri="{BB962C8B-B14F-4D97-AF65-F5344CB8AC3E}">
        <p14:creationId xmlns:p14="http://schemas.microsoft.com/office/powerpoint/2010/main" val="7095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48" y="1678693"/>
            <a:ext cx="7886700" cy="989728"/>
          </a:xfrm>
        </p:spPr>
        <p:txBody>
          <a:bodyPr/>
          <a:lstStyle/>
          <a:p>
            <a:r>
              <a:rPr lang="en-US" i="1" dirty="0"/>
              <a:t>Patches can be ambiguous too!</a:t>
            </a:r>
          </a:p>
          <a:p>
            <a:r>
              <a:rPr lang="en-US" dirty="0"/>
              <a:t>What patches are distinctive?</a:t>
            </a:r>
          </a:p>
          <a:p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3733800" y="3867150"/>
            <a:ext cx="266700" cy="241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517772">
            <a:off x="7484959" y="3679009"/>
            <a:ext cx="397082" cy="5032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103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35F4-2046-AC4F-B78C-C81C233A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10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Corners are distinctive!</a:t>
            </a:r>
          </a:p>
          <a:p>
            <a:r>
              <a:rPr lang="en-US" dirty="0"/>
              <a:t>How do we define/find corners?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010316"/>
            <a:ext cx="5029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52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idea: Translating window should cause large differences in patch appearance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4746" y="3672101"/>
            <a:ext cx="1740090" cy="181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ame 4"/>
          <p:cNvSpPr/>
          <p:nvPr/>
        </p:nvSpPr>
        <p:spPr>
          <a:xfrm>
            <a:off x="4860878" y="3416206"/>
            <a:ext cx="481084" cy="522027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094294" y="3416206"/>
            <a:ext cx="481084" cy="522027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860878" y="4453089"/>
            <a:ext cx="481084" cy="522027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C 3.95833E-6 0.0331 0.01002 0.05995 0.02239 0.05995 C 0.03698 0.05995 0.04218 0.03009 0.0444 0.01204 L 0.04674 -0.01204 C 0.04895 -0.03009 0.05455 -0.05996 0.07096 -0.05996 C 0.08151 -0.05996 0.09349 -0.0331 0.09349 1.48148E-6 C 0.09349 0.0331 0.08151 0.05995 0.07096 0.05995 C 0.05455 0.05995 0.04895 0.03009 0.04674 0.01204 L 0.0444 -0.01204 C 0.04218 -0.03009 0.03698 -0.05996 0.02239 -0.05996 C 0.01002 -0.05996 3.95833E-6 -0.0331 3.958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8229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charset="0"/>
              </a:rPr>
              <a:t>Corner Detection: Basic Idea</a:t>
            </a:r>
            <a:endParaRPr lang="ru-RU" sz="4000" dirty="0">
              <a:latin typeface="Arial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467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Shifting a window in </a:t>
            </a:r>
            <a:r>
              <a:rPr lang="en-US" sz="2400" i="1" dirty="0">
                <a:latin typeface="Arial" charset="0"/>
              </a:rPr>
              <a:t>any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direction</a:t>
            </a:r>
            <a:r>
              <a:rPr lang="en-US" sz="2400" dirty="0">
                <a:latin typeface="Arial" charset="0"/>
              </a:rPr>
              <a:t> should give </a:t>
            </a:r>
            <a:r>
              <a:rPr lang="en-US" sz="2400" i="1" dirty="0">
                <a:latin typeface="Arial" charset="0"/>
              </a:rPr>
              <a:t>a large change</a:t>
            </a:r>
            <a:r>
              <a:rPr lang="en-US" sz="2400" dirty="0">
                <a:latin typeface="Arial" charset="0"/>
              </a:rPr>
              <a:t> in intensity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53000" y="2895600"/>
            <a:ext cx="2438400" cy="3887788"/>
            <a:chOff x="2160" y="1824"/>
            <a:chExt cx="1536" cy="2449"/>
          </a:xfrm>
        </p:grpSpPr>
        <p:pic>
          <p:nvPicPr>
            <p:cNvPr id="121878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9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“edge”</a:t>
              </a:r>
              <a:r>
                <a:rPr lang="en-US" sz="2400">
                  <a:latin typeface="Arial Unicode MS" charset="0"/>
                  <a:cs typeface="Times New Roman" charset="0"/>
                </a:rPr>
                <a:t>:</a:t>
              </a:r>
              <a:br>
                <a:rPr lang="en-US" sz="2400">
                  <a:latin typeface="Arial Unicode MS" charset="0"/>
                  <a:cs typeface="Times New Roman" charset="0"/>
                </a:rPr>
              </a:br>
              <a:r>
                <a:rPr lang="en-US" sz="2400">
                  <a:latin typeface="Arial Unicode MS" charset="0"/>
                  <a:cs typeface="Times New Roman" charset="0"/>
                </a:rPr>
                <a:t>no change along the edge direction</a:t>
              </a:r>
              <a:endParaRPr lang="ru-RU" sz="240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80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81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543800" y="2895600"/>
            <a:ext cx="2667000" cy="3887788"/>
            <a:chOff x="3792" y="1824"/>
            <a:chExt cx="1680" cy="2449"/>
          </a:xfrm>
        </p:grpSpPr>
        <p:pic>
          <p:nvPicPr>
            <p:cNvPr id="121871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2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“corner”</a:t>
              </a:r>
              <a:r>
                <a:rPr lang="en-US" sz="2400">
                  <a:latin typeface="Arial Unicode MS" charset="0"/>
                  <a:cs typeface="Times New Roman" charset="0"/>
                </a:rPr>
                <a:t>:</a:t>
              </a:r>
              <a:br>
                <a:rPr lang="en-US" sz="2400">
                  <a:latin typeface="Arial Unicode MS" charset="0"/>
                  <a:cs typeface="Times New Roman" charset="0"/>
                </a:rPr>
              </a:br>
              <a:r>
                <a:rPr lang="en-US" sz="2400">
                  <a:latin typeface="Arial Unicode MS" charset="0"/>
                  <a:cs typeface="Times New Roman" charset="0"/>
                </a:rPr>
                <a:t>significant change in all directions</a:t>
              </a:r>
              <a:endParaRPr lang="ru-RU" sz="240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73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6000" y="2895600"/>
            <a:ext cx="2362200" cy="3517900"/>
            <a:chOff x="480" y="1824"/>
            <a:chExt cx="1488" cy="2216"/>
          </a:xfrm>
        </p:grpSpPr>
        <p:pic>
          <p:nvPicPr>
            <p:cNvPr id="121864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5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“flat”</a:t>
              </a:r>
              <a:r>
                <a:rPr lang="en-US" sz="2400" dirty="0">
                  <a:latin typeface="Arial Unicode MS" charset="0"/>
                  <a:cs typeface="Times New Roman" charset="0"/>
                </a:rPr>
                <a:t> region:</a:t>
              </a:r>
              <a:br>
                <a:rPr lang="en-US" sz="2400" dirty="0">
                  <a:latin typeface="Arial Unicode MS" charset="0"/>
                  <a:cs typeface="Times New Roman" charset="0"/>
                </a:rPr>
              </a:br>
              <a:r>
                <a:rPr lang="en-US" sz="2400" dirty="0">
                  <a:latin typeface="Arial Unicode MS" charset="0"/>
                  <a:cs typeface="Times New Roman" charset="0"/>
                </a:rPr>
                <a:t>no change in all directions</a:t>
              </a:r>
              <a:endParaRPr lang="ru-RU" sz="2400" dirty="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66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67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3" name="Text Box 27"/>
          <p:cNvSpPr txBox="1">
            <a:spLocks noChangeArrowheads="1"/>
          </p:cNvSpPr>
          <p:nvPr/>
        </p:nvSpPr>
        <p:spPr bwMode="auto">
          <a:xfrm>
            <a:off x="1571626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4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25497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34DD-C58F-C94D-827F-73E4C410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reconstruction hard?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D33C-DF28-0E4B-AD83-B8B20C369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Perspective projection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Simple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project to the same point!</a:t>
                </a:r>
              </a:p>
              <a:p>
                <a:pPr lvl="1"/>
                <a:r>
                  <a:rPr lang="en-US" dirty="0"/>
                  <a:t>“Ill-posed problem”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B8D33C-DF28-0E4B-AD83-B8B20C369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910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5519487" cy="435133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Consider shifting the window </a:t>
            </a:r>
            <a:r>
              <a:rPr lang="en-US" i="1" dirty="0"/>
              <a:t>W</a:t>
            </a:r>
            <a:r>
              <a:rPr lang="en-US" dirty="0"/>
              <a:t> by (</a:t>
            </a:r>
            <a:r>
              <a:rPr lang="en-US" i="1" dirty="0" err="1"/>
              <a:t>u,v</a:t>
            </a:r>
            <a:r>
              <a:rPr lang="en-US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 the pixels in W change?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Write pixels in window as a vector: </a:t>
            </a:r>
          </a:p>
          <a:p>
            <a:endParaRPr lang="en-US" dirty="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077200" y="2057400"/>
            <a:ext cx="2362200" cy="2209800"/>
            <a:chOff x="2208" y="1104"/>
            <a:chExt cx="1488" cy="1392"/>
          </a:xfrm>
        </p:grpSpPr>
        <p:sp>
          <p:nvSpPr>
            <p:cNvPr id="5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8413751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1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77200" y="29826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44" y="3964510"/>
            <a:ext cx="4439988" cy="329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44" y="4511363"/>
            <a:ext cx="7616324" cy="320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86" y="5317541"/>
            <a:ext cx="5859714" cy="12641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27187" y="5751096"/>
            <a:ext cx="6258761" cy="9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Rectangle 10"/>
              <p:cNvSpPr>
                <a:spLocks noChangeArrowheads="1"/>
              </p:cNvSpPr>
              <p:nvPr/>
            </p:nvSpPr>
            <p:spPr bwMode="auto">
              <a:xfrm>
                <a:off x="1676400" y="1981200"/>
                <a:ext cx="61722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/>
                  <a:t>Consider shifting the window </a:t>
                </a:r>
                <a:r>
                  <a:rPr lang="en-US" sz="2800" i="1" dirty="0"/>
                  <a:t>W</a:t>
                </a:r>
                <a:r>
                  <a:rPr lang="en-US" sz="2800" dirty="0"/>
                  <a:t> by (</a:t>
                </a:r>
                <a:r>
                  <a:rPr lang="en-US" sz="2800" i="1" dirty="0" err="1"/>
                  <a:t>u,v</a:t>
                </a:r>
                <a:r>
                  <a:rPr lang="en-US" sz="2800" dirty="0"/>
                  <a:t>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how do the pixels in W change?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compare each pixel before and after by</a:t>
                </a:r>
                <a:br>
                  <a:rPr lang="en-US" sz="2400" dirty="0"/>
                </a:br>
                <a:r>
                  <a:rPr lang="en-US" sz="2400" dirty="0"/>
                  <a:t>summing up the squared differences (SSD)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this defines an SSD “error” </a:t>
                </a:r>
                <a:r>
                  <a:rPr lang="en-US" sz="2400" i="1" dirty="0"/>
                  <a:t>E</a:t>
                </a:r>
                <a:r>
                  <a:rPr lang="en-US" sz="2400" dirty="0"/>
                  <a:t>(</a:t>
                </a:r>
                <a:r>
                  <a:rPr lang="en-US" sz="2400" i="1" dirty="0" err="1"/>
                  <a:t>u,v</a:t>
                </a:r>
                <a:r>
                  <a:rPr lang="en-US" sz="2400" dirty="0"/>
                  <a:t>):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We want E(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 to be </a:t>
                </a:r>
                <a:r>
                  <a:rPr lang="en-US" sz="2400" i="1" dirty="0"/>
                  <a:t>as high as possible for all u, v!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481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981200"/>
                <a:ext cx="6172200" cy="5257800"/>
              </a:xfrm>
              <a:prstGeom prst="rect">
                <a:avLst/>
              </a:prstGeom>
              <a:blipFill>
                <a:blip r:embed="rId3"/>
                <a:stretch>
                  <a:fillRect l="-2263" t="-1449" r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2057400"/>
            <a:ext cx="2362200" cy="2209800"/>
            <a:chOff x="2208" y="1104"/>
            <a:chExt cx="1488" cy="1392"/>
          </a:xfrm>
        </p:grpSpPr>
        <p:sp>
          <p:nvSpPr>
            <p:cNvPr id="34826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Rectangle 46"/>
          <p:cNvSpPr>
            <a:spLocks noChangeArrowheads="1"/>
          </p:cNvSpPr>
          <p:nvPr/>
        </p:nvSpPr>
        <p:spPr bwMode="auto">
          <a:xfrm>
            <a:off x="8413751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8610601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8077200" y="29826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5746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2209800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Taylor Series expansion of </a:t>
            </a:r>
            <a:r>
              <a:rPr lang="en-US" sz="2000" i="1" dirty="0"/>
              <a:t>I</a:t>
            </a:r>
            <a:r>
              <a:rPr lang="en-US" sz="2000" dirty="0"/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If the motion (</a:t>
            </a:r>
            <a:r>
              <a:rPr lang="en-US" sz="2000" dirty="0" err="1"/>
              <a:t>u,v</a:t>
            </a:r>
            <a:r>
              <a:rPr lang="en-US" sz="2000" dirty="0"/>
              <a:t>) is small, then first order approximation is good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Plugging this into the formula on the previous slide…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Small motion assumption</a:t>
            </a:r>
          </a:p>
        </p:txBody>
      </p:sp>
      <p:pic>
        <p:nvPicPr>
          <p:cNvPr id="36868" name="Content Placeholder 10" descr="Edittex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172" y="2895600"/>
            <a:ext cx="5257800" cy="471488"/>
          </a:xfrm>
        </p:spPr>
      </p:pic>
      <p:pic>
        <p:nvPicPr>
          <p:cNvPr id="36869" name="Picture 14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7791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2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6" y="3352800"/>
            <a:ext cx="325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6" y="4267200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8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5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Consider shifting the window </a:t>
            </a:r>
            <a:r>
              <a:rPr lang="en-US" sz="2800" i="1" dirty="0"/>
              <a:t>W</a:t>
            </a:r>
            <a:r>
              <a:rPr lang="en-US" sz="2800" dirty="0"/>
              <a:t> by 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define an SSD “error” </a:t>
            </a:r>
            <a:r>
              <a:rPr lang="en-US" sz="2400" i="1" dirty="0"/>
              <a:t>E(</a:t>
            </a:r>
            <a:r>
              <a:rPr lang="en-US" sz="2400" i="1" dirty="0" err="1"/>
              <a:t>u,v</a:t>
            </a:r>
            <a:r>
              <a:rPr lang="en-US" sz="2400" i="1" dirty="0"/>
              <a:t>)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413751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1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077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886201"/>
            <a:ext cx="7251653" cy="9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6278398" cy="9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916" y="5730968"/>
            <a:ext cx="3719512" cy="8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5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Consider shifting the window </a:t>
            </a:r>
            <a:r>
              <a:rPr lang="en-US" sz="2800" i="1" dirty="0"/>
              <a:t>W</a:t>
            </a:r>
            <a:r>
              <a:rPr lang="en-US" sz="2800" dirty="0"/>
              <a:t> by 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define an “error” </a:t>
            </a:r>
            <a:r>
              <a:rPr lang="en-US" sz="2400" i="1" dirty="0"/>
              <a:t>E(</a:t>
            </a:r>
            <a:r>
              <a:rPr lang="en-US" sz="2400" i="1" dirty="0" err="1"/>
              <a:t>u,v</a:t>
            </a:r>
            <a:r>
              <a:rPr lang="en-US" sz="2400" i="1" dirty="0"/>
              <a:t>)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413751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1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077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5015192"/>
            <a:ext cx="2072528" cy="8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577" y="5015192"/>
            <a:ext cx="2385174" cy="8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015192"/>
            <a:ext cx="2057400" cy="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524001" y="6167736"/>
            <a:ext cx="885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is locally approximated as a quadratic error function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742" y="3195640"/>
            <a:ext cx="5638659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5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6923-4962-CA43-80EF-B27B966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A5A33-4E2D-E747-84C1-859D6D2BA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 all pixels in the patch are not equally important</a:t>
                </a:r>
              </a:p>
              <a:p>
                <a:r>
                  <a:rPr lang="en-US" dirty="0"/>
                  <a:t>Consider a “window function”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acts as weights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Case till now:</a:t>
                </a:r>
              </a:p>
              <a:p>
                <a:pPr lvl="1"/>
                <a:r>
                  <a:rPr lang="en-US" dirty="0"/>
                  <a:t>w(</a:t>
                </a:r>
                <a:r>
                  <a:rPr lang="en-US" dirty="0" err="1"/>
                  <a:t>x,y</a:t>
                </a:r>
                <a:r>
                  <a:rPr lang="en-US" dirty="0"/>
                  <a:t>) = 1 inside the window, 0 otherwise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A5A33-4E2D-E747-84C1-859D6D2BA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882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</a:rPr>
              <a:t>Using a window function</a:t>
            </a:r>
            <a:endParaRPr lang="ru-RU" dirty="0">
              <a:latin typeface="Arial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66C34-4CB7-134E-A1EC-C9F35CE6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appearance of window w(</a:t>
            </a:r>
            <a:r>
              <a:rPr lang="en-US" dirty="0" err="1"/>
              <a:t>x,y</a:t>
            </a:r>
            <a:r>
              <a:rPr lang="en-US" dirty="0"/>
              <a:t>)  for the shift [</a:t>
            </a:r>
            <a:r>
              <a:rPr lang="en-US" dirty="0" err="1"/>
              <a:t>u,v</a:t>
            </a:r>
            <a:r>
              <a:rPr lang="en-US" dirty="0"/>
              <a:t>]:</a:t>
            </a:r>
          </a:p>
          <a:p>
            <a:endParaRPr lang="en-US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extLst/>
          </p:nvPr>
        </p:nvGraphicFramePr>
        <p:xfrm>
          <a:off x="2743200" y="238264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768600" imgH="381000" progId="Equation.3">
                  <p:embed/>
                </p:oleObj>
              </mc:Choice>
              <mc:Fallback>
                <p:oleObj name="Equation" r:id="rId4" imgW="2768600" imgH="38100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8264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01000" y="2916040"/>
            <a:ext cx="1371600" cy="1371600"/>
            <a:chOff x="4080" y="1920"/>
            <a:chExt cx="864" cy="864"/>
          </a:xfrm>
        </p:grpSpPr>
        <p:sp>
          <p:nvSpPr>
            <p:cNvPr id="125985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7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Intensity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638800" y="3068440"/>
            <a:ext cx="1385888" cy="1371600"/>
            <a:chOff x="2592" y="2016"/>
            <a:chExt cx="873" cy="864"/>
          </a:xfrm>
        </p:grpSpPr>
        <p:sp>
          <p:nvSpPr>
            <p:cNvPr id="125982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3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Shifted intensity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  <p:sp>
          <p:nvSpPr>
            <p:cNvPr id="125984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29000" y="2992240"/>
            <a:ext cx="1385888" cy="1447800"/>
            <a:chOff x="1200" y="1968"/>
            <a:chExt cx="873" cy="912"/>
          </a:xfrm>
        </p:grpSpPr>
        <p:sp>
          <p:nvSpPr>
            <p:cNvPr id="125979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0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Window function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  <p:sp>
          <p:nvSpPr>
            <p:cNvPr id="125981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76400" y="4876801"/>
            <a:ext cx="8758238" cy="1281113"/>
            <a:chOff x="99" y="3312"/>
            <a:chExt cx="5517" cy="807"/>
          </a:xfrm>
        </p:grpSpPr>
        <p:grpSp>
          <p:nvGrpSpPr>
            <p:cNvPr id="125962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25972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259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978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973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25974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75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76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963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25968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25970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971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969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64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or</a:t>
              </a:r>
              <a:endParaRPr lang="ru-RU" sz="2000">
                <a:cs typeface="Times New Roman" charset="0"/>
              </a:endParaRPr>
            </a:p>
          </p:txBody>
        </p:sp>
        <p:sp>
          <p:nvSpPr>
            <p:cNvPr id="125965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Window function </a:t>
              </a:r>
              <a:r>
                <a:rPr lang="en-US" i="1">
                  <a:latin typeface="Times New Roman" charset="0"/>
                  <a:cs typeface="Times New Roman" charset="0"/>
                </a:rPr>
                <a:t>w(x,y)</a:t>
              </a:r>
              <a:r>
                <a:rPr lang="en-US" sz="2000">
                  <a:latin typeface="Times New Roman" charset="0"/>
                  <a:cs typeface="Times New Roman" charset="0"/>
                </a:rPr>
                <a:t> =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25966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Gaussian</a:t>
              </a:r>
              <a:endParaRPr lang="ru-RU" sz="2000">
                <a:cs typeface="Times New Roman" charset="0"/>
              </a:endParaRPr>
            </a:p>
          </p:txBody>
        </p:sp>
        <p:sp>
          <p:nvSpPr>
            <p:cNvPr id="125967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1 in window, 0 outside</a:t>
              </a:r>
              <a:endParaRPr lang="ru-RU" sz="2000">
                <a:cs typeface="Times New Roman" charset="0"/>
              </a:endParaRPr>
            </a:p>
          </p:txBody>
        </p:sp>
      </p:grpSp>
      <p:sp>
        <p:nvSpPr>
          <p:cNvPr id="125960" name="Text Box 35"/>
          <p:cNvSpPr txBox="1">
            <a:spLocks noChangeArrowheads="1"/>
          </p:cNvSpPr>
          <p:nvPr/>
        </p:nvSpPr>
        <p:spPr bwMode="auto">
          <a:xfrm>
            <a:off x="9028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400"/>
              <a:t>Source: R. Szeliski</a:t>
            </a:r>
          </a:p>
        </p:txBody>
      </p:sp>
    </p:spTree>
    <p:extLst>
      <p:ext uri="{BB962C8B-B14F-4D97-AF65-F5344CB8AC3E}">
        <p14:creationId xmlns:p14="http://schemas.microsoft.com/office/powerpoint/2010/main" val="1981019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C074-1450-1C47-A15D-82F6A2FF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the derivation using a window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5034A-8985-C145-9E55-D495A67C0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9516"/>
                <a:ext cx="10515600" cy="57384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5034A-8985-C145-9E55-D495A67C0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9516"/>
                <a:ext cx="10515600" cy="5738484"/>
              </a:xfrm>
              <a:blipFill>
                <a:blip r:embed="rId2"/>
                <a:stretch>
                  <a:fillRect l="-3498" t="-20309" b="-1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164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4C56-DB96-4E42-9059-A83B9ACB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the derivation using a window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B05DA-F752-104D-AB04-5DEAB5F92C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B05DA-F752-104D-AB04-5DEAB5F92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4269" b="-35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344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The second moment matrix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259949" y="-247721"/>
            <a:ext cx="527031" cy="9478540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328" y="4755063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Second moment matrix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CB3A37-A3E7-7346-939C-AC047C8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7">
            <a:extLst>
              <a:ext uri="{FF2B5EF4-FFF2-40B4-BE49-F238E27FC236}">
                <a16:creationId xmlns:a16="http://schemas.microsoft.com/office/drawing/2014/main" id="{6BED36D1-336D-2740-97F9-D3299B1CD238}"/>
              </a:ext>
            </a:extLst>
          </p:cNvPr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FB20-3B5A-2942-BF8F-9DD4CC03B207}"/>
              </a:ext>
            </a:extLst>
          </p:cNvPr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51512-0B7F-4247-AAB8-BD3D124DD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2977083"/>
            <a:ext cx="10541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9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07EB-CD08-6540-B67E-11AF5C0B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reconstruction hard?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37BA6-3B8C-A34C-942E-1D2B0DF7D0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196" y="1301767"/>
            <a:ext cx="7971736" cy="54634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890FE4-8360-CB4D-B818-47F2BAF07B10}"/>
              </a:ext>
            </a:extLst>
          </p:cNvPr>
          <p:cNvSpPr/>
          <p:nvPr/>
        </p:nvSpPr>
        <p:spPr>
          <a:xfrm>
            <a:off x="1828800" y="3674533"/>
            <a:ext cx="1320800" cy="88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F9A74-CB6E-5147-8F7B-3947A34CCF04}"/>
              </a:ext>
            </a:extLst>
          </p:cNvPr>
          <p:cNvSpPr/>
          <p:nvPr/>
        </p:nvSpPr>
        <p:spPr>
          <a:xfrm>
            <a:off x="9770533" y="5977466"/>
            <a:ext cx="1320800" cy="880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4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The second moment matrix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362011" y="-249425"/>
            <a:ext cx="527031" cy="9481945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328" y="4755063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Second moment matrix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CB3A37-A3E7-7346-939C-AC047C8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7">
            <a:extLst>
              <a:ext uri="{FF2B5EF4-FFF2-40B4-BE49-F238E27FC236}">
                <a16:creationId xmlns:a16="http://schemas.microsoft.com/office/drawing/2014/main" id="{6BED36D1-336D-2740-97F9-D3299B1CD238}"/>
              </a:ext>
            </a:extLst>
          </p:cNvPr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FB20-3B5A-2942-BF8F-9DD4CC03B207}"/>
              </a:ext>
            </a:extLst>
          </p:cNvPr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58C1F55-72AA-3446-B933-90573B3A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62" y="5282094"/>
            <a:ext cx="865608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Recall that we want E(</a:t>
            </a:r>
            <a:r>
              <a:rPr lang="en-US" dirty="0" err="1"/>
              <a:t>u,v</a:t>
            </a:r>
            <a:r>
              <a:rPr lang="en-US" dirty="0"/>
              <a:t>) to be as large as possible for all </a:t>
            </a:r>
            <a:r>
              <a:rPr lang="en-US" dirty="0" err="1"/>
              <a:t>u,v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What does this mean in terms of 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6B864-9BF4-BB4A-A01D-877E90F49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2969124"/>
            <a:ext cx="10541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31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33" y="2906291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889689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81" y="4876800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72704" y="3048000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46621" y="5410200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patch: 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5410200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592" y="5825302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909" y="2877819"/>
            <a:ext cx="2525963" cy="98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7236" y="4891889"/>
            <a:ext cx="3283654" cy="418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8908" y="3904073"/>
            <a:ext cx="2747054" cy="8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1" y="457201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33" y="1991889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975287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81" y="3962398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6864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4710361" y="2481551"/>
            <a:ext cx="2362200" cy="2209800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635270" y="333828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10362" y="4832812"/>
            <a:ext cx="15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edge: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888" y="4803042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1" y="2819401"/>
            <a:ext cx="2582779" cy="10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1" y="1915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801" y="3048000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968" y="5260967"/>
            <a:ext cx="2492542" cy="399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4562" y="4090094"/>
            <a:ext cx="2367211" cy="7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1" y="457201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33" y="2617527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600925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81" y="4588036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6864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72704" y="2759236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2554514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0" y="5121436"/>
            <a:ext cx="177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edge: 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1390" y="5110550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1" y="2606836"/>
            <a:ext cx="286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543801" y="284561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1" y="275923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1" y="1915180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3924134"/>
            <a:ext cx="2225508" cy="71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4969037"/>
            <a:ext cx="2169204" cy="3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edges in arbitrary orientation?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5092" y="2843457"/>
            <a:ext cx="2362200" cy="2209800"/>
            <a:chOff x="3481388" y="2413000"/>
            <a:chExt cx="2362200" cy="2209800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481388" y="2413000"/>
              <a:ext cx="2362200" cy="2209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509408" y="304800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5350042" y="3212432"/>
            <a:ext cx="1311442" cy="131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67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53" y="602583"/>
            <a:ext cx="4922253" cy="982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61" y="2731168"/>
            <a:ext cx="6477000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4474" y="4982461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Solutions to </a:t>
            </a:r>
            <a:r>
              <a:rPr lang="en-US" sz="3600" dirty="0" err="1"/>
              <a:t>Mx</a:t>
            </a:r>
            <a:r>
              <a:rPr lang="en-US" sz="3600" dirty="0"/>
              <a:t> = 0 are directions for which E is 0: window can slide in this direction without changing appearance</a:t>
            </a:r>
          </a:p>
        </p:txBody>
      </p:sp>
    </p:spTree>
    <p:extLst>
      <p:ext uri="{BB962C8B-B14F-4D97-AF65-F5344CB8AC3E}">
        <p14:creationId xmlns:p14="http://schemas.microsoft.com/office/powerpoint/2010/main" val="26841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53" y="602583"/>
            <a:ext cx="4922253" cy="982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537" y="1709871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Solutions to </a:t>
            </a:r>
            <a:r>
              <a:rPr lang="en-US" sz="3600" dirty="0" err="1"/>
              <a:t>Mx</a:t>
            </a:r>
            <a:r>
              <a:rPr lang="en-US" sz="3600" dirty="0"/>
              <a:t> = 0 are directions for which E is 0: window can slide in this direction without changing appearance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537" y="3589294"/>
            <a:ext cx="8746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/>
              <a:t>For corners, we want no such directions to exist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32100" y="4927456"/>
            <a:ext cx="1759953" cy="1584159"/>
            <a:chOff x="3429000" y="2413000"/>
            <a:chExt cx="2362200" cy="2209800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10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37362" y="4889243"/>
            <a:ext cx="1880808" cy="1609635"/>
            <a:chOff x="3613362" y="4889242"/>
            <a:chExt cx="1880808" cy="1609635"/>
          </a:xfrm>
        </p:grpSpPr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16394" y="4901980"/>
            <a:ext cx="1880808" cy="1609635"/>
            <a:chOff x="3613362" y="4889242"/>
            <a:chExt cx="1880808" cy="1609635"/>
          </a:xfrm>
        </p:grpSpPr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6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7384" y="572025"/>
            <a:ext cx="1759953" cy="1584159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5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8741" y="572025"/>
            <a:ext cx="1880808" cy="1609635"/>
            <a:chOff x="3613362" y="4889242"/>
            <a:chExt cx="1880808" cy="1609635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3577" y="572025"/>
            <a:ext cx="1880808" cy="1609635"/>
            <a:chOff x="3613362" y="4889242"/>
            <a:chExt cx="1880808" cy="1609635"/>
          </a:xfrm>
        </p:grpSpPr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53766" y="530793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8413" y="572025"/>
            <a:ext cx="1880808" cy="1609635"/>
            <a:chOff x="3613362" y="4889242"/>
            <a:chExt cx="1880808" cy="1609635"/>
          </a:xfrm>
        </p:grpSpPr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08854"/>
            <a:ext cx="2334182" cy="175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36" y="2820166"/>
            <a:ext cx="2584819" cy="1940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321" y="2978774"/>
            <a:ext cx="2507496" cy="188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584" y="3059961"/>
            <a:ext cx="2399327" cy="18007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8020" y="4491424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4544" y="43908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7316" y="3211402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6987" y="2978774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30233" y="3108853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42728" y="3126316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3311" y="425647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00725" y="4296655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8259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1606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5184" y="448132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13142" y="4499029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7777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 of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3074" y="1825625"/>
                <a:ext cx="8734926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𝑀𝑥</m:t>
                    </m:r>
                    <m:r>
                      <a:rPr lang="en-US" sz="2600" i="1">
                        <a:latin typeface="Cambria Math" charset="0"/>
                      </a:rPr>
                      <m:t>=0⇒</m:t>
                    </m:r>
                    <m:r>
                      <a:rPr lang="en-US" sz="2600" i="1">
                        <a:latin typeface="Cambria Math" charset="0"/>
                      </a:rPr>
                      <m:t>𝑀𝑥</m:t>
                    </m:r>
                    <m:r>
                      <a:rPr lang="en-US" sz="2600" i="1">
                        <a:latin typeface="Cambria Math" charset="0"/>
                      </a:rPr>
                      <m:t>=</m:t>
                    </m:r>
                    <m:r>
                      <a:rPr lang="en-US" sz="2600" i="1">
                        <a:latin typeface="Cambria Math" charset="0"/>
                      </a:rPr>
                      <m:t>𝜆</m:t>
                    </m:r>
                    <m:r>
                      <a:rPr lang="en-US" sz="26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600" dirty="0"/>
                  <a:t>: x is an eigenvector of M with eigenvalue 0</a:t>
                </a:r>
              </a:p>
              <a:p>
                <a:r>
                  <a:rPr lang="en-US" sz="2600" dirty="0"/>
                  <a:t>M is 2 x 2, so it has 2 eigenvalues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/>
                  <a:t> with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(</m:t>
                        </m:r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charset="0"/>
                      </a:rPr>
                      <m:t>=  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i="1">
                        <a:latin typeface="Cambria Math" charset="0"/>
                      </a:rPr>
                      <m:t>𝑀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i="1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dirty="0"/>
                  <a:t> (eigenvectors have unit norm)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i="1">
                        <a:latin typeface="Cambria Math" charset="0"/>
                      </a:rPr>
                      <m:t>𝑀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i="1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074" y="1825625"/>
                <a:ext cx="8734926" cy="4351338"/>
              </a:xfrm>
              <a:blipFill>
                <a:blip r:embed="rId2"/>
                <a:stretch>
                  <a:fillRect l="-1016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015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44"/>
          <p:cNvSpPr>
            <a:spLocks/>
          </p:cNvSpPr>
          <p:nvPr/>
        </p:nvSpPr>
        <p:spPr bwMode="auto">
          <a:xfrm>
            <a:off x="4267200" y="2667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3994151" y="3389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88" name="Straight Arrow Connector 27"/>
          <p:cNvCxnSpPr>
            <a:cxnSpLocks noChangeShapeType="1"/>
            <a:stCxn id="41996" idx="5"/>
          </p:cNvCxnSpPr>
          <p:nvPr/>
        </p:nvCxnSpPr>
        <p:spPr bwMode="auto">
          <a:xfrm rot="5400000" flipH="1">
            <a:off x="3994944" y="3385344"/>
            <a:ext cx="520700" cy="15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30"/>
          <p:cNvCxnSpPr>
            <a:cxnSpLocks noChangeShapeType="1"/>
            <a:endCxn id="41997" idx="2"/>
          </p:cNvCxnSpPr>
          <p:nvPr/>
        </p:nvCxnSpPr>
        <p:spPr bwMode="auto">
          <a:xfrm rot="10800000">
            <a:off x="3733800" y="3619500"/>
            <a:ext cx="534988" cy="269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 of M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9800" y="4343401"/>
            <a:ext cx="7924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Eigenvalues and eigenvectors of 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Define shift directions with the smallest and largest change in error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r>
              <a:rPr lang="en-US" sz="2000" dirty="0"/>
              <a:t> = direction of largest increase in </a:t>
            </a:r>
            <a:r>
              <a:rPr lang="en-US" sz="2000" i="1" dirty="0"/>
              <a:t>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/>
              <a:t> = amount of increase in direction </a:t>
            </a: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endParaRPr lang="en-US" sz="200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r>
              <a:rPr lang="en-US" sz="2000" dirty="0"/>
              <a:t> = direction of smallest increase in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/>
              <a:t>min</a:t>
            </a:r>
            <a:r>
              <a:rPr lang="en-US" sz="2000" dirty="0"/>
              <a:t> = amount of increase in direction </a:t>
            </a: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endParaRPr lang="en-US" sz="200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3733800" y="31242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3657601" y="2698750"/>
            <a:ext cx="61106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min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124200" y="3460750"/>
            <a:ext cx="65434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max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2419350" cy="8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18978" y="32004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1" y="36576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1" y="1580044"/>
            <a:ext cx="4922253" cy="9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2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out: multiple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images can give a clue about 3D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900" y="2474912"/>
            <a:ext cx="6324600" cy="3557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900" y="2474912"/>
            <a:ext cx="6324600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4170946" y="4331368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82979" y="4126833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4182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48664" y="4003235"/>
            <a:ext cx="2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 very high in all directions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5173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Corner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31406" y="5245767"/>
                <a:ext cx="24484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≈0</m:t>
                      </m:r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E remains close to 0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06" y="5245767"/>
                <a:ext cx="2448427" cy="923330"/>
              </a:xfrm>
              <a:prstGeom prst="rect">
                <a:avLst/>
              </a:prstGeom>
              <a:blipFill>
                <a:blip r:embed="rId3"/>
                <a:stretch>
                  <a:fillRect l="-206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5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Edge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668384" y="4920916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668382" y="4966953"/>
                <a:ext cx="25145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cs typeface="Times New Roman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cs typeface="Times New Roman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are small;</a:t>
                </a:r>
                <a:b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</a:br>
                <a:r>
                  <a:rPr lang="en-US" sz="2400" i="1" dirty="0">
                    <a:latin typeface="Times New Roman" charset="0"/>
                    <a:cs typeface="Times New Roman" charset="0"/>
                    <a:sym typeface="Symbol" charset="0"/>
                  </a:rPr>
                  <a:t>E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 is almost 0 in all directions</a:t>
                </a:r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 xmlns=""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382" y="4966953"/>
                <a:ext cx="2514595" cy="1077218"/>
              </a:xfrm>
              <a:prstGeom prst="rect">
                <a:avLst/>
              </a:prstGeom>
              <a:blipFill>
                <a:blip r:embed="rId4"/>
                <a:stretch>
                  <a:fillRect l="-3518" t="-2326" b="-81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18385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Flat patch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Interpreting the eigenvalues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out: multiple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6"/>
            <a:ext cx="9920288" cy="511175"/>
          </a:xfrm>
        </p:spPr>
        <p:txBody>
          <a:bodyPr>
            <a:noAutofit/>
          </a:bodyPr>
          <a:lstStyle/>
          <a:p>
            <a:r>
              <a:rPr lang="en-US" dirty="0"/>
              <a:t>Parallax: nearby objects move more than far away objects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2471736"/>
            <a:ext cx="5880100" cy="330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1" y="2471736"/>
            <a:ext cx="5880099" cy="33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73E287-7D04-B640-9659-5F521A6E3248}"/>
              </a:ext>
            </a:extLst>
          </p:cNvPr>
          <p:cNvCxnSpPr>
            <a:cxnSpLocks/>
          </p:cNvCxnSpPr>
          <p:nvPr/>
        </p:nvCxnSpPr>
        <p:spPr>
          <a:xfrm>
            <a:off x="6531429" y="2432957"/>
            <a:ext cx="2031863" cy="1847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8DF842-BA7C-374F-8F4D-E0F65F6BA6C5}"/>
              </a:ext>
            </a:extLst>
          </p:cNvPr>
          <p:cNvCxnSpPr>
            <a:cxnSpLocks/>
          </p:cNvCxnSpPr>
          <p:nvPr/>
        </p:nvCxnSpPr>
        <p:spPr>
          <a:xfrm flipV="1">
            <a:off x="4165600" y="2547257"/>
            <a:ext cx="3067957" cy="1840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092DCB5-2D00-5343-9AE7-55D7FA9230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67" y="2932245"/>
            <a:ext cx="4449233" cy="2502694"/>
          </a:xfrm>
          <a:prstGeom prst="rect">
            <a:avLst/>
          </a:prstGeom>
          <a:scene3d>
            <a:camera prst="orthographicFront">
              <a:rot lat="1200000" lon="3300000" rev="0"/>
            </a:camera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1520A-BE22-2840-B9B9-DBC176535E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1" y="2932245"/>
            <a:ext cx="4449233" cy="2502693"/>
          </a:xfrm>
          <a:prstGeom prst="rect">
            <a:avLst/>
          </a:prstGeom>
          <a:scene3d>
            <a:camera prst="orthographicFront">
              <a:rot lat="20400000" lon="3300000" rev="0"/>
            </a:camera>
            <a:lightRig rig="threePt" dir="t"/>
          </a:scene3d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E956C5B-FF8F-E745-BA0D-CAFA4AC82E8F}"/>
              </a:ext>
            </a:extLst>
          </p:cNvPr>
          <p:cNvSpPr/>
          <p:nvPr/>
        </p:nvSpPr>
        <p:spPr>
          <a:xfrm>
            <a:off x="4017364" y="4377128"/>
            <a:ext cx="134911" cy="149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FDFC49-919E-5745-BCA9-E92C88CE3BDA}"/>
              </a:ext>
            </a:extLst>
          </p:cNvPr>
          <p:cNvSpPr/>
          <p:nvPr/>
        </p:nvSpPr>
        <p:spPr>
          <a:xfrm>
            <a:off x="8522533" y="4227226"/>
            <a:ext cx="134911" cy="149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557DF0-A6E8-A242-B2FE-A2464494D820}"/>
              </a:ext>
            </a:extLst>
          </p:cNvPr>
          <p:cNvCxnSpPr>
            <a:stCxn id="20" idx="7"/>
            <a:endCxn id="17" idx="2"/>
          </p:cNvCxnSpPr>
          <p:nvPr/>
        </p:nvCxnSpPr>
        <p:spPr>
          <a:xfrm flipV="1">
            <a:off x="2426881" y="4452079"/>
            <a:ext cx="1590483" cy="9123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2A2ADA-36D8-EB4B-A731-FF3A0C6D4829}"/>
              </a:ext>
            </a:extLst>
          </p:cNvPr>
          <p:cNvGrpSpPr/>
          <p:nvPr/>
        </p:nvGrpSpPr>
        <p:grpSpPr>
          <a:xfrm>
            <a:off x="2092411" y="4983892"/>
            <a:ext cx="714007" cy="947351"/>
            <a:chOff x="2092411" y="4983892"/>
            <a:chExt cx="714007" cy="947351"/>
          </a:xfrm>
        </p:grpSpPr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F2961175-7014-3C4F-AE40-1F387E98601F}"/>
                </a:ext>
              </a:extLst>
            </p:cNvPr>
            <p:cNvSpPr/>
            <p:nvPr/>
          </p:nvSpPr>
          <p:spPr>
            <a:xfrm rot="18966530" flipH="1">
              <a:off x="2343039" y="4986856"/>
              <a:ext cx="463379" cy="44072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9C379F3-A7AA-0F4B-8B0C-B097031B7435}"/>
                </a:ext>
              </a:extLst>
            </p:cNvPr>
            <p:cNvSpPr/>
            <p:nvPr/>
          </p:nvSpPr>
          <p:spPr>
            <a:xfrm>
              <a:off x="2092411" y="5058032"/>
              <a:ext cx="568411" cy="864973"/>
            </a:xfrm>
            <a:custGeom>
              <a:avLst/>
              <a:gdLst>
                <a:gd name="connsiteX0" fmla="*/ 8238 w 568411"/>
                <a:gd name="connsiteY0" fmla="*/ 0 h 864973"/>
                <a:gd name="connsiteX1" fmla="*/ 0 w 568411"/>
                <a:gd name="connsiteY1" fmla="*/ 535460 h 864973"/>
                <a:gd name="connsiteX2" fmla="*/ 568411 w 568411"/>
                <a:gd name="connsiteY2" fmla="*/ 864973 h 864973"/>
                <a:gd name="connsiteX3" fmla="*/ 560173 w 568411"/>
                <a:gd name="connsiteY3" fmla="*/ 263611 h 864973"/>
                <a:gd name="connsiteX4" fmla="*/ 8238 w 568411"/>
                <a:gd name="connsiteY4" fmla="*/ 0 h 8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411" h="864973">
                  <a:moveTo>
                    <a:pt x="8238" y="0"/>
                  </a:moveTo>
                  <a:lnTo>
                    <a:pt x="0" y="535460"/>
                  </a:lnTo>
                  <a:lnTo>
                    <a:pt x="568411" y="864973"/>
                  </a:lnTo>
                  <a:lnTo>
                    <a:pt x="560173" y="263611"/>
                  </a:lnTo>
                  <a:lnTo>
                    <a:pt x="823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BD79AE7-07C6-A041-8BEC-3E6D1D0678B5}"/>
                </a:ext>
              </a:extLst>
            </p:cNvPr>
            <p:cNvSpPr/>
            <p:nvPr/>
          </p:nvSpPr>
          <p:spPr>
            <a:xfrm>
              <a:off x="2092411" y="4983892"/>
              <a:ext cx="708454" cy="947351"/>
            </a:xfrm>
            <a:custGeom>
              <a:avLst/>
              <a:gdLst>
                <a:gd name="connsiteX0" fmla="*/ 0 w 708454"/>
                <a:gd name="connsiteY0" fmla="*/ 57665 h 947351"/>
                <a:gd name="connsiteX1" fmla="*/ 560173 w 708454"/>
                <a:gd name="connsiteY1" fmla="*/ 337751 h 947351"/>
                <a:gd name="connsiteX2" fmla="*/ 560173 w 708454"/>
                <a:gd name="connsiteY2" fmla="*/ 947351 h 947351"/>
                <a:gd name="connsiteX3" fmla="*/ 708454 w 708454"/>
                <a:gd name="connsiteY3" fmla="*/ 881449 h 947351"/>
                <a:gd name="connsiteX4" fmla="*/ 700216 w 708454"/>
                <a:gd name="connsiteY4" fmla="*/ 271849 h 947351"/>
                <a:gd name="connsiteX5" fmla="*/ 123567 w 708454"/>
                <a:gd name="connsiteY5" fmla="*/ 0 h 947351"/>
                <a:gd name="connsiteX6" fmla="*/ 0 w 708454"/>
                <a:gd name="connsiteY6" fmla="*/ 57665 h 9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454" h="947351">
                  <a:moveTo>
                    <a:pt x="0" y="57665"/>
                  </a:moveTo>
                  <a:lnTo>
                    <a:pt x="560173" y="337751"/>
                  </a:lnTo>
                  <a:lnTo>
                    <a:pt x="560173" y="947351"/>
                  </a:lnTo>
                  <a:lnTo>
                    <a:pt x="708454" y="881449"/>
                  </a:lnTo>
                  <a:lnTo>
                    <a:pt x="700216" y="271849"/>
                  </a:lnTo>
                  <a:lnTo>
                    <a:pt x="123567" y="0"/>
                  </a:lnTo>
                  <a:lnTo>
                    <a:pt x="0" y="576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3B35C57-9B38-7541-A53F-52E384FE5A2B}"/>
                </a:ext>
              </a:extLst>
            </p:cNvPr>
            <p:cNvSpPr/>
            <p:nvPr/>
          </p:nvSpPr>
          <p:spPr>
            <a:xfrm>
              <a:off x="2311727" y="5342509"/>
              <a:ext cx="134911" cy="1499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EB500F2-F8E4-854C-AE3B-9C45A7D75C80}"/>
              </a:ext>
            </a:extLst>
          </p:cNvPr>
          <p:cNvCxnSpPr>
            <a:cxnSpLocks/>
            <a:stCxn id="19" idx="5"/>
            <a:endCxn id="40" idx="6"/>
          </p:cNvCxnSpPr>
          <p:nvPr/>
        </p:nvCxnSpPr>
        <p:spPr>
          <a:xfrm>
            <a:off x="8637687" y="4355175"/>
            <a:ext cx="1302837" cy="12129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AC6FD6-495B-6B4A-95D7-0037B9460C1A}"/>
              </a:ext>
            </a:extLst>
          </p:cNvPr>
          <p:cNvGrpSpPr/>
          <p:nvPr/>
        </p:nvGrpSpPr>
        <p:grpSpPr>
          <a:xfrm flipH="1">
            <a:off x="9501725" y="5087769"/>
            <a:ext cx="731067" cy="994090"/>
            <a:chOff x="2092411" y="4937153"/>
            <a:chExt cx="886048" cy="994090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8F659830-1ED2-FB47-B454-336CEC6F7AED}"/>
                </a:ext>
              </a:extLst>
            </p:cNvPr>
            <p:cNvSpPr/>
            <p:nvPr/>
          </p:nvSpPr>
          <p:spPr>
            <a:xfrm rot="18966530" flipH="1">
              <a:off x="2348362" y="4937153"/>
              <a:ext cx="630097" cy="5465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48D7132-E121-5B41-9FF5-1147BD004CD5}"/>
                </a:ext>
              </a:extLst>
            </p:cNvPr>
            <p:cNvSpPr/>
            <p:nvPr/>
          </p:nvSpPr>
          <p:spPr>
            <a:xfrm>
              <a:off x="2092411" y="5058032"/>
              <a:ext cx="568411" cy="864973"/>
            </a:xfrm>
            <a:custGeom>
              <a:avLst/>
              <a:gdLst>
                <a:gd name="connsiteX0" fmla="*/ 8238 w 568411"/>
                <a:gd name="connsiteY0" fmla="*/ 0 h 864973"/>
                <a:gd name="connsiteX1" fmla="*/ 0 w 568411"/>
                <a:gd name="connsiteY1" fmla="*/ 535460 h 864973"/>
                <a:gd name="connsiteX2" fmla="*/ 568411 w 568411"/>
                <a:gd name="connsiteY2" fmla="*/ 864973 h 864973"/>
                <a:gd name="connsiteX3" fmla="*/ 560173 w 568411"/>
                <a:gd name="connsiteY3" fmla="*/ 263611 h 864973"/>
                <a:gd name="connsiteX4" fmla="*/ 8238 w 568411"/>
                <a:gd name="connsiteY4" fmla="*/ 0 h 86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411" h="864973">
                  <a:moveTo>
                    <a:pt x="8238" y="0"/>
                  </a:moveTo>
                  <a:lnTo>
                    <a:pt x="0" y="535460"/>
                  </a:lnTo>
                  <a:lnTo>
                    <a:pt x="568411" y="864973"/>
                  </a:lnTo>
                  <a:lnTo>
                    <a:pt x="560173" y="263611"/>
                  </a:lnTo>
                  <a:lnTo>
                    <a:pt x="8238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ADF9EF4-9C10-5342-A248-F5D9E211DFD7}"/>
                </a:ext>
              </a:extLst>
            </p:cNvPr>
            <p:cNvSpPr/>
            <p:nvPr/>
          </p:nvSpPr>
          <p:spPr>
            <a:xfrm>
              <a:off x="2092411" y="4983892"/>
              <a:ext cx="708454" cy="947351"/>
            </a:xfrm>
            <a:custGeom>
              <a:avLst/>
              <a:gdLst>
                <a:gd name="connsiteX0" fmla="*/ 0 w 708454"/>
                <a:gd name="connsiteY0" fmla="*/ 57665 h 947351"/>
                <a:gd name="connsiteX1" fmla="*/ 560173 w 708454"/>
                <a:gd name="connsiteY1" fmla="*/ 337751 h 947351"/>
                <a:gd name="connsiteX2" fmla="*/ 560173 w 708454"/>
                <a:gd name="connsiteY2" fmla="*/ 947351 h 947351"/>
                <a:gd name="connsiteX3" fmla="*/ 708454 w 708454"/>
                <a:gd name="connsiteY3" fmla="*/ 881449 h 947351"/>
                <a:gd name="connsiteX4" fmla="*/ 700216 w 708454"/>
                <a:gd name="connsiteY4" fmla="*/ 271849 h 947351"/>
                <a:gd name="connsiteX5" fmla="*/ 123567 w 708454"/>
                <a:gd name="connsiteY5" fmla="*/ 0 h 947351"/>
                <a:gd name="connsiteX6" fmla="*/ 0 w 708454"/>
                <a:gd name="connsiteY6" fmla="*/ 57665 h 9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454" h="947351">
                  <a:moveTo>
                    <a:pt x="0" y="57665"/>
                  </a:moveTo>
                  <a:lnTo>
                    <a:pt x="560173" y="337751"/>
                  </a:lnTo>
                  <a:lnTo>
                    <a:pt x="560173" y="947351"/>
                  </a:lnTo>
                  <a:lnTo>
                    <a:pt x="708454" y="881449"/>
                  </a:lnTo>
                  <a:lnTo>
                    <a:pt x="700216" y="271849"/>
                  </a:lnTo>
                  <a:lnTo>
                    <a:pt x="123567" y="0"/>
                  </a:lnTo>
                  <a:lnTo>
                    <a:pt x="0" y="576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A368DE-A80B-6342-A679-3B9AF77345C5}"/>
                </a:ext>
              </a:extLst>
            </p:cNvPr>
            <p:cNvSpPr/>
            <p:nvPr/>
          </p:nvSpPr>
          <p:spPr>
            <a:xfrm>
              <a:off x="2311727" y="5342509"/>
              <a:ext cx="134911" cy="1499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F34917C-A967-9342-826C-844672EABD77}"/>
              </a:ext>
            </a:extLst>
          </p:cNvPr>
          <p:cNvSpPr/>
          <p:nvPr/>
        </p:nvSpPr>
        <p:spPr>
          <a:xfrm>
            <a:off x="6806804" y="2672698"/>
            <a:ext cx="134911" cy="1499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BF78A-E8DB-484A-B60D-DC7634D2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out: multiple images</a:t>
            </a:r>
          </a:p>
        </p:txBody>
      </p:sp>
    </p:spTree>
    <p:extLst>
      <p:ext uri="{BB962C8B-B14F-4D97-AF65-F5344CB8AC3E}">
        <p14:creationId xmlns:p14="http://schemas.microsoft.com/office/powerpoint/2010/main" val="31055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out: multiple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Need to find </a:t>
            </a:r>
            <a:r>
              <a:rPr lang="en-US" i="1" dirty="0"/>
              <a:t>correspondences </a:t>
            </a:r>
            <a:r>
              <a:rPr lang="en-US" dirty="0"/>
              <a:t>between pixels in image 1 and image 2</a:t>
            </a:r>
          </a:p>
          <a:p>
            <a:r>
              <a:rPr lang="en-US" dirty="0"/>
              <a:t>Step 2: Use correspondences to locate point in 3D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3505201"/>
            <a:ext cx="4041420" cy="2273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680" y="3505201"/>
            <a:ext cx="4041420" cy="22732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45000" y="4787900"/>
            <a:ext cx="114300" cy="11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45600" y="4940300"/>
            <a:ext cx="114300" cy="1143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08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from correspondence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known cameras, correspondence gives the location of 3D point (</a:t>
            </a:r>
            <a:r>
              <a:rPr lang="en-US" i="1" dirty="0"/>
              <a:t>Triangulation</a:t>
            </a:r>
            <a:r>
              <a:rPr lang="en-US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 rot="3102986">
            <a:off x="2489200" y="3536950"/>
            <a:ext cx="2171700" cy="1530350"/>
            <a:chOff x="1943100" y="4400550"/>
            <a:chExt cx="2171700" cy="1530350"/>
          </a:xfrm>
        </p:grpSpPr>
        <p:sp>
          <p:nvSpPr>
            <p:cNvPr id="4" name="Rectangle 3"/>
            <p:cNvSpPr/>
            <p:nvPr/>
          </p:nvSpPr>
          <p:spPr>
            <a:xfrm>
              <a:off x="1943100" y="4597400"/>
              <a:ext cx="2171700" cy="13335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59100" y="4400550"/>
              <a:ext cx="139700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19273931">
            <a:off x="6908800" y="3816350"/>
            <a:ext cx="2171700" cy="1530350"/>
            <a:chOff x="1943100" y="4400550"/>
            <a:chExt cx="2171700" cy="1530350"/>
          </a:xfrm>
        </p:grpSpPr>
        <p:sp>
          <p:nvSpPr>
            <p:cNvPr id="8" name="Rectangle 7"/>
            <p:cNvSpPr/>
            <p:nvPr/>
          </p:nvSpPr>
          <p:spPr>
            <a:xfrm>
              <a:off x="1943100" y="4597400"/>
              <a:ext cx="2171700" cy="13335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59100" y="4400550"/>
              <a:ext cx="139700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417606" y="4049508"/>
            <a:ext cx="156111" cy="17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88206" y="5016500"/>
            <a:ext cx="156111" cy="177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6"/>
          </p:cNvCxnSpPr>
          <p:nvPr/>
        </p:nvCxnSpPr>
        <p:spPr>
          <a:xfrm flipV="1">
            <a:off x="2573716" y="3006054"/>
            <a:ext cx="7103684" cy="11323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1"/>
          </p:cNvCxnSpPr>
          <p:nvPr/>
        </p:nvCxnSpPr>
        <p:spPr>
          <a:xfrm flipH="1" flipV="1">
            <a:off x="6177023" y="2673752"/>
            <a:ext cx="2334044" cy="23687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792157" y="3286139"/>
            <a:ext cx="360510" cy="34469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\approx I(x,y) +  \frac{\partial I}{\partial x} u + \frac{\partial I}{\partial y}v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57"/>
  <p:tag name="PICTUREFILESIZE" val="3966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= I(x,y) +  \frac{\partial I}{\partial x} u + \frac{\partial I}{\partial y}v + \mbox{higher order terms}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529"/>
  <p:tag name="PICTUREFILESIZE" val="588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approx I(x,y) +  [I_x~I_y] &#10;\left[&#10;\begin{array}{c}&#10;u \\&#10;v&#10;\end{array}&#10;\right]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221"/>
  <p:tag name="PICTUREFILESIZE" val="4097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8934</TotalTime>
  <Words>1262</Words>
  <Application>Microsoft Macintosh PowerPoint</Application>
  <PresentationFormat>Widescreen</PresentationFormat>
  <Paragraphs>240</Paragraphs>
  <Slides>50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 Unicode MS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Equation</vt:lpstr>
      <vt:lpstr>Reconstruction</vt:lpstr>
      <vt:lpstr>Reconstruction</vt:lpstr>
      <vt:lpstr>Why is reconstruction hard?</vt:lpstr>
      <vt:lpstr>Why is reconstruction hard?</vt:lpstr>
      <vt:lpstr>One way out: multiple images</vt:lpstr>
      <vt:lpstr>One way out: multiple images</vt:lpstr>
      <vt:lpstr>One way out: multiple images</vt:lpstr>
      <vt:lpstr>One way out: multiple images</vt:lpstr>
      <vt:lpstr>Reconstruction from correspondence</vt:lpstr>
      <vt:lpstr>Reconstruction from correspondence</vt:lpstr>
      <vt:lpstr>Next few classes</vt:lpstr>
      <vt:lpstr>Other applications of correspondence </vt:lpstr>
      <vt:lpstr>Easy correspondence</vt:lpstr>
      <vt:lpstr>Harder case</vt:lpstr>
      <vt:lpstr>Harder still?</vt:lpstr>
      <vt:lpstr>Answer below (look for tiny colored squares…)</vt:lpstr>
      <vt:lpstr>Sparse vs dense correspondence</vt:lpstr>
      <vt:lpstr>A general pipeline for correspondence</vt:lpstr>
      <vt:lpstr>What makes a good feature point?</vt:lpstr>
      <vt:lpstr>Characteristics of good feature points</vt:lpstr>
      <vt:lpstr>Goal: repeatability</vt:lpstr>
      <vt:lpstr>Goal: distinctiveness</vt:lpstr>
      <vt:lpstr>The aperture problem</vt:lpstr>
      <vt:lpstr>The aperture problem</vt:lpstr>
      <vt:lpstr>The aperture problem</vt:lpstr>
      <vt:lpstr>The aperture problem</vt:lpstr>
      <vt:lpstr>The aperture problem</vt:lpstr>
      <vt:lpstr>Corner detection</vt:lpstr>
      <vt:lpstr>Corner Detection: Basic Idea</vt:lpstr>
      <vt:lpstr>Corner detection the math</vt:lpstr>
      <vt:lpstr>Corner detection:  the math</vt:lpstr>
      <vt:lpstr>Small motion assumption</vt:lpstr>
      <vt:lpstr>Corner detection:  the math</vt:lpstr>
      <vt:lpstr>Corner detection:  the math</vt:lpstr>
      <vt:lpstr>A more general formulation</vt:lpstr>
      <vt:lpstr>Using a window function</vt:lpstr>
      <vt:lpstr>Redoing the derivation using a window function</vt:lpstr>
      <vt:lpstr>Redoing the derivation using a window function</vt:lpstr>
      <vt:lpstr>The second moment matrix</vt:lpstr>
      <vt:lpstr>The second moment matrix</vt:lpstr>
      <vt:lpstr>PowerPoint Presentation</vt:lpstr>
      <vt:lpstr>PowerPoint Presentation</vt:lpstr>
      <vt:lpstr>PowerPoint Presentation</vt:lpstr>
      <vt:lpstr>What about edges in arbitrary orientation?</vt:lpstr>
      <vt:lpstr>PowerPoint Presentation</vt:lpstr>
      <vt:lpstr>PowerPoint Presentation</vt:lpstr>
      <vt:lpstr>PowerPoint Presentation</vt:lpstr>
      <vt:lpstr>Eigenvalues and eigenvectors of M</vt:lpstr>
      <vt:lpstr>Eigenvalues and eigenvectors of M</vt:lpstr>
      <vt:lpstr>Interpreting the eigenvalues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24</cp:revision>
  <cp:lastPrinted>2019-02-15T17:57:33Z</cp:lastPrinted>
  <dcterms:created xsi:type="dcterms:W3CDTF">2019-02-14T20:23:23Z</dcterms:created>
  <dcterms:modified xsi:type="dcterms:W3CDTF">2020-02-19T03:26:32Z</dcterms:modified>
</cp:coreProperties>
</file>