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309" r:id="rId6"/>
    <p:sldId id="310" r:id="rId7"/>
    <p:sldId id="560" r:id="rId8"/>
    <p:sldId id="315" r:id="rId9"/>
    <p:sldId id="316" r:id="rId10"/>
    <p:sldId id="317" r:id="rId11"/>
    <p:sldId id="324" r:id="rId12"/>
    <p:sldId id="325" r:id="rId13"/>
    <p:sldId id="318" r:id="rId14"/>
    <p:sldId id="319" r:id="rId15"/>
    <p:sldId id="320" r:id="rId16"/>
    <p:sldId id="561" r:id="rId17"/>
    <p:sldId id="562" r:id="rId18"/>
    <p:sldId id="563" r:id="rId19"/>
    <p:sldId id="565" r:id="rId20"/>
    <p:sldId id="566" r:id="rId21"/>
    <p:sldId id="326" r:id="rId22"/>
    <p:sldId id="327" r:id="rId23"/>
    <p:sldId id="328" r:id="rId24"/>
    <p:sldId id="322" r:id="rId25"/>
    <p:sldId id="569" r:id="rId26"/>
    <p:sldId id="567" r:id="rId27"/>
    <p:sldId id="568" r:id="rId28"/>
    <p:sldId id="570" r:id="rId29"/>
    <p:sldId id="571" r:id="rId30"/>
    <p:sldId id="574" r:id="rId31"/>
    <p:sldId id="572" r:id="rId32"/>
    <p:sldId id="573" r:id="rId33"/>
    <p:sldId id="575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29"/>
  </p:normalViewPr>
  <p:slideViewPr>
    <p:cSldViewPr snapToGrid="0" snapToObjects="1">
      <p:cViewPr varScale="1">
        <p:scale>
          <a:sx n="90" d="100"/>
          <a:sy n="90" d="100"/>
        </p:scale>
        <p:origin x="232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EDD90-CEDA-2B45-8FDE-8BE3B274A2E4}" type="datetimeFigureOut">
              <a:rPr lang="en-US" smtClean="0"/>
              <a:t>2/10/20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C9EF80-9ADD-9847-946B-291A72237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13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82530-5356-474B-952C-7411B353ECE8}" type="slidenum">
              <a:rPr lang="en-US"/>
              <a:pPr/>
              <a:t>10</a:t>
            </a:fld>
            <a:endParaRPr lang="en-US"/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24387" cy="3470275"/>
          </a:xfrm>
          <a:ln/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66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759FD1-7BB8-46A8-B530-3C23D48A8B5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69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4/3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96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92976-6290-144A-9171-2F31FEACC1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886522-1FE9-9F45-B197-B90FE6BED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82B46-1BEB-8A43-A322-DB342B166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1514-6A11-FA42-BE36-E62036DB0A4B}" type="datetimeFigureOut">
              <a:rPr lang="en-US" smtClean="0"/>
              <a:t>2/10/20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9FA18-B053-444B-805E-E3E7CC4E5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A8AE8-F229-EE42-B544-A040C0103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91B3-5618-1243-A2DD-B7ACD64DE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915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F432B-D317-BC4A-B8A8-D8258CFA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4042B5-FA8D-7C41-8D04-45F5F068F0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EF1F3-5B9D-E54A-BE39-D64B5C30A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1514-6A11-FA42-BE36-E62036DB0A4B}" type="datetimeFigureOut">
              <a:rPr lang="en-US" smtClean="0"/>
              <a:t>2/10/20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F55FC-C527-2B46-A2E5-E6880C261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60B03-DD8B-544A-BF06-10339C1AF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91B3-5618-1243-A2DD-B7ACD64DE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11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55EE17-8750-BD4F-AD3B-E2A00708FB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E7B6E5-9525-404D-9B8D-2E53ADD232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DE53A-9969-9A45-A360-B3ECB3FF6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1514-6A11-FA42-BE36-E62036DB0A4B}" type="datetimeFigureOut">
              <a:rPr lang="en-US" smtClean="0"/>
              <a:t>2/10/20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A6188-01A4-A546-9658-A6781D666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63AC95-0BAB-C94D-83D2-3A3C674A0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91B3-5618-1243-A2DD-B7ACD64DE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67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145999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C0931-65CA-AD47-9B83-5CB1EDFBE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20D48-47BA-8B4A-A02D-70100E5E6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6F2F4-31BD-B94F-A9C8-1DE823819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1514-6A11-FA42-BE36-E62036DB0A4B}" type="datetimeFigureOut">
              <a:rPr lang="en-US" smtClean="0"/>
              <a:t>2/10/20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D4E70-815C-D741-95E9-D5F35FE42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9BDE2-FABB-AF47-B531-1B08F077E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91B3-5618-1243-A2DD-B7ACD64DE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92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F57A7-7B17-1141-8566-E18C99B2D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FE1F4F-0407-9340-BE06-CDAE8334EE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45AD4-CD88-9545-98E7-1250AB9C8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1514-6A11-FA42-BE36-E62036DB0A4B}" type="datetimeFigureOut">
              <a:rPr lang="en-US" smtClean="0"/>
              <a:t>2/10/20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639FF-2C68-CB43-A888-3182A69A2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4559C-128D-9D41-ADA8-9698FDB0C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91B3-5618-1243-A2DD-B7ACD64DE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06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B6476-C353-D140-A906-62E3F622E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4B379-7CC6-B94A-91E5-4244475CD6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4B32D4-E87C-C14E-A6B3-320FF9445B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1FB6C8-C756-574A-A981-B23B8C377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1514-6A11-FA42-BE36-E62036DB0A4B}" type="datetimeFigureOut">
              <a:rPr lang="en-US" smtClean="0"/>
              <a:t>2/10/20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BEE68E-9864-BD42-942D-3CC79D8E1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D5FA78-EB5F-E941-A63F-25CB367F5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91B3-5618-1243-A2DD-B7ACD64DE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56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B141C-5E73-BC4F-A3F9-10F34D004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3EFF13-3323-B74F-B98C-E79417DD3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C8A1E5-EE28-CB42-ACAA-518CB1C123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47A71F-1280-AE43-8B5D-B62A93EB6A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B0A645-5AD9-1A45-AA35-D87BFC489F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F99D85-18F7-A149-AB8C-E4F8D01D6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1514-6A11-FA42-BE36-E62036DB0A4B}" type="datetimeFigureOut">
              <a:rPr lang="en-US" smtClean="0"/>
              <a:t>2/10/20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E85A9F-C3C3-AD4F-BD98-40B1F65F3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65A12E-32DF-F34C-982B-D8D6DDEAA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91B3-5618-1243-A2DD-B7ACD64DE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697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F284A-7123-AD4D-B7AB-C92141B33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57523D-07F5-734F-B743-E6C7D4674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1514-6A11-FA42-BE36-E62036DB0A4B}" type="datetimeFigureOut">
              <a:rPr lang="en-US" smtClean="0"/>
              <a:t>2/10/20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737BD0-4738-904C-BCF3-7370F1E46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17073A-F5D5-AC4F-96E2-FA2AE2607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91B3-5618-1243-A2DD-B7ACD64DE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05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1BC105-FA3F-2C40-A23C-BD1CC4BDD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1514-6A11-FA42-BE36-E62036DB0A4B}" type="datetimeFigureOut">
              <a:rPr lang="en-US" smtClean="0"/>
              <a:t>2/10/20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FBD9C5-06E1-EA42-9534-C402B9B51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DFD6EF-DE1F-3E49-BE53-02D49D7AE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91B3-5618-1243-A2DD-B7ACD64DE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24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5278D-817D-1942-9148-AEDD3476E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D5DA3-6A13-1A49-AF8B-495AAB830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6C7CE-EC49-F64B-9B87-E12380FCF9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27B24A-1924-9146-ADD6-59C49158A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1514-6A11-FA42-BE36-E62036DB0A4B}" type="datetimeFigureOut">
              <a:rPr lang="en-US" smtClean="0"/>
              <a:t>2/10/20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45E2D-20E9-7647-A5F7-A999449D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6DA703-B2B0-9A4C-AD94-B20988427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91B3-5618-1243-A2DD-B7ACD64DE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21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D3AD6-6601-AB4E-8B52-C2505579E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95C425-5B00-FC4E-80B7-1E587CED8A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4EC6F7-2FAF-9648-9942-6847F0D5BF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33C686-E7C7-AE4A-A448-FCC9D1516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1514-6A11-FA42-BE36-E62036DB0A4B}" type="datetimeFigureOut">
              <a:rPr lang="en-US" smtClean="0"/>
              <a:t>2/10/20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49DE4C-BA6F-5145-AFA7-6AF240C84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A8A58B-3186-8D43-90D1-F71A4F928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91B3-5618-1243-A2DD-B7ACD64DE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65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A72DF3-8F4C-6443-BBAF-F7EC10A10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2DD81-B760-5040-BACB-6AC8617A3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D4C72-30C5-2640-BD1D-D564E397DE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11514-6A11-FA42-BE36-E62036DB0A4B}" type="datetimeFigureOut">
              <a:rPr lang="en-US" smtClean="0"/>
              <a:t>2/10/20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4D8E2-8CFB-AC4E-8965-E510B8FA4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6F52F-8019-1D45-8FA6-C3CDB39B5E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991B3-5618-1243-A2DD-B7ACD64DE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9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2.xml"/><Relationship Id="rId7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tiff"/><Relationship Id="rId4" Type="http://schemas.openxmlformats.org/officeDocument/2006/relationships/image" Target="../media/image24.tif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image" Target="../media/image37.wmf"/><Relationship Id="rId18" Type="http://schemas.openxmlformats.org/officeDocument/2006/relationships/image" Target="../media/image28.wmf"/><Relationship Id="rId3" Type="http://schemas.openxmlformats.org/officeDocument/2006/relationships/notesSlide" Target="../notesSlides/notesSlide2.xml"/><Relationship Id="rId21" Type="http://schemas.openxmlformats.org/officeDocument/2006/relationships/oleObject" Target="../embeddings/oleObject6.bin"/><Relationship Id="rId7" Type="http://schemas.openxmlformats.org/officeDocument/2006/relationships/image" Target="../media/image27.wmf"/><Relationship Id="rId12" Type="http://schemas.openxmlformats.org/officeDocument/2006/relationships/image" Target="../media/image36.wmf"/><Relationship Id="rId1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0.wmf"/><Relationship Id="rId20" Type="http://schemas.openxmlformats.org/officeDocument/2006/relationships/image" Target="../media/image29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35.wmf"/><Relationship Id="rId24" Type="http://schemas.openxmlformats.org/officeDocument/2006/relationships/image" Target="../media/image31.wmf"/><Relationship Id="rId5" Type="http://schemas.openxmlformats.org/officeDocument/2006/relationships/image" Target="../media/image26.wmf"/><Relationship Id="rId15" Type="http://schemas.openxmlformats.org/officeDocument/2006/relationships/image" Target="../media/image39.wmf"/><Relationship Id="rId23" Type="http://schemas.openxmlformats.org/officeDocument/2006/relationships/oleObject" Target="../embeddings/oleObject7.bin"/><Relationship Id="rId10" Type="http://schemas.openxmlformats.org/officeDocument/2006/relationships/image" Target="../media/image34.wmf"/><Relationship Id="rId19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33.wmf"/><Relationship Id="rId14" Type="http://schemas.openxmlformats.org/officeDocument/2006/relationships/image" Target="../media/image38.wmf"/><Relationship Id="rId22" Type="http://schemas.openxmlformats.org/officeDocument/2006/relationships/image" Target="../media/image30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9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11" Type="http://schemas.openxmlformats.org/officeDocument/2006/relationships/image" Target="../media/image57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3" Type="http://schemas.openxmlformats.org/officeDocument/2006/relationships/image" Target="../media/image66.png"/><Relationship Id="rId7" Type="http://schemas.openxmlformats.org/officeDocument/2006/relationships/image" Target="../media/image62.emf"/><Relationship Id="rId12" Type="http://schemas.openxmlformats.org/officeDocument/2006/relationships/image" Target="../media/image74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9.png"/><Relationship Id="rId11" Type="http://schemas.openxmlformats.org/officeDocument/2006/relationships/image" Target="../media/image73.png"/><Relationship Id="rId5" Type="http://schemas.openxmlformats.org/officeDocument/2006/relationships/image" Target="../media/image68.png"/><Relationship Id="rId10" Type="http://schemas.openxmlformats.org/officeDocument/2006/relationships/image" Target="../media/image72.png"/><Relationship Id="rId4" Type="http://schemas.openxmlformats.org/officeDocument/2006/relationships/image" Target="../media/image67.png"/><Relationship Id="rId9" Type="http://schemas.openxmlformats.org/officeDocument/2006/relationships/image" Target="../media/image71.png"/><Relationship Id="rId14" Type="http://schemas.openxmlformats.org/officeDocument/2006/relationships/image" Target="../media/image7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3B6C9-2A44-CC4A-A087-C9D8E396B9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Resizing and resampling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1EC0-FCDA-4C49-A75B-3240B2276A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58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2209800" y="239490"/>
            <a:ext cx="8153400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Gaussian pyramids </a:t>
            </a:r>
            <a:br>
              <a:rPr lang="en-US" dirty="0"/>
            </a:br>
            <a:r>
              <a:rPr lang="en-US" dirty="0"/>
              <a:t>[Burt and </a:t>
            </a:r>
            <a:r>
              <a:rPr lang="en-US" dirty="0" err="1"/>
              <a:t>Adelson</a:t>
            </a:r>
            <a:r>
              <a:rPr lang="en-US" dirty="0"/>
              <a:t>, 1983]</a:t>
            </a:r>
          </a:p>
        </p:txBody>
      </p:sp>
      <p:graphicFrame>
        <p:nvGraphicFramePr>
          <p:cNvPr id="470019" name="Object 3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2743200" y="1295401"/>
          <a:ext cx="5715000" cy="3990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Photo Editor Photo" r:id="rId7" imgW="4896533" imgH="3419952" progId="">
                  <p:embed/>
                </p:oleObj>
              </mc:Choice>
              <mc:Fallback>
                <p:oleObj name="Photo Editor Photo" r:id="rId7" imgW="4896533" imgH="3419952" progId="">
                  <p:embed/>
                  <p:pic>
                    <p:nvPicPr>
                      <p:cNvPr id="4700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295401"/>
                        <a:ext cx="5715000" cy="39902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0020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28800" y="5127172"/>
            <a:ext cx="8839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en-US" dirty="0"/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/>
              <a:t>In computer graphics, a </a:t>
            </a:r>
            <a:r>
              <a:rPr lang="en-US" i="1" dirty="0" err="1"/>
              <a:t>mip</a:t>
            </a:r>
            <a:r>
              <a:rPr lang="en-US" i="1" dirty="0"/>
              <a:t> map </a:t>
            </a:r>
            <a:r>
              <a:rPr lang="en-US" dirty="0"/>
              <a:t>[Williams, 1983]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Gaussian Pyramids have all sorts of applications in computer vision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9209321" y="6491289"/>
            <a:ext cx="137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Source: S. Seitz</a:t>
            </a:r>
          </a:p>
        </p:txBody>
      </p:sp>
      <p:sp>
        <p:nvSpPr>
          <p:cNvPr id="2" name="Rectangle 1"/>
          <p:cNvSpPr/>
          <p:nvPr/>
        </p:nvSpPr>
        <p:spPr>
          <a:xfrm>
            <a:off x="6553200" y="2057400"/>
            <a:ext cx="2514600" cy="3276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10200" y="4451928"/>
            <a:ext cx="1981200" cy="8058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796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pyramids - Searching over scales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3338" y="1920976"/>
            <a:ext cx="5092262" cy="28345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20945" y="4014927"/>
            <a:ext cx="666844" cy="54820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704084" y="2977878"/>
            <a:ext cx="294288" cy="2382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9041" y="2874580"/>
            <a:ext cx="1334814" cy="133481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746124" y="3541988"/>
            <a:ext cx="536028" cy="3888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561083" y="3618002"/>
            <a:ext cx="536028" cy="3888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97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pyramids - Searching over scales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62105" y="3617975"/>
            <a:ext cx="5092262" cy="2834560"/>
            <a:chOff x="138105" y="3617975"/>
            <a:chExt cx="5092262" cy="283456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105" y="3617975"/>
              <a:ext cx="5092262" cy="283456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437277" y="4640361"/>
              <a:ext cx="305924" cy="27848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5243" y="1881352"/>
            <a:ext cx="1334814" cy="133481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216220" y="1966627"/>
            <a:ext cx="2470912" cy="1375410"/>
            <a:chOff x="5933200" y="3617975"/>
            <a:chExt cx="2470912" cy="137541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33200" y="3617975"/>
              <a:ext cx="2470912" cy="137541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6471595" y="4426427"/>
              <a:ext cx="305924" cy="27848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433943" y="4597191"/>
              <a:ext cx="305924" cy="27848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889077" y="3098452"/>
            <a:ext cx="3641344" cy="2026920"/>
            <a:chOff x="5462876" y="4889785"/>
            <a:chExt cx="3641344" cy="202692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62876" y="4889785"/>
              <a:ext cx="3641344" cy="202692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7168656" y="6087125"/>
              <a:ext cx="305924" cy="27848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0514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9954" name="Object 2"/>
          <p:cNvGraphicFramePr>
            <a:graphicFrameLocks noChangeAspect="1"/>
          </p:cNvGraphicFramePr>
          <p:nvPr/>
        </p:nvGraphicFramePr>
        <p:xfrm>
          <a:off x="5548314" y="1235076"/>
          <a:ext cx="2732087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" name="Equation" r:id="rId4" imgW="2260440" imgH="330120" progId="Equation.3">
                  <p:embed/>
                </p:oleObj>
              </mc:Choice>
              <mc:Fallback>
                <p:oleObj name="Equation" r:id="rId4" imgW="2260440" imgH="330120" progId="Equation.3">
                  <p:embed/>
                  <p:pic>
                    <p:nvPicPr>
                      <p:cNvPr id="114995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8314" y="1235076"/>
                        <a:ext cx="2732087" cy="42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9955" name="Object 3"/>
          <p:cNvGraphicFramePr>
            <a:graphicFrameLocks noChangeAspect="1"/>
          </p:cNvGraphicFramePr>
          <p:nvPr/>
        </p:nvGraphicFramePr>
        <p:xfrm>
          <a:off x="5984875" y="3043238"/>
          <a:ext cx="306388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" name="Equation" r:id="rId6" imgW="253800" imgH="291960" progId="Equation.3">
                  <p:embed/>
                </p:oleObj>
              </mc:Choice>
              <mc:Fallback>
                <p:oleObj name="Equation" r:id="rId6" imgW="253800" imgH="291960" progId="Equation.3">
                  <p:embed/>
                  <p:pic>
                    <p:nvPicPr>
                      <p:cNvPr id="11499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4875" y="3043238"/>
                        <a:ext cx="306388" cy="373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49956" name="Picture 4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99414" y="3886201"/>
            <a:ext cx="2439987" cy="2449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149957" name="Picture 5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37650" y="2514600"/>
            <a:ext cx="1225550" cy="1225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149958" name="Picture 6"/>
          <p:cNvPicPr>
            <a:picLocks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4700" y="1739900"/>
            <a:ext cx="622300" cy="62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149959" name="Picture 7"/>
          <p:cNvPicPr>
            <a:picLocks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99650" y="1339850"/>
            <a:ext cx="311150" cy="311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7660" name="Picture 8"/>
          <p:cNvPicPr>
            <a:picLocks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95888" y="1111250"/>
            <a:ext cx="152400" cy="15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7661" name="Picture 9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119688" y="1409700"/>
            <a:ext cx="3048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7662" name="Picture 10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67288" y="1828800"/>
            <a:ext cx="6096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7663" name="Picture 11"/>
          <p:cNvPicPr>
            <a:picLocks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73601" y="2592388"/>
            <a:ext cx="1217613" cy="1217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7664" name="Picture 12"/>
          <p:cNvPicPr>
            <a:picLocks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130676" y="3887788"/>
            <a:ext cx="2436813" cy="2436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7665" name="Rectangle 13"/>
          <p:cNvSpPr>
            <a:spLocks noChangeArrowheads="1"/>
          </p:cNvSpPr>
          <p:nvPr/>
        </p:nvSpPr>
        <p:spPr bwMode="auto">
          <a:xfrm>
            <a:off x="3048000" y="128589"/>
            <a:ext cx="640080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3600">
                <a:latin typeface="Arial" charset="0"/>
              </a:rPr>
              <a:t>The Gaussian Pyramid</a:t>
            </a:r>
          </a:p>
        </p:txBody>
      </p:sp>
      <p:sp>
        <p:nvSpPr>
          <p:cNvPr id="27666" name="Rectangle 14"/>
          <p:cNvSpPr>
            <a:spLocks noChangeArrowheads="1"/>
          </p:cNvSpPr>
          <p:nvPr/>
        </p:nvSpPr>
        <p:spPr bwMode="auto">
          <a:xfrm>
            <a:off x="1905001" y="6129338"/>
            <a:ext cx="2257029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200" b="1">
                <a:latin typeface="Arial" charset="0"/>
              </a:rPr>
              <a:t>High resolution</a:t>
            </a:r>
          </a:p>
        </p:txBody>
      </p:sp>
      <p:sp>
        <p:nvSpPr>
          <p:cNvPr id="27667" name="Line 15"/>
          <p:cNvSpPr>
            <a:spLocks noChangeShapeType="1"/>
          </p:cNvSpPr>
          <p:nvPr/>
        </p:nvSpPr>
        <p:spPr bwMode="auto">
          <a:xfrm flipV="1">
            <a:off x="2059361" y="1339850"/>
            <a:ext cx="0" cy="4621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8" name="Rectangle 16"/>
          <p:cNvSpPr>
            <a:spLocks noChangeArrowheads="1"/>
          </p:cNvSpPr>
          <p:nvPr/>
        </p:nvSpPr>
        <p:spPr bwMode="auto">
          <a:xfrm>
            <a:off x="1944689" y="884238"/>
            <a:ext cx="2194513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200" b="1">
                <a:latin typeface="Arial" charset="0"/>
              </a:rPr>
              <a:t>Low resolution</a:t>
            </a:r>
          </a:p>
        </p:txBody>
      </p:sp>
      <p:graphicFrame>
        <p:nvGraphicFramePr>
          <p:cNvPr id="27652" name="Object 17"/>
          <p:cNvGraphicFramePr>
            <a:graphicFrameLocks noChangeAspect="1"/>
          </p:cNvGraphicFramePr>
          <p:nvPr>
            <p:extLst/>
          </p:nvPr>
        </p:nvGraphicFramePr>
        <p:xfrm>
          <a:off x="2630835" y="4529139"/>
          <a:ext cx="1363663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" name="Equation" r:id="rId17" imgW="1130040" imgH="291960" progId="Equation.3">
                  <p:embed/>
                </p:oleObj>
              </mc:Choice>
              <mc:Fallback>
                <p:oleObj name="Equation" r:id="rId17" imgW="1130040" imgH="291960" progId="Equation.3">
                  <p:embed/>
                  <p:pic>
                    <p:nvPicPr>
                      <p:cNvPr id="27652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0835" y="4529139"/>
                        <a:ext cx="1363663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9970" name="Object 18"/>
          <p:cNvGraphicFramePr>
            <a:graphicFrameLocks noChangeAspect="1"/>
          </p:cNvGraphicFramePr>
          <p:nvPr>
            <p:extLst/>
          </p:nvPr>
        </p:nvGraphicFramePr>
        <p:xfrm>
          <a:off x="5984876" y="3046226"/>
          <a:ext cx="2701925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4" name="Equation" r:id="rId19" imgW="2234880" imgH="330120" progId="Equation.3">
                  <p:embed/>
                </p:oleObj>
              </mc:Choice>
              <mc:Fallback>
                <p:oleObj name="Equation" r:id="rId19" imgW="2234880" imgH="330120" progId="Equation.3">
                  <p:embed/>
                  <p:pic>
                    <p:nvPicPr>
                      <p:cNvPr id="114997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4876" y="3046226"/>
                        <a:ext cx="2701925" cy="4238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9971" name="Object 19"/>
          <p:cNvGraphicFramePr>
            <a:graphicFrameLocks noChangeAspect="1"/>
          </p:cNvGraphicFramePr>
          <p:nvPr/>
        </p:nvGraphicFramePr>
        <p:xfrm>
          <a:off x="5735639" y="1895475"/>
          <a:ext cx="27019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5" name="Equation" r:id="rId21" imgW="2234880" imgH="330120" progId="Equation.3">
                  <p:embed/>
                </p:oleObj>
              </mc:Choice>
              <mc:Fallback>
                <p:oleObj name="Equation" r:id="rId21" imgW="2234880" imgH="330120" progId="Equation.3">
                  <p:embed/>
                  <p:pic>
                    <p:nvPicPr>
                      <p:cNvPr id="114997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5639" y="1895475"/>
                        <a:ext cx="2701925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9972" name="Object 20"/>
          <p:cNvGraphicFramePr>
            <a:graphicFrameLocks noChangeAspect="1"/>
          </p:cNvGraphicFramePr>
          <p:nvPr/>
        </p:nvGraphicFramePr>
        <p:xfrm>
          <a:off x="5486400" y="838201"/>
          <a:ext cx="2732088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6" name="Equation" r:id="rId23" imgW="2260440" imgH="330120" progId="Equation.3">
                  <p:embed/>
                </p:oleObj>
              </mc:Choice>
              <mc:Fallback>
                <p:oleObj name="Equation" r:id="rId23" imgW="2260440" imgH="330120" progId="Equation.3">
                  <p:embed/>
                  <p:pic>
                    <p:nvPicPr>
                      <p:cNvPr id="114997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838201"/>
                        <a:ext cx="2732088" cy="42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5715000" y="4529133"/>
            <a:ext cx="2286000" cy="428624"/>
            <a:chOff x="3024" y="2853"/>
            <a:chExt cx="1440" cy="270"/>
          </a:xfrm>
        </p:grpSpPr>
        <p:sp>
          <p:nvSpPr>
            <p:cNvPr id="27692" name="Line 22"/>
            <p:cNvSpPr>
              <a:spLocks noChangeShapeType="1"/>
            </p:cNvSpPr>
            <p:nvPr/>
          </p:nvSpPr>
          <p:spPr bwMode="auto">
            <a:xfrm>
              <a:off x="3024" y="3072"/>
              <a:ext cx="144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3" name="Rectangle 23"/>
            <p:cNvSpPr>
              <a:spLocks noChangeArrowheads="1"/>
            </p:cNvSpPr>
            <p:nvPr/>
          </p:nvSpPr>
          <p:spPr bwMode="auto">
            <a:xfrm>
              <a:off x="3403" y="2853"/>
              <a:ext cx="451" cy="2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200" b="1">
                  <a:solidFill>
                    <a:srgbClr val="FF0000"/>
                  </a:solidFill>
                  <a:latin typeface="Arial" charset="0"/>
                </a:rPr>
                <a:t>blur</a:t>
              </a: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5562600" y="2776535"/>
            <a:ext cx="3581400" cy="428624"/>
            <a:chOff x="2688" y="1749"/>
            <a:chExt cx="2256" cy="270"/>
          </a:xfrm>
        </p:grpSpPr>
        <p:sp>
          <p:nvSpPr>
            <p:cNvPr id="27690" name="Line 25"/>
            <p:cNvSpPr>
              <a:spLocks noChangeShapeType="1"/>
            </p:cNvSpPr>
            <p:nvPr/>
          </p:nvSpPr>
          <p:spPr bwMode="auto">
            <a:xfrm>
              <a:off x="2688" y="1968"/>
              <a:ext cx="225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1" name="Rectangle 26"/>
            <p:cNvSpPr>
              <a:spLocks noChangeArrowheads="1"/>
            </p:cNvSpPr>
            <p:nvPr/>
          </p:nvSpPr>
          <p:spPr bwMode="auto">
            <a:xfrm>
              <a:off x="3403" y="1749"/>
              <a:ext cx="451" cy="2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200" b="1">
                  <a:solidFill>
                    <a:srgbClr val="FF0000"/>
                  </a:solidFill>
                  <a:latin typeface="Arial" charset="0"/>
                </a:rPr>
                <a:t>blur</a:t>
              </a: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5410200" y="1709736"/>
            <a:ext cx="4191000" cy="428624"/>
            <a:chOff x="2544" y="1077"/>
            <a:chExt cx="2640" cy="270"/>
          </a:xfrm>
        </p:grpSpPr>
        <p:sp>
          <p:nvSpPr>
            <p:cNvPr id="27688" name="Line 28"/>
            <p:cNvSpPr>
              <a:spLocks noChangeShapeType="1"/>
            </p:cNvSpPr>
            <p:nvPr/>
          </p:nvSpPr>
          <p:spPr bwMode="auto">
            <a:xfrm>
              <a:off x="2544" y="1296"/>
              <a:ext cx="264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9" name="Rectangle 29"/>
            <p:cNvSpPr>
              <a:spLocks noChangeArrowheads="1"/>
            </p:cNvSpPr>
            <p:nvPr/>
          </p:nvSpPr>
          <p:spPr bwMode="auto">
            <a:xfrm>
              <a:off x="3408" y="1077"/>
              <a:ext cx="451" cy="2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200" b="1">
                  <a:solidFill>
                    <a:srgbClr val="FF0000"/>
                  </a:solidFill>
                  <a:latin typeface="Arial" charset="0"/>
                </a:rPr>
                <a:t>blur</a:t>
              </a: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5181600" y="3124200"/>
            <a:ext cx="2863850" cy="1752600"/>
            <a:chOff x="2688" y="1968"/>
            <a:chExt cx="1804" cy="1104"/>
          </a:xfrm>
        </p:grpSpPr>
        <p:sp>
          <p:nvSpPr>
            <p:cNvPr id="27686" name="Line 31"/>
            <p:cNvSpPr>
              <a:spLocks noChangeShapeType="1"/>
            </p:cNvSpPr>
            <p:nvPr/>
          </p:nvSpPr>
          <p:spPr bwMode="auto">
            <a:xfrm flipH="1" flipV="1">
              <a:off x="2688" y="1968"/>
              <a:ext cx="1776" cy="110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7" name="Rectangle 32"/>
            <p:cNvSpPr>
              <a:spLocks noChangeArrowheads="1"/>
            </p:cNvSpPr>
            <p:nvPr/>
          </p:nvSpPr>
          <p:spPr bwMode="auto">
            <a:xfrm rot="1953929">
              <a:off x="3387" y="2503"/>
              <a:ext cx="1105" cy="2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200" b="1">
                  <a:solidFill>
                    <a:srgbClr val="FF0000"/>
                  </a:solidFill>
                  <a:latin typeface="Arial" charset="0"/>
                </a:rPr>
                <a:t>sub-sample</a:t>
              </a:r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5410200" y="2057400"/>
            <a:ext cx="3733800" cy="1066800"/>
            <a:chOff x="2544" y="1296"/>
            <a:chExt cx="2352" cy="672"/>
          </a:xfrm>
        </p:grpSpPr>
        <p:sp>
          <p:nvSpPr>
            <p:cNvPr id="27684" name="Line 34"/>
            <p:cNvSpPr>
              <a:spLocks noChangeShapeType="1"/>
            </p:cNvSpPr>
            <p:nvPr/>
          </p:nvSpPr>
          <p:spPr bwMode="auto">
            <a:xfrm flipH="1" flipV="1">
              <a:off x="2544" y="1296"/>
              <a:ext cx="2352" cy="6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5" name="Rectangle 35"/>
            <p:cNvSpPr>
              <a:spLocks noChangeArrowheads="1"/>
            </p:cNvSpPr>
            <p:nvPr/>
          </p:nvSpPr>
          <p:spPr bwMode="auto">
            <a:xfrm rot="920934">
              <a:off x="3683" y="1552"/>
              <a:ext cx="1105" cy="2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200" b="1">
                  <a:solidFill>
                    <a:srgbClr val="FF0000"/>
                  </a:solidFill>
                  <a:latin typeface="Arial" charset="0"/>
                </a:rPr>
                <a:t>sub-sample</a:t>
              </a:r>
            </a:p>
          </p:txBody>
        </p:sp>
      </p:grp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5245100" y="1106489"/>
            <a:ext cx="4724400" cy="428626"/>
            <a:chOff x="2352" y="697"/>
            <a:chExt cx="2976" cy="270"/>
          </a:xfrm>
        </p:grpSpPr>
        <p:sp>
          <p:nvSpPr>
            <p:cNvPr id="27682" name="Line 37"/>
            <p:cNvSpPr>
              <a:spLocks noChangeShapeType="1"/>
            </p:cNvSpPr>
            <p:nvPr/>
          </p:nvSpPr>
          <p:spPr bwMode="auto">
            <a:xfrm flipH="1" flipV="1">
              <a:off x="2352" y="768"/>
              <a:ext cx="2976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3" name="Rectangle 38"/>
            <p:cNvSpPr>
              <a:spLocks noChangeArrowheads="1"/>
            </p:cNvSpPr>
            <p:nvPr/>
          </p:nvSpPr>
          <p:spPr bwMode="auto">
            <a:xfrm rot="257981">
              <a:off x="4218" y="697"/>
              <a:ext cx="1105" cy="2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200" b="1">
                  <a:solidFill>
                    <a:srgbClr val="FF0000"/>
                  </a:solidFill>
                  <a:latin typeface="Arial" charset="0"/>
                </a:rPr>
                <a:t>sub-sample</a:t>
              </a:r>
            </a:p>
          </p:txBody>
        </p:sp>
      </p:grpSp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5334000" y="1176337"/>
            <a:ext cx="4572000" cy="428624"/>
            <a:chOff x="2448" y="741"/>
            <a:chExt cx="2880" cy="270"/>
          </a:xfrm>
        </p:grpSpPr>
        <p:sp>
          <p:nvSpPr>
            <p:cNvPr id="27680" name="Line 40"/>
            <p:cNvSpPr>
              <a:spLocks noChangeShapeType="1"/>
            </p:cNvSpPr>
            <p:nvPr/>
          </p:nvSpPr>
          <p:spPr bwMode="auto">
            <a:xfrm>
              <a:off x="2448" y="960"/>
              <a:ext cx="28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1" name="Rectangle 41"/>
            <p:cNvSpPr>
              <a:spLocks noChangeArrowheads="1"/>
            </p:cNvSpPr>
            <p:nvPr/>
          </p:nvSpPr>
          <p:spPr bwMode="auto">
            <a:xfrm>
              <a:off x="3408" y="741"/>
              <a:ext cx="451" cy="2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200" b="1">
                  <a:solidFill>
                    <a:srgbClr val="FF0000"/>
                  </a:solidFill>
                  <a:latin typeface="Arial" charset="0"/>
                </a:rPr>
                <a:t>blur</a:t>
              </a:r>
            </a:p>
          </p:txBody>
        </p:sp>
      </p:grpSp>
      <p:grpSp>
        <p:nvGrpSpPr>
          <p:cNvPr id="9" name="Group 42"/>
          <p:cNvGrpSpPr>
            <a:grpSpLocks/>
          </p:cNvGrpSpPr>
          <p:nvPr/>
        </p:nvGrpSpPr>
        <p:grpSpPr bwMode="auto">
          <a:xfrm>
            <a:off x="5334001" y="1524000"/>
            <a:ext cx="4327525" cy="533400"/>
            <a:chOff x="2448" y="960"/>
            <a:chExt cx="2726" cy="336"/>
          </a:xfrm>
        </p:grpSpPr>
        <p:sp>
          <p:nvSpPr>
            <p:cNvPr id="27678" name="Line 43"/>
            <p:cNvSpPr>
              <a:spLocks noChangeShapeType="1"/>
            </p:cNvSpPr>
            <p:nvPr/>
          </p:nvSpPr>
          <p:spPr bwMode="auto">
            <a:xfrm flipH="1" flipV="1">
              <a:off x="2448" y="960"/>
              <a:ext cx="2688" cy="3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9" name="Rectangle 44"/>
            <p:cNvSpPr>
              <a:spLocks noChangeArrowheads="1"/>
            </p:cNvSpPr>
            <p:nvPr/>
          </p:nvSpPr>
          <p:spPr bwMode="auto">
            <a:xfrm rot="380680">
              <a:off x="4069" y="1014"/>
              <a:ext cx="1105" cy="2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200" b="1">
                  <a:solidFill>
                    <a:srgbClr val="FF0000"/>
                  </a:solidFill>
                  <a:latin typeface="Arial" charset="0"/>
                </a:rPr>
                <a:t>sub-sample</a:t>
              </a:r>
            </a:p>
          </p:txBody>
        </p:sp>
      </p:grpSp>
      <p:sp>
        <p:nvSpPr>
          <p:cNvPr id="27677" name="Rectangle 45"/>
          <p:cNvSpPr>
            <a:spLocks noChangeArrowheads="1"/>
          </p:cNvSpPr>
          <p:nvPr/>
        </p:nvSpPr>
        <p:spPr bwMode="auto">
          <a:xfrm>
            <a:off x="2209800" y="42672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4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873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Calibri" charset="0"/>
              </a:rPr>
              <a:t>Gaussian pyramid and stack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9388" y="990600"/>
            <a:ext cx="6119812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Box 3"/>
          <p:cNvSpPr txBox="1">
            <a:spLocks noChangeArrowheads="1"/>
          </p:cNvSpPr>
          <p:nvPr/>
        </p:nvSpPr>
        <p:spPr bwMode="auto">
          <a:xfrm>
            <a:off x="8855076" y="6488114"/>
            <a:ext cx="1812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</a:rPr>
              <a:t>Source: Forsyth</a:t>
            </a:r>
          </a:p>
        </p:txBody>
      </p:sp>
    </p:spTree>
    <p:extLst>
      <p:ext uri="{BB962C8B-B14F-4D97-AF65-F5344CB8AC3E}">
        <p14:creationId xmlns:p14="http://schemas.microsoft.com/office/powerpoint/2010/main" val="3571876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3000">
                <a:uFill>
                  <a:solidFill/>
                </a:uFill>
              </a:rPr>
              <a:t>Memory Usage</a:t>
            </a:r>
          </a:p>
        </p:txBody>
      </p:sp>
      <p:sp>
        <p:nvSpPr>
          <p:cNvPr id="411" name="Shape 411"/>
          <p:cNvSpPr>
            <a:spLocks noGrp="1"/>
          </p:cNvSpPr>
          <p:nvPr>
            <p:ph type="body" idx="1"/>
          </p:nvPr>
        </p:nvSpPr>
        <p:spPr>
          <a:xfrm>
            <a:off x="1828800" y="1219200"/>
            <a:ext cx="8534400" cy="5486400"/>
          </a:xfrm>
          <a:prstGeom prst="rect">
            <a:avLst/>
          </a:prstGeom>
        </p:spPr>
        <p:txBody>
          <a:bodyPr/>
          <a:lstStyle>
            <a:lvl1pPr marL="384175">
              <a:buFont typeface="Helvetica"/>
            </a:lvl1pPr>
          </a:lstStyle>
          <a:p>
            <a:pPr lvl="0">
              <a:defRPr sz="1800">
                <a:uFillTx/>
              </a:defRPr>
            </a:pPr>
            <a:r>
              <a:rPr lang="en-US" sz="2600" dirty="0">
                <a:uFill>
                  <a:solidFill/>
                </a:uFill>
              </a:rPr>
              <a:t>Each color is a separate pyramid</a:t>
            </a:r>
          </a:p>
          <a:p>
            <a:pPr lvl="0">
              <a:defRPr sz="1800">
                <a:uFillTx/>
              </a:defRPr>
            </a:pPr>
            <a:r>
              <a:rPr lang="en-US" sz="2600" dirty="0">
                <a:uFill>
                  <a:solidFill/>
                </a:uFill>
              </a:rPr>
              <a:t>3 pyramids fit into 2W x 2H image</a:t>
            </a:r>
            <a:endParaRPr sz="2600" dirty="0">
              <a:uFill>
                <a:solidFill/>
              </a:uFill>
            </a:endParaRPr>
          </a:p>
        </p:txBody>
      </p:sp>
      <p:pic>
        <p:nvPicPr>
          <p:cNvPr id="412" name="mipmap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00274" y="2095500"/>
            <a:ext cx="4847297" cy="4271846"/>
          </a:xfrm>
          <a:prstGeom prst="rect">
            <a:avLst/>
          </a:prstGeom>
          <a:ln w="12700">
            <a:miter lim="400000"/>
          </a:ln>
        </p:spPr>
      </p:pic>
      <p:pic>
        <p:nvPicPr>
          <p:cNvPr id="413" name="dragonvtoc_sample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0" y="1752600"/>
            <a:ext cx="2514600" cy="228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14" name="Shape 414"/>
          <p:cNvSpPr>
            <a:spLocks noGrp="1"/>
          </p:cNvSpPr>
          <p:nvPr>
            <p:ph type="sldNum" sz="quarter" idx="2"/>
          </p:nvPr>
        </p:nvSpPr>
        <p:spPr>
          <a:xfrm>
            <a:off x="10367011" y="6477000"/>
            <a:ext cx="307341" cy="279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uFillTx/>
              </a:defRPr>
            </a:pPr>
            <a:fld id="{86CB4B4D-7CA3-9044-876B-883B54F8677D}" type="slidenum">
              <a:rPr>
                <a:uFill>
                  <a:solidFill/>
                </a:uFill>
              </a:rPr>
              <a:t>15</a:t>
            </a:fld>
            <a:endParaRPr>
              <a:uFill>
                <a:solidFill/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422109772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45228-E320-8B4C-A931-EA8B4B21D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</a:t>
            </a:r>
            <a:r>
              <a:rPr lang="en-US" dirty="0" err="1"/>
              <a:t>upsampling</a:t>
            </a:r>
            <a:r>
              <a:rPr lang="en-US" dirty="0"/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06DD56-F8D1-0A49-92CB-31D8134393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Simple solution: Fill rest of the pixels with zeros</a:t>
            </a:r>
          </a:p>
          <a:p>
            <a:r>
              <a:rPr lang="en-US" dirty="0"/>
              <a:t>Obviously wrong. How can we do better?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C8C47FB-7241-6F4B-8D0A-ACA61BD60B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841470"/>
              </p:ext>
            </p:extLst>
          </p:nvPr>
        </p:nvGraphicFramePr>
        <p:xfrm>
          <a:off x="2221570" y="3617428"/>
          <a:ext cx="2383884" cy="181166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94628">
                  <a:extLst>
                    <a:ext uri="{9D8B030D-6E8A-4147-A177-3AD203B41FA5}">
                      <a16:colId xmlns:a16="http://schemas.microsoft.com/office/drawing/2014/main" val="3610566806"/>
                    </a:ext>
                  </a:extLst>
                </a:gridCol>
                <a:gridCol w="794628">
                  <a:extLst>
                    <a:ext uri="{9D8B030D-6E8A-4147-A177-3AD203B41FA5}">
                      <a16:colId xmlns:a16="http://schemas.microsoft.com/office/drawing/2014/main" val="2761438491"/>
                    </a:ext>
                  </a:extLst>
                </a:gridCol>
                <a:gridCol w="794628">
                  <a:extLst>
                    <a:ext uri="{9D8B030D-6E8A-4147-A177-3AD203B41FA5}">
                      <a16:colId xmlns:a16="http://schemas.microsoft.com/office/drawing/2014/main" val="3328955168"/>
                    </a:ext>
                  </a:extLst>
                </a:gridCol>
              </a:tblGrid>
              <a:tr h="6038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127395"/>
                  </a:ext>
                </a:extLst>
              </a:tr>
              <a:tr h="60388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0991352"/>
                  </a:ext>
                </a:extLst>
              </a:tr>
              <a:tr h="60388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99756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46DBA8F-FC24-AE42-B139-EDD67C826C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769875"/>
              </p:ext>
            </p:extLst>
          </p:nvPr>
        </p:nvGraphicFramePr>
        <p:xfrm>
          <a:off x="6742770" y="2473271"/>
          <a:ext cx="4064004" cy="401960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77334">
                  <a:extLst>
                    <a:ext uri="{9D8B030D-6E8A-4147-A177-3AD203B41FA5}">
                      <a16:colId xmlns:a16="http://schemas.microsoft.com/office/drawing/2014/main" val="2647491787"/>
                    </a:ext>
                  </a:extLst>
                </a:gridCol>
                <a:gridCol w="677334">
                  <a:extLst>
                    <a:ext uri="{9D8B030D-6E8A-4147-A177-3AD203B41FA5}">
                      <a16:colId xmlns:a16="http://schemas.microsoft.com/office/drawing/2014/main" val="1162345994"/>
                    </a:ext>
                  </a:extLst>
                </a:gridCol>
                <a:gridCol w="677334">
                  <a:extLst>
                    <a:ext uri="{9D8B030D-6E8A-4147-A177-3AD203B41FA5}">
                      <a16:colId xmlns:a16="http://schemas.microsoft.com/office/drawing/2014/main" val="2960933843"/>
                    </a:ext>
                  </a:extLst>
                </a:gridCol>
                <a:gridCol w="677334">
                  <a:extLst>
                    <a:ext uri="{9D8B030D-6E8A-4147-A177-3AD203B41FA5}">
                      <a16:colId xmlns:a16="http://schemas.microsoft.com/office/drawing/2014/main" val="2200559323"/>
                    </a:ext>
                  </a:extLst>
                </a:gridCol>
                <a:gridCol w="677334">
                  <a:extLst>
                    <a:ext uri="{9D8B030D-6E8A-4147-A177-3AD203B41FA5}">
                      <a16:colId xmlns:a16="http://schemas.microsoft.com/office/drawing/2014/main" val="2107416800"/>
                    </a:ext>
                  </a:extLst>
                </a:gridCol>
                <a:gridCol w="677334">
                  <a:extLst>
                    <a:ext uri="{9D8B030D-6E8A-4147-A177-3AD203B41FA5}">
                      <a16:colId xmlns:a16="http://schemas.microsoft.com/office/drawing/2014/main" val="3199882837"/>
                    </a:ext>
                  </a:extLst>
                </a:gridCol>
              </a:tblGrid>
              <a:tr h="6699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479025"/>
                  </a:ext>
                </a:extLst>
              </a:tr>
              <a:tr h="6699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611719"/>
                  </a:ext>
                </a:extLst>
              </a:tr>
              <a:tr h="6699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064826"/>
                  </a:ext>
                </a:extLst>
              </a:tr>
              <a:tr h="6699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253526"/>
                  </a:ext>
                </a:extLst>
              </a:tr>
              <a:tr h="6699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395353"/>
                  </a:ext>
                </a:extLst>
              </a:tr>
              <a:tr h="6699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7617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852808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84A38-708F-8D40-A69A-6CCD4E718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Upsampling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1497B-E3F1-414E-8EBC-F880596A03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</a:t>
            </a:r>
            <a:r>
              <a:rPr lang="en-US" i="1" dirty="0"/>
              <a:t>interpolate </a:t>
            </a:r>
            <a:r>
              <a:rPr lang="en-US" dirty="0"/>
              <a:t>intermediate pixels. What is the best way to interpolate?</a:t>
            </a:r>
          </a:p>
          <a:p>
            <a:pPr lvl="1"/>
            <a:r>
              <a:rPr lang="en-US" dirty="0"/>
              <a:t>Find the </a:t>
            </a:r>
            <a:r>
              <a:rPr lang="en-US" i="1" dirty="0"/>
              <a:t>most likely </a:t>
            </a:r>
            <a:r>
              <a:rPr lang="en-US" dirty="0"/>
              <a:t>high-res image</a:t>
            </a:r>
          </a:p>
          <a:p>
            <a:r>
              <a:rPr lang="en-US" dirty="0"/>
              <a:t>Recall: before subsampling, we removed high frequencies</a:t>
            </a:r>
          </a:p>
          <a:p>
            <a:r>
              <a:rPr lang="en-US" dirty="0"/>
              <a:t>Key idea: </a:t>
            </a:r>
            <a:r>
              <a:rPr lang="en-US" dirty="0" err="1"/>
              <a:t>upsampled</a:t>
            </a:r>
            <a:r>
              <a:rPr lang="en-US" dirty="0"/>
              <a:t> image should not have high frequencies either</a:t>
            </a:r>
          </a:p>
          <a:p>
            <a:r>
              <a:rPr lang="en-US" dirty="0"/>
              <a:t>Gaussian blur again!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76473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E0516-06BB-E243-9770-C33753510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Upsampling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E876D3-6714-B949-A977-3823B9F0FE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1: </a:t>
            </a:r>
            <a:r>
              <a:rPr lang="en-US" dirty="0" err="1"/>
              <a:t>upsample</a:t>
            </a:r>
            <a:r>
              <a:rPr lang="en-US" dirty="0"/>
              <a:t> and fill with 0s</a:t>
            </a:r>
          </a:p>
          <a:p>
            <a:r>
              <a:rPr lang="en-US" dirty="0"/>
              <a:t>Step 2: Gaussian blur to interpolate</a:t>
            </a:r>
          </a:p>
          <a:p>
            <a:r>
              <a:rPr lang="en-US" dirty="0"/>
              <a:t>Step 3: Scale correction</a:t>
            </a:r>
          </a:p>
          <a:p>
            <a:pPr lvl="1"/>
            <a:r>
              <a:rPr lang="en-US" dirty="0"/>
              <a:t>Gaussian blur is just weighted average</a:t>
            </a:r>
          </a:p>
          <a:p>
            <a:pPr lvl="1"/>
            <a:r>
              <a:rPr lang="en-US" dirty="0"/>
              <a:t>But we just introduced a bunch of zeros ==&gt; need to scale up the resulting image</a:t>
            </a:r>
          </a:p>
        </p:txBody>
      </p:sp>
    </p:spTree>
    <p:extLst>
      <p:ext uri="{BB962C8B-B14F-4D97-AF65-F5344CB8AC3E}">
        <p14:creationId xmlns:p14="http://schemas.microsoft.com/office/powerpoint/2010/main" val="130083519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2B8E9-99A1-E24F-B4D1-5F782DA52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Upsampling</a:t>
            </a:r>
            <a:r>
              <a:rPr lang="en-US" dirty="0"/>
              <a:t>: Step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9BC739-9517-7F41-8416-800E69025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01" y="2504861"/>
            <a:ext cx="2319765" cy="17398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CDBD73-9504-9843-840A-D2D977465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496" y="1690688"/>
            <a:ext cx="6280615" cy="4710461"/>
          </a:xfrm>
          <a:prstGeom prst="rect">
            <a:avLst/>
          </a:prstGeom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C66508CB-3D82-CF4E-AE93-246555EAC84C}"/>
              </a:ext>
            </a:extLst>
          </p:cNvPr>
          <p:cNvSpPr/>
          <p:nvPr/>
        </p:nvSpPr>
        <p:spPr>
          <a:xfrm>
            <a:off x="3614118" y="3131885"/>
            <a:ext cx="1114425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6184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56784-1BE5-7A41-A593-0E5A5D30E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Aliasing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C0EA2-F50B-C64E-91E5-86544B381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Images are made up of high frequency and low frequency components</a:t>
            </a:r>
          </a:p>
          <a:p>
            <a:r>
              <a:rPr lang="en-US" dirty="0"/>
              <a:t>High frequency components: pixel-to-pixel details</a:t>
            </a:r>
          </a:p>
          <a:p>
            <a:r>
              <a:rPr lang="en-US" dirty="0"/>
              <a:t>Low frequency components: high-level structure</a:t>
            </a:r>
          </a:p>
          <a:p>
            <a:r>
              <a:rPr lang="en-US" dirty="0"/>
              <a:t>What subsampling should do: remove pixel-to-pixel details, keep high-level structure</a:t>
            </a:r>
          </a:p>
          <a:p>
            <a:r>
              <a:rPr lang="en-US" dirty="0"/>
              <a:t>What naïve subsampling does: converts pixel-to-pixel details to new coarse structures </a:t>
            </a:r>
            <a:r>
              <a:rPr lang="en-US" dirty="0">
                <a:sym typeface="Wingdings" pitchFamily="2" charset="2"/>
              </a:rPr>
              <a:t>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1012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2F2ED-782B-8240-86B6-F9A052B9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Upsampling</a:t>
            </a:r>
            <a:r>
              <a:rPr lang="en-US" dirty="0"/>
              <a:t>: Step 2 + 3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4DC91F-473E-7B46-95C6-77CA366F6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0689"/>
            <a:ext cx="5313710" cy="3985282"/>
          </a:xfrm>
          <a:prstGeom prst="rect">
            <a:avLst/>
          </a:prstGeom>
        </p:spPr>
      </p:pic>
      <p:pic>
        <p:nvPicPr>
          <p:cNvPr id="6" name="Picture 5" descr="A picture containing sky, outdoor&#13;&#10;&#13;&#10;Description automatically generated">
            <a:extLst>
              <a:ext uri="{FF2B5EF4-FFF2-40B4-BE49-F238E27FC236}">
                <a16:creationId xmlns:a16="http://schemas.microsoft.com/office/drawing/2014/main" id="{F9EAC322-D17D-E043-A269-BFC765E2F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292" y="1690688"/>
            <a:ext cx="5313711" cy="3985283"/>
          </a:xfrm>
          <a:prstGeom prst="rect">
            <a:avLst/>
          </a:prstGeom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4354FA18-227C-1649-8782-2EFAB3EFBA6A}"/>
              </a:ext>
            </a:extLst>
          </p:cNvPr>
          <p:cNvSpPr/>
          <p:nvPr/>
        </p:nvSpPr>
        <p:spPr>
          <a:xfrm>
            <a:off x="5676899" y="3429000"/>
            <a:ext cx="823914" cy="6715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88523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-266883"/>
            <a:ext cx="7886700" cy="1325563"/>
          </a:xfrm>
        </p:spPr>
        <p:txBody>
          <a:bodyPr/>
          <a:lstStyle/>
          <a:p>
            <a:r>
              <a:rPr lang="en-US"/>
              <a:t>Laplacian pyramid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0993" y="4235824"/>
            <a:ext cx="2438400" cy="2438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0593" y="2830606"/>
            <a:ext cx="1219200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5393" y="2034988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7793" y="1544170"/>
            <a:ext cx="304800" cy="30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3993" y="1244698"/>
            <a:ext cx="152400" cy="152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1544170"/>
            <a:ext cx="304800" cy="304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2029660"/>
            <a:ext cx="609600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2830606"/>
            <a:ext cx="1219200" cy="1219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4235824"/>
            <a:ext cx="2438400" cy="2438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7807" y="4235824"/>
            <a:ext cx="2438400" cy="2438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7407" y="2830606"/>
            <a:ext cx="1219200" cy="1219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2207" y="2029660"/>
            <a:ext cx="6096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4607" y="1544170"/>
            <a:ext cx="304800" cy="304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0807" y="1200424"/>
            <a:ext cx="152400" cy="152400"/>
          </a:xfrm>
          <a:prstGeom prst="rect">
            <a:avLst/>
          </a:prstGeom>
        </p:spPr>
      </p:pic>
      <p:sp>
        <p:nvSpPr>
          <p:cNvPr id="17" name="Bent Arrow 16"/>
          <p:cNvSpPr/>
          <p:nvPr/>
        </p:nvSpPr>
        <p:spPr>
          <a:xfrm>
            <a:off x="1688593" y="3620896"/>
            <a:ext cx="452001" cy="54876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66046" y="3076815"/>
            <a:ext cx="697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Re-duce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887413" y="1060633"/>
            <a:ext cx="2823556" cy="474000"/>
            <a:chOff x="1363413" y="1060633"/>
            <a:chExt cx="2823556" cy="474000"/>
          </a:xfrm>
        </p:grpSpPr>
        <p:sp>
          <p:nvSpPr>
            <p:cNvPr id="19" name="Right Arrow 18"/>
            <p:cNvSpPr/>
            <p:nvPr/>
          </p:nvSpPr>
          <p:spPr>
            <a:xfrm rot="421689">
              <a:off x="1363413" y="1343078"/>
              <a:ext cx="2806048" cy="19155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 rot="424355">
              <a:off x="1450762" y="1060633"/>
              <a:ext cx="27362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Expand (</a:t>
              </a:r>
              <a:r>
                <a:rPr lang="en-US" dirty="0" err="1"/>
                <a:t>upsample</a:t>
              </a:r>
              <a:r>
                <a:rPr lang="en-US" dirty="0"/>
                <a:t> + blur)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7270555" y="1269845"/>
            <a:ext cx="53949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/>
              <a:t>=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944927" y="1671899"/>
            <a:ext cx="2736207" cy="462816"/>
            <a:chOff x="1450762" y="1060633"/>
            <a:chExt cx="2736207" cy="462816"/>
          </a:xfrm>
        </p:grpSpPr>
        <p:sp>
          <p:nvSpPr>
            <p:cNvPr id="28" name="Right Arrow 27"/>
            <p:cNvSpPr/>
            <p:nvPr/>
          </p:nvSpPr>
          <p:spPr>
            <a:xfrm rot="421689">
              <a:off x="1456476" y="1339030"/>
              <a:ext cx="2554682" cy="1844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 rot="424355">
              <a:off x="1450762" y="1060633"/>
              <a:ext cx="27362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Expand (</a:t>
              </a:r>
              <a:r>
                <a:rPr lang="en-US" dirty="0" err="1"/>
                <a:t>upsample</a:t>
              </a:r>
              <a:r>
                <a:rPr lang="en-US" dirty="0"/>
                <a:t> + blur)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977436" y="1321774"/>
            <a:ext cx="53949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/>
              <a:t>-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3074431" y="2410253"/>
            <a:ext cx="2819008" cy="399943"/>
            <a:chOff x="1367961" y="1060633"/>
            <a:chExt cx="2819008" cy="399943"/>
          </a:xfrm>
        </p:grpSpPr>
        <p:sp>
          <p:nvSpPr>
            <p:cNvPr id="31" name="Right Arrow 30"/>
            <p:cNvSpPr/>
            <p:nvPr/>
          </p:nvSpPr>
          <p:spPr>
            <a:xfrm rot="421689">
              <a:off x="1367961" y="1308564"/>
              <a:ext cx="2239449" cy="15201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 rot="424355">
              <a:off x="1450762" y="1060633"/>
              <a:ext cx="27362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Expand (</a:t>
              </a:r>
              <a:r>
                <a:rPr lang="en-US" dirty="0" err="1"/>
                <a:t>upsample</a:t>
              </a:r>
              <a:r>
                <a:rPr lang="en-US" dirty="0"/>
                <a:t> + blur)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433426" y="3802801"/>
            <a:ext cx="2814975" cy="369332"/>
            <a:chOff x="1371994" y="1060633"/>
            <a:chExt cx="2814975" cy="369332"/>
          </a:xfrm>
        </p:grpSpPr>
        <p:sp>
          <p:nvSpPr>
            <p:cNvPr id="34" name="Right Arrow 33"/>
            <p:cNvSpPr/>
            <p:nvPr/>
          </p:nvSpPr>
          <p:spPr>
            <a:xfrm rot="421689">
              <a:off x="1371994" y="1270882"/>
              <a:ext cx="1621783" cy="1240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 rot="424355">
              <a:off x="1450762" y="1060633"/>
              <a:ext cx="27362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Expand (</a:t>
              </a:r>
              <a:r>
                <a:rPr lang="en-US" dirty="0" err="1"/>
                <a:t>upsample</a:t>
              </a:r>
              <a:r>
                <a:rPr lang="en-US" dirty="0"/>
                <a:t> + blur)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974568" y="1895352"/>
            <a:ext cx="53949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/>
              <a:t>-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62264" y="2964910"/>
            <a:ext cx="53949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/>
              <a:t>-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270555" y="1931374"/>
            <a:ext cx="53949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/>
              <a:t>=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270555" y="3088885"/>
            <a:ext cx="53949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/>
              <a:t>=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270555" y="5101081"/>
            <a:ext cx="53949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/>
              <a:t>=</a:t>
            </a:r>
          </a:p>
        </p:txBody>
      </p:sp>
      <p:sp>
        <p:nvSpPr>
          <p:cNvPr id="41" name="Curved Down Arrow 40"/>
          <p:cNvSpPr/>
          <p:nvPr/>
        </p:nvSpPr>
        <p:spPr>
          <a:xfrm>
            <a:off x="2902593" y="594361"/>
            <a:ext cx="6082014" cy="57776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043281" y="5101081"/>
            <a:ext cx="53949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50532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1" grpId="0"/>
      <p:bldP spid="36" grpId="0"/>
      <p:bldP spid="37" grpId="0"/>
      <p:bldP spid="38" grpId="0"/>
      <p:bldP spid="39" grpId="0"/>
      <p:bldP spid="40" grpId="0"/>
      <p:bldP spid="41" grpId="0" animBg="1"/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-266883"/>
            <a:ext cx="7886700" cy="1325563"/>
          </a:xfrm>
        </p:spPr>
        <p:txBody>
          <a:bodyPr/>
          <a:lstStyle/>
          <a:p>
            <a:r>
              <a:rPr lang="en-US"/>
              <a:t>Laplacian pyramid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7807" y="4235824"/>
            <a:ext cx="2438400" cy="2438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7407" y="2830606"/>
            <a:ext cx="1219200" cy="1219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2207" y="2029660"/>
            <a:ext cx="6096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4607" y="1544170"/>
            <a:ext cx="304800" cy="304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0807" y="1043114"/>
            <a:ext cx="152400" cy="1524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524001" y="1269845"/>
            <a:ext cx="628605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4000" i="1" dirty="0"/>
              <a:t>L</a:t>
            </a:r>
            <a:r>
              <a:rPr lang="en-US" sz="4000" baseline="-25000" dirty="0"/>
              <a:t>3</a:t>
            </a:r>
            <a:r>
              <a:rPr lang="en-US" sz="4000" dirty="0"/>
              <a:t> = </a:t>
            </a:r>
            <a:r>
              <a:rPr lang="en-US" sz="4000" i="1" dirty="0"/>
              <a:t>G</a:t>
            </a:r>
            <a:r>
              <a:rPr lang="en-US" sz="4000" baseline="-25000" dirty="0"/>
              <a:t>3</a:t>
            </a:r>
            <a:r>
              <a:rPr lang="en-US" sz="4000" dirty="0"/>
              <a:t> - expand(</a:t>
            </a:r>
            <a:r>
              <a:rPr lang="en-US" sz="4000" i="1" dirty="0"/>
              <a:t>G</a:t>
            </a:r>
            <a:r>
              <a:rPr lang="en-US" sz="4000" baseline="-25000" dirty="0"/>
              <a:t>4</a:t>
            </a:r>
            <a:r>
              <a:rPr lang="en-US" sz="4000" dirty="0"/>
              <a:t>) =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524001" y="1931374"/>
            <a:ext cx="628605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4000" i="1" dirty="0"/>
              <a:t>L</a:t>
            </a:r>
            <a:r>
              <a:rPr lang="en-US" sz="4000" baseline="-25000" dirty="0"/>
              <a:t>2</a:t>
            </a:r>
            <a:r>
              <a:rPr lang="en-US" sz="4000" dirty="0"/>
              <a:t> = </a:t>
            </a:r>
            <a:r>
              <a:rPr lang="en-US" sz="4000" i="1" dirty="0"/>
              <a:t>G</a:t>
            </a:r>
            <a:r>
              <a:rPr lang="en-US" sz="4000" baseline="-25000" dirty="0"/>
              <a:t>2</a:t>
            </a:r>
            <a:r>
              <a:rPr lang="en-US" sz="4000" dirty="0"/>
              <a:t> - expand(</a:t>
            </a:r>
            <a:r>
              <a:rPr lang="en-US" sz="4000" i="1" dirty="0"/>
              <a:t>G</a:t>
            </a:r>
            <a:r>
              <a:rPr lang="en-US" sz="4000" baseline="-25000" dirty="0"/>
              <a:t>3</a:t>
            </a:r>
            <a:r>
              <a:rPr lang="en-US" sz="4000" dirty="0"/>
              <a:t>) =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24001" y="3088885"/>
            <a:ext cx="628605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4000" i="1" dirty="0"/>
              <a:t>L</a:t>
            </a:r>
            <a:r>
              <a:rPr lang="en-US" sz="4000" baseline="-25000" dirty="0"/>
              <a:t>1</a:t>
            </a:r>
            <a:r>
              <a:rPr lang="en-US" sz="4000" dirty="0"/>
              <a:t> = </a:t>
            </a:r>
            <a:r>
              <a:rPr lang="en-US" sz="4000" i="1" dirty="0"/>
              <a:t>G</a:t>
            </a:r>
            <a:r>
              <a:rPr lang="en-US" sz="4000" baseline="-25000" dirty="0"/>
              <a:t>1</a:t>
            </a:r>
            <a:r>
              <a:rPr lang="en-US" sz="4000" dirty="0"/>
              <a:t> - expand(</a:t>
            </a:r>
            <a:r>
              <a:rPr lang="en-US" sz="4000" i="1" dirty="0"/>
              <a:t>G</a:t>
            </a:r>
            <a:r>
              <a:rPr lang="en-US" sz="4000" baseline="-25000" dirty="0"/>
              <a:t>2</a:t>
            </a:r>
            <a:r>
              <a:rPr lang="en-US" sz="4000" dirty="0"/>
              <a:t>) =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524001" y="5101081"/>
            <a:ext cx="628605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4000" i="1" dirty="0"/>
              <a:t>L</a:t>
            </a:r>
            <a:r>
              <a:rPr lang="en-US" sz="4000" baseline="-25000" dirty="0"/>
              <a:t>0</a:t>
            </a:r>
            <a:r>
              <a:rPr lang="en-US" sz="4000" dirty="0"/>
              <a:t> = </a:t>
            </a:r>
            <a:r>
              <a:rPr lang="en-US" sz="4000" i="1" dirty="0"/>
              <a:t>G</a:t>
            </a:r>
            <a:r>
              <a:rPr lang="en-US" sz="4000" baseline="-25000" dirty="0"/>
              <a:t>0</a:t>
            </a:r>
            <a:r>
              <a:rPr lang="en-US" sz="4000" dirty="0"/>
              <a:t> - expand(</a:t>
            </a:r>
            <a:r>
              <a:rPr lang="en-US" sz="4000" i="1" dirty="0"/>
              <a:t>G</a:t>
            </a:r>
            <a:r>
              <a:rPr lang="en-US" sz="4000" baseline="-25000" dirty="0"/>
              <a:t>1</a:t>
            </a:r>
            <a:r>
              <a:rPr lang="en-US" sz="4000" dirty="0"/>
              <a:t>) =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440607" y="763963"/>
            <a:ext cx="536944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4000" i="1" dirty="0"/>
              <a:t>L</a:t>
            </a:r>
            <a:r>
              <a:rPr lang="en-US" sz="4000" baseline="-25000" dirty="0"/>
              <a:t>4</a:t>
            </a:r>
            <a:r>
              <a:rPr lang="en-US" sz="4000" dirty="0"/>
              <a:t> = </a:t>
            </a:r>
            <a:r>
              <a:rPr lang="en-US" sz="4000" i="1" dirty="0"/>
              <a:t>G</a:t>
            </a:r>
            <a:r>
              <a:rPr lang="en-US" sz="4000" baseline="-25000" dirty="0"/>
              <a:t>4</a:t>
            </a:r>
            <a:r>
              <a:rPr lang="en-US" sz="4000" dirty="0"/>
              <a:t> =</a:t>
            </a:r>
          </a:p>
        </p:txBody>
      </p:sp>
    </p:spTree>
    <p:extLst>
      <p:ext uri="{BB962C8B-B14F-4D97-AF65-F5344CB8AC3E}">
        <p14:creationId xmlns:p14="http://schemas.microsoft.com/office/powerpoint/2010/main" val="936152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-126893"/>
            <a:ext cx="7886700" cy="1325563"/>
          </a:xfrm>
        </p:spPr>
        <p:txBody>
          <a:bodyPr/>
          <a:lstStyle/>
          <a:p>
            <a:r>
              <a:rPr lang="en-US" dirty="0"/>
              <a:t>Reconstructing the image from a Laplacian pyramid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7806" y="4235823"/>
            <a:ext cx="2438400" cy="2438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7406" y="2790379"/>
            <a:ext cx="1219200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2206" y="2017460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4607" y="1555656"/>
            <a:ext cx="304800" cy="30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3993" y="1244698"/>
            <a:ext cx="152400" cy="152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1544170"/>
            <a:ext cx="304800" cy="304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2029660"/>
            <a:ext cx="609600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2830606"/>
            <a:ext cx="1219200" cy="1219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4235824"/>
            <a:ext cx="2438400" cy="2438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0593" y="2802992"/>
            <a:ext cx="1219200" cy="1219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4711" y="2017460"/>
            <a:ext cx="6096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7793" y="1555656"/>
            <a:ext cx="304800" cy="304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0807" y="1200424"/>
            <a:ext cx="152400" cy="15240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 flipH="1">
            <a:off x="6181349" y="1114762"/>
            <a:ext cx="2816437" cy="474000"/>
            <a:chOff x="1363413" y="1060633"/>
            <a:chExt cx="2823556" cy="474000"/>
          </a:xfrm>
        </p:grpSpPr>
        <p:sp>
          <p:nvSpPr>
            <p:cNvPr id="20" name="Right Arrow 19"/>
            <p:cNvSpPr/>
            <p:nvPr/>
          </p:nvSpPr>
          <p:spPr>
            <a:xfrm rot="421689">
              <a:off x="1363413" y="1343078"/>
              <a:ext cx="2806048" cy="19155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 rot="424355">
              <a:off x="1450762" y="1060633"/>
              <a:ext cx="27362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Expand (</a:t>
              </a:r>
              <a:r>
                <a:rPr lang="en-US" dirty="0" err="1"/>
                <a:t>upsample</a:t>
              </a:r>
              <a:r>
                <a:rPr lang="en-US" dirty="0"/>
                <a:t> + blur)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7270555" y="1269845"/>
            <a:ext cx="53949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/>
              <a:t>=</a:t>
            </a:r>
          </a:p>
        </p:txBody>
      </p:sp>
      <p:grpSp>
        <p:nvGrpSpPr>
          <p:cNvPr id="23" name="Group 22"/>
          <p:cNvGrpSpPr/>
          <p:nvPr/>
        </p:nvGrpSpPr>
        <p:grpSpPr>
          <a:xfrm flipH="1">
            <a:off x="6091771" y="1671919"/>
            <a:ext cx="2831019" cy="462816"/>
            <a:chOff x="1450762" y="1060633"/>
            <a:chExt cx="2736207" cy="462816"/>
          </a:xfrm>
        </p:grpSpPr>
        <p:sp>
          <p:nvSpPr>
            <p:cNvPr id="24" name="Right Arrow 23"/>
            <p:cNvSpPr/>
            <p:nvPr/>
          </p:nvSpPr>
          <p:spPr>
            <a:xfrm rot="421689">
              <a:off x="1456476" y="1339030"/>
              <a:ext cx="2554682" cy="1844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 rot="424355">
              <a:off x="1450762" y="1060633"/>
              <a:ext cx="27362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Expand (</a:t>
              </a:r>
              <a:r>
                <a:rPr lang="en-US" dirty="0" err="1"/>
                <a:t>upsample</a:t>
              </a:r>
              <a:r>
                <a:rPr lang="en-US" dirty="0"/>
                <a:t> + blur)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977436" y="1321774"/>
            <a:ext cx="53949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/>
              <a:t>+</a:t>
            </a:r>
          </a:p>
        </p:txBody>
      </p:sp>
      <p:grpSp>
        <p:nvGrpSpPr>
          <p:cNvPr id="27" name="Group 26"/>
          <p:cNvGrpSpPr/>
          <p:nvPr/>
        </p:nvGrpSpPr>
        <p:grpSpPr>
          <a:xfrm flipH="1">
            <a:off x="6303876" y="2355713"/>
            <a:ext cx="2618104" cy="454483"/>
            <a:chOff x="1281844" y="1006093"/>
            <a:chExt cx="2511412" cy="454483"/>
          </a:xfrm>
        </p:grpSpPr>
        <p:sp>
          <p:nvSpPr>
            <p:cNvPr id="28" name="Right Arrow 27"/>
            <p:cNvSpPr/>
            <p:nvPr/>
          </p:nvSpPr>
          <p:spPr>
            <a:xfrm rot="421689">
              <a:off x="1367961" y="1308564"/>
              <a:ext cx="2239449" cy="15201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 rot="424355">
              <a:off x="1281844" y="1006093"/>
              <a:ext cx="2511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Expand (</a:t>
              </a:r>
              <a:r>
                <a:rPr lang="en-US" dirty="0" err="1"/>
                <a:t>upsample</a:t>
              </a:r>
              <a:r>
                <a:rPr lang="en-US" dirty="0"/>
                <a:t> + blur)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 flipH="1">
            <a:off x="6247158" y="3782702"/>
            <a:ext cx="2596261" cy="369332"/>
            <a:chOff x="1058687" y="1040534"/>
            <a:chExt cx="3129780" cy="369332"/>
          </a:xfrm>
        </p:grpSpPr>
        <p:sp>
          <p:nvSpPr>
            <p:cNvPr id="31" name="Right Arrow 30"/>
            <p:cNvSpPr/>
            <p:nvPr/>
          </p:nvSpPr>
          <p:spPr>
            <a:xfrm rot="421689">
              <a:off x="1371994" y="1270882"/>
              <a:ext cx="1621783" cy="1240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 rot="424355">
              <a:off x="1058687" y="1040534"/>
              <a:ext cx="3129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Expand (</a:t>
              </a:r>
              <a:r>
                <a:rPr lang="en-US" dirty="0" err="1"/>
                <a:t>upsample</a:t>
              </a:r>
              <a:r>
                <a:rPr lang="en-US" dirty="0"/>
                <a:t> + blur)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974568" y="1895352"/>
            <a:ext cx="53949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/>
              <a:t>+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962264" y="2964910"/>
            <a:ext cx="53949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/>
              <a:t>+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270555" y="1931374"/>
            <a:ext cx="53949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/>
              <a:t>=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270555" y="3088885"/>
            <a:ext cx="53949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/>
              <a:t>=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270555" y="5101081"/>
            <a:ext cx="53949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/>
              <a:t>=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043281" y="5101081"/>
            <a:ext cx="53949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/>
              <a:t>+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7417" y="4235823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66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err="1">
                <a:latin typeface="Calibri" charset="0"/>
              </a:rPr>
              <a:t>Laplacian</a:t>
            </a:r>
            <a:r>
              <a:rPr lang="en-US" dirty="0">
                <a:latin typeface="Calibri" charset="0"/>
              </a:rPr>
              <a:t> pyramid</a:t>
            </a:r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1066801"/>
            <a:ext cx="5868988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Box 3"/>
          <p:cNvSpPr txBox="1">
            <a:spLocks noChangeArrowheads="1"/>
          </p:cNvSpPr>
          <p:nvPr/>
        </p:nvSpPr>
        <p:spPr bwMode="auto">
          <a:xfrm>
            <a:off x="8855076" y="6488114"/>
            <a:ext cx="1812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Arial" charset="0"/>
              </a:rPr>
              <a:t>Source: Forsyth</a:t>
            </a:r>
          </a:p>
        </p:txBody>
      </p:sp>
    </p:spTree>
    <p:extLst>
      <p:ext uri="{BB962C8B-B14F-4D97-AF65-F5344CB8AC3E}">
        <p14:creationId xmlns:p14="http://schemas.microsoft.com/office/powerpoint/2010/main" val="2519644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B01DC-973E-A34E-BADE-4AE3374CD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Interpolation in general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F03C2-4C21-C245-9832-54995EC094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more general question</a:t>
            </a:r>
          </a:p>
          <a:p>
            <a:r>
              <a:rPr lang="en-US" dirty="0"/>
              <a:t>Given some known pixels in the image (shown in blue) how can we get the value of other pixels (shown in red)</a:t>
            </a:r>
          </a:p>
          <a:p>
            <a:r>
              <a:rPr lang="en-US" dirty="0"/>
              <a:t>In our case, known pixels are in every other row/column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A3DCD90-0D5C-6E4D-8ED3-F446B85ECFE1}"/>
              </a:ext>
            </a:extLst>
          </p:cNvPr>
          <p:cNvSpPr/>
          <p:nvPr/>
        </p:nvSpPr>
        <p:spPr>
          <a:xfrm>
            <a:off x="3133493" y="4059044"/>
            <a:ext cx="310896" cy="312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3B18007-D585-9B45-832B-519446616D10}"/>
              </a:ext>
            </a:extLst>
          </p:cNvPr>
          <p:cNvSpPr/>
          <p:nvPr/>
        </p:nvSpPr>
        <p:spPr>
          <a:xfrm>
            <a:off x="4014555" y="4059044"/>
            <a:ext cx="310896" cy="312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3236B6E-8C62-0145-A762-951973926190}"/>
              </a:ext>
            </a:extLst>
          </p:cNvPr>
          <p:cNvSpPr/>
          <p:nvPr/>
        </p:nvSpPr>
        <p:spPr>
          <a:xfrm>
            <a:off x="4914668" y="4059044"/>
            <a:ext cx="310896" cy="312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B133F52-7979-7141-BC88-91E2D31DC914}"/>
              </a:ext>
            </a:extLst>
          </p:cNvPr>
          <p:cNvSpPr/>
          <p:nvPr/>
        </p:nvSpPr>
        <p:spPr>
          <a:xfrm>
            <a:off x="5795730" y="4059044"/>
            <a:ext cx="310896" cy="312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C09102E-6A7D-1F46-8FB1-CA61BCEED349}"/>
              </a:ext>
            </a:extLst>
          </p:cNvPr>
          <p:cNvSpPr/>
          <p:nvPr/>
        </p:nvSpPr>
        <p:spPr>
          <a:xfrm>
            <a:off x="3133493" y="4805769"/>
            <a:ext cx="310896" cy="312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304D03E-0B6B-AD49-9C90-3C3EA0DB3060}"/>
              </a:ext>
            </a:extLst>
          </p:cNvPr>
          <p:cNvSpPr/>
          <p:nvPr/>
        </p:nvSpPr>
        <p:spPr>
          <a:xfrm>
            <a:off x="4014555" y="4805769"/>
            <a:ext cx="310896" cy="312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F6FF3CC-CDED-6A40-888E-5BAB8940D4B5}"/>
              </a:ext>
            </a:extLst>
          </p:cNvPr>
          <p:cNvSpPr/>
          <p:nvPr/>
        </p:nvSpPr>
        <p:spPr>
          <a:xfrm>
            <a:off x="4914668" y="4805769"/>
            <a:ext cx="310896" cy="312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3B3A8A8-4272-8647-976F-B8E20ED6726C}"/>
              </a:ext>
            </a:extLst>
          </p:cNvPr>
          <p:cNvSpPr/>
          <p:nvPr/>
        </p:nvSpPr>
        <p:spPr>
          <a:xfrm>
            <a:off x="5795730" y="4805769"/>
            <a:ext cx="310896" cy="312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C765BDF-1A63-DA4E-88E5-FE1D59153658}"/>
              </a:ext>
            </a:extLst>
          </p:cNvPr>
          <p:cNvSpPr/>
          <p:nvPr/>
        </p:nvSpPr>
        <p:spPr>
          <a:xfrm>
            <a:off x="3122867" y="5552494"/>
            <a:ext cx="310896" cy="312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DC40026-CD04-DF41-B9BB-6FBE26E19E7D}"/>
              </a:ext>
            </a:extLst>
          </p:cNvPr>
          <p:cNvSpPr/>
          <p:nvPr/>
        </p:nvSpPr>
        <p:spPr>
          <a:xfrm>
            <a:off x="4003929" y="5552494"/>
            <a:ext cx="310896" cy="312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2A4578-0E87-D844-91E0-BDF3A8A83DC0}"/>
              </a:ext>
            </a:extLst>
          </p:cNvPr>
          <p:cNvSpPr/>
          <p:nvPr/>
        </p:nvSpPr>
        <p:spPr>
          <a:xfrm>
            <a:off x="4904042" y="5552494"/>
            <a:ext cx="310896" cy="312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A660F23-1D39-1A41-AAD3-BF9BB1E805DC}"/>
              </a:ext>
            </a:extLst>
          </p:cNvPr>
          <p:cNvSpPr/>
          <p:nvPr/>
        </p:nvSpPr>
        <p:spPr>
          <a:xfrm>
            <a:off x="5785104" y="5552494"/>
            <a:ext cx="310896" cy="312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7EFD043-E9F1-6844-8E44-E34B455EAED4}"/>
              </a:ext>
            </a:extLst>
          </p:cNvPr>
          <p:cNvSpPr/>
          <p:nvPr/>
        </p:nvSpPr>
        <p:spPr>
          <a:xfrm>
            <a:off x="3122867" y="6230656"/>
            <a:ext cx="310896" cy="312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B3558EE-14F4-194A-922C-63CFAA84076B}"/>
              </a:ext>
            </a:extLst>
          </p:cNvPr>
          <p:cNvSpPr/>
          <p:nvPr/>
        </p:nvSpPr>
        <p:spPr>
          <a:xfrm>
            <a:off x="4003929" y="6230656"/>
            <a:ext cx="310896" cy="312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23E7BAE-2558-CB41-B092-4F815DB7DBEF}"/>
              </a:ext>
            </a:extLst>
          </p:cNvPr>
          <p:cNvSpPr/>
          <p:nvPr/>
        </p:nvSpPr>
        <p:spPr>
          <a:xfrm>
            <a:off x="4904042" y="6230656"/>
            <a:ext cx="310896" cy="312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01EA023-5483-8A4D-8E0B-0208F9C0AA4B}"/>
              </a:ext>
            </a:extLst>
          </p:cNvPr>
          <p:cNvSpPr/>
          <p:nvPr/>
        </p:nvSpPr>
        <p:spPr>
          <a:xfrm>
            <a:off x="5785104" y="6230656"/>
            <a:ext cx="310896" cy="312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F06B609-9E0D-9649-8B47-E8B7A0769860}"/>
              </a:ext>
            </a:extLst>
          </p:cNvPr>
          <p:cNvSpPr/>
          <p:nvPr/>
        </p:nvSpPr>
        <p:spPr>
          <a:xfrm>
            <a:off x="4603772" y="5170911"/>
            <a:ext cx="310896" cy="3122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88818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DD1FA-CB73-8F43-A2BE-1BA594E84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Interpolation in general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13F891-16D1-4441-AE3E-9249273120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Gaussian interpolation: set new pixels to be weighted combination of known pixels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Other forms of interpolation: other weights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1A29DB-CB82-014A-83A5-F5026AA21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0" y="2813050"/>
            <a:ext cx="6983916" cy="10126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BF8BA3-20E2-294B-954B-5E8D43678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850" y="4513293"/>
            <a:ext cx="5969155" cy="84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716690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7C45E-FCAE-9747-9758-E38605F77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Interpolation in general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C53C2-1623-8A40-A3B1-833270A88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111189"/>
            <a:ext cx="10515600" cy="3065773"/>
          </a:xfrm>
        </p:spPr>
        <p:txBody>
          <a:bodyPr/>
          <a:lstStyle/>
          <a:p>
            <a:r>
              <a:rPr lang="en-US" dirty="0"/>
              <a:t>Nearest neighbor interpolation</a:t>
            </a:r>
          </a:p>
          <a:p>
            <a:pPr lvl="1"/>
            <a:r>
              <a:rPr lang="en-US" dirty="0"/>
              <a:t>Find the nearest known pixel</a:t>
            </a:r>
          </a:p>
          <a:p>
            <a:pPr lvl="1"/>
            <a:r>
              <a:rPr lang="en-US" dirty="0"/>
              <a:t>Copy its value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CA6AF5-AA19-B147-97BD-7CAE2C664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341" y="1873888"/>
            <a:ext cx="6458415" cy="9116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7CF2D4-FD60-CA45-A698-B7BCA8EAF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2563" y="4979987"/>
            <a:ext cx="36068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210686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EAB76-28F9-6944-A6EC-9F949B7E9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Nearest-</a:t>
            </a:r>
            <a:r>
              <a:rPr lang="en-US" dirty="0" err="1"/>
              <a:t>neighnbor</a:t>
            </a:r>
            <a:r>
              <a:rPr lang="en-US" dirty="0"/>
              <a:t> interpolation</a:t>
            </a:r>
          </a:p>
        </p:txBody>
      </p:sp>
      <p:pic>
        <p:nvPicPr>
          <p:cNvPr id="5" name="Picture 4" descr="A tall building&#13;&#10;&#13;&#10;Description automatically generated">
            <a:extLst>
              <a:ext uri="{FF2B5EF4-FFF2-40B4-BE49-F238E27FC236}">
                <a16:creationId xmlns:a16="http://schemas.microsoft.com/office/drawing/2014/main" id="{293325E2-EE0C-124A-BA95-B26186AFB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1524000"/>
            <a:ext cx="6959600" cy="5219700"/>
          </a:xfrm>
          <a:prstGeom prst="rect">
            <a:avLst/>
          </a:prstGeom>
        </p:spPr>
      </p:pic>
      <p:pic>
        <p:nvPicPr>
          <p:cNvPr id="6" name="Picture 5" descr="A tall building&#13;&#10;&#13;&#10;Description automatically generated">
            <a:extLst>
              <a:ext uri="{FF2B5EF4-FFF2-40B4-BE49-F238E27FC236}">
                <a16:creationId xmlns:a16="http://schemas.microsoft.com/office/drawing/2014/main" id="{3CC0BC94-D538-B346-8D0E-FF68E8379F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50" t="40636" r="30922" b="42674"/>
          <a:stretch/>
        </p:blipFill>
        <p:spPr>
          <a:xfrm>
            <a:off x="9315450" y="2849563"/>
            <a:ext cx="1741488" cy="184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729679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7D76586-4E37-F648-BFE1-2A602543026D}"/>
                  </a:ext>
                </a:extLst>
              </p:cNvPr>
              <p:cNvSpPr/>
              <p:nvPr/>
            </p:nvSpPr>
            <p:spPr>
              <a:xfrm>
                <a:off x="10229849" y="2787067"/>
                <a:ext cx="973647" cy="856246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7D76586-4E37-F648-BFE1-2A60254302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849" y="2787067"/>
                <a:ext cx="973647" cy="8562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2699277-333E-AA4F-AE99-829C0AB8436E}"/>
                  </a:ext>
                </a:extLst>
              </p:cNvPr>
              <p:cNvSpPr/>
              <p:nvPr/>
            </p:nvSpPr>
            <p:spPr>
              <a:xfrm>
                <a:off x="10229849" y="3643313"/>
                <a:ext cx="973647" cy="1995114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2699277-333E-AA4F-AE99-829C0AB843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849" y="3643313"/>
                <a:ext cx="973647" cy="19951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BB2F69C-2CD0-A443-AB79-D4B66F801DE3}"/>
                  </a:ext>
                </a:extLst>
              </p:cNvPr>
              <p:cNvSpPr/>
              <p:nvPr/>
            </p:nvSpPr>
            <p:spPr>
              <a:xfrm>
                <a:off x="8313930" y="3643313"/>
                <a:ext cx="1915919" cy="199511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BB2F69C-2CD0-A443-AB79-D4B66F801D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3930" y="3643313"/>
                <a:ext cx="1915919" cy="19951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CDFCDE0-E5D6-EA4E-920D-DEECAE383660}"/>
                  </a:ext>
                </a:extLst>
              </p:cNvPr>
              <p:cNvSpPr/>
              <p:nvPr/>
            </p:nvSpPr>
            <p:spPr>
              <a:xfrm>
                <a:off x="8313931" y="2787067"/>
                <a:ext cx="1915919" cy="856246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CDFCDE0-E5D6-EA4E-920D-DEECAE3836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3931" y="2787067"/>
                <a:ext cx="1915919" cy="8562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3A4F7578-ECAB-794E-A39A-794F6D73A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Bilinear interpolation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D9ABF04-32C3-B047-8193-FD2F964931F0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38200" y="2971799"/>
                <a:ext cx="6162675" cy="3205163"/>
              </a:xfrm>
            </p:spPr>
            <p:txBody>
              <a:bodyPr/>
              <a:lstStyle/>
              <a:p>
                <a:r>
                  <a:rPr lang="en-US" dirty="0"/>
                  <a:t>Find the four nearest neighbors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Compute weighted average of the four</a:t>
                </a: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D9ABF04-32C3-B047-8193-FD2F964931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2971799"/>
                <a:ext cx="6162675" cy="3205163"/>
              </a:xfrm>
              <a:blipFill>
                <a:blip r:embed="rId6"/>
                <a:stretch>
                  <a:fillRect l="-1646" t="-2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A142999-0231-D44C-941D-8D38CFA0DC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5516" y="1690688"/>
            <a:ext cx="6458415" cy="91164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8F2E7C8-3D36-6448-901F-CF85E06A027D}"/>
              </a:ext>
            </a:extLst>
          </p:cNvPr>
          <p:cNvSpPr/>
          <p:nvPr/>
        </p:nvSpPr>
        <p:spPr>
          <a:xfrm>
            <a:off x="8158483" y="2630950"/>
            <a:ext cx="310896" cy="312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F31BADA-5358-2B46-A3AF-D8CBF72C8962}"/>
              </a:ext>
            </a:extLst>
          </p:cNvPr>
          <p:cNvSpPr/>
          <p:nvPr/>
        </p:nvSpPr>
        <p:spPr>
          <a:xfrm>
            <a:off x="8158483" y="5512263"/>
            <a:ext cx="310896" cy="312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F7491A5-AB07-DD4F-A625-7BE09F9E01EB}"/>
              </a:ext>
            </a:extLst>
          </p:cNvPr>
          <p:cNvSpPr/>
          <p:nvPr/>
        </p:nvSpPr>
        <p:spPr>
          <a:xfrm>
            <a:off x="11042904" y="5507460"/>
            <a:ext cx="310896" cy="312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CC7FD76-4C0C-A44C-81F3-49898324AC69}"/>
              </a:ext>
            </a:extLst>
          </p:cNvPr>
          <p:cNvSpPr/>
          <p:nvPr/>
        </p:nvSpPr>
        <p:spPr>
          <a:xfrm>
            <a:off x="11041570" y="2630950"/>
            <a:ext cx="310896" cy="312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5535B1F-848C-BD46-9FEF-DCD6FBCB7C7F}"/>
              </a:ext>
            </a:extLst>
          </p:cNvPr>
          <p:cNvSpPr/>
          <p:nvPr/>
        </p:nvSpPr>
        <p:spPr>
          <a:xfrm>
            <a:off x="10079545" y="3457243"/>
            <a:ext cx="310896" cy="3122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65274FA-6632-4047-A4C9-C0C917B50BA1}"/>
              </a:ext>
            </a:extLst>
          </p:cNvPr>
          <p:cNvCxnSpPr>
            <a:cxnSpLocks/>
          </p:cNvCxnSpPr>
          <p:nvPr/>
        </p:nvCxnSpPr>
        <p:spPr>
          <a:xfrm>
            <a:off x="7972425" y="2787067"/>
            <a:ext cx="3643313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6A5BCB3-BB9F-0540-89B3-942B874FCD80}"/>
              </a:ext>
            </a:extLst>
          </p:cNvPr>
          <p:cNvCxnSpPr>
            <a:cxnSpLocks/>
          </p:cNvCxnSpPr>
          <p:nvPr/>
        </p:nvCxnSpPr>
        <p:spPr>
          <a:xfrm>
            <a:off x="7972425" y="3639555"/>
            <a:ext cx="3643313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14E0E9-1D51-9946-BCE1-002C9B6FE927}"/>
              </a:ext>
            </a:extLst>
          </p:cNvPr>
          <p:cNvCxnSpPr>
            <a:cxnSpLocks/>
          </p:cNvCxnSpPr>
          <p:nvPr/>
        </p:nvCxnSpPr>
        <p:spPr>
          <a:xfrm>
            <a:off x="7972425" y="5644194"/>
            <a:ext cx="3643313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7F7CD7-6879-4042-8116-2B919727F96A}"/>
              </a:ext>
            </a:extLst>
          </p:cNvPr>
          <p:cNvCxnSpPr>
            <a:cxnSpLocks/>
          </p:cNvCxnSpPr>
          <p:nvPr/>
        </p:nvCxnSpPr>
        <p:spPr>
          <a:xfrm flipV="1">
            <a:off x="8313930" y="2486025"/>
            <a:ext cx="0" cy="3586163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88A6160-4F85-F64E-A61E-D2CAF333BCAE}"/>
              </a:ext>
            </a:extLst>
          </p:cNvPr>
          <p:cNvCxnSpPr>
            <a:cxnSpLocks/>
          </p:cNvCxnSpPr>
          <p:nvPr/>
        </p:nvCxnSpPr>
        <p:spPr>
          <a:xfrm flipV="1">
            <a:off x="10229849" y="2486025"/>
            <a:ext cx="0" cy="3586163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CB69184-CA4F-6F40-88B9-74FA26902FE6}"/>
              </a:ext>
            </a:extLst>
          </p:cNvPr>
          <p:cNvCxnSpPr>
            <a:cxnSpLocks/>
          </p:cNvCxnSpPr>
          <p:nvPr/>
        </p:nvCxnSpPr>
        <p:spPr>
          <a:xfrm flipV="1">
            <a:off x="11203496" y="2486025"/>
            <a:ext cx="0" cy="3586163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5E01CDF-525D-504D-902D-B923B912B5A4}"/>
                  </a:ext>
                </a:extLst>
              </p:cNvPr>
              <p:cNvSpPr txBox="1"/>
              <p:nvPr/>
            </p:nvSpPr>
            <p:spPr>
              <a:xfrm>
                <a:off x="7452593" y="2480892"/>
                <a:ext cx="6579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5E01CDF-525D-504D-902D-B923B912B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593" y="2480892"/>
                <a:ext cx="657918" cy="584775"/>
              </a:xfrm>
              <a:prstGeom prst="rect">
                <a:avLst/>
              </a:prstGeom>
              <a:blipFill>
                <a:blip r:embed="rId8"/>
                <a:stretch>
                  <a:fillRect l="-3774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FB1E709-01A0-374D-A2DA-C3A33931EC30}"/>
                  </a:ext>
                </a:extLst>
              </p:cNvPr>
              <p:cNvSpPr txBox="1"/>
              <p:nvPr/>
            </p:nvSpPr>
            <p:spPr>
              <a:xfrm>
                <a:off x="7453900" y="3246926"/>
                <a:ext cx="6579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FB1E709-01A0-374D-A2DA-C3A33931E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3900" y="3246926"/>
                <a:ext cx="657918" cy="584775"/>
              </a:xfrm>
              <a:prstGeom prst="rect">
                <a:avLst/>
              </a:prstGeom>
              <a:blipFill>
                <a:blip r:embed="rId9"/>
                <a:stretch>
                  <a:fillRect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5F9B0BD-3394-884C-90B0-EF916D17F73E}"/>
                  </a:ext>
                </a:extLst>
              </p:cNvPr>
              <p:cNvSpPr txBox="1"/>
              <p:nvPr/>
            </p:nvSpPr>
            <p:spPr>
              <a:xfrm>
                <a:off x="7381093" y="5234919"/>
                <a:ext cx="6579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5F9B0BD-3394-884C-90B0-EF916D17F7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1093" y="5234919"/>
                <a:ext cx="657918" cy="584775"/>
              </a:xfrm>
              <a:prstGeom prst="rect">
                <a:avLst/>
              </a:prstGeom>
              <a:blipFill>
                <a:blip r:embed="rId10"/>
                <a:stretch>
                  <a:fillRect l="-9434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583B883-DED1-7C47-B085-3B61B32A970A}"/>
                  </a:ext>
                </a:extLst>
              </p:cNvPr>
              <p:cNvSpPr txBox="1"/>
              <p:nvPr/>
            </p:nvSpPr>
            <p:spPr>
              <a:xfrm>
                <a:off x="7984971" y="6061301"/>
                <a:ext cx="6579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583B883-DED1-7C47-B085-3B61B32A9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971" y="6061301"/>
                <a:ext cx="657918" cy="584775"/>
              </a:xfrm>
              <a:prstGeom prst="rect">
                <a:avLst/>
              </a:prstGeom>
              <a:blipFill>
                <a:blip r:embed="rId11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425FC38-01A4-2B42-8707-09F9666F4851}"/>
                  </a:ext>
                </a:extLst>
              </p:cNvPr>
              <p:cNvSpPr txBox="1"/>
              <p:nvPr/>
            </p:nvSpPr>
            <p:spPr>
              <a:xfrm>
                <a:off x="9969183" y="5935917"/>
                <a:ext cx="6579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425FC38-01A4-2B42-8707-09F9666F48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9183" y="5935917"/>
                <a:ext cx="657918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593E232-0B1B-574F-B2D7-DE614BD1800D}"/>
                  </a:ext>
                </a:extLst>
              </p:cNvPr>
              <p:cNvSpPr txBox="1"/>
              <p:nvPr/>
            </p:nvSpPr>
            <p:spPr>
              <a:xfrm>
                <a:off x="10969308" y="5962112"/>
                <a:ext cx="6579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593E232-0B1B-574F-B2D7-DE614BD18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9308" y="5962112"/>
                <a:ext cx="657918" cy="584775"/>
              </a:xfrm>
              <a:prstGeom prst="rect">
                <a:avLst/>
              </a:prstGeom>
              <a:blipFill>
                <a:blip r:embed="rId13"/>
                <a:stretch>
                  <a:fillRect l="-5769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>
            <a:extLst>
              <a:ext uri="{FF2B5EF4-FFF2-40B4-BE49-F238E27FC236}">
                <a16:creationId xmlns:a16="http://schemas.microsoft.com/office/drawing/2014/main" id="{B840E6D5-BF1D-E847-8C52-6903B36EF03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67342" y="4557536"/>
            <a:ext cx="3147802" cy="179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21157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1BDDA-F59D-E945-9FED-D15FC461C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Aliasing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13CE9D6-9413-8C44-BBF4-699D4B5809AD}"/>
              </a:ext>
            </a:extLst>
          </p:cNvPr>
          <p:cNvGrpSpPr/>
          <p:nvPr/>
        </p:nvGrpSpPr>
        <p:grpSpPr>
          <a:xfrm>
            <a:off x="3105964" y="532413"/>
            <a:ext cx="7772399" cy="6069806"/>
            <a:chOff x="1957388" y="588169"/>
            <a:chExt cx="7772399" cy="6069806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DD4F3EB-BA1A-A04A-BFBE-B10BCC66E7C2}"/>
                </a:ext>
              </a:extLst>
            </p:cNvPr>
            <p:cNvSpPr/>
            <p:nvPr/>
          </p:nvSpPr>
          <p:spPr>
            <a:xfrm>
              <a:off x="1971675" y="614363"/>
              <a:ext cx="7729538" cy="604361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A1F89E0-AE93-C54E-A22C-9F97A78A7D01}"/>
                </a:ext>
              </a:extLst>
            </p:cNvPr>
            <p:cNvCxnSpPr/>
            <p:nvPr/>
          </p:nvCxnSpPr>
          <p:spPr>
            <a:xfrm>
              <a:off x="1971675" y="614363"/>
              <a:ext cx="7729538" cy="2000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D74BA6B-76D1-3746-8DD8-6B0E20CDBFF6}"/>
                </a:ext>
              </a:extLst>
            </p:cNvPr>
            <p:cNvCxnSpPr>
              <a:cxnSpLocks/>
            </p:cNvCxnSpPr>
            <p:nvPr/>
          </p:nvCxnSpPr>
          <p:spPr>
            <a:xfrm>
              <a:off x="1971675" y="614363"/>
              <a:ext cx="7729538" cy="371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C96EDCE-2E1D-6F47-86A6-3DA52B6F4278}"/>
                </a:ext>
              </a:extLst>
            </p:cNvPr>
            <p:cNvCxnSpPr>
              <a:cxnSpLocks/>
            </p:cNvCxnSpPr>
            <p:nvPr/>
          </p:nvCxnSpPr>
          <p:spPr>
            <a:xfrm>
              <a:off x="1971675" y="614363"/>
              <a:ext cx="7729538" cy="5286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F199E04-08C0-8D43-BBD7-C7F588DAA3ED}"/>
                </a:ext>
              </a:extLst>
            </p:cNvPr>
            <p:cNvCxnSpPr>
              <a:cxnSpLocks/>
            </p:cNvCxnSpPr>
            <p:nvPr/>
          </p:nvCxnSpPr>
          <p:spPr>
            <a:xfrm>
              <a:off x="1971675" y="614363"/>
              <a:ext cx="7729538" cy="7143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31236C8-A343-8145-9AA2-79943DD9D21D}"/>
                </a:ext>
              </a:extLst>
            </p:cNvPr>
            <p:cNvCxnSpPr>
              <a:cxnSpLocks/>
            </p:cNvCxnSpPr>
            <p:nvPr/>
          </p:nvCxnSpPr>
          <p:spPr>
            <a:xfrm>
              <a:off x="1971675" y="614363"/>
              <a:ext cx="7729538" cy="8858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07BE6FA-1688-B344-BDB8-2B13C8768682}"/>
                </a:ext>
              </a:extLst>
            </p:cNvPr>
            <p:cNvCxnSpPr>
              <a:cxnSpLocks/>
            </p:cNvCxnSpPr>
            <p:nvPr/>
          </p:nvCxnSpPr>
          <p:spPr>
            <a:xfrm>
              <a:off x="1971675" y="614363"/>
              <a:ext cx="7729538" cy="10715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D8CCF32-AD93-2B4E-BF0D-59067F678C4E}"/>
                </a:ext>
              </a:extLst>
            </p:cNvPr>
            <p:cNvCxnSpPr>
              <a:cxnSpLocks/>
            </p:cNvCxnSpPr>
            <p:nvPr/>
          </p:nvCxnSpPr>
          <p:spPr>
            <a:xfrm>
              <a:off x="1971675" y="614363"/>
              <a:ext cx="7729538" cy="12573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48617F6-1967-1B4A-A4A5-F6AD963675DB}"/>
                </a:ext>
              </a:extLst>
            </p:cNvPr>
            <p:cNvCxnSpPr>
              <a:cxnSpLocks/>
            </p:cNvCxnSpPr>
            <p:nvPr/>
          </p:nvCxnSpPr>
          <p:spPr>
            <a:xfrm>
              <a:off x="1971675" y="614363"/>
              <a:ext cx="7729538" cy="14430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486A308-2013-9045-B145-D7224DDDEF41}"/>
                </a:ext>
              </a:extLst>
            </p:cNvPr>
            <p:cNvCxnSpPr>
              <a:cxnSpLocks/>
            </p:cNvCxnSpPr>
            <p:nvPr/>
          </p:nvCxnSpPr>
          <p:spPr>
            <a:xfrm>
              <a:off x="1971675" y="614363"/>
              <a:ext cx="7729538" cy="16287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88628C0-BA82-B647-92FB-7282022435CB}"/>
                </a:ext>
              </a:extLst>
            </p:cNvPr>
            <p:cNvCxnSpPr>
              <a:cxnSpLocks/>
            </p:cNvCxnSpPr>
            <p:nvPr/>
          </p:nvCxnSpPr>
          <p:spPr>
            <a:xfrm>
              <a:off x="1971675" y="614363"/>
              <a:ext cx="7729538" cy="18430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2E1A649-5AB2-5C46-AFB7-0FB8441E8430}"/>
                </a:ext>
              </a:extLst>
            </p:cNvPr>
            <p:cNvCxnSpPr>
              <a:cxnSpLocks/>
            </p:cNvCxnSpPr>
            <p:nvPr/>
          </p:nvCxnSpPr>
          <p:spPr>
            <a:xfrm>
              <a:off x="1971675" y="614363"/>
              <a:ext cx="7729538" cy="20288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11FE105-AC79-E94F-BF6F-D91F139E68DE}"/>
                </a:ext>
              </a:extLst>
            </p:cNvPr>
            <p:cNvCxnSpPr>
              <a:cxnSpLocks/>
            </p:cNvCxnSpPr>
            <p:nvPr/>
          </p:nvCxnSpPr>
          <p:spPr>
            <a:xfrm>
              <a:off x="1971675" y="614363"/>
              <a:ext cx="7729538" cy="22431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0A41989-2A6E-2E4F-B8F3-817909A9C2EE}"/>
                </a:ext>
              </a:extLst>
            </p:cNvPr>
            <p:cNvCxnSpPr>
              <a:cxnSpLocks/>
            </p:cNvCxnSpPr>
            <p:nvPr/>
          </p:nvCxnSpPr>
          <p:spPr>
            <a:xfrm>
              <a:off x="1971675" y="614363"/>
              <a:ext cx="7729538" cy="24574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BBC02F6C-FD6F-124A-9C7F-03BEFC5F2F96}"/>
                </a:ext>
              </a:extLst>
            </p:cNvPr>
            <p:cNvCxnSpPr>
              <a:cxnSpLocks/>
            </p:cNvCxnSpPr>
            <p:nvPr/>
          </p:nvCxnSpPr>
          <p:spPr>
            <a:xfrm>
              <a:off x="1971675" y="614363"/>
              <a:ext cx="7743825" cy="26860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3727EC5-D9F0-4B41-BF47-052E7EF84F49}"/>
                </a:ext>
              </a:extLst>
            </p:cNvPr>
            <p:cNvCxnSpPr>
              <a:cxnSpLocks/>
            </p:cNvCxnSpPr>
            <p:nvPr/>
          </p:nvCxnSpPr>
          <p:spPr>
            <a:xfrm>
              <a:off x="1971675" y="604838"/>
              <a:ext cx="7743825" cy="29098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92BDC95-34B3-9A41-8D2F-06A7F5A0C935}"/>
                </a:ext>
              </a:extLst>
            </p:cNvPr>
            <p:cNvCxnSpPr>
              <a:cxnSpLocks/>
            </p:cNvCxnSpPr>
            <p:nvPr/>
          </p:nvCxnSpPr>
          <p:spPr>
            <a:xfrm>
              <a:off x="1971675" y="604838"/>
              <a:ext cx="7743825" cy="31670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EEDBEA2-04C7-1E49-84D1-6EBBE3E826FA}"/>
                </a:ext>
              </a:extLst>
            </p:cNvPr>
            <p:cNvCxnSpPr>
              <a:cxnSpLocks/>
            </p:cNvCxnSpPr>
            <p:nvPr/>
          </p:nvCxnSpPr>
          <p:spPr>
            <a:xfrm>
              <a:off x="1971675" y="588169"/>
              <a:ext cx="7743825" cy="33980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13FB89B-1E55-9A4A-883B-8D99CF603371}"/>
                </a:ext>
              </a:extLst>
            </p:cNvPr>
            <p:cNvCxnSpPr>
              <a:cxnSpLocks/>
            </p:cNvCxnSpPr>
            <p:nvPr/>
          </p:nvCxnSpPr>
          <p:spPr>
            <a:xfrm>
              <a:off x="1957388" y="588169"/>
              <a:ext cx="7758112" cy="365521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BB5DF77-6DA2-1E43-9CAD-F2E9120984FE}"/>
                </a:ext>
              </a:extLst>
            </p:cNvPr>
            <p:cNvCxnSpPr>
              <a:cxnSpLocks/>
            </p:cNvCxnSpPr>
            <p:nvPr/>
          </p:nvCxnSpPr>
          <p:spPr>
            <a:xfrm>
              <a:off x="1971675" y="588169"/>
              <a:ext cx="7743825" cy="39409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B66A4597-163C-CF44-B735-8EE2F827D368}"/>
                </a:ext>
              </a:extLst>
            </p:cNvPr>
            <p:cNvCxnSpPr>
              <a:cxnSpLocks/>
            </p:cNvCxnSpPr>
            <p:nvPr/>
          </p:nvCxnSpPr>
          <p:spPr>
            <a:xfrm>
              <a:off x="1971675" y="614363"/>
              <a:ext cx="7743825" cy="42005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5D620B0-4C70-C146-8873-4A9785753536}"/>
                </a:ext>
              </a:extLst>
            </p:cNvPr>
            <p:cNvCxnSpPr>
              <a:cxnSpLocks/>
            </p:cNvCxnSpPr>
            <p:nvPr/>
          </p:nvCxnSpPr>
          <p:spPr>
            <a:xfrm>
              <a:off x="1971675" y="614363"/>
              <a:ext cx="7743825" cy="44577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651EE98-6181-8648-B0BE-95381CA7313D}"/>
                </a:ext>
              </a:extLst>
            </p:cNvPr>
            <p:cNvCxnSpPr>
              <a:cxnSpLocks/>
            </p:cNvCxnSpPr>
            <p:nvPr/>
          </p:nvCxnSpPr>
          <p:spPr>
            <a:xfrm>
              <a:off x="1971675" y="614363"/>
              <a:ext cx="7743825" cy="47148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8329087B-D899-BE4C-9E26-AE6516B09D74}"/>
                </a:ext>
              </a:extLst>
            </p:cNvPr>
            <p:cNvCxnSpPr>
              <a:cxnSpLocks/>
            </p:cNvCxnSpPr>
            <p:nvPr/>
          </p:nvCxnSpPr>
          <p:spPr>
            <a:xfrm>
              <a:off x="1971675" y="614363"/>
              <a:ext cx="7758112" cy="50149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B1757A29-E087-8D41-B9F3-250E6FA14955}"/>
                </a:ext>
              </a:extLst>
            </p:cNvPr>
            <p:cNvCxnSpPr>
              <a:cxnSpLocks/>
            </p:cNvCxnSpPr>
            <p:nvPr/>
          </p:nvCxnSpPr>
          <p:spPr>
            <a:xfrm>
              <a:off x="1971675" y="614363"/>
              <a:ext cx="7743825" cy="52720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9D88A5D-A59A-694B-B55C-2926401777C6}"/>
                </a:ext>
              </a:extLst>
            </p:cNvPr>
            <p:cNvCxnSpPr>
              <a:cxnSpLocks/>
            </p:cNvCxnSpPr>
            <p:nvPr/>
          </p:nvCxnSpPr>
          <p:spPr>
            <a:xfrm>
              <a:off x="1971675" y="614363"/>
              <a:ext cx="7743825" cy="55006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95AC7F5-6081-534C-A109-A1B435ABC7BE}"/>
                </a:ext>
              </a:extLst>
            </p:cNvPr>
            <p:cNvCxnSpPr>
              <a:cxnSpLocks/>
            </p:cNvCxnSpPr>
            <p:nvPr/>
          </p:nvCxnSpPr>
          <p:spPr>
            <a:xfrm>
              <a:off x="1971675" y="611982"/>
              <a:ext cx="7743825" cy="57602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9BA758E-26DC-7849-86ED-BA1D4B1619C9}"/>
                </a:ext>
              </a:extLst>
            </p:cNvPr>
            <p:cNvCxnSpPr>
              <a:cxnSpLocks/>
            </p:cNvCxnSpPr>
            <p:nvPr/>
          </p:nvCxnSpPr>
          <p:spPr>
            <a:xfrm>
              <a:off x="1971675" y="611982"/>
              <a:ext cx="7729538" cy="60459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48513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FE7AF-8505-AE47-BB49-262A19EF5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Bilinear interpolation</a:t>
            </a:r>
          </a:p>
        </p:txBody>
      </p:sp>
      <p:pic>
        <p:nvPicPr>
          <p:cNvPr id="5" name="Picture 4" descr="A close up of a tall building&#13;&#10;&#13;&#10;Description automatically generated">
            <a:extLst>
              <a:ext uri="{FF2B5EF4-FFF2-40B4-BE49-F238E27FC236}">
                <a16:creationId xmlns:a16="http://schemas.microsoft.com/office/drawing/2014/main" id="{2799B809-5FDD-CE44-8E56-BA84DDEBC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412" y="1346993"/>
            <a:ext cx="6861176" cy="514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89031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CE792-47C2-444B-A332-0AC70B1C0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 transformations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A4EA7A4-38D4-FF44-B404-F268130DB7CA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Geometric transformations involve changes to pixel </a:t>
                </a:r>
                <a:r>
                  <a:rPr lang="en-US" i="1" dirty="0"/>
                  <a:t>coordinates </a:t>
                </a:r>
                <a:r>
                  <a:rPr lang="en-US" dirty="0"/>
                  <a:t>instead of pixel </a:t>
                </a:r>
                <a:r>
                  <a:rPr lang="en-US" i="1" dirty="0"/>
                  <a:t>values</a:t>
                </a:r>
              </a:p>
              <a:p>
                <a:r>
                  <a:rPr lang="en-US" dirty="0"/>
                  <a:t>For example, resizing</a:t>
                </a:r>
              </a:p>
              <a:p>
                <a:pPr lvl="1"/>
                <a:r>
                  <a:rPr lang="en-US" dirty="0"/>
                  <a:t>Reducing size: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⟼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Increasing size: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⟼2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In general: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How can we do this?</a:t>
                </a: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A4EA7A4-38D4-FF44-B404-F268130DB7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8300494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B1DBE-DC32-6842-ACF2-45887D628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 transformations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A25E5D3-D9D5-B14C-8581-DC26A37B0A18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Simplest solution: copy over pixel values to the new location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Problem?</a:t>
                </a:r>
              </a:p>
              <a:p>
                <a:pPr lvl="1"/>
                <a:r>
                  <a:rPr lang="en-US" dirty="0"/>
                  <a:t>Only integer coordinates in f</a:t>
                </a:r>
              </a:p>
              <a:p>
                <a:pPr lvl="1"/>
                <a:r>
                  <a:rPr lang="en-US" dirty="0"/>
                  <a:t>So, not every pixel in g will be produced</a:t>
                </a:r>
              </a:p>
              <a:p>
                <a:pPr lvl="1"/>
                <a:r>
                  <a:rPr lang="en-US" dirty="0"/>
                  <a:t>Holes!</a:t>
                </a: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A25E5D3-D9D5-B14C-8581-DC26A37B0A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0957750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287B2-86A8-8449-9715-CCAD29C81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 transformations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3BC02CE-CA8B-BC42-821B-AA7A7EB1B7D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⟼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Better solution: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For every pixel of output g, set: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Problem: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may not be integers</a:t>
                </a:r>
              </a:p>
              <a:p>
                <a:r>
                  <a:rPr lang="en-US" dirty="0"/>
                  <a:t>Solution: interpolate!</a:t>
                </a: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3BC02CE-CA8B-BC42-821B-AA7A7EB1B7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965" t="-2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583399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1BDDA-F59D-E945-9FED-D15FC461C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Aliasing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A824DE73-91B6-7F4E-AB1B-EDFF7E6FC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9374" y="450850"/>
            <a:ext cx="7471664" cy="583723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DF6B239-AF43-374F-95C7-AF18D929F312}"/>
              </a:ext>
            </a:extLst>
          </p:cNvPr>
          <p:cNvSpPr/>
          <p:nvPr/>
        </p:nvSpPr>
        <p:spPr>
          <a:xfrm>
            <a:off x="5229922" y="450850"/>
            <a:ext cx="312234" cy="6754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02BCF9-5099-A146-9C3D-A2A2FBCFFBD9}"/>
              </a:ext>
            </a:extLst>
          </p:cNvPr>
          <p:cNvSpPr txBox="1"/>
          <p:nvPr/>
        </p:nvSpPr>
        <p:spPr>
          <a:xfrm>
            <a:off x="325438" y="2665141"/>
            <a:ext cx="25311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Aliasing artifacts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59161F8-7DDA-BC40-A451-E79E765881DC}"/>
              </a:ext>
            </a:extLst>
          </p:cNvPr>
          <p:cNvCxnSpPr>
            <a:stCxn id="3" idx="2"/>
            <a:endCxn id="4" idx="3"/>
          </p:cNvCxnSpPr>
          <p:nvPr/>
        </p:nvCxnSpPr>
        <p:spPr>
          <a:xfrm flipH="1">
            <a:off x="2856612" y="788562"/>
            <a:ext cx="2373310" cy="24151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567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vg-nn-hal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447815"/>
            <a:ext cx="3181350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 descr="vg-nn-quar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447815"/>
            <a:ext cx="318135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4" descr="vg-nn-eight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1" y="1433527"/>
            <a:ext cx="3198813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Image sub-sampling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5257800" y="5638814"/>
            <a:ext cx="15838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cs typeface="Arial" charset="0"/>
              </a:rPr>
              <a:t>1/4  </a:t>
            </a:r>
            <a:r>
              <a:rPr lang="en-US">
                <a:cs typeface="Arial" charset="0"/>
              </a:rPr>
              <a:t>(2x zoom)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8458201" y="5638814"/>
            <a:ext cx="16547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cs typeface="Arial" charset="0"/>
              </a:rPr>
              <a:t>1/16 </a:t>
            </a:r>
            <a:r>
              <a:rPr lang="en-US">
                <a:cs typeface="Arial" charset="0"/>
              </a:rPr>
              <a:t>(</a:t>
            </a:r>
            <a:r>
              <a:rPr lang="en-US" dirty="0">
                <a:cs typeface="Arial" charset="0"/>
              </a:rPr>
              <a:t>4x zoom)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2133600" y="6178076"/>
            <a:ext cx="830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cs typeface="Arial" charset="0"/>
              </a:rPr>
              <a:t>Why does this look so </a:t>
            </a:r>
            <a:r>
              <a:rPr lang="en-US" sz="2000" dirty="0" err="1">
                <a:cs typeface="Arial" charset="0"/>
              </a:rPr>
              <a:t>crufty</a:t>
            </a:r>
            <a:r>
              <a:rPr lang="en-US" sz="2000" dirty="0">
                <a:cs typeface="Arial" charset="0"/>
              </a:rPr>
              <a:t>? Aliasing!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2819401" y="5638814"/>
            <a:ext cx="5437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cs typeface="Arial" charset="0"/>
              </a:rPr>
              <a:t>1/2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8991601" y="6491289"/>
            <a:ext cx="19796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Source: S. </a:t>
            </a:r>
            <a:r>
              <a:rPr lang="en-US" sz="1400" dirty="0"/>
              <a:t>Seitz</a:t>
            </a:r>
          </a:p>
        </p:txBody>
      </p:sp>
    </p:spTree>
    <p:extLst>
      <p:ext uri="{BB962C8B-B14F-4D97-AF65-F5344CB8AC3E}">
        <p14:creationId xmlns:p14="http://schemas.microsoft.com/office/powerpoint/2010/main" val="1952754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0CB34-ACC1-D744-8E2E-0369E04CF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avoid aliasing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C1F8A0-D20A-DD44-957F-5B65A9054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recover a sinusoid, need to sample at least twice per cycle</a:t>
                </a:r>
              </a:p>
              <a:p>
                <a:r>
                  <a:rPr lang="en-US" dirty="0"/>
                  <a:t>For a general image, need to sample at least twice the rate of the highest frequency component</a:t>
                </a:r>
              </a:p>
              <a:p>
                <a:r>
                  <a:rPr lang="en-US" b="1" dirty="0"/>
                  <a:t>Nyquist sampling theorem: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𝑠𝑎𝑚𝑝𝑙𝑒</m:t>
                        </m:r>
                      </m:sub>
                    </m:sSub>
                  </m:oMath>
                </a14:m>
                <a:endParaRPr lang="en-US" b="1" dirty="0"/>
              </a:p>
              <a:p>
                <a:r>
                  <a:rPr lang="en-US" dirty="0"/>
                  <a:t>To subsample, </a:t>
                </a:r>
                <a:r>
                  <a:rPr lang="en-US" i="1" dirty="0"/>
                  <a:t>remove high frequency components</a:t>
                </a:r>
              </a:p>
              <a:p>
                <a:r>
                  <a:rPr lang="en-US" dirty="0"/>
                  <a:t>To remove high frequency components, </a:t>
                </a:r>
                <a:r>
                  <a:rPr lang="en-US" i="1" dirty="0"/>
                  <a:t>blur the image with a Gaussian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C1F8A0-D20A-DD44-957F-5B65A9054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7731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07F83CD-455D-F24C-99D6-3D732274355C}"/>
              </a:ext>
            </a:extLst>
          </p:cNvPr>
          <p:cNvSpPr txBox="1"/>
          <p:nvPr/>
        </p:nvSpPr>
        <p:spPr>
          <a:xfrm>
            <a:off x="2193074" y="312235"/>
            <a:ext cx="22190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Image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2ED835-7E7C-A440-BB5C-F953070BB56F}"/>
              </a:ext>
            </a:extLst>
          </p:cNvPr>
          <p:cNvSpPr txBox="1"/>
          <p:nvPr/>
        </p:nvSpPr>
        <p:spPr>
          <a:xfrm>
            <a:off x="7363523" y="22302"/>
            <a:ext cx="26354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Fourier spectrum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DD40D7F-F7D4-0146-8610-680E530130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9585" y="3798993"/>
            <a:ext cx="3246054" cy="24345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FEA3C22-FA73-0849-85B2-0130F53FCB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7797" y="3798992"/>
            <a:ext cx="3106853" cy="23301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226F56-2C73-D244-A643-DE8BD745F36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9587" y="1260552"/>
            <a:ext cx="3246053" cy="24345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9EE860-DA20-EB4B-8DB4-7C9D829D570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8196" y="1335967"/>
            <a:ext cx="3246053" cy="24345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AF510C-1F31-0D4C-BE75-98762C281B1A}"/>
              </a:ext>
            </a:extLst>
          </p:cNvPr>
          <p:cNvSpPr txBox="1"/>
          <p:nvPr/>
        </p:nvSpPr>
        <p:spPr>
          <a:xfrm>
            <a:off x="1973766" y="6010507"/>
            <a:ext cx="2821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Gaussian filters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812CF9-094D-924E-B4FF-877A1D38D795}"/>
              </a:ext>
            </a:extLst>
          </p:cNvPr>
          <p:cNvSpPr txBox="1"/>
          <p:nvPr/>
        </p:nvSpPr>
        <p:spPr>
          <a:xfrm>
            <a:off x="7276363" y="6006468"/>
            <a:ext cx="3246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Fourier transform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C308F4B-91EA-F740-92FA-D91B837A6D2B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7127797" y="4460488"/>
            <a:ext cx="1291374" cy="1233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7EC0E18-02C4-1E4C-B132-AF7FA7C638A2}"/>
              </a:ext>
            </a:extLst>
          </p:cNvPr>
          <p:cNvSpPr txBox="1"/>
          <p:nvPr/>
        </p:nvSpPr>
        <p:spPr>
          <a:xfrm>
            <a:off x="4915639" y="3798992"/>
            <a:ext cx="22121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Zeros out high frequencies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61288F-40B3-F241-91A2-A6CB7C0E88AA}"/>
              </a:ext>
            </a:extLst>
          </p:cNvPr>
          <p:cNvSpPr txBox="1"/>
          <p:nvPr/>
        </p:nvSpPr>
        <p:spPr>
          <a:xfrm>
            <a:off x="9740400" y="3952373"/>
            <a:ext cx="22121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Keeps low frequencies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700EE86-AC23-2841-8544-DFEAFA20BBAF}"/>
              </a:ext>
            </a:extLst>
          </p:cNvPr>
          <p:cNvCxnSpPr>
            <a:stCxn id="14" idx="1"/>
          </p:cNvCxnSpPr>
          <p:nvPr/>
        </p:nvCxnSpPr>
        <p:spPr>
          <a:xfrm flipH="1">
            <a:off x="8681222" y="4490982"/>
            <a:ext cx="1059178" cy="4730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750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114" y="43544"/>
            <a:ext cx="288471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Gaussian pre-filtering</a:t>
            </a:r>
          </a:p>
        </p:txBody>
      </p:sp>
      <p:pic>
        <p:nvPicPr>
          <p:cNvPr id="104461" name="Picture 13" descr="C:\snavely\tmp\vg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95619" y="2753552"/>
            <a:ext cx="281295" cy="369199"/>
          </a:xfrm>
          <a:prstGeom prst="rect">
            <a:avLst/>
          </a:prstGeom>
          <a:noFill/>
        </p:spPr>
      </p:pic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665515" y="1295400"/>
            <a:ext cx="2656115" cy="511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/>
              <a:t>Solution: filter the image, </a:t>
            </a:r>
            <a:r>
              <a:rPr lang="en-US" sz="2400" i="1" dirty="0"/>
              <a:t>then</a:t>
            </a:r>
            <a:r>
              <a:rPr lang="en-US" sz="2400" dirty="0"/>
              <a:t> subsample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en-US" sz="2000" dirty="0"/>
          </a:p>
        </p:txBody>
      </p:sp>
      <p:grpSp>
        <p:nvGrpSpPr>
          <p:cNvPr id="3" name="Group 46"/>
          <p:cNvGrpSpPr/>
          <p:nvPr/>
        </p:nvGrpSpPr>
        <p:grpSpPr>
          <a:xfrm>
            <a:off x="5265873" y="3261445"/>
            <a:ext cx="539142" cy="433080"/>
            <a:chOff x="1390497" y="3261445"/>
            <a:chExt cx="539142" cy="433080"/>
          </a:xfrm>
        </p:grpSpPr>
        <p:sp>
          <p:nvSpPr>
            <p:cNvPr id="19" name="Down Arrow 18"/>
            <p:cNvSpPr/>
            <p:nvPr/>
          </p:nvSpPr>
          <p:spPr>
            <a:xfrm>
              <a:off x="1390497" y="3261445"/>
              <a:ext cx="539142" cy="433080"/>
            </a:xfrm>
            <a:prstGeom prst="downArrow">
              <a:avLst>
                <a:gd name="adj1" fmla="val 50000"/>
                <a:gd name="adj2" fmla="val 5816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04248" y="3320138"/>
              <a:ext cx="5180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blur</a:t>
              </a:r>
            </a:p>
          </p:txBody>
        </p:sp>
      </p:grpSp>
      <p:grpSp>
        <p:nvGrpSpPr>
          <p:cNvPr id="4" name="Group 51"/>
          <p:cNvGrpSpPr/>
          <p:nvPr/>
        </p:nvGrpSpPr>
        <p:grpSpPr>
          <a:xfrm>
            <a:off x="4390407" y="3777332"/>
            <a:ext cx="2278578" cy="2993593"/>
            <a:chOff x="515031" y="3777331"/>
            <a:chExt cx="2278578" cy="2993593"/>
          </a:xfrm>
        </p:grpSpPr>
        <p:pic>
          <p:nvPicPr>
            <p:cNvPr id="104457" name="Picture 9" descr="C:\snavely\tmp\vg1b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5031" y="3861283"/>
              <a:ext cx="2215195" cy="2909641"/>
            </a:xfrm>
            <a:prstGeom prst="rect">
              <a:avLst/>
            </a:prstGeom>
            <a:noFill/>
          </p:spPr>
        </p:pic>
        <p:sp>
          <p:nvSpPr>
            <p:cNvPr id="22" name="TextBox 21"/>
            <p:cNvSpPr txBox="1"/>
            <p:nvPr/>
          </p:nvSpPr>
          <p:spPr>
            <a:xfrm>
              <a:off x="1741718" y="3777331"/>
              <a:ext cx="1051891" cy="58477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F</a:t>
              </a:r>
              <a:r>
                <a:rPr lang="en-US" sz="3200" b="1" baseline="-25000" dirty="0">
                  <a:solidFill>
                    <a:schemeClr val="bg1"/>
                  </a:solidFill>
                </a:rPr>
                <a:t>0</a:t>
              </a:r>
              <a:r>
                <a:rPr lang="en-US" sz="3200" b="1" dirty="0">
                  <a:solidFill>
                    <a:schemeClr val="bg1"/>
                  </a:solidFill>
                </a:rPr>
                <a:t>   H</a:t>
              </a:r>
              <a:endParaRPr lang="en-US" sz="3200" b="1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79172" y="3864430"/>
              <a:ext cx="389850" cy="58477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*</a:t>
              </a:r>
            </a:p>
          </p:txBody>
        </p:sp>
      </p:grpSp>
      <p:grpSp>
        <p:nvGrpSpPr>
          <p:cNvPr id="5" name="Group 47"/>
          <p:cNvGrpSpPr/>
          <p:nvPr/>
        </p:nvGrpSpPr>
        <p:grpSpPr>
          <a:xfrm>
            <a:off x="6052506" y="3217903"/>
            <a:ext cx="1076513" cy="433080"/>
            <a:chOff x="2177129" y="3217903"/>
            <a:chExt cx="1076513" cy="433080"/>
          </a:xfrm>
        </p:grpSpPr>
        <p:sp>
          <p:nvSpPr>
            <p:cNvPr id="24" name="Down Arrow 23"/>
            <p:cNvSpPr/>
            <p:nvPr/>
          </p:nvSpPr>
          <p:spPr>
            <a:xfrm rot="13480851">
              <a:off x="2435525" y="3217903"/>
              <a:ext cx="539140" cy="433080"/>
            </a:xfrm>
            <a:prstGeom prst="downArrow">
              <a:avLst>
                <a:gd name="adj1" fmla="val 50000"/>
                <a:gd name="adj2" fmla="val 5816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177129" y="3309249"/>
              <a:ext cx="10765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subsample</a:t>
              </a:r>
            </a:p>
          </p:txBody>
        </p:sp>
      </p:grpSp>
      <p:grpSp>
        <p:nvGrpSpPr>
          <p:cNvPr id="6" name="Group 48"/>
          <p:cNvGrpSpPr/>
          <p:nvPr/>
        </p:nvGrpSpPr>
        <p:grpSpPr>
          <a:xfrm>
            <a:off x="7247073" y="3261445"/>
            <a:ext cx="539142" cy="433080"/>
            <a:chOff x="3371697" y="3261445"/>
            <a:chExt cx="539142" cy="433080"/>
          </a:xfrm>
        </p:grpSpPr>
        <p:sp>
          <p:nvSpPr>
            <p:cNvPr id="26" name="Down Arrow 25"/>
            <p:cNvSpPr/>
            <p:nvPr/>
          </p:nvSpPr>
          <p:spPr>
            <a:xfrm>
              <a:off x="3371697" y="3261445"/>
              <a:ext cx="539142" cy="433080"/>
            </a:xfrm>
            <a:prstGeom prst="downArrow">
              <a:avLst>
                <a:gd name="adj1" fmla="val 50000"/>
                <a:gd name="adj2" fmla="val 5816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85448" y="3320138"/>
              <a:ext cx="5180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blur</a:t>
              </a:r>
            </a:p>
          </p:txBody>
        </p:sp>
      </p:grpSp>
      <p:grpSp>
        <p:nvGrpSpPr>
          <p:cNvPr id="7" name="Group 49"/>
          <p:cNvGrpSpPr/>
          <p:nvPr/>
        </p:nvGrpSpPr>
        <p:grpSpPr>
          <a:xfrm>
            <a:off x="7892236" y="3217899"/>
            <a:ext cx="1076513" cy="433080"/>
            <a:chOff x="4016859" y="3217899"/>
            <a:chExt cx="1076513" cy="433080"/>
          </a:xfrm>
        </p:grpSpPr>
        <p:sp>
          <p:nvSpPr>
            <p:cNvPr id="28" name="Down Arrow 27"/>
            <p:cNvSpPr/>
            <p:nvPr/>
          </p:nvSpPr>
          <p:spPr>
            <a:xfrm rot="13480851">
              <a:off x="4275255" y="3217899"/>
              <a:ext cx="539140" cy="433080"/>
            </a:xfrm>
            <a:prstGeom prst="downArrow">
              <a:avLst>
                <a:gd name="adj1" fmla="val 50000"/>
                <a:gd name="adj2" fmla="val 5816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016859" y="3298359"/>
              <a:ext cx="10765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subsample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9111401" y="2960899"/>
            <a:ext cx="538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…</a:t>
            </a:r>
          </a:p>
        </p:txBody>
      </p:sp>
      <p:pic>
        <p:nvPicPr>
          <p:cNvPr id="104462" name="Picture 14" descr="C:\snavely\tmp\vg8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95618" y="3844336"/>
            <a:ext cx="280416" cy="368046"/>
          </a:xfrm>
          <a:prstGeom prst="rect">
            <a:avLst/>
          </a:prstGeom>
          <a:noFill/>
        </p:spPr>
      </p:pic>
      <p:pic>
        <p:nvPicPr>
          <p:cNvPr id="104463" name="Picture 15" descr="C:\snavely\tmp\vg1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34208" y="2938728"/>
            <a:ext cx="140208" cy="184023"/>
          </a:xfrm>
          <a:prstGeom prst="rect">
            <a:avLst/>
          </a:prstGeom>
          <a:noFill/>
        </p:spPr>
      </p:pic>
      <p:pic>
        <p:nvPicPr>
          <p:cNvPr id="104464" name="Picture 16" descr="C:\snavely\tmp\vg16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134208" y="3844337"/>
            <a:ext cx="140208" cy="184023"/>
          </a:xfrm>
          <a:prstGeom prst="rect">
            <a:avLst/>
          </a:prstGeom>
          <a:noFill/>
        </p:spPr>
      </p:pic>
      <p:pic>
        <p:nvPicPr>
          <p:cNvPr id="104465" name="Picture 17" descr="C:\snavely\tmp\vg3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542423" y="3026358"/>
            <a:ext cx="70104" cy="96393"/>
          </a:xfrm>
          <a:prstGeom prst="rect">
            <a:avLst/>
          </a:prstGeom>
          <a:noFill/>
        </p:spPr>
      </p:pic>
      <p:grpSp>
        <p:nvGrpSpPr>
          <p:cNvPr id="8" name="Group 52"/>
          <p:cNvGrpSpPr/>
          <p:nvPr/>
        </p:nvGrpSpPr>
        <p:grpSpPr>
          <a:xfrm>
            <a:off x="7011273" y="1655788"/>
            <a:ext cx="1169347" cy="1461986"/>
            <a:chOff x="3135896" y="1655788"/>
            <a:chExt cx="1169347" cy="1461986"/>
          </a:xfrm>
        </p:grpSpPr>
        <p:pic>
          <p:nvPicPr>
            <p:cNvPr id="104458" name="Picture 10" descr="C:\snavely\tmp\vg2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135896" y="1655788"/>
              <a:ext cx="1107598" cy="1459216"/>
            </a:xfrm>
            <a:prstGeom prst="rect">
              <a:avLst/>
            </a:prstGeom>
            <a:noFill/>
          </p:spPr>
        </p:pic>
        <p:sp>
          <p:nvSpPr>
            <p:cNvPr id="39" name="TextBox 38"/>
            <p:cNvSpPr txBox="1"/>
            <p:nvPr/>
          </p:nvSpPr>
          <p:spPr>
            <a:xfrm>
              <a:off x="3875317" y="2656109"/>
              <a:ext cx="429926" cy="46166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F</a:t>
              </a:r>
              <a:r>
                <a:rPr lang="en-US" sz="2400" b="1" baseline="-250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9" name="Group 53"/>
          <p:cNvGrpSpPr/>
          <p:nvPr/>
        </p:nvGrpSpPr>
        <p:grpSpPr>
          <a:xfrm>
            <a:off x="7011273" y="3799099"/>
            <a:ext cx="1210913" cy="1521196"/>
            <a:chOff x="3135896" y="3799099"/>
            <a:chExt cx="1210913" cy="1521196"/>
          </a:xfrm>
        </p:grpSpPr>
        <p:pic>
          <p:nvPicPr>
            <p:cNvPr id="104459" name="Picture 11" descr="C:\snavely\tmp\vg2b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135896" y="3861079"/>
              <a:ext cx="1107598" cy="1459216"/>
            </a:xfrm>
            <a:prstGeom prst="rect">
              <a:avLst/>
            </a:prstGeom>
            <a:noFill/>
          </p:spPr>
        </p:pic>
        <p:sp>
          <p:nvSpPr>
            <p:cNvPr id="40" name="TextBox 39"/>
            <p:cNvSpPr txBox="1"/>
            <p:nvPr/>
          </p:nvSpPr>
          <p:spPr>
            <a:xfrm>
              <a:off x="3516132" y="3799099"/>
              <a:ext cx="830677" cy="46166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F</a:t>
              </a:r>
              <a:r>
                <a:rPr lang="en-US" sz="2400" b="1" baseline="-25000" dirty="0">
                  <a:solidFill>
                    <a:schemeClr val="bg1"/>
                  </a:solidFill>
                </a:rPr>
                <a:t>1</a:t>
              </a:r>
              <a:r>
                <a:rPr lang="en-US" sz="2400" b="1" dirty="0">
                  <a:solidFill>
                    <a:schemeClr val="bg1"/>
                  </a:solidFill>
                </a:rPr>
                <a:t>   H</a:t>
              </a:r>
              <a:endParaRPr lang="en-US" sz="2400" b="1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777384" y="3886198"/>
              <a:ext cx="338554" cy="46166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*</a:t>
              </a:r>
            </a:p>
          </p:txBody>
        </p:sp>
      </p:grpSp>
      <p:grpSp>
        <p:nvGrpSpPr>
          <p:cNvPr id="10" name="Group 54"/>
          <p:cNvGrpSpPr/>
          <p:nvPr/>
        </p:nvGrpSpPr>
        <p:grpSpPr>
          <a:xfrm>
            <a:off x="8654558" y="2402354"/>
            <a:ext cx="619037" cy="753719"/>
            <a:chOff x="4779181" y="2402353"/>
            <a:chExt cx="619037" cy="753719"/>
          </a:xfrm>
        </p:grpSpPr>
        <p:pic>
          <p:nvPicPr>
            <p:cNvPr id="104455" name="Picture 7" descr="C:\snavely\tmp\vg4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779181" y="2402353"/>
              <a:ext cx="553799" cy="729608"/>
            </a:xfrm>
            <a:prstGeom prst="rect">
              <a:avLst/>
            </a:prstGeom>
            <a:noFill/>
          </p:spPr>
        </p:pic>
        <p:sp>
          <p:nvSpPr>
            <p:cNvPr id="44" name="TextBox 43"/>
            <p:cNvSpPr txBox="1"/>
            <p:nvPr/>
          </p:nvSpPr>
          <p:spPr>
            <a:xfrm>
              <a:off x="5029206" y="2786740"/>
              <a:ext cx="369012" cy="369332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F</a:t>
              </a:r>
              <a:r>
                <a:rPr lang="en-US" b="1" baseline="-250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pic>
        <p:nvPicPr>
          <p:cNvPr id="104460" name="Picture 12" descr="C:\snavely\tmp\vg4b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654558" y="3844336"/>
            <a:ext cx="553799" cy="729608"/>
          </a:xfrm>
          <a:prstGeom prst="rect">
            <a:avLst/>
          </a:prstGeom>
          <a:noFill/>
        </p:spPr>
      </p:pic>
      <p:grpSp>
        <p:nvGrpSpPr>
          <p:cNvPr id="11" name="Group 50"/>
          <p:cNvGrpSpPr/>
          <p:nvPr/>
        </p:nvGrpSpPr>
        <p:grpSpPr>
          <a:xfrm>
            <a:off x="4383289" y="190711"/>
            <a:ext cx="2236360" cy="2938315"/>
            <a:chOff x="507913" y="190710"/>
            <a:chExt cx="2236360" cy="2938315"/>
          </a:xfrm>
        </p:grpSpPr>
        <p:pic>
          <p:nvPicPr>
            <p:cNvPr id="104456" name="Picture 8" descr="C:\snavely\tmp\vg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07913" y="190710"/>
              <a:ext cx="2236360" cy="2938315"/>
            </a:xfrm>
            <a:prstGeom prst="rect">
              <a:avLst/>
            </a:prstGeom>
            <a:noFill/>
          </p:spPr>
        </p:pic>
        <p:sp>
          <p:nvSpPr>
            <p:cNvPr id="21" name="TextBox 20"/>
            <p:cNvSpPr txBox="1"/>
            <p:nvPr/>
          </p:nvSpPr>
          <p:spPr>
            <a:xfrm>
              <a:off x="2220686" y="2525477"/>
              <a:ext cx="513282" cy="58477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F</a:t>
              </a:r>
              <a:r>
                <a:rPr lang="en-US" sz="3200" b="1" baseline="-25000" dirty="0">
                  <a:solidFill>
                    <a:schemeClr val="bg1"/>
                  </a:solidFill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200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4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4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61" name="Picture 13" descr="C:\snavely\tmp\vg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95619" y="2753552"/>
            <a:ext cx="281295" cy="369199"/>
          </a:xfrm>
          <a:prstGeom prst="rect">
            <a:avLst/>
          </a:prstGeom>
          <a:noFill/>
        </p:spPr>
      </p:pic>
      <p:grpSp>
        <p:nvGrpSpPr>
          <p:cNvPr id="2" name="Group 46"/>
          <p:cNvGrpSpPr/>
          <p:nvPr/>
        </p:nvGrpSpPr>
        <p:grpSpPr>
          <a:xfrm>
            <a:off x="5265873" y="3261445"/>
            <a:ext cx="539142" cy="433080"/>
            <a:chOff x="1390497" y="3261445"/>
            <a:chExt cx="539142" cy="433080"/>
          </a:xfrm>
        </p:grpSpPr>
        <p:sp>
          <p:nvSpPr>
            <p:cNvPr id="19" name="Down Arrow 18"/>
            <p:cNvSpPr/>
            <p:nvPr/>
          </p:nvSpPr>
          <p:spPr>
            <a:xfrm>
              <a:off x="1390497" y="3261445"/>
              <a:ext cx="539142" cy="433080"/>
            </a:xfrm>
            <a:prstGeom prst="downArrow">
              <a:avLst>
                <a:gd name="adj1" fmla="val 50000"/>
                <a:gd name="adj2" fmla="val 5816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04248" y="3320138"/>
              <a:ext cx="5180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blur</a:t>
              </a:r>
            </a:p>
          </p:txBody>
        </p:sp>
      </p:grpSp>
      <p:grpSp>
        <p:nvGrpSpPr>
          <p:cNvPr id="3" name="Group 51"/>
          <p:cNvGrpSpPr/>
          <p:nvPr/>
        </p:nvGrpSpPr>
        <p:grpSpPr>
          <a:xfrm>
            <a:off x="4390407" y="3777332"/>
            <a:ext cx="2278578" cy="2993593"/>
            <a:chOff x="515031" y="3777331"/>
            <a:chExt cx="2278578" cy="2993593"/>
          </a:xfrm>
        </p:grpSpPr>
        <p:pic>
          <p:nvPicPr>
            <p:cNvPr id="104457" name="Picture 9" descr="C:\snavely\tmp\vg1b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5031" y="3861283"/>
              <a:ext cx="2215195" cy="2909641"/>
            </a:xfrm>
            <a:prstGeom prst="rect">
              <a:avLst/>
            </a:prstGeom>
            <a:noFill/>
          </p:spPr>
        </p:pic>
        <p:sp>
          <p:nvSpPr>
            <p:cNvPr id="22" name="TextBox 21"/>
            <p:cNvSpPr txBox="1"/>
            <p:nvPr/>
          </p:nvSpPr>
          <p:spPr>
            <a:xfrm>
              <a:off x="1741718" y="3777331"/>
              <a:ext cx="1051891" cy="58477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F</a:t>
              </a:r>
              <a:r>
                <a:rPr lang="en-US" sz="3200" b="1" baseline="-25000" dirty="0">
                  <a:solidFill>
                    <a:schemeClr val="bg1"/>
                  </a:solidFill>
                </a:rPr>
                <a:t>0</a:t>
              </a:r>
              <a:r>
                <a:rPr lang="en-US" sz="3200" b="1" dirty="0">
                  <a:solidFill>
                    <a:schemeClr val="bg1"/>
                  </a:solidFill>
                </a:rPr>
                <a:t>   H</a:t>
              </a:r>
              <a:endParaRPr lang="en-US" sz="3200" b="1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79172" y="3864430"/>
              <a:ext cx="389850" cy="58477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*</a:t>
              </a:r>
            </a:p>
          </p:txBody>
        </p:sp>
      </p:grpSp>
      <p:grpSp>
        <p:nvGrpSpPr>
          <p:cNvPr id="4" name="Group 47"/>
          <p:cNvGrpSpPr/>
          <p:nvPr/>
        </p:nvGrpSpPr>
        <p:grpSpPr>
          <a:xfrm>
            <a:off x="6052506" y="3217903"/>
            <a:ext cx="1076513" cy="433080"/>
            <a:chOff x="2177129" y="3217903"/>
            <a:chExt cx="1076513" cy="433080"/>
          </a:xfrm>
        </p:grpSpPr>
        <p:sp>
          <p:nvSpPr>
            <p:cNvPr id="24" name="Down Arrow 23"/>
            <p:cNvSpPr/>
            <p:nvPr/>
          </p:nvSpPr>
          <p:spPr>
            <a:xfrm rot="13480851">
              <a:off x="2435525" y="3217903"/>
              <a:ext cx="539140" cy="433080"/>
            </a:xfrm>
            <a:prstGeom prst="downArrow">
              <a:avLst>
                <a:gd name="adj1" fmla="val 50000"/>
                <a:gd name="adj2" fmla="val 5816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177129" y="3309249"/>
              <a:ext cx="10765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subsample</a:t>
              </a:r>
            </a:p>
          </p:txBody>
        </p:sp>
      </p:grpSp>
      <p:grpSp>
        <p:nvGrpSpPr>
          <p:cNvPr id="5" name="Group 48"/>
          <p:cNvGrpSpPr/>
          <p:nvPr/>
        </p:nvGrpSpPr>
        <p:grpSpPr>
          <a:xfrm>
            <a:off x="7247073" y="3261445"/>
            <a:ext cx="539142" cy="433080"/>
            <a:chOff x="3371697" y="3261445"/>
            <a:chExt cx="539142" cy="433080"/>
          </a:xfrm>
        </p:grpSpPr>
        <p:sp>
          <p:nvSpPr>
            <p:cNvPr id="26" name="Down Arrow 25"/>
            <p:cNvSpPr/>
            <p:nvPr/>
          </p:nvSpPr>
          <p:spPr>
            <a:xfrm>
              <a:off x="3371697" y="3261445"/>
              <a:ext cx="539142" cy="433080"/>
            </a:xfrm>
            <a:prstGeom prst="downArrow">
              <a:avLst>
                <a:gd name="adj1" fmla="val 50000"/>
                <a:gd name="adj2" fmla="val 5816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85448" y="3320138"/>
              <a:ext cx="5180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blur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7892236" y="3217899"/>
            <a:ext cx="1076513" cy="433080"/>
            <a:chOff x="4016859" y="3217899"/>
            <a:chExt cx="1076513" cy="433080"/>
          </a:xfrm>
        </p:grpSpPr>
        <p:sp>
          <p:nvSpPr>
            <p:cNvPr id="28" name="Down Arrow 27"/>
            <p:cNvSpPr/>
            <p:nvPr/>
          </p:nvSpPr>
          <p:spPr>
            <a:xfrm rot="13480851">
              <a:off x="4275255" y="3217899"/>
              <a:ext cx="539140" cy="433080"/>
            </a:xfrm>
            <a:prstGeom prst="downArrow">
              <a:avLst>
                <a:gd name="adj1" fmla="val 50000"/>
                <a:gd name="adj2" fmla="val 5816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016859" y="3298359"/>
              <a:ext cx="10765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subsample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9111401" y="2960899"/>
            <a:ext cx="538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…</a:t>
            </a:r>
          </a:p>
        </p:txBody>
      </p:sp>
      <p:pic>
        <p:nvPicPr>
          <p:cNvPr id="104462" name="Picture 14" descr="C:\snavely\tmp\vg8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95618" y="3844336"/>
            <a:ext cx="280416" cy="368046"/>
          </a:xfrm>
          <a:prstGeom prst="rect">
            <a:avLst/>
          </a:prstGeom>
          <a:noFill/>
        </p:spPr>
      </p:pic>
      <p:pic>
        <p:nvPicPr>
          <p:cNvPr id="104463" name="Picture 15" descr="C:\snavely\tmp\vg1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34208" y="2938728"/>
            <a:ext cx="140208" cy="184023"/>
          </a:xfrm>
          <a:prstGeom prst="rect">
            <a:avLst/>
          </a:prstGeom>
          <a:noFill/>
        </p:spPr>
      </p:pic>
      <p:pic>
        <p:nvPicPr>
          <p:cNvPr id="104464" name="Picture 16" descr="C:\snavely\tmp\vg16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134208" y="3844337"/>
            <a:ext cx="140208" cy="184023"/>
          </a:xfrm>
          <a:prstGeom prst="rect">
            <a:avLst/>
          </a:prstGeom>
          <a:noFill/>
        </p:spPr>
      </p:pic>
      <p:pic>
        <p:nvPicPr>
          <p:cNvPr id="104465" name="Picture 17" descr="C:\snavely\tmp\vg3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542423" y="3026358"/>
            <a:ext cx="70104" cy="96393"/>
          </a:xfrm>
          <a:prstGeom prst="rect">
            <a:avLst/>
          </a:prstGeom>
          <a:noFill/>
        </p:spPr>
      </p:pic>
      <p:grpSp>
        <p:nvGrpSpPr>
          <p:cNvPr id="7" name="Group 52"/>
          <p:cNvGrpSpPr/>
          <p:nvPr/>
        </p:nvGrpSpPr>
        <p:grpSpPr>
          <a:xfrm>
            <a:off x="7011273" y="1655788"/>
            <a:ext cx="1169347" cy="1461986"/>
            <a:chOff x="3135896" y="1655788"/>
            <a:chExt cx="1169347" cy="1461986"/>
          </a:xfrm>
        </p:grpSpPr>
        <p:pic>
          <p:nvPicPr>
            <p:cNvPr id="104458" name="Picture 10" descr="C:\snavely\tmp\vg2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135896" y="1655788"/>
              <a:ext cx="1107598" cy="1459216"/>
            </a:xfrm>
            <a:prstGeom prst="rect">
              <a:avLst/>
            </a:prstGeom>
            <a:noFill/>
          </p:spPr>
        </p:pic>
        <p:sp>
          <p:nvSpPr>
            <p:cNvPr id="39" name="TextBox 38"/>
            <p:cNvSpPr txBox="1"/>
            <p:nvPr/>
          </p:nvSpPr>
          <p:spPr>
            <a:xfrm>
              <a:off x="3875317" y="2656109"/>
              <a:ext cx="429926" cy="46166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F</a:t>
              </a:r>
              <a:r>
                <a:rPr lang="en-US" sz="2400" b="1" baseline="-250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8" name="Group 53"/>
          <p:cNvGrpSpPr/>
          <p:nvPr/>
        </p:nvGrpSpPr>
        <p:grpSpPr>
          <a:xfrm>
            <a:off x="7011273" y="3799099"/>
            <a:ext cx="1210913" cy="1521196"/>
            <a:chOff x="3135896" y="3799099"/>
            <a:chExt cx="1210913" cy="1521196"/>
          </a:xfrm>
        </p:grpSpPr>
        <p:pic>
          <p:nvPicPr>
            <p:cNvPr id="104459" name="Picture 11" descr="C:\snavely\tmp\vg2b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135896" y="3861079"/>
              <a:ext cx="1107598" cy="1459216"/>
            </a:xfrm>
            <a:prstGeom prst="rect">
              <a:avLst/>
            </a:prstGeom>
            <a:noFill/>
          </p:spPr>
        </p:pic>
        <p:sp>
          <p:nvSpPr>
            <p:cNvPr id="40" name="TextBox 39"/>
            <p:cNvSpPr txBox="1"/>
            <p:nvPr/>
          </p:nvSpPr>
          <p:spPr>
            <a:xfrm>
              <a:off x="3516132" y="3799099"/>
              <a:ext cx="830677" cy="46166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F</a:t>
              </a:r>
              <a:r>
                <a:rPr lang="en-US" sz="2400" b="1" baseline="-25000" dirty="0">
                  <a:solidFill>
                    <a:schemeClr val="bg1"/>
                  </a:solidFill>
                </a:rPr>
                <a:t>1</a:t>
              </a:r>
              <a:r>
                <a:rPr lang="en-US" sz="2400" b="1" dirty="0">
                  <a:solidFill>
                    <a:schemeClr val="bg1"/>
                  </a:solidFill>
                </a:rPr>
                <a:t>   H</a:t>
              </a:r>
              <a:endParaRPr lang="en-US" sz="2400" b="1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777384" y="3886198"/>
              <a:ext cx="338554" cy="46166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*</a:t>
              </a:r>
            </a:p>
          </p:txBody>
        </p:sp>
      </p:grpSp>
      <p:grpSp>
        <p:nvGrpSpPr>
          <p:cNvPr id="9" name="Group 54"/>
          <p:cNvGrpSpPr/>
          <p:nvPr/>
        </p:nvGrpSpPr>
        <p:grpSpPr>
          <a:xfrm>
            <a:off x="8654558" y="2402354"/>
            <a:ext cx="619037" cy="753719"/>
            <a:chOff x="4779181" y="2402353"/>
            <a:chExt cx="619037" cy="753719"/>
          </a:xfrm>
        </p:grpSpPr>
        <p:pic>
          <p:nvPicPr>
            <p:cNvPr id="104455" name="Picture 7" descr="C:\snavely\tmp\vg4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779181" y="2402353"/>
              <a:ext cx="553799" cy="729608"/>
            </a:xfrm>
            <a:prstGeom prst="rect">
              <a:avLst/>
            </a:prstGeom>
            <a:noFill/>
          </p:spPr>
        </p:pic>
        <p:sp>
          <p:nvSpPr>
            <p:cNvPr id="44" name="TextBox 43"/>
            <p:cNvSpPr txBox="1"/>
            <p:nvPr/>
          </p:nvSpPr>
          <p:spPr>
            <a:xfrm>
              <a:off x="5029206" y="2786740"/>
              <a:ext cx="369012" cy="369332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F</a:t>
              </a:r>
              <a:r>
                <a:rPr lang="en-US" b="1" baseline="-250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pic>
        <p:nvPicPr>
          <p:cNvPr id="104460" name="Picture 12" descr="C:\snavely\tmp\vg4b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654558" y="3844336"/>
            <a:ext cx="553799" cy="729608"/>
          </a:xfrm>
          <a:prstGeom prst="rect">
            <a:avLst/>
          </a:prstGeom>
          <a:noFill/>
        </p:spPr>
      </p:pic>
      <p:grpSp>
        <p:nvGrpSpPr>
          <p:cNvPr id="10" name="Group 50"/>
          <p:cNvGrpSpPr/>
          <p:nvPr/>
        </p:nvGrpSpPr>
        <p:grpSpPr>
          <a:xfrm>
            <a:off x="4383289" y="190711"/>
            <a:ext cx="2236360" cy="2938315"/>
            <a:chOff x="507913" y="190710"/>
            <a:chExt cx="2236360" cy="2938315"/>
          </a:xfrm>
        </p:grpSpPr>
        <p:pic>
          <p:nvPicPr>
            <p:cNvPr id="104456" name="Picture 8" descr="C:\snavely\tmp\vg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07913" y="190710"/>
              <a:ext cx="2236360" cy="2938315"/>
            </a:xfrm>
            <a:prstGeom prst="rect">
              <a:avLst/>
            </a:prstGeom>
            <a:noFill/>
          </p:spPr>
        </p:pic>
        <p:sp>
          <p:nvSpPr>
            <p:cNvPr id="21" name="TextBox 20"/>
            <p:cNvSpPr txBox="1"/>
            <p:nvPr/>
          </p:nvSpPr>
          <p:spPr>
            <a:xfrm>
              <a:off x="2220686" y="2525477"/>
              <a:ext cx="513282" cy="58477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F</a:t>
              </a:r>
              <a:r>
                <a:rPr lang="en-US" sz="3200" b="1" baseline="-25000" dirty="0">
                  <a:solidFill>
                    <a:schemeClr val="bg1"/>
                  </a:solidFill>
                </a:rPr>
                <a:t>0</a:t>
              </a:r>
            </a:p>
          </p:txBody>
        </p:sp>
      </p:grpSp>
      <p:sp>
        <p:nvSpPr>
          <p:cNvPr id="57" name="Rectangle 56"/>
          <p:cNvSpPr/>
          <p:nvPr/>
        </p:nvSpPr>
        <p:spPr>
          <a:xfrm>
            <a:off x="4310744" y="3799118"/>
            <a:ext cx="6553255" cy="3298371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2898087" y="-616559"/>
            <a:ext cx="1656223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>
                <a:latin typeface="Times New Roman" pitchFamily="18" charset="0"/>
                <a:cs typeface="Times New Roman" pitchFamily="18" charset="0"/>
              </a:rPr>
              <a:t>{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777386" y="1200841"/>
            <a:ext cx="1872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/>
              <a:t>Gaussian pyramid</a:t>
            </a:r>
          </a:p>
        </p:txBody>
      </p:sp>
    </p:spTree>
    <p:extLst>
      <p:ext uri="{BB962C8B-B14F-4D97-AF65-F5344CB8AC3E}">
        <p14:creationId xmlns:p14="http://schemas.microsoft.com/office/powerpoint/2010/main" val="5803487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3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780</Words>
  <Application>Microsoft Macintosh PowerPoint</Application>
  <PresentationFormat>Widescreen</PresentationFormat>
  <Paragraphs>190</Paragraphs>
  <Slides>33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Helvetica</vt:lpstr>
      <vt:lpstr>Times New Roman</vt:lpstr>
      <vt:lpstr>Office Theme</vt:lpstr>
      <vt:lpstr>Photo Editor Photo</vt:lpstr>
      <vt:lpstr>Equation</vt:lpstr>
      <vt:lpstr>Resizing and resampling</vt:lpstr>
      <vt:lpstr>Aliasing</vt:lpstr>
      <vt:lpstr>Aliasing</vt:lpstr>
      <vt:lpstr>Aliasing</vt:lpstr>
      <vt:lpstr>Image sub-sampling</vt:lpstr>
      <vt:lpstr>How to avoid aliasing</vt:lpstr>
      <vt:lpstr>PowerPoint Presentation</vt:lpstr>
      <vt:lpstr>Gaussian pre-filtering</vt:lpstr>
      <vt:lpstr>PowerPoint Presentation</vt:lpstr>
      <vt:lpstr>Gaussian pyramids  [Burt and Adelson, 1983]</vt:lpstr>
      <vt:lpstr>Gaussian pyramids - Searching over scales</vt:lpstr>
      <vt:lpstr>Gaussian pyramids - Searching over scales</vt:lpstr>
      <vt:lpstr>PowerPoint Presentation</vt:lpstr>
      <vt:lpstr>Gaussian pyramid and stack</vt:lpstr>
      <vt:lpstr>Memory Usage</vt:lpstr>
      <vt:lpstr>What about upsampling?</vt:lpstr>
      <vt:lpstr>Upsampling</vt:lpstr>
      <vt:lpstr>Upsampling</vt:lpstr>
      <vt:lpstr>Upsampling: Step 1</vt:lpstr>
      <vt:lpstr>Upsampling: Step 2 + 3</vt:lpstr>
      <vt:lpstr>Laplacian pyramid</vt:lpstr>
      <vt:lpstr>Laplacian pyramid</vt:lpstr>
      <vt:lpstr>Reconstructing the image from a Laplacian pyramid</vt:lpstr>
      <vt:lpstr>Laplacian pyramid</vt:lpstr>
      <vt:lpstr>Interpolation in general</vt:lpstr>
      <vt:lpstr>Interpolation in general</vt:lpstr>
      <vt:lpstr>Interpolation in general</vt:lpstr>
      <vt:lpstr>Nearest-neighnbor interpolation</vt:lpstr>
      <vt:lpstr>Bilinear interpolation</vt:lpstr>
      <vt:lpstr>Bilinear interpolation</vt:lpstr>
      <vt:lpstr>Geometric transformations</vt:lpstr>
      <vt:lpstr>Geometric transformations</vt:lpstr>
      <vt:lpstr>Geometric transformations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Resizing and resampling</dc:title>
  <dc:creator>Bharath Hariharan</dc:creator>
  <cp:lastModifiedBy>Bharath Hariharan</cp:lastModifiedBy>
  <cp:revision>16</cp:revision>
  <dcterms:created xsi:type="dcterms:W3CDTF">2019-02-06T01:30:29Z</dcterms:created>
  <dcterms:modified xsi:type="dcterms:W3CDTF">2020-02-10T18:12:08Z</dcterms:modified>
</cp:coreProperties>
</file>