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552" r:id="rId3"/>
    <p:sldId id="561" r:id="rId4"/>
    <p:sldId id="569" r:id="rId5"/>
    <p:sldId id="562" r:id="rId6"/>
    <p:sldId id="565" r:id="rId7"/>
    <p:sldId id="566" r:id="rId8"/>
    <p:sldId id="557" r:id="rId9"/>
    <p:sldId id="558" r:id="rId10"/>
    <p:sldId id="563" r:id="rId11"/>
    <p:sldId id="567" r:id="rId12"/>
    <p:sldId id="305" r:id="rId13"/>
    <p:sldId id="306" r:id="rId14"/>
    <p:sldId id="559" r:id="rId15"/>
    <p:sldId id="568" r:id="rId16"/>
    <p:sldId id="570" r:id="rId17"/>
    <p:sldId id="307" r:id="rId18"/>
    <p:sldId id="310" r:id="rId19"/>
    <p:sldId id="541" r:id="rId20"/>
    <p:sldId id="542" r:id="rId21"/>
    <p:sldId id="543" r:id="rId22"/>
    <p:sldId id="544" r:id="rId23"/>
    <p:sldId id="545" r:id="rId24"/>
    <p:sldId id="550" r:id="rId25"/>
    <p:sldId id="551" r:id="rId26"/>
    <p:sldId id="5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17"/>
    <p:restoredTop sz="94629"/>
  </p:normalViewPr>
  <p:slideViewPr>
    <p:cSldViewPr snapToGrid="0" snapToObjects="1">
      <p:cViewPr varScale="1">
        <p:scale>
          <a:sx n="77" d="100"/>
          <a:sy n="77" d="100"/>
        </p:scale>
        <p:origin x="192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04DA8-9B9D-FC45-98B2-B0ADC5FA1AC1}" type="datetimeFigureOut">
              <a:rPr lang="en-US" smtClean="0"/>
              <a:t>1/31/20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4CB3-1C8C-0E47-840F-EAAE6863C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6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6276F-6453-0A4C-A9CE-BD9553219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4103D-918D-524F-840C-569022C78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E1A31-F255-D149-A5DE-CA99BFBD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2F77-E5A4-164F-B920-7536AF936B6B}" type="datetime1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C54F-4481-CC4F-82DC-4F4150B3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C7249-E22F-C44E-BD91-C959FC26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23FB-4016-8741-B6A1-E4D7EC5E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0E7EE-D558-9646-BD87-5596FD09B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13584-5C50-E842-BE05-B0857F8F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BBE9-6122-2D47-9906-AACBD0D2BC3A}" type="datetime1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9333F-0629-414F-A6FD-AC8E3EF3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6D500-FC99-644D-8034-CE15E2ED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4CB6F-1382-044E-B223-19C522096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5E81F-1C7A-7641-B3EE-D2EC57C7E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3419E-87F6-584A-8486-2D8CCBB1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5699-9BD9-A14E-A16B-37553E29E866}" type="datetime1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27976-3051-F848-A5A9-8AA20885C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F5514-D59F-5745-ACE3-C7572103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75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4187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C18B-9620-3742-A08C-CC12B42D1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0369B-7AD6-5E4E-8233-4ECD60EC3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887F6-E1F2-7A47-838B-D3CEF08D8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2195-9796-2541-BDE3-27DB6AB7B18F}" type="datetime1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FA6E8-FA0C-6E46-AAA6-76B9AEB3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EE16E-35C1-1B4A-87FB-17BE9600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2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C8CA0-B906-F34F-B9D8-312D07353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3D47A-CAC1-3D40-BC65-72084945D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A3050-B6B3-F44E-AB89-1E9205203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0FE7-B93D-D145-B42C-99F3FA225163}" type="datetime1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7AFDC-1643-3C43-A9D0-C1E3DBDE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0BFB-542B-774D-9331-B49649EA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2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B2940-E25F-5048-85A8-6A1CAC57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9B0A-FE7D-ED44-8EA4-DFB28093D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80BD1-505A-654C-A971-A2D61AA63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3ABFD-F3D1-6042-A2FE-677BFFF39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95F7-DD26-784D-897B-A132D17D459D}" type="datetime1">
              <a:rPr lang="en-US" smtClean="0"/>
              <a:t>1/31/20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6C248-74A6-0F46-9437-849DD2BA0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FD07A-4A46-F149-A95A-A71626BF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9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0C945-016B-9747-99A4-C4D10782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F8320-C960-2A49-B35E-8FCD828CC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727B2-F86E-674A-9489-4E9B26162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7400C-D04C-BB44-977B-6C14136D1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53CC-1EC0-BC4C-B3E9-BDFB4545A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5CB0D-45A1-BA47-8DEA-3FC28282A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5B86-67D6-314B-B012-320C9D89886A}" type="datetime1">
              <a:rPr lang="en-US" smtClean="0"/>
              <a:t>1/31/20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77922-A9A6-664E-9DC9-9B070928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4BB29-A602-D74B-A81B-FA71FECA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2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3570-E5F4-BF42-95B2-19180D05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FB932-19BB-034C-BD5E-4E4A2046D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D75E-69A2-B94D-8B70-CFC24E2B405E}" type="datetime1">
              <a:rPr lang="en-US" smtClean="0"/>
              <a:t>1/31/20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7297A-99CC-3C48-828B-B75599E6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84B13-191B-4048-AC04-36C8260B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6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568655-B397-484E-819C-BE213E8F9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0FAA-A18A-A04E-A126-8824F5D6C00C}" type="datetime1">
              <a:rPr lang="en-US" smtClean="0"/>
              <a:t>1/31/20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C913B6-AB73-6E4F-9EB3-848516B1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EBED3-9F25-5849-8059-DD64170A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0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5569-3DE1-F840-97D8-91A86F533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A8FE6-DF0C-324E-9810-9E8E78E34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BC24D-3C9B-2F4B-A6BC-C2C100FDE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EB634-BE63-9C42-A8E7-BD300A09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59D0-C273-4447-BCE5-0D3D18C40271}" type="datetime1">
              <a:rPr lang="en-US" smtClean="0"/>
              <a:t>1/31/20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F1FA7-A9B0-1242-AF5A-291E4CA2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14385-103F-7C44-AE54-0B87C347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C4E4-543F-784C-8F49-CB23DE25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7A56A6-8ED1-C24C-9C56-5F0AE05F0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4717A-7983-AE48-88AC-18D99CE38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61EB7-9FD0-A94F-ACE3-BB6A7F23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E68F-D20A-234B-84C7-378160B4A5A3}" type="datetime1">
              <a:rPr lang="en-US" smtClean="0"/>
              <a:t>1/31/20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CD5E3-4DA2-9C48-BE7A-75A97624E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D5517-4E3A-9840-A18E-BD012F28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9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3513A-4650-EC42-A517-91A9CBEC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66074-7C9E-394B-8CEC-8B1BABF8A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2C661-0044-C243-98A8-7E3F4F2E8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589D-8F02-6D47-B4B2-5C2A04AD9539}" type="datetime1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BF4B3-7D13-2745-AC93-790385FCA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D8078-8A9F-1A4F-BBA2-D9D29B174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F28E-4CFD-FD48-8234-AC4DBA661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Fourier Transforms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778C3D-0B09-2B46-B222-4C90C4236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202AB-81C1-F147-9811-5ED57D66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9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E167-D7EE-FA4E-952B-E953B3F39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images in the Fourier basis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D099E-5923-654A-97B5-F3B6D9377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Basis is complex but images are real</a:t>
                </a:r>
              </a:p>
              <a:p>
                <a:r>
                  <a:rPr lang="en-US" dirty="0"/>
                  <a:t>Combine a pair of conjugate basis elements</a:t>
                </a:r>
              </a:p>
              <a:p>
                <a:r>
                  <a:rPr lang="en-US" dirty="0"/>
                  <a:t>Coefficients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will be the same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So only need to know first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Fourier coefficients!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D099E-5923-654A-97B5-F3B6D9377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315F7-EAA2-D34C-9CF3-87A853B4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28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4AAB4-4D05-6142-9258-752A5559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0-th basis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C869A0-DF15-C246-BCBA-A189DCD9C9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zero-</a:t>
                </a:r>
                <a:r>
                  <a:rPr lang="en-US" dirty="0" err="1"/>
                  <a:t>th</a:t>
                </a:r>
                <a:r>
                  <a:rPr lang="en-US" dirty="0"/>
                  <a:t> basis element is a constant image</a:t>
                </a:r>
              </a:p>
              <a:p>
                <a:r>
                  <a:rPr lang="en-US" dirty="0"/>
                  <a:t>Every other basis element varies between 1 and -1, so averages out to 0</a:t>
                </a:r>
              </a:p>
              <a:p>
                <a:r>
                  <a:rPr lang="en-US" dirty="0"/>
                  <a:t>Thus, </a:t>
                </a:r>
                <a:r>
                  <a:rPr lang="en-US" i="1" dirty="0"/>
                  <a:t>any image with a non-zero average intensity must have a high zero-</a:t>
                </a:r>
                <a:r>
                  <a:rPr lang="en-US" i="1" dirty="0" err="1"/>
                  <a:t>th</a:t>
                </a:r>
                <a:r>
                  <a:rPr lang="en-US" i="1" dirty="0"/>
                  <a:t> coefficient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C869A0-DF15-C246-BCBA-A189DCD9C9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92" r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7D9FE-C9C6-0C49-9D99-3D51FACB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B3C1-94F4-2847-AD0A-5F349EF8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 for 2D images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44CBE-0D6E-AF48-86DB-E0E1EE84E9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Images are 2D arrays</a:t>
                </a:r>
              </a:p>
              <a:p>
                <a:r>
                  <a:rPr lang="en-US" dirty="0"/>
                  <a:t>Fourier basis for 1D array indexed by frequencies</a:t>
                </a:r>
              </a:p>
              <a:p>
                <a:r>
                  <a:rPr lang="en-US" dirty="0"/>
                  <a:t>Fourier basis for 2D arrays are indexed by 2 spatial frequencies</a:t>
                </a:r>
              </a:p>
              <a:p>
                <a:r>
                  <a:rPr lang="en-US" dirty="0"/>
                  <a:t>(</a:t>
                </a:r>
                <a:r>
                  <a:rPr lang="en-US" dirty="0" err="1"/>
                  <a:t>i,j</a:t>
                </a:r>
                <a:r>
                  <a:rPr lang="en-US" dirty="0"/>
                  <a:t>)</a:t>
                </a:r>
                <a:r>
                  <a:rPr lang="en-US" dirty="0" err="1"/>
                  <a:t>th</a:t>
                </a:r>
                <a:r>
                  <a:rPr lang="en-US" dirty="0"/>
                  <a:t> Fourier basis for N x N image</a:t>
                </a:r>
              </a:p>
              <a:p>
                <a:pPr lvl="1"/>
                <a:r>
                  <a:rPr lang="en-US" dirty="0"/>
                  <a:t>Has period N/</a:t>
                </a:r>
                <a:r>
                  <a:rPr lang="en-US" dirty="0" err="1"/>
                  <a:t>i</a:t>
                </a:r>
                <a:r>
                  <a:rPr lang="en-US" dirty="0"/>
                  <a:t> along x</a:t>
                </a:r>
              </a:p>
              <a:p>
                <a:pPr lvl="1"/>
                <a:r>
                  <a:rPr lang="en-US" dirty="0"/>
                  <a:t>Has period N/j along 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𝑖𝑘𝑥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𝑖𝑙𝑦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44CBE-0D6E-AF48-86DB-E0E1EE84E9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C2A99-F0AE-FA4F-AE1C-5F2B1485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94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739D5-0800-9240-BEC8-254D36EF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Fourier basis for images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BD36C2-82D4-0B48-8977-388433E33F62}"/>
                  </a:ext>
                </a:extLst>
              </p:cNvPr>
              <p:cNvSpPr txBox="1"/>
              <p:nvPr/>
            </p:nvSpPr>
            <p:spPr>
              <a:xfrm>
                <a:off x="2917593" y="1238250"/>
                <a:ext cx="1471961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BD36C2-82D4-0B48-8977-388433E33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593" y="1238250"/>
                <a:ext cx="1471961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4EFC37-5FEF-A54A-835A-57E822439B70}"/>
                  </a:ext>
                </a:extLst>
              </p:cNvPr>
              <p:cNvSpPr txBox="1"/>
              <p:nvPr/>
            </p:nvSpPr>
            <p:spPr>
              <a:xfrm>
                <a:off x="7285308" y="1238251"/>
                <a:ext cx="1471961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3,20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4EFC37-5FEF-A54A-835A-57E822439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308" y="1238251"/>
                <a:ext cx="1471961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725BAC-6264-6D40-982D-9BA9F76B4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07E8A-9E90-BB4C-9E51-4CE6D17F2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7882" y="1721597"/>
            <a:ext cx="2148291" cy="2148291"/>
          </a:xfrm>
          <a:prstGeom prst="rect">
            <a:avLst/>
          </a:prstGeom>
        </p:spPr>
      </p:pic>
      <p:pic>
        <p:nvPicPr>
          <p:cNvPr id="17" name="Picture 16" descr="A picture containing building, window blind&#13;&#10;&#13;&#10;Description automatically generated">
            <a:extLst>
              <a:ext uri="{FF2B5EF4-FFF2-40B4-BE49-F238E27FC236}">
                <a16:creationId xmlns:a16="http://schemas.microsoft.com/office/drawing/2014/main" id="{A03CEE36-FB89-8E47-BFD6-AC291BB760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0276" y="1653918"/>
            <a:ext cx="2410844" cy="24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14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0CFA-9D8C-E448-9C59-76D47DA9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Fourier transform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4094C-BCAF-474B-8D5F-7E319CCE4D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Fourier coefficients are </a:t>
                </a:r>
                <a:r>
                  <a:rPr lang="en-US" i="1" dirty="0"/>
                  <a:t>complex</a:t>
                </a:r>
              </a:p>
              <a:p>
                <a:r>
                  <a:rPr lang="en-US" dirty="0"/>
                  <a:t>Instead of visualizing complex numbers we look at the squared absolute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This is called the </a:t>
                </a:r>
                <a:r>
                  <a:rPr lang="en-US" i="1" dirty="0"/>
                  <a:t>power spectrum</a:t>
                </a:r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Fourier coefficients, so we can show this as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image.</a:t>
                </a:r>
              </a:p>
              <a:p>
                <a:r>
                  <a:rPr lang="en-US" dirty="0"/>
                  <a:t>Because of complex conjugates only the first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coefficients are unique</a:t>
                </a:r>
              </a:p>
              <a:p>
                <a:r>
                  <a:rPr lang="en-US" dirty="0"/>
                  <a:t>Because of very high values display using log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4094C-BCAF-474B-8D5F-7E319CCE4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AF9F7-BD4D-F046-96FD-4C1F62BC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43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6256-021C-A04B-AA77-D0E0AC67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Fourier transform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76B0B-43C8-BD4A-981E-BFAB53505F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950" y="1297259"/>
            <a:ext cx="7048499" cy="52863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85005-F2F1-BB48-9A97-2DCE5BBD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39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FBF43-A0BA-BB4B-BC4C-63AE0DE6A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Fourier transform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9EB7C3-6AE5-704B-9865-0174C90D20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3" t="10103" r="1" b="4164"/>
          <a:stretch/>
        </p:blipFill>
        <p:spPr>
          <a:xfrm>
            <a:off x="2022021" y="1257300"/>
            <a:ext cx="7826829" cy="5014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81719D-E7C8-EF40-BC24-BD56FCB5A7AD}"/>
              </a:ext>
            </a:extLst>
          </p:cNvPr>
          <p:cNvSpPr txBox="1"/>
          <p:nvPr/>
        </p:nvSpPr>
        <p:spPr>
          <a:xfrm>
            <a:off x="2000250" y="6267450"/>
            <a:ext cx="782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Spatial frequency in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EF22A-5947-C34E-8E5A-401182B528E1}"/>
              </a:ext>
            </a:extLst>
          </p:cNvPr>
          <p:cNvSpPr txBox="1"/>
          <p:nvPr/>
        </p:nvSpPr>
        <p:spPr>
          <a:xfrm rot="16200000">
            <a:off x="-1661921" y="3198168"/>
            <a:ext cx="782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Spatial frequency in 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CA01B-ECFD-9545-A1EA-A4FBE34C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12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F162-24A8-774A-AB76-ABA0FBE1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Fourier transform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C9A3E-AB72-3743-967C-8E5050036D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High peak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 Why?</a:t>
                </a:r>
              </a:p>
              <a:p>
                <a:r>
                  <a:rPr lang="en-US" dirty="0">
                    <a:solidFill>
                      <a:srgbClr val="FFC000"/>
                    </a:solidFill>
                  </a:rPr>
                  <a:t>High values on the X axis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00B0F0"/>
                    </a:solidFill>
                  </a:rPr>
                  <a:t>low values on the Y axis</a:t>
                </a:r>
                <a:r>
                  <a:rPr lang="en-US" dirty="0"/>
                  <a:t>. Why?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C9A3E-AB72-3743-967C-8E5050036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4B23378-FD21-1B48-957D-384076D66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3278459"/>
            <a:ext cx="4772722" cy="3579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F13946-79A0-934D-A74C-99ADA4A83C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3" r="1" b="436"/>
          <a:stretch/>
        </p:blipFill>
        <p:spPr>
          <a:xfrm>
            <a:off x="5812971" y="3364878"/>
            <a:ext cx="4553947" cy="33886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6E4356D-F07D-B148-BF9C-9986C891C710}"/>
              </a:ext>
            </a:extLst>
          </p:cNvPr>
          <p:cNvSpPr/>
          <p:nvPr/>
        </p:nvSpPr>
        <p:spPr>
          <a:xfrm>
            <a:off x="8002859" y="4939991"/>
            <a:ext cx="312234" cy="3010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687D73-E794-1941-9041-43981A9362D9}"/>
              </a:ext>
            </a:extLst>
          </p:cNvPr>
          <p:cNvSpPr/>
          <p:nvPr/>
        </p:nvSpPr>
        <p:spPr>
          <a:xfrm>
            <a:off x="8655553" y="4916059"/>
            <a:ext cx="576379" cy="32501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F3BB66-2143-FF4C-AC62-E8151D165100}"/>
              </a:ext>
            </a:extLst>
          </p:cNvPr>
          <p:cNvSpPr/>
          <p:nvPr/>
        </p:nvSpPr>
        <p:spPr>
          <a:xfrm>
            <a:off x="8002859" y="4004100"/>
            <a:ext cx="312235" cy="57986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999CC-965F-A249-806F-E2A0CA2A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29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DF08D-4074-E943-88E8-6DB75FE4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Fourier transforms?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AA9DC-9A7D-3A47-B605-9A35E3EB0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image in terms of low and high frequency information</a:t>
            </a:r>
          </a:p>
          <a:p>
            <a:r>
              <a:rPr lang="en-US" dirty="0"/>
              <a:t>Low frequency: large scale structure, no details</a:t>
            </a:r>
          </a:p>
          <a:p>
            <a:r>
              <a:rPr lang="en-US" dirty="0"/>
              <a:t>High frequency: fine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33339-D9DF-9F43-B6B0-7EDCA9E9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18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5AB7D-6C78-0A4D-9A6D-52A13BC0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Fourier transforms?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E836B-F789-644F-AAC3-D2A6128E45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17882"/>
            <a:ext cx="457200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E41308-4ADB-D646-9DD2-139D436352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817882"/>
            <a:ext cx="4572000" cy="3429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B0F2ED-07C9-FB48-97DE-1E8A78C0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7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4930-8035-9C42-A73D-D7EA55141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 for 1D images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57D98A-FEB1-0542-B30B-2E8B7D17B6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1D image with N pixels is a vector of size N</a:t>
                </a:r>
              </a:p>
              <a:p>
                <a:r>
                  <a:rPr lang="en-US" dirty="0"/>
                  <a:t>Every basis has N pixels</a:t>
                </a:r>
              </a:p>
              <a:p>
                <a:r>
                  <a:rPr lang="en-US" dirty="0"/>
                  <a:t>There must be N basis elements</a:t>
                </a:r>
              </a:p>
              <a:p>
                <a:r>
                  <a:rPr lang="en-US" dirty="0"/>
                  <a:t>n-</a:t>
                </a:r>
                <a:r>
                  <a:rPr lang="en-US" dirty="0" err="1"/>
                  <a:t>th</a:t>
                </a:r>
                <a:r>
                  <a:rPr lang="en-US" dirty="0"/>
                  <a:t> element of k-</a:t>
                </a:r>
                <a:r>
                  <a:rPr lang="en-US" dirty="0" err="1"/>
                  <a:t>th</a:t>
                </a:r>
                <a:r>
                  <a:rPr lang="en-US" dirty="0"/>
                  <a:t> basis in standard basis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n-</a:t>
                </a:r>
                <a:r>
                  <a:rPr lang="en-US" dirty="0" err="1"/>
                  <a:t>th</a:t>
                </a:r>
                <a:r>
                  <a:rPr lang="en-US" dirty="0"/>
                  <a:t> element of k-</a:t>
                </a:r>
                <a:r>
                  <a:rPr lang="en-US" dirty="0" err="1"/>
                  <a:t>th</a:t>
                </a:r>
                <a:r>
                  <a:rPr lang="en-US" dirty="0"/>
                  <a:t> basis in Fourier basis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57D98A-FEB1-0542-B30B-2E8B7D17B6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b="-26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1F92C-6018-0541-8C8A-F4525148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33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BB90F-2623-3649-8596-EB7BAC62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zero out all high y-frequency components?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8C6A2-39F3-5940-8840-8E503152E0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68748"/>
            <a:ext cx="45720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1CDF1D-57B6-F94C-973A-D3FBE318F9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220" y="2104755"/>
            <a:ext cx="3676186" cy="27571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FB9C9-F7C7-AF4F-850C-E948AEDF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66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9F9B7-F4CD-B644-9BFC-E8E33C7D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zero out </a:t>
            </a:r>
            <a:r>
              <a:rPr lang="en-US" i="1" dirty="0"/>
              <a:t>all </a:t>
            </a:r>
            <a:r>
              <a:rPr lang="en-US" dirty="0"/>
              <a:t>high frequencies?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363C7-6844-924A-BDD8-A8F4B3B7E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128" y="2071340"/>
            <a:ext cx="3586974" cy="2690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94D5CE-D1CB-DD48-B92B-3391FBBD9D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90689"/>
            <a:ext cx="4572000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A78D83-2FDC-3048-B2E8-F5FFB355517D}"/>
              </a:ext>
            </a:extLst>
          </p:cNvPr>
          <p:cNvSpPr txBox="1"/>
          <p:nvPr/>
        </p:nvSpPr>
        <p:spPr>
          <a:xfrm>
            <a:off x="1903141" y="5241073"/>
            <a:ext cx="8575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Removing high frequency components looks like Gaussian / mean filtering. Is there more to this relationship?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7DB58-C693-6349-BC57-D60D1C04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Dual domains </a:t>
            </a:r>
            <a:endParaRPr dirty="0"/>
          </a:p>
        </p:txBody>
      </p:sp>
      <p:sp>
        <p:nvSpPr>
          <p:cNvPr id="772" name="Shape 7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825046" indent="-326571"/>
            <a:r>
              <a:rPr lang="en-US" dirty="0"/>
              <a:t>Image</a:t>
            </a:r>
            <a:r>
              <a:rPr dirty="0"/>
              <a:t>: </a:t>
            </a:r>
            <a:r>
              <a:rPr lang="en-US" dirty="0"/>
              <a:t>Spatial domain</a:t>
            </a:r>
            <a:endParaRPr dirty="0"/>
          </a:p>
          <a:p>
            <a:pPr marL="825046" indent="-326571"/>
            <a:endParaRPr dirty="0"/>
          </a:p>
          <a:p>
            <a:pPr marL="825046" indent="-326571"/>
            <a:r>
              <a:rPr dirty="0"/>
              <a:t>Fourier Transform: Frequency domain</a:t>
            </a:r>
          </a:p>
          <a:p>
            <a:pPr marL="1222375" lvl="1" indent="-266700"/>
            <a:r>
              <a:rPr dirty="0"/>
              <a:t>Amplitudes are called spectrum</a:t>
            </a:r>
            <a:endParaRPr lang="en-US" dirty="0"/>
          </a:p>
          <a:p>
            <a:pPr marL="1222375" lvl="1" indent="-266700"/>
            <a:endParaRPr lang="en-US" dirty="0"/>
          </a:p>
          <a:p>
            <a:pPr marL="765175" indent="-266700"/>
            <a:r>
              <a:rPr lang="en-US" dirty="0"/>
              <a:t>For any transformations we do in spatial domain, there are corresponding transformations we can do in the frequency domain</a:t>
            </a:r>
          </a:p>
          <a:p>
            <a:pPr marL="765175" indent="-266700"/>
            <a:r>
              <a:rPr lang="en-US" i="1" dirty="0"/>
              <a:t>And vice-versa</a:t>
            </a:r>
          </a:p>
          <a:p>
            <a:pPr marL="1222375" lvl="1" indent="-266700"/>
            <a:endParaRPr lang="en-US" dirty="0"/>
          </a:p>
          <a:p>
            <a:pPr marL="765175" indent="-266700"/>
            <a:endParaRPr dirty="0"/>
          </a:p>
        </p:txBody>
      </p:sp>
      <p:sp>
        <p:nvSpPr>
          <p:cNvPr id="777" name="Shape 777"/>
          <p:cNvSpPr/>
          <p:nvPr/>
        </p:nvSpPr>
        <p:spPr>
          <a:xfrm>
            <a:off x="3090863" y="5918200"/>
            <a:ext cx="210506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buClr>
                <a:srgbClr val="FFFFFF"/>
              </a:buClr>
              <a:buFont typeface="Times New Roman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Spatial Domain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6956F1-B8C4-9542-9DF7-1404A171BA4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7038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domains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1" dirty="0"/>
                  <a:t>Convolution </a:t>
                </a:r>
                <a:r>
                  <a:rPr lang="en-US" dirty="0"/>
                  <a:t>in spatial domain = </a:t>
                </a:r>
                <a:r>
                  <a:rPr lang="en-US" i="1" dirty="0"/>
                  <a:t>Point-wise multiplication </a:t>
                </a:r>
                <a:r>
                  <a:rPr lang="en-US" dirty="0"/>
                  <a:t>in frequency domain</a:t>
                </a:r>
              </a:p>
              <a:p>
                <a:pPr lvl="1"/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the Fourier transform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similarly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i="1" dirty="0"/>
                  <a:t>Convolution </a:t>
                </a:r>
                <a:r>
                  <a:rPr lang="en-US" dirty="0"/>
                  <a:t>in frequency domain = </a:t>
                </a:r>
                <a:r>
                  <a:rPr lang="en-US" i="1" dirty="0"/>
                  <a:t>Point-wise multiplication </a:t>
                </a:r>
                <a:r>
                  <a:rPr lang="en-US" dirty="0"/>
                  <a:t>in spatial domain</a:t>
                </a:r>
              </a:p>
              <a:p>
                <a:r>
                  <a:rPr lang="en-US" dirty="0"/>
                  <a:t>To understand action of a filter, look at its </a:t>
                </a:r>
                <a:r>
                  <a:rPr lang="en-US" i="1" dirty="0"/>
                  <a:t>Fourier transform</a:t>
                </a:r>
                <a:endParaRPr lang="en-US" dirty="0"/>
              </a:p>
              <a:p>
                <a:endParaRPr lang="en-US" dirty="0"/>
              </a:p>
              <a:p>
                <a:endParaRPr lang="en-US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E9285-FF8B-654A-B3C1-F762EB04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6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7F83CD-455D-F24C-99D6-3D732274355C}"/>
              </a:ext>
            </a:extLst>
          </p:cNvPr>
          <p:cNvSpPr txBox="1"/>
          <p:nvPr/>
        </p:nvSpPr>
        <p:spPr>
          <a:xfrm>
            <a:off x="2193074" y="312235"/>
            <a:ext cx="2219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Filter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ED835-7E7C-A440-BB5C-F953070BB56F}"/>
              </a:ext>
            </a:extLst>
          </p:cNvPr>
          <p:cNvSpPr txBox="1"/>
          <p:nvPr/>
        </p:nvSpPr>
        <p:spPr>
          <a:xfrm>
            <a:off x="6624326" y="22302"/>
            <a:ext cx="48056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Fourier transform (Power spectrum)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9D4A8E-563C-5F48-A073-DDD7D0F2CA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193" y="1482710"/>
            <a:ext cx="3106853" cy="2330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6504B-980D-0F43-BCFF-9BC1A1725D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798" y="1468852"/>
            <a:ext cx="3106853" cy="23301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D40D7F-F7D4-0146-8610-680E530130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585" y="3798993"/>
            <a:ext cx="3246054" cy="24345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EA3C22-FA73-0849-85B2-0130F53FCB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797" y="3798992"/>
            <a:ext cx="3106853" cy="23301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44FF4A-FE5E-1848-9AE6-0E683427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84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7F83CD-455D-F24C-99D6-3D732274355C}"/>
              </a:ext>
            </a:extLst>
          </p:cNvPr>
          <p:cNvSpPr txBox="1"/>
          <p:nvPr/>
        </p:nvSpPr>
        <p:spPr>
          <a:xfrm>
            <a:off x="2193074" y="312235"/>
            <a:ext cx="2219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Filter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D40D7F-F7D4-0146-8610-680E530130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585" y="3798993"/>
            <a:ext cx="3246054" cy="24345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EA3C22-FA73-0849-85B2-0130F53FCB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797" y="3798992"/>
            <a:ext cx="3106853" cy="23301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226F56-2C73-D244-A643-DE8BD745F3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587" y="1260552"/>
            <a:ext cx="3246053" cy="2434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9EE860-DA20-EB4B-8DB4-7C9D829D57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196" y="1335967"/>
            <a:ext cx="3246053" cy="2434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7DDFC6-B58A-1F4A-8F52-A1875D3A936A}"/>
              </a:ext>
            </a:extLst>
          </p:cNvPr>
          <p:cNvSpPr txBox="1"/>
          <p:nvPr/>
        </p:nvSpPr>
        <p:spPr>
          <a:xfrm>
            <a:off x="6624326" y="22302"/>
            <a:ext cx="48056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Fourier transform (Power spectrum)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67B16-6E32-DA49-A54A-F415B09E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25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2D7768-7049-344E-8513-CFFD334E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8DB9A-CB61-B54A-AC42-BDF3BDC5A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Fourier transform of a Gaussian </a:t>
            </a:r>
            <a:r>
              <a:rPr lang="en-US" i="1" dirty="0"/>
              <a:t>is another Gaussian!</a:t>
            </a:r>
          </a:p>
          <a:p>
            <a:r>
              <a:rPr lang="en-US" dirty="0"/>
              <a:t>So convolving with a Gaussian in spatial domain = multiplying with Gaussian in frequency domain</a:t>
            </a:r>
          </a:p>
          <a:p>
            <a:pPr lvl="1"/>
            <a:r>
              <a:rPr lang="en-US" dirty="0"/>
              <a:t>High frequencies get zeroed out</a:t>
            </a:r>
          </a:p>
          <a:p>
            <a:r>
              <a:rPr lang="en-US" dirty="0"/>
              <a:t>Higher the standard deviation in spatial domain = lower the </a:t>
            </a:r>
            <a:r>
              <a:rPr lang="en-US" dirty="0" err="1"/>
              <a:t>std</a:t>
            </a:r>
            <a:r>
              <a:rPr lang="en-US" dirty="0"/>
              <a:t> in frequency domain</a:t>
            </a:r>
          </a:p>
          <a:p>
            <a:pPr lvl="1"/>
            <a:r>
              <a:rPr lang="en-US" dirty="0"/>
              <a:t>More frequencies get zeroed out.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AE0DDC-0156-FA49-B603-AB9DF280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9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C041-B697-884D-B20E-661CC681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nuance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28CE05-8891-224B-A4E4-D428F132F1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We previously said as k increases, frequency increases</a:t>
                </a:r>
              </a:p>
              <a:p>
                <a:pPr lvl="1"/>
                <a:r>
                  <a:rPr lang="en-US" dirty="0"/>
                  <a:t>i.e., more cycles within 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dirty="0"/>
                  <a:t> (complex conjugate)</a:t>
                </a:r>
              </a:p>
              <a:p>
                <a:r>
                  <a:rPr lang="en-US" dirty="0"/>
                  <a:t> Frequency increases till N/2, subsequent basis elements are </a:t>
                </a:r>
                <a:r>
                  <a:rPr lang="en-US" i="1" dirty="0"/>
                  <a:t>complex conjugates of previous elements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28CE05-8891-224B-A4E4-D428F132F1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92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1AA69-6646-CB40-8A53-FCC25722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3196E-89CA-874A-9A2B-16ECD117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full Fourier basis (N=10)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1C415-0DFC-6948-8600-2CE74B667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03" r="31590"/>
          <a:stretch/>
        </p:blipFill>
        <p:spPr>
          <a:xfrm>
            <a:off x="3043646" y="1826079"/>
            <a:ext cx="2272937" cy="438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575E2-5B2E-EA40-8363-A870A314E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92" r="31801"/>
          <a:stretch/>
        </p:blipFill>
        <p:spPr>
          <a:xfrm>
            <a:off x="5316583" y="1826079"/>
            <a:ext cx="2272937" cy="4381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1E16DD-29B8-1445-9511-D5F155BB4D7B}"/>
              </a:ext>
            </a:extLst>
          </p:cNvPr>
          <p:cNvSpPr txBox="1"/>
          <p:nvPr/>
        </p:nvSpPr>
        <p:spPr>
          <a:xfrm>
            <a:off x="5741126" y="1602377"/>
            <a:ext cx="14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Imaginary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76A6A7-B5B0-A145-8E43-00FCD06AA453}"/>
              </a:ext>
            </a:extLst>
          </p:cNvPr>
          <p:cNvSpPr txBox="1"/>
          <p:nvPr/>
        </p:nvSpPr>
        <p:spPr>
          <a:xfrm>
            <a:off x="3718560" y="1602377"/>
            <a:ext cx="14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7FAD595-C1C5-9A47-A919-3063C98B246E}"/>
              </a:ext>
            </a:extLst>
          </p:cNvPr>
          <p:cNvSpPr/>
          <p:nvPr/>
        </p:nvSpPr>
        <p:spPr>
          <a:xfrm>
            <a:off x="3043647" y="3840480"/>
            <a:ext cx="4545874" cy="3657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BD95A-60E9-5242-A14A-5AB7E92434B0}"/>
              </a:ext>
            </a:extLst>
          </p:cNvPr>
          <p:cNvSpPr txBox="1"/>
          <p:nvPr/>
        </p:nvSpPr>
        <p:spPr>
          <a:xfrm rot="16200000">
            <a:off x="2174966" y="2431716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Basis number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4719018-E2B7-134A-8EBB-B76B88539624}"/>
              </a:ext>
            </a:extLst>
          </p:cNvPr>
          <p:cNvSpPr/>
          <p:nvPr/>
        </p:nvSpPr>
        <p:spPr>
          <a:xfrm>
            <a:off x="3043647" y="2671932"/>
            <a:ext cx="4545874" cy="36576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F4D054F-4DF6-B64B-8B23-EF14F64BC05E}"/>
              </a:ext>
            </a:extLst>
          </p:cNvPr>
          <p:cNvSpPr/>
          <p:nvPr/>
        </p:nvSpPr>
        <p:spPr>
          <a:xfrm>
            <a:off x="3039291" y="4979708"/>
            <a:ext cx="4545874" cy="36576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C230D-445B-AE44-9D82-170CF8975C18}"/>
              </a:ext>
            </a:extLst>
          </p:cNvPr>
          <p:cNvSpPr txBox="1"/>
          <p:nvPr/>
        </p:nvSpPr>
        <p:spPr>
          <a:xfrm>
            <a:off x="838200" y="3561695"/>
            <a:ext cx="1682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Highest frequency basis element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F4B8A7-E3D6-4642-ADA4-FD36A42189E8}"/>
              </a:ext>
            </a:extLst>
          </p:cNvPr>
          <p:cNvCxnSpPr>
            <a:stCxn id="11" idx="1"/>
            <a:endCxn id="15" idx="3"/>
          </p:cNvCxnSpPr>
          <p:nvPr/>
        </p:nvCxnSpPr>
        <p:spPr>
          <a:xfrm flipH="1">
            <a:off x="2521131" y="4023360"/>
            <a:ext cx="52251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5568115-5531-6941-95A9-27F102B32544}"/>
              </a:ext>
            </a:extLst>
          </p:cNvPr>
          <p:cNvSpPr txBox="1"/>
          <p:nvPr/>
        </p:nvSpPr>
        <p:spPr>
          <a:xfrm>
            <a:off x="8490857" y="3840480"/>
            <a:ext cx="240356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Complex conjugates</a:t>
            </a: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E389ADB2-44B0-1C44-AEBC-FB63C08DDF9B}"/>
              </a:ext>
            </a:extLst>
          </p:cNvPr>
          <p:cNvCxnSpPr>
            <a:stCxn id="13" idx="3"/>
            <a:endCxn id="19" idx="0"/>
          </p:cNvCxnSpPr>
          <p:nvPr/>
        </p:nvCxnSpPr>
        <p:spPr>
          <a:xfrm>
            <a:off x="7589521" y="2854812"/>
            <a:ext cx="2103119" cy="985668"/>
          </a:xfrm>
          <a:prstGeom prst="bentConnector2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9AB386A0-D2E5-BD4C-9AAF-6BA07DD2448E}"/>
              </a:ext>
            </a:extLst>
          </p:cNvPr>
          <p:cNvCxnSpPr>
            <a:cxnSpLocks/>
            <a:stCxn id="14" idx="3"/>
            <a:endCxn id="19" idx="2"/>
          </p:cNvCxnSpPr>
          <p:nvPr/>
        </p:nvCxnSpPr>
        <p:spPr>
          <a:xfrm flipV="1">
            <a:off x="7585165" y="4206240"/>
            <a:ext cx="2107475" cy="956348"/>
          </a:xfrm>
          <a:prstGeom prst="bentConnector2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FFA400-6F70-514C-A5C9-73F5DD42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3196E-89CA-874A-9A2B-16ECD117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full Fourier basis (N=10)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1C415-0DFC-6948-8600-2CE74B667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03" r="31590"/>
          <a:stretch/>
        </p:blipFill>
        <p:spPr>
          <a:xfrm>
            <a:off x="3043646" y="1826079"/>
            <a:ext cx="2272937" cy="438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575E2-5B2E-EA40-8363-A870A314E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92" r="31801"/>
          <a:stretch/>
        </p:blipFill>
        <p:spPr>
          <a:xfrm>
            <a:off x="5316583" y="1826079"/>
            <a:ext cx="2272937" cy="4381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1E16DD-29B8-1445-9511-D5F155BB4D7B}"/>
              </a:ext>
            </a:extLst>
          </p:cNvPr>
          <p:cNvSpPr txBox="1"/>
          <p:nvPr/>
        </p:nvSpPr>
        <p:spPr>
          <a:xfrm>
            <a:off x="5741126" y="1602377"/>
            <a:ext cx="14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Imaginary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76A6A7-B5B0-A145-8E43-00FCD06AA453}"/>
              </a:ext>
            </a:extLst>
          </p:cNvPr>
          <p:cNvSpPr txBox="1"/>
          <p:nvPr/>
        </p:nvSpPr>
        <p:spPr>
          <a:xfrm>
            <a:off x="3718560" y="1602377"/>
            <a:ext cx="14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BD95A-60E9-5242-A14A-5AB7E92434B0}"/>
              </a:ext>
            </a:extLst>
          </p:cNvPr>
          <p:cNvSpPr txBox="1"/>
          <p:nvPr/>
        </p:nvSpPr>
        <p:spPr>
          <a:xfrm rot="16200000">
            <a:off x="2174966" y="2431716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Basis number</a:t>
            </a:r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52009700-83DD-204C-A741-4BEA8531D9B3}"/>
              </a:ext>
            </a:extLst>
          </p:cNvPr>
          <p:cNvSpPr/>
          <p:nvPr/>
        </p:nvSpPr>
        <p:spPr>
          <a:xfrm>
            <a:off x="838200" y="1971709"/>
            <a:ext cx="1774371" cy="2104991"/>
          </a:xfrm>
          <a:prstGeom prst="downArrow">
            <a:avLst/>
          </a:prstGeom>
          <a:gradFill>
            <a:gsLst>
              <a:gs pos="0">
                <a:srgbClr val="FFFF00"/>
              </a:gs>
              <a:gs pos="98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5D29BD0D-4D98-9D49-802F-484CEF492035}"/>
              </a:ext>
            </a:extLst>
          </p:cNvPr>
          <p:cNvSpPr/>
          <p:nvPr/>
        </p:nvSpPr>
        <p:spPr>
          <a:xfrm rot="10800000">
            <a:off x="844731" y="4076700"/>
            <a:ext cx="1774371" cy="1752600"/>
          </a:xfrm>
          <a:prstGeom prst="downArrow">
            <a:avLst/>
          </a:prstGeom>
          <a:gradFill>
            <a:gsLst>
              <a:gs pos="0">
                <a:srgbClr val="FFFF00"/>
              </a:gs>
              <a:gs pos="98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4D258A-9DA4-B64E-87A7-1E0589326F0B}"/>
              </a:ext>
            </a:extLst>
          </p:cNvPr>
          <p:cNvSpPr txBox="1"/>
          <p:nvPr/>
        </p:nvSpPr>
        <p:spPr>
          <a:xfrm>
            <a:off x="704850" y="5829300"/>
            <a:ext cx="203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Frequency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6BCA5230-7D17-7E4A-96D8-0AC17202B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5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C041-B697-884D-B20E-661CC681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nuance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28CE05-8891-224B-A4E4-D428F132F1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We previously said as k increases, frequency increases</a:t>
                </a:r>
              </a:p>
              <a:p>
                <a:pPr lvl="1"/>
                <a:r>
                  <a:rPr lang="en-US" dirty="0"/>
                  <a:t>i.e., more cycles within 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Instead of considering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as basis, often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as the basis</a:t>
                </a:r>
              </a:p>
              <a:p>
                <a:pPr lvl="1"/>
                <a:r>
                  <a:rPr lang="en-US" dirty="0"/>
                  <a:t>For odd N,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28CE05-8891-224B-A4E4-D428F132F1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CB850-D94D-1641-BDDD-68BF8703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7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3196E-89CA-874A-9A2B-16ECD117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full Fourier basis (N=10)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76A6A7-B5B0-A145-8E43-00FCD06AA453}"/>
              </a:ext>
            </a:extLst>
          </p:cNvPr>
          <p:cNvSpPr txBox="1"/>
          <p:nvPr/>
        </p:nvSpPr>
        <p:spPr>
          <a:xfrm>
            <a:off x="3718560" y="1602377"/>
            <a:ext cx="14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BD95A-60E9-5242-A14A-5AB7E92434B0}"/>
              </a:ext>
            </a:extLst>
          </p:cNvPr>
          <p:cNvSpPr txBox="1"/>
          <p:nvPr/>
        </p:nvSpPr>
        <p:spPr>
          <a:xfrm rot="16200000">
            <a:off x="2174966" y="2431716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Basis number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6A7F0-77F4-A145-B829-CADBA30E6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30" r="31702"/>
          <a:stretch/>
        </p:blipFill>
        <p:spPr>
          <a:xfrm>
            <a:off x="3281848" y="1865267"/>
            <a:ext cx="2288177" cy="4381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92CB40-D5DA-3140-8FB5-B2AB61AFE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30" r="31702"/>
          <a:stretch/>
        </p:blipFill>
        <p:spPr>
          <a:xfrm>
            <a:off x="5477888" y="1865267"/>
            <a:ext cx="2288177" cy="4381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1E16DD-29B8-1445-9511-D5F155BB4D7B}"/>
              </a:ext>
            </a:extLst>
          </p:cNvPr>
          <p:cNvSpPr txBox="1"/>
          <p:nvPr/>
        </p:nvSpPr>
        <p:spPr>
          <a:xfrm>
            <a:off x="5956119" y="1622397"/>
            <a:ext cx="14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Imaginary</a:t>
            </a:r>
          </a:p>
        </p:txBody>
      </p:sp>
      <p:sp>
        <p:nvSpPr>
          <p:cNvPr id="16" name="Up-Down Arrow 15">
            <a:extLst>
              <a:ext uri="{FF2B5EF4-FFF2-40B4-BE49-F238E27FC236}">
                <a16:creationId xmlns:a16="http://schemas.microsoft.com/office/drawing/2014/main" id="{57C71FCF-8D9A-464D-9FE7-0AD36D36E005}"/>
              </a:ext>
            </a:extLst>
          </p:cNvPr>
          <p:cNvSpPr/>
          <p:nvPr/>
        </p:nvSpPr>
        <p:spPr>
          <a:xfrm>
            <a:off x="1257300" y="1971709"/>
            <a:ext cx="1314450" cy="3876641"/>
          </a:xfrm>
          <a:prstGeom prst="upDownArrow">
            <a:avLst/>
          </a:prstGeom>
          <a:gradFill>
            <a:gsLst>
              <a:gs pos="100000">
                <a:srgbClr val="C00000"/>
              </a:gs>
              <a:gs pos="50000">
                <a:srgbClr val="FFFF00"/>
              </a:gs>
              <a:gs pos="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3B740F-98EF-9B4C-8670-29FA3ADF82F2}"/>
              </a:ext>
            </a:extLst>
          </p:cNvPr>
          <p:cNvSpPr txBox="1"/>
          <p:nvPr/>
        </p:nvSpPr>
        <p:spPr>
          <a:xfrm>
            <a:off x="704850" y="5829300"/>
            <a:ext cx="203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Frequency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B429BFF-AF17-3A48-87EC-5471101B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44A2-FDE1-2340-8321-554EE87E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 for 1D images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CCF6DB-5B47-224E-A9CD-0C03B5987A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Fourier transform converts from standard basis to Fourier basis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image in standard basis,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representation in Fourier basis, then: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𝑘𝑛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matrix with entries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endParaRPr lang="en-US" b="1" dirty="0"/>
              </a:p>
              <a:p>
                <a:pPr lvl="1"/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CCF6DB-5B47-224E-A9CD-0C03B5987A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9683B-0574-DF4D-996C-EE4AE897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1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8A45F-A26E-6F44-B8A8-1C0B5C0A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F22306-67FA-EC4C-8E39-31481FFBCC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Fourier transform of image how should we get back image?</a:t>
                </a:r>
              </a:p>
              <a:p>
                <a:r>
                  <a:rPr lang="en-US" dirty="0"/>
                  <a:t>In other words how should we change the basis back to the original coordinates?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F22306-67FA-EC4C-8E39-31481FFBCC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14534-EEA5-F644-8E92-28BD86D5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82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8423</TotalTime>
  <Words>848</Words>
  <Application>Microsoft Macintosh PowerPoint</Application>
  <PresentationFormat>Widescreen</PresentationFormat>
  <Paragraphs>147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Office Theme</vt:lpstr>
      <vt:lpstr>Fourier Transforms</vt:lpstr>
      <vt:lpstr>Fourier transform for 1D images</vt:lpstr>
      <vt:lpstr>A nuance</vt:lpstr>
      <vt:lpstr>The full Fourier basis (N=10)</vt:lpstr>
      <vt:lpstr>The full Fourier basis (N=10)</vt:lpstr>
      <vt:lpstr>A nuance</vt:lpstr>
      <vt:lpstr>The full Fourier basis (N=10)</vt:lpstr>
      <vt:lpstr>Fourier transform for 1D images</vt:lpstr>
      <vt:lpstr>Inverse Fourier transform</vt:lpstr>
      <vt:lpstr>Real images in the Fourier basis</vt:lpstr>
      <vt:lpstr>The 0-th basis</vt:lpstr>
      <vt:lpstr>Fourier transform for 2D images</vt:lpstr>
      <vt:lpstr>Visualizing the Fourier basis for images</vt:lpstr>
      <vt:lpstr>Visualizing the Fourier transform</vt:lpstr>
      <vt:lpstr>Visualizing the Fourier transform</vt:lpstr>
      <vt:lpstr>Visualizing the Fourier transform</vt:lpstr>
      <vt:lpstr>Visualizing the Fourier transform</vt:lpstr>
      <vt:lpstr>Why Fourier transforms?</vt:lpstr>
      <vt:lpstr>Why Fourier transforms?</vt:lpstr>
      <vt:lpstr>What if we zero out all high y-frequency components?</vt:lpstr>
      <vt:lpstr>What if we zero out all high frequencies?</vt:lpstr>
      <vt:lpstr>Dual domains </vt:lpstr>
      <vt:lpstr>Dual domains</vt:lpstr>
      <vt:lpstr>PowerPoint Presentation</vt:lpstr>
      <vt:lpstr>PowerPoint Presentation</vt:lpstr>
      <vt:lpstr>Gaussian filtering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Bharath Hariharan</dc:creator>
  <cp:lastModifiedBy>Bharath Hariharan</cp:lastModifiedBy>
  <cp:revision>34</cp:revision>
  <cp:lastPrinted>2019-02-01T14:01:35Z</cp:lastPrinted>
  <dcterms:created xsi:type="dcterms:W3CDTF">2019-01-31T02:40:09Z</dcterms:created>
  <dcterms:modified xsi:type="dcterms:W3CDTF">2020-02-01T01:14:11Z</dcterms:modified>
</cp:coreProperties>
</file>