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sldIdLst>
    <p:sldId id="265" r:id="rId2"/>
    <p:sldId id="266" r:id="rId3"/>
    <p:sldId id="267" r:id="rId4"/>
    <p:sldId id="268" r:id="rId5"/>
    <p:sldId id="338" r:id="rId6"/>
    <p:sldId id="269" r:id="rId7"/>
    <p:sldId id="313" r:id="rId8"/>
    <p:sldId id="314" r:id="rId9"/>
    <p:sldId id="339" r:id="rId10"/>
    <p:sldId id="315" r:id="rId11"/>
    <p:sldId id="316" r:id="rId12"/>
    <p:sldId id="317" r:id="rId13"/>
    <p:sldId id="319" r:id="rId14"/>
    <p:sldId id="322" r:id="rId15"/>
    <p:sldId id="323" r:id="rId16"/>
    <p:sldId id="320" r:id="rId17"/>
    <p:sldId id="321" r:id="rId18"/>
    <p:sldId id="324" r:id="rId19"/>
    <p:sldId id="340" r:id="rId20"/>
    <p:sldId id="326" r:id="rId21"/>
    <p:sldId id="341" r:id="rId22"/>
    <p:sldId id="342" r:id="rId23"/>
    <p:sldId id="327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5" r:id="rId32"/>
    <p:sldId id="343" r:id="rId33"/>
    <p:sldId id="257" r:id="rId34"/>
    <p:sldId id="344" r:id="rId35"/>
    <p:sldId id="345" r:id="rId36"/>
    <p:sldId id="346" r:id="rId37"/>
    <p:sldId id="347" r:id="rId38"/>
    <p:sldId id="348" r:id="rId39"/>
    <p:sldId id="349" r:id="rId40"/>
    <p:sldId id="350" r:id="rId41"/>
    <p:sldId id="351" r:id="rId42"/>
    <p:sldId id="352" r:id="rId43"/>
    <p:sldId id="353" r:id="rId44"/>
    <p:sldId id="354" r:id="rId45"/>
    <p:sldId id="355" r:id="rId46"/>
    <p:sldId id="356" r:id="rId47"/>
    <p:sldId id="357" r:id="rId48"/>
    <p:sldId id="358" r:id="rId49"/>
    <p:sldId id="359" r:id="rId50"/>
    <p:sldId id="360" r:id="rId51"/>
    <p:sldId id="276" r:id="rId52"/>
    <p:sldId id="361" r:id="rId53"/>
    <p:sldId id="362" r:id="rId54"/>
    <p:sldId id="260" r:id="rId55"/>
    <p:sldId id="278" r:id="rId56"/>
    <p:sldId id="363" r:id="rId57"/>
    <p:sldId id="364" r:id="rId58"/>
    <p:sldId id="295" r:id="rId59"/>
    <p:sldId id="296" r:id="rId60"/>
    <p:sldId id="297" r:id="rId61"/>
    <p:sldId id="298" r:id="rId62"/>
    <p:sldId id="365" r:id="rId63"/>
    <p:sldId id="301" r:id="rId64"/>
    <p:sldId id="302" r:id="rId65"/>
    <p:sldId id="366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29"/>
  </p:normalViewPr>
  <p:slideViewPr>
    <p:cSldViewPr snapToGrid="0" snapToObjects="1">
      <p:cViewPr varScale="1">
        <p:scale>
          <a:sx n="109" d="100"/>
          <a:sy n="109" d="100"/>
        </p:scale>
        <p:origin x="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92CA2E-2C39-D94A-90B9-44FCA7BDE74B}" type="datetimeFigureOut">
              <a:rPr lang="en-US" smtClean="0"/>
              <a:t>4/2/19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50136-7E09-F94B-9D91-2FFEDE98F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88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138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fld id="{FB7BF4A3-E20B-6E4B-8A37-70C0D2061FF8}" type="slidenum">
              <a:rPr lang="en-US" sz="1300">
                <a:solidFill>
                  <a:schemeClr val="tx1"/>
                </a:solidFill>
                <a:latin typeface="Times New Roman" charset="0"/>
              </a:rPr>
              <a:pPr/>
              <a:t>2</a:t>
            </a:fld>
            <a:endParaRPr lang="en-US" sz="13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012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138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73138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 defTabSz="973138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 defTabSz="973138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 defTabSz="973138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fld id="{414FE496-F2FB-1247-A1C3-71A9842618A8}" type="slidenum">
              <a:rPr lang="en-US" sz="1300">
                <a:solidFill>
                  <a:schemeClr val="tx1"/>
                </a:solidFill>
                <a:latin typeface="Times New Roman" charset="0"/>
              </a:rPr>
              <a:pPr/>
              <a:t>3</a:t>
            </a:fld>
            <a:endParaRPr lang="en-US" sz="13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247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x-none">
                <a:solidFill>
                  <a:srgbClr val="000000"/>
                </a:solidFill>
                <a:latin typeface="Century Gothic" charset="0"/>
                <a:sym typeface="Century Gothic" charset="0"/>
              </a:rPr>
              <a:t>But what can we do with just a single images? Humans have no problem inferring shape, reflectance, and illumination, but we have no algorithms for it.</a:t>
            </a:r>
          </a:p>
        </p:txBody>
      </p:sp>
    </p:spTree>
    <p:extLst>
      <p:ext uri="{BB962C8B-B14F-4D97-AF65-F5344CB8AC3E}">
        <p14:creationId xmlns:p14="http://schemas.microsoft.com/office/powerpoint/2010/main" val="615926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A0889-067B-9C44-8485-D79D4BF521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5BD282-D39E-6942-8DFA-4634FCCD7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C4FD9-6EF7-E249-8942-8C6068529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B3F7A-8B04-884B-8968-018B36B03B56}" type="datetimeFigureOut">
              <a:rPr lang="en-US" smtClean="0"/>
              <a:t>4/2/19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230EE-F9D2-1D40-A633-9A19A10A6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86593-E539-9742-B93C-650BFA133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CD289-166C-234C-A92C-8094D8B28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30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210C7-88A7-E54C-AF89-7DED6B251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4862A2-6496-404D-BB54-717165C57A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163D4-FD03-124B-BA63-1BCD405AF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B3F7A-8B04-884B-8968-018B36B03B56}" type="datetimeFigureOut">
              <a:rPr lang="en-US" smtClean="0"/>
              <a:t>4/2/19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66EAD-4F76-7B45-A726-BB7CBDE62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D9FEA-0C81-924A-A560-A4E63D215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CD289-166C-234C-A92C-8094D8B28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55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EF10DE-C4D4-6542-9338-DD33E5F8E7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ECFB42-7D4F-8549-8E3E-1825DE2DCA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537A9-3904-5046-906D-08414961D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B3F7A-8B04-884B-8968-018B36B03B56}" type="datetimeFigureOut">
              <a:rPr lang="en-US" smtClean="0"/>
              <a:t>4/2/19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0DE68-DB0D-BA41-B522-3194EB70F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ED443-8CE5-C441-A338-ACB1411CA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CD289-166C-234C-A92C-8094D8B28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93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1E7F9-D227-344F-8ACB-DC7BF9CF2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7AAEB-A1FC-294E-82DA-EE936C2EF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154CC-4CDB-774D-9E39-349DDB332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B3F7A-8B04-884B-8968-018B36B03B56}" type="datetimeFigureOut">
              <a:rPr lang="en-US" smtClean="0"/>
              <a:t>4/2/19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40309-CC0D-9342-9490-84A2002B3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879AD-5B8B-2848-9C63-9B654D1AD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CD289-166C-234C-A92C-8094D8B28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45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C2694-6AD3-4F4B-B745-EFC9582F1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EE560-60AD-6E49-AE45-1B7F8906F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CB9D5-18A4-CE41-9AF6-9D0687BDF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B3F7A-8B04-884B-8968-018B36B03B56}" type="datetimeFigureOut">
              <a:rPr lang="en-US" smtClean="0"/>
              <a:t>4/2/19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83501-3FB8-5F45-926C-175DA0DF6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19067-5EC3-0548-BC53-694E5F255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CD289-166C-234C-A92C-8094D8B28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41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C92D3-6CFF-504C-8A8D-2D2E8F3ED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ABE0D-8E5B-9642-8A64-828314C37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05A3A1-DF0C-5E44-B795-1D1CDEBF9B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EE9FA-DE2D-A64E-808B-4D9076910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B3F7A-8B04-884B-8968-018B36B03B56}" type="datetimeFigureOut">
              <a:rPr lang="en-US" smtClean="0"/>
              <a:t>4/2/19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DBF10B-7C9F-C44D-BDD2-E82E45063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39B40-4DA5-AD46-8A28-8F9F42B6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CD289-166C-234C-A92C-8094D8B28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184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2352C-3860-1C4A-B674-821CCE941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929227-99D5-E54D-A9B4-6E60DB18B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DE02FD-A7AE-834D-9B87-F0013DCA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6FA2BF-44F8-B34F-BF9E-A79ED3642F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8F6465-1417-ED4A-A307-BE7B2610CC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446829-D701-8449-8CDF-3441DD6ED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B3F7A-8B04-884B-8968-018B36B03B56}" type="datetimeFigureOut">
              <a:rPr lang="en-US" smtClean="0"/>
              <a:t>4/2/19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D02BEE-1A74-6848-9C84-EC7CA6DC8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82869A-CE59-924F-9457-0A4E9378D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CD289-166C-234C-A92C-8094D8B28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61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39CC5-EC49-7A43-B99B-265D7E4C5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D28021-7BB3-CE4B-9FE6-4BB19837C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B3F7A-8B04-884B-8968-018B36B03B56}" type="datetimeFigureOut">
              <a:rPr lang="en-US" smtClean="0"/>
              <a:t>4/2/19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6EAAD7-4053-0A4F-9A8E-E9512C99E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68D3DC-8719-204F-9AEA-6AFA37243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CD289-166C-234C-A92C-8094D8B28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76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D67A16-8419-9A4F-8C45-FF7BA372D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B3F7A-8B04-884B-8968-018B36B03B56}" type="datetimeFigureOut">
              <a:rPr lang="en-US" smtClean="0"/>
              <a:t>4/2/19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B60F7D-9780-AC42-BCCA-8F701E92B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7C4EB-165E-934D-B088-7FAADAC4E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CD289-166C-234C-A92C-8094D8B28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14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3A978-2799-A845-A40A-78ACB9649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8FD15-9ADC-8E41-8923-D98FA76D1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5DEFB0-3B20-0C46-9D62-99787286E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83E914-687F-A246-82E4-5A9FD1902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B3F7A-8B04-884B-8968-018B36B03B56}" type="datetimeFigureOut">
              <a:rPr lang="en-US" smtClean="0"/>
              <a:t>4/2/19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CCC93C-7FCC-4A42-B3CA-C16169DEF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909A5-6B09-5F4B-B1E7-FC616A1C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CD289-166C-234C-A92C-8094D8B28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4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E76A4-19F8-4143-A4B0-B6AF0E7EC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A9942C-9FA5-3340-AD17-6EFC6B4E63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4A0B30-71A7-A644-9FC8-60CA87833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3EC2B-F589-9744-90EB-47D2932A7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B3F7A-8B04-884B-8968-018B36B03B56}" type="datetimeFigureOut">
              <a:rPr lang="en-US" smtClean="0"/>
              <a:t>4/2/19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8554E1-BB05-3846-BFCE-80E15E665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02520-0158-FF4D-BEA0-1C9CACAB3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CD289-166C-234C-A92C-8094D8B28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25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5A6BF4-9433-354A-A4A8-C17F9D723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87896-2CF8-3548-98CA-FDAB8179C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38A02-7C81-634D-BF1D-45AED00B6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B3F7A-8B04-884B-8968-018B36B03B56}" type="datetimeFigureOut">
              <a:rPr lang="en-US" smtClean="0"/>
              <a:t>4/2/19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7773D-695E-FC48-95E5-57C7C3097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22F7F-2A1F-FA44-99CD-8EAC3D961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CD289-166C-234C-A92C-8094D8B283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08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hyperlink" Target="http://grail.cs.washington.edu/projects/moscan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0.png"/><Relationship Id="rId4" Type="http://schemas.openxmlformats.org/officeDocument/2006/relationships/image" Target="../media/image4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hyperlink" Target="http://grail.cs.washington.edu/projects/moscan/" TargetMode="External"/><Relationship Id="rId5" Type="http://schemas.openxmlformats.org/officeDocument/2006/relationships/image" Target="../media/image3.png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12" Type="http://schemas.openxmlformats.org/officeDocument/2006/relationships/image" Target="../media/image57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11" Type="http://schemas.openxmlformats.org/officeDocument/2006/relationships/image" Target="../media/image56.png"/><Relationship Id="rId5" Type="http://schemas.openxmlformats.org/officeDocument/2006/relationships/image" Target="../media/image48.png"/><Relationship Id="rId10" Type="http://schemas.openxmlformats.org/officeDocument/2006/relationships/image" Target="../media/image55.png"/><Relationship Id="rId4" Type="http://schemas.openxmlformats.org/officeDocument/2006/relationships/image" Target="../media/image47.png"/><Relationship Id="rId9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emf"/><Relationship Id="rId4" Type="http://schemas.openxmlformats.org/officeDocument/2006/relationships/image" Target="../media/image6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3" Type="http://schemas.openxmlformats.org/officeDocument/2006/relationships/image" Target="../media/image79.png"/><Relationship Id="rId7" Type="http://schemas.openxmlformats.org/officeDocument/2006/relationships/image" Target="../media/image83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80.png"/><Relationship Id="rId9" Type="http://schemas.openxmlformats.org/officeDocument/2006/relationships/image" Target="../media/image8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88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Rectangle 1026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Arial" charset="0"/>
              </a:rPr>
              <a:t>Other approaches </a:t>
            </a:r>
            <a:br>
              <a:rPr lang="en-GB">
                <a:latin typeface="Arial" charset="0"/>
              </a:rPr>
            </a:br>
            <a:r>
              <a:rPr lang="en-GB">
                <a:latin typeface="Arial" charset="0"/>
              </a:rPr>
              <a:t>to obtaining 3D structure</a:t>
            </a:r>
          </a:p>
        </p:txBody>
      </p:sp>
    </p:spTree>
    <p:extLst>
      <p:ext uri="{BB962C8B-B14F-4D97-AF65-F5344CB8AC3E}">
        <p14:creationId xmlns:p14="http://schemas.microsoft.com/office/powerpoint/2010/main" val="3243326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Shading is a cue to surface orientation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94FE9-D9E3-244B-B443-2388F168ECB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AB96E9-B4C7-DD45-B244-453DDEDF00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Till now we have looked at </a:t>
            </a:r>
            <a:r>
              <a:rPr lang="en-US" i="1" dirty="0"/>
              <a:t>where a pixel comes from</a:t>
            </a:r>
          </a:p>
          <a:p>
            <a:r>
              <a:rPr lang="en-US" dirty="0"/>
              <a:t>Now: </a:t>
            </a:r>
            <a:r>
              <a:rPr lang="en-US" i="1" dirty="0"/>
              <a:t>what is its color?</a:t>
            </a:r>
          </a:p>
          <a:p>
            <a:r>
              <a:rPr lang="en-US" dirty="0"/>
              <a:t>Depends on:</a:t>
            </a:r>
          </a:p>
          <a:p>
            <a:pPr lvl="1"/>
            <a:r>
              <a:rPr lang="en-US" dirty="0"/>
              <a:t>Color and amount of lighting</a:t>
            </a:r>
          </a:p>
          <a:p>
            <a:pPr lvl="1"/>
            <a:r>
              <a:rPr lang="en-US" dirty="0"/>
              <a:t>Orientation of surface relative to lighting</a:t>
            </a:r>
          </a:p>
          <a:p>
            <a:pPr lvl="1"/>
            <a:r>
              <a:rPr lang="en-US" dirty="0"/>
              <a:t>Paint on the surface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643" y="1690688"/>
            <a:ext cx="5512357" cy="497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02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light interact with the scene?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Light is a bunch of photons</a:t>
            </a:r>
          </a:p>
          <a:p>
            <a:r>
              <a:rPr lang="en-US" dirty="0"/>
              <a:t>Photons are energy packets</a:t>
            </a:r>
          </a:p>
          <a:p>
            <a:r>
              <a:rPr lang="en-US" dirty="0"/>
              <a:t>Light starts from the light source, is reflected / absorbed by surfaces and lands on the camera</a:t>
            </a:r>
          </a:p>
          <a:p>
            <a:r>
              <a:rPr lang="en-US" dirty="0"/>
              <a:t>Two key questions:</a:t>
            </a:r>
          </a:p>
          <a:p>
            <a:pPr lvl="1"/>
            <a:r>
              <a:rPr lang="en-US" dirty="0"/>
              <a:t>What property of light does a camera pixel record? </a:t>
            </a:r>
            <a:r>
              <a:rPr lang="en-US" i="1" dirty="0"/>
              <a:t>Radiance</a:t>
            </a:r>
          </a:p>
          <a:p>
            <a:pPr lvl="1"/>
            <a:r>
              <a:rPr lang="en-US" dirty="0"/>
              <a:t>How does the radiance of a pixel depend on lighting, shape and paint?</a:t>
            </a:r>
          </a:p>
        </p:txBody>
      </p:sp>
    </p:spTree>
    <p:extLst>
      <p:ext uri="{BB962C8B-B14F-4D97-AF65-F5344CB8AC3E}">
        <p14:creationId xmlns:p14="http://schemas.microsoft.com/office/powerpoint/2010/main" val="2843503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measure the “strength” of a beam of light?</a:t>
            </a:r>
          </a:p>
          <a:p>
            <a:r>
              <a:rPr lang="en-US" dirty="0"/>
              <a:t>Idea: put a sensor and see how much energy it gets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586990" y="4137660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586990" y="4281328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586990" y="4424996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590800" y="4552950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590800" y="4696618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590800" y="4840286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583180" y="4956810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83180" y="5100478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583180" y="5244146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718560" y="4436426"/>
            <a:ext cx="205740" cy="5203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558665" y="4156546"/>
            <a:ext cx="291465" cy="10876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3802496">
            <a:off x="6039694" y="4164247"/>
            <a:ext cx="291465" cy="10876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Callout 16"/>
          <p:cNvSpPr/>
          <p:nvPr/>
        </p:nvSpPr>
        <p:spPr>
          <a:xfrm>
            <a:off x="3475671" y="5313329"/>
            <a:ext cx="2457450" cy="1144591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 larger sensor captures more energy</a:t>
            </a:r>
          </a:p>
        </p:txBody>
      </p:sp>
      <p:sp>
        <p:nvSpPr>
          <p:cNvPr id="18" name="Down Arrow Callout 17"/>
          <p:cNvSpPr/>
          <p:nvPr/>
        </p:nvSpPr>
        <p:spPr>
          <a:xfrm>
            <a:off x="5090160" y="3491564"/>
            <a:ext cx="2708910" cy="904556"/>
          </a:xfrm>
          <a:prstGeom prst="downArrowCallou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If the sensor is slanted it gets less energy</a:t>
            </a:r>
          </a:p>
        </p:txBody>
      </p:sp>
    </p:spTree>
    <p:extLst>
      <p:ext uri="{BB962C8B-B14F-4D97-AF65-F5344CB8AC3E}">
        <p14:creationId xmlns:p14="http://schemas.microsoft.com/office/powerpoint/2010/main" val="426235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315895"/>
            <a:ext cx="7886700" cy="4351338"/>
          </a:xfrm>
        </p:spPr>
        <p:txBody>
          <a:bodyPr/>
          <a:lstStyle/>
          <a:p>
            <a:r>
              <a:rPr lang="en-US" dirty="0"/>
              <a:t>How do we measure the “strength” of a beam of light?</a:t>
            </a:r>
          </a:p>
          <a:p>
            <a:r>
              <a:rPr lang="en-US" dirty="0"/>
              <a:t>Radiance: power </a:t>
            </a:r>
            <a:r>
              <a:rPr lang="en-US" i="1" dirty="0"/>
              <a:t>in a particular direction </a:t>
            </a:r>
            <a:r>
              <a:rPr lang="en-US" dirty="0">
                <a:solidFill>
                  <a:srgbClr val="0070C0"/>
                </a:solidFill>
              </a:rPr>
              <a:t>per unit area </a:t>
            </a:r>
            <a:r>
              <a:rPr lang="en-US" dirty="0"/>
              <a:t>when </a:t>
            </a:r>
            <a:r>
              <a:rPr lang="en-US" dirty="0">
                <a:solidFill>
                  <a:srgbClr val="00B050"/>
                </a:solidFill>
              </a:rPr>
              <a:t>surface is orthogonal</a:t>
            </a:r>
            <a:r>
              <a:rPr lang="en-US" dirty="0"/>
              <a:t> to direction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586990" y="4137660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586990" y="4281328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586990" y="4424996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590800" y="4552950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590800" y="4696618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590800" y="4840286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583180" y="4956810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83180" y="5100478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583180" y="5244146"/>
            <a:ext cx="6366510" cy="11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718560" y="4436426"/>
            <a:ext cx="205740" cy="52038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558665" y="4156546"/>
            <a:ext cx="291465" cy="10876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3802496">
            <a:off x="6039694" y="4164247"/>
            <a:ext cx="291465" cy="10876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Callout 16"/>
          <p:cNvSpPr/>
          <p:nvPr/>
        </p:nvSpPr>
        <p:spPr>
          <a:xfrm>
            <a:off x="3475671" y="5313329"/>
            <a:ext cx="2457450" cy="1144591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 larger sensor captures more energy</a:t>
            </a:r>
          </a:p>
        </p:txBody>
      </p:sp>
      <p:sp>
        <p:nvSpPr>
          <p:cNvPr id="18" name="Down Arrow Callout 17"/>
          <p:cNvSpPr/>
          <p:nvPr/>
        </p:nvSpPr>
        <p:spPr>
          <a:xfrm>
            <a:off x="5090160" y="3491564"/>
            <a:ext cx="2708910" cy="904556"/>
          </a:xfrm>
          <a:prstGeom prst="downArrowCallout">
            <a:avLst/>
          </a:prstGeom>
          <a:solidFill>
            <a:schemeClr val="accent6">
              <a:lumMod val="7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If the sensor is slanted it gets less energy</a:t>
            </a:r>
          </a:p>
        </p:txBody>
      </p:sp>
    </p:spTree>
    <p:extLst>
      <p:ext uri="{BB962C8B-B14F-4D97-AF65-F5344CB8AC3E}">
        <p14:creationId xmlns:p14="http://schemas.microsoft.com/office/powerpoint/2010/main" val="4002847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Pixels </a:t>
            </a:r>
            <a:r>
              <a:rPr lang="en-US"/>
              <a:t>measure radiance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5285" y="2691131"/>
            <a:ext cx="2824270" cy="2975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257143" y="3409347"/>
            <a:ext cx="2010371" cy="1800919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2Right">
              <a:rot lat="1080000" lon="17400000" rev="0"/>
            </a:camera>
            <a:lightRig rig="threePt" dir="t"/>
          </a:scene3d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2977299" y="3767320"/>
            <a:ext cx="3602752" cy="549054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arallelogram 6"/>
          <p:cNvSpPr/>
          <p:nvPr/>
        </p:nvSpPr>
        <p:spPr>
          <a:xfrm rot="5400000" flipV="1">
            <a:off x="5495110" y="3962038"/>
            <a:ext cx="2169885" cy="631372"/>
          </a:xfrm>
          <a:prstGeom prst="parallelogram">
            <a:avLst>
              <a:gd name="adj" fmla="val 8553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6625771" y="4344853"/>
            <a:ext cx="1637939" cy="19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rallelogram 8"/>
          <p:cNvSpPr/>
          <p:nvPr/>
        </p:nvSpPr>
        <p:spPr>
          <a:xfrm rot="5400000" flipV="1">
            <a:off x="7178768" y="3962038"/>
            <a:ext cx="2169885" cy="631372"/>
          </a:xfrm>
          <a:prstGeom prst="parallelogram">
            <a:avLst>
              <a:gd name="adj" fmla="val 85536"/>
            </a:avLst>
          </a:prstGeom>
          <a:solidFill>
            <a:schemeClr val="bg2">
              <a:lumMod val="90000"/>
              <a:alpha val="7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580052" y="4277724"/>
            <a:ext cx="45719" cy="134256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263710" y="4472759"/>
            <a:ext cx="45719" cy="988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03968" y="5481364"/>
            <a:ext cx="1729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This pixel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19556" y="5761600"/>
            <a:ext cx="2476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Measures radiance along </a:t>
            </a:r>
            <a:r>
              <a:rPr lang="en-US">
                <a:solidFill>
                  <a:srgbClr val="7030A0"/>
                </a:solidFill>
              </a:rPr>
              <a:t>this ray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130291" y="4571637"/>
            <a:ext cx="2133419" cy="10949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4465275" y="4011930"/>
            <a:ext cx="269967" cy="183876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933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the rays come from?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597877" y="1825625"/>
            <a:ext cx="4335419" cy="4351338"/>
          </a:xfrm>
        </p:spPr>
        <p:txBody>
          <a:bodyPr/>
          <a:lstStyle/>
          <a:p>
            <a:r>
              <a:rPr lang="en-US" dirty="0"/>
              <a:t>Rays from the light source “reflect” off a surface and reach camera</a:t>
            </a:r>
          </a:p>
          <a:p>
            <a:r>
              <a:rPr lang="en-US" dirty="0"/>
              <a:t>Surface gets some energy from the light source: </a:t>
            </a:r>
            <a:r>
              <a:rPr lang="en-US" i="1" dirty="0"/>
              <a:t>irradiance</a:t>
            </a:r>
          </a:p>
          <a:p>
            <a:r>
              <a:rPr lang="en-US" dirty="0"/>
              <a:t>Depending on paint, some of this energy is reflected back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6074259" y="4172858"/>
            <a:ext cx="2508582" cy="332014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arallelogram 4"/>
          <p:cNvSpPr/>
          <p:nvPr/>
        </p:nvSpPr>
        <p:spPr>
          <a:xfrm rot="5400000" flipV="1">
            <a:off x="7497900" y="4122058"/>
            <a:ext cx="2169885" cy="631372"/>
          </a:xfrm>
          <a:prstGeom prst="parallelogram">
            <a:avLst>
              <a:gd name="adj" fmla="val 8553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898529" y="3352801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267156" y="3882572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8628561" y="4504873"/>
            <a:ext cx="1637939" cy="19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rallelogram 8"/>
          <p:cNvSpPr/>
          <p:nvPr/>
        </p:nvSpPr>
        <p:spPr>
          <a:xfrm rot="5400000" flipV="1">
            <a:off x="9181558" y="4122058"/>
            <a:ext cx="2169885" cy="631372"/>
          </a:xfrm>
          <a:prstGeom prst="parallelogram">
            <a:avLst>
              <a:gd name="adj" fmla="val 85536"/>
            </a:avLst>
          </a:prstGeom>
          <a:solidFill>
            <a:schemeClr val="bg2">
              <a:lumMod val="90000"/>
              <a:alpha val="7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582842" y="4437744"/>
            <a:ext cx="45719" cy="134256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266500" y="4632779"/>
            <a:ext cx="45719" cy="988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n 11"/>
          <p:cNvSpPr/>
          <p:nvPr/>
        </p:nvSpPr>
        <p:spPr>
          <a:xfrm>
            <a:off x="8267155" y="1371600"/>
            <a:ext cx="992776" cy="889000"/>
          </a:xfrm>
          <a:prstGeom prst="su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074261" y="1816100"/>
            <a:ext cx="2192895" cy="2356758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n 13"/>
          <p:cNvSpPr/>
          <p:nvPr/>
        </p:nvSpPr>
        <p:spPr>
          <a:xfrm>
            <a:off x="5170170" y="3882573"/>
            <a:ext cx="850900" cy="111034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759656" y="3813630"/>
            <a:ext cx="1059404" cy="1382485"/>
          </a:xfrm>
          <a:prstGeom prst="rect">
            <a:avLst/>
          </a:prstGeom>
          <a:ln>
            <a:noFill/>
          </a:ln>
          <a:scene3d>
            <a:camera prst="isometricOffAxis2Right">
              <a:rot lat="1080000" lon="174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32432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energy received by a surface from a light source?</a:t>
            </a:r>
          </a:p>
          <a:p>
            <a:r>
              <a:rPr lang="en-US" dirty="0"/>
              <a:t>Depends on the area of the surface and its orientation relative to light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070" y="3667760"/>
            <a:ext cx="4852416" cy="298094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6347460" y="3794760"/>
            <a:ext cx="2240280" cy="2160270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648450" y="3794760"/>
            <a:ext cx="2240280" cy="2160270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922770" y="3794760"/>
            <a:ext cx="2240280" cy="2160270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227570" y="3794760"/>
            <a:ext cx="2240280" cy="2160270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587740" y="5955030"/>
            <a:ext cx="88011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587740" y="5532120"/>
            <a:ext cx="449580" cy="42291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8587740" y="5654047"/>
                <a:ext cx="6553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740" y="5654047"/>
                <a:ext cx="65532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8597265" y="5942567"/>
            <a:ext cx="96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8793480" y="5134224"/>
                <a:ext cx="9601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A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 charset="0"/>
                          </a:rPr>
                          <m:t>𝜃</m:t>
                        </m:r>
                      </m:e>
                    </m:func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3480" y="5134224"/>
                <a:ext cx="960120" cy="369332"/>
              </a:xfrm>
              <a:prstGeom prst="rect">
                <a:avLst/>
              </a:prstGeom>
              <a:blipFill>
                <a:blip r:embed="rId4"/>
                <a:stretch>
                  <a:fillRect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44B836D-E456-8E4C-98C8-72D75003AD0B}"/>
              </a:ext>
            </a:extLst>
          </p:cNvPr>
          <p:cNvSpPr txBox="1"/>
          <p:nvPr/>
        </p:nvSpPr>
        <p:spPr>
          <a:xfrm>
            <a:off x="737381" y="5342402"/>
            <a:ext cx="1359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disks receive same energy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0616851-5677-284C-AB91-25CB29DEC32E}"/>
              </a:ext>
            </a:extLst>
          </p:cNvPr>
          <p:cNvCxnSpPr>
            <a:endCxn id="6" idx="3"/>
          </p:cNvCxnSpPr>
          <p:nvPr/>
        </p:nvCxnSpPr>
        <p:spPr>
          <a:xfrm flipH="1">
            <a:off x="2097258" y="5644267"/>
            <a:ext cx="1935480" cy="2983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122C4D6-F572-654B-8804-AADC7FD01143}"/>
              </a:ext>
            </a:extLst>
          </p:cNvPr>
          <p:cNvCxnSpPr>
            <a:endCxn id="6" idx="3"/>
          </p:cNvCxnSpPr>
          <p:nvPr/>
        </p:nvCxnSpPr>
        <p:spPr>
          <a:xfrm flipH="1" flipV="1">
            <a:off x="2097258" y="5942567"/>
            <a:ext cx="2261573" cy="23439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5E89713-61D1-3747-8AC0-81CC92E0739F}"/>
              </a:ext>
            </a:extLst>
          </p:cNvPr>
          <p:cNvCxnSpPr/>
          <p:nvPr/>
        </p:nvCxnSpPr>
        <p:spPr>
          <a:xfrm flipH="1" flipV="1">
            <a:off x="2097258" y="5955030"/>
            <a:ext cx="2450761" cy="5234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130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Power received by a surface patch </a:t>
                </a:r>
              </a:p>
              <a:p>
                <a:pPr lvl="1"/>
                <a:r>
                  <a:rPr lang="en-US" dirty="0"/>
                  <a:t>of area A </a:t>
                </a:r>
              </a:p>
              <a:p>
                <a:pPr lvl="1"/>
                <a:r>
                  <a:rPr lang="en-US" dirty="0"/>
                  <a:t>from a beam of radiance L </a:t>
                </a:r>
              </a:p>
              <a:p>
                <a:pPr lvl="1"/>
                <a:r>
                  <a:rPr lang="en-US" dirty="0"/>
                  <a:t>coming at angle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𝜃</m:t>
                    </m:r>
                  </m:oMath>
                </a14:m>
                <a:r>
                  <a:rPr lang="en-US" dirty="0"/>
                  <a:t>= </a:t>
                </a:r>
                <a:r>
                  <a:rPr lang="en-US" dirty="0" err="1"/>
                  <a:t>LAcos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𝜃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070" y="3667760"/>
            <a:ext cx="4852416" cy="298094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6347460" y="3794760"/>
            <a:ext cx="2240280" cy="2160270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648450" y="3794760"/>
            <a:ext cx="2240280" cy="2160270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922770" y="3794760"/>
            <a:ext cx="2240280" cy="2160270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227570" y="3794760"/>
            <a:ext cx="2240280" cy="2160270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587740" y="5955030"/>
            <a:ext cx="88011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587740" y="5532120"/>
            <a:ext cx="449580" cy="42291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8587740" y="5654047"/>
                <a:ext cx="6553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740" y="5654047"/>
                <a:ext cx="65532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8597265" y="5942567"/>
            <a:ext cx="96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8793480" y="5134224"/>
                <a:ext cx="9601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A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 charset="0"/>
                          </a:rPr>
                          <m:t>𝜃</m:t>
                        </m:r>
                      </m:e>
                    </m:func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3480" y="5134224"/>
                <a:ext cx="960120" cy="369332"/>
              </a:xfrm>
              <a:prstGeom prst="rect">
                <a:avLst/>
              </a:prstGeom>
              <a:blipFill>
                <a:blip r:embed="rId5"/>
                <a:stretch>
                  <a:fillRect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6163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52650" y="1410105"/>
                <a:ext cx="7886700" cy="2564017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Power received by a surface patch </a:t>
                </a:r>
                <a:r>
                  <a:rPr lang="en-US" i="1" dirty="0"/>
                  <a:t>of unit area</a:t>
                </a:r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from a beam of radiance L </a:t>
                </a:r>
              </a:p>
              <a:p>
                <a:pPr lvl="1"/>
                <a:r>
                  <a:rPr lang="en-US" dirty="0"/>
                  <a:t>coming at angle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𝜃</m:t>
                    </m:r>
                  </m:oMath>
                </a14:m>
                <a:r>
                  <a:rPr lang="en-US" dirty="0"/>
                  <a:t>= </a:t>
                </a:r>
                <a:r>
                  <a:rPr lang="en-US" dirty="0" err="1"/>
                  <a:t>Lcos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𝜃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Called </a:t>
                </a:r>
                <a:r>
                  <a:rPr lang="en-US" dirty="0">
                    <a:solidFill>
                      <a:srgbClr val="FF0000"/>
                    </a:solidFill>
                  </a:rPr>
                  <a:t>Irradiance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Irradiance = </a:t>
                </a:r>
                <a:r>
                  <a:rPr lang="en-US" dirty="0">
                    <a:solidFill>
                      <a:srgbClr val="7030A0"/>
                    </a:solidFill>
                  </a:rPr>
                  <a:t>Radiance</a:t>
                </a: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>
                    <a:solidFill>
                      <a:srgbClr val="7030A0"/>
                    </a:solidFill>
                  </a:rPr>
                  <a:t>of ray</a:t>
                </a:r>
                <a:r>
                  <a:rPr lang="en-US" dirty="0"/>
                  <a:t>*</a:t>
                </a: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>
                    <a:solidFill>
                      <a:srgbClr val="00B050"/>
                    </a:solidFill>
                  </a:rPr>
                  <a:t>cos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B050"/>
                        </a:solidFill>
                        <a:latin typeface="Cambria Math" charset="0"/>
                      </a:rPr>
                      <m:t>𝜃</m:t>
                    </m:r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  <a:p>
                <a:r>
                  <a:rPr lang="en-US" dirty="0"/>
                  <a:t>Total power = Irradiance * Area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0" y="1410105"/>
                <a:ext cx="7886700" cy="2564017"/>
              </a:xfrm>
              <a:blipFill>
                <a:blip r:embed="rId2"/>
                <a:stretch>
                  <a:fillRect l="-1286" t="-4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070" y="3667760"/>
            <a:ext cx="4852416" cy="298094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6347460" y="3794760"/>
            <a:ext cx="2240280" cy="2160270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648450" y="3794760"/>
            <a:ext cx="2240280" cy="2160270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922770" y="3794760"/>
            <a:ext cx="2240280" cy="2160270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227570" y="3794760"/>
            <a:ext cx="2240280" cy="2160270"/>
          </a:xfrm>
          <a:prstGeom prst="straightConnector1">
            <a:avLst/>
          </a:prstGeom>
          <a:ln w="3810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587740" y="5955030"/>
            <a:ext cx="88011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587740" y="5532120"/>
            <a:ext cx="449580" cy="42291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8587740" y="5654047"/>
                <a:ext cx="6553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740" y="5654047"/>
                <a:ext cx="65532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8597265" y="5942567"/>
            <a:ext cx="96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8793480" y="5134224"/>
                <a:ext cx="9601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A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latin typeface="Cambria Math" charset="0"/>
                          </a:rPr>
                          <m:t>𝜃</m:t>
                        </m:r>
                      </m:e>
                    </m:func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3480" y="5134224"/>
                <a:ext cx="960120" cy="369332"/>
              </a:xfrm>
              <a:prstGeom prst="rect">
                <a:avLst/>
              </a:prstGeom>
              <a:blipFill>
                <a:blip r:embed="rId5"/>
                <a:stretch>
                  <a:fillRect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7116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rays interacting with a surface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69705"/>
                <a:ext cx="10515600" cy="4351338"/>
              </a:xfrm>
            </p:spPr>
            <p:txBody>
              <a:bodyPr/>
              <a:lstStyle/>
              <a:p>
                <a:r>
                  <a:rPr lang="en-US" dirty="0"/>
                  <a:t>Light of radiance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comes from light source at an incoming direction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0" dirty="0"/>
                  <a:t> : incoming power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b="0" dirty="0"/>
              </a:p>
              <a:p>
                <a:r>
                  <a:rPr lang="en-US" dirty="0"/>
                  <a:t>Surface absorbs some of this energy and reflects a fraction in the outgoing direction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𝑟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Fraction might depend on incoming light and outgoing light direction </a:t>
                </a:r>
              </a:p>
              <a:p>
                <a:pPr lvl="1"/>
                <a:r>
                  <a:rPr lang="en-US" dirty="0"/>
                  <a:t>Fraction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Outgoing radiance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 = fraction * incoming power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69705"/>
                <a:ext cx="10515600" cy="4351338"/>
              </a:xfrm>
              <a:blipFill>
                <a:blip r:embed="rId2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shade_geo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4202" y="4329605"/>
            <a:ext cx="2930054" cy="214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3409950" y="5349241"/>
                <a:ext cx="3543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950" y="5349241"/>
                <a:ext cx="354330" cy="461665"/>
              </a:xfrm>
              <a:prstGeom prst="rect">
                <a:avLst/>
              </a:prstGeom>
              <a:blipFill>
                <a:blip r:embed="rId4"/>
                <a:stretch>
                  <a:fillRect l="-3571" r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768090" y="5490211"/>
                <a:ext cx="3543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8090" y="5490211"/>
                <a:ext cx="354330" cy="461665"/>
              </a:xfrm>
              <a:prstGeom prst="rect">
                <a:avLst/>
              </a:prstGeom>
              <a:blipFill>
                <a:blip r:embed="rId5"/>
                <a:stretch>
                  <a:fillRect l="-3448" r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5753100" y="4537710"/>
                <a:ext cx="370332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b="1" dirty="0"/>
                  <a:t>N </a:t>
                </a:r>
                <a:r>
                  <a:rPr lang="en-US" dirty="0"/>
                  <a:t>is surface normal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b="1" dirty="0"/>
                  <a:t>L </a:t>
                </a:r>
                <a:r>
                  <a:rPr lang="en-US" dirty="0"/>
                  <a:t>is direction of light, making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with normal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b="1" dirty="0"/>
                  <a:t>V </a:t>
                </a:r>
                <a:r>
                  <a:rPr lang="en-US" dirty="0"/>
                  <a:t>is viewing direction, making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 with normal </a:t>
                </a:r>
                <a:endParaRPr lang="en-US" b="1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3100" y="4537710"/>
                <a:ext cx="3703320" cy="1477328"/>
              </a:xfrm>
              <a:prstGeom prst="rect">
                <a:avLst/>
              </a:prstGeom>
              <a:blipFill>
                <a:blip r:embed="rId6"/>
                <a:stretch>
                  <a:fillRect l="-1024" t="-847"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1122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</a:rPr>
              <a:t>Active stereo with structured light</a:t>
            </a:r>
          </a:p>
        </p:txBody>
      </p:sp>
      <p:graphicFrame>
        <p:nvGraphicFramePr>
          <p:cNvPr id="207874" name="Object 2"/>
          <p:cNvGraphicFramePr>
            <a:graphicFrameLocks noChangeAspect="1"/>
          </p:cNvGraphicFramePr>
          <p:nvPr/>
        </p:nvGraphicFramePr>
        <p:xfrm>
          <a:off x="1525588" y="838200"/>
          <a:ext cx="9142412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hoto Editor Photo" r:id="rId4" imgW="9142857" imgH="1714739" progId="MSPhotoEd.3">
                  <p:embed/>
                </p:oleObj>
              </mc:Choice>
              <mc:Fallback>
                <p:oleObj name="Photo Editor Photo" r:id="rId4" imgW="9142857" imgH="1714739" progId="MSPhotoEd.3">
                  <p:embed/>
                  <p:pic>
                    <p:nvPicPr>
                      <p:cNvPr id="2078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8" y="838200"/>
                        <a:ext cx="9142412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599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524000" y="2590800"/>
            <a:ext cx="9144000" cy="1447800"/>
          </a:xfrm>
        </p:spPr>
        <p:txBody>
          <a:bodyPr>
            <a:normAutofit/>
          </a:bodyPr>
          <a:lstStyle/>
          <a:p>
            <a:r>
              <a:rPr lang="en-US">
                <a:latin typeface="Arial" charset="0"/>
              </a:rPr>
              <a:t>Project </a:t>
            </a:r>
            <a:r>
              <a:rPr lang="ja-JP" altLang="en-US">
                <a:latin typeface="Arial" charset="0"/>
              </a:rPr>
              <a:t>“</a:t>
            </a:r>
            <a:r>
              <a:rPr lang="en-US" altLang="ja-JP">
                <a:latin typeface="Arial" charset="0"/>
              </a:rPr>
              <a:t>structured</a:t>
            </a:r>
            <a:r>
              <a:rPr lang="ja-JP" altLang="en-US">
                <a:latin typeface="Arial" charset="0"/>
              </a:rPr>
              <a:t>”</a:t>
            </a:r>
            <a:r>
              <a:rPr lang="en-US" altLang="ja-JP">
                <a:latin typeface="Arial" charset="0"/>
              </a:rPr>
              <a:t> light patterns onto the object</a:t>
            </a:r>
          </a:p>
          <a:p>
            <a:pPr lvl="1"/>
            <a:r>
              <a:rPr lang="en-US">
                <a:latin typeface="Arial" charset="0"/>
              </a:rPr>
              <a:t>simplifies the correspondence problem</a:t>
            </a:r>
          </a:p>
          <a:p>
            <a:pPr lvl="1"/>
            <a:r>
              <a:rPr lang="en-US">
                <a:latin typeface="Arial" charset="0"/>
              </a:rPr>
              <a:t>Allows us to use only one camera</a:t>
            </a:r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3886200" y="4114800"/>
            <a:ext cx="3733800" cy="1905000"/>
            <a:chOff x="3024" y="1968"/>
            <a:chExt cx="2352" cy="1200"/>
          </a:xfrm>
        </p:grpSpPr>
        <p:grpSp>
          <p:nvGrpSpPr>
            <p:cNvPr id="207878" name="Group 25"/>
            <p:cNvGrpSpPr>
              <a:grpSpLocks/>
            </p:cNvGrpSpPr>
            <p:nvPr/>
          </p:nvGrpSpPr>
          <p:grpSpPr bwMode="auto">
            <a:xfrm>
              <a:off x="4032" y="2208"/>
              <a:ext cx="144" cy="240"/>
              <a:chOff x="864" y="2064"/>
              <a:chExt cx="144" cy="240"/>
            </a:xfrm>
          </p:grpSpPr>
          <p:sp>
            <p:nvSpPr>
              <p:cNvPr id="207886" name="Rectangle 26"/>
              <p:cNvSpPr>
                <a:spLocks noChangeArrowheads="1"/>
              </p:cNvSpPr>
              <p:nvPr/>
            </p:nvSpPr>
            <p:spPr bwMode="auto">
              <a:xfrm>
                <a:off x="912" y="2160"/>
                <a:ext cx="96" cy="48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887" name="Rectangle 27"/>
              <p:cNvSpPr>
                <a:spLocks noChangeArrowheads="1"/>
              </p:cNvSpPr>
              <p:nvPr/>
            </p:nvSpPr>
            <p:spPr bwMode="auto">
              <a:xfrm>
                <a:off x="864" y="2064"/>
                <a:ext cx="96" cy="240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7879" name="Group 31"/>
            <p:cNvGrpSpPr>
              <a:grpSpLocks/>
            </p:cNvGrpSpPr>
            <p:nvPr/>
          </p:nvGrpSpPr>
          <p:grpSpPr bwMode="auto">
            <a:xfrm>
              <a:off x="3648" y="2496"/>
              <a:ext cx="445" cy="192"/>
              <a:chOff x="768" y="2448"/>
              <a:chExt cx="445" cy="192"/>
            </a:xfrm>
          </p:grpSpPr>
          <p:sp>
            <p:nvSpPr>
              <p:cNvPr id="207884" name="Rectangle 32"/>
              <p:cNvSpPr>
                <a:spLocks noChangeArrowheads="1"/>
              </p:cNvSpPr>
              <p:nvPr/>
            </p:nvSpPr>
            <p:spPr bwMode="auto">
              <a:xfrm>
                <a:off x="1069" y="2524"/>
                <a:ext cx="144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885" name="Rectangle 33"/>
              <p:cNvSpPr>
                <a:spLocks noChangeArrowheads="1"/>
              </p:cNvSpPr>
              <p:nvPr/>
            </p:nvSpPr>
            <p:spPr bwMode="auto">
              <a:xfrm>
                <a:off x="768" y="2448"/>
                <a:ext cx="336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207880" name="Picture 34" descr="Picture1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8" y="2064"/>
              <a:ext cx="348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7881" name="Text Box 36"/>
            <p:cNvSpPr txBox="1">
              <a:spLocks noChangeArrowheads="1"/>
            </p:cNvSpPr>
            <p:nvPr/>
          </p:nvSpPr>
          <p:spPr bwMode="auto">
            <a:xfrm>
              <a:off x="3744" y="1968"/>
              <a:ext cx="57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camera </a:t>
              </a:r>
            </a:p>
          </p:txBody>
        </p:sp>
        <p:sp>
          <p:nvSpPr>
            <p:cNvPr id="207882" name="Text Box 37"/>
            <p:cNvSpPr txBox="1">
              <a:spLocks noChangeArrowheads="1"/>
            </p:cNvSpPr>
            <p:nvPr/>
          </p:nvSpPr>
          <p:spPr bwMode="auto">
            <a:xfrm>
              <a:off x="3024" y="2476"/>
              <a:ext cx="6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projector</a:t>
              </a:r>
            </a:p>
          </p:txBody>
        </p:sp>
        <p:sp>
          <p:nvSpPr>
            <p:cNvPr id="207883" name="Freeform 38"/>
            <p:cNvSpPr>
              <a:spLocks/>
            </p:cNvSpPr>
            <p:nvPr/>
          </p:nvSpPr>
          <p:spPr bwMode="auto">
            <a:xfrm>
              <a:off x="4080" y="2160"/>
              <a:ext cx="960" cy="960"/>
            </a:xfrm>
            <a:custGeom>
              <a:avLst/>
              <a:gdLst>
                <a:gd name="T0" fmla="*/ 0 w 960"/>
                <a:gd name="T1" fmla="*/ 432 h 960"/>
                <a:gd name="T2" fmla="*/ 960 w 960"/>
                <a:gd name="T3" fmla="*/ 0 h 960"/>
                <a:gd name="T4" fmla="*/ 960 w 960"/>
                <a:gd name="T5" fmla="*/ 960 h 960"/>
                <a:gd name="T6" fmla="*/ 0 w 960"/>
                <a:gd name="T7" fmla="*/ 432 h 9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0"/>
                <a:gd name="T13" fmla="*/ 0 h 960"/>
                <a:gd name="T14" fmla="*/ 960 w 960"/>
                <a:gd name="T15" fmla="*/ 960 h 9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0" h="960">
                  <a:moveTo>
                    <a:pt x="0" y="432"/>
                  </a:moveTo>
                  <a:lnTo>
                    <a:pt x="960" y="0"/>
                  </a:lnTo>
                  <a:lnTo>
                    <a:pt x="960" y="960"/>
                  </a:lnTo>
                  <a:lnTo>
                    <a:pt x="0" y="432"/>
                  </a:lnTo>
                  <a:close/>
                </a:path>
              </a:pathLst>
            </a:custGeom>
            <a:solidFill>
              <a:srgbClr val="B2B2B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7877" name="Rectangle 2"/>
          <p:cNvSpPr>
            <a:spLocks noChangeArrowheads="1"/>
          </p:cNvSpPr>
          <p:nvPr/>
        </p:nvSpPr>
        <p:spPr bwMode="auto">
          <a:xfrm>
            <a:off x="1524001" y="6078538"/>
            <a:ext cx="91598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/>
              <a:t>L. Zhang, B. Curless, and S. M. Seitz. </a:t>
            </a:r>
            <a:r>
              <a:rPr lang="en-US">
                <a:hlinkClick r:id="rId7"/>
              </a:rPr>
              <a:t>Rapid Shape Acquisition Using Color Structured Light and Multi-pass Dynamic Programming.</a:t>
            </a:r>
            <a:r>
              <a:rPr lang="en-US"/>
              <a:t> </a:t>
            </a:r>
            <a:r>
              <a:rPr lang="en-US" i="1"/>
              <a:t>3DPVT</a:t>
            </a:r>
            <a:r>
              <a:rPr lang="en-US"/>
              <a:t> 2002</a:t>
            </a:r>
          </a:p>
        </p:txBody>
      </p:sp>
    </p:spTree>
    <p:extLst>
      <p:ext uri="{BB962C8B-B14F-4D97-AF65-F5344CB8AC3E}">
        <p14:creationId xmlns:p14="http://schemas.microsoft.com/office/powerpoint/2010/main" val="160850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991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Arrow Callout 13"/>
          <p:cNvSpPr/>
          <p:nvPr/>
        </p:nvSpPr>
        <p:spPr>
          <a:xfrm>
            <a:off x="6644640" y="4475485"/>
            <a:ext cx="2101702" cy="698169"/>
          </a:xfrm>
          <a:prstGeom prst="rightArrowCallout">
            <a:avLst>
              <a:gd name="adj1" fmla="val 25000"/>
              <a:gd name="adj2" fmla="val 25000"/>
              <a:gd name="adj3" fmla="val 33186"/>
              <a:gd name="adj4" fmla="val 78802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Callout 11"/>
          <p:cNvSpPr/>
          <p:nvPr/>
        </p:nvSpPr>
        <p:spPr>
          <a:xfrm>
            <a:off x="4924425" y="4475484"/>
            <a:ext cx="1720215" cy="1097280"/>
          </a:xfrm>
          <a:prstGeom prst="downArrow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Callout 9"/>
          <p:cNvSpPr/>
          <p:nvPr/>
        </p:nvSpPr>
        <p:spPr>
          <a:xfrm>
            <a:off x="3617677" y="4475485"/>
            <a:ext cx="891540" cy="698169"/>
          </a:xfrm>
          <a:prstGeom prst="left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rays interacting with a surface</a:t>
            </a:r>
          </a:p>
        </p:txBody>
      </p:sp>
      <p:pic>
        <p:nvPicPr>
          <p:cNvPr id="4" name="Picture 3" descr="shade_geom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2650" y="1872155"/>
            <a:ext cx="2930054" cy="214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3138398" y="2891791"/>
                <a:ext cx="3543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398" y="2891791"/>
                <a:ext cx="354330" cy="461665"/>
              </a:xfrm>
              <a:prstGeom prst="rect">
                <a:avLst/>
              </a:prstGeom>
              <a:blipFill>
                <a:blip r:embed="rId3"/>
                <a:stretch>
                  <a:fillRect r="-13793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496538" y="3032761"/>
                <a:ext cx="3543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538" y="3032761"/>
                <a:ext cx="354330" cy="461665"/>
              </a:xfrm>
              <a:prstGeom prst="rect">
                <a:avLst/>
              </a:prstGeom>
              <a:blipFill>
                <a:blip r:embed="rId4"/>
                <a:stretch>
                  <a:fillRect r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5741670" y="2153126"/>
                <a:ext cx="370332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b="1" dirty="0"/>
                  <a:t>N </a:t>
                </a:r>
                <a:r>
                  <a:rPr lang="en-US" dirty="0"/>
                  <a:t>is surface normal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b="1" dirty="0"/>
                  <a:t>L </a:t>
                </a:r>
                <a:r>
                  <a:rPr lang="en-US" dirty="0"/>
                  <a:t>is direction of light, making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with normal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b="1" dirty="0"/>
                  <a:t>V </a:t>
                </a:r>
                <a:r>
                  <a:rPr lang="en-US" dirty="0"/>
                  <a:t>is viewing direction, making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 with normal </a:t>
                </a:r>
                <a:endParaRPr lang="en-US" b="1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1670" y="2153126"/>
                <a:ext cx="3703320" cy="1477328"/>
              </a:xfrm>
              <a:prstGeom prst="rect">
                <a:avLst/>
              </a:prstGeom>
              <a:blipFill>
                <a:blip r:embed="rId5"/>
                <a:stretch>
                  <a:fillRect l="-683" t="-1709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3860866" y="4475485"/>
                <a:ext cx="44702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𝑟</m:t>
                          </m:r>
                        </m:sub>
                      </m:sSub>
                      <m:r>
                        <a:rPr lang="en-US" sz="3600" i="1">
                          <a:latin typeface="Cambria Math" charset="0"/>
                        </a:rPr>
                        <m:t>=</m:t>
                      </m:r>
                      <m:r>
                        <a:rPr lang="en-US" sz="3600" i="1">
                          <a:latin typeface="Cambria Math" charset="0"/>
                        </a:rPr>
                        <m:t>𝜌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600" i="1"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func>
                        <m:func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600">
                              <a:latin typeface="Cambria Math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866" y="4475485"/>
                <a:ext cx="4470268" cy="646331"/>
              </a:xfrm>
              <a:prstGeom prst="rect">
                <a:avLst/>
              </a:prstGeom>
              <a:blipFill>
                <a:blip r:embed="rId6"/>
                <a:stretch>
                  <a:fillRect l="-850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855470" y="4475485"/>
            <a:ext cx="1725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Output radiance along </a:t>
            </a:r>
            <a:r>
              <a:rPr lang="en-US" b="1" dirty="0"/>
              <a:t>V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41134" y="5572764"/>
            <a:ext cx="4086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Bi-directional reflectance function (BRDF)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68604" y="4362903"/>
            <a:ext cx="1691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Incoming irradiance along </a:t>
            </a:r>
            <a:r>
              <a:rPr lang="en-US" b="1"/>
              <a:t>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4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0" grpId="0" animBg="1"/>
      <p:bldP spid="11" grpId="0"/>
      <p:bldP spid="13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wn Arrow Callout 7">
            <a:extLst>
              <a:ext uri="{FF2B5EF4-FFF2-40B4-BE49-F238E27FC236}">
                <a16:creationId xmlns:a16="http://schemas.microsoft.com/office/drawing/2014/main" id="{6E056296-6BF3-6D4D-AAEA-F17BD40962F3}"/>
              </a:ext>
            </a:extLst>
          </p:cNvPr>
          <p:cNvSpPr/>
          <p:nvPr/>
        </p:nvSpPr>
        <p:spPr>
          <a:xfrm>
            <a:off x="6893169" y="4314092"/>
            <a:ext cx="1125416" cy="1195755"/>
          </a:xfrm>
          <a:prstGeom prst="downArrowCallo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Callout 6">
            <a:extLst>
              <a:ext uri="{FF2B5EF4-FFF2-40B4-BE49-F238E27FC236}">
                <a16:creationId xmlns:a16="http://schemas.microsoft.com/office/drawing/2014/main" id="{C7BC47A2-DC41-254F-BBF9-471A30C6082B}"/>
              </a:ext>
            </a:extLst>
          </p:cNvPr>
          <p:cNvSpPr/>
          <p:nvPr/>
        </p:nvSpPr>
        <p:spPr>
          <a:xfrm>
            <a:off x="5462954" y="3915508"/>
            <a:ext cx="1418492" cy="1219200"/>
          </a:xfrm>
          <a:prstGeom prst="upArrowCallou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Callout 4">
            <a:extLst>
              <a:ext uri="{FF2B5EF4-FFF2-40B4-BE49-F238E27FC236}">
                <a16:creationId xmlns:a16="http://schemas.microsoft.com/office/drawing/2014/main" id="{B6AE0F76-1023-C047-8F6A-00A1BC886CC5}"/>
              </a:ext>
            </a:extLst>
          </p:cNvPr>
          <p:cNvSpPr/>
          <p:nvPr/>
        </p:nvSpPr>
        <p:spPr>
          <a:xfrm>
            <a:off x="4982308" y="4185138"/>
            <a:ext cx="480646" cy="1594339"/>
          </a:xfrm>
          <a:prstGeom prst="downArrow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88AD1565-C19C-CE4A-A01D-03A44E195FD6}"/>
              </a:ext>
            </a:extLst>
          </p:cNvPr>
          <p:cNvSpPr/>
          <p:nvPr/>
        </p:nvSpPr>
        <p:spPr>
          <a:xfrm>
            <a:off x="2883877" y="4314092"/>
            <a:ext cx="1781908" cy="820616"/>
          </a:xfrm>
          <a:prstGeom prst="left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167DDB-1043-1D49-BEE6-0A48511EC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rays interacting with a surface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940E5E-2967-E546-A35F-A30F94AF94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 reality:</a:t>
                </a:r>
              </a:p>
              <a:p>
                <a:pPr lvl="1"/>
                <a:r>
                  <a:rPr lang="en-US" dirty="0"/>
                  <a:t>World is 3D, so incoming and outgoing directions are not angles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 but   general 3D directions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 (represented by ”solid angles”)</a:t>
                </a:r>
              </a:p>
              <a:p>
                <a:pPr lvl="1"/>
                <a:r>
                  <a:rPr lang="en-US" dirty="0"/>
                  <a:t>Light might come from all directions with different radiance: need to integrate</a:t>
                </a:r>
              </a:p>
              <a:p>
                <a:pPr lvl="1"/>
                <a:endParaRPr lang="en-US" b="0" dirty="0"/>
              </a:p>
              <a:p>
                <a:r>
                  <a:rPr lang="en-US" dirty="0"/>
                  <a:t>Final equation:</a:t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940E5E-2967-E546-A35F-A30F94AF94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 r="-603" b="-34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F1E04A-29C3-6A49-B4B1-7004A3FB6A7B}"/>
                  </a:ext>
                </a:extLst>
              </p:cNvPr>
              <p:cNvSpPr txBox="1"/>
              <p:nvPr/>
            </p:nvSpPr>
            <p:spPr>
              <a:xfrm>
                <a:off x="838200" y="4314092"/>
                <a:ext cx="204567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/>
                  <a:t>Outgoing radiance at a point in direction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F1E04A-29C3-6A49-B4B1-7004A3FB6A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314092"/>
                <a:ext cx="2045677" cy="923330"/>
              </a:xfrm>
              <a:prstGeom prst="rect">
                <a:avLst/>
              </a:prstGeom>
              <a:blipFill>
                <a:blip r:embed="rId3"/>
                <a:stretch>
                  <a:fillRect t="-2740" r="-4938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CD16F8F-3D1C-154B-A782-C77FC4F712A4}"/>
                  </a:ext>
                </a:extLst>
              </p:cNvPr>
              <p:cNvSpPr txBox="1"/>
              <p:nvPr/>
            </p:nvSpPr>
            <p:spPr>
              <a:xfrm>
                <a:off x="4050323" y="5779477"/>
                <a:ext cx="23035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Sum / Integral over incoming directions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CD16F8F-3D1C-154B-A782-C77FC4F712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0323" y="5779477"/>
                <a:ext cx="2303585" cy="646331"/>
              </a:xfrm>
              <a:prstGeom prst="rect">
                <a:avLst/>
              </a:prstGeom>
              <a:blipFill>
                <a:blip r:embed="rId4"/>
                <a:stretch>
                  <a:fillRect l="-1648" t="-192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D10CA0F-9736-1542-9471-F68A974D117B}"/>
              </a:ext>
            </a:extLst>
          </p:cNvPr>
          <p:cNvSpPr txBox="1"/>
          <p:nvPr/>
        </p:nvSpPr>
        <p:spPr>
          <a:xfrm>
            <a:off x="5020407" y="3554852"/>
            <a:ext cx="2303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BRDF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C8886A2-D1BB-6C40-8679-F326227A6A6D}"/>
                  </a:ext>
                </a:extLst>
              </p:cNvPr>
              <p:cNvSpPr txBox="1"/>
              <p:nvPr/>
            </p:nvSpPr>
            <p:spPr>
              <a:xfrm>
                <a:off x="6304084" y="5530423"/>
                <a:ext cx="23035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Incoming irradiance in direction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C8886A2-D1BB-6C40-8679-F326227A6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084" y="5530423"/>
                <a:ext cx="2303585" cy="646331"/>
              </a:xfrm>
              <a:prstGeom prst="rect">
                <a:avLst/>
              </a:prstGeom>
              <a:blipFill>
                <a:blip r:embed="rId5"/>
                <a:stretch>
                  <a:fillRect l="-546" t="-1923" r="-2732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9918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4062822" y="3445825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(</a:t>
            </a:r>
            <a:r>
              <a:rPr lang="en-US" dirty="0" err="1"/>
              <a:t>x,y</a:t>
            </a:r>
            <a:r>
              <a:rPr lang="en-US" dirty="0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Radiance, irradiance and light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Content Placeholder 52">
                <a:extLst>
                  <a:ext uri="{FF2B5EF4-FFF2-40B4-BE49-F238E27FC236}">
                    <a16:creationId xmlns:a16="http://schemas.microsoft.com/office/drawing/2014/main" id="{38CC7C2B-F6CC-154E-B1B9-EC7BB1E838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separate radiance for every direction for every surface point</a:t>
                </a:r>
                <a:endParaRPr lang="en-US" b="0" dirty="0"/>
              </a:p>
              <a:p>
                <a:r>
                  <a:rPr lang="en-US" b="0" dirty="0"/>
                  <a:t>Color at (</a:t>
                </a:r>
                <a:r>
                  <a:rPr lang="en-US" b="0" dirty="0" err="1"/>
                  <a:t>x,y</a:t>
                </a:r>
                <a:r>
                  <a:rPr lang="en-US" b="0" dirty="0"/>
                  <a:t>)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53" name="Content Placeholder 52">
                <a:extLst>
                  <a:ext uri="{FF2B5EF4-FFF2-40B4-BE49-F238E27FC236}">
                    <a16:creationId xmlns:a16="http://schemas.microsoft.com/office/drawing/2014/main" id="{38CC7C2B-F6CC-154E-B1B9-EC7BB1E838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reeform 4"/>
          <p:cNvSpPr/>
          <p:nvPr/>
        </p:nvSpPr>
        <p:spPr>
          <a:xfrm rot="1854203">
            <a:off x="6516441" y="3220970"/>
            <a:ext cx="2328915" cy="2409715"/>
          </a:xfrm>
          <a:custGeom>
            <a:avLst/>
            <a:gdLst>
              <a:gd name="connsiteX0" fmla="*/ 1111180 w 2328915"/>
              <a:gd name="connsiteY0" fmla="*/ 19003 h 2409715"/>
              <a:gd name="connsiteX1" fmla="*/ 2470 w 2328915"/>
              <a:gd name="connsiteY1" fmla="*/ 590503 h 2409715"/>
              <a:gd name="connsiteX2" fmla="*/ 802570 w 2328915"/>
              <a:gd name="connsiteY2" fmla="*/ 1219153 h 2409715"/>
              <a:gd name="connsiteX3" fmla="*/ 505390 w 2328915"/>
              <a:gd name="connsiteY3" fmla="*/ 1996393 h 2409715"/>
              <a:gd name="connsiteX4" fmla="*/ 1476940 w 2328915"/>
              <a:gd name="connsiteY4" fmla="*/ 2385013 h 2409715"/>
              <a:gd name="connsiteX5" fmla="*/ 2322760 w 2328915"/>
              <a:gd name="connsiteY5" fmla="*/ 1310593 h 2409715"/>
              <a:gd name="connsiteX6" fmla="*/ 1819840 w 2328915"/>
              <a:gd name="connsiteY6" fmla="*/ 247603 h 2409715"/>
              <a:gd name="connsiteX7" fmla="*/ 1111180 w 2328915"/>
              <a:gd name="connsiteY7" fmla="*/ 19003 h 240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28915" h="2409715">
                <a:moveTo>
                  <a:pt x="1111180" y="19003"/>
                </a:moveTo>
                <a:cubicBezTo>
                  <a:pt x="808285" y="76153"/>
                  <a:pt x="53905" y="390478"/>
                  <a:pt x="2470" y="590503"/>
                </a:cubicBezTo>
                <a:cubicBezTo>
                  <a:pt x="-48965" y="790528"/>
                  <a:pt x="718750" y="984838"/>
                  <a:pt x="802570" y="1219153"/>
                </a:cubicBezTo>
                <a:cubicBezTo>
                  <a:pt x="886390" y="1453468"/>
                  <a:pt x="392995" y="1802083"/>
                  <a:pt x="505390" y="1996393"/>
                </a:cubicBezTo>
                <a:cubicBezTo>
                  <a:pt x="617785" y="2190703"/>
                  <a:pt x="1174045" y="2499313"/>
                  <a:pt x="1476940" y="2385013"/>
                </a:cubicBezTo>
                <a:cubicBezTo>
                  <a:pt x="1779835" y="2270713"/>
                  <a:pt x="2265610" y="1666828"/>
                  <a:pt x="2322760" y="1310593"/>
                </a:cubicBezTo>
                <a:cubicBezTo>
                  <a:pt x="2379910" y="954358"/>
                  <a:pt x="2025580" y="462868"/>
                  <a:pt x="1819840" y="247603"/>
                </a:cubicBezTo>
                <a:cubicBezTo>
                  <a:pt x="1614100" y="32338"/>
                  <a:pt x="1414075" y="-38147"/>
                  <a:pt x="1111180" y="19003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5227320" y="3251402"/>
            <a:ext cx="0" cy="21145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5" idx="1"/>
          </p:cNvCxnSpPr>
          <p:nvPr/>
        </p:nvCxnSpPr>
        <p:spPr>
          <a:xfrm flipV="1">
            <a:off x="2724150" y="3301902"/>
            <a:ext cx="4275250" cy="1123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>
            <a:spLocks noChangeAspect="1"/>
          </p:cNvSpPr>
          <p:nvPr/>
        </p:nvSpPr>
        <p:spPr>
          <a:xfrm>
            <a:off x="5193030" y="3708603"/>
            <a:ext cx="91440" cy="940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524000" y="4267475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Pinhole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72250" y="2713059"/>
            <a:ext cx="305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N</a:t>
            </a:r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6968490" y="3255213"/>
            <a:ext cx="91440" cy="940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37" idx="2"/>
          </p:cNvCxnSpPr>
          <p:nvPr/>
        </p:nvCxnSpPr>
        <p:spPr>
          <a:xfrm flipH="1" flipV="1">
            <a:off x="6663690" y="3043999"/>
            <a:ext cx="304800" cy="25824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n 9">
            <a:extLst>
              <a:ext uri="{FF2B5EF4-FFF2-40B4-BE49-F238E27FC236}">
                <a16:creationId xmlns:a16="http://schemas.microsoft.com/office/drawing/2014/main" id="{8356439D-D211-E646-AD82-9926B786EE6A}"/>
              </a:ext>
            </a:extLst>
          </p:cNvPr>
          <p:cNvSpPr/>
          <p:nvPr/>
        </p:nvSpPr>
        <p:spPr>
          <a:xfrm>
            <a:off x="7936523" y="1066800"/>
            <a:ext cx="726831" cy="690028"/>
          </a:xfrm>
          <a:prstGeom prst="su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00F980-E878-5240-94D9-D14AF3402C9B}"/>
              </a:ext>
            </a:extLst>
          </p:cNvPr>
          <p:cNvCxnSpPr>
            <a:stCxn id="37" idx="2"/>
          </p:cNvCxnSpPr>
          <p:nvPr/>
        </p:nvCxnSpPr>
        <p:spPr>
          <a:xfrm flipV="1">
            <a:off x="6968490" y="1441938"/>
            <a:ext cx="1237664" cy="186030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F76FDAE-4866-384E-8001-A523A6079F2E}"/>
              </a:ext>
            </a:extLst>
          </p:cNvPr>
          <p:cNvCxnSpPr>
            <a:stCxn id="37" idx="2"/>
          </p:cNvCxnSpPr>
          <p:nvPr/>
        </p:nvCxnSpPr>
        <p:spPr>
          <a:xfrm flipV="1">
            <a:off x="6968490" y="2713059"/>
            <a:ext cx="396240" cy="58918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755FAB2-3961-DD48-A6DF-ADDF275B6B08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6096000" y="3302240"/>
            <a:ext cx="872490" cy="23812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AA9FDF7-E33A-F44F-B281-2966238D5C6A}"/>
                  </a:ext>
                </a:extLst>
              </p:cNvPr>
              <p:cNvSpPr txBox="1"/>
              <p:nvPr/>
            </p:nvSpPr>
            <p:spPr>
              <a:xfrm>
                <a:off x="5906172" y="3151961"/>
                <a:ext cx="5590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AA9FDF7-E33A-F44F-B281-2966238D5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6172" y="3151961"/>
                <a:ext cx="559067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7E0D295-777A-2345-A352-B1DB46260A11}"/>
                  </a:ext>
                </a:extLst>
              </p:cNvPr>
              <p:cNvSpPr txBox="1"/>
              <p:nvPr/>
            </p:nvSpPr>
            <p:spPr>
              <a:xfrm>
                <a:off x="7241972" y="2670660"/>
                <a:ext cx="5590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7E0D295-777A-2345-A352-B1DB46260A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1972" y="2670660"/>
                <a:ext cx="55906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AF73320C-DE34-6742-9CA8-27FD488D266E}"/>
              </a:ext>
            </a:extLst>
          </p:cNvPr>
          <p:cNvSpPr txBox="1"/>
          <p:nvPr/>
        </p:nvSpPr>
        <p:spPr>
          <a:xfrm>
            <a:off x="6985049" y="3196916"/>
            <a:ext cx="378362" cy="368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138952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should BRDF be?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>
              <a:xfrm>
                <a:off x="2152650" y="4154017"/>
                <a:ext cx="7886700" cy="2022946"/>
              </a:xfrm>
            </p:spPr>
            <p:txBody>
              <a:bodyPr/>
              <a:lstStyle/>
              <a:p>
                <a:r>
                  <a:rPr lang="en-US" dirty="0"/>
                  <a:t>Special case 1: Perfect mirror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𝜌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𝑟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= 0 unless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𝑟</m:t>
                        </m:r>
                      </m:sub>
                    </m:sSub>
                  </m:oMath>
                </a14:m>
                <a:endParaRPr lang="en-US" b="0" dirty="0"/>
              </a:p>
              <a:p>
                <a:r>
                  <a:rPr lang="en-US" dirty="0"/>
                  <a:t>Special case 2: Matte surface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𝜌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𝑟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(constant)</a:t>
                </a: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0" y="4154017"/>
                <a:ext cx="7886700" cy="2022946"/>
              </a:xfrm>
              <a:blipFill>
                <a:blip r:embed="rId2"/>
                <a:stretch>
                  <a:fillRect l="-1447" t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shade_geo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2650" y="1872155"/>
            <a:ext cx="2930054" cy="214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3138398" y="2891791"/>
                <a:ext cx="3543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398" y="2891791"/>
                <a:ext cx="354330" cy="461665"/>
              </a:xfrm>
              <a:prstGeom prst="rect">
                <a:avLst/>
              </a:prstGeom>
              <a:blipFill>
                <a:blip r:embed="rId4"/>
                <a:stretch>
                  <a:fillRect r="-13793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496538" y="3032761"/>
                <a:ext cx="3543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538" y="3032761"/>
                <a:ext cx="354330" cy="461665"/>
              </a:xfrm>
              <a:prstGeom prst="rect">
                <a:avLst/>
              </a:prstGeom>
              <a:blipFill>
                <a:blip r:embed="rId5"/>
                <a:stretch>
                  <a:fillRect r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5569082" y="2568625"/>
                <a:ext cx="44702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𝑟</m:t>
                          </m:r>
                        </m:sub>
                      </m:sSub>
                      <m:r>
                        <a:rPr lang="en-US" sz="3600" i="1">
                          <a:latin typeface="Cambria Math" charset="0"/>
                        </a:rPr>
                        <m:t>=</m:t>
                      </m:r>
                      <m:r>
                        <a:rPr lang="en-US" sz="3600" i="1">
                          <a:latin typeface="Cambria Math" charset="0"/>
                        </a:rPr>
                        <m:t>𝜌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600" i="1">
                              <a:latin typeface="Cambria Math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sz="3600" i="1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func>
                        <m:func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600">
                              <a:latin typeface="Cambria Math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082" y="2568625"/>
                <a:ext cx="4470268" cy="646331"/>
              </a:xfrm>
              <a:prstGeom prst="rect">
                <a:avLst/>
              </a:prstGeom>
              <a:blipFill>
                <a:blip r:embed="rId6"/>
                <a:stretch>
                  <a:fillRect l="-1133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9588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case 1: Perfect mirror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𝜌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𝑟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= 0 unless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𝑟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Also called “Specular surfaces”</a:t>
                </a:r>
              </a:p>
              <a:p>
                <a:r>
                  <a:rPr lang="en-US" dirty="0"/>
                  <a:t>Reflects light in a single, particular direction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threespheres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2650" y="3512717"/>
            <a:ext cx="7421686" cy="256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15840" y="3600451"/>
            <a:ext cx="2103120" cy="230886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71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case 2: Matte surface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𝜌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𝑟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Also called “</a:t>
                </a:r>
                <a:r>
                  <a:rPr lang="en-US" dirty="0" err="1"/>
                  <a:t>Lambertian</a:t>
                </a:r>
                <a:r>
                  <a:rPr lang="en-US" dirty="0"/>
                  <a:t> surfaces”</a:t>
                </a:r>
              </a:p>
              <a:p>
                <a:r>
                  <a:rPr lang="en-US" dirty="0"/>
                  <a:t>Reflected light is </a:t>
                </a:r>
                <a:r>
                  <a:rPr lang="en-US" i="1" dirty="0"/>
                  <a:t>independent of viewing direction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threespheres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2650" y="3512717"/>
            <a:ext cx="7421686" cy="256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32710" y="3640255"/>
            <a:ext cx="2103120" cy="230886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07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Lambertian</a:t>
            </a:r>
            <a:r>
              <a:rPr lang="en-US" dirty="0"/>
              <a:t> surfaces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52650" y="1825625"/>
                <a:ext cx="7886700" cy="487235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For a </a:t>
                </a:r>
                <a:r>
                  <a:rPr lang="en-US" dirty="0" err="1"/>
                  <a:t>lambertian</a:t>
                </a:r>
                <a:r>
                  <a:rPr lang="en-US" dirty="0"/>
                  <a:t> surface: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b="1" dirty="0"/>
                  <a:t>L </a:t>
                </a:r>
                <a:r>
                  <a:rPr lang="en-US" dirty="0"/>
                  <a:t>is direction to light source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intensity of light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𝜌</m:t>
                    </m:r>
                  </m:oMath>
                </a14:m>
                <a:r>
                  <a:rPr lang="en-US" dirty="0"/>
                  <a:t> is called </a:t>
                </a:r>
                <a:r>
                  <a:rPr lang="en-US" i="1" dirty="0"/>
                  <a:t>albedo</a:t>
                </a:r>
              </a:p>
              <a:p>
                <a:pPr lvl="1"/>
                <a:r>
                  <a:rPr lang="en-US" dirty="0"/>
                  <a:t>Think of this as paint</a:t>
                </a:r>
              </a:p>
              <a:p>
                <a:pPr lvl="1"/>
                <a:r>
                  <a:rPr lang="en-US" dirty="0"/>
                  <a:t>High albedo: white colored surface</a:t>
                </a:r>
              </a:p>
              <a:p>
                <a:pPr lvl="1"/>
                <a:r>
                  <a:rPr lang="en-US" dirty="0"/>
                  <a:t>Low albedo: black surface</a:t>
                </a:r>
              </a:p>
              <a:p>
                <a:pPr lvl="1"/>
                <a:r>
                  <a:rPr lang="en-US" dirty="0"/>
                  <a:t>Varies from point to point</a:t>
                </a: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0" y="1825625"/>
                <a:ext cx="7886700" cy="4872355"/>
              </a:xfrm>
              <a:blipFill>
                <a:blip r:embed="rId2"/>
                <a:stretch>
                  <a:fillRect l="-1447" t="-31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010" y="2550160"/>
            <a:ext cx="2908300" cy="43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010" y="3287395"/>
            <a:ext cx="3416300" cy="419100"/>
          </a:xfrm>
          <a:prstGeom prst="rect">
            <a:avLst/>
          </a:prstGeom>
        </p:spPr>
      </p:pic>
      <p:pic>
        <p:nvPicPr>
          <p:cNvPr id="6" name="Picture 5" descr="shade_geo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4700" y="2636049"/>
            <a:ext cx="2930054" cy="214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9830448" y="3655685"/>
                <a:ext cx="3543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0448" y="3655685"/>
                <a:ext cx="354330" cy="461665"/>
              </a:xfrm>
              <a:prstGeom prst="rect">
                <a:avLst/>
              </a:prstGeom>
              <a:blipFill>
                <a:blip r:embed="rId6"/>
                <a:stretch>
                  <a:fillRect l="-3448" r="-13793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10188588" y="3796655"/>
                <a:ext cx="3543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8588" y="3796655"/>
                <a:ext cx="354330" cy="461665"/>
              </a:xfrm>
              <a:prstGeom prst="rect">
                <a:avLst/>
              </a:prstGeom>
              <a:blipFill>
                <a:blip r:embed="rId7"/>
                <a:stretch>
                  <a:fillRect r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3632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Lambertian</a:t>
            </a:r>
            <a:r>
              <a:rPr lang="en-US" dirty="0"/>
              <a:t> surfaces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5"/>
            <a:ext cx="5297006" cy="4351338"/>
          </a:xfrm>
        </p:spPr>
        <p:txBody>
          <a:bodyPr>
            <a:normAutofit/>
          </a:bodyPr>
          <a:lstStyle/>
          <a:p>
            <a:r>
              <a:rPr lang="en-US" dirty="0"/>
              <a:t>Assume the light is directional: all rays from light source are parallel</a:t>
            </a:r>
          </a:p>
          <a:p>
            <a:pPr lvl="1"/>
            <a:r>
              <a:rPr lang="en-US" dirty="0"/>
              <a:t>Equivalent to a light source infinitely far away</a:t>
            </a:r>
          </a:p>
          <a:p>
            <a:pPr lvl="1"/>
            <a:endParaRPr lang="en-US" dirty="0"/>
          </a:p>
          <a:p>
            <a:r>
              <a:rPr lang="en-US" dirty="0"/>
              <a:t>All pixels get light from the same direction </a:t>
            </a:r>
            <a:r>
              <a:rPr lang="en-US" b="1" dirty="0"/>
              <a:t>L </a:t>
            </a:r>
            <a:r>
              <a:rPr lang="en-US" dirty="0"/>
              <a:t>and of the same intensity L</a:t>
            </a:r>
            <a:r>
              <a:rPr lang="en-US" baseline="-25000" dirty="0"/>
              <a:t>i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shade_geom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656" y="2636049"/>
            <a:ext cx="2930054" cy="214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8435404" y="3655685"/>
                <a:ext cx="3543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5404" y="3655685"/>
                <a:ext cx="354330" cy="461665"/>
              </a:xfrm>
              <a:prstGeom prst="rect">
                <a:avLst/>
              </a:prstGeom>
              <a:blipFill>
                <a:blip r:embed="rId3"/>
                <a:stretch>
                  <a:fillRect r="-13793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8793544" y="3796655"/>
                <a:ext cx="3543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3544" y="3796655"/>
                <a:ext cx="354330" cy="461665"/>
              </a:xfrm>
              <a:prstGeom prst="rect">
                <a:avLst/>
              </a:prstGeom>
              <a:blipFill>
                <a:blip r:embed="rId4"/>
                <a:stretch>
                  <a:fillRect r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7181850" y="2322513"/>
            <a:ext cx="902970" cy="887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73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Callout 11"/>
          <p:cNvSpPr/>
          <p:nvPr/>
        </p:nvSpPr>
        <p:spPr>
          <a:xfrm>
            <a:off x="6724650" y="3989070"/>
            <a:ext cx="2948940" cy="1268730"/>
          </a:xfrm>
          <a:prstGeom prst="downArrow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Callout 9"/>
          <p:cNvSpPr/>
          <p:nvPr/>
        </p:nvSpPr>
        <p:spPr>
          <a:xfrm>
            <a:off x="5387340" y="3989070"/>
            <a:ext cx="1337310" cy="1268730"/>
          </a:xfrm>
          <a:prstGeom prst="down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Lambertian</a:t>
            </a:r>
            <a:r>
              <a:rPr lang="en-US" dirty="0"/>
              <a:t> surfaces</a:t>
            </a:r>
          </a:p>
        </p:txBody>
      </p:sp>
      <p:pic>
        <p:nvPicPr>
          <p:cNvPr id="6" name="Picture 5" descr="shade_geom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0973" y="1413914"/>
            <a:ext cx="2930054" cy="214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64" y="4133693"/>
            <a:ext cx="5715000" cy="469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86297" y="5216769"/>
            <a:ext cx="2139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Reflectance image: albedo of surface corresponding to each pixel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90460" y="5206857"/>
            <a:ext cx="21393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Shading image: dot product between light and normal direction at each pixel</a:t>
            </a:r>
          </a:p>
        </p:txBody>
      </p:sp>
      <p:sp>
        <p:nvSpPr>
          <p:cNvPr id="14" name="Oval 13"/>
          <p:cNvSpPr/>
          <p:nvPr/>
        </p:nvSpPr>
        <p:spPr>
          <a:xfrm>
            <a:off x="3215640" y="3920490"/>
            <a:ext cx="6457950" cy="8915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endCxn id="17" idx="2"/>
          </p:cNvCxnSpPr>
          <p:nvPr/>
        </p:nvCxnSpPr>
        <p:spPr>
          <a:xfrm flipH="1" flipV="1">
            <a:off x="2987040" y="3163046"/>
            <a:ext cx="857250" cy="9706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129790" y="2516715"/>
            <a:ext cx="171450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Intrinsic </a:t>
            </a:r>
            <a:r>
              <a:rPr lang="en-US">
                <a:solidFill>
                  <a:schemeClr val="bg1"/>
                </a:solidFill>
              </a:rPr>
              <a:t>Image Decomposition</a:t>
            </a:r>
          </a:p>
        </p:txBody>
      </p:sp>
    </p:spTree>
    <p:extLst>
      <p:ext uri="{BB962C8B-B14F-4D97-AF65-F5344CB8AC3E}">
        <p14:creationId xmlns:p14="http://schemas.microsoft.com/office/powerpoint/2010/main" val="188475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1" grpId="0"/>
      <p:bldP spid="13" grpId="0"/>
      <p:bldP spid="14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001" y="2043113"/>
            <a:ext cx="5586413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Lambertian</a:t>
            </a:r>
            <a:r>
              <a:rPr lang="en-US" dirty="0"/>
              <a:t> surfaces</a:t>
            </a:r>
          </a:p>
        </p:txBody>
      </p:sp>
    </p:spTree>
    <p:extLst>
      <p:ext uri="{BB962C8B-B14F-4D97-AF65-F5344CB8AC3E}">
        <p14:creationId xmlns:p14="http://schemas.microsoft.com/office/powerpoint/2010/main" val="1668966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 charset="0"/>
              </a:rPr>
              <a:t>Active stereo with structured light</a:t>
            </a:r>
          </a:p>
        </p:txBody>
      </p:sp>
      <p:sp>
        <p:nvSpPr>
          <p:cNvPr id="2099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" charset="0"/>
            </a:endParaRPr>
          </a:p>
        </p:txBody>
      </p:sp>
      <p:graphicFrame>
        <p:nvGraphicFramePr>
          <p:cNvPr id="209923" name="Object 2"/>
          <p:cNvGraphicFramePr>
            <a:graphicFrameLocks noChangeAspect="1"/>
          </p:cNvGraphicFramePr>
          <p:nvPr/>
        </p:nvGraphicFramePr>
        <p:xfrm>
          <a:off x="3890964" y="914401"/>
          <a:ext cx="4338637" cy="315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Photo Editor Photo" r:id="rId4" imgW="5323810" imgH="3877216" progId="MSPhotoEd.3">
                  <p:embed/>
                </p:oleObj>
              </mc:Choice>
              <mc:Fallback>
                <p:oleObj name="Photo Editor Photo" r:id="rId4" imgW="5323810" imgH="3877216" progId="MSPhotoEd.3">
                  <p:embed/>
                  <p:pic>
                    <p:nvPicPr>
                      <p:cNvPr id="2099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0964" y="914401"/>
                        <a:ext cx="4338637" cy="315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924" name="Rectangle 2"/>
          <p:cNvSpPr>
            <a:spLocks noChangeArrowheads="1"/>
          </p:cNvSpPr>
          <p:nvPr/>
        </p:nvSpPr>
        <p:spPr bwMode="auto">
          <a:xfrm>
            <a:off x="2133600" y="6078538"/>
            <a:ext cx="868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/>
              <a:t>L. Zhang, B. Curless, and S. M. Seitz. </a:t>
            </a:r>
            <a:r>
              <a:rPr lang="en-US">
                <a:hlinkClick r:id="rId6"/>
              </a:rPr>
              <a:t>Rapid Shape Acquisition Using Color Structured Light and Multi-pass Dynamic Programming.</a:t>
            </a:r>
            <a:r>
              <a:rPr lang="en-US"/>
              <a:t> </a:t>
            </a:r>
            <a:r>
              <a:rPr lang="en-US" i="1"/>
              <a:t>3DPVT</a:t>
            </a:r>
            <a:r>
              <a:rPr lang="en-US"/>
              <a:t> 2002</a:t>
            </a:r>
          </a:p>
        </p:txBody>
      </p:sp>
      <p:pic>
        <p:nvPicPr>
          <p:cNvPr id="20992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4191001"/>
            <a:ext cx="23622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4191001"/>
            <a:ext cx="2362200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6134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0700" y="4240213"/>
            <a:ext cx="2476500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9200" y="4216401"/>
            <a:ext cx="24765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9200" y="1943100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5501" y="1539875"/>
            <a:ext cx="155575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0422" name="Rectangle 5"/>
          <p:cNvSpPr>
            <a:spLocks/>
          </p:cNvSpPr>
          <p:nvPr/>
        </p:nvSpPr>
        <p:spPr bwMode="auto">
          <a:xfrm>
            <a:off x="1995489" y="1268414"/>
            <a:ext cx="338137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x-none" sz="1200">
                <a:solidFill>
                  <a:schemeClr val="tx1"/>
                </a:solidFill>
                <a:latin typeface="Century" charset="0"/>
                <a:sym typeface="Century" charset="0"/>
              </a:rPr>
              <a:t>Far</a:t>
            </a:r>
          </a:p>
        </p:txBody>
      </p:sp>
      <p:sp>
        <p:nvSpPr>
          <p:cNvPr id="60423" name="Rectangle 6"/>
          <p:cNvSpPr>
            <a:spLocks/>
          </p:cNvSpPr>
          <p:nvPr/>
        </p:nvSpPr>
        <p:spPr bwMode="auto">
          <a:xfrm>
            <a:off x="1952625" y="3221039"/>
            <a:ext cx="4445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algn="l" eaLnBrk="1" hangingPunct="1"/>
            <a:r>
              <a:rPr lang="en-US" altLang="x-none" sz="1200">
                <a:solidFill>
                  <a:schemeClr val="tx1"/>
                </a:solidFill>
                <a:latin typeface="Century" charset="0"/>
                <a:sym typeface="Century" charset="0"/>
              </a:rPr>
              <a:t>Near</a:t>
            </a:r>
          </a:p>
        </p:txBody>
      </p:sp>
      <p:sp>
        <p:nvSpPr>
          <p:cNvPr id="60424" name="Line 7"/>
          <p:cNvSpPr>
            <a:spLocks noChangeShapeType="1"/>
          </p:cNvSpPr>
          <p:nvPr/>
        </p:nvSpPr>
        <p:spPr bwMode="auto">
          <a:xfrm>
            <a:off x="5094289" y="2474914"/>
            <a:ext cx="3571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0425" name="Line 8"/>
          <p:cNvSpPr>
            <a:spLocks noChangeShapeType="1"/>
          </p:cNvSpPr>
          <p:nvPr/>
        </p:nvSpPr>
        <p:spPr bwMode="auto">
          <a:xfrm>
            <a:off x="5094289" y="5094289"/>
            <a:ext cx="3571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0426" name="Line 9"/>
          <p:cNvSpPr>
            <a:spLocks noChangeShapeType="1"/>
          </p:cNvSpPr>
          <p:nvPr/>
        </p:nvSpPr>
        <p:spPr bwMode="auto">
          <a:xfrm>
            <a:off x="6861175" y="3863976"/>
            <a:ext cx="0" cy="379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0427" name="Line 10"/>
          <p:cNvSpPr>
            <a:spLocks noChangeShapeType="1"/>
          </p:cNvSpPr>
          <p:nvPr/>
        </p:nvSpPr>
        <p:spPr bwMode="auto">
          <a:xfrm flipH="1">
            <a:off x="8207375" y="2470150"/>
            <a:ext cx="374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0429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1900" y="1647825"/>
            <a:ext cx="2413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0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0700" y="1647826"/>
            <a:ext cx="24384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31" name="Rectangle 14"/>
          <p:cNvSpPr>
            <a:spLocks/>
          </p:cNvSpPr>
          <p:nvPr/>
        </p:nvSpPr>
        <p:spPr bwMode="auto">
          <a:xfrm>
            <a:off x="5634039" y="3560763"/>
            <a:ext cx="26066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1200" dirty="0">
                <a:solidFill>
                  <a:schemeClr val="tx1"/>
                </a:solidFill>
                <a:latin typeface="Century Gothic" charset="0"/>
                <a:sym typeface="Century Gothic" charset="0"/>
              </a:rPr>
              <a:t>Shading image of </a:t>
            </a:r>
            <a:r>
              <a:rPr lang="en-US" altLang="x-none" sz="1200" dirty="0">
                <a:solidFill>
                  <a:schemeClr val="tx1"/>
                </a:solidFill>
                <a:latin typeface="Century" charset="0"/>
                <a:sym typeface="Century" charset="0"/>
              </a:rPr>
              <a:t>Z</a:t>
            </a:r>
            <a:r>
              <a:rPr lang="en-US" altLang="x-none" sz="1200" dirty="0">
                <a:solidFill>
                  <a:schemeClr val="tx1"/>
                </a:solidFill>
                <a:latin typeface="Century Gothic" charset="0"/>
                <a:sym typeface="Century Gothic" charset="0"/>
              </a:rPr>
              <a:t> and </a:t>
            </a:r>
            <a:r>
              <a:rPr lang="en-US" altLang="x-none" sz="1200" dirty="0">
                <a:solidFill>
                  <a:schemeClr val="tx1"/>
                </a:solidFill>
                <a:latin typeface="Century" charset="0"/>
                <a:sym typeface="Century" charset="0"/>
              </a:rPr>
              <a:t>L</a:t>
            </a:r>
          </a:p>
        </p:txBody>
      </p:sp>
      <p:sp>
        <p:nvSpPr>
          <p:cNvPr id="60432" name="Rectangle 15"/>
          <p:cNvSpPr>
            <a:spLocks/>
          </p:cNvSpPr>
          <p:nvPr/>
        </p:nvSpPr>
        <p:spPr bwMode="auto">
          <a:xfrm>
            <a:off x="3109913" y="3559175"/>
            <a:ext cx="1282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1200">
                <a:solidFill>
                  <a:schemeClr val="tx1"/>
                </a:solidFill>
                <a:latin typeface="Century Gothic" charset="0"/>
                <a:sym typeface="Century Gothic" charset="0"/>
              </a:rPr>
              <a:t>shape / depth</a:t>
            </a:r>
          </a:p>
        </p:txBody>
      </p:sp>
      <p:sp>
        <p:nvSpPr>
          <p:cNvPr id="60433" name="Rectangle 16"/>
          <p:cNvSpPr>
            <a:spLocks/>
          </p:cNvSpPr>
          <p:nvPr/>
        </p:nvSpPr>
        <p:spPr bwMode="auto">
          <a:xfrm>
            <a:off x="2714625" y="6235701"/>
            <a:ext cx="22098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1200" dirty="0">
                <a:solidFill>
                  <a:schemeClr val="tx1"/>
                </a:solidFill>
                <a:latin typeface="Century Gothic" charset="0"/>
                <a:sym typeface="Century Gothic" charset="0"/>
              </a:rPr>
              <a:t>Reflectance</a:t>
            </a:r>
          </a:p>
        </p:txBody>
      </p:sp>
      <p:sp>
        <p:nvSpPr>
          <p:cNvPr id="60434" name="Rectangle 17"/>
          <p:cNvSpPr>
            <a:spLocks/>
          </p:cNvSpPr>
          <p:nvPr/>
        </p:nvSpPr>
        <p:spPr bwMode="auto">
          <a:xfrm>
            <a:off x="8629650" y="3560764"/>
            <a:ext cx="1447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1200">
                <a:solidFill>
                  <a:schemeClr val="tx1"/>
                </a:solidFill>
                <a:latin typeface="Century Gothic" charset="0"/>
                <a:sym typeface="Century Gothic" charset="0"/>
              </a:rPr>
              <a:t>illumination</a:t>
            </a:r>
          </a:p>
        </p:txBody>
      </p:sp>
      <p:sp>
        <p:nvSpPr>
          <p:cNvPr id="60435" name="Rectangle 18"/>
          <p:cNvSpPr>
            <a:spLocks/>
          </p:cNvSpPr>
          <p:nvPr/>
        </p:nvSpPr>
        <p:spPr bwMode="auto">
          <a:xfrm>
            <a:off x="6013450" y="6243374"/>
            <a:ext cx="33909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37931725" indent="-37474525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x-none" sz="1200">
                <a:solidFill>
                  <a:schemeClr val="tx1"/>
                </a:solidFill>
                <a:latin typeface="Century Gothic" charset="0"/>
                <a:sym typeface="Century Gothic" charset="0"/>
              </a:rPr>
              <a:t>Lambertian</a:t>
            </a:r>
            <a:r>
              <a:rPr lang="en-US" altLang="x-none" sz="1200" dirty="0">
                <a:solidFill>
                  <a:schemeClr val="tx1"/>
                </a:solidFill>
                <a:latin typeface="Century Gothic" charset="0"/>
                <a:sym typeface="Century Gothic" charset="0"/>
              </a:rPr>
              <a:t> reflectance</a:t>
            </a:r>
          </a:p>
        </p:txBody>
      </p:sp>
      <p:pic>
        <p:nvPicPr>
          <p:cNvPr id="60437" name="Picture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2689" y="6032500"/>
            <a:ext cx="185737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8" name="Picture 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9826" y="3390900"/>
            <a:ext cx="16986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9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4150" y="3389314"/>
            <a:ext cx="76200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40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5600" y="3400426"/>
            <a:ext cx="1524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66619" y="5952544"/>
            <a:ext cx="1941512" cy="28506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Lambertian</a:t>
            </a:r>
            <a:r>
              <a:rPr lang="en-US" dirty="0"/>
              <a:t> surfaces</a:t>
            </a:r>
          </a:p>
        </p:txBody>
      </p:sp>
    </p:spTree>
    <p:extLst>
      <p:ext uri="{BB962C8B-B14F-4D97-AF65-F5344CB8AC3E}">
        <p14:creationId xmlns:p14="http://schemas.microsoft.com/office/powerpoint/2010/main" val="223104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2" grpId="0"/>
      <p:bldP spid="60423" grpId="0"/>
      <p:bldP spid="60424" grpId="0" animBg="1"/>
      <p:bldP spid="60425" grpId="0" animBg="1"/>
      <p:bldP spid="60426" grpId="0" animBg="1"/>
      <p:bldP spid="60427" grpId="0" animBg="1"/>
      <p:bldP spid="60431" grpId="0"/>
      <p:bldP spid="60432" grpId="0"/>
      <p:bldP spid="60433" grpId="0"/>
      <p:bldP spid="60434" grpId="0"/>
      <p:bldP spid="604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Reconstructing </a:t>
            </a:r>
            <a:r>
              <a:rPr lang="en-US" dirty="0" err="1"/>
              <a:t>Lambertian</a:t>
            </a:r>
            <a:r>
              <a:rPr lang="en-US" dirty="0"/>
              <a:t> surfaces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52650" y="2468880"/>
            <a:ext cx="7886700" cy="3708083"/>
          </a:xfrm>
        </p:spPr>
        <p:txBody>
          <a:bodyPr/>
          <a:lstStyle/>
          <a:p>
            <a:r>
              <a:rPr lang="en-US" dirty="0"/>
              <a:t>Equation is a constraint on albedo and </a:t>
            </a:r>
            <a:r>
              <a:rPr lang="en-US" dirty="0" err="1"/>
              <a:t>normals</a:t>
            </a:r>
            <a:endParaRPr lang="en-US" dirty="0"/>
          </a:p>
          <a:p>
            <a:r>
              <a:rPr lang="en-US" dirty="0"/>
              <a:t>Can we solve for albedo and </a:t>
            </a:r>
            <a:r>
              <a:rPr lang="en-US" dirty="0" err="1"/>
              <a:t>normals</a:t>
            </a:r>
            <a:r>
              <a:rPr lang="en-US" dirty="0"/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504" y="1779113"/>
            <a:ext cx="57150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76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15E31-96FD-F74C-AE16-DD60AC703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Recovery from multiple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510BD-F583-6045-856F-7AD62B5CB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2160220"/>
          </a:xfrm>
        </p:spPr>
        <p:txBody>
          <a:bodyPr>
            <a:normAutofit fontScale="85000" lnSpcReduction="10000"/>
          </a:bodyPr>
          <a:lstStyle/>
          <a:p>
            <a:endParaRPr lang="en-US" dirty="0"/>
          </a:p>
          <a:p>
            <a:r>
              <a:rPr lang="en-US" dirty="0"/>
              <a:t>Represents an equation in the albedo and normals</a:t>
            </a:r>
          </a:p>
          <a:p>
            <a:r>
              <a:rPr lang="en-US" dirty="0"/>
              <a:t>Multiple images give constraints on albedo and normals</a:t>
            </a:r>
          </a:p>
          <a:p>
            <a:r>
              <a:rPr lang="en-US" dirty="0"/>
              <a:t>Solve for albedo and normals</a:t>
            </a:r>
          </a:p>
          <a:p>
            <a:r>
              <a:rPr lang="en-US" dirty="0"/>
              <a:t>Called </a:t>
            </a:r>
            <a:r>
              <a:rPr lang="en-US" i="1" dirty="0"/>
              <a:t>Photometric Stereo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DF043-D17C-124D-91EA-E50FEA7FD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277" y="1733216"/>
            <a:ext cx="4578467" cy="376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F345DD-8086-8741-BBAA-634B69164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915" y="3897086"/>
            <a:ext cx="3860800" cy="2895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A11EB3-807D-8044-89E3-964DDF05DAC2}"/>
              </a:ext>
            </a:extLst>
          </p:cNvPr>
          <p:cNvSpPr/>
          <p:nvPr/>
        </p:nvSpPr>
        <p:spPr>
          <a:xfrm>
            <a:off x="4458245" y="5094515"/>
            <a:ext cx="3404045" cy="1605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808E1A-7C63-1848-B50F-020DEC93CF2B}"/>
              </a:ext>
            </a:extLst>
          </p:cNvPr>
          <p:cNvSpPr txBox="1"/>
          <p:nvPr/>
        </p:nvSpPr>
        <p:spPr>
          <a:xfrm>
            <a:off x="7772400" y="6547877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credit: Wikipedia</a:t>
            </a:r>
          </a:p>
        </p:txBody>
      </p:sp>
    </p:spTree>
    <p:extLst>
      <p:ext uri="{BB962C8B-B14F-4D97-AF65-F5344CB8AC3E}">
        <p14:creationId xmlns:p14="http://schemas.microsoft.com/office/powerpoint/2010/main" val="203175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1980532" y="274588"/>
            <a:ext cx="8229823" cy="1143000"/>
          </a:xfrm>
        </p:spPr>
        <p:txBody>
          <a:bodyPr/>
          <a:lstStyle/>
          <a:p>
            <a:pPr defTabSz="571480">
              <a:defRPr/>
            </a:pPr>
            <a:r>
              <a:rPr lang="en-US" sz="3867"/>
              <a:t>Multiple Images: Photometric Stereo</a:t>
            </a:r>
            <a:endParaRPr lang="en-US" sz="1266"/>
          </a:p>
        </p:txBody>
      </p:sp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7617709" y="2552776"/>
            <a:ext cx="458763" cy="663029"/>
            <a:chOff x="0" y="-1"/>
            <a:chExt cx="652621" cy="942738"/>
          </a:xfrm>
        </p:grpSpPr>
        <p:sp>
          <p:nvSpPr>
            <p:cNvPr id="23555" name="Rectangle 3"/>
            <p:cNvSpPr>
              <a:spLocks/>
            </p:cNvSpPr>
            <p:nvPr/>
          </p:nvSpPr>
          <p:spPr bwMode="auto">
            <a:xfrm rot="15112394" flipH="1">
              <a:off x="-46613" y="376889"/>
              <a:ext cx="930041" cy="188959"/>
            </a:xfrm>
            <a:prstGeom prst="rect">
              <a:avLst/>
            </a:prstGeom>
            <a:solidFill>
              <a:srgbClr val="DADADA"/>
            </a:solidFill>
            <a:ln w="1270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tIns="45720" rIns="45720" bIns="45720" anchor="ctr"/>
            <a:lstStyle/>
            <a:p>
              <a:pPr defTabSz="642915">
                <a:defRPr/>
              </a:pPr>
              <a:endParaRPr lang="en-US" sz="1687"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  <p:sp>
          <p:nvSpPr>
            <p:cNvPr id="23556" name="AutoShape 4"/>
            <p:cNvSpPr>
              <a:spLocks/>
            </p:cNvSpPr>
            <p:nvPr/>
          </p:nvSpPr>
          <p:spPr bwMode="auto">
            <a:xfrm rot="12832394" flipH="1">
              <a:off x="446196" y="728478"/>
              <a:ext cx="171492" cy="171407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808080"/>
            </a:solidFill>
            <a:ln w="12700" cap="flat" cmpd="sng">
              <a:solidFill>
                <a:srgbClr val="DADAD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tIns="45720" rIns="45720" bIns="45720" anchor="ctr"/>
            <a:lstStyle/>
            <a:p>
              <a:pPr defTabSz="642915">
                <a:defRPr/>
              </a:pPr>
              <a:endParaRPr lang="en-US" sz="1687"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  <p:sp>
          <p:nvSpPr>
            <p:cNvPr id="23557" name="Rectangle 5"/>
            <p:cNvSpPr>
              <a:spLocks/>
            </p:cNvSpPr>
            <p:nvPr/>
          </p:nvSpPr>
          <p:spPr bwMode="auto">
            <a:xfrm rot="12832394" flipH="1">
              <a:off x="558935" y="709433"/>
              <a:ext cx="39698" cy="73007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/>
            </a:gradFill>
            <a:ln w="1270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tIns="45720" rIns="45720" bIns="45720" anchor="ctr"/>
            <a:lstStyle/>
            <a:p>
              <a:pPr defTabSz="642915">
                <a:defRPr/>
              </a:pPr>
              <a:endParaRPr lang="en-US" sz="1687"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  <p:sp>
          <p:nvSpPr>
            <p:cNvPr id="23558" name="AutoShape 6"/>
            <p:cNvSpPr>
              <a:spLocks/>
            </p:cNvSpPr>
            <p:nvPr/>
          </p:nvSpPr>
          <p:spPr bwMode="auto">
            <a:xfrm rot="12832394" flipH="1">
              <a:off x="479541" y="761807"/>
              <a:ext cx="106389" cy="104749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/>
            </a:gradFill>
            <a:ln w="1270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tIns="45720" rIns="45720" bIns="45720" anchor="ctr"/>
            <a:lstStyle/>
            <a:p>
              <a:pPr defTabSz="642915">
                <a:defRPr/>
              </a:pPr>
              <a:endParaRPr lang="en-US" sz="1687"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  <p:sp>
          <p:nvSpPr>
            <p:cNvPr id="23559" name="AutoShape 7"/>
            <p:cNvSpPr>
              <a:spLocks/>
            </p:cNvSpPr>
            <p:nvPr/>
          </p:nvSpPr>
          <p:spPr bwMode="auto">
            <a:xfrm rot="15112394" flipH="1">
              <a:off x="529594" y="630857"/>
              <a:ext cx="138077" cy="5716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531" y="0"/>
                  </a:moveTo>
                  <a:lnTo>
                    <a:pt x="0" y="17712"/>
                  </a:lnTo>
                  <a:lnTo>
                    <a:pt x="1964" y="21600"/>
                  </a:lnTo>
                  <a:lnTo>
                    <a:pt x="21600" y="11664"/>
                  </a:lnTo>
                  <a:lnTo>
                    <a:pt x="15531" y="0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/>
            </a:gradFill>
            <a:ln w="12700" cap="rnd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tIns="45720" rIns="45720" bIns="45720"/>
            <a:lstStyle/>
            <a:p>
              <a:pPr defTabSz="642915">
                <a:defRPr/>
              </a:pPr>
              <a:endParaRPr lang="en-US" sz="1687"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  <p:sp>
          <p:nvSpPr>
            <p:cNvPr id="23560" name="AutoShape 8"/>
            <p:cNvSpPr>
              <a:spLocks/>
            </p:cNvSpPr>
            <p:nvPr/>
          </p:nvSpPr>
          <p:spPr bwMode="auto">
            <a:xfrm rot="15112394" flipH="1">
              <a:off x="408105" y="650692"/>
              <a:ext cx="73007" cy="73043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808080"/>
            </a:solidFill>
            <a:ln w="12700" cap="flat" cmpd="sng">
              <a:solidFill>
                <a:srgbClr val="DADAD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tIns="45720" rIns="45720" bIns="45720" anchor="ctr"/>
            <a:lstStyle/>
            <a:p>
              <a:pPr defTabSz="642915">
                <a:defRPr/>
              </a:pPr>
              <a:endParaRPr lang="en-US" sz="1687"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  <p:sp>
          <p:nvSpPr>
            <p:cNvPr id="23561" name="AutoShape 9"/>
            <p:cNvSpPr>
              <a:spLocks/>
            </p:cNvSpPr>
            <p:nvPr/>
          </p:nvSpPr>
          <p:spPr bwMode="auto">
            <a:xfrm rot="15112394" flipH="1">
              <a:off x="425563" y="668158"/>
              <a:ext cx="39678" cy="39698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/>
            </a:gradFill>
            <a:ln w="1270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tIns="45720" rIns="45720" bIns="45720" anchor="ctr"/>
            <a:lstStyle/>
            <a:p>
              <a:pPr defTabSz="642915">
                <a:defRPr/>
              </a:pPr>
              <a:endParaRPr lang="en-US" sz="1687"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  <p:sp>
          <p:nvSpPr>
            <p:cNvPr id="23562" name="AutoShape 10"/>
            <p:cNvSpPr>
              <a:spLocks/>
            </p:cNvSpPr>
            <p:nvPr/>
          </p:nvSpPr>
          <p:spPr bwMode="auto">
            <a:xfrm rot="12412394" flipH="1">
              <a:off x="223892" y="39676"/>
              <a:ext cx="155613" cy="15553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808080"/>
            </a:solidFill>
            <a:ln w="12700" cap="flat" cmpd="sng">
              <a:solidFill>
                <a:srgbClr val="DADAD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tIns="45720" rIns="45720" bIns="45720" anchor="ctr"/>
            <a:lstStyle/>
            <a:p>
              <a:pPr defTabSz="642915">
                <a:defRPr/>
              </a:pPr>
              <a:endParaRPr lang="en-US" sz="1687"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  <p:sp>
          <p:nvSpPr>
            <p:cNvPr id="23563" name="Rectangle 11"/>
            <p:cNvSpPr>
              <a:spLocks/>
            </p:cNvSpPr>
            <p:nvPr/>
          </p:nvSpPr>
          <p:spPr bwMode="auto">
            <a:xfrm rot="12412394" flipH="1">
              <a:off x="288995" y="41264"/>
              <a:ext cx="25406" cy="15553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/>
            </a:gradFill>
            <a:ln w="1270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tIns="45720" rIns="45720" bIns="45720" anchor="ctr"/>
            <a:lstStyle/>
            <a:p>
              <a:pPr defTabSz="642915">
                <a:defRPr/>
              </a:pPr>
              <a:endParaRPr lang="en-US" sz="1687"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  <p:sp>
          <p:nvSpPr>
            <p:cNvPr id="2" name="Rectangle 12"/>
            <p:cNvSpPr>
              <a:spLocks/>
            </p:cNvSpPr>
            <p:nvPr/>
          </p:nvSpPr>
          <p:spPr bwMode="auto">
            <a:xfrm rot="15112394" flipH="1">
              <a:off x="37386" y="397498"/>
              <a:ext cx="287265" cy="285819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000000"/>
                </a:gs>
              </a:gsLst>
              <a:lin ang="5400000"/>
            </a:gradFill>
            <a:ln w="1270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tIns="45720" rIns="45720" bIns="45720" anchor="ctr"/>
            <a:lstStyle/>
            <a:p>
              <a:pPr defTabSz="642915">
                <a:defRPr/>
              </a:pPr>
              <a:endParaRPr lang="en-US" sz="1687"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  <p:sp>
          <p:nvSpPr>
            <p:cNvPr id="23565" name="AutoShape 13"/>
            <p:cNvSpPr>
              <a:spLocks/>
            </p:cNvSpPr>
            <p:nvPr/>
          </p:nvSpPr>
          <p:spPr bwMode="auto">
            <a:xfrm rot="15112394" flipH="1">
              <a:off x="347010" y="365785"/>
              <a:ext cx="231717" cy="1635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98" y="0"/>
                  </a:moveTo>
                  <a:lnTo>
                    <a:pt x="6202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5398" y="0"/>
                  </a:lnTo>
                </a:path>
              </a:pathLst>
            </a:custGeom>
            <a:gradFill rotWithShape="0">
              <a:gsLst>
                <a:gs pos="0">
                  <a:srgbClr val="DADADA"/>
                </a:gs>
                <a:gs pos="100000">
                  <a:srgbClr val="838383"/>
                </a:gs>
              </a:gsLst>
              <a:lin ang="5400000"/>
            </a:gradFill>
            <a:ln w="12700" cap="rnd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tIns="45720" rIns="45720" bIns="45720"/>
            <a:lstStyle/>
            <a:p>
              <a:pPr defTabSz="642915">
                <a:defRPr/>
              </a:pPr>
              <a:endParaRPr lang="en-US" sz="1687"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  <p:sp>
          <p:nvSpPr>
            <p:cNvPr id="23566" name="AutoShape 14"/>
            <p:cNvSpPr>
              <a:spLocks/>
            </p:cNvSpPr>
            <p:nvPr/>
          </p:nvSpPr>
          <p:spPr bwMode="auto">
            <a:xfrm rot="15112394" flipH="1">
              <a:off x="392236" y="433212"/>
              <a:ext cx="114271" cy="26358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0" y="8135"/>
                  </a:lnTo>
                  <a:lnTo>
                    <a:pt x="12312" y="21600"/>
                  </a:lnTo>
                  <a:lnTo>
                    <a:pt x="21600" y="18888"/>
                  </a:lnTo>
                  <a:lnTo>
                    <a:pt x="21600" y="0"/>
                  </a:lnTo>
                </a:path>
              </a:pathLst>
            </a:custGeom>
            <a:gradFill rotWithShape="0">
              <a:gsLst>
                <a:gs pos="0">
                  <a:srgbClr val="DADADA"/>
                </a:gs>
                <a:gs pos="100000">
                  <a:srgbClr val="838383"/>
                </a:gs>
              </a:gsLst>
              <a:lin ang="0"/>
            </a:gradFill>
            <a:ln w="12700" cap="rnd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tIns="45720" rIns="45720" bIns="45720"/>
            <a:lstStyle/>
            <a:p>
              <a:pPr defTabSz="642915">
                <a:defRPr/>
              </a:pPr>
              <a:endParaRPr lang="en-US" sz="1687"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  <p:sp>
          <p:nvSpPr>
            <p:cNvPr id="23567" name="AutoShape 15"/>
            <p:cNvSpPr>
              <a:spLocks/>
            </p:cNvSpPr>
            <p:nvPr/>
          </p:nvSpPr>
          <p:spPr bwMode="auto">
            <a:xfrm rot="15112394" flipH="1">
              <a:off x="323957" y="228476"/>
              <a:ext cx="115859" cy="26517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8135"/>
                  </a:lnTo>
                  <a:lnTo>
                    <a:pt x="9196" y="21600"/>
                  </a:lnTo>
                  <a:lnTo>
                    <a:pt x="0" y="18888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838383"/>
                </a:gs>
                <a:gs pos="100000">
                  <a:srgbClr val="DADADA"/>
                </a:gs>
              </a:gsLst>
              <a:lin ang="0"/>
            </a:gradFill>
            <a:ln w="12700" cap="rnd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tIns="45720" rIns="45720" bIns="45720"/>
            <a:lstStyle/>
            <a:p>
              <a:pPr defTabSz="642915">
                <a:defRPr/>
              </a:pPr>
              <a:endParaRPr lang="en-US" sz="1687"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  <p:sp>
          <p:nvSpPr>
            <p:cNvPr id="23568" name="AutoShape 16"/>
            <p:cNvSpPr>
              <a:spLocks/>
            </p:cNvSpPr>
            <p:nvPr/>
          </p:nvSpPr>
          <p:spPr bwMode="auto">
            <a:xfrm rot="15112394" flipH="1">
              <a:off x="172367" y="438808"/>
              <a:ext cx="330117" cy="10003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7575" y="21600"/>
                  </a:lnTo>
                  <a:lnTo>
                    <a:pt x="14025" y="21600"/>
                  </a:lnTo>
                  <a:lnTo>
                    <a:pt x="21600" y="0"/>
                  </a:lnTo>
                </a:path>
              </a:pathLst>
            </a:custGeom>
            <a:gradFill rotWithShape="0">
              <a:gsLst>
                <a:gs pos="0">
                  <a:srgbClr val="838383"/>
                </a:gs>
                <a:gs pos="100000">
                  <a:srgbClr val="DADADA"/>
                </a:gs>
              </a:gsLst>
              <a:lin ang="5400000"/>
            </a:gradFill>
            <a:ln w="12700" cap="rnd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tIns="45720" rIns="45720" bIns="45720"/>
            <a:lstStyle/>
            <a:p>
              <a:pPr defTabSz="642915">
                <a:defRPr/>
              </a:pPr>
              <a:endParaRPr lang="en-US" sz="1687"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</p:grpSp>
      <p:sp>
        <p:nvSpPr>
          <p:cNvPr id="23569" name="AutoShape 17"/>
          <p:cNvSpPr>
            <a:spLocks/>
          </p:cNvSpPr>
          <p:nvPr/>
        </p:nvSpPr>
        <p:spPr bwMode="auto">
          <a:xfrm>
            <a:off x="5127442" y="3422303"/>
            <a:ext cx="2057176" cy="4576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cubicBezTo>
                  <a:pt x="1467" y="16200"/>
                  <a:pt x="2933" y="10800"/>
                  <a:pt x="4800" y="7200"/>
                </a:cubicBezTo>
                <a:cubicBezTo>
                  <a:pt x="6667" y="3600"/>
                  <a:pt x="9067" y="0"/>
                  <a:pt x="11200" y="0"/>
                </a:cubicBezTo>
                <a:cubicBezTo>
                  <a:pt x="13333" y="0"/>
                  <a:pt x="15867" y="3600"/>
                  <a:pt x="17600" y="7200"/>
                </a:cubicBezTo>
                <a:cubicBezTo>
                  <a:pt x="19333" y="10800"/>
                  <a:pt x="20467" y="16200"/>
                  <a:pt x="21600" y="21600"/>
                </a:cubicBezTo>
              </a:path>
            </a:pathLst>
          </a:custGeom>
          <a:solidFill>
            <a:srgbClr val="B2B2B2"/>
          </a:solidFill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/>
          <a:lstStyle/>
          <a:p>
            <a:pPr defTabSz="642915">
              <a:defRPr/>
            </a:pPr>
            <a:endParaRPr lang="en-US" sz="1687"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23570" name="AutoShape 18"/>
          <p:cNvSpPr>
            <a:spLocks/>
          </p:cNvSpPr>
          <p:nvPr/>
        </p:nvSpPr>
        <p:spPr bwMode="auto">
          <a:xfrm>
            <a:off x="6155473" y="3388817"/>
            <a:ext cx="77019" cy="77019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 anchor="ctr"/>
          <a:lstStyle/>
          <a:p>
            <a:pPr defTabSz="642915">
              <a:defRPr/>
            </a:pPr>
            <a:endParaRPr lang="en-US" sz="1687"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23571" name="Line 19"/>
          <p:cNvSpPr>
            <a:spLocks noChangeShapeType="1"/>
          </p:cNvSpPr>
          <p:nvPr/>
        </p:nvSpPr>
        <p:spPr bwMode="auto">
          <a:xfrm flipV="1">
            <a:off x="6194539" y="2661047"/>
            <a:ext cx="0" cy="761256"/>
          </a:xfrm>
          <a:prstGeom prst="line">
            <a:avLst/>
          </a:prstGeom>
          <a:noFill/>
          <a:ln w="508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/>
          <a:lstStyle/>
          <a:p>
            <a:pPr defTabSz="321457">
              <a:defRPr/>
            </a:pPr>
            <a:endParaRPr lang="en-US" sz="1125"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23572" name="Rectangle 20"/>
          <p:cNvSpPr>
            <a:spLocks/>
          </p:cNvSpPr>
          <p:nvPr/>
        </p:nvSpPr>
        <p:spPr bwMode="auto">
          <a:xfrm>
            <a:off x="6041618" y="2356323"/>
            <a:ext cx="380628" cy="33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>
            <a:spAutoFit/>
          </a:bodyPr>
          <a:lstStyle/>
          <a:p>
            <a:pPr defTabSz="642915">
              <a:spcBef>
                <a:spcPts val="633"/>
              </a:spcBef>
              <a:defRPr/>
            </a:pPr>
            <a:r>
              <a:rPr lang="en-US" sz="1547" b="1">
                <a:latin typeface="Arial" charset="0"/>
                <a:ea typeface="ＭＳ Ｐゴシック" charset="0"/>
                <a:cs typeface="Arial" charset="0"/>
                <a:sym typeface="Arial" charset="0"/>
              </a:rPr>
              <a:t>N</a:t>
            </a:r>
            <a:endParaRPr lang="en-US" sz="1266"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grpSp>
        <p:nvGrpSpPr>
          <p:cNvPr id="23573" name="Group 21"/>
          <p:cNvGrpSpPr>
            <a:grpSpLocks/>
          </p:cNvGrpSpPr>
          <p:nvPr/>
        </p:nvGrpSpPr>
        <p:grpSpPr bwMode="auto">
          <a:xfrm>
            <a:off x="4289168" y="2051597"/>
            <a:ext cx="1905372" cy="1370707"/>
            <a:chOff x="0" y="0"/>
            <a:chExt cx="2709334" cy="1950721"/>
          </a:xfrm>
        </p:grpSpPr>
        <p:sp>
          <p:nvSpPr>
            <p:cNvPr id="23574" name="AutoShape 22"/>
            <p:cNvSpPr>
              <a:spLocks/>
            </p:cNvSpPr>
            <p:nvPr/>
          </p:nvSpPr>
          <p:spPr bwMode="auto">
            <a:xfrm>
              <a:off x="0" y="0"/>
              <a:ext cx="650748" cy="6497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0800"/>
                  </a:moveTo>
                  <a:lnTo>
                    <a:pt x="17242" y="9250"/>
                  </a:lnTo>
                  <a:lnTo>
                    <a:pt x="17242" y="12350"/>
                  </a:lnTo>
                  <a:close/>
                  <a:moveTo>
                    <a:pt x="18436" y="3163"/>
                  </a:moveTo>
                  <a:lnTo>
                    <a:pt x="14259" y="5149"/>
                  </a:lnTo>
                  <a:lnTo>
                    <a:pt x="16451" y="7341"/>
                  </a:lnTo>
                  <a:close/>
                  <a:moveTo>
                    <a:pt x="10800" y="0"/>
                  </a:moveTo>
                  <a:lnTo>
                    <a:pt x="9250" y="4358"/>
                  </a:lnTo>
                  <a:lnTo>
                    <a:pt x="12350" y="4358"/>
                  </a:lnTo>
                  <a:close/>
                  <a:moveTo>
                    <a:pt x="3163" y="3163"/>
                  </a:moveTo>
                  <a:lnTo>
                    <a:pt x="5149" y="7341"/>
                  </a:lnTo>
                  <a:lnTo>
                    <a:pt x="7341" y="5149"/>
                  </a:lnTo>
                  <a:close/>
                  <a:moveTo>
                    <a:pt x="0" y="10800"/>
                  </a:moveTo>
                  <a:lnTo>
                    <a:pt x="4358" y="12350"/>
                  </a:lnTo>
                  <a:lnTo>
                    <a:pt x="4358" y="9250"/>
                  </a:lnTo>
                  <a:close/>
                  <a:moveTo>
                    <a:pt x="3163" y="18436"/>
                  </a:moveTo>
                  <a:lnTo>
                    <a:pt x="7341" y="16451"/>
                  </a:lnTo>
                  <a:lnTo>
                    <a:pt x="5149" y="14259"/>
                  </a:lnTo>
                  <a:close/>
                  <a:moveTo>
                    <a:pt x="10800" y="21600"/>
                  </a:moveTo>
                  <a:lnTo>
                    <a:pt x="12350" y="17242"/>
                  </a:lnTo>
                  <a:lnTo>
                    <a:pt x="9250" y="17242"/>
                  </a:lnTo>
                  <a:close/>
                  <a:moveTo>
                    <a:pt x="18436" y="18436"/>
                  </a:moveTo>
                  <a:lnTo>
                    <a:pt x="16451" y="14259"/>
                  </a:lnTo>
                  <a:lnTo>
                    <a:pt x="14259" y="16451"/>
                  </a:lnTo>
                  <a:close/>
                  <a:moveTo>
                    <a:pt x="10800" y="5400"/>
                  </a:moveTo>
                  <a:lnTo>
                    <a:pt x="10800" y="5400"/>
                  </a:lnTo>
                  <a:cubicBezTo>
                    <a:pt x="7818" y="5400"/>
                    <a:pt x="5400" y="7818"/>
                    <a:pt x="5400" y="10800"/>
                  </a:cubicBez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lose/>
                </a:path>
              </a:pathLst>
            </a:custGeom>
            <a:solidFill>
              <a:srgbClr val="FFFF00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tIns="45720" rIns="45720" bIns="45720" anchor="ctr"/>
            <a:lstStyle/>
            <a:p>
              <a:pPr defTabSz="642915">
                <a:defRPr/>
              </a:pPr>
              <a:endParaRPr lang="en-US" sz="1687"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  <p:grpSp>
          <p:nvGrpSpPr>
            <p:cNvPr id="45081" name="Group 23"/>
            <p:cNvGrpSpPr>
              <a:grpSpLocks/>
            </p:cNvGrpSpPr>
            <p:nvPr/>
          </p:nvGrpSpPr>
          <p:grpSpPr bwMode="auto">
            <a:xfrm>
              <a:off x="1517354" y="1277183"/>
              <a:ext cx="1191980" cy="673538"/>
              <a:chOff x="128" y="-719"/>
              <a:chExt cx="1191979" cy="673537"/>
            </a:xfrm>
          </p:grpSpPr>
          <p:sp>
            <p:nvSpPr>
              <p:cNvPr id="23576" name="Line 24"/>
              <p:cNvSpPr>
                <a:spLocks noChangeShapeType="1"/>
              </p:cNvSpPr>
              <p:nvPr/>
            </p:nvSpPr>
            <p:spPr bwMode="auto">
              <a:xfrm flipH="1" flipV="1">
                <a:off x="325502" y="21520"/>
                <a:ext cx="866605" cy="651298"/>
              </a:xfrm>
              <a:prstGeom prst="line">
                <a:avLst/>
              </a:prstGeom>
              <a:noFill/>
              <a:ln w="508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45720" tIns="45720" rIns="45720" bIns="45720"/>
              <a:lstStyle/>
              <a:p>
                <a:pPr defTabSz="321457">
                  <a:defRPr/>
                </a:pPr>
                <a:endParaRPr lang="en-US" sz="1125">
                  <a:latin typeface="Helvetica" charset="0"/>
                  <a:ea typeface="ＭＳ Ｐゴシック" charset="0"/>
                  <a:cs typeface="Helvetica" charset="0"/>
                  <a:sym typeface="Helvetica" charset="0"/>
                </a:endParaRPr>
              </a:p>
            </p:txBody>
          </p:sp>
          <p:sp>
            <p:nvSpPr>
              <p:cNvPr id="3" name="Rectangle 25"/>
              <p:cNvSpPr>
                <a:spLocks/>
              </p:cNvSpPr>
              <p:nvPr/>
            </p:nvSpPr>
            <p:spPr bwMode="auto">
              <a:xfrm>
                <a:off x="128" y="-719"/>
                <a:ext cx="758676" cy="4702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45720" tIns="45720" rIns="45720" bIns="45720">
                <a:spAutoFit/>
              </a:bodyPr>
              <a:lstStyle/>
              <a:p>
                <a:pPr defTabSz="642915">
                  <a:spcBef>
                    <a:spcPts val="633"/>
                  </a:spcBef>
                  <a:defRPr/>
                </a:pPr>
                <a:r>
                  <a:rPr lang="en-US" sz="1547" b="1"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L</a:t>
                </a:r>
                <a:r>
                  <a:rPr lang="en-US" sz="1547" b="1" baseline="-20000"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1</a:t>
                </a:r>
                <a:endParaRPr lang="en-US" sz="1266">
                  <a:ea typeface="ＭＳ Ｐゴシック" charset="0"/>
                  <a:cs typeface="Helvetica Light" charset="0"/>
                </a:endParaRPr>
              </a:p>
            </p:txBody>
          </p:sp>
        </p:grpSp>
      </p:grpSp>
      <p:grpSp>
        <p:nvGrpSpPr>
          <p:cNvPr id="23578" name="Group 26"/>
          <p:cNvGrpSpPr>
            <a:grpSpLocks/>
          </p:cNvGrpSpPr>
          <p:nvPr/>
        </p:nvGrpSpPr>
        <p:grpSpPr bwMode="auto">
          <a:xfrm>
            <a:off x="6194540" y="1518047"/>
            <a:ext cx="914176" cy="1904256"/>
            <a:chOff x="0" y="0"/>
            <a:chExt cx="1300481" cy="2709334"/>
          </a:xfrm>
        </p:grpSpPr>
        <p:sp>
          <p:nvSpPr>
            <p:cNvPr id="23579" name="AutoShape 27"/>
            <p:cNvSpPr>
              <a:spLocks/>
            </p:cNvSpPr>
            <p:nvPr/>
          </p:nvSpPr>
          <p:spPr bwMode="auto">
            <a:xfrm>
              <a:off x="649446" y="0"/>
              <a:ext cx="651035" cy="64954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0800"/>
                  </a:moveTo>
                  <a:lnTo>
                    <a:pt x="17242" y="9250"/>
                  </a:lnTo>
                  <a:lnTo>
                    <a:pt x="17242" y="12350"/>
                  </a:lnTo>
                  <a:close/>
                  <a:moveTo>
                    <a:pt x="18436" y="3163"/>
                  </a:moveTo>
                  <a:lnTo>
                    <a:pt x="14259" y="5149"/>
                  </a:lnTo>
                  <a:lnTo>
                    <a:pt x="16451" y="7341"/>
                  </a:lnTo>
                  <a:close/>
                  <a:moveTo>
                    <a:pt x="10800" y="0"/>
                  </a:moveTo>
                  <a:lnTo>
                    <a:pt x="9250" y="4358"/>
                  </a:lnTo>
                  <a:lnTo>
                    <a:pt x="12350" y="4358"/>
                  </a:lnTo>
                  <a:close/>
                  <a:moveTo>
                    <a:pt x="3163" y="3163"/>
                  </a:moveTo>
                  <a:lnTo>
                    <a:pt x="5149" y="7341"/>
                  </a:lnTo>
                  <a:lnTo>
                    <a:pt x="7341" y="5149"/>
                  </a:lnTo>
                  <a:close/>
                  <a:moveTo>
                    <a:pt x="0" y="10800"/>
                  </a:moveTo>
                  <a:lnTo>
                    <a:pt x="4358" y="12350"/>
                  </a:lnTo>
                  <a:lnTo>
                    <a:pt x="4358" y="9250"/>
                  </a:lnTo>
                  <a:close/>
                  <a:moveTo>
                    <a:pt x="3163" y="18436"/>
                  </a:moveTo>
                  <a:lnTo>
                    <a:pt x="7341" y="16451"/>
                  </a:lnTo>
                  <a:lnTo>
                    <a:pt x="5149" y="14259"/>
                  </a:lnTo>
                  <a:close/>
                  <a:moveTo>
                    <a:pt x="10800" y="21600"/>
                  </a:moveTo>
                  <a:lnTo>
                    <a:pt x="12350" y="17242"/>
                  </a:lnTo>
                  <a:lnTo>
                    <a:pt x="9250" y="17242"/>
                  </a:lnTo>
                  <a:close/>
                  <a:moveTo>
                    <a:pt x="18436" y="18436"/>
                  </a:moveTo>
                  <a:lnTo>
                    <a:pt x="16451" y="14259"/>
                  </a:lnTo>
                  <a:lnTo>
                    <a:pt x="14259" y="16451"/>
                  </a:lnTo>
                  <a:close/>
                  <a:moveTo>
                    <a:pt x="10800" y="5400"/>
                  </a:moveTo>
                  <a:lnTo>
                    <a:pt x="10800" y="5400"/>
                  </a:lnTo>
                  <a:cubicBezTo>
                    <a:pt x="7818" y="5400"/>
                    <a:pt x="5400" y="7818"/>
                    <a:pt x="5400" y="10800"/>
                  </a:cubicBez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lose/>
                </a:path>
              </a:pathLst>
            </a:custGeom>
            <a:solidFill>
              <a:srgbClr val="FFFF00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tIns="45720" rIns="45720" bIns="45720" anchor="ctr"/>
            <a:lstStyle/>
            <a:p>
              <a:pPr defTabSz="642915">
                <a:defRPr/>
              </a:pPr>
              <a:endParaRPr lang="en-US" sz="1687"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  <p:sp>
          <p:nvSpPr>
            <p:cNvPr id="23580" name="Line 28"/>
            <p:cNvSpPr>
              <a:spLocks noChangeShapeType="1"/>
            </p:cNvSpPr>
            <p:nvPr/>
          </p:nvSpPr>
          <p:spPr bwMode="auto">
            <a:xfrm flipV="1">
              <a:off x="0" y="1734228"/>
              <a:ext cx="433493" cy="975106"/>
            </a:xfrm>
            <a:prstGeom prst="line">
              <a:avLst/>
            </a:prstGeom>
            <a:noFill/>
            <a:ln w="508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tIns="45720" rIns="45720" bIns="45720"/>
            <a:lstStyle/>
            <a:p>
              <a:pPr defTabSz="321457">
                <a:defRPr/>
              </a:pPr>
              <a:endParaRPr lang="en-US" sz="1125"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3581" name="Rectangle 29"/>
            <p:cNvSpPr>
              <a:spLocks/>
            </p:cNvSpPr>
            <p:nvPr/>
          </p:nvSpPr>
          <p:spPr bwMode="auto">
            <a:xfrm>
              <a:off x="325517" y="1734229"/>
              <a:ext cx="757424" cy="470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tIns="45720" rIns="45720" bIns="45720">
              <a:spAutoFit/>
            </a:bodyPr>
            <a:lstStyle/>
            <a:p>
              <a:pPr defTabSz="642915">
                <a:spcBef>
                  <a:spcPts val="633"/>
                </a:spcBef>
                <a:defRPr/>
              </a:pPr>
              <a:r>
                <a:rPr lang="en-US" sz="1547" b="1"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L</a:t>
              </a:r>
              <a:r>
                <a:rPr lang="en-US" sz="1547" b="1" baseline="-20000"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2</a:t>
              </a:r>
              <a:endParaRPr lang="en-US" sz="1266">
                <a:ea typeface="ＭＳ Ｐゴシック" charset="0"/>
                <a:cs typeface="Helvetica Light" charset="0"/>
              </a:endParaRPr>
            </a:p>
          </p:txBody>
        </p:sp>
      </p:grpSp>
      <p:sp>
        <p:nvSpPr>
          <p:cNvPr id="23582" name="Line 30"/>
          <p:cNvSpPr>
            <a:spLocks noChangeShapeType="1"/>
          </p:cNvSpPr>
          <p:nvPr/>
        </p:nvSpPr>
        <p:spPr bwMode="auto">
          <a:xfrm flipV="1">
            <a:off x="6194541" y="3194597"/>
            <a:ext cx="609451" cy="227707"/>
          </a:xfrm>
          <a:prstGeom prst="line">
            <a:avLst/>
          </a:prstGeom>
          <a:noFill/>
          <a:ln w="508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/>
          <a:lstStyle/>
          <a:p>
            <a:pPr defTabSz="321457">
              <a:defRPr/>
            </a:pPr>
            <a:endParaRPr lang="en-US" sz="1125"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23583" name="Rectangle 31"/>
          <p:cNvSpPr>
            <a:spLocks/>
          </p:cNvSpPr>
          <p:nvPr/>
        </p:nvSpPr>
        <p:spPr bwMode="auto">
          <a:xfrm>
            <a:off x="6651070" y="3194597"/>
            <a:ext cx="380628" cy="330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>
            <a:spAutoFit/>
          </a:bodyPr>
          <a:lstStyle/>
          <a:p>
            <a:pPr defTabSz="642915">
              <a:spcBef>
                <a:spcPts val="633"/>
              </a:spcBef>
              <a:defRPr/>
            </a:pPr>
            <a:r>
              <a:rPr lang="en-US" sz="1547" b="1">
                <a:latin typeface="Arial" charset="0"/>
                <a:ea typeface="ＭＳ Ｐゴシック" charset="0"/>
                <a:cs typeface="Arial" charset="0"/>
                <a:sym typeface="Arial" charset="0"/>
              </a:rPr>
              <a:t>V</a:t>
            </a:r>
            <a:endParaRPr lang="en-US" sz="1266"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grpSp>
        <p:nvGrpSpPr>
          <p:cNvPr id="23584" name="Group 32"/>
          <p:cNvGrpSpPr>
            <a:grpSpLocks/>
          </p:cNvGrpSpPr>
          <p:nvPr/>
        </p:nvGrpSpPr>
        <p:grpSpPr bwMode="auto">
          <a:xfrm>
            <a:off x="5279247" y="1593949"/>
            <a:ext cx="915293" cy="1828354"/>
            <a:chOff x="0" y="0"/>
            <a:chExt cx="1300481" cy="2600961"/>
          </a:xfrm>
        </p:grpSpPr>
        <p:sp>
          <p:nvSpPr>
            <p:cNvPr id="23585" name="AutoShape 33"/>
            <p:cNvSpPr>
              <a:spLocks/>
            </p:cNvSpPr>
            <p:nvPr/>
          </p:nvSpPr>
          <p:spPr bwMode="auto">
            <a:xfrm>
              <a:off x="0" y="0"/>
              <a:ext cx="650241" cy="65103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0800"/>
                  </a:moveTo>
                  <a:lnTo>
                    <a:pt x="17242" y="9250"/>
                  </a:lnTo>
                  <a:lnTo>
                    <a:pt x="17242" y="12350"/>
                  </a:lnTo>
                  <a:close/>
                  <a:moveTo>
                    <a:pt x="18436" y="3163"/>
                  </a:moveTo>
                  <a:lnTo>
                    <a:pt x="14259" y="5149"/>
                  </a:lnTo>
                  <a:lnTo>
                    <a:pt x="16451" y="7341"/>
                  </a:lnTo>
                  <a:close/>
                  <a:moveTo>
                    <a:pt x="10800" y="0"/>
                  </a:moveTo>
                  <a:lnTo>
                    <a:pt x="9250" y="4358"/>
                  </a:lnTo>
                  <a:lnTo>
                    <a:pt x="12350" y="4358"/>
                  </a:lnTo>
                  <a:close/>
                  <a:moveTo>
                    <a:pt x="3163" y="3163"/>
                  </a:moveTo>
                  <a:lnTo>
                    <a:pt x="5149" y="7341"/>
                  </a:lnTo>
                  <a:lnTo>
                    <a:pt x="7341" y="5149"/>
                  </a:lnTo>
                  <a:close/>
                  <a:moveTo>
                    <a:pt x="0" y="10800"/>
                  </a:moveTo>
                  <a:lnTo>
                    <a:pt x="4358" y="12350"/>
                  </a:lnTo>
                  <a:lnTo>
                    <a:pt x="4358" y="9250"/>
                  </a:lnTo>
                  <a:close/>
                  <a:moveTo>
                    <a:pt x="3163" y="18436"/>
                  </a:moveTo>
                  <a:lnTo>
                    <a:pt x="7341" y="16451"/>
                  </a:lnTo>
                  <a:lnTo>
                    <a:pt x="5149" y="14259"/>
                  </a:lnTo>
                  <a:close/>
                  <a:moveTo>
                    <a:pt x="10800" y="21600"/>
                  </a:moveTo>
                  <a:lnTo>
                    <a:pt x="12350" y="17242"/>
                  </a:lnTo>
                  <a:lnTo>
                    <a:pt x="9250" y="17242"/>
                  </a:lnTo>
                  <a:close/>
                  <a:moveTo>
                    <a:pt x="18436" y="18436"/>
                  </a:moveTo>
                  <a:lnTo>
                    <a:pt x="16451" y="14259"/>
                  </a:lnTo>
                  <a:lnTo>
                    <a:pt x="14259" y="16451"/>
                  </a:lnTo>
                  <a:close/>
                  <a:moveTo>
                    <a:pt x="10800" y="5400"/>
                  </a:moveTo>
                  <a:lnTo>
                    <a:pt x="10800" y="5400"/>
                  </a:lnTo>
                  <a:cubicBezTo>
                    <a:pt x="7818" y="5400"/>
                    <a:pt x="5400" y="7818"/>
                    <a:pt x="5400" y="10800"/>
                  </a:cubicBez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lose/>
                </a:path>
              </a:pathLst>
            </a:custGeom>
            <a:solidFill>
              <a:srgbClr val="FFFF00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tIns="45720" rIns="45720" bIns="45720" anchor="ctr"/>
            <a:lstStyle/>
            <a:p>
              <a:pPr defTabSz="642915">
                <a:defRPr/>
              </a:pPr>
              <a:endParaRPr lang="en-US" sz="1687"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  <p:sp>
          <p:nvSpPr>
            <p:cNvPr id="23586" name="Line 34"/>
            <p:cNvSpPr>
              <a:spLocks noChangeShapeType="1"/>
            </p:cNvSpPr>
            <p:nvPr/>
          </p:nvSpPr>
          <p:spPr bwMode="auto">
            <a:xfrm flipH="1" flipV="1">
              <a:off x="867515" y="1625998"/>
              <a:ext cx="432966" cy="974963"/>
            </a:xfrm>
            <a:prstGeom prst="line">
              <a:avLst/>
            </a:prstGeom>
            <a:noFill/>
            <a:ln w="5080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tIns="45720" rIns="45720" bIns="45720"/>
            <a:lstStyle/>
            <a:p>
              <a:pPr defTabSz="321457">
                <a:defRPr/>
              </a:pPr>
              <a:endParaRPr lang="en-US" sz="1125"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3587" name="Rectangle 35"/>
            <p:cNvSpPr>
              <a:spLocks/>
            </p:cNvSpPr>
            <p:nvPr/>
          </p:nvSpPr>
          <p:spPr bwMode="auto">
            <a:xfrm>
              <a:off x="542396" y="1625999"/>
              <a:ext cx="758085" cy="4700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tIns="45720" rIns="45720" bIns="45720">
              <a:spAutoFit/>
            </a:bodyPr>
            <a:lstStyle/>
            <a:p>
              <a:pPr defTabSz="642915">
                <a:spcBef>
                  <a:spcPts val="633"/>
                </a:spcBef>
                <a:defRPr/>
              </a:pPr>
              <a:r>
                <a:rPr lang="en-US" sz="1547" b="1"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L</a:t>
              </a:r>
              <a:r>
                <a:rPr lang="en-US" sz="1547" b="1" baseline="-20000"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3</a:t>
              </a:r>
              <a:endParaRPr lang="en-US" sz="1266">
                <a:ea typeface="ＭＳ Ｐゴシック" charset="0"/>
                <a:cs typeface="Helvetica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197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-209738868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-209738868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-209738868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CB331-7E87-0740-B9EE-02D7F7A67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Photometric stereo - the math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080178-DBB8-7840-BAEE-CEF5AADF6B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52650" y="1825625"/>
                <a:ext cx="7886700" cy="5032375"/>
              </a:xfrm>
            </p:spPr>
            <p:txBody>
              <a:bodyPr>
                <a:normAutofit/>
              </a:bodyPr>
              <a:lstStyle/>
              <a:p>
                <a:endParaRPr lang="en-US" dirty="0"/>
              </a:p>
              <a:p>
                <a:r>
                  <a:rPr lang="en-US" dirty="0"/>
                  <a:t>Consider single pixel</a:t>
                </a:r>
              </a:p>
              <a:p>
                <a:r>
                  <a:rPr lang="en-US" dirty="0"/>
                  <a:t>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b="0" dirty="0"/>
              </a:p>
              <a:p>
                <a:endParaRPr lang="en-US" b="0" dirty="0"/>
              </a:p>
              <a:p>
                <a:endParaRPr lang="en-US" dirty="0"/>
              </a:p>
              <a:p>
                <a:endParaRPr lang="en-US" b="0" dirty="0"/>
              </a:p>
              <a:p>
                <a:r>
                  <a:rPr lang="en-US" dirty="0"/>
                  <a:t>Write</a:t>
                </a:r>
              </a:p>
              <a:p>
                <a:r>
                  <a:rPr lang="en-US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G </a:t>
                </a:r>
                <a:r>
                  <a:rPr lang="en-US" dirty="0">
                    <a:ea typeface="Cambria Math" panose="02040503050406030204" pitchFamily="18" charset="0"/>
                  </a:rPr>
                  <a:t>is a 3-vector</a:t>
                </a:r>
                <a:r>
                  <a:rPr lang="en-US" dirty="0"/>
                  <a:t> </a:t>
                </a:r>
              </a:p>
              <a:p>
                <a:pPr lvl="1"/>
                <a:r>
                  <a:rPr lang="en-US" b="0" dirty="0"/>
                  <a:t>Norm of </a:t>
                </a:r>
                <a:r>
                  <a:rPr lang="en-US" b="1" dirty="0"/>
                  <a:t>G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Direction of </a:t>
                </a:r>
                <a:r>
                  <a:rPr lang="en-US" b="1" dirty="0"/>
                  <a:t>G</a:t>
                </a:r>
                <a:r>
                  <a:rPr lang="en-US" dirty="0"/>
                  <a:t> = </a:t>
                </a:r>
                <a:r>
                  <a:rPr lang="en-US" b="1" dirty="0"/>
                  <a:t>N</a:t>
                </a:r>
              </a:p>
              <a:p>
                <a:endParaRPr lang="en-US" dirty="0"/>
              </a:p>
              <a:p>
                <a:endParaRPr lang="en-US" b="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080178-DBB8-7840-BAEE-CEF5AADF6B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0" y="1825625"/>
                <a:ext cx="7886700" cy="5032375"/>
              </a:xfrm>
              <a:blipFill>
                <a:blip r:embed="rId2"/>
                <a:stretch>
                  <a:fillRect l="-1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2BD1296-B8B8-7847-A88F-3409D86FA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277" y="1733216"/>
            <a:ext cx="4578467" cy="376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5203A6-D154-1A4B-A62B-FF8A47960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836" y="3327400"/>
            <a:ext cx="2094594" cy="403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2FAD55-7864-B84B-B6B1-BAAE656E9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7836" y="4005429"/>
            <a:ext cx="2118268" cy="523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56B5CB-078F-9647-8845-A517D223CA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6257" y="4992915"/>
            <a:ext cx="1277256" cy="31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940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CB331-7E87-0740-B9EE-02D7F7A67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Photometric stereo - the math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080178-DBB8-7840-BAEE-CEF5AADF6B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52650" y="1825625"/>
                <a:ext cx="7886700" cy="503237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Consider single pixel</a:t>
                </a:r>
              </a:p>
              <a:p>
                <a:r>
                  <a:rPr lang="en-US" dirty="0"/>
                  <a:t>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:endParaRPr lang="en-US" b="0" dirty="0"/>
              </a:p>
              <a:p>
                <a:r>
                  <a:rPr lang="en-US" dirty="0"/>
                  <a:t>Write</a:t>
                </a:r>
              </a:p>
              <a:p>
                <a:r>
                  <a:rPr lang="en-US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G </a:t>
                </a:r>
                <a:r>
                  <a:rPr lang="en-US" dirty="0">
                    <a:ea typeface="Cambria Math" panose="02040503050406030204" pitchFamily="18" charset="0"/>
                  </a:rPr>
                  <a:t>is a 3-vector</a:t>
                </a:r>
                <a:r>
                  <a:rPr lang="en-US" dirty="0"/>
                  <a:t> </a:t>
                </a:r>
              </a:p>
              <a:p>
                <a:pPr lvl="1"/>
                <a:r>
                  <a:rPr lang="en-US" b="0" dirty="0"/>
                  <a:t>Norm of </a:t>
                </a:r>
                <a:r>
                  <a:rPr lang="en-US" b="1" dirty="0"/>
                  <a:t>G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Direction of </a:t>
                </a:r>
                <a:r>
                  <a:rPr lang="en-US" b="1" dirty="0"/>
                  <a:t>G</a:t>
                </a:r>
                <a:r>
                  <a:rPr lang="en-US" dirty="0"/>
                  <a:t> = </a:t>
                </a:r>
                <a:r>
                  <a:rPr lang="en-US" b="1" dirty="0"/>
                  <a:t>N</a:t>
                </a:r>
              </a:p>
              <a:p>
                <a:endParaRPr lang="en-US" b="1" dirty="0"/>
              </a:p>
              <a:p>
                <a:endParaRPr lang="en-US" dirty="0"/>
              </a:p>
              <a:p>
                <a:endParaRPr lang="en-US" b="0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080178-DBB8-7840-BAEE-CEF5AADF6B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0" y="1825625"/>
                <a:ext cx="7886700" cy="5032375"/>
              </a:xfrm>
              <a:blipFill>
                <a:blip r:embed="rId2"/>
                <a:stretch>
                  <a:fillRect l="-1447" t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B2FAD55-7864-B84B-B6B1-BAAE656E9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178" y="2775343"/>
            <a:ext cx="2118268" cy="523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CEBD89-02FF-8440-8F12-F781AF984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834" y="3433306"/>
            <a:ext cx="1364344" cy="341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77F7C1-A8A9-594A-B55C-FF0482CAF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500" y="5208354"/>
            <a:ext cx="2931525" cy="34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222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7BBF7-50C9-D041-9353-0E5DD295A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Photometric stereo - the math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94BC9-0622-3D4F-BF50-D0A16FAEF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Multiple images with different light sources but same viewing direction?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78E873-6A67-A041-BC20-B3CE1A9F8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428" y="1589089"/>
            <a:ext cx="1666530" cy="3703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09FA75-4733-1647-8DB8-5A6E7FB51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366" y="3183392"/>
            <a:ext cx="1840592" cy="279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24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0B5CF-2BE0-BD4C-B2E4-7650A2BBB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Photometric stereo - the math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BC7B1-D7C4-774B-A622-F83A078E9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Assume lighting directions are known</a:t>
            </a:r>
          </a:p>
          <a:p>
            <a:r>
              <a:rPr lang="en-US" dirty="0"/>
              <a:t>Each is a linear equation in G</a:t>
            </a:r>
          </a:p>
          <a:p>
            <a:r>
              <a:rPr lang="en-US" dirty="0"/>
              <a:t>Stack everything up into a massive linear system of equations!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DE3960-7E4F-9A44-9513-8A8AB475E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537" y="1365478"/>
            <a:ext cx="1589206" cy="241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79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Callout 10">
            <a:extLst>
              <a:ext uri="{FF2B5EF4-FFF2-40B4-BE49-F238E27FC236}">
                <a16:creationId xmlns:a16="http://schemas.microsoft.com/office/drawing/2014/main" id="{A18441E7-D3E0-8549-9395-591C54663FB3}"/>
              </a:ext>
            </a:extLst>
          </p:cNvPr>
          <p:cNvSpPr/>
          <p:nvPr/>
        </p:nvSpPr>
        <p:spPr>
          <a:xfrm>
            <a:off x="8784772" y="3058886"/>
            <a:ext cx="499385" cy="1143000"/>
          </a:xfrm>
          <a:prstGeom prst="downArrow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Callout 9">
            <a:extLst>
              <a:ext uri="{FF2B5EF4-FFF2-40B4-BE49-F238E27FC236}">
                <a16:creationId xmlns:a16="http://schemas.microsoft.com/office/drawing/2014/main" id="{FFAA7172-6A89-0341-B370-AB0F94E5A9BA}"/>
              </a:ext>
            </a:extLst>
          </p:cNvPr>
          <p:cNvSpPr/>
          <p:nvPr/>
        </p:nvSpPr>
        <p:spPr>
          <a:xfrm>
            <a:off x="7908699" y="2721430"/>
            <a:ext cx="876072" cy="1073834"/>
          </a:xfrm>
          <a:prstGeom prst="upArrow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Callout 6">
            <a:extLst>
              <a:ext uri="{FF2B5EF4-FFF2-40B4-BE49-F238E27FC236}">
                <a16:creationId xmlns:a16="http://schemas.microsoft.com/office/drawing/2014/main" id="{3555528C-9E3B-5042-94A6-7FE621E033B0}"/>
              </a:ext>
            </a:extLst>
          </p:cNvPr>
          <p:cNvSpPr/>
          <p:nvPr/>
        </p:nvSpPr>
        <p:spPr>
          <a:xfrm>
            <a:off x="6901543" y="3167744"/>
            <a:ext cx="522514" cy="1034143"/>
          </a:xfrm>
          <a:prstGeom prst="downArrowCallo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A80AE6-F8A3-8B4F-9A04-AC7772AA3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Photometric stereo - the math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71EB26-23E1-9E40-8651-9087837A0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766" y="2356078"/>
            <a:ext cx="1589206" cy="24139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FB5819-708B-414C-953C-A5CBBC7D5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528" y="3167743"/>
            <a:ext cx="2206628" cy="504372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5055C79F-AA63-CF42-9006-B636554FD9E7}"/>
              </a:ext>
            </a:extLst>
          </p:cNvPr>
          <p:cNvSpPr/>
          <p:nvPr/>
        </p:nvSpPr>
        <p:spPr>
          <a:xfrm>
            <a:off x="5148944" y="3167743"/>
            <a:ext cx="947057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0BB71A-A317-5741-A577-A5122DE0A2F2}"/>
              </a:ext>
            </a:extLst>
          </p:cNvPr>
          <p:cNvSpPr txBox="1"/>
          <p:nvPr/>
        </p:nvSpPr>
        <p:spPr>
          <a:xfrm>
            <a:off x="6471557" y="4143607"/>
            <a:ext cx="1382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 x 1 vector of intensities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FBE36C-87B7-AF4F-953D-B3CEA02510BE}"/>
              </a:ext>
            </a:extLst>
          </p:cNvPr>
          <p:cNvSpPr txBox="1"/>
          <p:nvPr/>
        </p:nvSpPr>
        <p:spPr>
          <a:xfrm>
            <a:off x="7655492" y="1894413"/>
            <a:ext cx="1382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 x 3 matrix of lighting directions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7F7AF8-4E0F-8443-B7A3-24C33230BFB9}"/>
              </a:ext>
            </a:extLst>
          </p:cNvPr>
          <p:cNvSpPr txBox="1"/>
          <p:nvPr/>
        </p:nvSpPr>
        <p:spPr>
          <a:xfrm>
            <a:off x="8229600" y="4150642"/>
            <a:ext cx="1504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3x1 vector of unknowns</a:t>
            </a:r>
          </a:p>
        </p:txBody>
      </p:sp>
    </p:spTree>
    <p:extLst>
      <p:ext uri="{BB962C8B-B14F-4D97-AF65-F5344CB8AC3E}">
        <p14:creationId xmlns:p14="http://schemas.microsoft.com/office/powerpoint/2010/main" val="417613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7" grpId="0" animBg="1"/>
      <p:bldP spid="8" grpId="0"/>
      <p:bldP spid="9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F946E-6900-0A40-AA45-31D56909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Photometric stereo - the math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1408E5-9DDC-BB4F-B190-0B0995758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4147458"/>
            <a:ext cx="7886700" cy="2029505"/>
          </a:xfrm>
        </p:spPr>
        <p:txBody>
          <a:bodyPr>
            <a:normAutofit/>
          </a:bodyPr>
          <a:lstStyle/>
          <a:p>
            <a:r>
              <a:rPr lang="en-US" dirty="0"/>
              <a:t>What is the minimum value of k to allow recovery of G?</a:t>
            </a:r>
          </a:p>
          <a:p>
            <a:r>
              <a:rPr lang="en-US" dirty="0"/>
              <a:t>How do we recover G if the problem is </a:t>
            </a:r>
            <a:r>
              <a:rPr lang="en-US" dirty="0" err="1"/>
              <a:t>overconstrained</a:t>
            </a:r>
            <a:r>
              <a:rPr lang="en-US" dirty="0"/>
              <a:t>?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5CC6B5-7944-3D40-965B-AE9AF39D0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943" y="1926772"/>
            <a:ext cx="2206628" cy="5043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EDCD36-7BFF-8C4F-9F07-D3940F1F905F}"/>
              </a:ext>
            </a:extLst>
          </p:cNvPr>
          <p:cNvSpPr txBox="1"/>
          <p:nvPr/>
        </p:nvSpPr>
        <p:spPr>
          <a:xfrm>
            <a:off x="4180114" y="2449286"/>
            <a:ext cx="2754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 x 1              k x 3         3 x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8BF770-7F5B-1C49-AB03-51BD1E796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943" y="3109687"/>
            <a:ext cx="2396086" cy="46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Microsoft Kinect</a:t>
            </a:r>
          </a:p>
        </p:txBody>
      </p:sp>
      <p:sp>
        <p:nvSpPr>
          <p:cNvPr id="2119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211971" name="Picture 2" descr="File:KinectTechnologiesE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476" y="1609725"/>
            <a:ext cx="8551863" cy="451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6487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A4D9D-47AD-1E41-A5BF-314DE6C33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Photometric stereo - the math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A2993-4B59-6049-A227-2AE902B36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recover G if the problem is </a:t>
            </a:r>
            <a:r>
              <a:rPr lang="en-US" dirty="0" err="1"/>
              <a:t>overconstrained</a:t>
            </a:r>
            <a:r>
              <a:rPr lang="en-US" dirty="0"/>
              <a:t>? </a:t>
            </a:r>
          </a:p>
          <a:p>
            <a:pPr lvl="1"/>
            <a:r>
              <a:rPr lang="en-US" dirty="0"/>
              <a:t>More than 3 lights: more than 3 images</a:t>
            </a:r>
          </a:p>
          <a:p>
            <a:pPr lvl="1"/>
            <a:endParaRPr lang="en-US" dirty="0"/>
          </a:p>
          <a:p>
            <a:r>
              <a:rPr lang="en-US" dirty="0"/>
              <a:t>Least squares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Solved using normal equations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834B80-425C-F24D-9063-F8B3FE002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179" y="4001294"/>
            <a:ext cx="3032928" cy="6686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4AA3E1-45A7-E943-A711-A9F11A729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3" y="5554437"/>
            <a:ext cx="3984169" cy="62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143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63707-EAD3-6047-B595-0424A44AB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015EE-56CB-3944-B7DC-21EC67981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3331030"/>
            <a:ext cx="7886700" cy="674914"/>
          </a:xfrm>
        </p:spPr>
        <p:txBody>
          <a:bodyPr/>
          <a:lstStyle/>
          <a:p>
            <a:r>
              <a:rPr lang="en-US" dirty="0"/>
              <a:t>Take derivative with respect to </a:t>
            </a:r>
            <a:r>
              <a:rPr lang="en-US" b="1" dirty="0"/>
              <a:t>G </a:t>
            </a:r>
            <a:r>
              <a:rPr lang="en-US" dirty="0"/>
              <a:t>and set to 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6B0C35-42D9-F641-9E2E-F56B741A0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457" y="1854200"/>
            <a:ext cx="8229600" cy="50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41E735-372C-8D4B-AC44-B277DD80B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778" y="4167415"/>
            <a:ext cx="4466190" cy="147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273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689AB-6AD9-DD49-A565-E953FE5F8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normals and albedo from </a:t>
            </a:r>
            <a:r>
              <a:rPr lang="en-US" b="1" dirty="0"/>
              <a:t>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DCD4C-4689-5A4D-8790-FB1E93F86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 that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4F329B-B545-294B-B7EB-C2771DABC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572" y="1934029"/>
            <a:ext cx="1277256" cy="3193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BA6511-9A5E-3B48-9D6C-8DD1F5CE5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1" y="2650671"/>
            <a:ext cx="1935843" cy="536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F2B1E4-8DCB-174E-B784-FB385DD21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00" y="3948453"/>
            <a:ext cx="2388993" cy="132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110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DFE40-930F-624B-BBF4-9165A818E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pixels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5D794-D727-3147-92BC-00D1021E3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We’ve looked at a single pixel till now</a:t>
            </a:r>
          </a:p>
          <a:p>
            <a:r>
              <a:rPr lang="en-US" dirty="0"/>
              <a:t>How do we handle multiple pixels?</a:t>
            </a:r>
          </a:p>
          <a:p>
            <a:r>
              <a:rPr lang="en-US" dirty="0"/>
              <a:t>Essentially independent equations!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50B2B5-5D9A-A449-B21E-D37741ECFF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512"/>
          <a:stretch/>
        </p:blipFill>
        <p:spPr>
          <a:xfrm>
            <a:off x="1524000" y="3468865"/>
            <a:ext cx="9144000" cy="270809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7AA8808-582C-3549-86AF-48A56D7F4FD1}"/>
              </a:ext>
            </a:extLst>
          </p:cNvPr>
          <p:cNvSpPr/>
          <p:nvPr/>
        </p:nvSpPr>
        <p:spPr>
          <a:xfrm>
            <a:off x="2721429" y="4001295"/>
            <a:ext cx="152400" cy="16793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A30B1EE-AF29-3142-9500-D5DD041B9D1C}"/>
              </a:ext>
            </a:extLst>
          </p:cNvPr>
          <p:cNvSpPr/>
          <p:nvPr/>
        </p:nvSpPr>
        <p:spPr>
          <a:xfrm>
            <a:off x="4844144" y="4001294"/>
            <a:ext cx="152400" cy="16793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E4D425D-7141-7643-882D-9B5A6E2FB261}"/>
              </a:ext>
            </a:extLst>
          </p:cNvPr>
          <p:cNvSpPr/>
          <p:nvPr/>
        </p:nvSpPr>
        <p:spPr>
          <a:xfrm>
            <a:off x="7086601" y="4001294"/>
            <a:ext cx="152400" cy="16793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6961569-9A6E-0247-AC58-219C0EA6A32E}"/>
              </a:ext>
            </a:extLst>
          </p:cNvPr>
          <p:cNvSpPr/>
          <p:nvPr/>
        </p:nvSpPr>
        <p:spPr>
          <a:xfrm>
            <a:off x="9252858" y="4001293"/>
            <a:ext cx="152400" cy="16793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77C979-76EA-864C-80E8-92448D2599AA}"/>
              </a:ext>
            </a:extLst>
          </p:cNvPr>
          <p:cNvSpPr/>
          <p:nvPr/>
        </p:nvSpPr>
        <p:spPr>
          <a:xfrm>
            <a:off x="2873829" y="4153695"/>
            <a:ext cx="152400" cy="16793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BE31855-BC75-F14E-B81E-52CACE22C501}"/>
              </a:ext>
            </a:extLst>
          </p:cNvPr>
          <p:cNvSpPr/>
          <p:nvPr/>
        </p:nvSpPr>
        <p:spPr>
          <a:xfrm>
            <a:off x="4996544" y="4153694"/>
            <a:ext cx="152400" cy="16793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F1D1909-4F50-4D4B-BDC7-D5FC930D2D74}"/>
              </a:ext>
            </a:extLst>
          </p:cNvPr>
          <p:cNvSpPr/>
          <p:nvPr/>
        </p:nvSpPr>
        <p:spPr>
          <a:xfrm>
            <a:off x="7239001" y="4153694"/>
            <a:ext cx="152400" cy="16793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C907051-3940-354E-A70B-3B5C2A8B3C09}"/>
              </a:ext>
            </a:extLst>
          </p:cNvPr>
          <p:cNvSpPr/>
          <p:nvPr/>
        </p:nvSpPr>
        <p:spPr>
          <a:xfrm>
            <a:off x="9405258" y="4153693"/>
            <a:ext cx="152400" cy="1679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273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C820F-B32E-C441-9274-B713B1614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pixels: matrix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B4B7D-9290-C148-AF36-772F3C9C3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Note that all pixels share the same set of lights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3F91D7-E6C1-9747-B8FE-C55AD55F5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300" y="2489994"/>
            <a:ext cx="2792186" cy="299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530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76EA9-9AA1-EA4F-9C07-67F2F1960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pixels: matrix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BBCF0-EFDD-9147-927E-1175BBACA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stack these into </a:t>
            </a:r>
            <a:r>
              <a:rPr lang="en-US" i="1" dirty="0"/>
              <a:t>columns </a:t>
            </a:r>
            <a:r>
              <a:rPr lang="en-US" dirty="0"/>
              <a:t>of a matrix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B1C0D7-10C3-BA4D-9432-471AA53A7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726" y="5132475"/>
            <a:ext cx="7239005" cy="379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143479-B335-E44C-9494-29E15DBEB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901" y="2359366"/>
            <a:ext cx="1594757" cy="1709695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8896119C-D4B3-DC4B-BB0D-10B862C243BD}"/>
              </a:ext>
            </a:extLst>
          </p:cNvPr>
          <p:cNvSpPr/>
          <p:nvPr/>
        </p:nvSpPr>
        <p:spPr>
          <a:xfrm>
            <a:off x="5638801" y="4467173"/>
            <a:ext cx="283029" cy="5222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F9C557-ED5B-D840-B3EE-B48DA647E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515" y="5744096"/>
            <a:ext cx="2206628" cy="50437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6331227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B7162-7C95-4A4A-8884-62E1ADCDA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pixels: matrix 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9FF5DB-F822-0749-9653-AD6CA3185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985" y="1690689"/>
            <a:ext cx="2206628" cy="5043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FDC12D-A6CC-1A4D-B219-AA140C029195}"/>
              </a:ext>
            </a:extLst>
          </p:cNvPr>
          <p:cNvSpPr/>
          <p:nvPr/>
        </p:nvSpPr>
        <p:spPr>
          <a:xfrm>
            <a:off x="2852057" y="3124201"/>
            <a:ext cx="1665514" cy="2852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576591-A88C-4A41-9559-8AB2AA1586F3}"/>
              </a:ext>
            </a:extLst>
          </p:cNvPr>
          <p:cNvSpPr/>
          <p:nvPr/>
        </p:nvSpPr>
        <p:spPr>
          <a:xfrm>
            <a:off x="5851300" y="3124200"/>
            <a:ext cx="723672" cy="285205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L</a:t>
            </a:r>
            <a:r>
              <a:rPr lang="en-US" sz="4400" b="1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B4FFFD-C6C6-2F4F-8F09-C22D28250DD2}"/>
              </a:ext>
            </a:extLst>
          </p:cNvPr>
          <p:cNvSpPr/>
          <p:nvPr/>
        </p:nvSpPr>
        <p:spPr>
          <a:xfrm>
            <a:off x="6954613" y="3124197"/>
            <a:ext cx="1665514" cy="7223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41AB3E-3D06-BD48-9FA7-4790913FC017}"/>
              </a:ext>
            </a:extLst>
          </p:cNvPr>
          <p:cNvSpPr txBox="1"/>
          <p:nvPr/>
        </p:nvSpPr>
        <p:spPr>
          <a:xfrm>
            <a:off x="4833258" y="4071257"/>
            <a:ext cx="816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EEFD6C-0A66-AD4C-8BF5-B1E7DB0FECD4}"/>
              </a:ext>
            </a:extLst>
          </p:cNvPr>
          <p:cNvSpPr txBox="1"/>
          <p:nvPr/>
        </p:nvSpPr>
        <p:spPr>
          <a:xfrm rot="16200000">
            <a:off x="2227098" y="4316576"/>
            <a:ext cx="85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#lights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D412B4-E4F4-4340-A64B-E394C829F78C}"/>
              </a:ext>
            </a:extLst>
          </p:cNvPr>
          <p:cNvSpPr txBox="1"/>
          <p:nvPr/>
        </p:nvSpPr>
        <p:spPr>
          <a:xfrm>
            <a:off x="3265715" y="2699657"/>
            <a:ext cx="87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#pixels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8E7245-3FB8-FC4B-B383-26E78E55155C}"/>
              </a:ext>
            </a:extLst>
          </p:cNvPr>
          <p:cNvSpPr txBox="1"/>
          <p:nvPr/>
        </p:nvSpPr>
        <p:spPr>
          <a:xfrm>
            <a:off x="7473273" y="2754865"/>
            <a:ext cx="87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#pixels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2BDC19-381B-6242-A72B-4465604BCF8E}"/>
              </a:ext>
            </a:extLst>
          </p:cNvPr>
          <p:cNvSpPr txBox="1"/>
          <p:nvPr/>
        </p:nvSpPr>
        <p:spPr>
          <a:xfrm rot="16200000">
            <a:off x="5236649" y="4316576"/>
            <a:ext cx="85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#lights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5E5305-899E-8741-A670-2E3E83F795FA}"/>
              </a:ext>
            </a:extLst>
          </p:cNvPr>
          <p:cNvSpPr txBox="1"/>
          <p:nvPr/>
        </p:nvSpPr>
        <p:spPr>
          <a:xfrm>
            <a:off x="5789163" y="2763826"/>
            <a:ext cx="87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76CDAE-6FDA-9640-B698-CFD12D2E6E2A}"/>
              </a:ext>
            </a:extLst>
          </p:cNvPr>
          <p:cNvSpPr txBox="1"/>
          <p:nvPr/>
        </p:nvSpPr>
        <p:spPr>
          <a:xfrm>
            <a:off x="6395477" y="3300719"/>
            <a:ext cx="87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83180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588C1-DDB1-CA48-8161-AF148BB88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depth from normals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2E626-73C3-A747-AE0F-94223C8C9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we got surface normals, can we get depth?</a:t>
            </a:r>
          </a:p>
          <a:p>
            <a:r>
              <a:rPr lang="en-US" dirty="0"/>
              <a:t>Yes, given </a:t>
            </a:r>
            <a:r>
              <a:rPr lang="en-US" i="1" dirty="0"/>
              <a:t>boundary conditions</a:t>
            </a:r>
          </a:p>
          <a:p>
            <a:r>
              <a:rPr lang="en-US" dirty="0"/>
              <a:t>Normals provide information about the derivative</a:t>
            </a:r>
          </a:p>
        </p:txBody>
      </p:sp>
    </p:spTree>
    <p:extLst>
      <p:ext uri="{BB962C8B-B14F-4D97-AF65-F5344CB8AC3E}">
        <p14:creationId xmlns:p14="http://schemas.microsoft.com/office/powerpoint/2010/main" val="31300729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04640-15A6-D34F-B105-811BFCE62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detour: Orthographic projection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FDB09A-CAE7-0747-8127-028F28D94A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52650" y="1825625"/>
                <a:ext cx="5162550" cy="4351338"/>
              </a:xfrm>
            </p:spPr>
            <p:txBody>
              <a:bodyPr/>
              <a:lstStyle/>
              <a:p>
                <a:r>
                  <a:rPr lang="en-US" dirty="0"/>
                  <a:t>Perspective projection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If all points have similar depth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𝑐𝑌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 scaled version of orthographic projection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FDB09A-CAE7-0747-8127-028F28D94A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0" y="1825625"/>
                <a:ext cx="5162550" cy="4351338"/>
              </a:xfrm>
              <a:blipFill>
                <a:blip r:embed="rId2"/>
                <a:stretch>
                  <a:fillRect l="-2211" t="-2632" r="-1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B0821D09-773C-334B-82D3-B9494F027C3F}"/>
              </a:ext>
            </a:extLst>
          </p:cNvPr>
          <p:cNvSpPr/>
          <p:nvPr/>
        </p:nvSpPr>
        <p:spPr>
          <a:xfrm>
            <a:off x="7892144" y="2079171"/>
            <a:ext cx="870857" cy="84908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5D6DB3C-4936-9C4F-86B3-B8114DF2B1D3}"/>
              </a:ext>
            </a:extLst>
          </p:cNvPr>
          <p:cNvSpPr/>
          <p:nvPr/>
        </p:nvSpPr>
        <p:spPr>
          <a:xfrm>
            <a:off x="7892143" y="1578429"/>
            <a:ext cx="1230086" cy="500742"/>
          </a:xfrm>
          <a:custGeom>
            <a:avLst/>
            <a:gdLst>
              <a:gd name="connsiteX0" fmla="*/ 0 w 1230086"/>
              <a:gd name="connsiteY0" fmla="*/ 489857 h 500742"/>
              <a:gd name="connsiteX1" fmla="*/ 881743 w 1230086"/>
              <a:gd name="connsiteY1" fmla="*/ 500742 h 500742"/>
              <a:gd name="connsiteX2" fmla="*/ 1230086 w 1230086"/>
              <a:gd name="connsiteY2" fmla="*/ 0 h 500742"/>
              <a:gd name="connsiteX3" fmla="*/ 859971 w 1230086"/>
              <a:gd name="connsiteY3" fmla="*/ 0 h 500742"/>
              <a:gd name="connsiteX4" fmla="*/ 0 w 1230086"/>
              <a:gd name="connsiteY4" fmla="*/ 489857 h 50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0086" h="500742">
                <a:moveTo>
                  <a:pt x="0" y="489857"/>
                </a:moveTo>
                <a:lnTo>
                  <a:pt x="881743" y="500742"/>
                </a:lnTo>
                <a:lnTo>
                  <a:pt x="1230086" y="0"/>
                </a:lnTo>
                <a:lnTo>
                  <a:pt x="859971" y="0"/>
                </a:lnTo>
                <a:lnTo>
                  <a:pt x="0" y="489857"/>
                </a:ln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184A5A24-DBAD-8940-A112-C4794F3890B8}"/>
              </a:ext>
            </a:extLst>
          </p:cNvPr>
          <p:cNvSpPr/>
          <p:nvPr/>
        </p:nvSpPr>
        <p:spPr>
          <a:xfrm rot="5400000" flipH="1">
            <a:off x="8281306" y="2052639"/>
            <a:ext cx="1355273" cy="391885"/>
          </a:xfrm>
          <a:custGeom>
            <a:avLst/>
            <a:gdLst>
              <a:gd name="connsiteX0" fmla="*/ 0 w 1230086"/>
              <a:gd name="connsiteY0" fmla="*/ 489857 h 500742"/>
              <a:gd name="connsiteX1" fmla="*/ 881743 w 1230086"/>
              <a:gd name="connsiteY1" fmla="*/ 500742 h 500742"/>
              <a:gd name="connsiteX2" fmla="*/ 1230086 w 1230086"/>
              <a:gd name="connsiteY2" fmla="*/ 0 h 500742"/>
              <a:gd name="connsiteX3" fmla="*/ 859971 w 1230086"/>
              <a:gd name="connsiteY3" fmla="*/ 0 h 500742"/>
              <a:gd name="connsiteX4" fmla="*/ 0 w 1230086"/>
              <a:gd name="connsiteY4" fmla="*/ 489857 h 500742"/>
              <a:gd name="connsiteX0" fmla="*/ 0 w 1333772"/>
              <a:gd name="connsiteY0" fmla="*/ 489857 h 500742"/>
              <a:gd name="connsiteX1" fmla="*/ 881743 w 1333772"/>
              <a:gd name="connsiteY1" fmla="*/ 500742 h 500742"/>
              <a:gd name="connsiteX2" fmla="*/ 1333772 w 1333772"/>
              <a:gd name="connsiteY2" fmla="*/ 130629 h 500742"/>
              <a:gd name="connsiteX3" fmla="*/ 859971 w 1333772"/>
              <a:gd name="connsiteY3" fmla="*/ 0 h 500742"/>
              <a:gd name="connsiteX4" fmla="*/ 0 w 1333772"/>
              <a:gd name="connsiteY4" fmla="*/ 489857 h 500742"/>
              <a:gd name="connsiteX0" fmla="*/ 0 w 1333772"/>
              <a:gd name="connsiteY0" fmla="*/ 381000 h 391885"/>
              <a:gd name="connsiteX1" fmla="*/ 881743 w 1333772"/>
              <a:gd name="connsiteY1" fmla="*/ 391885 h 391885"/>
              <a:gd name="connsiteX2" fmla="*/ 1333772 w 1333772"/>
              <a:gd name="connsiteY2" fmla="*/ 21772 h 391885"/>
              <a:gd name="connsiteX3" fmla="*/ 944804 w 1333772"/>
              <a:gd name="connsiteY3" fmla="*/ 0 h 391885"/>
              <a:gd name="connsiteX4" fmla="*/ 0 w 1333772"/>
              <a:gd name="connsiteY4" fmla="*/ 381000 h 391885"/>
              <a:gd name="connsiteX0" fmla="*/ 0 w 1173531"/>
              <a:gd name="connsiteY0" fmla="*/ 381000 h 391885"/>
              <a:gd name="connsiteX1" fmla="*/ 721502 w 1173531"/>
              <a:gd name="connsiteY1" fmla="*/ 391885 h 391885"/>
              <a:gd name="connsiteX2" fmla="*/ 1173531 w 1173531"/>
              <a:gd name="connsiteY2" fmla="*/ 21772 h 391885"/>
              <a:gd name="connsiteX3" fmla="*/ 784563 w 1173531"/>
              <a:gd name="connsiteY3" fmla="*/ 0 h 391885"/>
              <a:gd name="connsiteX4" fmla="*/ 0 w 1173531"/>
              <a:gd name="connsiteY4" fmla="*/ 381000 h 39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531" h="391885">
                <a:moveTo>
                  <a:pt x="0" y="381000"/>
                </a:moveTo>
                <a:lnTo>
                  <a:pt x="721502" y="391885"/>
                </a:lnTo>
                <a:lnTo>
                  <a:pt x="1173531" y="21772"/>
                </a:lnTo>
                <a:lnTo>
                  <a:pt x="784563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0256DE0A-A1A3-A042-93AC-4D3099F0475B}"/>
              </a:ext>
            </a:extLst>
          </p:cNvPr>
          <p:cNvSpPr/>
          <p:nvPr/>
        </p:nvSpPr>
        <p:spPr>
          <a:xfrm>
            <a:off x="8207829" y="4288972"/>
            <a:ext cx="751112" cy="718457"/>
          </a:xfrm>
          <a:prstGeom prst="cub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69509C-E7D0-534E-BE1F-0D3BEE3D584B}"/>
              </a:ext>
            </a:extLst>
          </p:cNvPr>
          <p:cNvSpPr txBox="1"/>
          <p:nvPr/>
        </p:nvSpPr>
        <p:spPr>
          <a:xfrm>
            <a:off x="7892144" y="2990511"/>
            <a:ext cx="1545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Perspective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6A67C6-8BED-8346-80DB-33BE38457D6A}"/>
              </a:ext>
            </a:extLst>
          </p:cNvPr>
          <p:cNvSpPr txBox="1"/>
          <p:nvPr/>
        </p:nvSpPr>
        <p:spPr>
          <a:xfrm>
            <a:off x="7892143" y="5124112"/>
            <a:ext cx="1545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Scaled orthographic</a:t>
            </a:r>
          </a:p>
        </p:txBody>
      </p:sp>
    </p:spTree>
    <p:extLst>
      <p:ext uri="{BB962C8B-B14F-4D97-AF65-F5344CB8AC3E}">
        <p14:creationId xmlns:p14="http://schemas.microsoft.com/office/powerpoint/2010/main" val="19288575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/>
              <a:t>Depth Map from Normal Map</a:t>
            </a:r>
            <a:endParaRPr lang="en-US" sz="1266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>
              <a:defRPr/>
            </a:pPr>
            <a:r>
              <a:rPr lang="en-US"/>
              <a:t>We now have a surface normal, but how do we get depth?</a:t>
            </a:r>
            <a:endParaRPr lang="en-US" sz="1266"/>
          </a:p>
        </p:txBody>
      </p:sp>
      <p:sp>
        <p:nvSpPr>
          <p:cNvPr id="30723" name="Rectangle 3"/>
          <p:cNvSpPr>
            <a:spLocks/>
          </p:cNvSpPr>
          <p:nvPr/>
        </p:nvSpPr>
        <p:spPr bwMode="auto">
          <a:xfrm>
            <a:off x="8076159" y="6406036"/>
            <a:ext cx="2134195" cy="26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 anchor="ctr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9pPr>
          </a:lstStyle>
          <a:p>
            <a:pPr algn="r" defTabSz="642915" eaLnBrk="1"/>
            <a:fld id="{89E897AC-E80C-E64A-8CF9-0A49B3B33F84}" type="slidenum">
              <a:rPr lang="en-US" altLang="x-none" sz="1125">
                <a:solidFill>
                  <a:srgbClr val="888888"/>
                </a:solidFill>
                <a:latin typeface="Calibri" charset="0"/>
                <a:sym typeface="Calibri" charset="0"/>
              </a:rPr>
              <a:pPr algn="r" defTabSz="642915" eaLnBrk="1"/>
              <a:t>49</a:t>
            </a:fld>
            <a:endParaRPr lang="en-US" altLang="x-none" sz="1266">
              <a:latin typeface="Calibri" charset="0"/>
              <a:sym typeface="Calibri" charset="0"/>
            </a:endParaRPr>
          </a:p>
        </p:txBody>
      </p:sp>
      <p:sp>
        <p:nvSpPr>
          <p:cNvPr id="30724" name="AutoShape 4"/>
          <p:cNvSpPr>
            <a:spLocks/>
          </p:cNvSpPr>
          <p:nvPr/>
        </p:nvSpPr>
        <p:spPr bwMode="auto">
          <a:xfrm>
            <a:off x="5147222" y="2528218"/>
            <a:ext cx="1199927" cy="159729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00" y="0"/>
                </a:moveTo>
                <a:lnTo>
                  <a:pt x="1800" y="982"/>
                </a:lnTo>
                <a:lnTo>
                  <a:pt x="1800" y="1964"/>
                </a:lnTo>
                <a:lnTo>
                  <a:pt x="1200" y="2945"/>
                </a:lnTo>
                <a:lnTo>
                  <a:pt x="900" y="3927"/>
                </a:lnTo>
                <a:lnTo>
                  <a:pt x="900" y="5891"/>
                </a:lnTo>
                <a:lnTo>
                  <a:pt x="0" y="8836"/>
                </a:lnTo>
                <a:lnTo>
                  <a:pt x="0" y="10800"/>
                </a:lnTo>
                <a:lnTo>
                  <a:pt x="300" y="11782"/>
                </a:lnTo>
                <a:lnTo>
                  <a:pt x="300" y="12764"/>
                </a:lnTo>
                <a:lnTo>
                  <a:pt x="600" y="13745"/>
                </a:lnTo>
                <a:lnTo>
                  <a:pt x="600" y="14727"/>
                </a:lnTo>
                <a:lnTo>
                  <a:pt x="900" y="15709"/>
                </a:lnTo>
                <a:lnTo>
                  <a:pt x="900" y="16691"/>
                </a:lnTo>
                <a:lnTo>
                  <a:pt x="1500" y="18655"/>
                </a:lnTo>
                <a:lnTo>
                  <a:pt x="21300" y="21600"/>
                </a:lnTo>
                <a:lnTo>
                  <a:pt x="20100" y="19636"/>
                </a:lnTo>
                <a:lnTo>
                  <a:pt x="19800" y="18655"/>
                </a:lnTo>
                <a:lnTo>
                  <a:pt x="19500" y="17182"/>
                </a:lnTo>
                <a:lnTo>
                  <a:pt x="18600" y="14236"/>
                </a:lnTo>
                <a:lnTo>
                  <a:pt x="18600" y="9818"/>
                </a:lnTo>
                <a:lnTo>
                  <a:pt x="19200" y="8836"/>
                </a:lnTo>
                <a:lnTo>
                  <a:pt x="19200" y="7855"/>
                </a:lnTo>
                <a:lnTo>
                  <a:pt x="19500" y="6873"/>
                </a:lnTo>
                <a:lnTo>
                  <a:pt x="20100" y="6382"/>
                </a:lnTo>
                <a:lnTo>
                  <a:pt x="20100" y="5400"/>
                </a:lnTo>
                <a:lnTo>
                  <a:pt x="20700" y="4418"/>
                </a:lnTo>
                <a:lnTo>
                  <a:pt x="21300" y="3927"/>
                </a:lnTo>
                <a:lnTo>
                  <a:pt x="21600" y="2945"/>
                </a:lnTo>
                <a:lnTo>
                  <a:pt x="2100" y="0"/>
                </a:lnTo>
              </a:path>
            </a:pathLst>
          </a:custGeom>
          <a:gradFill rotWithShape="0">
            <a:gsLst>
              <a:gs pos="0">
                <a:srgbClr val="434343"/>
              </a:gs>
              <a:gs pos="100000">
                <a:srgbClr val="DDDDDD"/>
              </a:gs>
            </a:gsLst>
            <a:lin ang="18900000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/>
          <a:lstStyle/>
          <a:p>
            <a:pPr defTabSz="642915">
              <a:defRPr/>
            </a:pPr>
            <a:endParaRPr lang="en-US" sz="1687"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3817815" y="3289474"/>
            <a:ext cx="1795983" cy="1771426"/>
          </a:xfrm>
          <a:prstGeom prst="line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/>
          <a:lstStyle/>
          <a:p>
            <a:pPr defTabSz="321457">
              <a:defRPr/>
            </a:pPr>
            <a:endParaRPr lang="en-US" sz="1125"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 flipV="1">
            <a:off x="3140274" y="5041926"/>
            <a:ext cx="677540" cy="667494"/>
          </a:xfrm>
          <a:prstGeom prst="line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/>
          <a:lstStyle/>
          <a:p>
            <a:pPr defTabSz="321457">
              <a:defRPr/>
            </a:pPr>
            <a:endParaRPr lang="en-US" sz="1125"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30727" name="AutoShape 7"/>
          <p:cNvSpPr>
            <a:spLocks/>
          </p:cNvSpPr>
          <p:nvPr/>
        </p:nvSpPr>
        <p:spPr bwMode="auto">
          <a:xfrm>
            <a:off x="2783086" y="4717107"/>
            <a:ext cx="1218902" cy="20002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4194"/>
                </a:moveTo>
                <a:lnTo>
                  <a:pt x="21600" y="21600"/>
                </a:lnTo>
                <a:lnTo>
                  <a:pt x="21600" y="7097"/>
                </a:lnTo>
                <a:lnTo>
                  <a:pt x="0" y="0"/>
                </a:lnTo>
                <a:lnTo>
                  <a:pt x="0" y="14194"/>
                </a:lnTo>
              </a:path>
            </a:pathLst>
          </a:custGeom>
          <a:solidFill>
            <a:srgbClr val="FEBF02"/>
          </a:solidFill>
          <a:ln w="12700" cap="rnd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/>
          <a:lstStyle/>
          <a:p>
            <a:pPr defTabSz="642915">
              <a:defRPr/>
            </a:pPr>
            <a:endParaRPr lang="en-US" sz="1687"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30728" name="Line 8"/>
          <p:cNvSpPr>
            <a:spLocks noChangeShapeType="1"/>
          </p:cNvSpPr>
          <p:nvPr/>
        </p:nvSpPr>
        <p:spPr bwMode="auto">
          <a:xfrm flipV="1">
            <a:off x="2497336" y="5709420"/>
            <a:ext cx="642938" cy="628426"/>
          </a:xfrm>
          <a:prstGeom prst="line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/>
          <a:lstStyle/>
          <a:p>
            <a:pPr defTabSz="321457">
              <a:defRPr/>
            </a:pPr>
            <a:endParaRPr lang="en-US" sz="1125"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30729" name="AutoShape 9"/>
          <p:cNvSpPr>
            <a:spLocks/>
          </p:cNvSpPr>
          <p:nvPr/>
        </p:nvSpPr>
        <p:spPr bwMode="auto">
          <a:xfrm>
            <a:off x="3111253" y="5677049"/>
            <a:ext cx="58043" cy="63624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0000"/>
          </a:solidFill>
          <a:ln w="1270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 anchor="ctr"/>
          <a:lstStyle/>
          <a:p>
            <a:pPr defTabSz="642915">
              <a:defRPr/>
            </a:pPr>
            <a:endParaRPr lang="en-US" sz="1687"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30730" name="AutoShape 10"/>
          <p:cNvSpPr>
            <a:spLocks/>
          </p:cNvSpPr>
          <p:nvPr/>
        </p:nvSpPr>
        <p:spPr bwMode="auto">
          <a:xfrm rot="720000">
            <a:off x="2339951" y="6304360"/>
            <a:ext cx="210964" cy="236637"/>
          </a:xfrm>
          <a:custGeom>
            <a:avLst/>
            <a:gdLst>
              <a:gd name="T0" fmla="*/ 10800 w 21600"/>
              <a:gd name="T1" fmla="+- 0 10800 1"/>
              <a:gd name="T2" fmla="*/ 10800 h 21599"/>
              <a:gd name="T3" fmla="*/ 10800 w 21600"/>
              <a:gd name="T4" fmla="+- 0 10800 1"/>
              <a:gd name="T5" fmla="*/ 10800 h 21599"/>
              <a:gd name="T6" fmla="*/ 10800 w 21600"/>
              <a:gd name="T7" fmla="+- 0 10800 1"/>
              <a:gd name="T8" fmla="*/ 10800 h 21599"/>
              <a:gd name="T9" fmla="*/ 10800 w 21600"/>
              <a:gd name="T10" fmla="+- 0 10800 1"/>
              <a:gd name="T11" fmla="*/ 10800 h 21599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599">
                <a:moveTo>
                  <a:pt x="0" y="0"/>
                </a:moveTo>
                <a:cubicBezTo>
                  <a:pt x="48" y="0"/>
                  <a:pt x="95" y="-1"/>
                  <a:pt x="144" y="0"/>
                </a:cubicBezTo>
                <a:cubicBezTo>
                  <a:pt x="11993" y="0"/>
                  <a:pt x="21600" y="9670"/>
                  <a:pt x="21600" y="21599"/>
                </a:cubicBez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 anchor="ctr"/>
          <a:lstStyle/>
          <a:p>
            <a:pPr defTabSz="642915">
              <a:defRPr/>
            </a:pPr>
            <a:endParaRPr lang="en-US" sz="1687"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30731" name="Line 11"/>
          <p:cNvSpPr>
            <a:spLocks noChangeShapeType="1"/>
          </p:cNvSpPr>
          <p:nvPr/>
        </p:nvSpPr>
        <p:spPr bwMode="auto">
          <a:xfrm flipH="1">
            <a:off x="2140150" y="6123533"/>
            <a:ext cx="303609" cy="550292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/>
          <a:lstStyle/>
          <a:p>
            <a:pPr defTabSz="321457">
              <a:defRPr/>
            </a:pPr>
            <a:endParaRPr lang="en-US" sz="1125"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30732" name="AutoShape 12"/>
          <p:cNvSpPr>
            <a:spLocks/>
          </p:cNvSpPr>
          <p:nvPr/>
        </p:nvSpPr>
        <p:spPr bwMode="auto">
          <a:xfrm rot="19740000">
            <a:off x="2418086" y="6308824"/>
            <a:ext cx="99342" cy="198686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0000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 anchor="ctr"/>
          <a:lstStyle/>
          <a:p>
            <a:pPr defTabSz="642915">
              <a:defRPr/>
            </a:pPr>
            <a:endParaRPr lang="en-US" sz="1687"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grpSp>
        <p:nvGrpSpPr>
          <p:cNvPr id="30733" name="Group 13"/>
          <p:cNvGrpSpPr>
            <a:grpSpLocks/>
          </p:cNvGrpSpPr>
          <p:nvPr/>
        </p:nvGrpSpPr>
        <p:grpSpPr bwMode="auto">
          <a:xfrm>
            <a:off x="5498828" y="2937868"/>
            <a:ext cx="457646" cy="551408"/>
            <a:chOff x="-1" y="0"/>
            <a:chExt cx="650241" cy="785707"/>
          </a:xfrm>
        </p:grpSpPr>
        <p:sp>
          <p:nvSpPr>
            <p:cNvPr id="30734" name="AutoShape 14"/>
            <p:cNvSpPr>
              <a:spLocks/>
            </p:cNvSpPr>
            <p:nvPr/>
          </p:nvSpPr>
          <p:spPr bwMode="auto">
            <a:xfrm>
              <a:off x="569356" y="695049"/>
              <a:ext cx="80884" cy="90658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tIns="45720" rIns="45720" bIns="45720" anchor="ctr"/>
            <a:lstStyle/>
            <a:p>
              <a:pPr defTabSz="642915">
                <a:defRPr/>
              </a:pPr>
              <a:endParaRPr lang="en-US" sz="1687"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  <p:sp>
          <p:nvSpPr>
            <p:cNvPr id="30735" name="AutoShape 15"/>
            <p:cNvSpPr>
              <a:spLocks/>
            </p:cNvSpPr>
            <p:nvPr/>
          </p:nvSpPr>
          <p:spPr bwMode="auto">
            <a:xfrm>
              <a:off x="-1" y="0"/>
              <a:ext cx="80883" cy="90659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tIns="45720" rIns="45720" bIns="45720" anchor="ctr"/>
            <a:lstStyle/>
            <a:p>
              <a:pPr defTabSz="642915">
                <a:defRPr/>
              </a:pPr>
              <a:endParaRPr lang="en-US" sz="1687"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</p:grpSp>
      <p:grpSp>
        <p:nvGrpSpPr>
          <p:cNvPr id="30736" name="Group 16"/>
          <p:cNvGrpSpPr>
            <a:grpSpLocks/>
          </p:cNvGrpSpPr>
          <p:nvPr/>
        </p:nvGrpSpPr>
        <p:grpSpPr bwMode="auto">
          <a:xfrm>
            <a:off x="5264423" y="2938985"/>
            <a:ext cx="762372" cy="503411"/>
            <a:chOff x="0" y="-1"/>
            <a:chExt cx="1083734" cy="715717"/>
          </a:xfrm>
        </p:grpSpPr>
        <p:grpSp>
          <p:nvGrpSpPr>
            <p:cNvPr id="52257" name="Group 17"/>
            <p:cNvGrpSpPr>
              <a:grpSpLocks/>
            </p:cNvGrpSpPr>
            <p:nvPr/>
          </p:nvGrpSpPr>
          <p:grpSpPr bwMode="auto">
            <a:xfrm>
              <a:off x="483952" y="282477"/>
              <a:ext cx="599782" cy="433239"/>
              <a:chOff x="788" y="254"/>
              <a:chExt cx="599781" cy="433240"/>
            </a:xfrm>
          </p:grpSpPr>
          <p:sp>
            <p:nvSpPr>
              <p:cNvPr id="30738" name="Line 18"/>
              <p:cNvSpPr>
                <a:spLocks noChangeShapeType="1"/>
              </p:cNvSpPr>
              <p:nvPr/>
            </p:nvSpPr>
            <p:spPr bwMode="auto">
              <a:xfrm>
                <a:off x="788" y="216081"/>
                <a:ext cx="433176" cy="217413"/>
              </a:xfrm>
              <a:prstGeom prst="line">
                <a:avLst/>
              </a:prstGeom>
              <a:noFill/>
              <a:ln w="3810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45720" tIns="45720" rIns="45720" bIns="45720"/>
              <a:lstStyle/>
              <a:p>
                <a:pPr defTabSz="321457">
                  <a:defRPr/>
                </a:pPr>
                <a:endParaRPr lang="en-US" sz="1125">
                  <a:latin typeface="Helvetica" charset="0"/>
                  <a:ea typeface="ＭＳ Ｐゴシック" charset="0"/>
                  <a:cs typeface="Helvetica" charset="0"/>
                  <a:sym typeface="Helvetica" charset="0"/>
                </a:endParaRPr>
              </a:p>
            </p:txBody>
          </p:sp>
          <p:sp>
            <p:nvSpPr>
              <p:cNvPr id="30739" name="Rectangle 19"/>
              <p:cNvSpPr>
                <a:spLocks/>
              </p:cNvSpPr>
              <p:nvPr/>
            </p:nvSpPr>
            <p:spPr bwMode="auto">
              <a:xfrm>
                <a:off x="108685" y="254"/>
                <a:ext cx="491884" cy="3774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45720" tIns="45720" rIns="45720" bIns="45720">
                <a:spAutoFit/>
              </a:bodyPr>
              <a:lstStyle/>
              <a:p>
                <a:pPr defTabSz="642915">
                  <a:spcBef>
                    <a:spcPts val="492"/>
                  </a:spcBef>
                  <a:defRPr/>
                </a:pPr>
                <a:r>
                  <a:rPr lang="en-US" sz="1125" b="1">
                    <a:solidFill>
                      <a:srgbClr val="FFFF00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V</a:t>
                </a:r>
                <a:r>
                  <a:rPr lang="en-US" sz="1125" b="1" baseline="-20000">
                    <a:solidFill>
                      <a:srgbClr val="FFFF00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1</a:t>
                </a:r>
                <a:endParaRPr lang="en-US" sz="1266">
                  <a:ea typeface="ＭＳ Ｐゴシック" charset="0"/>
                  <a:cs typeface="Helvetica Light" charset="0"/>
                </a:endParaRPr>
              </a:p>
            </p:txBody>
          </p:sp>
        </p:grpSp>
        <p:grpSp>
          <p:nvGrpSpPr>
            <p:cNvPr id="52258" name="Group 20"/>
            <p:cNvGrpSpPr>
              <a:grpSpLocks/>
            </p:cNvGrpSpPr>
            <p:nvPr/>
          </p:nvGrpSpPr>
          <p:grpSpPr bwMode="auto">
            <a:xfrm>
              <a:off x="0" y="-1"/>
              <a:ext cx="558528" cy="498305"/>
              <a:chOff x="0" y="-1"/>
              <a:chExt cx="558528" cy="498305"/>
            </a:xfrm>
          </p:grpSpPr>
          <p:sp>
            <p:nvSpPr>
              <p:cNvPr id="30741" name="Line 21"/>
              <p:cNvSpPr>
                <a:spLocks noChangeShapeType="1"/>
              </p:cNvSpPr>
              <p:nvPr/>
            </p:nvSpPr>
            <p:spPr bwMode="auto">
              <a:xfrm flipH="1" flipV="1">
                <a:off x="376054" y="65064"/>
                <a:ext cx="107897" cy="433240"/>
              </a:xfrm>
              <a:prstGeom prst="line">
                <a:avLst/>
              </a:prstGeom>
              <a:noFill/>
              <a:ln w="2540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45720" tIns="45720" rIns="45720" bIns="45720"/>
              <a:lstStyle/>
              <a:p>
                <a:pPr defTabSz="321457">
                  <a:defRPr/>
                </a:pPr>
                <a:endParaRPr lang="en-US" sz="1125">
                  <a:latin typeface="Helvetica" charset="0"/>
                  <a:ea typeface="ＭＳ Ｐゴシック" charset="0"/>
                  <a:cs typeface="Helvetica" charset="0"/>
                  <a:sym typeface="Helvetica" charset="0"/>
                </a:endParaRPr>
              </a:p>
            </p:txBody>
          </p:sp>
          <p:sp>
            <p:nvSpPr>
              <p:cNvPr id="30742" name="Rectangle 22"/>
              <p:cNvSpPr>
                <a:spLocks/>
              </p:cNvSpPr>
              <p:nvPr/>
            </p:nvSpPr>
            <p:spPr bwMode="auto">
              <a:xfrm>
                <a:off x="0" y="-1"/>
                <a:ext cx="558528" cy="3774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45720" tIns="45720" rIns="45720" bIns="45720">
                <a:spAutoFit/>
              </a:bodyPr>
              <a:lstStyle/>
              <a:p>
                <a:pPr defTabSz="642915">
                  <a:spcBef>
                    <a:spcPts val="492"/>
                  </a:spcBef>
                  <a:defRPr/>
                </a:pPr>
                <a:r>
                  <a:rPr lang="en-US" sz="1125" b="1">
                    <a:solidFill>
                      <a:srgbClr val="FFFF00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V</a:t>
                </a:r>
                <a:r>
                  <a:rPr lang="en-US" sz="1125" b="1" baseline="-20000">
                    <a:solidFill>
                      <a:srgbClr val="FFFF00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2</a:t>
                </a:r>
                <a:endParaRPr lang="en-US" sz="1266">
                  <a:ea typeface="ＭＳ Ｐゴシック" charset="0"/>
                  <a:cs typeface="Helvetica Light" charset="0"/>
                </a:endParaRPr>
              </a:p>
            </p:txBody>
          </p:sp>
        </p:grpSp>
      </p:grpSp>
      <p:grpSp>
        <p:nvGrpSpPr>
          <p:cNvPr id="30743" name="Group 23"/>
          <p:cNvGrpSpPr>
            <a:grpSpLocks/>
          </p:cNvGrpSpPr>
          <p:nvPr/>
        </p:nvGrpSpPr>
        <p:grpSpPr bwMode="auto">
          <a:xfrm>
            <a:off x="5374928" y="3289475"/>
            <a:ext cx="387326" cy="371497"/>
            <a:chOff x="-1" y="-1"/>
            <a:chExt cx="550899" cy="528391"/>
          </a:xfrm>
        </p:grpSpPr>
        <p:sp>
          <p:nvSpPr>
            <p:cNvPr id="30744" name="Line 24"/>
            <p:cNvSpPr>
              <a:spLocks noChangeShapeType="1"/>
            </p:cNvSpPr>
            <p:nvPr/>
          </p:nvSpPr>
          <p:spPr bwMode="auto">
            <a:xfrm flipH="1">
              <a:off x="-1" y="-1"/>
              <a:ext cx="325459" cy="325460"/>
            </a:xfrm>
            <a:prstGeom prst="lin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tIns="45720" rIns="45720" bIns="45720"/>
            <a:lstStyle/>
            <a:p>
              <a:pPr defTabSz="321457">
                <a:defRPr/>
              </a:pPr>
              <a:endParaRPr lang="en-US" sz="1125">
                <a:latin typeface="Helvetica" charset="0"/>
                <a:ea typeface="ＭＳ Ｐゴシック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0745" name="Rectangle 25"/>
            <p:cNvSpPr>
              <a:spLocks/>
            </p:cNvSpPr>
            <p:nvPr/>
          </p:nvSpPr>
          <p:spPr bwMode="auto">
            <a:xfrm>
              <a:off x="58741" y="150823"/>
              <a:ext cx="492157" cy="377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tIns="45720" rIns="45720" bIns="45720">
              <a:spAutoFit/>
            </a:bodyPr>
            <a:lstStyle/>
            <a:p>
              <a:pPr defTabSz="642915">
                <a:spcBef>
                  <a:spcPts val="492"/>
                </a:spcBef>
                <a:defRPr/>
              </a:pPr>
              <a:r>
                <a:rPr lang="en-US" sz="1125" b="1">
                  <a:solidFill>
                    <a:srgbClr val="FF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N</a:t>
              </a:r>
              <a:endParaRPr lang="en-US" sz="1266"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</p:grpSp>
      <p:pic>
        <p:nvPicPr>
          <p:cNvPr id="30746" name="Picture 26" descr="Editte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300" y="5641331"/>
            <a:ext cx="361652" cy="150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30747" name="Group 27"/>
          <p:cNvGrpSpPr>
            <a:grpSpLocks/>
          </p:cNvGrpSpPr>
          <p:nvPr/>
        </p:nvGrpSpPr>
        <p:grpSpPr bwMode="auto">
          <a:xfrm>
            <a:off x="2493988" y="5342187"/>
            <a:ext cx="1364010" cy="671959"/>
            <a:chOff x="0" y="0"/>
            <a:chExt cx="1939432" cy="955041"/>
          </a:xfrm>
        </p:grpSpPr>
        <p:sp>
          <p:nvSpPr>
            <p:cNvPr id="30748" name="AutoShape 28"/>
            <p:cNvSpPr>
              <a:spLocks/>
            </p:cNvSpPr>
            <p:nvPr/>
          </p:nvSpPr>
          <p:spPr bwMode="auto">
            <a:xfrm>
              <a:off x="1106206" y="596504"/>
              <a:ext cx="80942" cy="90428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tIns="45720" rIns="45720" bIns="45720" anchor="ctr"/>
            <a:lstStyle/>
            <a:p>
              <a:pPr defTabSz="642915">
                <a:defRPr/>
              </a:pPr>
              <a:endParaRPr lang="en-US" sz="1687"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  <p:sp>
          <p:nvSpPr>
            <p:cNvPr id="30749" name="AutoShape 29"/>
            <p:cNvSpPr>
              <a:spLocks/>
            </p:cNvSpPr>
            <p:nvPr/>
          </p:nvSpPr>
          <p:spPr bwMode="auto">
            <a:xfrm>
              <a:off x="874490" y="236381"/>
              <a:ext cx="80942" cy="90427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0000"/>
            </a:solidFill>
            <a:ln w="1270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45720" tIns="45720" rIns="45720" bIns="45720" anchor="ctr"/>
            <a:lstStyle/>
            <a:p>
              <a:pPr defTabSz="642915">
                <a:defRPr/>
              </a:pPr>
              <a:endParaRPr lang="en-US" sz="1687"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  <p:pic>
          <p:nvPicPr>
            <p:cNvPr id="30750" name="Picture 30" descr="Edittex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55432" cy="214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30751" name="Picture 31" descr="Edittex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000" y="740871"/>
              <a:ext cx="955432" cy="214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30753" name="AutoShape 33"/>
          <p:cNvSpPr>
            <a:spLocks/>
          </p:cNvSpPr>
          <p:nvPr/>
        </p:nvSpPr>
        <p:spPr bwMode="auto">
          <a:xfrm>
            <a:off x="5572498" y="3278312"/>
            <a:ext cx="56926" cy="63624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0000"/>
          </a:solidFill>
          <a:ln w="1270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 anchor="ctr"/>
          <a:lstStyle/>
          <a:p>
            <a:pPr defTabSz="642915">
              <a:defRPr/>
            </a:pPr>
            <a:endParaRPr lang="en-US" sz="1687"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30754" name="Line 34"/>
          <p:cNvSpPr>
            <a:spLocks noChangeShapeType="1"/>
          </p:cNvSpPr>
          <p:nvPr/>
        </p:nvSpPr>
        <p:spPr bwMode="auto">
          <a:xfrm>
            <a:off x="4959699" y="3289474"/>
            <a:ext cx="609451" cy="0"/>
          </a:xfrm>
          <a:prstGeom prst="line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/>
          <a:lstStyle/>
          <a:p>
            <a:pPr defTabSz="321457">
              <a:defRPr/>
            </a:pPr>
            <a:endParaRPr lang="en-US" sz="1125"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30758" name="Line 38"/>
          <p:cNvSpPr>
            <a:spLocks noChangeShapeType="1"/>
          </p:cNvSpPr>
          <p:nvPr/>
        </p:nvSpPr>
        <p:spPr bwMode="auto">
          <a:xfrm flipV="1">
            <a:off x="2140150" y="6516439"/>
            <a:ext cx="555873" cy="143992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/>
          <a:lstStyle/>
          <a:p>
            <a:pPr defTabSz="321457">
              <a:defRPr/>
            </a:pPr>
            <a:endParaRPr lang="en-US" sz="1125"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sp>
        <p:nvSpPr>
          <p:cNvPr id="30759" name="Rectangle 39"/>
          <p:cNvSpPr>
            <a:spLocks/>
          </p:cNvSpPr>
          <p:nvPr/>
        </p:nvSpPr>
        <p:spPr bwMode="auto">
          <a:xfrm>
            <a:off x="6892975" y="2481818"/>
            <a:ext cx="2541613" cy="26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266">
                <a:latin typeface="Calibri" charset="0"/>
                <a:ea typeface="ＭＳ Ｐゴシック" charset="0"/>
                <a:sym typeface="Calibri" charset="0"/>
              </a:rPr>
              <a:t>Assume a smooth surface</a:t>
            </a:r>
          </a:p>
        </p:txBody>
      </p:sp>
      <p:sp>
        <p:nvSpPr>
          <p:cNvPr id="30760" name="Rectangle 40"/>
          <p:cNvSpPr>
            <a:spLocks/>
          </p:cNvSpPr>
          <p:nvPr/>
        </p:nvSpPr>
        <p:spPr bwMode="auto">
          <a:xfrm>
            <a:off x="4334619" y="5332621"/>
            <a:ext cx="5574796" cy="112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241093" indent="-241093" defTabSz="642915">
              <a:spcBef>
                <a:spcPts val="352"/>
              </a:spcBef>
              <a:defRPr/>
            </a:pPr>
            <a:r>
              <a:rPr lang="en-US" sz="2391" dirty="0">
                <a:latin typeface="Calibri" charset="0"/>
                <a:ea typeface="ＭＳ Ｐゴシック" charset="0"/>
                <a:sym typeface="Calibri" charset="0"/>
              </a:rPr>
              <a:t>Get a similar equation for </a:t>
            </a:r>
            <a:r>
              <a:rPr lang="en-US" sz="2391" b="1" dirty="0">
                <a:latin typeface="Calibri" charset="0"/>
                <a:ea typeface="ＭＳ Ｐゴシック" charset="0"/>
                <a:sym typeface="Calibri" charset="0"/>
              </a:rPr>
              <a:t>V</a:t>
            </a:r>
            <a:r>
              <a:rPr lang="en-US" sz="2391" b="1" baseline="-19000" dirty="0">
                <a:latin typeface="Calibri" charset="0"/>
                <a:ea typeface="ＭＳ Ｐゴシック" charset="0"/>
                <a:sym typeface="Calibri" charset="0"/>
              </a:rPr>
              <a:t>2</a:t>
            </a:r>
          </a:p>
          <a:p>
            <a:pPr marL="602732" lvl="1" indent="-281275" defTabSz="642915">
              <a:spcBef>
                <a:spcPts val="281"/>
              </a:spcBef>
              <a:buSzPct val="100000"/>
              <a:buFontTx/>
              <a:buChar char="•"/>
              <a:defRPr/>
            </a:pPr>
            <a:r>
              <a:rPr lang="en-US" sz="1969" dirty="0">
                <a:latin typeface="Calibri" charset="0"/>
                <a:ea typeface="ＭＳ Ｐゴシック" charset="0"/>
                <a:sym typeface="Calibri" charset="0"/>
              </a:rPr>
              <a:t>Each normal gives us two linear constraints on z</a:t>
            </a:r>
          </a:p>
          <a:p>
            <a:pPr marL="602732" lvl="1" indent="-281275" defTabSz="642915">
              <a:spcBef>
                <a:spcPts val="281"/>
              </a:spcBef>
              <a:buSzPct val="100000"/>
              <a:buFontTx/>
              <a:buChar char="•"/>
              <a:defRPr/>
            </a:pPr>
            <a:r>
              <a:rPr lang="en-US" sz="1969" dirty="0">
                <a:latin typeface="Calibri" charset="0"/>
                <a:ea typeface="ＭＳ Ｐゴシック" charset="0"/>
                <a:sym typeface="Calibri" charset="0"/>
              </a:rPr>
              <a:t>compute z values by solving a matrix equation</a:t>
            </a:r>
            <a:endParaRPr lang="en-US" sz="1266" dirty="0">
              <a:ea typeface="ＭＳ Ｐゴシック" charset="0"/>
              <a:cs typeface="Helvetica Light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6067DC-124F-B742-AD1F-B460DC63E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4880" y="3181424"/>
            <a:ext cx="1030200" cy="206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E608E1-738E-D742-A4AD-21FCBDABA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2829" y="4208597"/>
            <a:ext cx="1632273" cy="19628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C9A6416-A0C4-2249-AFCF-7DD6DE3B2C87}"/>
              </a:ext>
            </a:extLst>
          </p:cNvPr>
          <p:cNvCxnSpPr>
            <a:stCxn id="4" idx="0"/>
            <a:endCxn id="30734" idx="0"/>
          </p:cNvCxnSpPr>
          <p:nvPr/>
        </p:nvCxnSpPr>
        <p:spPr>
          <a:xfrm flipV="1">
            <a:off x="5528965" y="3460569"/>
            <a:ext cx="399044" cy="7480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36AE1CE-EDD5-084B-9F02-9339A6CAB2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7000" y="2709128"/>
            <a:ext cx="1743877" cy="2097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260DE2-630E-AC47-A67D-4660CEFE4B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5794" y="3202270"/>
            <a:ext cx="4089400" cy="58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D0E107-1ABA-5648-BBCC-6412E87FF2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6956" y="4278219"/>
            <a:ext cx="36195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960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-210760220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0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and geometry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830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/>
              <a:t>Determining Light Directions</a:t>
            </a:r>
            <a:endParaRPr lang="en-US" sz="1266"/>
          </a:p>
        </p:txBody>
      </p:sp>
      <p:sp>
        <p:nvSpPr>
          <p:cNvPr id="31746" name="Rectangle 2"/>
          <p:cNvSpPr>
            <a:spLocks/>
          </p:cNvSpPr>
          <p:nvPr/>
        </p:nvSpPr>
        <p:spPr bwMode="auto">
          <a:xfrm>
            <a:off x="8076159" y="6406036"/>
            <a:ext cx="2134195" cy="26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 anchor="ctr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9pPr>
          </a:lstStyle>
          <a:p>
            <a:pPr algn="r" defTabSz="642915" eaLnBrk="1"/>
            <a:fld id="{5AFB2A3D-5DCF-4C48-8A53-195AE0F01CF0}" type="slidenum">
              <a:rPr lang="en-US" altLang="x-none" sz="1125">
                <a:solidFill>
                  <a:srgbClr val="888888"/>
                </a:solidFill>
                <a:latin typeface="Calibri" charset="0"/>
                <a:sym typeface="Calibri" charset="0"/>
              </a:rPr>
              <a:pPr algn="r" defTabSz="642915" eaLnBrk="1"/>
              <a:t>50</a:t>
            </a:fld>
            <a:endParaRPr lang="en-US" altLang="x-none" sz="1266">
              <a:latin typeface="Calibri" charset="0"/>
              <a:sym typeface="Calibri" charset="0"/>
            </a:endParaRPr>
          </a:p>
        </p:txBody>
      </p:sp>
      <p:pic>
        <p:nvPicPr>
          <p:cNvPr id="31747" name="Picture 3" descr="spec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179" y="2386460"/>
            <a:ext cx="6363519" cy="1718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980532" y="1251274"/>
            <a:ext cx="8229823" cy="5258469"/>
          </a:xfrm>
        </p:spPr>
        <p:txBody>
          <a:bodyPr/>
          <a:lstStyle/>
          <a:p>
            <a:pPr eaLnBrk="1">
              <a:defRPr/>
            </a:pPr>
            <a:r>
              <a:rPr lang="en-US" dirty="0"/>
              <a:t>Trick: Place a mirror ball in the scene.</a:t>
            </a:r>
          </a:p>
          <a:p>
            <a:pPr eaLnBrk="1">
              <a:defRPr/>
            </a:pPr>
            <a:endParaRPr lang="en-US" dirty="0"/>
          </a:p>
          <a:p>
            <a:pPr eaLnBrk="1">
              <a:defRPr/>
            </a:pPr>
            <a:endParaRPr lang="en-US" dirty="0"/>
          </a:p>
          <a:p>
            <a:pPr eaLnBrk="1">
              <a:defRPr/>
            </a:pPr>
            <a:endParaRPr lang="en-US" dirty="0"/>
          </a:p>
          <a:p>
            <a:pPr eaLnBrk="1">
              <a:defRPr/>
            </a:pPr>
            <a:endParaRPr lang="en-US" dirty="0"/>
          </a:p>
          <a:p>
            <a:pPr eaLnBrk="1">
              <a:defRPr/>
            </a:pPr>
            <a:endParaRPr lang="en-US" dirty="0"/>
          </a:p>
          <a:p>
            <a:pPr eaLnBrk="1">
              <a:defRPr/>
            </a:pPr>
            <a:r>
              <a:rPr lang="en-US" dirty="0"/>
              <a:t>The location of the highlight is determined by the light source direction.</a:t>
            </a:r>
          </a:p>
          <a:p>
            <a:pPr eaLnBrk="1">
              <a:defRPr/>
            </a:pPr>
            <a:r>
              <a:rPr lang="en-US" dirty="0"/>
              <a:t>Can relate the direction of highlight mathematically to direction of light source</a:t>
            </a:r>
            <a:br>
              <a:rPr lang="en-US" dirty="0"/>
            </a:br>
            <a:endParaRPr lang="en-US" sz="1266" dirty="0"/>
          </a:p>
        </p:txBody>
      </p:sp>
    </p:spTree>
    <p:extLst>
      <p:ext uri="{BB962C8B-B14F-4D97-AF65-F5344CB8AC3E}">
        <p14:creationId xmlns:p14="http://schemas.microsoft.com/office/powerpoint/2010/main" val="1303530507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1980532" y="1251274"/>
            <a:ext cx="8229823" cy="5258469"/>
          </a:xfrm>
        </p:spPr>
        <p:txBody>
          <a:bodyPr/>
          <a:lstStyle/>
          <a:p>
            <a:pPr eaLnBrk="1">
              <a:defRPr/>
            </a:pPr>
            <a:r>
              <a:rPr lang="en-US" dirty="0"/>
              <a:t>For a perfect mirror, the light is reflected across N:</a:t>
            </a:r>
          </a:p>
          <a:p>
            <a:pPr eaLnBrk="1">
              <a:defRPr/>
            </a:pPr>
            <a:endParaRPr lang="en-US" dirty="0"/>
          </a:p>
          <a:p>
            <a:pPr eaLnBrk="1">
              <a:defRPr/>
            </a:pPr>
            <a:endParaRPr lang="en-US" dirty="0"/>
          </a:p>
          <a:p>
            <a:pPr eaLnBrk="1">
              <a:defRPr/>
            </a:pPr>
            <a:endParaRPr lang="en-US" dirty="0"/>
          </a:p>
          <a:p>
            <a:pPr eaLnBrk="1">
              <a:defRPr/>
            </a:pPr>
            <a:endParaRPr lang="en-US" dirty="0"/>
          </a:p>
          <a:p>
            <a:pPr eaLnBrk="1">
              <a:defRPr/>
            </a:pPr>
            <a:endParaRPr lang="en-US" dirty="0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dirty="0"/>
              <a:t>Optional: Determining Light Directions</a:t>
            </a:r>
            <a:endParaRPr lang="en-US" sz="1266" dirty="0"/>
          </a:p>
        </p:txBody>
      </p:sp>
      <p:sp>
        <p:nvSpPr>
          <p:cNvPr id="32771" name="Rectangle 3"/>
          <p:cNvSpPr>
            <a:spLocks/>
          </p:cNvSpPr>
          <p:nvPr/>
        </p:nvSpPr>
        <p:spPr bwMode="auto">
          <a:xfrm>
            <a:off x="8076159" y="6406036"/>
            <a:ext cx="2134195" cy="26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 anchor="ctr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9pPr>
          </a:lstStyle>
          <a:p>
            <a:pPr algn="r" defTabSz="642915" eaLnBrk="1"/>
            <a:fld id="{E25E043B-B762-204C-94F3-8DCC563FABB7}" type="slidenum">
              <a:rPr lang="en-US" altLang="x-none" sz="1125">
                <a:solidFill>
                  <a:srgbClr val="888888"/>
                </a:solidFill>
                <a:latin typeface="Calibri" charset="0"/>
                <a:sym typeface="Calibri" charset="0"/>
              </a:rPr>
              <a:pPr algn="r" defTabSz="642915" eaLnBrk="1"/>
              <a:t>51</a:t>
            </a:fld>
            <a:endParaRPr lang="en-US" altLang="x-none" sz="1266">
              <a:latin typeface="Calibri" charset="0"/>
              <a:sym typeface="Calibri" charset="0"/>
            </a:endParaRPr>
          </a:p>
        </p:txBody>
      </p:sp>
      <p:pic>
        <p:nvPicPr>
          <p:cNvPr id="32772" name="Picture 4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3" t="18887" r="13213" b="51811"/>
          <a:stretch>
            <a:fillRect/>
          </a:stretch>
        </p:blipFill>
        <p:spPr bwMode="auto">
          <a:xfrm>
            <a:off x="2740670" y="2426644"/>
            <a:ext cx="6709544" cy="200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228320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E214A1D2-820B-7846-8ACD-0989DA0207C5}"/>
              </a:ext>
            </a:extLst>
          </p:cNvPr>
          <p:cNvSpPr/>
          <p:nvPr/>
        </p:nvSpPr>
        <p:spPr>
          <a:xfrm>
            <a:off x="3538989" y="2710144"/>
            <a:ext cx="194812" cy="2017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0662A6C-F979-6040-8874-7A3536AB3E2D}"/>
              </a:ext>
            </a:extLst>
          </p:cNvPr>
          <p:cNvSpPr/>
          <p:nvPr/>
        </p:nvSpPr>
        <p:spPr>
          <a:xfrm>
            <a:off x="3343045" y="2699262"/>
            <a:ext cx="194812" cy="2017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74364A-5C46-EF40-A34A-72FAF9D69AE1}"/>
              </a:ext>
            </a:extLst>
          </p:cNvPr>
          <p:cNvSpPr txBox="1"/>
          <p:nvPr/>
        </p:nvSpPr>
        <p:spPr>
          <a:xfrm>
            <a:off x="6378027" y="3826187"/>
            <a:ext cx="2972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=               - 2</a:t>
            </a:r>
          </a:p>
        </p:txBody>
      </p:sp>
      <p:sp>
        <p:nvSpPr>
          <p:cNvPr id="32769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1980532" y="4985658"/>
            <a:ext cx="8229823" cy="152408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So the light source direction</a:t>
            </a:r>
            <a:br>
              <a:rPr lang="en-US" dirty="0"/>
            </a:br>
            <a:r>
              <a:rPr lang="en-US" dirty="0"/>
              <a:t>is given by:</a:t>
            </a:r>
            <a:endParaRPr lang="en-US" sz="1266" dirty="0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 dirty="0"/>
              <a:t>Optional: Determining Light Directions</a:t>
            </a:r>
            <a:endParaRPr lang="en-US" sz="1266" dirty="0"/>
          </a:p>
        </p:txBody>
      </p:sp>
      <p:sp>
        <p:nvSpPr>
          <p:cNvPr id="32771" name="Rectangle 3"/>
          <p:cNvSpPr>
            <a:spLocks/>
          </p:cNvSpPr>
          <p:nvPr/>
        </p:nvSpPr>
        <p:spPr bwMode="auto">
          <a:xfrm>
            <a:off x="8076159" y="6406036"/>
            <a:ext cx="2134195" cy="26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 anchor="ctr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9pPr>
          </a:lstStyle>
          <a:p>
            <a:pPr algn="r" defTabSz="642915" eaLnBrk="1"/>
            <a:fld id="{E25E043B-B762-204C-94F3-8DCC563FABB7}" type="slidenum">
              <a:rPr lang="en-US" altLang="x-none" sz="1125">
                <a:solidFill>
                  <a:srgbClr val="888888"/>
                </a:solidFill>
                <a:latin typeface="Calibri" charset="0"/>
                <a:sym typeface="Calibri" charset="0"/>
              </a:rPr>
              <a:pPr algn="r" defTabSz="642915" eaLnBrk="1"/>
              <a:t>52</a:t>
            </a:fld>
            <a:endParaRPr lang="en-US" altLang="x-none" sz="1266">
              <a:latin typeface="Calibri" charset="0"/>
              <a:sym typeface="Calibri" charset="0"/>
            </a:endParaRPr>
          </a:p>
        </p:txBody>
      </p:sp>
      <p:pic>
        <p:nvPicPr>
          <p:cNvPr id="32773" name="Picture 5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4" y="6029772"/>
            <a:ext cx="3455789" cy="415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8A6C2DC-DCC6-C14B-AE44-BA4C94DA50FA}"/>
              </a:ext>
            </a:extLst>
          </p:cNvPr>
          <p:cNvSpPr/>
          <p:nvPr/>
        </p:nvSpPr>
        <p:spPr>
          <a:xfrm>
            <a:off x="2275114" y="3707833"/>
            <a:ext cx="2514600" cy="903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D9DA1B-E48C-1245-9036-F685DFEEF89E}"/>
              </a:ext>
            </a:extLst>
          </p:cNvPr>
          <p:cNvSpPr/>
          <p:nvPr/>
        </p:nvSpPr>
        <p:spPr>
          <a:xfrm>
            <a:off x="2122714" y="4082146"/>
            <a:ext cx="2830286" cy="549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C5BA6BB-2384-774C-B433-5B8990513A71}"/>
              </a:ext>
            </a:extLst>
          </p:cNvPr>
          <p:cNvCxnSpPr>
            <a:cxnSpLocks/>
            <a:stCxn id="2" idx="0"/>
            <a:endCxn id="9" idx="3"/>
          </p:cNvCxnSpPr>
          <p:nvPr/>
        </p:nvCxnSpPr>
        <p:spPr>
          <a:xfrm flipH="1" flipV="1">
            <a:off x="2416628" y="2699261"/>
            <a:ext cx="1115786" cy="100857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0344D9B-E7E5-744A-A5E5-E2326EA99436}"/>
              </a:ext>
            </a:extLst>
          </p:cNvPr>
          <p:cNvCxnSpPr>
            <a:cxnSpLocks/>
            <a:endCxn id="18" idx="2"/>
          </p:cNvCxnSpPr>
          <p:nvPr/>
        </p:nvCxnSpPr>
        <p:spPr>
          <a:xfrm flipH="1" flipV="1">
            <a:off x="3532414" y="2154580"/>
            <a:ext cx="5444" cy="15532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5E6D2A0-72FA-F347-8AF8-4479EBAA223B}"/>
              </a:ext>
            </a:extLst>
          </p:cNvPr>
          <p:cNvCxnSpPr>
            <a:cxnSpLocks/>
            <a:stCxn id="2" idx="0"/>
            <a:endCxn id="19" idx="1"/>
          </p:cNvCxnSpPr>
          <p:nvPr/>
        </p:nvCxnSpPr>
        <p:spPr>
          <a:xfrm flipV="1">
            <a:off x="3532415" y="2699261"/>
            <a:ext cx="974271" cy="10085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553B63C-BEFA-4541-97EF-263A093664D6}"/>
              </a:ext>
            </a:extLst>
          </p:cNvPr>
          <p:cNvSpPr txBox="1"/>
          <p:nvPr/>
        </p:nvSpPr>
        <p:spPr>
          <a:xfrm>
            <a:off x="2133600" y="2514595"/>
            <a:ext cx="283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FC7A88-F7BE-6548-B17A-5077CA142882}"/>
              </a:ext>
            </a:extLst>
          </p:cNvPr>
          <p:cNvSpPr txBox="1"/>
          <p:nvPr/>
        </p:nvSpPr>
        <p:spPr>
          <a:xfrm>
            <a:off x="3390900" y="1785248"/>
            <a:ext cx="283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FF3449-AACC-294E-862C-021F021EA6AC}"/>
              </a:ext>
            </a:extLst>
          </p:cNvPr>
          <p:cNvSpPr txBox="1"/>
          <p:nvPr/>
        </p:nvSpPr>
        <p:spPr>
          <a:xfrm>
            <a:off x="4506686" y="2514595"/>
            <a:ext cx="283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4853E07C-3FF3-3548-BAC9-89CEE3C25405}"/>
              </a:ext>
            </a:extLst>
          </p:cNvPr>
          <p:cNvSpPr/>
          <p:nvPr/>
        </p:nvSpPr>
        <p:spPr>
          <a:xfrm>
            <a:off x="3303256" y="3193406"/>
            <a:ext cx="506187" cy="524566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3A2943F2-8661-9C48-99C4-F4AF340480B7}"/>
              </a:ext>
            </a:extLst>
          </p:cNvPr>
          <p:cNvSpPr/>
          <p:nvPr/>
        </p:nvSpPr>
        <p:spPr>
          <a:xfrm rot="17779235">
            <a:off x="3161169" y="3220753"/>
            <a:ext cx="506187" cy="524566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E3470D3-3F7A-7B42-8FCF-5DCC2F352E2C}"/>
              </a:ext>
            </a:extLst>
          </p:cNvPr>
          <p:cNvCxnSpPr>
            <a:stCxn id="19" idx="1"/>
          </p:cNvCxnSpPr>
          <p:nvPr/>
        </p:nvCxnSpPr>
        <p:spPr>
          <a:xfrm flipH="1">
            <a:off x="3532413" y="2699261"/>
            <a:ext cx="974272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34A2F35-D89D-6445-A683-34595B085B15}"/>
              </a:ext>
            </a:extLst>
          </p:cNvPr>
          <p:cNvCxnSpPr/>
          <p:nvPr/>
        </p:nvCxnSpPr>
        <p:spPr>
          <a:xfrm flipH="1">
            <a:off x="2487385" y="2699261"/>
            <a:ext cx="974272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A01042D-5F39-8A4C-8493-D38D69D3D955}"/>
              </a:ext>
            </a:extLst>
          </p:cNvPr>
          <p:cNvSpPr txBox="1"/>
          <p:nvPr/>
        </p:nvSpPr>
        <p:spPr>
          <a:xfrm>
            <a:off x="3740474" y="2483816"/>
            <a:ext cx="514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||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8A970C-9439-7942-90C6-519A16DCD1CA}"/>
              </a:ext>
            </a:extLst>
          </p:cNvPr>
          <p:cNvSpPr txBox="1"/>
          <p:nvPr/>
        </p:nvSpPr>
        <p:spPr>
          <a:xfrm>
            <a:off x="2828237" y="2480961"/>
            <a:ext cx="514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||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6F78EA9-8E8D-6E44-81F5-473C7AF6E0F0}"/>
              </a:ext>
            </a:extLst>
          </p:cNvPr>
          <p:cNvCxnSpPr>
            <a:cxnSpLocks/>
            <a:stCxn id="2" idx="0"/>
          </p:cNvCxnSpPr>
          <p:nvPr/>
        </p:nvCxnSpPr>
        <p:spPr>
          <a:xfrm flipH="1" flipV="1">
            <a:off x="3531334" y="2689123"/>
            <a:ext cx="1081" cy="101871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44D0C5-817B-CF46-AB0F-52BAB5D0BBF2}"/>
              </a:ext>
            </a:extLst>
          </p:cNvPr>
          <p:cNvCxnSpPr/>
          <p:nvPr/>
        </p:nvCxnSpPr>
        <p:spPr>
          <a:xfrm>
            <a:off x="5388429" y="2362200"/>
            <a:ext cx="881742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8CD5A91-4FAB-E14A-959B-A349A6F3FE7B}"/>
                  </a:ext>
                </a:extLst>
              </p:cNvPr>
              <p:cNvSpPr txBox="1"/>
              <p:nvPr/>
            </p:nvSpPr>
            <p:spPr>
              <a:xfrm>
                <a:off x="6326577" y="2042931"/>
                <a:ext cx="230747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8CD5A91-4FAB-E14A-959B-A349A6F3F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6577" y="2042931"/>
                <a:ext cx="2307473" cy="584775"/>
              </a:xfrm>
              <a:prstGeom prst="rect">
                <a:avLst/>
              </a:prstGeom>
              <a:blipFill>
                <a:blip r:embed="rId3"/>
                <a:stretch>
                  <a:fillRect r="-546"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3F4D04B-CE8E-FC4E-882A-612ADB2938C1}"/>
              </a:ext>
            </a:extLst>
          </p:cNvPr>
          <p:cNvCxnSpPr/>
          <p:nvPr/>
        </p:nvCxnSpPr>
        <p:spPr>
          <a:xfrm flipH="1">
            <a:off x="5342164" y="2919925"/>
            <a:ext cx="974272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1AF9DDE-19C3-DC43-AE29-27996DB979FB}"/>
                  </a:ext>
                </a:extLst>
              </p:cNvPr>
              <p:cNvSpPr txBox="1"/>
              <p:nvPr/>
            </p:nvSpPr>
            <p:spPr>
              <a:xfrm>
                <a:off x="6326576" y="2608632"/>
                <a:ext cx="32817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1AF9DDE-19C3-DC43-AE29-27996DB97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6576" y="2608632"/>
                <a:ext cx="3281746" cy="584775"/>
              </a:xfrm>
              <a:prstGeom prst="rect">
                <a:avLst/>
              </a:prstGeom>
              <a:blipFill>
                <a:blip r:embed="rId4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34D13D4-2D18-DB40-AFF6-987F86F50B33}"/>
              </a:ext>
            </a:extLst>
          </p:cNvPr>
          <p:cNvCxnSpPr/>
          <p:nvPr/>
        </p:nvCxnSpPr>
        <p:spPr>
          <a:xfrm flipH="1">
            <a:off x="5342164" y="3407241"/>
            <a:ext cx="974272" cy="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C2D86BA-1235-BE42-9BDA-849704CCAB99}"/>
                  </a:ext>
                </a:extLst>
              </p:cNvPr>
              <p:cNvSpPr txBox="1"/>
              <p:nvPr/>
            </p:nvSpPr>
            <p:spPr>
              <a:xfrm>
                <a:off x="6326576" y="3095948"/>
                <a:ext cx="32817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C2D86BA-1235-BE42-9BDA-849704CCA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6576" y="3095948"/>
                <a:ext cx="3281746" cy="584775"/>
              </a:xfrm>
              <a:prstGeom prst="rect">
                <a:avLst/>
              </a:prstGeom>
              <a:blipFill>
                <a:blip r:embed="rId5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6D9CD81-5B99-F64F-9502-0668DDDFE0DA}"/>
              </a:ext>
            </a:extLst>
          </p:cNvPr>
          <p:cNvCxnSpPr>
            <a:cxnSpLocks/>
          </p:cNvCxnSpPr>
          <p:nvPr/>
        </p:nvCxnSpPr>
        <p:spPr>
          <a:xfrm>
            <a:off x="5280574" y="4082146"/>
            <a:ext cx="109745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901D6DD-68D2-BC40-B716-3E1939A97795}"/>
              </a:ext>
            </a:extLst>
          </p:cNvPr>
          <p:cNvCxnSpPr>
            <a:cxnSpLocks/>
          </p:cNvCxnSpPr>
          <p:nvPr/>
        </p:nvCxnSpPr>
        <p:spPr>
          <a:xfrm>
            <a:off x="6804730" y="4086286"/>
            <a:ext cx="115190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7242E20-3ED3-1B46-AACB-C52DA34DA28B}"/>
              </a:ext>
            </a:extLst>
          </p:cNvPr>
          <p:cNvCxnSpPr/>
          <p:nvPr/>
        </p:nvCxnSpPr>
        <p:spPr>
          <a:xfrm flipH="1">
            <a:off x="8634050" y="4082146"/>
            <a:ext cx="974272" cy="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81AD12A-F23F-CA4F-BF9F-23873D7B6A63}"/>
                  </a:ext>
                </a:extLst>
              </p:cNvPr>
              <p:cNvSpPr txBox="1"/>
              <p:nvPr/>
            </p:nvSpPr>
            <p:spPr>
              <a:xfrm>
                <a:off x="6267078" y="4283312"/>
                <a:ext cx="425940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 −2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81AD12A-F23F-CA4F-BF9F-23873D7B6A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7078" y="4283312"/>
                <a:ext cx="4259409" cy="584775"/>
              </a:xfrm>
              <a:prstGeom prst="rect">
                <a:avLst/>
              </a:prstGeom>
              <a:blipFill>
                <a:blip r:embed="rId6"/>
                <a:stretch>
                  <a:fillRect b="-23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AC5A40F-D7A5-474D-A845-A2B5AB85ECE9}"/>
                  </a:ext>
                </a:extLst>
              </p:cNvPr>
              <p:cNvSpPr txBox="1"/>
              <p:nvPr/>
            </p:nvSpPr>
            <p:spPr>
              <a:xfrm>
                <a:off x="6095443" y="4734809"/>
                <a:ext cx="377227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AC5A40F-D7A5-474D-A845-A2B5AB85E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443" y="4734809"/>
                <a:ext cx="3772273" cy="584775"/>
              </a:xfrm>
              <a:prstGeom prst="rect">
                <a:avLst/>
              </a:prstGeom>
              <a:blipFill>
                <a:blip r:embed="rId7"/>
                <a:stretch>
                  <a:fillRect b="-2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21486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2769" grpId="0" build="p"/>
      <p:bldP spid="24" grpId="0"/>
      <p:bldP spid="33" grpId="0"/>
      <p:bldP spid="32" grpId="0"/>
      <p:bldP spid="41" grpId="0"/>
      <p:bldP spid="43" grpId="0"/>
      <p:bldP spid="37" grpId="0"/>
      <p:bldP spid="5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2B56959-06AC-7747-8C68-EF646E87C955}"/>
              </a:ext>
            </a:extLst>
          </p:cNvPr>
          <p:cNvCxnSpPr>
            <a:stCxn id="13" idx="0"/>
          </p:cNvCxnSpPr>
          <p:nvPr/>
        </p:nvCxnSpPr>
        <p:spPr>
          <a:xfrm flipV="1">
            <a:off x="2522437" y="3341914"/>
            <a:ext cx="765048" cy="1632864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15251F5-21AC-F348-917B-8D4ACEBB6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Optional: Determining Light Directions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AD3595-BD76-D943-A7AE-D7BA69A3B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347909"/>
            <a:ext cx="7886700" cy="4351338"/>
          </a:xfrm>
        </p:spPr>
        <p:txBody>
          <a:bodyPr/>
          <a:lstStyle/>
          <a:p>
            <a:r>
              <a:rPr lang="en-US" dirty="0"/>
              <a:t>Assume orthographic projection</a:t>
            </a:r>
          </a:p>
          <a:p>
            <a:r>
              <a:rPr lang="en-US" dirty="0"/>
              <a:t>Viewing direction R = [0,0,-1]</a:t>
            </a:r>
          </a:p>
          <a:p>
            <a:r>
              <a:rPr lang="en-US" dirty="0"/>
              <a:t>Normal?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CBED9D3-7B9B-A848-9EB1-1B48418BA4E4}"/>
              </a:ext>
            </a:extLst>
          </p:cNvPr>
          <p:cNvSpPr/>
          <p:nvPr/>
        </p:nvSpPr>
        <p:spPr>
          <a:xfrm>
            <a:off x="1741715" y="4256319"/>
            <a:ext cx="1545771" cy="15784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9E92FB-C2A9-4541-84EF-DF3292D1F522}"/>
              </a:ext>
            </a:extLst>
          </p:cNvPr>
          <p:cNvCxnSpPr/>
          <p:nvPr/>
        </p:nvCxnSpPr>
        <p:spPr>
          <a:xfrm>
            <a:off x="4778829" y="3592290"/>
            <a:ext cx="0" cy="28411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FF6858E4-CF92-6147-BF68-6C66F4DE8C1A}"/>
              </a:ext>
            </a:extLst>
          </p:cNvPr>
          <p:cNvSpPr>
            <a:spLocks noChangeAspect="1"/>
          </p:cNvSpPr>
          <p:nvPr/>
        </p:nvSpPr>
        <p:spPr>
          <a:xfrm>
            <a:off x="2775857" y="4256318"/>
            <a:ext cx="146304" cy="1463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F850C8-CD07-4842-8307-434BA875F707}"/>
              </a:ext>
            </a:extLst>
          </p:cNvPr>
          <p:cNvCxnSpPr>
            <a:cxnSpLocks/>
            <a:stCxn id="8" idx="7"/>
          </p:cNvCxnSpPr>
          <p:nvPr/>
        </p:nvCxnSpPr>
        <p:spPr>
          <a:xfrm>
            <a:off x="2900735" y="4277744"/>
            <a:ext cx="1878094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E6EE0504-E250-9740-B5F1-92944C0162C7}"/>
              </a:ext>
            </a:extLst>
          </p:cNvPr>
          <p:cNvSpPr>
            <a:spLocks noChangeAspect="1"/>
          </p:cNvSpPr>
          <p:nvPr/>
        </p:nvSpPr>
        <p:spPr>
          <a:xfrm>
            <a:off x="2449285" y="4974778"/>
            <a:ext cx="146304" cy="14630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7966A6-6872-524F-A543-7B6310CCE5DE}"/>
              </a:ext>
            </a:extLst>
          </p:cNvPr>
          <p:cNvCxnSpPr>
            <a:cxnSpLocks/>
            <a:stCxn id="13" idx="6"/>
          </p:cNvCxnSpPr>
          <p:nvPr/>
        </p:nvCxnSpPr>
        <p:spPr>
          <a:xfrm>
            <a:off x="2595589" y="5047930"/>
            <a:ext cx="2183240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AA606BCB-D039-FF43-ACA8-49BF51D971D9}"/>
              </a:ext>
            </a:extLst>
          </p:cNvPr>
          <p:cNvSpPr>
            <a:spLocks noChangeAspect="1"/>
          </p:cNvSpPr>
          <p:nvPr/>
        </p:nvSpPr>
        <p:spPr>
          <a:xfrm>
            <a:off x="4707419" y="4204592"/>
            <a:ext cx="146304" cy="1463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5CFB88-EA62-FE42-965D-9649EBEE1E2A}"/>
              </a:ext>
            </a:extLst>
          </p:cNvPr>
          <p:cNvSpPr>
            <a:spLocks noChangeAspect="1"/>
          </p:cNvSpPr>
          <p:nvPr/>
        </p:nvSpPr>
        <p:spPr>
          <a:xfrm>
            <a:off x="4707419" y="4974778"/>
            <a:ext cx="146304" cy="14630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2290CB-429C-384E-BC38-71A471298B84}"/>
              </a:ext>
            </a:extLst>
          </p:cNvPr>
          <p:cNvSpPr txBox="1"/>
          <p:nvPr/>
        </p:nvSpPr>
        <p:spPr>
          <a:xfrm>
            <a:off x="4458353" y="6396286"/>
            <a:ext cx="113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Z=1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5106510-012E-9F47-B8BC-C3067C993515}"/>
                  </a:ext>
                </a:extLst>
              </p:cNvPr>
              <p:cNvSpPr txBox="1"/>
              <p:nvPr/>
            </p:nvSpPr>
            <p:spPr>
              <a:xfrm>
                <a:off x="4850239" y="4093078"/>
                <a:ext cx="7402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5106510-012E-9F47-B8BC-C3067C9935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239" y="4093078"/>
                <a:ext cx="740228" cy="369332"/>
              </a:xfrm>
              <a:prstGeom prst="rect">
                <a:avLst/>
              </a:prstGeom>
              <a:blipFill>
                <a:blip r:embed="rId2"/>
                <a:stretch>
                  <a:fillRect l="-1695" r="-2711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F9E4169-243E-CD49-BA11-41E613D2674F}"/>
                  </a:ext>
                </a:extLst>
              </p:cNvPr>
              <p:cNvSpPr txBox="1"/>
              <p:nvPr/>
            </p:nvSpPr>
            <p:spPr>
              <a:xfrm>
                <a:off x="4850239" y="4860866"/>
                <a:ext cx="7402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F9E4169-243E-CD49-BA11-41E613D26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0239" y="4860866"/>
                <a:ext cx="740228" cy="369332"/>
              </a:xfrm>
              <a:prstGeom prst="rect">
                <a:avLst/>
              </a:prstGeom>
              <a:blipFill>
                <a:blip r:embed="rId3"/>
                <a:stretch>
                  <a:fillRect l="-1695" r="-22034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91D80B3-E5AD-BF4F-8AF1-4F5973864EE7}"/>
                  </a:ext>
                </a:extLst>
              </p:cNvPr>
              <p:cNvSpPr txBox="1"/>
              <p:nvPr/>
            </p:nvSpPr>
            <p:spPr>
              <a:xfrm>
                <a:off x="2108781" y="3794770"/>
                <a:ext cx="12657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91D80B3-E5AD-BF4F-8AF1-4F5973864E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781" y="3794770"/>
                <a:ext cx="1265790" cy="369332"/>
              </a:xfrm>
              <a:prstGeom prst="rect">
                <a:avLst/>
              </a:prstGeom>
              <a:blipFill>
                <a:blip r:embed="rId4"/>
                <a:stretch>
                  <a:fillRect l="-990" r="-99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2CC15AF-3A5D-F440-95A2-41A29298A36E}"/>
                  </a:ext>
                </a:extLst>
              </p:cNvPr>
              <p:cNvSpPr txBox="1"/>
              <p:nvPr/>
            </p:nvSpPr>
            <p:spPr>
              <a:xfrm>
                <a:off x="1803108" y="4624744"/>
                <a:ext cx="12657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2CC15AF-3A5D-F440-95A2-41A29298A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3108" y="4624744"/>
                <a:ext cx="1265790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325BFCE-A5B9-524E-B481-4B9CBF8806FC}"/>
                  </a:ext>
                </a:extLst>
              </p:cNvPr>
              <p:cNvSpPr txBox="1"/>
              <p:nvPr/>
            </p:nvSpPr>
            <p:spPr>
              <a:xfrm>
                <a:off x="6672943" y="2885021"/>
                <a:ext cx="31133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 are unknown, but:</a:t>
                </a: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325BFCE-A5B9-524E-B481-4B9CBF8806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943" y="2885021"/>
                <a:ext cx="3113314" cy="369332"/>
              </a:xfrm>
              <a:prstGeom prst="rect">
                <a:avLst/>
              </a:prstGeom>
              <a:blipFill>
                <a:blip r:embed="rId6"/>
                <a:stretch>
                  <a:fillRect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9B19111-2ED5-A043-966A-36D7EE36B8C5}"/>
                  </a:ext>
                </a:extLst>
              </p:cNvPr>
              <p:cNvSpPr txBox="1"/>
              <p:nvPr/>
            </p:nvSpPr>
            <p:spPr>
              <a:xfrm>
                <a:off x="6672944" y="3447580"/>
                <a:ext cx="3222171" cy="64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9B19111-2ED5-A043-966A-36D7EE36B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944" y="3447580"/>
                <a:ext cx="3222171" cy="6454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3B2B05D-42E6-344C-A967-A4E40FC8965B}"/>
                  </a:ext>
                </a:extLst>
              </p:cNvPr>
              <p:cNvSpPr txBox="1"/>
              <p:nvPr/>
            </p:nvSpPr>
            <p:spPr>
              <a:xfrm>
                <a:off x="6672943" y="4187315"/>
                <a:ext cx="32221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can be computed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3B2B05D-42E6-344C-A967-A4E40FC89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943" y="4187315"/>
                <a:ext cx="3222171" cy="369332"/>
              </a:xfrm>
              <a:prstGeom prst="rect">
                <a:avLst/>
              </a:prstGeom>
              <a:blipFill>
                <a:blip r:embed="rId8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573F43E-8A88-6947-A05A-B314C55255C6}"/>
                  </a:ext>
                </a:extLst>
              </p:cNvPr>
              <p:cNvSpPr txBox="1"/>
              <p:nvPr/>
            </p:nvSpPr>
            <p:spPr>
              <a:xfrm>
                <a:off x="6672942" y="4670911"/>
                <a:ext cx="322217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is the normal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573F43E-8A88-6947-A05A-B314C5525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2942" y="4670911"/>
                <a:ext cx="3222171" cy="646331"/>
              </a:xfrm>
              <a:prstGeom prst="rect">
                <a:avLst/>
              </a:prstGeom>
              <a:blipFill>
                <a:blip r:embed="rId9"/>
                <a:stretch>
                  <a:fillRect l="-1176" t="-3846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8" descr="pasted-image.pdf">
            <a:extLst>
              <a:ext uri="{FF2B5EF4-FFF2-40B4-BE49-F238E27FC236}">
                <a16:creationId xmlns:a16="http://schemas.microsoft.com/office/drawing/2014/main" id="{DD1EA87C-149B-834D-BC1C-46FA7E3D39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9" y="5535811"/>
            <a:ext cx="3455789" cy="415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134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1980532" y="274588"/>
            <a:ext cx="8229823" cy="1143000"/>
          </a:xfrm>
        </p:spPr>
        <p:txBody>
          <a:bodyPr/>
          <a:lstStyle/>
          <a:p>
            <a:pPr eaLnBrk="1">
              <a:defRPr/>
            </a:pPr>
            <a:r>
              <a:rPr lang="en-US"/>
              <a:t>Photometric Stereo</a:t>
            </a:r>
            <a:endParaRPr lang="en-US" sz="1266"/>
          </a:p>
        </p:txBody>
      </p:sp>
      <p:pic>
        <p:nvPicPr>
          <p:cNvPr id="9218" name="Picture 2" descr="buddha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935" y="2052712"/>
            <a:ext cx="8491017" cy="2751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219" name="Rectangle 3"/>
          <p:cNvSpPr>
            <a:spLocks/>
          </p:cNvSpPr>
          <p:nvPr/>
        </p:nvSpPr>
        <p:spPr bwMode="auto">
          <a:xfrm>
            <a:off x="2093268" y="4874494"/>
            <a:ext cx="895438" cy="611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20" tIns="45720" rIns="45720" bIns="45720">
            <a:spAutoFit/>
          </a:bodyPr>
          <a:lstStyle/>
          <a:p>
            <a:pPr defTabSz="642915">
              <a:defRPr/>
            </a:pPr>
            <a:r>
              <a:rPr lang="en-US" sz="1687">
                <a:latin typeface="Arial" charset="0"/>
                <a:ea typeface="ＭＳ Ｐゴシック" charset="0"/>
                <a:cs typeface="Arial" charset="0"/>
                <a:sym typeface="Arial" charset="0"/>
              </a:rPr>
              <a:t>Input</a:t>
            </a:r>
          </a:p>
          <a:p>
            <a:pPr defTabSz="642915">
              <a:defRPr/>
            </a:pPr>
            <a:r>
              <a:rPr lang="en-US" sz="1687">
                <a:latin typeface="Arial" charset="0"/>
                <a:ea typeface="ＭＳ Ｐゴシック" charset="0"/>
                <a:cs typeface="Arial" charset="0"/>
                <a:sym typeface="Arial" charset="0"/>
              </a:rPr>
              <a:t>(1 of 12)</a:t>
            </a:r>
            <a:endParaRPr lang="en-US" sz="1266">
              <a:ea typeface="ＭＳ Ｐゴシック" charset="0"/>
              <a:cs typeface="Helvetica Light" charset="0"/>
            </a:endParaRPr>
          </a:p>
        </p:txBody>
      </p:sp>
      <p:sp>
        <p:nvSpPr>
          <p:cNvPr id="9220" name="Rectangle 4"/>
          <p:cNvSpPr>
            <a:spLocks/>
          </p:cNvSpPr>
          <p:nvPr/>
        </p:nvSpPr>
        <p:spPr bwMode="auto">
          <a:xfrm>
            <a:off x="3476254" y="4874494"/>
            <a:ext cx="1812727" cy="611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>
            <a:spAutoFit/>
          </a:bodyPr>
          <a:lstStyle/>
          <a:p>
            <a:pPr defTabSz="642915">
              <a:defRPr/>
            </a:pPr>
            <a:r>
              <a:rPr lang="en-US" sz="1687" dirty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Normals (RGB </a:t>
            </a:r>
            <a:r>
              <a:rPr lang="en-US" sz="1687" dirty="0" err="1">
                <a:latin typeface="Arial" charset="0"/>
                <a:ea typeface="ＭＳ Ｐゴシック" charset="0"/>
                <a:cs typeface="Arial" charset="0"/>
                <a:sym typeface="Arial" charset="0"/>
              </a:rPr>
              <a:t>colormap</a:t>
            </a:r>
            <a:r>
              <a:rPr lang="en-US" sz="1687" dirty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)</a:t>
            </a:r>
            <a:endParaRPr lang="en-US" sz="1266" dirty="0"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9221" name="Rectangle 5"/>
          <p:cNvSpPr>
            <a:spLocks/>
          </p:cNvSpPr>
          <p:nvPr/>
        </p:nvSpPr>
        <p:spPr bwMode="auto">
          <a:xfrm>
            <a:off x="5326931" y="4876726"/>
            <a:ext cx="1793120" cy="35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20" tIns="45720" rIns="45720" bIns="45720">
            <a:spAutoFit/>
          </a:bodyPr>
          <a:lstStyle/>
          <a:p>
            <a:pPr defTabSz="642915">
              <a:defRPr/>
            </a:pPr>
            <a:r>
              <a:rPr lang="en-US" sz="1687" dirty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Normals (vectors)</a:t>
            </a:r>
            <a:endParaRPr lang="en-US" sz="1266" dirty="0"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9222" name="Rectangle 6"/>
          <p:cNvSpPr>
            <a:spLocks/>
          </p:cNvSpPr>
          <p:nvPr/>
        </p:nvSpPr>
        <p:spPr bwMode="auto">
          <a:xfrm>
            <a:off x="7484567" y="4876726"/>
            <a:ext cx="1172757" cy="611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20" tIns="45720" rIns="45720" bIns="45720">
            <a:spAutoFit/>
          </a:bodyPr>
          <a:lstStyle/>
          <a:p>
            <a:pPr defTabSz="642915">
              <a:defRPr/>
            </a:pPr>
            <a:r>
              <a:rPr lang="en-US" sz="1687">
                <a:latin typeface="Arial" charset="0"/>
                <a:ea typeface="ＭＳ Ｐゴシック" charset="0"/>
                <a:cs typeface="Arial" charset="0"/>
                <a:sym typeface="Arial" charset="0"/>
              </a:rPr>
              <a:t>Shaded 3D</a:t>
            </a:r>
            <a:br>
              <a:rPr lang="en-US" sz="1687">
                <a:latin typeface="Arial" charset="0"/>
                <a:ea typeface="ＭＳ Ｐゴシック" charset="0"/>
                <a:cs typeface="Arial" charset="0"/>
                <a:sym typeface="Arial" charset="0"/>
              </a:rPr>
            </a:br>
            <a:r>
              <a:rPr lang="en-US" sz="1687">
                <a:latin typeface="Arial" charset="0"/>
                <a:ea typeface="ＭＳ Ｐゴシック" charset="0"/>
                <a:cs typeface="Arial" charset="0"/>
                <a:sym typeface="Arial" charset="0"/>
              </a:rPr>
              <a:t>rendering</a:t>
            </a:r>
            <a:endParaRPr lang="en-US" sz="1266">
              <a:ea typeface="ＭＳ Ｐゴシック" charset="0"/>
              <a:cs typeface="Helvetica Light" charset="0"/>
            </a:endParaRPr>
          </a:p>
        </p:txBody>
      </p:sp>
      <p:sp>
        <p:nvSpPr>
          <p:cNvPr id="9223" name="Rectangle 7"/>
          <p:cNvSpPr>
            <a:spLocks/>
          </p:cNvSpPr>
          <p:nvPr/>
        </p:nvSpPr>
        <p:spPr bwMode="auto">
          <a:xfrm>
            <a:off x="8966896" y="4876726"/>
            <a:ext cx="1254767" cy="611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20" tIns="45720" rIns="45720" bIns="45720">
            <a:spAutoFit/>
          </a:bodyPr>
          <a:lstStyle/>
          <a:p>
            <a:pPr defTabSz="642915">
              <a:defRPr/>
            </a:pPr>
            <a:r>
              <a:rPr lang="en-US" sz="1687">
                <a:latin typeface="Arial" charset="0"/>
                <a:ea typeface="ＭＳ Ｐゴシック" charset="0"/>
                <a:cs typeface="Arial" charset="0"/>
                <a:sym typeface="Arial" charset="0"/>
              </a:rPr>
              <a:t>Textured 3D</a:t>
            </a:r>
            <a:br>
              <a:rPr lang="en-US" sz="1687">
                <a:latin typeface="Arial" charset="0"/>
                <a:ea typeface="ＭＳ Ｐゴシック" charset="0"/>
                <a:cs typeface="Arial" charset="0"/>
                <a:sym typeface="Arial" charset="0"/>
              </a:rPr>
            </a:br>
            <a:r>
              <a:rPr lang="en-US" sz="1687">
                <a:latin typeface="Arial" charset="0"/>
                <a:ea typeface="ＭＳ Ｐゴシック" charset="0"/>
                <a:cs typeface="Arial" charset="0"/>
                <a:sym typeface="Arial" charset="0"/>
              </a:rPr>
              <a:t>rendering</a:t>
            </a:r>
            <a:endParaRPr lang="en-US" sz="1266">
              <a:ea typeface="ＭＳ Ｐゴシック" charset="0"/>
              <a:cs typeface="Helvetica Light" charset="0"/>
            </a:endParaRPr>
          </a:p>
        </p:txBody>
      </p:sp>
      <p:sp>
        <p:nvSpPr>
          <p:cNvPr id="9224" name="Rectangle 8"/>
          <p:cNvSpPr>
            <a:spLocks/>
          </p:cNvSpPr>
          <p:nvPr/>
        </p:nvSpPr>
        <p:spPr bwMode="auto">
          <a:xfrm>
            <a:off x="4199559" y="1387931"/>
            <a:ext cx="1776961" cy="26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266">
                <a:ea typeface="ＭＳ Ｐゴシック" charset="0"/>
                <a:cs typeface="Helvetica Light" charset="0"/>
              </a:rPr>
              <a:t>What results can you get?</a:t>
            </a:r>
          </a:p>
        </p:txBody>
      </p:sp>
    </p:spTree>
    <p:extLst>
      <p:ext uri="{BB962C8B-B14F-4D97-AF65-F5344CB8AC3E}">
        <p14:creationId xmlns:p14="http://schemas.microsoft.com/office/powerpoint/2010/main" val="2148200523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/>
              <a:t>Results</a:t>
            </a:r>
            <a:endParaRPr lang="en-US" sz="1266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>
              <a:defRPr/>
            </a:pPr>
            <a:endParaRPr lang="en-US"/>
          </a:p>
        </p:txBody>
      </p:sp>
      <p:sp>
        <p:nvSpPr>
          <p:cNvPr id="34819" name="Rectangle 3"/>
          <p:cNvSpPr>
            <a:spLocks/>
          </p:cNvSpPr>
          <p:nvPr/>
        </p:nvSpPr>
        <p:spPr bwMode="auto">
          <a:xfrm>
            <a:off x="8076159" y="6406036"/>
            <a:ext cx="2134195" cy="26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 anchor="ctr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-128"/>
                <a:sym typeface="Helvetica Light" charset="0"/>
              </a:defRPr>
            </a:lvl9pPr>
          </a:lstStyle>
          <a:p>
            <a:pPr algn="r" defTabSz="642915" eaLnBrk="1"/>
            <a:fld id="{CB2EE369-C520-6B4D-837B-E64067856E08}" type="slidenum">
              <a:rPr lang="en-US" altLang="x-none" sz="1125">
                <a:solidFill>
                  <a:srgbClr val="888888"/>
                </a:solidFill>
                <a:latin typeface="Calibri" charset="0"/>
                <a:sym typeface="Calibri" charset="0"/>
              </a:rPr>
              <a:pPr algn="r" defTabSz="642915" eaLnBrk="1"/>
              <a:t>55</a:t>
            </a:fld>
            <a:endParaRPr lang="en-US" altLang="x-none" sz="1266">
              <a:latin typeface="Calibri" charset="0"/>
              <a:sym typeface="Calibri" charset="0"/>
            </a:endParaRPr>
          </a:p>
        </p:txBody>
      </p:sp>
      <p:pic>
        <p:nvPicPr>
          <p:cNvPr id="34820" name="Picture 4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323" y="2118569"/>
            <a:ext cx="9001125" cy="379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Rectangle 5"/>
          <p:cNvSpPr>
            <a:spLocks/>
          </p:cNvSpPr>
          <p:nvPr/>
        </p:nvSpPr>
        <p:spPr bwMode="auto">
          <a:xfrm>
            <a:off x="4877098" y="6088932"/>
            <a:ext cx="2419188" cy="35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20" tIns="45720" rIns="45720" bIns="45720">
            <a:spAutoFit/>
          </a:bodyPr>
          <a:lstStyle/>
          <a:p>
            <a:pPr defTabSz="642915">
              <a:defRPr/>
            </a:pPr>
            <a:r>
              <a:rPr lang="en-US" sz="1687">
                <a:latin typeface="Arial" charset="0"/>
                <a:ea typeface="ＭＳ Ｐゴシック" charset="0"/>
                <a:cs typeface="Arial" charset="0"/>
                <a:sym typeface="Arial" charset="0"/>
              </a:rPr>
              <a:t>from Athos Georghiades</a:t>
            </a:r>
          </a:p>
        </p:txBody>
      </p:sp>
    </p:spTree>
    <p:extLst>
      <p:ext uri="{BB962C8B-B14F-4D97-AF65-F5344CB8AC3E}">
        <p14:creationId xmlns:p14="http://schemas.microsoft.com/office/powerpoint/2010/main" val="3180396743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>
            <a:extLst>
              <a:ext uri="{FF2B5EF4-FFF2-40B4-BE49-F238E27FC236}">
                <a16:creationId xmlns:a16="http://schemas.microsoft.com/office/drawing/2014/main" id="{DE1B6CC4-4083-6B41-B226-2F860C5279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>
                <a:sym typeface="Calibri" charset="0"/>
              </a:rPr>
              <a:t>Unknown Lighting</a:t>
            </a:r>
            <a:endParaRPr lang="en-US" sz="1266">
              <a:sym typeface="Calibri" charset="0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1CFC8A74-A082-E04A-BAC7-C835447E1EF8}"/>
              </a:ext>
            </a:extLst>
          </p:cNvPr>
          <p:cNvSpPr>
            <a:spLocks/>
          </p:cNvSpPr>
          <p:nvPr/>
        </p:nvSpPr>
        <p:spPr bwMode="auto">
          <a:xfrm>
            <a:off x="8076159" y="6406036"/>
            <a:ext cx="2134195" cy="26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 anchor="ctr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9pPr>
          </a:lstStyle>
          <a:p>
            <a:pPr algn="r" defTabSz="642915" eaLnBrk="1"/>
            <a:fld id="{C193730A-45EB-CF4B-BD75-62516B27D3C9}" type="slidenum">
              <a:rPr lang="en-US" altLang="en-US" sz="1125">
                <a:solidFill>
                  <a:srgbClr val="888888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pPr algn="r" defTabSz="642915" eaLnBrk="1"/>
              <a:t>56</a:t>
            </a:fld>
            <a:endParaRPr lang="en-US" altLang="en-US" sz="1266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0964" name="Rectangle 4">
            <a:extLst>
              <a:ext uri="{FF2B5EF4-FFF2-40B4-BE49-F238E27FC236}">
                <a16:creationId xmlns:a16="http://schemas.microsoft.com/office/drawing/2014/main" id="{BE5E8261-5C89-3D4C-8142-E347B816A9DB}"/>
              </a:ext>
            </a:extLst>
          </p:cNvPr>
          <p:cNvSpPr>
            <a:spLocks/>
          </p:cNvSpPr>
          <p:nvPr/>
        </p:nvSpPr>
        <p:spPr bwMode="auto">
          <a:xfrm>
            <a:off x="4298901" y="4187810"/>
            <a:ext cx="1712268" cy="81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Calibri" charset="0"/>
                <a:ea typeface="ＭＳ Ｐゴシック" charset="0"/>
                <a:sym typeface="Calibri" charset="0"/>
              </a:rPr>
              <a:t>Diffuse albedo</a:t>
            </a:r>
          </a:p>
        </p:txBody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027A662D-8EB0-564D-9453-AB7EAB52200E}"/>
              </a:ext>
            </a:extLst>
          </p:cNvPr>
          <p:cNvSpPr>
            <a:spLocks/>
          </p:cNvSpPr>
          <p:nvPr/>
        </p:nvSpPr>
        <p:spPr bwMode="auto">
          <a:xfrm>
            <a:off x="6920882" y="4085119"/>
            <a:ext cx="1605111" cy="81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Calibri" charset="0"/>
                <a:ea typeface="ＭＳ Ｐゴシック" charset="0"/>
                <a:sym typeface="Calibri" charset="0"/>
              </a:rPr>
              <a:t>Light intensity</a:t>
            </a:r>
          </a:p>
        </p:txBody>
      </p:sp>
      <p:sp>
        <p:nvSpPr>
          <p:cNvPr id="40966" name="Line 6">
            <a:extLst>
              <a:ext uri="{FF2B5EF4-FFF2-40B4-BE49-F238E27FC236}">
                <a16:creationId xmlns:a16="http://schemas.microsoft.com/office/drawing/2014/main" id="{3BB3E774-3797-0746-8DBD-F568222F3D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13537" y="3476998"/>
            <a:ext cx="569268" cy="569268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0967" name="Line 7">
            <a:extLst>
              <a:ext uri="{FF2B5EF4-FFF2-40B4-BE49-F238E27FC236}">
                <a16:creationId xmlns:a16="http://schemas.microsoft.com/office/drawing/2014/main" id="{01805565-2EB7-CB4F-AC06-E582BB169C9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46553" y="3476998"/>
            <a:ext cx="569268" cy="569268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0968" name="Rectangle 8">
            <a:extLst>
              <a:ext uri="{FF2B5EF4-FFF2-40B4-BE49-F238E27FC236}">
                <a16:creationId xmlns:a16="http://schemas.microsoft.com/office/drawing/2014/main" id="{5BE5567F-4C88-A847-A81B-60960101EED1}"/>
              </a:ext>
            </a:extLst>
          </p:cNvPr>
          <p:cNvSpPr>
            <a:spLocks/>
          </p:cNvSpPr>
          <p:nvPr/>
        </p:nvSpPr>
        <p:spPr bwMode="auto">
          <a:xfrm>
            <a:off x="4274344" y="1599807"/>
            <a:ext cx="2286000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Calibri" charset="0"/>
                <a:ea typeface="ＭＳ Ｐゴシック" charset="0"/>
                <a:sym typeface="Calibri" charset="0"/>
              </a:rPr>
              <a:t>Surface </a:t>
            </a:r>
            <a:r>
              <a:rPr lang="en-US" sz="2400" dirty="0" err="1">
                <a:latin typeface="Calibri" charset="0"/>
                <a:ea typeface="ＭＳ Ｐゴシック" charset="0"/>
                <a:sym typeface="Calibri" charset="0"/>
              </a:rPr>
              <a:t>normals</a:t>
            </a:r>
            <a:endParaRPr lang="en-US" sz="2400" dirty="0">
              <a:latin typeface="Calibri" charset="0"/>
              <a:ea typeface="ＭＳ Ｐゴシック" charset="0"/>
              <a:sym typeface="Calibri" charset="0"/>
            </a:endParaRPr>
          </a:p>
        </p:txBody>
      </p:sp>
      <p:sp>
        <p:nvSpPr>
          <p:cNvPr id="40969" name="Rectangle 9">
            <a:extLst>
              <a:ext uri="{FF2B5EF4-FFF2-40B4-BE49-F238E27FC236}">
                <a16:creationId xmlns:a16="http://schemas.microsoft.com/office/drawing/2014/main" id="{5AE1100E-D9CE-6C4D-B986-ECD1B084E646}"/>
              </a:ext>
            </a:extLst>
          </p:cNvPr>
          <p:cNvSpPr>
            <a:spLocks/>
          </p:cNvSpPr>
          <p:nvPr/>
        </p:nvSpPr>
        <p:spPr bwMode="auto">
          <a:xfrm>
            <a:off x="6692057" y="1599807"/>
            <a:ext cx="2286000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Calibri" charset="0"/>
                <a:ea typeface="ＭＳ Ｐゴシック" charset="0"/>
                <a:sym typeface="Calibri" charset="0"/>
              </a:rPr>
              <a:t>Light directions</a:t>
            </a:r>
          </a:p>
        </p:txBody>
      </p:sp>
      <p:sp>
        <p:nvSpPr>
          <p:cNvPr id="40970" name="Line 10">
            <a:extLst>
              <a:ext uri="{FF2B5EF4-FFF2-40B4-BE49-F238E27FC236}">
                <a16:creationId xmlns:a16="http://schemas.microsoft.com/office/drawing/2014/main" id="{D314309A-EF6A-604B-A202-502C7B96A9AD}"/>
              </a:ext>
            </a:extLst>
          </p:cNvPr>
          <p:cNvSpPr>
            <a:spLocks noChangeShapeType="1"/>
          </p:cNvSpPr>
          <p:nvPr/>
        </p:nvSpPr>
        <p:spPr bwMode="auto">
          <a:xfrm>
            <a:off x="6121673" y="2288233"/>
            <a:ext cx="168548" cy="732234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0971" name="Line 11">
            <a:extLst>
              <a:ext uri="{FF2B5EF4-FFF2-40B4-BE49-F238E27FC236}">
                <a16:creationId xmlns:a16="http://schemas.microsoft.com/office/drawing/2014/main" id="{5BB5FAC8-E282-A04F-8619-A7622B6075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09322" y="2254747"/>
            <a:ext cx="487784" cy="688703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CE706CE-A79F-FC4D-9D84-56769F98433E}"/>
                  </a:ext>
                </a:extLst>
              </p:cNvPr>
              <p:cNvSpPr txBox="1"/>
              <p:nvPr/>
            </p:nvSpPr>
            <p:spPr>
              <a:xfrm>
                <a:off x="4908910" y="2943450"/>
                <a:ext cx="276262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𝐍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𝐋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CE706CE-A79F-FC4D-9D84-56769F984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910" y="2943450"/>
                <a:ext cx="2762622" cy="584775"/>
              </a:xfrm>
              <a:prstGeom prst="rect">
                <a:avLst/>
              </a:prstGeom>
              <a:blipFill>
                <a:blip r:embed="rId2"/>
                <a:stretch>
                  <a:fillRect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17650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 autoUpdateAnimBg="0"/>
      <p:bldP spid="40965" grpId="0" autoUpdateAnimBg="0"/>
      <p:bldP spid="40968" grpId="0" autoUpdateAnimBg="0"/>
      <p:bldP spid="40969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>
            <a:extLst>
              <a:ext uri="{FF2B5EF4-FFF2-40B4-BE49-F238E27FC236}">
                <a16:creationId xmlns:a16="http://schemas.microsoft.com/office/drawing/2014/main" id="{9C9936CB-EB3C-684D-BF2F-3819FED079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>
                <a:sym typeface="Calibri" charset="0"/>
              </a:rPr>
              <a:t>Unknown Lighting</a:t>
            </a:r>
            <a:endParaRPr lang="en-US" sz="1266">
              <a:sym typeface="Calibri" charset="0"/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91B84004-6C48-984F-9304-0D629445153F}"/>
              </a:ext>
            </a:extLst>
          </p:cNvPr>
          <p:cNvSpPr>
            <a:spLocks/>
          </p:cNvSpPr>
          <p:nvPr/>
        </p:nvSpPr>
        <p:spPr bwMode="auto">
          <a:xfrm>
            <a:off x="8076159" y="6406036"/>
            <a:ext cx="2134195" cy="26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 anchor="ctr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9pPr>
          </a:lstStyle>
          <a:p>
            <a:pPr algn="r" defTabSz="642915" eaLnBrk="1"/>
            <a:fld id="{1830319E-3D4F-E346-A853-016561909A0B}" type="slidenum">
              <a:rPr lang="en-US" altLang="en-US" sz="1125">
                <a:solidFill>
                  <a:srgbClr val="888888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pPr algn="r" defTabSz="642915" eaLnBrk="1"/>
              <a:t>57</a:t>
            </a:fld>
            <a:endParaRPr lang="en-US" altLang="en-US" sz="1266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4DB132DA-97EA-1A4E-A2E9-DE4DCD1CD5FB}"/>
              </a:ext>
            </a:extLst>
          </p:cNvPr>
          <p:cNvSpPr>
            <a:spLocks/>
          </p:cNvSpPr>
          <p:nvPr/>
        </p:nvSpPr>
        <p:spPr bwMode="auto">
          <a:xfrm>
            <a:off x="3256359" y="1398399"/>
            <a:ext cx="3247058" cy="81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Calibri" charset="0"/>
                <a:ea typeface="ＭＳ Ｐゴシック" charset="0"/>
                <a:sym typeface="Calibri" charset="0"/>
              </a:rPr>
              <a:t>Surface </a:t>
            </a:r>
            <a:r>
              <a:rPr lang="en-US" sz="2400" dirty="0" err="1">
                <a:latin typeface="Calibri" charset="0"/>
                <a:ea typeface="ＭＳ Ｐゴシック" charset="0"/>
                <a:sym typeface="Calibri" charset="0"/>
              </a:rPr>
              <a:t>normals</a:t>
            </a:r>
            <a:r>
              <a:rPr lang="en-US" sz="2400" dirty="0">
                <a:latin typeface="Calibri" charset="0"/>
                <a:ea typeface="ＭＳ Ｐゴシック" charset="0"/>
                <a:sym typeface="Calibri" charset="0"/>
              </a:rPr>
              <a:t>, scaled by albedo</a:t>
            </a:r>
          </a:p>
        </p:txBody>
      </p:sp>
      <p:sp>
        <p:nvSpPr>
          <p:cNvPr id="41988" name="Rectangle 4">
            <a:extLst>
              <a:ext uri="{FF2B5EF4-FFF2-40B4-BE49-F238E27FC236}">
                <a16:creationId xmlns:a16="http://schemas.microsoft.com/office/drawing/2014/main" id="{3810EA0F-9E56-A147-ADAE-7FE2559AFF44}"/>
              </a:ext>
            </a:extLst>
          </p:cNvPr>
          <p:cNvSpPr>
            <a:spLocks/>
          </p:cNvSpPr>
          <p:nvPr/>
        </p:nvSpPr>
        <p:spPr bwMode="auto">
          <a:xfrm>
            <a:off x="6692057" y="1415142"/>
            <a:ext cx="3247058" cy="81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Calibri" charset="0"/>
                <a:ea typeface="ＭＳ Ｐゴシック" charset="0"/>
                <a:sym typeface="Calibri" charset="0"/>
              </a:rPr>
              <a:t>Light directions, scaled by intensity</a:t>
            </a:r>
          </a:p>
        </p:txBody>
      </p:sp>
      <p:sp>
        <p:nvSpPr>
          <p:cNvPr id="41989" name="Line 5">
            <a:extLst>
              <a:ext uri="{FF2B5EF4-FFF2-40B4-BE49-F238E27FC236}">
                <a16:creationId xmlns:a16="http://schemas.microsoft.com/office/drawing/2014/main" id="{6A02B760-2BA2-B943-95C2-62413FCDCCE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21673" y="2288233"/>
            <a:ext cx="168548" cy="732234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1990" name="Line 6">
            <a:extLst>
              <a:ext uri="{FF2B5EF4-FFF2-40B4-BE49-F238E27FC236}">
                <a16:creationId xmlns:a16="http://schemas.microsoft.com/office/drawing/2014/main" id="{8150754B-8E29-2F47-A058-A19170F7AE5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28955" y="2290466"/>
            <a:ext cx="487784" cy="688703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651122-0F46-E94D-824C-85A8A8BF78D2}"/>
                  </a:ext>
                </a:extLst>
              </p:cNvPr>
              <p:cNvSpPr txBox="1"/>
              <p:nvPr/>
            </p:nvSpPr>
            <p:spPr>
              <a:xfrm>
                <a:off x="4908910" y="2943450"/>
                <a:ext cx="276262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𝐌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651122-0F46-E94D-824C-85A8A8BF7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910" y="2943450"/>
                <a:ext cx="2762622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84575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autoUpdateAnimBg="0"/>
      <p:bldP spid="41988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>
            <a:extLst>
              <a:ext uri="{FF2B5EF4-FFF2-40B4-BE49-F238E27FC236}">
                <a16:creationId xmlns:a16="http://schemas.microsoft.com/office/drawing/2014/main" id="{935401AF-0F7F-A247-9424-7D02508377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>
                <a:sym typeface="Calibri" charset="0"/>
              </a:rPr>
              <a:t>Unknown Lighting</a:t>
            </a:r>
            <a:endParaRPr lang="en-US" sz="1266">
              <a:sym typeface="Calibri" charset="0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D015445E-A5F7-1D44-9370-B3371A890953}"/>
              </a:ext>
            </a:extLst>
          </p:cNvPr>
          <p:cNvSpPr>
            <a:spLocks/>
          </p:cNvSpPr>
          <p:nvPr/>
        </p:nvSpPr>
        <p:spPr bwMode="auto">
          <a:xfrm>
            <a:off x="8076159" y="6406036"/>
            <a:ext cx="2134195" cy="26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 anchor="ctr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9pPr>
          </a:lstStyle>
          <a:p>
            <a:pPr algn="r" defTabSz="642915" eaLnBrk="1"/>
            <a:fld id="{B435C044-3AF6-3440-B77F-2594D3BAA4D9}" type="slidenum">
              <a:rPr lang="en-US" altLang="en-US" sz="1125">
                <a:solidFill>
                  <a:srgbClr val="888888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pPr algn="r" defTabSz="642915" eaLnBrk="1"/>
              <a:t>58</a:t>
            </a:fld>
            <a:endParaRPr lang="en-US" altLang="en-US" sz="1266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922E5A78-0D05-8141-BFFD-08171F00C474}"/>
              </a:ext>
            </a:extLst>
          </p:cNvPr>
          <p:cNvSpPr>
            <a:spLocks/>
          </p:cNvSpPr>
          <p:nvPr/>
        </p:nvSpPr>
        <p:spPr bwMode="auto">
          <a:xfrm>
            <a:off x="2300884" y="3344168"/>
            <a:ext cx="3019351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id="{148277B7-F877-D84D-864B-FD2A9D85E350}"/>
              </a:ext>
            </a:extLst>
          </p:cNvPr>
          <p:cNvSpPr>
            <a:spLocks/>
          </p:cNvSpPr>
          <p:nvPr/>
        </p:nvSpPr>
        <p:spPr bwMode="auto">
          <a:xfrm>
            <a:off x="3635872" y="3890272"/>
            <a:ext cx="157095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I</a:t>
            </a:r>
          </a:p>
        </p:txBody>
      </p:sp>
      <p:sp>
        <p:nvSpPr>
          <p:cNvPr id="43013" name="Rectangle 5">
            <a:extLst>
              <a:ext uri="{FF2B5EF4-FFF2-40B4-BE49-F238E27FC236}">
                <a16:creationId xmlns:a16="http://schemas.microsoft.com/office/drawing/2014/main" id="{4DB3F429-7CC3-2D4E-A3DB-4629E049A964}"/>
              </a:ext>
            </a:extLst>
          </p:cNvPr>
          <p:cNvSpPr>
            <a:spLocks/>
          </p:cNvSpPr>
          <p:nvPr/>
        </p:nvSpPr>
        <p:spPr bwMode="auto">
          <a:xfrm rot="16200000">
            <a:off x="1260142" y="3923423"/>
            <a:ext cx="1561326" cy="37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969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n = # images</a:t>
            </a:r>
            <a:endParaRPr lang="en-US" sz="1266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3014" name="Rectangle 6">
            <a:extLst>
              <a:ext uri="{FF2B5EF4-FFF2-40B4-BE49-F238E27FC236}">
                <a16:creationId xmlns:a16="http://schemas.microsoft.com/office/drawing/2014/main" id="{A61C93C2-CB99-2E4F-9558-97D4C6E865D2}"/>
              </a:ext>
            </a:extLst>
          </p:cNvPr>
          <p:cNvSpPr>
            <a:spLocks/>
          </p:cNvSpPr>
          <p:nvPr/>
        </p:nvSpPr>
        <p:spPr bwMode="auto">
          <a:xfrm>
            <a:off x="3111252" y="2870836"/>
            <a:ext cx="1405834" cy="37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969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p = # pixels</a:t>
            </a:r>
            <a:endParaRPr lang="en-US" sz="1266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3015" name="Rectangle 7">
            <a:extLst>
              <a:ext uri="{FF2B5EF4-FFF2-40B4-BE49-F238E27FC236}">
                <a16:creationId xmlns:a16="http://schemas.microsoft.com/office/drawing/2014/main" id="{B655B89B-8A96-2944-8D32-8BDCCC0684BF}"/>
              </a:ext>
            </a:extLst>
          </p:cNvPr>
          <p:cNvSpPr>
            <a:spLocks/>
          </p:cNvSpPr>
          <p:nvPr/>
        </p:nvSpPr>
        <p:spPr bwMode="auto">
          <a:xfrm>
            <a:off x="5745511" y="3344168"/>
            <a:ext cx="926455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3016" name="Rectangle 8">
            <a:extLst>
              <a:ext uri="{FF2B5EF4-FFF2-40B4-BE49-F238E27FC236}">
                <a16:creationId xmlns:a16="http://schemas.microsoft.com/office/drawing/2014/main" id="{CD659506-F9E3-A746-94FA-107060922C52}"/>
              </a:ext>
            </a:extLst>
          </p:cNvPr>
          <p:cNvSpPr>
            <a:spLocks/>
          </p:cNvSpPr>
          <p:nvPr/>
        </p:nvSpPr>
        <p:spPr bwMode="auto">
          <a:xfrm>
            <a:off x="6994550" y="3344168"/>
            <a:ext cx="3018234" cy="928688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3017" name="Rectangle 9">
            <a:extLst>
              <a:ext uri="{FF2B5EF4-FFF2-40B4-BE49-F238E27FC236}">
                <a16:creationId xmlns:a16="http://schemas.microsoft.com/office/drawing/2014/main" id="{90D2DED8-B515-B442-A2D4-CC1B7F72EF48}"/>
              </a:ext>
            </a:extLst>
          </p:cNvPr>
          <p:cNvSpPr>
            <a:spLocks/>
          </p:cNvSpPr>
          <p:nvPr/>
        </p:nvSpPr>
        <p:spPr bwMode="auto">
          <a:xfrm>
            <a:off x="5997601" y="3890271"/>
            <a:ext cx="501170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M</a:t>
            </a:r>
            <a:r>
              <a:rPr lang="en-US" sz="2400" baseline="300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T</a:t>
            </a:r>
          </a:p>
        </p:txBody>
      </p:sp>
      <p:sp>
        <p:nvSpPr>
          <p:cNvPr id="43018" name="Rectangle 10">
            <a:extLst>
              <a:ext uri="{FF2B5EF4-FFF2-40B4-BE49-F238E27FC236}">
                <a16:creationId xmlns:a16="http://schemas.microsoft.com/office/drawing/2014/main" id="{117B6AC1-4249-D44D-AB18-8E61BB24EDAA}"/>
              </a:ext>
            </a:extLst>
          </p:cNvPr>
          <p:cNvSpPr>
            <a:spLocks/>
          </p:cNvSpPr>
          <p:nvPr/>
        </p:nvSpPr>
        <p:spPr bwMode="auto">
          <a:xfrm>
            <a:off x="8347398" y="3587779"/>
            <a:ext cx="310984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G</a:t>
            </a:r>
          </a:p>
        </p:txBody>
      </p:sp>
      <p:sp>
        <p:nvSpPr>
          <p:cNvPr id="43019" name="Rectangle 11">
            <a:extLst>
              <a:ext uri="{FF2B5EF4-FFF2-40B4-BE49-F238E27FC236}">
                <a16:creationId xmlns:a16="http://schemas.microsoft.com/office/drawing/2014/main" id="{7EF8070C-EF47-2740-8E4C-7530222A3A44}"/>
              </a:ext>
            </a:extLst>
          </p:cNvPr>
          <p:cNvSpPr>
            <a:spLocks/>
          </p:cNvSpPr>
          <p:nvPr/>
        </p:nvSpPr>
        <p:spPr bwMode="auto">
          <a:xfrm>
            <a:off x="5392788" y="3977540"/>
            <a:ext cx="179537" cy="26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266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965911609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>
            <a:extLst>
              <a:ext uri="{FF2B5EF4-FFF2-40B4-BE49-F238E27FC236}">
                <a16:creationId xmlns:a16="http://schemas.microsoft.com/office/drawing/2014/main" id="{EFD0288A-BCFE-5D49-B4EC-0D3AF4F37E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>
                <a:sym typeface="Calibri" charset="0"/>
              </a:rPr>
              <a:t>Unknown Lighting</a:t>
            </a:r>
            <a:endParaRPr lang="en-US" sz="1266">
              <a:sym typeface="Calibri" charset="0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60704232-81A4-FA4C-B48E-6505AC592C50}"/>
              </a:ext>
            </a:extLst>
          </p:cNvPr>
          <p:cNvSpPr>
            <a:spLocks/>
          </p:cNvSpPr>
          <p:nvPr/>
        </p:nvSpPr>
        <p:spPr bwMode="auto">
          <a:xfrm>
            <a:off x="8076159" y="6406036"/>
            <a:ext cx="2134195" cy="265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tIns="45720" rIns="45720" bIns="45720" anchor="ctr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9pPr>
          </a:lstStyle>
          <a:p>
            <a:pPr algn="r" defTabSz="642915" eaLnBrk="1"/>
            <a:fld id="{D37CF2C0-AF8A-2A4E-A609-682DCE834555}" type="slidenum">
              <a:rPr lang="en-US" altLang="en-US" sz="1125">
                <a:solidFill>
                  <a:srgbClr val="888888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pPr algn="r" defTabSz="642915" eaLnBrk="1"/>
              <a:t>59</a:t>
            </a:fld>
            <a:endParaRPr lang="en-US" altLang="en-US" sz="1266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44035" name="Picture 3" descr="pasted-image.png">
            <a:extLst>
              <a:ext uri="{FF2B5EF4-FFF2-40B4-BE49-F238E27FC236}">
                <a16:creationId xmlns:a16="http://schemas.microsoft.com/office/drawing/2014/main" id="{9FB34635-5285-FE4B-A186-847F772E6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t="638" r="1701" b="59506"/>
          <a:stretch>
            <a:fillRect/>
          </a:stretch>
        </p:blipFill>
        <p:spPr bwMode="auto">
          <a:xfrm>
            <a:off x="2285256" y="3634384"/>
            <a:ext cx="3037210" cy="95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36" name="Rectangle 4">
            <a:extLst>
              <a:ext uri="{FF2B5EF4-FFF2-40B4-BE49-F238E27FC236}">
                <a16:creationId xmlns:a16="http://schemas.microsoft.com/office/drawing/2014/main" id="{F3808E8A-AB26-4147-B7C6-F42E260CD81E}"/>
              </a:ext>
            </a:extLst>
          </p:cNvPr>
          <p:cNvSpPr>
            <a:spLocks/>
          </p:cNvSpPr>
          <p:nvPr/>
        </p:nvSpPr>
        <p:spPr bwMode="auto">
          <a:xfrm>
            <a:off x="2294187" y="3345285"/>
            <a:ext cx="3019351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31C1E104-FD61-4E41-8AAF-D04B7F3AF194}"/>
              </a:ext>
            </a:extLst>
          </p:cNvPr>
          <p:cNvSpPr>
            <a:spLocks/>
          </p:cNvSpPr>
          <p:nvPr/>
        </p:nvSpPr>
        <p:spPr bwMode="auto">
          <a:xfrm>
            <a:off x="5738814" y="3345285"/>
            <a:ext cx="926455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6AD3E885-C4F3-0B4B-9ACD-CEAD04BF37C1}"/>
              </a:ext>
            </a:extLst>
          </p:cNvPr>
          <p:cNvSpPr>
            <a:spLocks/>
          </p:cNvSpPr>
          <p:nvPr/>
        </p:nvSpPr>
        <p:spPr bwMode="auto">
          <a:xfrm>
            <a:off x="6987853" y="3345284"/>
            <a:ext cx="3018234" cy="928688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FBA001CF-AD2D-1D45-8B0D-591C55A7952A}"/>
              </a:ext>
            </a:extLst>
          </p:cNvPr>
          <p:cNvSpPr>
            <a:spLocks/>
          </p:cNvSpPr>
          <p:nvPr/>
        </p:nvSpPr>
        <p:spPr bwMode="auto">
          <a:xfrm>
            <a:off x="5386091" y="3978656"/>
            <a:ext cx="179537" cy="26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266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=</a:t>
            </a:r>
          </a:p>
        </p:txBody>
      </p:sp>
      <p:sp>
        <p:nvSpPr>
          <p:cNvPr id="44040" name="Rectangle 8">
            <a:extLst>
              <a:ext uri="{FF2B5EF4-FFF2-40B4-BE49-F238E27FC236}">
                <a16:creationId xmlns:a16="http://schemas.microsoft.com/office/drawing/2014/main" id="{A7C08B65-3742-D245-BAAB-3D1C6BB13A8C}"/>
              </a:ext>
            </a:extLst>
          </p:cNvPr>
          <p:cNvSpPr>
            <a:spLocks/>
          </p:cNvSpPr>
          <p:nvPr/>
        </p:nvSpPr>
        <p:spPr bwMode="auto">
          <a:xfrm>
            <a:off x="6737823" y="3756530"/>
            <a:ext cx="134653" cy="26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266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*</a:t>
            </a:r>
          </a:p>
        </p:txBody>
      </p:sp>
      <p:pic>
        <p:nvPicPr>
          <p:cNvPr id="44041" name="Picture 9" descr="pasted-image.jpg">
            <a:extLst>
              <a:ext uri="{FF2B5EF4-FFF2-40B4-BE49-F238E27FC236}">
                <a16:creationId xmlns:a16="http://schemas.microsoft.com/office/drawing/2014/main" id="{ACCE86F3-199B-B641-A85B-6E8592AE6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325" y="3568528"/>
            <a:ext cx="205383" cy="25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4042" name="Picture 10" descr="pasted-image.jpg">
            <a:extLst>
              <a:ext uri="{FF2B5EF4-FFF2-40B4-BE49-F238E27FC236}">
                <a16:creationId xmlns:a16="http://schemas.microsoft.com/office/drawing/2014/main" id="{980294F4-1FDD-9948-8B18-C2DA0A29D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350" y="3397747"/>
            <a:ext cx="205383" cy="257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4043" name="Picture 11" descr="pasted-image.jpg">
            <a:extLst>
              <a:ext uri="{FF2B5EF4-FFF2-40B4-BE49-F238E27FC236}">
                <a16:creationId xmlns:a16="http://schemas.microsoft.com/office/drawing/2014/main" id="{E2D6640B-66A2-484B-95B6-03360C0F8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561" y="3595317"/>
            <a:ext cx="205383" cy="25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44" name="Line 12">
            <a:extLst>
              <a:ext uri="{FF2B5EF4-FFF2-40B4-BE49-F238E27FC236}">
                <a16:creationId xmlns:a16="http://schemas.microsoft.com/office/drawing/2014/main" id="{79D7FA26-F287-D444-89F8-DE90C5063E3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17406" y="3759399"/>
            <a:ext cx="219894" cy="453182"/>
          </a:xfrm>
          <a:prstGeom prst="line">
            <a:avLst/>
          </a:prstGeom>
          <a:noFill/>
          <a:ln w="25400" cap="flat" cmpd="sng">
            <a:solidFill>
              <a:srgbClr val="F5D328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4045" name="Line 13">
            <a:extLst>
              <a:ext uri="{FF2B5EF4-FFF2-40B4-BE49-F238E27FC236}">
                <a16:creationId xmlns:a16="http://schemas.microsoft.com/office/drawing/2014/main" id="{7DA7ACCC-8B29-6948-AE85-1D815674C6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46230" y="3714750"/>
            <a:ext cx="45764" cy="497830"/>
          </a:xfrm>
          <a:prstGeom prst="line">
            <a:avLst/>
          </a:prstGeom>
          <a:noFill/>
          <a:ln w="25400" cap="flat" cmpd="sng">
            <a:solidFill>
              <a:srgbClr val="F5D328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4046" name="Line 14">
            <a:extLst>
              <a:ext uri="{FF2B5EF4-FFF2-40B4-BE49-F238E27FC236}">
                <a16:creationId xmlns:a16="http://schemas.microsoft.com/office/drawing/2014/main" id="{5F0DDCC4-F6E1-4A4C-8A55-3B446D5C2B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46230" y="3848697"/>
            <a:ext cx="320352" cy="363885"/>
          </a:xfrm>
          <a:prstGeom prst="line">
            <a:avLst/>
          </a:prstGeom>
          <a:noFill/>
          <a:ln w="25400" cap="flat" cmpd="sng">
            <a:solidFill>
              <a:srgbClr val="F5D328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pic>
        <p:nvPicPr>
          <p:cNvPr id="44047" name="Picture 15" descr="pasted-image.png">
            <a:extLst>
              <a:ext uri="{FF2B5EF4-FFF2-40B4-BE49-F238E27FC236}">
                <a16:creationId xmlns:a16="http://schemas.microsoft.com/office/drawing/2014/main" id="{461262F5-1B6D-F24E-8262-15E76233F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4" t="56970" r="29964" b="3700"/>
          <a:stretch>
            <a:fillRect/>
          </a:stretch>
        </p:blipFill>
        <p:spPr bwMode="auto">
          <a:xfrm>
            <a:off x="8163224" y="3365378"/>
            <a:ext cx="945431" cy="87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4048" name="Rectangle 16">
            <a:extLst>
              <a:ext uri="{FF2B5EF4-FFF2-40B4-BE49-F238E27FC236}">
                <a16:creationId xmlns:a16="http://schemas.microsoft.com/office/drawing/2014/main" id="{9BC5FB1D-5536-7642-94DC-3F7647C0665A}"/>
              </a:ext>
            </a:extLst>
          </p:cNvPr>
          <p:cNvSpPr>
            <a:spLocks/>
          </p:cNvSpPr>
          <p:nvPr/>
        </p:nvSpPr>
        <p:spPr bwMode="auto">
          <a:xfrm>
            <a:off x="3629175" y="4958486"/>
            <a:ext cx="157095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I</a:t>
            </a:r>
          </a:p>
        </p:txBody>
      </p:sp>
      <p:sp>
        <p:nvSpPr>
          <p:cNvPr id="44049" name="Rectangle 17">
            <a:extLst>
              <a:ext uri="{FF2B5EF4-FFF2-40B4-BE49-F238E27FC236}">
                <a16:creationId xmlns:a16="http://schemas.microsoft.com/office/drawing/2014/main" id="{588A1A34-420E-9247-A008-D690216C2EAC}"/>
              </a:ext>
            </a:extLst>
          </p:cNvPr>
          <p:cNvSpPr>
            <a:spLocks/>
          </p:cNvSpPr>
          <p:nvPr/>
        </p:nvSpPr>
        <p:spPr bwMode="auto">
          <a:xfrm>
            <a:off x="6072560" y="4958486"/>
            <a:ext cx="442430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M</a:t>
            </a:r>
            <a:r>
              <a:rPr lang="en-US" sz="2400" baseline="300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T</a:t>
            </a:r>
          </a:p>
        </p:txBody>
      </p:sp>
      <p:sp>
        <p:nvSpPr>
          <p:cNvPr id="44050" name="Rectangle 18">
            <a:extLst>
              <a:ext uri="{FF2B5EF4-FFF2-40B4-BE49-F238E27FC236}">
                <a16:creationId xmlns:a16="http://schemas.microsoft.com/office/drawing/2014/main" id="{4D74FDDD-82F6-5742-B5B8-3207E2AB31DE}"/>
              </a:ext>
            </a:extLst>
          </p:cNvPr>
          <p:cNvSpPr>
            <a:spLocks/>
          </p:cNvSpPr>
          <p:nvPr/>
        </p:nvSpPr>
        <p:spPr bwMode="auto">
          <a:xfrm>
            <a:off x="8340700" y="4308851"/>
            <a:ext cx="310984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G</a:t>
            </a:r>
          </a:p>
        </p:txBody>
      </p:sp>
      <p:sp>
        <p:nvSpPr>
          <p:cNvPr id="44051" name="Rectangle 19">
            <a:extLst>
              <a:ext uri="{FF2B5EF4-FFF2-40B4-BE49-F238E27FC236}">
                <a16:creationId xmlns:a16="http://schemas.microsoft.com/office/drawing/2014/main" id="{A6663CDA-6CE7-BA45-9DAC-87E9A0A6FF6A}"/>
              </a:ext>
            </a:extLst>
          </p:cNvPr>
          <p:cNvSpPr>
            <a:spLocks/>
          </p:cNvSpPr>
          <p:nvPr/>
        </p:nvSpPr>
        <p:spPr bwMode="auto">
          <a:xfrm>
            <a:off x="2526359" y="2651231"/>
            <a:ext cx="2555007" cy="67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969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Measurements </a:t>
            </a:r>
          </a:p>
          <a:p>
            <a:pPr>
              <a:defRPr/>
            </a:pPr>
            <a:r>
              <a:rPr lang="en-US" sz="1969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(one image per row)</a:t>
            </a:r>
            <a:endParaRPr lang="en-US" sz="1266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4052" name="Rectangle 20">
            <a:extLst>
              <a:ext uri="{FF2B5EF4-FFF2-40B4-BE49-F238E27FC236}">
                <a16:creationId xmlns:a16="http://schemas.microsoft.com/office/drawing/2014/main" id="{4EFC7E43-8385-5146-9133-2659CB49130D}"/>
              </a:ext>
            </a:extLst>
          </p:cNvPr>
          <p:cNvSpPr>
            <a:spLocks/>
          </p:cNvSpPr>
          <p:nvPr/>
        </p:nvSpPr>
        <p:spPr bwMode="auto">
          <a:xfrm>
            <a:off x="5036717" y="2615513"/>
            <a:ext cx="2350003" cy="67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969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Light directions</a:t>
            </a:r>
          </a:p>
          <a:p>
            <a:pPr>
              <a:defRPr/>
            </a:pPr>
            <a:r>
              <a:rPr lang="en-US" sz="1969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(scaled by intensity)</a:t>
            </a:r>
            <a:endParaRPr lang="en-US" sz="1266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4053" name="Rectangle 21">
            <a:extLst>
              <a:ext uri="{FF2B5EF4-FFF2-40B4-BE49-F238E27FC236}">
                <a16:creationId xmlns:a16="http://schemas.microsoft.com/office/drawing/2014/main" id="{86EA5CB3-776C-194A-ABB2-3BED5CF80FE1}"/>
              </a:ext>
            </a:extLst>
          </p:cNvPr>
          <p:cNvSpPr>
            <a:spLocks/>
          </p:cNvSpPr>
          <p:nvPr/>
        </p:nvSpPr>
        <p:spPr bwMode="auto">
          <a:xfrm>
            <a:off x="7539261" y="2611048"/>
            <a:ext cx="2207336" cy="67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969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Surface normals</a:t>
            </a:r>
          </a:p>
          <a:p>
            <a:pPr>
              <a:defRPr/>
            </a:pPr>
            <a:r>
              <a:rPr lang="en-US" sz="1969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(scaled by albedo)</a:t>
            </a:r>
            <a:endParaRPr lang="en-US" sz="1266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4054" name="Rectangle 22">
            <a:extLst>
              <a:ext uri="{FF2B5EF4-FFF2-40B4-BE49-F238E27FC236}">
                <a16:creationId xmlns:a16="http://schemas.microsoft.com/office/drawing/2014/main" id="{E564EDA7-DE41-FF40-AE30-85CA70E50308}"/>
              </a:ext>
            </a:extLst>
          </p:cNvPr>
          <p:cNvSpPr>
            <a:spLocks/>
          </p:cNvSpPr>
          <p:nvPr/>
        </p:nvSpPr>
        <p:spPr bwMode="auto">
          <a:xfrm>
            <a:off x="3161481" y="5689156"/>
            <a:ext cx="6844606" cy="105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3200" dirty="0">
                <a:latin typeface="Calibri" charset="0"/>
                <a:ea typeface="ＭＳ Ｐゴシック" charset="0"/>
                <a:sym typeface="Calibri" charset="0"/>
              </a:rPr>
              <a:t>Both M and G are now unknown!</a:t>
            </a:r>
          </a:p>
          <a:p>
            <a:pPr>
              <a:defRPr/>
            </a:pPr>
            <a:r>
              <a:rPr lang="en-US" sz="3200" dirty="0">
                <a:latin typeface="Calibri" charset="0"/>
                <a:ea typeface="ＭＳ Ｐゴシック" charset="0"/>
                <a:sym typeface="Calibri" charset="0"/>
              </a:rPr>
              <a:t>This is a matrix factorization problem.</a:t>
            </a:r>
            <a:endParaRPr lang="en-US" sz="3200" dirty="0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7403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54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pasted-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0176" flipH="1">
            <a:off x="6117338" y="3613070"/>
            <a:ext cx="2009180" cy="200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6" name="Picture 2" descr="pasted-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401107" flipH="1">
            <a:off x="8257772" y="3608665"/>
            <a:ext cx="2009180" cy="200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7" name="Picture 3" descr="pasted-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7347" y="1883539"/>
            <a:ext cx="1785938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>
              <a:defRPr/>
            </a:pPr>
            <a:r>
              <a:rPr lang="en-US" dirty="0"/>
              <a:t>Till now: 3D structure from multiple cameras</a:t>
            </a:r>
            <a:endParaRPr lang="en-US" sz="1266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Problems:</a:t>
            </a:r>
          </a:p>
          <a:p>
            <a:pPr lvl="1"/>
            <a:r>
              <a:rPr lang="en-US" dirty="0"/>
              <a:t>requires calibrated cameras</a:t>
            </a:r>
          </a:p>
          <a:p>
            <a:pPr lvl="1"/>
            <a:r>
              <a:rPr lang="en-US" dirty="0"/>
              <a:t>requires correspondence</a:t>
            </a:r>
          </a:p>
          <a:p>
            <a:r>
              <a:rPr lang="en-US" dirty="0"/>
              <a:t>Other cues to 3D structure?</a:t>
            </a:r>
          </a:p>
        </p:txBody>
      </p:sp>
      <p:sp>
        <p:nvSpPr>
          <p:cNvPr id="6150" name="Rectangle 6"/>
          <p:cNvSpPr>
            <a:spLocks/>
          </p:cNvSpPr>
          <p:nvPr/>
        </p:nvSpPr>
        <p:spPr bwMode="auto">
          <a:xfrm>
            <a:off x="2457154" y="6292562"/>
            <a:ext cx="3358163" cy="26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/>
            </a:pPr>
            <a:r>
              <a:rPr lang="en-US" sz="1266">
                <a:ea typeface="ＭＳ Ｐゴシック" charset="0"/>
                <a:cs typeface="Helvetica Light" charset="0"/>
              </a:rPr>
              <a:t>Key Idea: use feature motion to understand shape</a:t>
            </a:r>
          </a:p>
        </p:txBody>
      </p:sp>
    </p:spTree>
    <p:extLst>
      <p:ext uri="{BB962C8B-B14F-4D97-AF65-F5344CB8AC3E}">
        <p14:creationId xmlns:p14="http://schemas.microsoft.com/office/powerpoint/2010/main" val="3728037377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>
            <a:extLst>
              <a:ext uri="{FF2B5EF4-FFF2-40B4-BE49-F238E27FC236}">
                <a16:creationId xmlns:a16="http://schemas.microsoft.com/office/drawing/2014/main" id="{4ABD95B4-CC63-E44C-900E-B5C09F686C2A}"/>
              </a:ext>
            </a:extLst>
          </p:cNvPr>
          <p:cNvSpPr>
            <a:spLocks/>
          </p:cNvSpPr>
          <p:nvPr/>
        </p:nvSpPr>
        <p:spPr bwMode="auto">
          <a:xfrm>
            <a:off x="2008437" y="3247058"/>
            <a:ext cx="3019351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7F957EBF-22B1-1947-AAA9-E6527D276A28}"/>
              </a:ext>
            </a:extLst>
          </p:cNvPr>
          <p:cNvSpPr>
            <a:spLocks/>
          </p:cNvSpPr>
          <p:nvPr/>
        </p:nvSpPr>
        <p:spPr bwMode="auto">
          <a:xfrm>
            <a:off x="5453064" y="3247058"/>
            <a:ext cx="926455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DB0F7342-B6D1-F34F-AF28-5000553E2F89}"/>
              </a:ext>
            </a:extLst>
          </p:cNvPr>
          <p:cNvSpPr>
            <a:spLocks/>
          </p:cNvSpPr>
          <p:nvPr/>
        </p:nvSpPr>
        <p:spPr bwMode="auto">
          <a:xfrm>
            <a:off x="6702103" y="3247058"/>
            <a:ext cx="3018234" cy="928688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C063639C-5CBC-1444-B9DD-982E9DF64CC5}"/>
              </a:ext>
            </a:extLst>
          </p:cNvPr>
          <p:cNvSpPr>
            <a:spLocks/>
          </p:cNvSpPr>
          <p:nvPr/>
        </p:nvSpPr>
        <p:spPr bwMode="auto">
          <a:xfrm>
            <a:off x="5100341" y="3880430"/>
            <a:ext cx="179537" cy="26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266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=</a:t>
            </a:r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AE9AE829-DC23-784D-8371-309AFFE691E6}"/>
              </a:ext>
            </a:extLst>
          </p:cNvPr>
          <p:cNvSpPr>
            <a:spLocks/>
          </p:cNvSpPr>
          <p:nvPr/>
        </p:nvSpPr>
        <p:spPr bwMode="auto">
          <a:xfrm>
            <a:off x="6452073" y="3658304"/>
            <a:ext cx="134653" cy="26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266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*</a:t>
            </a:r>
          </a:p>
        </p:txBody>
      </p:sp>
      <p:sp>
        <p:nvSpPr>
          <p:cNvPr id="45062" name="Line 6">
            <a:extLst>
              <a:ext uri="{FF2B5EF4-FFF2-40B4-BE49-F238E27FC236}">
                <a16:creationId xmlns:a16="http://schemas.microsoft.com/office/drawing/2014/main" id="{2939AF4C-E471-3942-BDD3-FA932CE3562E}"/>
              </a:ext>
            </a:extLst>
          </p:cNvPr>
          <p:cNvSpPr>
            <a:spLocks noChangeShapeType="1"/>
          </p:cNvSpPr>
          <p:nvPr/>
        </p:nvSpPr>
        <p:spPr bwMode="auto">
          <a:xfrm>
            <a:off x="2024063" y="3791769"/>
            <a:ext cx="563687" cy="0"/>
          </a:xfrm>
          <a:prstGeom prst="line">
            <a:avLst/>
          </a:prstGeom>
          <a:noFill/>
          <a:ln w="12700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5063" name="Line 7">
            <a:extLst>
              <a:ext uri="{FF2B5EF4-FFF2-40B4-BE49-F238E27FC236}">
                <a16:creationId xmlns:a16="http://schemas.microsoft.com/office/drawing/2014/main" id="{9FD265FB-BE6F-254C-A49F-F2463DE2EE7B}"/>
              </a:ext>
            </a:extLst>
          </p:cNvPr>
          <p:cNvSpPr>
            <a:spLocks noChangeShapeType="1"/>
          </p:cNvSpPr>
          <p:nvPr/>
        </p:nvSpPr>
        <p:spPr bwMode="auto">
          <a:xfrm>
            <a:off x="7585025" y="3254871"/>
            <a:ext cx="0" cy="62508"/>
          </a:xfrm>
          <a:prstGeom prst="line">
            <a:avLst/>
          </a:prstGeom>
          <a:noFill/>
          <a:ln w="12700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5064" name="Line 8">
            <a:extLst>
              <a:ext uri="{FF2B5EF4-FFF2-40B4-BE49-F238E27FC236}">
                <a16:creationId xmlns:a16="http://schemas.microsoft.com/office/drawing/2014/main" id="{F4DDEE56-6F0B-D04B-8E9F-BBC64E9DF2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98318" y="3791769"/>
            <a:ext cx="1836167" cy="0"/>
          </a:xfrm>
          <a:prstGeom prst="line">
            <a:avLst/>
          </a:prstGeom>
          <a:noFill/>
          <a:ln w="12700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pic>
        <p:nvPicPr>
          <p:cNvPr id="45066" name="Picture 10" descr="pasted-image.pdf">
            <a:extLst>
              <a:ext uri="{FF2B5EF4-FFF2-40B4-BE49-F238E27FC236}">
                <a16:creationId xmlns:a16="http://schemas.microsoft.com/office/drawing/2014/main" id="{CE5C8DB7-5679-1243-9E02-428824B43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663" y="3684613"/>
            <a:ext cx="773535" cy="21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5067" name="Picture 11" descr="pasted-image.pdf">
            <a:extLst>
              <a:ext uri="{FF2B5EF4-FFF2-40B4-BE49-F238E27FC236}">
                <a16:creationId xmlns:a16="http://schemas.microsoft.com/office/drawing/2014/main" id="{F9085BF7-6554-854C-A791-C7AADB338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080" y="3360912"/>
            <a:ext cx="264542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5068" name="Line 12">
            <a:extLst>
              <a:ext uri="{FF2B5EF4-FFF2-40B4-BE49-F238E27FC236}">
                <a16:creationId xmlns:a16="http://schemas.microsoft.com/office/drawing/2014/main" id="{01C1C94A-AB63-0A42-A18C-99D07F40D12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2475" y="3243709"/>
            <a:ext cx="0" cy="369466"/>
          </a:xfrm>
          <a:prstGeom prst="line">
            <a:avLst/>
          </a:prstGeom>
          <a:noFill/>
          <a:ln w="12700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5069" name="Line 13">
            <a:extLst>
              <a:ext uri="{FF2B5EF4-FFF2-40B4-BE49-F238E27FC236}">
                <a16:creationId xmlns:a16="http://schemas.microsoft.com/office/drawing/2014/main" id="{D15AABED-0773-E448-86C2-196F2D128D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92475" y="3969246"/>
            <a:ext cx="0" cy="802556"/>
          </a:xfrm>
          <a:prstGeom prst="line">
            <a:avLst/>
          </a:prstGeom>
          <a:noFill/>
          <a:ln w="12700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5070" name="Line 14">
            <a:extLst>
              <a:ext uri="{FF2B5EF4-FFF2-40B4-BE49-F238E27FC236}">
                <a16:creationId xmlns:a16="http://schemas.microsoft.com/office/drawing/2014/main" id="{3FD3E68D-3EF8-C844-93B0-5B8E830540F3}"/>
              </a:ext>
            </a:extLst>
          </p:cNvPr>
          <p:cNvSpPr>
            <a:spLocks noChangeShapeType="1"/>
          </p:cNvSpPr>
          <p:nvPr/>
        </p:nvSpPr>
        <p:spPr bwMode="auto">
          <a:xfrm>
            <a:off x="7585025" y="4103191"/>
            <a:ext cx="0" cy="62508"/>
          </a:xfrm>
          <a:prstGeom prst="line">
            <a:avLst/>
          </a:prstGeom>
          <a:noFill/>
          <a:ln w="12700" cap="flat" cmpd="sng">
            <a:solidFill>
              <a:srgbClr val="DCDEE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pic>
        <p:nvPicPr>
          <p:cNvPr id="45071" name="Picture 15" descr="pasted-image.pdf">
            <a:extLst>
              <a:ext uri="{FF2B5EF4-FFF2-40B4-BE49-F238E27FC236}">
                <a16:creationId xmlns:a16="http://schemas.microsoft.com/office/drawing/2014/main" id="{744D2A2B-089C-E64F-8A1C-E3D53BD5A5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398" y="3695775"/>
            <a:ext cx="81484" cy="19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5072" name="Picture 16" descr="pasted-image.pdf">
            <a:extLst>
              <a:ext uri="{FF2B5EF4-FFF2-40B4-BE49-F238E27FC236}">
                <a16:creationId xmlns:a16="http://schemas.microsoft.com/office/drawing/2014/main" id="{5576B667-7644-6641-82DA-B6BC631A3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362" y="2954612"/>
            <a:ext cx="98227" cy="19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5073" name="Picture 17" descr="pasted-image.pdf">
            <a:extLst>
              <a:ext uri="{FF2B5EF4-FFF2-40B4-BE49-F238E27FC236}">
                <a16:creationId xmlns:a16="http://schemas.microsoft.com/office/drawing/2014/main" id="{BDC3EC01-8602-A042-93D0-948A1041A0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913" y="2954612"/>
            <a:ext cx="99343" cy="19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5074" name="Picture 18" descr="pasted-image.pdf">
            <a:extLst>
              <a:ext uri="{FF2B5EF4-FFF2-40B4-BE49-F238E27FC236}">
                <a16:creationId xmlns:a16="http://schemas.microsoft.com/office/drawing/2014/main" id="{3A5001E6-1BFD-014D-95ED-EA0526B8E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25" y="3668986"/>
            <a:ext cx="81484" cy="19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5075" name="Rectangle 19">
            <a:extLst>
              <a:ext uri="{FF2B5EF4-FFF2-40B4-BE49-F238E27FC236}">
                <a16:creationId xmlns:a16="http://schemas.microsoft.com/office/drawing/2014/main" id="{4875A1CB-70EF-6244-B930-6685232C1405}"/>
              </a:ext>
            </a:extLst>
          </p:cNvPr>
          <p:cNvSpPr>
            <a:spLocks/>
          </p:cNvSpPr>
          <p:nvPr/>
        </p:nvSpPr>
        <p:spPr bwMode="auto">
          <a:xfrm>
            <a:off x="3343425" y="4860259"/>
            <a:ext cx="157095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I</a:t>
            </a:r>
          </a:p>
        </p:txBody>
      </p:sp>
      <p:sp>
        <p:nvSpPr>
          <p:cNvPr id="45076" name="Rectangle 20">
            <a:extLst>
              <a:ext uri="{FF2B5EF4-FFF2-40B4-BE49-F238E27FC236}">
                <a16:creationId xmlns:a16="http://schemas.microsoft.com/office/drawing/2014/main" id="{02E66D78-1E08-7844-95D7-2ADBF8F01AE9}"/>
              </a:ext>
            </a:extLst>
          </p:cNvPr>
          <p:cNvSpPr>
            <a:spLocks/>
          </p:cNvSpPr>
          <p:nvPr/>
        </p:nvSpPr>
        <p:spPr bwMode="auto">
          <a:xfrm>
            <a:off x="5786811" y="4860259"/>
            <a:ext cx="328616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M</a:t>
            </a:r>
          </a:p>
        </p:txBody>
      </p:sp>
      <p:sp>
        <p:nvSpPr>
          <p:cNvPr id="45077" name="Rectangle 21">
            <a:extLst>
              <a:ext uri="{FF2B5EF4-FFF2-40B4-BE49-F238E27FC236}">
                <a16:creationId xmlns:a16="http://schemas.microsoft.com/office/drawing/2014/main" id="{CD57C1C7-E4DF-0E48-A31F-ED9268F3E01B}"/>
              </a:ext>
            </a:extLst>
          </p:cNvPr>
          <p:cNvSpPr>
            <a:spLocks/>
          </p:cNvSpPr>
          <p:nvPr/>
        </p:nvSpPr>
        <p:spPr bwMode="auto">
          <a:xfrm>
            <a:off x="8054950" y="4210624"/>
            <a:ext cx="310984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G</a:t>
            </a:r>
          </a:p>
        </p:txBody>
      </p:sp>
      <p:sp>
        <p:nvSpPr>
          <p:cNvPr id="45078" name="Rectangle 22">
            <a:extLst>
              <a:ext uri="{FF2B5EF4-FFF2-40B4-BE49-F238E27FC236}">
                <a16:creationId xmlns:a16="http://schemas.microsoft.com/office/drawing/2014/main" id="{247C010C-0827-414A-960A-D1B96C4A38AC}"/>
              </a:ext>
            </a:extLst>
          </p:cNvPr>
          <p:cNvSpPr>
            <a:spLocks/>
          </p:cNvSpPr>
          <p:nvPr/>
        </p:nvSpPr>
        <p:spPr bwMode="auto">
          <a:xfrm>
            <a:off x="3071070" y="5819064"/>
            <a:ext cx="5684249" cy="46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9pPr>
          </a:lstStyle>
          <a:p>
            <a:pPr eaLnBrk="1"/>
            <a:r>
              <a:rPr lang="en-US" altLang="en-US" sz="2531" dirty="0"/>
              <a:t>There</a:t>
            </a:r>
            <a:r>
              <a:rPr lang="ja-JP" altLang="en-US" sz="2531">
                <a:latin typeface="Arial" panose="020B0604020202020204" pitchFamily="34" charset="0"/>
              </a:rPr>
              <a:t>’</a:t>
            </a:r>
            <a:r>
              <a:rPr lang="en-US" altLang="ja-JP" sz="2531" dirty="0"/>
              <a:t>s hope: We know that I is rank 3</a:t>
            </a:r>
            <a:endParaRPr lang="en-US" altLang="en-US" sz="1266" dirty="0"/>
          </a:p>
        </p:txBody>
      </p:sp>
      <p:sp>
        <p:nvSpPr>
          <p:cNvPr id="45079" name="Rectangle 23">
            <a:extLst>
              <a:ext uri="{FF2B5EF4-FFF2-40B4-BE49-F238E27FC236}">
                <a16:creationId xmlns:a16="http://schemas.microsoft.com/office/drawing/2014/main" id="{1A07C691-73D2-D048-8596-0A485B70454D}"/>
              </a:ext>
            </a:extLst>
          </p:cNvPr>
          <p:cNvSpPr>
            <a:spLocks/>
          </p:cNvSpPr>
          <p:nvPr/>
        </p:nvSpPr>
        <p:spPr bwMode="auto">
          <a:xfrm>
            <a:off x="6081490" y="4893410"/>
            <a:ext cx="788678" cy="37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969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(n x 3)</a:t>
            </a:r>
            <a:endParaRPr lang="en-US" sz="1266" dirty="0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5080" name="Rectangle 24">
            <a:extLst>
              <a:ext uri="{FF2B5EF4-FFF2-40B4-BE49-F238E27FC236}">
                <a16:creationId xmlns:a16="http://schemas.microsoft.com/office/drawing/2014/main" id="{D63557D1-E2B8-A448-BCD9-1EE510AFF957}"/>
              </a:ext>
            </a:extLst>
          </p:cNvPr>
          <p:cNvSpPr>
            <a:spLocks/>
          </p:cNvSpPr>
          <p:nvPr/>
        </p:nvSpPr>
        <p:spPr bwMode="auto">
          <a:xfrm>
            <a:off x="8400976" y="4243775"/>
            <a:ext cx="801502" cy="37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969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(3 x p)</a:t>
            </a:r>
            <a:endParaRPr lang="en-US" sz="1266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5081" name="Rectangle 25">
            <a:extLst>
              <a:ext uri="{FF2B5EF4-FFF2-40B4-BE49-F238E27FC236}">
                <a16:creationId xmlns:a16="http://schemas.microsoft.com/office/drawing/2014/main" id="{203EB420-B944-2948-BD25-49182F4F7B89}"/>
              </a:ext>
            </a:extLst>
          </p:cNvPr>
          <p:cNvSpPr>
            <a:spLocks/>
          </p:cNvSpPr>
          <p:nvPr/>
        </p:nvSpPr>
        <p:spPr bwMode="auto">
          <a:xfrm>
            <a:off x="3715123" y="4874435"/>
            <a:ext cx="801502" cy="37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969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(n x p)</a:t>
            </a:r>
            <a:endParaRPr lang="en-US" sz="1266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5083" name="Rectangle 27">
            <a:extLst>
              <a:ext uri="{FF2B5EF4-FFF2-40B4-BE49-F238E27FC236}">
                <a16:creationId xmlns:a16="http://schemas.microsoft.com/office/drawing/2014/main" id="{EA3421FB-C614-C346-927E-8E7D8C8DD6C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defRPr/>
            </a:pPr>
            <a:r>
              <a:rPr lang="en-US">
                <a:sym typeface="Calibri" charset="0"/>
              </a:rPr>
              <a:t>Unknown Lighting</a:t>
            </a:r>
            <a:endParaRPr lang="en-US" sz="1266"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7118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78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>
            <a:extLst>
              <a:ext uri="{FF2B5EF4-FFF2-40B4-BE49-F238E27FC236}">
                <a16:creationId xmlns:a16="http://schemas.microsoft.com/office/drawing/2014/main" id="{2989FDA8-ED3B-D948-A162-B0D7B15388A2}"/>
              </a:ext>
            </a:extLst>
          </p:cNvPr>
          <p:cNvSpPr>
            <a:spLocks/>
          </p:cNvSpPr>
          <p:nvPr/>
        </p:nvSpPr>
        <p:spPr bwMode="auto">
          <a:xfrm>
            <a:off x="2008437" y="3247058"/>
            <a:ext cx="3019351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53EA98E1-EBD4-464E-8289-7F34C5522DAD}"/>
              </a:ext>
            </a:extLst>
          </p:cNvPr>
          <p:cNvSpPr>
            <a:spLocks/>
          </p:cNvSpPr>
          <p:nvPr/>
        </p:nvSpPr>
        <p:spPr bwMode="auto">
          <a:xfrm>
            <a:off x="3343425" y="3793162"/>
            <a:ext cx="157095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I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1695DE5D-D584-784F-A354-A2E342A2687F}"/>
              </a:ext>
            </a:extLst>
          </p:cNvPr>
          <p:cNvSpPr>
            <a:spLocks/>
          </p:cNvSpPr>
          <p:nvPr/>
        </p:nvSpPr>
        <p:spPr bwMode="auto">
          <a:xfrm>
            <a:off x="5453064" y="3247058"/>
            <a:ext cx="926455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1B938627-858C-154A-A97D-E856969F3945}"/>
              </a:ext>
            </a:extLst>
          </p:cNvPr>
          <p:cNvSpPr>
            <a:spLocks/>
          </p:cNvSpPr>
          <p:nvPr/>
        </p:nvSpPr>
        <p:spPr bwMode="auto">
          <a:xfrm>
            <a:off x="7520285" y="3235896"/>
            <a:ext cx="3018234" cy="928688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BADDFE0E-2467-F445-BDEB-2849023310A3}"/>
              </a:ext>
            </a:extLst>
          </p:cNvPr>
          <p:cNvSpPr>
            <a:spLocks/>
          </p:cNvSpPr>
          <p:nvPr/>
        </p:nvSpPr>
        <p:spPr bwMode="auto">
          <a:xfrm>
            <a:off x="5760021" y="3793162"/>
            <a:ext cx="294954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U</a:t>
            </a:r>
          </a:p>
        </p:txBody>
      </p:sp>
      <p:sp>
        <p:nvSpPr>
          <p:cNvPr id="46086" name="Rectangle 6">
            <a:extLst>
              <a:ext uri="{FF2B5EF4-FFF2-40B4-BE49-F238E27FC236}">
                <a16:creationId xmlns:a16="http://schemas.microsoft.com/office/drawing/2014/main" id="{9EB64E86-9FFB-3142-A6C7-F84E4FFEB3F5}"/>
              </a:ext>
            </a:extLst>
          </p:cNvPr>
          <p:cNvSpPr>
            <a:spLocks/>
          </p:cNvSpPr>
          <p:nvPr/>
        </p:nvSpPr>
        <p:spPr bwMode="auto">
          <a:xfrm>
            <a:off x="8890993" y="3479507"/>
            <a:ext cx="259687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V</a:t>
            </a:r>
          </a:p>
        </p:txBody>
      </p:sp>
      <p:sp>
        <p:nvSpPr>
          <p:cNvPr id="46087" name="Rectangle 7">
            <a:extLst>
              <a:ext uri="{FF2B5EF4-FFF2-40B4-BE49-F238E27FC236}">
                <a16:creationId xmlns:a16="http://schemas.microsoft.com/office/drawing/2014/main" id="{2651E66C-6B04-C441-8FB0-3467F5B0D493}"/>
              </a:ext>
            </a:extLst>
          </p:cNvPr>
          <p:cNvSpPr>
            <a:spLocks/>
          </p:cNvSpPr>
          <p:nvPr/>
        </p:nvSpPr>
        <p:spPr bwMode="auto">
          <a:xfrm>
            <a:off x="5100340" y="3793162"/>
            <a:ext cx="275718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=</a:t>
            </a:r>
          </a:p>
        </p:txBody>
      </p:sp>
      <p:sp>
        <p:nvSpPr>
          <p:cNvPr id="46088" name="Rectangle 8">
            <a:extLst>
              <a:ext uri="{FF2B5EF4-FFF2-40B4-BE49-F238E27FC236}">
                <a16:creationId xmlns:a16="http://schemas.microsoft.com/office/drawing/2014/main" id="{E0E3C3B6-8D74-D743-AFF9-FB2A6154B81B}"/>
              </a:ext>
            </a:extLst>
          </p:cNvPr>
          <p:cNvSpPr>
            <a:spLocks/>
          </p:cNvSpPr>
          <p:nvPr/>
        </p:nvSpPr>
        <p:spPr bwMode="auto">
          <a:xfrm>
            <a:off x="6500069" y="3247058"/>
            <a:ext cx="927572" cy="928688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pic>
        <p:nvPicPr>
          <p:cNvPr id="46089" name="Picture 9" descr="pasted-image.pdf">
            <a:extLst>
              <a:ext uri="{FF2B5EF4-FFF2-40B4-BE49-F238E27FC236}">
                <a16:creationId xmlns:a16="http://schemas.microsoft.com/office/drawing/2014/main" id="{60F0C672-A7DB-594C-91F0-08CEAF242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76" y="3599781"/>
            <a:ext cx="196453" cy="22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6090" name="Rectangle 10">
            <a:extLst>
              <a:ext uri="{FF2B5EF4-FFF2-40B4-BE49-F238E27FC236}">
                <a16:creationId xmlns:a16="http://schemas.microsoft.com/office/drawing/2014/main" id="{8BDBA2C1-C7B8-E144-A83B-0FA1E01DB89F}"/>
              </a:ext>
            </a:extLst>
          </p:cNvPr>
          <p:cNvSpPr>
            <a:spLocks/>
          </p:cNvSpPr>
          <p:nvPr/>
        </p:nvSpPr>
        <p:spPr bwMode="auto">
          <a:xfrm>
            <a:off x="2002856" y="2332042"/>
            <a:ext cx="4140557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Use the SVD to decompose I:</a:t>
            </a:r>
          </a:p>
        </p:txBody>
      </p:sp>
      <p:sp>
        <p:nvSpPr>
          <p:cNvPr id="46091" name="Rectangle 11">
            <a:extLst>
              <a:ext uri="{FF2B5EF4-FFF2-40B4-BE49-F238E27FC236}">
                <a16:creationId xmlns:a16="http://schemas.microsoft.com/office/drawing/2014/main" id="{F6D76B5D-B56B-A44A-B9C0-82E56F6EF9D5}"/>
              </a:ext>
            </a:extLst>
          </p:cNvPr>
          <p:cNvSpPr>
            <a:spLocks/>
          </p:cNvSpPr>
          <p:nvPr/>
        </p:nvSpPr>
        <p:spPr bwMode="auto">
          <a:xfrm>
            <a:off x="2000624" y="5074572"/>
            <a:ext cx="7957467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l"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SVD gives the best rank-3 approximation of a matrix. </a:t>
            </a:r>
          </a:p>
        </p:txBody>
      </p:sp>
      <p:sp>
        <p:nvSpPr>
          <p:cNvPr id="46092" name="Line 12">
            <a:extLst>
              <a:ext uri="{FF2B5EF4-FFF2-40B4-BE49-F238E27FC236}">
                <a16:creationId xmlns:a16="http://schemas.microsoft.com/office/drawing/2014/main" id="{53802CA2-E89E-5F45-8F69-4899CD38BEEB}"/>
              </a:ext>
            </a:extLst>
          </p:cNvPr>
          <p:cNvSpPr>
            <a:spLocks noChangeShapeType="1"/>
          </p:cNvSpPr>
          <p:nvPr/>
        </p:nvSpPr>
        <p:spPr bwMode="auto">
          <a:xfrm>
            <a:off x="6501185" y="3247058"/>
            <a:ext cx="308074" cy="308074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6093" name="Line 13">
            <a:extLst>
              <a:ext uri="{FF2B5EF4-FFF2-40B4-BE49-F238E27FC236}">
                <a16:creationId xmlns:a16="http://schemas.microsoft.com/office/drawing/2014/main" id="{DB102728-B248-D54D-83C3-DD489A5586C8}"/>
              </a:ext>
            </a:extLst>
          </p:cNvPr>
          <p:cNvSpPr>
            <a:spLocks noChangeShapeType="1"/>
          </p:cNvSpPr>
          <p:nvPr/>
        </p:nvSpPr>
        <p:spPr bwMode="auto">
          <a:xfrm>
            <a:off x="7105055" y="3850928"/>
            <a:ext cx="324818" cy="324818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6094" name="Rectangle 14">
            <a:extLst>
              <a:ext uri="{FF2B5EF4-FFF2-40B4-BE49-F238E27FC236}">
                <a16:creationId xmlns:a16="http://schemas.microsoft.com/office/drawing/2014/main" id="{B14A43AB-FA9B-7F4F-8467-1B0B1694424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defRPr/>
            </a:pPr>
            <a:r>
              <a:rPr lang="en-US">
                <a:sym typeface="Calibri" charset="0"/>
              </a:rPr>
              <a:t>Unknown Lighting</a:t>
            </a:r>
            <a:endParaRPr lang="en-US" sz="1266"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524850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>
            <a:extLst>
              <a:ext uri="{FF2B5EF4-FFF2-40B4-BE49-F238E27FC236}">
                <a16:creationId xmlns:a16="http://schemas.microsoft.com/office/drawing/2014/main" id="{2989FDA8-ED3B-D948-A162-B0D7B15388A2}"/>
              </a:ext>
            </a:extLst>
          </p:cNvPr>
          <p:cNvSpPr>
            <a:spLocks/>
          </p:cNvSpPr>
          <p:nvPr/>
        </p:nvSpPr>
        <p:spPr bwMode="auto">
          <a:xfrm>
            <a:off x="2008437" y="3247058"/>
            <a:ext cx="3019351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53EA98E1-EBD4-464E-8289-7F34C5522DAD}"/>
              </a:ext>
            </a:extLst>
          </p:cNvPr>
          <p:cNvSpPr>
            <a:spLocks/>
          </p:cNvSpPr>
          <p:nvPr/>
        </p:nvSpPr>
        <p:spPr bwMode="auto">
          <a:xfrm>
            <a:off x="3343425" y="3793162"/>
            <a:ext cx="157095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I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1695DE5D-D584-784F-A354-A2E342A2687F}"/>
              </a:ext>
            </a:extLst>
          </p:cNvPr>
          <p:cNvSpPr>
            <a:spLocks/>
          </p:cNvSpPr>
          <p:nvPr/>
        </p:nvSpPr>
        <p:spPr bwMode="auto">
          <a:xfrm>
            <a:off x="5453064" y="3247058"/>
            <a:ext cx="926455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1B938627-858C-154A-A97D-E856969F3945}"/>
              </a:ext>
            </a:extLst>
          </p:cNvPr>
          <p:cNvSpPr>
            <a:spLocks/>
          </p:cNvSpPr>
          <p:nvPr/>
        </p:nvSpPr>
        <p:spPr bwMode="auto">
          <a:xfrm>
            <a:off x="7520285" y="3235896"/>
            <a:ext cx="3018234" cy="928688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BADDFE0E-2467-F445-BDEB-2849023310A3}"/>
              </a:ext>
            </a:extLst>
          </p:cNvPr>
          <p:cNvSpPr>
            <a:spLocks/>
          </p:cNvSpPr>
          <p:nvPr/>
        </p:nvSpPr>
        <p:spPr bwMode="auto">
          <a:xfrm>
            <a:off x="5760021" y="3793162"/>
            <a:ext cx="294954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U</a:t>
            </a:r>
          </a:p>
        </p:txBody>
      </p:sp>
      <p:sp>
        <p:nvSpPr>
          <p:cNvPr id="46086" name="Rectangle 6">
            <a:extLst>
              <a:ext uri="{FF2B5EF4-FFF2-40B4-BE49-F238E27FC236}">
                <a16:creationId xmlns:a16="http://schemas.microsoft.com/office/drawing/2014/main" id="{9EB64E86-9FFB-3142-A6C7-F84E4FFEB3F5}"/>
              </a:ext>
            </a:extLst>
          </p:cNvPr>
          <p:cNvSpPr>
            <a:spLocks/>
          </p:cNvSpPr>
          <p:nvPr/>
        </p:nvSpPr>
        <p:spPr bwMode="auto">
          <a:xfrm>
            <a:off x="8890993" y="3479507"/>
            <a:ext cx="259687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V</a:t>
            </a:r>
          </a:p>
        </p:txBody>
      </p:sp>
      <p:sp>
        <p:nvSpPr>
          <p:cNvPr id="46087" name="Rectangle 7">
            <a:extLst>
              <a:ext uri="{FF2B5EF4-FFF2-40B4-BE49-F238E27FC236}">
                <a16:creationId xmlns:a16="http://schemas.microsoft.com/office/drawing/2014/main" id="{2651E66C-6B04-C441-8FB0-3467F5B0D493}"/>
              </a:ext>
            </a:extLst>
          </p:cNvPr>
          <p:cNvSpPr>
            <a:spLocks/>
          </p:cNvSpPr>
          <p:nvPr/>
        </p:nvSpPr>
        <p:spPr bwMode="auto">
          <a:xfrm>
            <a:off x="5100340" y="3793162"/>
            <a:ext cx="275718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=</a:t>
            </a:r>
          </a:p>
        </p:txBody>
      </p:sp>
      <p:sp>
        <p:nvSpPr>
          <p:cNvPr id="46088" name="Rectangle 8">
            <a:extLst>
              <a:ext uri="{FF2B5EF4-FFF2-40B4-BE49-F238E27FC236}">
                <a16:creationId xmlns:a16="http://schemas.microsoft.com/office/drawing/2014/main" id="{E0E3C3B6-8D74-D743-AFF9-FB2A6154B81B}"/>
              </a:ext>
            </a:extLst>
          </p:cNvPr>
          <p:cNvSpPr>
            <a:spLocks/>
          </p:cNvSpPr>
          <p:nvPr/>
        </p:nvSpPr>
        <p:spPr bwMode="auto">
          <a:xfrm>
            <a:off x="6500069" y="3247058"/>
            <a:ext cx="927572" cy="928688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pic>
        <p:nvPicPr>
          <p:cNvPr id="46089" name="Picture 9" descr="pasted-image.pdf">
            <a:extLst>
              <a:ext uri="{FF2B5EF4-FFF2-40B4-BE49-F238E27FC236}">
                <a16:creationId xmlns:a16="http://schemas.microsoft.com/office/drawing/2014/main" id="{60F0C672-A7DB-594C-91F0-08CEAF242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676" y="3599781"/>
            <a:ext cx="196453" cy="223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6090" name="Rectangle 10">
            <a:extLst>
              <a:ext uri="{FF2B5EF4-FFF2-40B4-BE49-F238E27FC236}">
                <a16:creationId xmlns:a16="http://schemas.microsoft.com/office/drawing/2014/main" id="{8BDBA2C1-C7B8-E144-A83B-0FA1E01DB89F}"/>
              </a:ext>
            </a:extLst>
          </p:cNvPr>
          <p:cNvSpPr>
            <a:spLocks/>
          </p:cNvSpPr>
          <p:nvPr/>
        </p:nvSpPr>
        <p:spPr bwMode="auto">
          <a:xfrm>
            <a:off x="2002856" y="2332042"/>
            <a:ext cx="4140557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Use the SVD to decompose I:</a:t>
            </a:r>
          </a:p>
        </p:txBody>
      </p:sp>
      <p:sp>
        <p:nvSpPr>
          <p:cNvPr id="46091" name="Rectangle 11">
            <a:extLst>
              <a:ext uri="{FF2B5EF4-FFF2-40B4-BE49-F238E27FC236}">
                <a16:creationId xmlns:a16="http://schemas.microsoft.com/office/drawing/2014/main" id="{F6D76B5D-B56B-A44A-B9C0-82E56F6EF9D5}"/>
              </a:ext>
            </a:extLst>
          </p:cNvPr>
          <p:cNvSpPr>
            <a:spLocks/>
          </p:cNvSpPr>
          <p:nvPr/>
        </p:nvSpPr>
        <p:spPr bwMode="auto">
          <a:xfrm>
            <a:off x="2000624" y="5074572"/>
            <a:ext cx="7957467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l"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SVD gives the best rank-3 approximation of a matrix. </a:t>
            </a:r>
          </a:p>
        </p:txBody>
      </p:sp>
      <p:sp>
        <p:nvSpPr>
          <p:cNvPr id="46092" name="Line 12">
            <a:extLst>
              <a:ext uri="{FF2B5EF4-FFF2-40B4-BE49-F238E27FC236}">
                <a16:creationId xmlns:a16="http://schemas.microsoft.com/office/drawing/2014/main" id="{53802CA2-E89E-5F45-8F69-4899CD38BEEB}"/>
              </a:ext>
            </a:extLst>
          </p:cNvPr>
          <p:cNvSpPr>
            <a:spLocks noChangeShapeType="1"/>
          </p:cNvSpPr>
          <p:nvPr/>
        </p:nvSpPr>
        <p:spPr bwMode="auto">
          <a:xfrm>
            <a:off x="6501185" y="3247058"/>
            <a:ext cx="308074" cy="308074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6093" name="Line 13">
            <a:extLst>
              <a:ext uri="{FF2B5EF4-FFF2-40B4-BE49-F238E27FC236}">
                <a16:creationId xmlns:a16="http://schemas.microsoft.com/office/drawing/2014/main" id="{DB102728-B248-D54D-83C3-DD489A5586C8}"/>
              </a:ext>
            </a:extLst>
          </p:cNvPr>
          <p:cNvSpPr>
            <a:spLocks noChangeShapeType="1"/>
          </p:cNvSpPr>
          <p:nvPr/>
        </p:nvSpPr>
        <p:spPr bwMode="auto">
          <a:xfrm>
            <a:off x="7105055" y="3850928"/>
            <a:ext cx="324818" cy="324818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6094" name="Rectangle 14">
            <a:extLst>
              <a:ext uri="{FF2B5EF4-FFF2-40B4-BE49-F238E27FC236}">
                <a16:creationId xmlns:a16="http://schemas.microsoft.com/office/drawing/2014/main" id="{B14A43AB-FA9B-7F4F-8467-1B0B1694424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defRPr/>
            </a:pPr>
            <a:r>
              <a:rPr lang="en-US">
                <a:sym typeface="Calibri" charset="0"/>
              </a:rPr>
              <a:t>Unknown Lighting</a:t>
            </a:r>
            <a:endParaRPr lang="en-US" sz="1266">
              <a:sym typeface="Calibri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1">
                <a:extLst>
                  <a:ext uri="{FF2B5EF4-FFF2-40B4-BE49-F238E27FC236}">
                    <a16:creationId xmlns:a16="http://schemas.microsoft.com/office/drawing/2014/main" id="{17DC7276-AD1D-6F4D-BF04-43CEA70729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624" y="5511381"/>
                <a:ext cx="7957467" cy="4414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5719" tIns="35719" rIns="35719" bIns="35719" anchor="ctr">
                <a:spAutoFit/>
              </a:bodyPr>
              <a:lstStyle/>
              <a:p>
                <a:pPr algn="l">
                  <a:defRPr/>
                </a:pPr>
                <a:r>
                  <a:rPr lang="en-US" sz="2400" dirty="0">
                    <a:latin typeface="Helvetica Light" charset="0"/>
                    <a:ea typeface="ＭＳ Ｐゴシック" charset="0"/>
                    <a:cs typeface="Helvetica Light" charset="0"/>
                    <a:sym typeface="Helvetica Light" charset="0"/>
                  </a:rPr>
                  <a:t>What do we do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  <a:ea typeface="ＭＳ Ｐゴシック" charset="0"/>
                        <a:cs typeface="Helvetica Light" charset="0"/>
                        <a:sym typeface="Helvetica Light" charset="0"/>
                      </a:rPr>
                      <m:t>Σ</m:t>
                    </m:r>
                  </m:oMath>
                </a14:m>
                <a:r>
                  <a:rPr lang="en-US" sz="2400" dirty="0">
                    <a:latin typeface="Helvetica Light" charset="0"/>
                    <a:ea typeface="ＭＳ Ｐゴシック" charset="0"/>
                    <a:cs typeface="Helvetica Light" charset="0"/>
                    <a:sym typeface="Helvetica Light" charset="0"/>
                  </a:rPr>
                  <a:t>?</a:t>
                </a:r>
              </a:p>
            </p:txBody>
          </p:sp>
        </mc:Choice>
        <mc:Fallback>
          <p:sp>
            <p:nvSpPr>
              <p:cNvPr id="16" name="Rectangle 11">
                <a:extLst>
                  <a:ext uri="{FF2B5EF4-FFF2-40B4-BE49-F238E27FC236}">
                    <a16:creationId xmlns:a16="http://schemas.microsoft.com/office/drawing/2014/main" id="{17DC7276-AD1D-6F4D-BF04-43CEA70729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00624" y="5511381"/>
                <a:ext cx="7957467" cy="441468"/>
              </a:xfrm>
              <a:prstGeom prst="rect">
                <a:avLst/>
              </a:prstGeom>
              <a:blipFill>
                <a:blip r:embed="rId3"/>
                <a:stretch>
                  <a:fillRect l="-1914" t="-11111" b="-3055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2292032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>
            <a:extLst>
              <a:ext uri="{FF2B5EF4-FFF2-40B4-BE49-F238E27FC236}">
                <a16:creationId xmlns:a16="http://schemas.microsoft.com/office/drawing/2014/main" id="{7521B493-6D84-8C4F-B4C7-DFA1974825D4}"/>
              </a:ext>
            </a:extLst>
          </p:cNvPr>
          <p:cNvSpPr>
            <a:spLocks/>
          </p:cNvSpPr>
          <p:nvPr/>
        </p:nvSpPr>
        <p:spPr bwMode="auto">
          <a:xfrm>
            <a:off x="2008437" y="3247058"/>
            <a:ext cx="3019351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7E7CB875-A66E-0A4E-A1B7-C017BCD45515}"/>
              </a:ext>
            </a:extLst>
          </p:cNvPr>
          <p:cNvSpPr>
            <a:spLocks/>
          </p:cNvSpPr>
          <p:nvPr/>
        </p:nvSpPr>
        <p:spPr bwMode="auto">
          <a:xfrm>
            <a:off x="3343425" y="3793162"/>
            <a:ext cx="157095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I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20EE776B-CE78-EC42-9E23-804DF2E71793}"/>
              </a:ext>
            </a:extLst>
          </p:cNvPr>
          <p:cNvSpPr>
            <a:spLocks/>
          </p:cNvSpPr>
          <p:nvPr/>
        </p:nvSpPr>
        <p:spPr bwMode="auto">
          <a:xfrm>
            <a:off x="5453064" y="3247058"/>
            <a:ext cx="926455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9156" name="Rectangle 4">
            <a:extLst>
              <a:ext uri="{FF2B5EF4-FFF2-40B4-BE49-F238E27FC236}">
                <a16:creationId xmlns:a16="http://schemas.microsoft.com/office/drawing/2014/main" id="{74CF2ECD-5BF5-FF4B-B956-14DAEA5DFAA9}"/>
              </a:ext>
            </a:extLst>
          </p:cNvPr>
          <p:cNvSpPr>
            <a:spLocks/>
          </p:cNvSpPr>
          <p:nvPr/>
        </p:nvSpPr>
        <p:spPr bwMode="auto">
          <a:xfrm>
            <a:off x="6448723" y="3247058"/>
            <a:ext cx="3018234" cy="928688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B9A5AD6E-4CE6-E844-B0C8-EAD1F0D971CE}"/>
              </a:ext>
            </a:extLst>
          </p:cNvPr>
          <p:cNvSpPr>
            <a:spLocks/>
          </p:cNvSpPr>
          <p:nvPr/>
        </p:nvSpPr>
        <p:spPr bwMode="auto">
          <a:xfrm>
            <a:off x="5535662" y="3793162"/>
            <a:ext cx="294954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U</a:t>
            </a:r>
          </a:p>
        </p:txBody>
      </p:sp>
      <p:sp>
        <p:nvSpPr>
          <p:cNvPr id="49158" name="Rectangle 6">
            <a:extLst>
              <a:ext uri="{FF2B5EF4-FFF2-40B4-BE49-F238E27FC236}">
                <a16:creationId xmlns:a16="http://schemas.microsoft.com/office/drawing/2014/main" id="{2A30A123-9773-9E47-96AC-70DC260C2895}"/>
              </a:ext>
            </a:extLst>
          </p:cNvPr>
          <p:cNvSpPr>
            <a:spLocks/>
          </p:cNvSpPr>
          <p:nvPr/>
        </p:nvSpPr>
        <p:spPr bwMode="auto">
          <a:xfrm>
            <a:off x="8009186" y="3490669"/>
            <a:ext cx="259687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V</a:t>
            </a:r>
          </a:p>
        </p:txBody>
      </p:sp>
      <p:sp>
        <p:nvSpPr>
          <p:cNvPr id="49159" name="Rectangle 7">
            <a:extLst>
              <a:ext uri="{FF2B5EF4-FFF2-40B4-BE49-F238E27FC236}">
                <a16:creationId xmlns:a16="http://schemas.microsoft.com/office/drawing/2014/main" id="{1BF1FA2B-251E-5647-AD36-04AF8FDC282A}"/>
              </a:ext>
            </a:extLst>
          </p:cNvPr>
          <p:cNvSpPr>
            <a:spLocks/>
          </p:cNvSpPr>
          <p:nvPr/>
        </p:nvSpPr>
        <p:spPr bwMode="auto">
          <a:xfrm>
            <a:off x="5100341" y="3880430"/>
            <a:ext cx="179537" cy="26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266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=</a:t>
            </a:r>
          </a:p>
        </p:txBody>
      </p:sp>
      <p:sp>
        <p:nvSpPr>
          <p:cNvPr id="49160" name="Rectangle 8">
            <a:extLst>
              <a:ext uri="{FF2B5EF4-FFF2-40B4-BE49-F238E27FC236}">
                <a16:creationId xmlns:a16="http://schemas.microsoft.com/office/drawing/2014/main" id="{529BDD6F-8493-DE47-9ABB-0FD427D3F77C}"/>
              </a:ext>
            </a:extLst>
          </p:cNvPr>
          <p:cNvSpPr>
            <a:spLocks/>
          </p:cNvSpPr>
          <p:nvPr/>
        </p:nvSpPr>
        <p:spPr bwMode="auto">
          <a:xfrm>
            <a:off x="2002856" y="2332042"/>
            <a:ext cx="4140557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Use the SVD to decompose I:</a:t>
            </a:r>
          </a:p>
        </p:txBody>
      </p:sp>
      <p:sp>
        <p:nvSpPr>
          <p:cNvPr id="49161" name="Rectangle 9">
            <a:extLst>
              <a:ext uri="{FF2B5EF4-FFF2-40B4-BE49-F238E27FC236}">
                <a16:creationId xmlns:a16="http://schemas.microsoft.com/office/drawing/2014/main" id="{D958353B-0297-5F43-8DBE-53974675EBFE}"/>
              </a:ext>
            </a:extLst>
          </p:cNvPr>
          <p:cNvSpPr>
            <a:spLocks/>
          </p:cNvSpPr>
          <p:nvPr/>
        </p:nvSpPr>
        <p:spPr bwMode="auto">
          <a:xfrm>
            <a:off x="1936998" y="5074572"/>
            <a:ext cx="7958584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l"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Can we just do that?</a:t>
            </a:r>
          </a:p>
        </p:txBody>
      </p:sp>
      <p:pic>
        <p:nvPicPr>
          <p:cNvPr id="49162" name="Picture 10" descr="pasted-image.pdf">
            <a:extLst>
              <a:ext uri="{FF2B5EF4-FFF2-40B4-BE49-F238E27FC236}">
                <a16:creationId xmlns:a16="http://schemas.microsoft.com/office/drawing/2014/main" id="{616EF47A-8C3E-A047-BD9C-17EDCD46B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064" y="3876602"/>
            <a:ext cx="399604" cy="27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9163" name="Picture 11" descr="pasted-image.pdf">
            <a:extLst>
              <a:ext uri="{FF2B5EF4-FFF2-40B4-BE49-F238E27FC236}">
                <a16:creationId xmlns:a16="http://schemas.microsoft.com/office/drawing/2014/main" id="{32A694A0-D8A0-2344-A98B-EC652F71D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791" y="3574107"/>
            <a:ext cx="399604" cy="27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9164" name="Rectangle 12">
            <a:extLst>
              <a:ext uri="{FF2B5EF4-FFF2-40B4-BE49-F238E27FC236}">
                <a16:creationId xmlns:a16="http://schemas.microsoft.com/office/drawing/2014/main" id="{5A25F8E7-D08B-0A4B-8D36-CFC781D03D2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defRPr/>
            </a:pPr>
            <a:r>
              <a:rPr lang="en-US">
                <a:sym typeface="Calibri" charset="0"/>
              </a:rPr>
              <a:t>Unknown Lighting</a:t>
            </a:r>
            <a:endParaRPr lang="en-US" sz="1266"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831384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>
            <a:extLst>
              <a:ext uri="{FF2B5EF4-FFF2-40B4-BE49-F238E27FC236}">
                <a16:creationId xmlns:a16="http://schemas.microsoft.com/office/drawing/2014/main" id="{9828B3AB-F776-8946-BFC7-C72FD5B06821}"/>
              </a:ext>
            </a:extLst>
          </p:cNvPr>
          <p:cNvSpPr>
            <a:spLocks/>
          </p:cNvSpPr>
          <p:nvPr/>
        </p:nvSpPr>
        <p:spPr bwMode="auto">
          <a:xfrm>
            <a:off x="1565300" y="3247058"/>
            <a:ext cx="2731368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5953ADBA-31E1-A848-9BDB-A5ADD32BCEA9}"/>
              </a:ext>
            </a:extLst>
          </p:cNvPr>
          <p:cNvSpPr>
            <a:spLocks/>
          </p:cNvSpPr>
          <p:nvPr/>
        </p:nvSpPr>
        <p:spPr bwMode="auto">
          <a:xfrm>
            <a:off x="2594448" y="3793162"/>
            <a:ext cx="157095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I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7A7869D1-2227-794B-A0B6-17B8BBE3A7DA}"/>
              </a:ext>
            </a:extLst>
          </p:cNvPr>
          <p:cNvSpPr>
            <a:spLocks/>
          </p:cNvSpPr>
          <p:nvPr/>
        </p:nvSpPr>
        <p:spPr bwMode="auto">
          <a:xfrm>
            <a:off x="4628184" y="3247058"/>
            <a:ext cx="927571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A8877290-7DBB-4348-9CB7-84562CD6D623}"/>
              </a:ext>
            </a:extLst>
          </p:cNvPr>
          <p:cNvSpPr>
            <a:spLocks/>
          </p:cNvSpPr>
          <p:nvPr/>
        </p:nvSpPr>
        <p:spPr bwMode="auto">
          <a:xfrm>
            <a:off x="7807152" y="3247058"/>
            <a:ext cx="2731368" cy="928688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50181" name="Rectangle 5">
            <a:extLst>
              <a:ext uri="{FF2B5EF4-FFF2-40B4-BE49-F238E27FC236}">
                <a16:creationId xmlns:a16="http://schemas.microsoft.com/office/drawing/2014/main" id="{9BDD3EBA-37C2-D342-91A9-C454B59A3FC8}"/>
              </a:ext>
            </a:extLst>
          </p:cNvPr>
          <p:cNvSpPr>
            <a:spLocks/>
          </p:cNvSpPr>
          <p:nvPr/>
        </p:nvSpPr>
        <p:spPr bwMode="auto">
          <a:xfrm>
            <a:off x="4710782" y="3793162"/>
            <a:ext cx="294954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U</a:t>
            </a:r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9B03D168-EDAB-9744-98C0-AF6B545815AB}"/>
              </a:ext>
            </a:extLst>
          </p:cNvPr>
          <p:cNvSpPr>
            <a:spLocks/>
          </p:cNvSpPr>
          <p:nvPr/>
        </p:nvSpPr>
        <p:spPr bwMode="auto">
          <a:xfrm>
            <a:off x="9079633" y="3490669"/>
            <a:ext cx="259687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V</a:t>
            </a:r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id="{96BAF249-B223-C242-9A91-0D4DE3A056AA}"/>
              </a:ext>
            </a:extLst>
          </p:cNvPr>
          <p:cNvSpPr>
            <a:spLocks/>
          </p:cNvSpPr>
          <p:nvPr/>
        </p:nvSpPr>
        <p:spPr bwMode="auto">
          <a:xfrm>
            <a:off x="4349131" y="3880430"/>
            <a:ext cx="179537" cy="26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266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=</a:t>
            </a:r>
          </a:p>
        </p:txBody>
      </p:sp>
      <p:sp>
        <p:nvSpPr>
          <p:cNvPr id="50184" name="Rectangle 8">
            <a:extLst>
              <a:ext uri="{FF2B5EF4-FFF2-40B4-BE49-F238E27FC236}">
                <a16:creationId xmlns:a16="http://schemas.microsoft.com/office/drawing/2014/main" id="{255FB048-A78E-374F-B77C-5E51DCFC1818}"/>
              </a:ext>
            </a:extLst>
          </p:cNvPr>
          <p:cNvSpPr>
            <a:spLocks/>
          </p:cNvSpPr>
          <p:nvPr/>
        </p:nvSpPr>
        <p:spPr bwMode="auto">
          <a:xfrm>
            <a:off x="2002856" y="2332042"/>
            <a:ext cx="4140557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Use the SVD to decompose I:</a:t>
            </a:r>
          </a:p>
        </p:txBody>
      </p:sp>
      <p:sp>
        <p:nvSpPr>
          <p:cNvPr id="50185" name="Rectangle 9">
            <a:extLst>
              <a:ext uri="{FF2B5EF4-FFF2-40B4-BE49-F238E27FC236}">
                <a16:creationId xmlns:a16="http://schemas.microsoft.com/office/drawing/2014/main" id="{D575EBD1-F142-7643-8C01-2974C0087495}"/>
              </a:ext>
            </a:extLst>
          </p:cNvPr>
          <p:cNvSpPr>
            <a:spLocks/>
          </p:cNvSpPr>
          <p:nvPr/>
        </p:nvSpPr>
        <p:spPr bwMode="auto">
          <a:xfrm>
            <a:off x="1936998" y="5074572"/>
            <a:ext cx="7958584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l"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Can we just do that?</a:t>
            </a:r>
          </a:p>
        </p:txBody>
      </p:sp>
      <p:pic>
        <p:nvPicPr>
          <p:cNvPr id="50186" name="Picture 10" descr="pasted-image.pdf">
            <a:extLst>
              <a:ext uri="{FF2B5EF4-FFF2-40B4-BE49-F238E27FC236}">
                <a16:creationId xmlns:a16="http://schemas.microsoft.com/office/drawing/2014/main" id="{E3AA0401-4AF2-D442-A9D8-B78C692DE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184" y="3876602"/>
            <a:ext cx="399604" cy="27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0187" name="Picture 11" descr="pasted-image.pdf">
            <a:extLst>
              <a:ext uri="{FF2B5EF4-FFF2-40B4-BE49-F238E27FC236}">
                <a16:creationId xmlns:a16="http://schemas.microsoft.com/office/drawing/2014/main" id="{74992C10-FB03-2F47-B87A-D14FDE131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236" y="3574107"/>
            <a:ext cx="399604" cy="27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88" name="Rectangle 12">
            <a:extLst>
              <a:ext uri="{FF2B5EF4-FFF2-40B4-BE49-F238E27FC236}">
                <a16:creationId xmlns:a16="http://schemas.microsoft.com/office/drawing/2014/main" id="{EF9236BA-425E-174E-944F-5FF2B21F0F3E}"/>
              </a:ext>
            </a:extLst>
          </p:cNvPr>
          <p:cNvSpPr>
            <a:spLocks/>
          </p:cNvSpPr>
          <p:nvPr/>
        </p:nvSpPr>
        <p:spPr bwMode="auto">
          <a:xfrm>
            <a:off x="5416228" y="5064506"/>
            <a:ext cx="1442704" cy="46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9pPr>
          </a:lstStyle>
          <a:p>
            <a:pPr algn="l" eaLnBrk="1"/>
            <a:r>
              <a:rPr lang="en-US" altLang="en-US" sz="2531"/>
              <a:t>…almost.</a:t>
            </a:r>
            <a:endParaRPr lang="en-US" altLang="en-US" sz="1266"/>
          </a:p>
        </p:txBody>
      </p:sp>
      <p:sp>
        <p:nvSpPr>
          <p:cNvPr id="50189" name="Rectangle 13">
            <a:extLst>
              <a:ext uri="{FF2B5EF4-FFF2-40B4-BE49-F238E27FC236}">
                <a16:creationId xmlns:a16="http://schemas.microsoft.com/office/drawing/2014/main" id="{D451FBD2-3A81-3747-9898-2DB8CE90886D}"/>
              </a:ext>
            </a:extLst>
          </p:cNvPr>
          <p:cNvSpPr>
            <a:spLocks/>
          </p:cNvSpPr>
          <p:nvPr/>
        </p:nvSpPr>
        <p:spPr bwMode="auto">
          <a:xfrm>
            <a:off x="6736705" y="3247058"/>
            <a:ext cx="927572" cy="928688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50190" name="Rectangle 14">
            <a:extLst>
              <a:ext uri="{FF2B5EF4-FFF2-40B4-BE49-F238E27FC236}">
                <a16:creationId xmlns:a16="http://schemas.microsoft.com/office/drawing/2014/main" id="{F0A09B88-646F-D145-995A-01DD253D319A}"/>
              </a:ext>
            </a:extLst>
          </p:cNvPr>
          <p:cNvSpPr>
            <a:spLocks/>
          </p:cNvSpPr>
          <p:nvPr/>
        </p:nvSpPr>
        <p:spPr bwMode="auto">
          <a:xfrm>
            <a:off x="5681887" y="3247058"/>
            <a:ext cx="927571" cy="928688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pic>
        <p:nvPicPr>
          <p:cNvPr id="50191" name="Picture 15" descr="pasted-image.pdf">
            <a:extLst>
              <a:ext uri="{FF2B5EF4-FFF2-40B4-BE49-F238E27FC236}">
                <a16:creationId xmlns:a16="http://schemas.microsoft.com/office/drawing/2014/main" id="{FACA0F0D-EC49-484F-9F30-5231C0A5A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144" y="3590851"/>
            <a:ext cx="232172" cy="24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0192" name="Picture 16" descr="pasted-image.pdf">
            <a:extLst>
              <a:ext uri="{FF2B5EF4-FFF2-40B4-BE49-F238E27FC236}">
                <a16:creationId xmlns:a16="http://schemas.microsoft.com/office/drawing/2014/main" id="{4F493362-430E-514A-A37E-DC7F340FA3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392" y="3540621"/>
            <a:ext cx="544711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93" name="Rectangle 17">
            <a:extLst>
              <a:ext uri="{FF2B5EF4-FFF2-40B4-BE49-F238E27FC236}">
                <a16:creationId xmlns:a16="http://schemas.microsoft.com/office/drawing/2014/main" id="{6662D169-5B33-CD4B-94FE-CC14527CE57B}"/>
              </a:ext>
            </a:extLst>
          </p:cNvPr>
          <p:cNvSpPr>
            <a:spLocks/>
          </p:cNvSpPr>
          <p:nvPr/>
        </p:nvSpPr>
        <p:spPr bwMode="auto">
          <a:xfrm>
            <a:off x="1692549" y="5807923"/>
            <a:ext cx="7806625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The decomposition is unique up to an invertible 3x3 A. </a:t>
            </a:r>
          </a:p>
        </p:txBody>
      </p:sp>
      <p:sp>
        <p:nvSpPr>
          <p:cNvPr id="50194" name="Rectangle 18">
            <a:extLst>
              <a:ext uri="{FF2B5EF4-FFF2-40B4-BE49-F238E27FC236}">
                <a16:creationId xmlns:a16="http://schemas.microsoft.com/office/drawing/2014/main" id="{2B36C5C4-759A-314A-BC88-417B696B406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defRPr/>
            </a:pPr>
            <a:r>
              <a:rPr lang="en-US">
                <a:sym typeface="Calibri" charset="0"/>
              </a:rPr>
              <a:t>Unknown Lighting</a:t>
            </a:r>
            <a:endParaRPr lang="en-US" sz="1266"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899604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>
            <a:extLst>
              <a:ext uri="{FF2B5EF4-FFF2-40B4-BE49-F238E27FC236}">
                <a16:creationId xmlns:a16="http://schemas.microsoft.com/office/drawing/2014/main" id="{9828B3AB-F776-8946-BFC7-C72FD5B06821}"/>
              </a:ext>
            </a:extLst>
          </p:cNvPr>
          <p:cNvSpPr>
            <a:spLocks/>
          </p:cNvSpPr>
          <p:nvPr/>
        </p:nvSpPr>
        <p:spPr bwMode="auto">
          <a:xfrm>
            <a:off x="1565300" y="3247058"/>
            <a:ext cx="2731368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5953ADBA-31E1-A848-9BDB-A5ADD32BCEA9}"/>
              </a:ext>
            </a:extLst>
          </p:cNvPr>
          <p:cNvSpPr>
            <a:spLocks/>
          </p:cNvSpPr>
          <p:nvPr/>
        </p:nvSpPr>
        <p:spPr bwMode="auto">
          <a:xfrm>
            <a:off x="2594448" y="3793162"/>
            <a:ext cx="157095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I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7A7869D1-2227-794B-A0B6-17B8BBE3A7DA}"/>
              </a:ext>
            </a:extLst>
          </p:cNvPr>
          <p:cNvSpPr>
            <a:spLocks/>
          </p:cNvSpPr>
          <p:nvPr/>
        </p:nvSpPr>
        <p:spPr bwMode="auto">
          <a:xfrm>
            <a:off x="4628184" y="3247058"/>
            <a:ext cx="927571" cy="1533674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A8877290-7DBB-4348-9CB7-84562CD6D623}"/>
              </a:ext>
            </a:extLst>
          </p:cNvPr>
          <p:cNvSpPr>
            <a:spLocks/>
          </p:cNvSpPr>
          <p:nvPr/>
        </p:nvSpPr>
        <p:spPr bwMode="auto">
          <a:xfrm>
            <a:off x="7807152" y="3247058"/>
            <a:ext cx="2731368" cy="928688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50181" name="Rectangle 5">
            <a:extLst>
              <a:ext uri="{FF2B5EF4-FFF2-40B4-BE49-F238E27FC236}">
                <a16:creationId xmlns:a16="http://schemas.microsoft.com/office/drawing/2014/main" id="{9BDD3EBA-37C2-D342-91A9-C454B59A3FC8}"/>
              </a:ext>
            </a:extLst>
          </p:cNvPr>
          <p:cNvSpPr>
            <a:spLocks/>
          </p:cNvSpPr>
          <p:nvPr/>
        </p:nvSpPr>
        <p:spPr bwMode="auto">
          <a:xfrm>
            <a:off x="4710782" y="3793162"/>
            <a:ext cx="294954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U</a:t>
            </a:r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9B03D168-EDAB-9744-98C0-AF6B545815AB}"/>
              </a:ext>
            </a:extLst>
          </p:cNvPr>
          <p:cNvSpPr>
            <a:spLocks/>
          </p:cNvSpPr>
          <p:nvPr/>
        </p:nvSpPr>
        <p:spPr bwMode="auto">
          <a:xfrm>
            <a:off x="9079633" y="3490669"/>
            <a:ext cx="259687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V</a:t>
            </a:r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id="{96BAF249-B223-C242-9A91-0D4DE3A056AA}"/>
              </a:ext>
            </a:extLst>
          </p:cNvPr>
          <p:cNvSpPr>
            <a:spLocks/>
          </p:cNvSpPr>
          <p:nvPr/>
        </p:nvSpPr>
        <p:spPr bwMode="auto">
          <a:xfrm>
            <a:off x="4349131" y="3880430"/>
            <a:ext cx="179537" cy="26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1266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=</a:t>
            </a:r>
          </a:p>
        </p:txBody>
      </p:sp>
      <p:sp>
        <p:nvSpPr>
          <p:cNvPr id="50184" name="Rectangle 8">
            <a:extLst>
              <a:ext uri="{FF2B5EF4-FFF2-40B4-BE49-F238E27FC236}">
                <a16:creationId xmlns:a16="http://schemas.microsoft.com/office/drawing/2014/main" id="{255FB048-A78E-374F-B77C-5E51DCFC1818}"/>
              </a:ext>
            </a:extLst>
          </p:cNvPr>
          <p:cNvSpPr>
            <a:spLocks/>
          </p:cNvSpPr>
          <p:nvPr/>
        </p:nvSpPr>
        <p:spPr bwMode="auto">
          <a:xfrm>
            <a:off x="2002856" y="2332042"/>
            <a:ext cx="4140557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Use the SVD to decompose I:</a:t>
            </a:r>
          </a:p>
        </p:txBody>
      </p:sp>
      <p:sp>
        <p:nvSpPr>
          <p:cNvPr id="50185" name="Rectangle 9">
            <a:extLst>
              <a:ext uri="{FF2B5EF4-FFF2-40B4-BE49-F238E27FC236}">
                <a16:creationId xmlns:a16="http://schemas.microsoft.com/office/drawing/2014/main" id="{D575EBD1-F142-7643-8C01-2974C0087495}"/>
              </a:ext>
            </a:extLst>
          </p:cNvPr>
          <p:cNvSpPr>
            <a:spLocks/>
          </p:cNvSpPr>
          <p:nvPr/>
        </p:nvSpPr>
        <p:spPr bwMode="auto">
          <a:xfrm>
            <a:off x="1936998" y="5074572"/>
            <a:ext cx="7958584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l"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Can we just do that?</a:t>
            </a:r>
          </a:p>
        </p:txBody>
      </p:sp>
      <p:pic>
        <p:nvPicPr>
          <p:cNvPr id="50186" name="Picture 10" descr="pasted-image.pdf">
            <a:extLst>
              <a:ext uri="{FF2B5EF4-FFF2-40B4-BE49-F238E27FC236}">
                <a16:creationId xmlns:a16="http://schemas.microsoft.com/office/drawing/2014/main" id="{E3AA0401-4AF2-D442-A9D8-B78C692DE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184" y="3876602"/>
            <a:ext cx="399604" cy="273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0187" name="Picture 11" descr="pasted-image.pdf">
            <a:extLst>
              <a:ext uri="{FF2B5EF4-FFF2-40B4-BE49-F238E27FC236}">
                <a16:creationId xmlns:a16="http://schemas.microsoft.com/office/drawing/2014/main" id="{74992C10-FB03-2F47-B87A-D14FDE131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236" y="3574107"/>
            <a:ext cx="399604" cy="27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88" name="Rectangle 12">
            <a:extLst>
              <a:ext uri="{FF2B5EF4-FFF2-40B4-BE49-F238E27FC236}">
                <a16:creationId xmlns:a16="http://schemas.microsoft.com/office/drawing/2014/main" id="{EF9236BA-425E-174E-944F-5FF2B21F0F3E}"/>
              </a:ext>
            </a:extLst>
          </p:cNvPr>
          <p:cNvSpPr>
            <a:spLocks/>
          </p:cNvSpPr>
          <p:nvPr/>
        </p:nvSpPr>
        <p:spPr bwMode="auto">
          <a:xfrm>
            <a:off x="5416228" y="5064506"/>
            <a:ext cx="1442704" cy="46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panose="020B0403020202020204" pitchFamily="34" charset="0"/>
                <a:ea typeface="ＭＳ Ｐゴシック" panose="020B0600070205080204" pitchFamily="34" charset="-128"/>
                <a:sym typeface="Helvetica Light" panose="020B0403020202020204" pitchFamily="34" charset="0"/>
              </a:defRPr>
            </a:lvl9pPr>
          </a:lstStyle>
          <a:p>
            <a:pPr algn="l" eaLnBrk="1"/>
            <a:r>
              <a:rPr lang="en-US" altLang="en-US" sz="2531"/>
              <a:t>…almost.</a:t>
            </a:r>
            <a:endParaRPr lang="en-US" altLang="en-US" sz="1266"/>
          </a:p>
        </p:txBody>
      </p:sp>
      <p:sp>
        <p:nvSpPr>
          <p:cNvPr id="50189" name="Rectangle 13">
            <a:extLst>
              <a:ext uri="{FF2B5EF4-FFF2-40B4-BE49-F238E27FC236}">
                <a16:creationId xmlns:a16="http://schemas.microsoft.com/office/drawing/2014/main" id="{D451FBD2-3A81-3747-9898-2DB8CE90886D}"/>
              </a:ext>
            </a:extLst>
          </p:cNvPr>
          <p:cNvSpPr>
            <a:spLocks/>
          </p:cNvSpPr>
          <p:nvPr/>
        </p:nvSpPr>
        <p:spPr bwMode="auto">
          <a:xfrm>
            <a:off x="6736705" y="3247058"/>
            <a:ext cx="927572" cy="928688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sp>
        <p:nvSpPr>
          <p:cNvPr id="50190" name="Rectangle 14">
            <a:extLst>
              <a:ext uri="{FF2B5EF4-FFF2-40B4-BE49-F238E27FC236}">
                <a16:creationId xmlns:a16="http://schemas.microsoft.com/office/drawing/2014/main" id="{F0A09B88-646F-D145-995A-01DD253D319A}"/>
              </a:ext>
            </a:extLst>
          </p:cNvPr>
          <p:cNvSpPr>
            <a:spLocks/>
          </p:cNvSpPr>
          <p:nvPr/>
        </p:nvSpPr>
        <p:spPr bwMode="auto">
          <a:xfrm>
            <a:off x="5681887" y="3247058"/>
            <a:ext cx="927571" cy="928688"/>
          </a:xfrm>
          <a:prstGeom prst="rect">
            <a:avLst/>
          </a:prstGeom>
          <a:noFill/>
          <a:ln w="25400" cap="flat" cmpd="sng">
            <a:solidFill>
              <a:srgbClr val="85888D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endParaRPr lang="en-US" sz="1687"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  <p:pic>
        <p:nvPicPr>
          <p:cNvPr id="50191" name="Picture 15" descr="pasted-image.pdf">
            <a:extLst>
              <a:ext uri="{FF2B5EF4-FFF2-40B4-BE49-F238E27FC236}">
                <a16:creationId xmlns:a16="http://schemas.microsoft.com/office/drawing/2014/main" id="{FACA0F0D-EC49-484F-9F30-5231C0A5A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144" y="3590851"/>
            <a:ext cx="232172" cy="24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0192" name="Picture 16" descr="pasted-image.pdf">
            <a:extLst>
              <a:ext uri="{FF2B5EF4-FFF2-40B4-BE49-F238E27FC236}">
                <a16:creationId xmlns:a16="http://schemas.microsoft.com/office/drawing/2014/main" id="{4F493362-430E-514A-A37E-DC7F340FA3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392" y="3540621"/>
            <a:ext cx="544711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93" name="Rectangle 17">
            <a:extLst>
              <a:ext uri="{FF2B5EF4-FFF2-40B4-BE49-F238E27FC236}">
                <a16:creationId xmlns:a16="http://schemas.microsoft.com/office/drawing/2014/main" id="{6662D169-5B33-CD4B-94FE-CC14527CE57B}"/>
              </a:ext>
            </a:extLst>
          </p:cNvPr>
          <p:cNvSpPr>
            <a:spLocks/>
          </p:cNvSpPr>
          <p:nvPr/>
        </p:nvSpPr>
        <p:spPr bwMode="auto">
          <a:xfrm>
            <a:off x="1692549" y="5807923"/>
            <a:ext cx="7806625" cy="44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/>
            </a:pPr>
            <a:r>
              <a:rPr lang="en-US" sz="2400" dirty="0"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The decomposition is unique up to an invertible 3x3 A. </a:t>
            </a:r>
          </a:p>
        </p:txBody>
      </p:sp>
      <p:sp>
        <p:nvSpPr>
          <p:cNvPr id="50194" name="Rectangle 18">
            <a:extLst>
              <a:ext uri="{FF2B5EF4-FFF2-40B4-BE49-F238E27FC236}">
                <a16:creationId xmlns:a16="http://schemas.microsoft.com/office/drawing/2014/main" id="{2B36C5C4-759A-314A-BC88-417B696B406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>
              <a:defRPr/>
            </a:pPr>
            <a:r>
              <a:rPr lang="en-US">
                <a:sym typeface="Calibri" charset="0"/>
              </a:rPr>
              <a:t>Unknown Lighting</a:t>
            </a:r>
            <a:endParaRPr lang="en-US" sz="1266">
              <a:sym typeface="Calibri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05A4CAF-F249-904C-8657-720337CF040E}"/>
                  </a:ext>
                </a:extLst>
              </p:cNvPr>
              <p:cNvSpPr txBox="1"/>
              <p:nvPr/>
            </p:nvSpPr>
            <p:spPr>
              <a:xfrm>
                <a:off x="7034512" y="4960749"/>
                <a:ext cx="3504009" cy="502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𝑈</m:t>
                      </m:r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</m:rad>
                      <m:r>
                        <a:rPr lang="en-US" sz="24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</m:rad>
                      <m:r>
                        <a:rPr lang="en-US" sz="2400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05A4CAF-F249-904C-8657-720337CF0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4512" y="4960749"/>
                <a:ext cx="3504009" cy="5027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67449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4062822" y="3234803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(</a:t>
            </a:r>
            <a:r>
              <a:rPr lang="en-US" dirty="0" err="1"/>
              <a:t>x,y</a:t>
            </a:r>
            <a:r>
              <a:rPr lang="en-US" dirty="0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3D structure mean?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700405"/>
          </a:xfrm>
        </p:spPr>
        <p:txBody>
          <a:bodyPr/>
          <a:lstStyle/>
          <a:p>
            <a:r>
              <a:rPr lang="en-US" dirty="0"/>
              <a:t>We have been talking about the depth of a pixel</a:t>
            </a:r>
          </a:p>
          <a:p>
            <a:endParaRPr lang="en-US" dirty="0"/>
          </a:p>
        </p:txBody>
      </p:sp>
      <p:sp>
        <p:nvSpPr>
          <p:cNvPr id="5" name="Freeform 4"/>
          <p:cNvSpPr/>
          <p:nvPr/>
        </p:nvSpPr>
        <p:spPr>
          <a:xfrm rot="1854203">
            <a:off x="6516441" y="3009948"/>
            <a:ext cx="2328915" cy="2409715"/>
          </a:xfrm>
          <a:custGeom>
            <a:avLst/>
            <a:gdLst>
              <a:gd name="connsiteX0" fmla="*/ 1111180 w 2328915"/>
              <a:gd name="connsiteY0" fmla="*/ 19003 h 2409715"/>
              <a:gd name="connsiteX1" fmla="*/ 2470 w 2328915"/>
              <a:gd name="connsiteY1" fmla="*/ 590503 h 2409715"/>
              <a:gd name="connsiteX2" fmla="*/ 802570 w 2328915"/>
              <a:gd name="connsiteY2" fmla="*/ 1219153 h 2409715"/>
              <a:gd name="connsiteX3" fmla="*/ 505390 w 2328915"/>
              <a:gd name="connsiteY3" fmla="*/ 1996393 h 2409715"/>
              <a:gd name="connsiteX4" fmla="*/ 1476940 w 2328915"/>
              <a:gd name="connsiteY4" fmla="*/ 2385013 h 2409715"/>
              <a:gd name="connsiteX5" fmla="*/ 2322760 w 2328915"/>
              <a:gd name="connsiteY5" fmla="*/ 1310593 h 2409715"/>
              <a:gd name="connsiteX6" fmla="*/ 1819840 w 2328915"/>
              <a:gd name="connsiteY6" fmla="*/ 247603 h 2409715"/>
              <a:gd name="connsiteX7" fmla="*/ 1111180 w 2328915"/>
              <a:gd name="connsiteY7" fmla="*/ 19003 h 240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28915" h="2409715">
                <a:moveTo>
                  <a:pt x="1111180" y="19003"/>
                </a:moveTo>
                <a:cubicBezTo>
                  <a:pt x="808285" y="76153"/>
                  <a:pt x="53905" y="390478"/>
                  <a:pt x="2470" y="590503"/>
                </a:cubicBezTo>
                <a:cubicBezTo>
                  <a:pt x="-48965" y="790528"/>
                  <a:pt x="718750" y="984838"/>
                  <a:pt x="802570" y="1219153"/>
                </a:cubicBezTo>
                <a:cubicBezTo>
                  <a:pt x="886390" y="1453468"/>
                  <a:pt x="392995" y="1802083"/>
                  <a:pt x="505390" y="1996393"/>
                </a:cubicBezTo>
                <a:cubicBezTo>
                  <a:pt x="617785" y="2190703"/>
                  <a:pt x="1174045" y="2499313"/>
                  <a:pt x="1476940" y="2385013"/>
                </a:cubicBezTo>
                <a:cubicBezTo>
                  <a:pt x="1779835" y="2270713"/>
                  <a:pt x="2265610" y="1666828"/>
                  <a:pt x="2322760" y="1310593"/>
                </a:cubicBezTo>
                <a:cubicBezTo>
                  <a:pt x="2379910" y="954358"/>
                  <a:pt x="2025580" y="462868"/>
                  <a:pt x="1819840" y="247603"/>
                </a:cubicBezTo>
                <a:cubicBezTo>
                  <a:pt x="1614100" y="32338"/>
                  <a:pt x="1414075" y="-38147"/>
                  <a:pt x="1111180" y="19003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5227320" y="3040380"/>
            <a:ext cx="0" cy="21145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5" idx="1"/>
          </p:cNvCxnSpPr>
          <p:nvPr/>
        </p:nvCxnSpPr>
        <p:spPr>
          <a:xfrm flipV="1">
            <a:off x="2724150" y="3090880"/>
            <a:ext cx="4275250" cy="1123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724150" y="3509010"/>
            <a:ext cx="4411980" cy="705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724150" y="3861908"/>
            <a:ext cx="4583430" cy="3528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724150" y="4214804"/>
            <a:ext cx="44919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5" idx="3"/>
          </p:cNvCxnSpPr>
          <p:nvPr/>
        </p:nvCxnSpPr>
        <p:spPr>
          <a:xfrm>
            <a:off x="2724151" y="4214804"/>
            <a:ext cx="3984719" cy="3406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724150" y="4214803"/>
            <a:ext cx="4103370" cy="6935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>
            <a:spLocks noChangeAspect="1"/>
          </p:cNvSpPr>
          <p:nvPr/>
        </p:nvSpPr>
        <p:spPr>
          <a:xfrm>
            <a:off x="5193030" y="3497581"/>
            <a:ext cx="91440" cy="940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5196840" y="3752851"/>
            <a:ext cx="91440" cy="940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5189220" y="3962401"/>
            <a:ext cx="91440" cy="940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5193030" y="4160521"/>
            <a:ext cx="91440" cy="940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5196840" y="4370071"/>
            <a:ext cx="91440" cy="940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5189220" y="4591051"/>
            <a:ext cx="91440" cy="940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524000" y="4056453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Pinhole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784590" y="2719138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(X,Y,Z)</a:t>
            </a:r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6968490" y="3044191"/>
            <a:ext cx="91440" cy="940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7120890" y="3459481"/>
            <a:ext cx="91440" cy="940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7273290" y="3806191"/>
            <a:ext cx="91440" cy="940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7174230" y="4175761"/>
            <a:ext cx="91440" cy="940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6663690" y="4488181"/>
            <a:ext cx="91440" cy="940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6816090" y="4869181"/>
            <a:ext cx="91440" cy="940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06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4062822" y="3234803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(</a:t>
            </a:r>
            <a:r>
              <a:rPr lang="en-US" dirty="0" err="1"/>
              <a:t>x,y</a:t>
            </a:r>
            <a:r>
              <a:rPr lang="en-US" dirty="0"/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3D structure mean?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79994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But we can also look at the orientation of the surface at each pixel: </a:t>
            </a:r>
            <a:r>
              <a:rPr lang="en-US" i="1"/>
              <a:t>surface normal</a:t>
            </a:r>
            <a:endParaRPr lang="en-US" dirty="0"/>
          </a:p>
          <a:p>
            <a:endParaRPr lang="en-US" dirty="0"/>
          </a:p>
        </p:txBody>
      </p:sp>
      <p:sp>
        <p:nvSpPr>
          <p:cNvPr id="5" name="Freeform 4"/>
          <p:cNvSpPr/>
          <p:nvPr/>
        </p:nvSpPr>
        <p:spPr>
          <a:xfrm rot="1854203">
            <a:off x="6516441" y="3009948"/>
            <a:ext cx="2328915" cy="2409715"/>
          </a:xfrm>
          <a:custGeom>
            <a:avLst/>
            <a:gdLst>
              <a:gd name="connsiteX0" fmla="*/ 1111180 w 2328915"/>
              <a:gd name="connsiteY0" fmla="*/ 19003 h 2409715"/>
              <a:gd name="connsiteX1" fmla="*/ 2470 w 2328915"/>
              <a:gd name="connsiteY1" fmla="*/ 590503 h 2409715"/>
              <a:gd name="connsiteX2" fmla="*/ 802570 w 2328915"/>
              <a:gd name="connsiteY2" fmla="*/ 1219153 h 2409715"/>
              <a:gd name="connsiteX3" fmla="*/ 505390 w 2328915"/>
              <a:gd name="connsiteY3" fmla="*/ 1996393 h 2409715"/>
              <a:gd name="connsiteX4" fmla="*/ 1476940 w 2328915"/>
              <a:gd name="connsiteY4" fmla="*/ 2385013 h 2409715"/>
              <a:gd name="connsiteX5" fmla="*/ 2322760 w 2328915"/>
              <a:gd name="connsiteY5" fmla="*/ 1310593 h 2409715"/>
              <a:gd name="connsiteX6" fmla="*/ 1819840 w 2328915"/>
              <a:gd name="connsiteY6" fmla="*/ 247603 h 2409715"/>
              <a:gd name="connsiteX7" fmla="*/ 1111180 w 2328915"/>
              <a:gd name="connsiteY7" fmla="*/ 19003 h 240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28915" h="2409715">
                <a:moveTo>
                  <a:pt x="1111180" y="19003"/>
                </a:moveTo>
                <a:cubicBezTo>
                  <a:pt x="808285" y="76153"/>
                  <a:pt x="53905" y="390478"/>
                  <a:pt x="2470" y="590503"/>
                </a:cubicBezTo>
                <a:cubicBezTo>
                  <a:pt x="-48965" y="790528"/>
                  <a:pt x="718750" y="984838"/>
                  <a:pt x="802570" y="1219153"/>
                </a:cubicBezTo>
                <a:cubicBezTo>
                  <a:pt x="886390" y="1453468"/>
                  <a:pt x="392995" y="1802083"/>
                  <a:pt x="505390" y="1996393"/>
                </a:cubicBezTo>
                <a:cubicBezTo>
                  <a:pt x="617785" y="2190703"/>
                  <a:pt x="1174045" y="2499313"/>
                  <a:pt x="1476940" y="2385013"/>
                </a:cubicBezTo>
                <a:cubicBezTo>
                  <a:pt x="1779835" y="2270713"/>
                  <a:pt x="2265610" y="1666828"/>
                  <a:pt x="2322760" y="1310593"/>
                </a:cubicBezTo>
                <a:cubicBezTo>
                  <a:pt x="2379910" y="954358"/>
                  <a:pt x="2025580" y="462868"/>
                  <a:pt x="1819840" y="247603"/>
                </a:cubicBezTo>
                <a:cubicBezTo>
                  <a:pt x="1614100" y="32338"/>
                  <a:pt x="1414075" y="-38147"/>
                  <a:pt x="1111180" y="19003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5227320" y="3040380"/>
            <a:ext cx="0" cy="21145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5" idx="1"/>
          </p:cNvCxnSpPr>
          <p:nvPr/>
        </p:nvCxnSpPr>
        <p:spPr>
          <a:xfrm flipV="1">
            <a:off x="2724150" y="3090880"/>
            <a:ext cx="4275250" cy="11239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724150" y="3509010"/>
            <a:ext cx="4411980" cy="705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724150" y="3861908"/>
            <a:ext cx="4583430" cy="3528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724150" y="4214804"/>
            <a:ext cx="449199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5" idx="3"/>
          </p:cNvCxnSpPr>
          <p:nvPr/>
        </p:nvCxnSpPr>
        <p:spPr>
          <a:xfrm>
            <a:off x="2724151" y="4214804"/>
            <a:ext cx="3984719" cy="3406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724150" y="4214803"/>
            <a:ext cx="4103370" cy="6935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>
            <a:spLocks noChangeAspect="1"/>
          </p:cNvSpPr>
          <p:nvPr/>
        </p:nvSpPr>
        <p:spPr>
          <a:xfrm>
            <a:off x="5193030" y="3497581"/>
            <a:ext cx="91440" cy="940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5196840" y="3752851"/>
            <a:ext cx="91440" cy="940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5189220" y="3962401"/>
            <a:ext cx="91440" cy="940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5193030" y="4160521"/>
            <a:ext cx="91440" cy="940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5196840" y="4370071"/>
            <a:ext cx="91440" cy="940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>
            <a:spLocks noChangeAspect="1"/>
          </p:cNvSpPr>
          <p:nvPr/>
        </p:nvSpPr>
        <p:spPr>
          <a:xfrm>
            <a:off x="5189220" y="4591051"/>
            <a:ext cx="91440" cy="940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524000" y="4056453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Pinhole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861810" y="2660992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(N</a:t>
            </a:r>
            <a:r>
              <a:rPr lang="en-US" baseline="-25000" dirty="0"/>
              <a:t>X</a:t>
            </a:r>
            <a:r>
              <a:rPr lang="en-US" dirty="0"/>
              <a:t>,N</a:t>
            </a:r>
            <a:r>
              <a:rPr lang="en-US" baseline="-25000" dirty="0"/>
              <a:t>Y</a:t>
            </a:r>
            <a:r>
              <a:rPr lang="en-US" dirty="0"/>
              <a:t>,N</a:t>
            </a:r>
            <a:r>
              <a:rPr lang="en-US" baseline="-25000" dirty="0"/>
              <a:t>Z</a:t>
            </a:r>
            <a:r>
              <a:rPr lang="en-US" dirty="0"/>
              <a:t>)</a:t>
            </a:r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6968490" y="3044191"/>
            <a:ext cx="91440" cy="940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>
            <a:spLocks noChangeAspect="1"/>
          </p:cNvSpPr>
          <p:nvPr/>
        </p:nvSpPr>
        <p:spPr>
          <a:xfrm>
            <a:off x="7120890" y="3459481"/>
            <a:ext cx="91440" cy="940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>
            <a:spLocks noChangeAspect="1"/>
          </p:cNvSpPr>
          <p:nvPr/>
        </p:nvSpPr>
        <p:spPr>
          <a:xfrm>
            <a:off x="7273290" y="3806191"/>
            <a:ext cx="91440" cy="940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7174230" y="4175761"/>
            <a:ext cx="91440" cy="940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>
            <a:spLocks noChangeAspect="1"/>
          </p:cNvSpPr>
          <p:nvPr/>
        </p:nvSpPr>
        <p:spPr>
          <a:xfrm>
            <a:off x="6663690" y="4488181"/>
            <a:ext cx="91440" cy="940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>
            <a:spLocks noChangeAspect="1"/>
          </p:cNvSpPr>
          <p:nvPr/>
        </p:nvSpPr>
        <p:spPr>
          <a:xfrm>
            <a:off x="6816090" y="4869181"/>
            <a:ext cx="91440" cy="940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37" idx="2"/>
          </p:cNvCxnSpPr>
          <p:nvPr/>
        </p:nvCxnSpPr>
        <p:spPr>
          <a:xfrm flipH="1" flipV="1">
            <a:off x="6663690" y="2832977"/>
            <a:ext cx="304800" cy="25824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6708870" y="3506507"/>
            <a:ext cx="412021" cy="1202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9" idx="2"/>
          </p:cNvCxnSpPr>
          <p:nvPr/>
        </p:nvCxnSpPr>
        <p:spPr>
          <a:xfrm flipH="1">
            <a:off x="6827520" y="3853217"/>
            <a:ext cx="445770" cy="1232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0" idx="1"/>
          </p:cNvCxnSpPr>
          <p:nvPr/>
        </p:nvCxnSpPr>
        <p:spPr>
          <a:xfrm flipH="1" flipV="1">
            <a:off x="7050105" y="3985196"/>
            <a:ext cx="137516" cy="2043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1" idx="2"/>
          </p:cNvCxnSpPr>
          <p:nvPr/>
        </p:nvCxnSpPr>
        <p:spPr>
          <a:xfrm flipH="1" flipV="1">
            <a:off x="6233036" y="4464123"/>
            <a:ext cx="430655" cy="710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2" idx="2"/>
          </p:cNvCxnSpPr>
          <p:nvPr/>
        </p:nvCxnSpPr>
        <p:spPr>
          <a:xfrm flipH="1">
            <a:off x="6391820" y="4916207"/>
            <a:ext cx="424271" cy="1191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524000" y="642221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enough by itself to reveal absolute locations, but gives </a:t>
            </a:r>
            <a:r>
              <a:rPr lang="en-US"/>
              <a:t>enough of a clue to object shape</a:t>
            </a:r>
          </a:p>
        </p:txBody>
      </p:sp>
    </p:spTree>
    <p:extLst>
      <p:ext uri="{BB962C8B-B14F-4D97-AF65-F5344CB8AC3E}">
        <p14:creationId xmlns:p14="http://schemas.microsoft.com/office/powerpoint/2010/main" val="2594980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38313-E49C-5B40-A1D4-70383EBA9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Shading is a cue to surface orientation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F2BD13-C13E-9B45-AAC7-9CA0A06FE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773" y="1605573"/>
            <a:ext cx="5379366" cy="4044950"/>
          </a:xfrm>
          <a:prstGeom prst="rect">
            <a:avLst/>
          </a:prstGeom>
        </p:spPr>
      </p:pic>
      <p:sp>
        <p:nvSpPr>
          <p:cNvPr id="6" name="Sun 5">
            <a:extLst>
              <a:ext uri="{FF2B5EF4-FFF2-40B4-BE49-F238E27FC236}">
                <a16:creationId xmlns:a16="http://schemas.microsoft.com/office/drawing/2014/main" id="{8792722E-8E60-D546-B6D3-1722E2BAEEF0}"/>
              </a:ext>
            </a:extLst>
          </p:cNvPr>
          <p:cNvSpPr/>
          <p:nvPr/>
        </p:nvSpPr>
        <p:spPr>
          <a:xfrm>
            <a:off x="9494227" y="4829908"/>
            <a:ext cx="1606062" cy="1641230"/>
          </a:xfrm>
          <a:prstGeom prst="su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5264AF-A450-AF4D-91A6-4DCB5505093B}"/>
              </a:ext>
            </a:extLst>
          </p:cNvPr>
          <p:cNvSpPr txBox="1"/>
          <p:nvPr/>
        </p:nvSpPr>
        <p:spPr>
          <a:xfrm>
            <a:off x="8194431" y="4044461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Facing the sun, hence bright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2EF3C8F-F46C-AF45-B507-3E12CBE6D29B}"/>
              </a:ext>
            </a:extLst>
          </p:cNvPr>
          <p:cNvCxnSpPr>
            <a:stCxn id="7" idx="1"/>
          </p:cNvCxnSpPr>
          <p:nvPr/>
        </p:nvCxnSpPr>
        <p:spPr>
          <a:xfrm flipH="1" flipV="1">
            <a:off x="6998677" y="4056185"/>
            <a:ext cx="1195754" cy="3114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8039696-45BC-EE48-BFC1-AF1717EF48B5}"/>
              </a:ext>
            </a:extLst>
          </p:cNvPr>
          <p:cNvSpPr txBox="1"/>
          <p:nvPr/>
        </p:nvSpPr>
        <p:spPr>
          <a:xfrm>
            <a:off x="4712677" y="5824807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Facing orthogonal to the sun, hence dark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0080478-81D8-984C-87F8-EB83C86B2153}"/>
              </a:ext>
            </a:extLst>
          </p:cNvPr>
          <p:cNvCxnSpPr>
            <a:cxnSpLocks/>
          </p:cNvCxnSpPr>
          <p:nvPr/>
        </p:nvCxnSpPr>
        <p:spPr>
          <a:xfrm flipH="1" flipV="1">
            <a:off x="5709138" y="3927231"/>
            <a:ext cx="175848" cy="20415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67BFA4D-975C-9D44-96F7-9F7E77C68E24}"/>
              </a:ext>
            </a:extLst>
          </p:cNvPr>
          <p:cNvSpPr txBox="1"/>
          <p:nvPr/>
        </p:nvSpPr>
        <p:spPr>
          <a:xfrm>
            <a:off x="58615" y="3430761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Facing away from the sun, hence dark – “shadow”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171510C-691A-1B42-87D3-A8F9F6B61B06}"/>
              </a:ext>
            </a:extLst>
          </p:cNvPr>
          <p:cNvCxnSpPr>
            <a:stCxn id="14" idx="3"/>
          </p:cNvCxnSpPr>
          <p:nvPr/>
        </p:nvCxnSpPr>
        <p:spPr>
          <a:xfrm flipV="1">
            <a:off x="2344615" y="3429000"/>
            <a:ext cx="2368062" cy="46342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22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2066</Words>
  <Application>Microsoft Macintosh PowerPoint</Application>
  <PresentationFormat>Widescreen</PresentationFormat>
  <Paragraphs>438</Paragraphs>
  <Slides>65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6" baseType="lpstr">
      <vt:lpstr>Arial</vt:lpstr>
      <vt:lpstr>Calibri</vt:lpstr>
      <vt:lpstr>Calibri Light</vt:lpstr>
      <vt:lpstr>Cambria Math</vt:lpstr>
      <vt:lpstr>Century</vt:lpstr>
      <vt:lpstr>Century Gothic</vt:lpstr>
      <vt:lpstr>Helvetica</vt:lpstr>
      <vt:lpstr>Helvetica Light</vt:lpstr>
      <vt:lpstr>Times New Roman</vt:lpstr>
      <vt:lpstr>Office Theme</vt:lpstr>
      <vt:lpstr>Photo Editor Photo</vt:lpstr>
      <vt:lpstr>Other approaches  to obtaining 3D structure</vt:lpstr>
      <vt:lpstr>Active stereo with structured light</vt:lpstr>
      <vt:lpstr>Active stereo with structured light</vt:lpstr>
      <vt:lpstr>Microsoft Kinect</vt:lpstr>
      <vt:lpstr>Light and geometry</vt:lpstr>
      <vt:lpstr>Till now: 3D structure from multiple cameras</vt:lpstr>
      <vt:lpstr>What does 3D structure mean?</vt:lpstr>
      <vt:lpstr>What does 3D structure mean?</vt:lpstr>
      <vt:lpstr>Shading is a cue to surface orientation</vt:lpstr>
      <vt:lpstr>Shading is a cue to surface orientation</vt:lpstr>
      <vt:lpstr>How does light interact with the scene?</vt:lpstr>
      <vt:lpstr>Radiance</vt:lpstr>
      <vt:lpstr>Radiance</vt:lpstr>
      <vt:lpstr>Radiance</vt:lpstr>
      <vt:lpstr>Where do the rays come from?</vt:lpstr>
      <vt:lpstr>Irradiance</vt:lpstr>
      <vt:lpstr>Irradiance</vt:lpstr>
      <vt:lpstr>Irradiance</vt:lpstr>
      <vt:lpstr>Light rays interacting with a surface</vt:lpstr>
      <vt:lpstr>Light rays interacting with a surface</vt:lpstr>
      <vt:lpstr>Light rays interacting with a surface</vt:lpstr>
      <vt:lpstr>Radiance, irradiance and light</vt:lpstr>
      <vt:lpstr>What should BRDF be?</vt:lpstr>
      <vt:lpstr>Special case 1: Perfect mirror</vt:lpstr>
      <vt:lpstr>Special case 2: Matte surface</vt:lpstr>
      <vt:lpstr>Lambertian surfaces</vt:lpstr>
      <vt:lpstr>Lambertian surfaces</vt:lpstr>
      <vt:lpstr>Lambertian surfaces</vt:lpstr>
      <vt:lpstr>Lambertian surfaces</vt:lpstr>
      <vt:lpstr>Lambertian surfaces</vt:lpstr>
      <vt:lpstr>Reconstructing Lambertian surfaces</vt:lpstr>
      <vt:lpstr>Recovery from multiple images</vt:lpstr>
      <vt:lpstr>Multiple Images: Photometric Stereo</vt:lpstr>
      <vt:lpstr>Photometric stereo - the math</vt:lpstr>
      <vt:lpstr>Photometric stereo - the math</vt:lpstr>
      <vt:lpstr>Photometric stereo - the math</vt:lpstr>
      <vt:lpstr>Photometric stereo - the math</vt:lpstr>
      <vt:lpstr>Photometric stereo - the math</vt:lpstr>
      <vt:lpstr>Photometric stereo - the math</vt:lpstr>
      <vt:lpstr>Photometric stereo - the math</vt:lpstr>
      <vt:lpstr>Normal equations</vt:lpstr>
      <vt:lpstr>Estimating normals and albedo from G</vt:lpstr>
      <vt:lpstr>Multiple pixels</vt:lpstr>
      <vt:lpstr>Multiple pixels: matrix form</vt:lpstr>
      <vt:lpstr>Multiple pixels: matrix form</vt:lpstr>
      <vt:lpstr>Multiple pixels: matrix form</vt:lpstr>
      <vt:lpstr>Estimating depth from normals</vt:lpstr>
      <vt:lpstr>Brief detour: Orthographic projection</vt:lpstr>
      <vt:lpstr>Depth Map from Normal Map</vt:lpstr>
      <vt:lpstr>Determining Light Directions</vt:lpstr>
      <vt:lpstr>Optional: Determining Light Directions</vt:lpstr>
      <vt:lpstr>Optional: Determining Light Directions</vt:lpstr>
      <vt:lpstr>Optional: Determining Light Directions</vt:lpstr>
      <vt:lpstr>Photometric Stereo</vt:lpstr>
      <vt:lpstr>Results</vt:lpstr>
      <vt:lpstr>Unknown Lighting</vt:lpstr>
      <vt:lpstr>Unknown Lighting</vt:lpstr>
      <vt:lpstr>Unknown Lighting</vt:lpstr>
      <vt:lpstr>Unknown Lighting</vt:lpstr>
      <vt:lpstr>Unknown Lighting</vt:lpstr>
      <vt:lpstr>Unknown Lighting</vt:lpstr>
      <vt:lpstr>Unknown Lighting</vt:lpstr>
      <vt:lpstr>Unknown Lighting</vt:lpstr>
      <vt:lpstr>Unknown Lighting</vt:lpstr>
      <vt:lpstr>Unknown Lighting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Other approaches  to obtaining 3D structure</dc:title>
  <dc:creator>Bharath Hariharan</dc:creator>
  <cp:lastModifiedBy>Bharath Hariharan</cp:lastModifiedBy>
  <cp:revision>9</cp:revision>
  <cp:lastPrinted>2019-04-02T21:44:51Z</cp:lastPrinted>
  <dcterms:created xsi:type="dcterms:W3CDTF">2019-04-02T19:35:09Z</dcterms:created>
  <dcterms:modified xsi:type="dcterms:W3CDTF">2019-04-02T21:56:21Z</dcterms:modified>
</cp:coreProperties>
</file>