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322" r:id="rId3"/>
    <p:sldId id="323" r:id="rId4"/>
    <p:sldId id="269" r:id="rId5"/>
    <p:sldId id="324" r:id="rId6"/>
    <p:sldId id="293" r:id="rId7"/>
    <p:sldId id="294" r:id="rId8"/>
    <p:sldId id="295" r:id="rId9"/>
    <p:sldId id="318" r:id="rId10"/>
    <p:sldId id="270" r:id="rId11"/>
    <p:sldId id="271" r:id="rId12"/>
    <p:sldId id="257" r:id="rId13"/>
    <p:sldId id="258" r:id="rId14"/>
    <p:sldId id="272" r:id="rId15"/>
    <p:sldId id="273" r:id="rId16"/>
    <p:sldId id="259" r:id="rId17"/>
    <p:sldId id="260" r:id="rId18"/>
    <p:sldId id="320" r:id="rId19"/>
    <p:sldId id="319" r:id="rId20"/>
    <p:sldId id="321" r:id="rId21"/>
    <p:sldId id="261" r:id="rId22"/>
    <p:sldId id="262" r:id="rId23"/>
    <p:sldId id="263" r:id="rId24"/>
    <p:sldId id="264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7" r:id="rId38"/>
    <p:sldId id="288" r:id="rId39"/>
    <p:sldId id="289" r:id="rId40"/>
    <p:sldId id="290" r:id="rId41"/>
    <p:sldId id="266" r:id="rId42"/>
    <p:sldId id="267" r:id="rId43"/>
    <p:sldId id="268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285" r:id="rId61"/>
    <p:sldId id="265" r:id="rId62"/>
    <p:sldId id="341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9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4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DAC18-C833-C84C-A5D8-E3CC1CAAFACC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B714A-081F-134F-BB25-03ADFBC1D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ll-conditioned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4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48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parameters </a:t>
            </a:r>
          </a:p>
        </p:txBody>
      </p:sp>
    </p:spTree>
    <p:extLst>
      <p:ext uri="{BB962C8B-B14F-4D97-AF65-F5344CB8AC3E}">
        <p14:creationId xmlns:p14="http://schemas.microsoft.com/office/powerpoint/2010/main" val="281827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49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parameters </a:t>
            </a:r>
          </a:p>
        </p:txBody>
      </p:sp>
    </p:spTree>
    <p:extLst>
      <p:ext uri="{BB962C8B-B14F-4D97-AF65-F5344CB8AC3E}">
        <p14:creationId xmlns:p14="http://schemas.microsoft.com/office/powerpoint/2010/main" val="52894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50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Prove that F is rank 2. F </a:t>
            </a:r>
          </a:p>
        </p:txBody>
      </p:sp>
    </p:spTree>
    <p:extLst>
      <p:ext uri="{BB962C8B-B14F-4D97-AF65-F5344CB8AC3E}">
        <p14:creationId xmlns:p14="http://schemas.microsoft.com/office/powerpoint/2010/main" val="216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95487-BBD5-47D9-BF54-8A281D155C70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5852B-4CE7-4A17-918B-93DC3E3FF9CC}" type="slidenum">
              <a:rPr lang="en-US" altLang="zh-TW"/>
              <a:pPr/>
              <a:t>55</a:t>
            </a:fld>
            <a:endParaRPr lang="en-US" altLang="zh-TW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3F8B5-9DF4-4F6C-8E62-D36114183628}" type="slidenum">
              <a:rPr lang="en-US" altLang="zh-TW"/>
              <a:pPr/>
              <a:t>56</a:t>
            </a:fld>
            <a:endParaRPr lang="en-US" altLang="zh-TW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 is that the resulting  often is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ill-conditioned. In theory,  should have one singular value equal to zero and the rest are non-zero. In practice, however, some of the non-zero singular values can become small relative to the larger ones. If more than eight corresponding points are used to construct , where the coordinates are only approximately correct, there may not be a well-defined singular value which can be identified as approximately zero. Consequently, the solution of the homogeneous linear system of equations may not be sufficiently accurate to be useful.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4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887BA-C04D-4865-8613-27A296C0B9E6}" type="slidenum">
              <a:rPr lang="en-US" altLang="zh-TW"/>
              <a:pPr/>
              <a:t>61</a:t>
            </a:fld>
            <a:endParaRPr lang="en-US" altLang="zh-TW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6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506B-BD5A-8546-8FFF-C2BE173EC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F8877-33F9-B346-A2A7-BAFB958A5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E36AA-C146-D643-A2D9-A490C8BD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7B2E8-D4F0-AE4C-835E-E7C27A76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22969-8378-7F49-A22F-9393D374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1331-E7FB-0A48-A6B9-6770F7E8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F7440-EDF4-EE4B-9818-565B768B5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7EFA9-12B1-E341-94D4-987F9ACC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2DE91-FCB5-E54D-94A9-132B164A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4553A-8252-AD44-AD7D-D4028B27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5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96862-5EBF-1D4E-BE87-2F8CE2EBC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70AB0-F02E-4647-8AE0-E87EFF0B5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E0949-3D88-0644-9645-0F7DD544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FA491-C446-F44E-8CA9-4FF32A62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F5C54-D6AF-AE41-A6AD-5C7AFB76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0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52513"/>
            <a:ext cx="5384800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99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DB25-3C6A-2144-8482-ABED8F8B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9686-DBC7-4C44-9700-C49900DD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3772C-75D7-634B-B3D3-7EFBECBE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805A2-276F-904D-8510-295E9F7D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18AE-47FF-F54E-BB59-B1590C80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2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C42A-70C7-0B43-ACCC-3BCE2E2D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D727F-C1D5-1446-A5A1-AC919100B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27B8-FA94-3847-AAB7-057BEB80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B89AA-9352-0D4D-88C5-73A4B146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2C5F-4E79-784F-89E2-85BDB66E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9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A0BB-53E1-D247-BE63-00BB4DE7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4CEF-DF13-BA46-BC86-4B0CD19C7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C0768-FFFA-E14D-B368-A2368685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62C7B-4A10-144C-BDCC-197A7FF4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C9D81-F1C1-F242-B270-DB6376C3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DF309-CCD4-EA45-9625-C2FE2B18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4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7F03-F911-F141-9A53-A9713C1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3B334-C408-E848-80A0-C44C94C30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BF0A9-F13E-F840-8E9A-2FCF12C72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C96C3-8087-824D-97B5-0BD03C056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B0E4A-7CC2-634C-940A-CA95B6F4A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60BD1-4EE4-CD44-8529-CE913B15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D1574-8527-ED4B-A9B0-5BAFC946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0E854-E8B0-454F-A59C-87A707C8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F908-673C-1045-A0E2-02192367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C8C90-DDEF-5945-A97E-F0108FEF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AADE0-D6A1-2E46-856E-67FF0D75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5B042-387D-3744-91B5-F3019821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B268E-BEE9-6C4E-9E3D-D2C439B9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3FF86-7ADC-1D43-975D-7E9C5A3B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F538D-F9E5-BA46-B8FD-85DBAF4F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15F4-91B4-7748-8384-52F9742C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8F67-9F94-F840-A51F-5603B37E1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F15B1-01AF-954A-B2B5-47762DA6C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FF2BF-2B8B-3548-966F-9D0A0206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C6BB9-E8A1-3F41-85BA-CECFEC2F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6A27B-9395-8E4A-AF7E-E262AA51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9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99CE-291D-F745-B9A6-827D435C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51B56-C297-DB4D-A75E-70814A851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315EC-873B-A640-8FC6-4C0583C6F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C7886-4A1D-0D4D-BC58-75F676C8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15B1E-11EF-0D47-BA58-66F496C0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C33DA-E69C-5D4B-8F28-AE70AC3B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BA06F-5DA6-8549-A1F5-D2BAA187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050DF-072E-D04F-A7D9-24C7C0E2C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F0360-8D64-784C-A21C-CC5364C06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AC4D-6A6A-5A4F-8D14-8DEFEE7A04F6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E3A9B-F08B-A148-9BF3-DEE911B5E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D7A5E-0661-9545-86E6-1C334438E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69CF3-5E33-6545-AC2A-F343B2DE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3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az\ppt\teaching\cv\sa_yorick0.mpg" TargetMode="External"/><Relationship Id="rId1" Type="http://schemas.microsoft.com/office/2007/relationships/media" Target="file:///C:\az\ppt\teaching\cv\sa_yorick0.mpg" TargetMode="Externa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0.png"/><Relationship Id="rId7" Type="http://schemas.openxmlformats.org/officeDocument/2006/relationships/image" Target="../media/image69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wedge.com/fmatrix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8.emf"/><Relationship Id="rId5" Type="http://schemas.openxmlformats.org/officeDocument/2006/relationships/image" Target="../media/image75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7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83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2.emf"/><Relationship Id="rId5" Type="http://schemas.openxmlformats.org/officeDocument/2006/relationships/image" Target="../media/image79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8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1600-3C7B-CD43-AD5B-F24924C0C7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B6F25-B4EC-B04A-853A-91D8F6D56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rectified cameras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789714"/>
            <a:ext cx="7886700" cy="1387249"/>
          </a:xfrm>
        </p:spPr>
        <p:txBody>
          <a:bodyPr/>
          <a:lstStyle/>
          <a:p>
            <a:r>
              <a:rPr lang="en-US" dirty="0"/>
              <a:t>For rectified cameras, correspondence problem is easier</a:t>
            </a:r>
          </a:p>
          <a:p>
            <a:r>
              <a:rPr lang="en-US" dirty="0"/>
              <a:t>Only requires searching along a particular </a:t>
            </a:r>
            <a:r>
              <a:rPr lang="en-US" i="1" dirty="0"/>
              <a:t>row.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651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1257" y="3222172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6256" y="3222172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2022036" y="1238930"/>
            <a:ext cx="9114051" cy="5521099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about non-rectified cameras?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Is there an equivalent?</a:t>
            </a:r>
          </a:p>
        </p:txBody>
      </p:sp>
    </p:spTree>
    <p:extLst>
      <p:ext uri="{BB962C8B-B14F-4D97-AF65-F5344CB8AC3E}">
        <p14:creationId xmlns:p14="http://schemas.microsoft.com/office/powerpoint/2010/main" val="364380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789714"/>
            <a:ext cx="7886700" cy="1387249"/>
          </a:xfrm>
        </p:spPr>
        <p:txBody>
          <a:bodyPr/>
          <a:lstStyle/>
          <a:p>
            <a:r>
              <a:rPr lang="en-US" i="1" dirty="0"/>
              <a:t>Reduces 2D search problem to search along a particular line: </a:t>
            </a:r>
            <a:r>
              <a:rPr lang="en-US" i="1" dirty="0" err="1">
                <a:solidFill>
                  <a:srgbClr val="FF0000"/>
                </a:solidFill>
              </a:rPr>
              <a:t>epipolar</a:t>
            </a:r>
            <a:r>
              <a:rPr lang="en-US" i="1" dirty="0">
                <a:solidFill>
                  <a:srgbClr val="FF0000"/>
                </a:solidFill>
              </a:rPr>
              <a:t> 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651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1257" y="3222172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6256" y="3222172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9" name="Group 12"/>
          <p:cNvGrpSpPr>
            <a:grpSpLocks/>
          </p:cNvGrpSpPr>
          <p:nvPr/>
        </p:nvGrpSpPr>
        <p:grpSpPr bwMode="auto">
          <a:xfrm>
            <a:off x="1676400" y="3952069"/>
            <a:ext cx="8839200" cy="2347912"/>
            <a:chOff x="96" y="1824"/>
            <a:chExt cx="5568" cy="1479"/>
          </a:xfrm>
        </p:grpSpPr>
        <p:pic>
          <p:nvPicPr>
            <p:cNvPr id="119814" name="Picture 13" descr="chapel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24"/>
              <a:ext cx="2784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5" name="Picture 14" descr="chapel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824"/>
              <a:ext cx="2784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charset="0"/>
              </a:rPr>
              <a:t>Epipolar</a:t>
            </a:r>
            <a:r>
              <a:rPr lang="en-GB" dirty="0">
                <a:latin typeface="Arial" charset="0"/>
              </a:rPr>
              <a:t> constraint</a:t>
            </a:r>
          </a:p>
        </p:txBody>
      </p:sp>
      <p:sp>
        <p:nvSpPr>
          <p:cNvPr id="119811" name="Text Box 7"/>
          <p:cNvSpPr txBox="1">
            <a:spLocks noChangeArrowheads="1"/>
          </p:cNvSpPr>
          <p:nvPr/>
        </p:nvSpPr>
        <p:spPr bwMode="auto">
          <a:xfrm>
            <a:off x="1847851" y="1368425"/>
            <a:ext cx="84550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solidFill>
                  <a:srgbClr val="000000"/>
                </a:solidFill>
              </a:rPr>
              <a:t>True in general!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Given pixel (</a:t>
            </a:r>
            <a:r>
              <a:rPr lang="en-GB" dirty="0" err="1">
                <a:solidFill>
                  <a:srgbClr val="000000"/>
                </a:solidFill>
              </a:rPr>
              <a:t>x,y</a:t>
            </a:r>
            <a:r>
              <a:rPr lang="en-GB" dirty="0">
                <a:solidFill>
                  <a:srgbClr val="000000"/>
                </a:solidFill>
              </a:rPr>
              <a:t>) in one image, corresponding pixel in the other image must lie on a line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Line function of (</a:t>
            </a:r>
            <a:r>
              <a:rPr lang="en-GB" dirty="0" err="1">
                <a:solidFill>
                  <a:srgbClr val="000000"/>
                </a:solidFill>
              </a:rPr>
              <a:t>x,y</a:t>
            </a:r>
            <a:r>
              <a:rPr lang="en-GB" dirty="0">
                <a:solidFill>
                  <a:srgbClr val="000000"/>
                </a:solidFill>
              </a:rPr>
              <a:t>) and parameters of camera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These lines are called </a:t>
            </a:r>
            <a:r>
              <a:rPr lang="en-GB" i="1" dirty="0" err="1">
                <a:solidFill>
                  <a:srgbClr val="000000"/>
                </a:solidFill>
              </a:rPr>
              <a:t>epipolar</a:t>
            </a:r>
            <a:r>
              <a:rPr lang="en-GB" i="1" dirty="0">
                <a:solidFill>
                  <a:srgbClr val="000000"/>
                </a:solidFill>
              </a:rPr>
              <a:t> line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2847" name="Oval 15"/>
          <p:cNvSpPr>
            <a:spLocks noChangeAspect="1" noChangeArrowheads="1"/>
          </p:cNvSpPr>
          <p:nvPr/>
        </p:nvSpPr>
        <p:spPr bwMode="auto">
          <a:xfrm>
            <a:off x="2968625" y="4845962"/>
            <a:ext cx="109538" cy="109538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Epipolar geometry</a:t>
            </a:r>
          </a:p>
        </p:txBody>
      </p:sp>
    </p:spTree>
    <p:extLst>
      <p:ext uri="{BB962C8B-B14F-4D97-AF65-F5344CB8AC3E}">
        <p14:creationId xmlns:p14="http://schemas.microsoft.com/office/powerpoint/2010/main" val="197835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why?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single camera, pixel in image plane must correspond to point somewhere along a 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52" y="3566890"/>
            <a:ext cx="7168896" cy="3096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8771" y="3875314"/>
            <a:ext cx="3899481" cy="292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39343" y="523603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1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6904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viewed in second image, this ray looks like a line: </a:t>
            </a:r>
            <a:r>
              <a:rPr lang="en-US" i="1" dirty="0" err="1"/>
              <a:t>epipolar</a:t>
            </a:r>
            <a:r>
              <a:rPr lang="en-US" i="1" dirty="0"/>
              <a:t> line</a:t>
            </a:r>
          </a:p>
          <a:p>
            <a:r>
              <a:rPr lang="en-US" dirty="0"/>
              <a:t>The </a:t>
            </a:r>
            <a:r>
              <a:rPr lang="en-US" dirty="0" err="1"/>
              <a:t>epipolar</a:t>
            </a:r>
            <a:r>
              <a:rPr lang="en-US" dirty="0"/>
              <a:t> line must pass through image of the first camera in the second image</a:t>
            </a:r>
            <a:r>
              <a:rPr lang="en-US" i="1" dirty="0"/>
              <a:t> - </a:t>
            </a:r>
            <a:r>
              <a:rPr lang="en-US" i="1" dirty="0" err="1"/>
              <a:t>epipole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52" y="3643089"/>
            <a:ext cx="7168896" cy="30967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39343" y="531223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Callout 5"/>
          <p:cNvSpPr/>
          <p:nvPr/>
        </p:nvSpPr>
        <p:spPr>
          <a:xfrm>
            <a:off x="7815943" y="4930216"/>
            <a:ext cx="2582309" cy="52251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2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line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6291944" y="4441371"/>
            <a:ext cx="1110343" cy="1698172"/>
          </a:xfrm>
          <a:prstGeom prst="downArrowCallout">
            <a:avLst>
              <a:gd name="adj1" fmla="val 11274"/>
              <a:gd name="adj2" fmla="val 10294"/>
              <a:gd name="adj3" fmla="val 15196"/>
              <a:gd name="adj4" fmla="val 226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Epipole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Freeform 2"/>
          <p:cNvSpPr>
            <a:spLocks/>
          </p:cNvSpPr>
          <p:nvPr/>
        </p:nvSpPr>
        <p:spPr bwMode="auto">
          <a:xfrm>
            <a:off x="3733800" y="2971800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6" name="Freeform 3"/>
          <p:cNvSpPr>
            <a:spLocks/>
          </p:cNvSpPr>
          <p:nvPr/>
        </p:nvSpPr>
        <p:spPr bwMode="auto">
          <a:xfrm flipH="1">
            <a:off x="6248400" y="2971800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charset="0"/>
              </a:rPr>
              <a:t>Epipolar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geometry</a:t>
            </a:r>
          </a:p>
        </p:txBody>
      </p:sp>
      <p:sp>
        <p:nvSpPr>
          <p:cNvPr id="1239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9144000" cy="990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>
                <a:latin typeface="Arial" charset="0"/>
              </a:rPr>
              <a:t>Given an image point in one view, where is the corresponding point in the other view?</a:t>
            </a:r>
          </a:p>
        </p:txBody>
      </p:sp>
      <p:sp>
        <p:nvSpPr>
          <p:cNvPr id="123909" name="Oval 6"/>
          <p:cNvSpPr>
            <a:spLocks noChangeArrowheads="1"/>
          </p:cNvSpPr>
          <p:nvPr/>
        </p:nvSpPr>
        <p:spPr bwMode="auto">
          <a:xfrm>
            <a:off x="3543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Oval 7"/>
          <p:cNvSpPr>
            <a:spLocks noChangeArrowheads="1"/>
          </p:cNvSpPr>
          <p:nvPr/>
        </p:nvSpPr>
        <p:spPr bwMode="auto">
          <a:xfrm>
            <a:off x="7734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Line 8"/>
          <p:cNvSpPr>
            <a:spLocks noChangeShapeType="1"/>
          </p:cNvSpPr>
          <p:nvPr/>
        </p:nvSpPr>
        <p:spPr bwMode="auto">
          <a:xfrm>
            <a:off x="62484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Line 9"/>
          <p:cNvSpPr>
            <a:spLocks noChangeShapeType="1"/>
          </p:cNvSpPr>
          <p:nvPr/>
        </p:nvSpPr>
        <p:spPr bwMode="auto">
          <a:xfrm>
            <a:off x="50292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Line 10"/>
          <p:cNvSpPr>
            <a:spLocks noChangeShapeType="1"/>
          </p:cNvSpPr>
          <p:nvPr/>
        </p:nvSpPr>
        <p:spPr bwMode="auto">
          <a:xfrm flipH="1" flipV="1">
            <a:off x="4724400" y="3429000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59526" y="3048001"/>
            <a:ext cx="2733675" cy="1376363"/>
            <a:chOff x="3046" y="1920"/>
            <a:chExt cx="1722" cy="867"/>
          </a:xfrm>
        </p:grpSpPr>
        <p:sp>
          <p:nvSpPr>
            <p:cNvPr id="123938" name="Freeform 12"/>
            <p:cNvSpPr>
              <a:spLocks/>
            </p:cNvSpPr>
            <p:nvPr/>
          </p:nvSpPr>
          <p:spPr bwMode="auto">
            <a:xfrm>
              <a:off x="3046" y="2064"/>
              <a:ext cx="772" cy="723"/>
            </a:xfrm>
            <a:custGeom>
              <a:avLst/>
              <a:gdLst>
                <a:gd name="T0" fmla="*/ 0 w 772"/>
                <a:gd name="T1" fmla="*/ 723 h 723"/>
                <a:gd name="T2" fmla="*/ 772 w 772"/>
                <a:gd name="T3" fmla="*/ 0 h 723"/>
                <a:gd name="T4" fmla="*/ 0 60000 65536"/>
                <a:gd name="T5" fmla="*/ 0 60000 65536"/>
                <a:gd name="T6" fmla="*/ 0 w 772"/>
                <a:gd name="T7" fmla="*/ 0 h 723"/>
                <a:gd name="T8" fmla="*/ 772 w 772"/>
                <a:gd name="T9" fmla="*/ 723 h 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2" h="723">
                  <a:moveTo>
                    <a:pt x="0" y="723"/>
                  </a:moveTo>
                  <a:lnTo>
                    <a:pt x="772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9" name="Text Box 13"/>
            <p:cNvSpPr txBox="1">
              <a:spLocks noChangeArrowheads="1"/>
            </p:cNvSpPr>
            <p:nvPr/>
          </p:nvSpPr>
          <p:spPr bwMode="auto">
            <a:xfrm>
              <a:off x="3876" y="1920"/>
              <a:ext cx="8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3333FF"/>
                  </a:solidFill>
                  <a:latin typeface="Arial" pitchFamily="34" charset="0"/>
                </a:rPr>
                <a:t>epipolar</a:t>
              </a:r>
              <a:r>
                <a:rPr lang="en-US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solidFill>
                    <a:srgbClr val="3333FF"/>
                  </a:solidFill>
                  <a:latin typeface="Arial" pitchFamily="34" charset="0"/>
                </a:rPr>
                <a:t>line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79814" y="2514600"/>
            <a:ext cx="2287587" cy="1900238"/>
            <a:chOff x="1295" y="1584"/>
            <a:chExt cx="1441" cy="1197"/>
          </a:xfrm>
        </p:grpSpPr>
        <p:sp>
          <p:nvSpPr>
            <p:cNvPr id="123936" name="Line 15"/>
            <p:cNvSpPr>
              <a:spLocks noChangeShapeType="1"/>
            </p:cNvSpPr>
            <p:nvPr/>
          </p:nvSpPr>
          <p:spPr bwMode="auto">
            <a:xfrm flipV="1">
              <a:off x="1295" y="2464"/>
              <a:ext cx="386" cy="3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7" name="Line 16"/>
            <p:cNvSpPr>
              <a:spLocks noChangeShapeType="1"/>
            </p:cNvSpPr>
            <p:nvPr/>
          </p:nvSpPr>
          <p:spPr bwMode="auto">
            <a:xfrm flipV="1">
              <a:off x="1680" y="1584"/>
              <a:ext cx="1056" cy="8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8993" name="Oval 17"/>
          <p:cNvSpPr>
            <a:spLocks noChangeArrowheads="1"/>
          </p:cNvSpPr>
          <p:nvPr/>
        </p:nvSpPr>
        <p:spPr bwMode="auto">
          <a:xfrm>
            <a:off x="4162425" y="387667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Line 18"/>
          <p:cNvSpPr>
            <a:spLocks noChangeShapeType="1"/>
          </p:cNvSpPr>
          <p:nvPr/>
        </p:nvSpPr>
        <p:spPr bwMode="auto">
          <a:xfrm flipH="1">
            <a:off x="6248400" y="3505200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81600" y="2438400"/>
            <a:ext cx="457200" cy="571500"/>
            <a:chOff x="2304" y="1536"/>
            <a:chExt cx="288" cy="360"/>
          </a:xfrm>
        </p:grpSpPr>
        <p:sp>
          <p:nvSpPr>
            <p:cNvPr id="123934" name="Oval 20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5" name="Text Box 21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2"/>
                  </a:solidFill>
                </a:rPr>
                <a:t>?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581400" y="4378325"/>
            <a:ext cx="4191000" cy="819150"/>
            <a:chOff x="1296" y="2758"/>
            <a:chExt cx="2640" cy="516"/>
          </a:xfrm>
        </p:grpSpPr>
        <p:grpSp>
          <p:nvGrpSpPr>
            <p:cNvPr id="123928" name="Group 23"/>
            <p:cNvGrpSpPr>
              <a:grpSpLocks/>
            </p:cNvGrpSpPr>
            <p:nvPr/>
          </p:nvGrpSpPr>
          <p:grpSpPr bwMode="auto">
            <a:xfrm>
              <a:off x="1296" y="2758"/>
              <a:ext cx="2640" cy="48"/>
              <a:chOff x="1296" y="2758"/>
              <a:chExt cx="2640" cy="48"/>
            </a:xfrm>
          </p:grpSpPr>
          <p:sp>
            <p:nvSpPr>
              <p:cNvPr id="123931" name="Line 24"/>
              <p:cNvSpPr>
                <a:spLocks noChangeShapeType="1"/>
              </p:cNvSpPr>
              <p:nvPr/>
            </p:nvSpPr>
            <p:spPr bwMode="auto">
              <a:xfrm>
                <a:off x="1296" y="2784"/>
                <a:ext cx="264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2" name="Oval 25"/>
              <p:cNvSpPr>
                <a:spLocks noChangeArrowheads="1"/>
              </p:cNvSpPr>
              <p:nvPr/>
            </p:nvSpPr>
            <p:spPr bwMode="auto">
              <a:xfrm>
                <a:off x="3024" y="275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3" name="Oval 26"/>
              <p:cNvSpPr>
                <a:spLocks noChangeArrowheads="1"/>
              </p:cNvSpPr>
              <p:nvPr/>
            </p:nvSpPr>
            <p:spPr bwMode="auto">
              <a:xfrm>
                <a:off x="2112" y="275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29" name="Freeform 27"/>
            <p:cNvSpPr>
              <a:spLocks/>
            </p:cNvSpPr>
            <p:nvPr/>
          </p:nvSpPr>
          <p:spPr bwMode="auto">
            <a:xfrm>
              <a:off x="2543" y="2813"/>
              <a:ext cx="467" cy="347"/>
            </a:xfrm>
            <a:custGeom>
              <a:avLst/>
              <a:gdLst>
                <a:gd name="T0" fmla="*/ 467 w 467"/>
                <a:gd name="T1" fmla="*/ 347 h 347"/>
                <a:gd name="T2" fmla="*/ 0 w 467"/>
                <a:gd name="T3" fmla="*/ 0 h 347"/>
                <a:gd name="T4" fmla="*/ 0 60000 65536"/>
                <a:gd name="T5" fmla="*/ 0 60000 65536"/>
                <a:gd name="T6" fmla="*/ 0 w 467"/>
                <a:gd name="T7" fmla="*/ 0 h 347"/>
                <a:gd name="T8" fmla="*/ 467 w 467"/>
                <a:gd name="T9" fmla="*/ 347 h 34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7" h="347">
                  <a:moveTo>
                    <a:pt x="467" y="34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Text Box 28"/>
            <p:cNvSpPr txBox="1">
              <a:spLocks noChangeArrowheads="1"/>
            </p:cNvSpPr>
            <p:nvPr/>
          </p:nvSpPr>
          <p:spPr bwMode="auto">
            <a:xfrm>
              <a:off x="2976" y="3024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</a:rPr>
                <a:t>baseline</a:t>
              </a:r>
            </a:p>
          </p:txBody>
        </p:sp>
      </p:grpSp>
      <p:sp>
        <p:nvSpPr>
          <p:cNvPr id="639005" name="Rectangle 29"/>
          <p:cNvSpPr>
            <a:spLocks noChangeArrowheads="1"/>
          </p:cNvSpPr>
          <p:nvPr/>
        </p:nvSpPr>
        <p:spPr bwMode="auto">
          <a:xfrm>
            <a:off x="1524000" y="53340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/>
              <a:t>A point in one view  </a:t>
            </a:r>
            <a:r>
              <a:rPr lang="ja-JP" altLang="en-US" sz="2400" dirty="0"/>
              <a:t>“</a:t>
            </a:r>
            <a:r>
              <a:rPr lang="en-US" altLang="ja-JP" sz="2400" dirty="0"/>
              <a:t>generates</a:t>
            </a:r>
            <a:r>
              <a:rPr lang="ja-JP" altLang="en-US" sz="2400" dirty="0"/>
              <a:t>”</a:t>
            </a:r>
            <a:r>
              <a:rPr lang="en-US" altLang="ja-JP" sz="2400" dirty="0"/>
              <a:t> an </a:t>
            </a:r>
            <a:r>
              <a:rPr lang="en-US" altLang="ja-JP" sz="2400" dirty="0" err="1">
                <a:solidFill>
                  <a:srgbClr val="3333FF"/>
                </a:solidFill>
              </a:rPr>
              <a:t>epipolar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3333FF"/>
                </a:solidFill>
              </a:rPr>
              <a:t>line </a:t>
            </a:r>
            <a:r>
              <a:rPr lang="en-US" altLang="ja-JP" sz="2400" dirty="0"/>
              <a:t>in the other view</a:t>
            </a: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/>
              <a:t>The corresponding point lies on this line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400800" y="4495801"/>
            <a:ext cx="1524000" cy="396875"/>
            <a:chOff x="3072" y="2832"/>
            <a:chExt cx="960" cy="250"/>
          </a:xfrm>
        </p:grpSpPr>
        <p:sp>
          <p:nvSpPr>
            <p:cNvPr id="123926" name="Text Box 31"/>
            <p:cNvSpPr txBox="1">
              <a:spLocks noChangeArrowheads="1"/>
            </p:cNvSpPr>
            <p:nvPr/>
          </p:nvSpPr>
          <p:spPr bwMode="auto">
            <a:xfrm>
              <a:off x="3360" y="2832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3333FF"/>
                  </a:solidFill>
                </a:rPr>
                <a:t>epipole</a:t>
              </a:r>
            </a:p>
          </p:txBody>
        </p:sp>
        <p:sp>
          <p:nvSpPr>
            <p:cNvPr id="123927" name="Line 32"/>
            <p:cNvSpPr>
              <a:spLocks noChangeShapeType="1"/>
            </p:cNvSpPr>
            <p:nvPr/>
          </p:nvSpPr>
          <p:spPr bwMode="auto">
            <a:xfrm flipH="1" flipV="1">
              <a:off x="3072" y="2832"/>
              <a:ext cx="336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922" name="Group 34"/>
          <p:cNvGrpSpPr>
            <a:grpSpLocks/>
          </p:cNvGrpSpPr>
          <p:nvPr/>
        </p:nvGrpSpPr>
        <p:grpSpPr bwMode="auto">
          <a:xfrm>
            <a:off x="7826375" y="4303714"/>
            <a:ext cx="787400" cy="490537"/>
            <a:chOff x="3875" y="2766"/>
            <a:chExt cx="496" cy="309"/>
          </a:xfrm>
        </p:grpSpPr>
        <p:sp>
          <p:nvSpPr>
            <p:cNvPr id="123924" name="Text Box 35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3925" name="Text Box 36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3923" name="Text Box 38"/>
          <p:cNvSpPr txBox="1">
            <a:spLocks noChangeArrowheads="1"/>
          </p:cNvSpPr>
          <p:nvPr/>
        </p:nvSpPr>
        <p:spPr bwMode="auto">
          <a:xfrm>
            <a:off x="2981325" y="4289425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797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93" grpId="0" animBg="1"/>
      <p:bldP spid="63900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Epipolar line</a:t>
            </a:r>
          </a:p>
        </p:txBody>
      </p:sp>
      <p:pic>
        <p:nvPicPr>
          <p:cNvPr id="124930" name="Picture 4" descr="C:\AZ\data\chapel\chapel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9251"/>
            <a:ext cx="4419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5" descr="C:\AZ\data\chapel\chapel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19251"/>
            <a:ext cx="4419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886" name="Oval 6"/>
          <p:cNvSpPr>
            <a:spLocks noChangeAspect="1" noChangeArrowheads="1"/>
          </p:cNvSpPr>
          <p:nvPr/>
        </p:nvSpPr>
        <p:spPr bwMode="auto">
          <a:xfrm>
            <a:off x="2901950" y="2509839"/>
            <a:ext cx="109538" cy="10953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888" name="Rectangle 8"/>
          <p:cNvSpPr>
            <a:spLocks noChangeArrowheads="1"/>
          </p:cNvSpPr>
          <p:nvPr/>
        </p:nvSpPr>
        <p:spPr bwMode="auto">
          <a:xfrm>
            <a:off x="1981200" y="43942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err="1">
                <a:solidFill>
                  <a:srgbClr val="3333FF"/>
                </a:solidFill>
              </a:rPr>
              <a:t>Epipolar</a:t>
            </a:r>
            <a:r>
              <a:rPr lang="en-US" sz="3200" dirty="0">
                <a:solidFill>
                  <a:srgbClr val="3333FF"/>
                </a:solidFill>
              </a:rPr>
              <a:t> constraint</a:t>
            </a:r>
          </a:p>
          <a:p>
            <a:pPr marL="742950" lvl="1" indent="-285750">
              <a:spcBef>
                <a:spcPct val="25000"/>
              </a:spcBef>
              <a:buClr>
                <a:schemeClr val="tx2"/>
              </a:buClr>
              <a:buFontTx/>
              <a:buChar char="•"/>
            </a:pPr>
            <a:r>
              <a:rPr lang="en-US" sz="2200" dirty="0"/>
              <a:t>Reduces correspondence problem to 1D search along an </a:t>
            </a:r>
            <a:r>
              <a:rPr lang="en-US" sz="2200" dirty="0" err="1"/>
              <a:t>epipolar</a:t>
            </a:r>
            <a:r>
              <a:rPr lang="en-US" sz="2200" dirty="0"/>
              <a:t> line</a:t>
            </a:r>
          </a:p>
        </p:txBody>
      </p:sp>
      <p:sp>
        <p:nvSpPr>
          <p:cNvPr id="634890" name="Line 10"/>
          <p:cNvSpPr>
            <a:spLocks noChangeShapeType="1"/>
          </p:cNvSpPr>
          <p:nvPr/>
        </p:nvSpPr>
        <p:spPr bwMode="auto">
          <a:xfrm>
            <a:off x="6080126" y="2647950"/>
            <a:ext cx="4284663" cy="63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6" grpId="0" animBg="1"/>
      <p:bldP spid="634888" grpId="0" autoUpdateAnimBg="0"/>
      <p:bldP spid="6348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68" y="1603829"/>
            <a:ext cx="4370832" cy="3279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67" y="1603829"/>
            <a:ext cx="4268481" cy="30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32" y="2234976"/>
            <a:ext cx="4130255" cy="3099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14" y="2354034"/>
            <a:ext cx="4135122" cy="29119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62944" y="3080657"/>
            <a:ext cx="97971" cy="979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2" y="2710541"/>
            <a:ext cx="97971" cy="979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5344" y="3809998"/>
            <a:ext cx="97971" cy="97972"/>
          </a:xfrm>
          <a:prstGeom prst="ellipse">
            <a:avLst/>
          </a:prstGeom>
          <a:solidFill>
            <a:srgbClr val="913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65912" y="3973284"/>
            <a:ext cx="97971" cy="97972"/>
          </a:xfrm>
          <a:prstGeom prst="ellipse">
            <a:avLst/>
          </a:prstGeom>
          <a:solidFill>
            <a:srgbClr val="36D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Binocular stereo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case: cameras are parallel to each other and translated along X axis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64180" y="3241199"/>
            <a:ext cx="1440180" cy="880110"/>
            <a:chOff x="742950" y="4057650"/>
            <a:chExt cx="1440180" cy="880110"/>
          </a:xfrm>
        </p:grpSpPr>
        <p:sp>
          <p:nvSpPr>
            <p:cNvPr id="4" name="Rectangle 3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64180" y="5039678"/>
            <a:ext cx="1440180" cy="880110"/>
            <a:chOff x="742950" y="4057650"/>
            <a:chExt cx="1440180" cy="880110"/>
          </a:xfrm>
        </p:grpSpPr>
        <p:sp>
          <p:nvSpPr>
            <p:cNvPr id="8" name="Rectangle 7"/>
            <p:cNvSpPr/>
            <p:nvPr/>
          </p:nvSpPr>
          <p:spPr>
            <a:xfrm>
              <a:off x="742950" y="4057650"/>
              <a:ext cx="1337310" cy="88011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5960" y="4389120"/>
              <a:ext cx="217170" cy="1828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be 9"/>
          <p:cNvSpPr/>
          <p:nvPr/>
        </p:nvSpPr>
        <p:spPr>
          <a:xfrm>
            <a:off x="7376502" y="3223260"/>
            <a:ext cx="1291248" cy="106528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61260" y="4526201"/>
            <a:ext cx="37147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26970" y="3040381"/>
            <a:ext cx="11430" cy="31365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90321" y="4528582"/>
            <a:ext cx="97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 axis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9912" y="2966085"/>
            <a:ext cx="97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axis</a:t>
            </a:r>
          </a:p>
        </p:txBody>
      </p:sp>
    </p:spTree>
    <p:extLst>
      <p:ext uri="{BB962C8B-B14F-4D97-AF65-F5344CB8AC3E}">
        <p14:creationId xmlns:p14="http://schemas.microsoft.com/office/powerpoint/2010/main" val="182130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45" y="1951266"/>
            <a:ext cx="2948689" cy="207644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88230" y="2438401"/>
            <a:ext cx="6422571" cy="185057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2612572"/>
            <a:ext cx="7086600" cy="1730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24942" y="3184072"/>
            <a:ext cx="6727372" cy="930729"/>
          </a:xfrm>
          <a:prstGeom prst="line">
            <a:avLst/>
          </a:prstGeom>
          <a:ln w="38100">
            <a:solidFill>
              <a:srgbClr val="36D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78629" y="3015344"/>
            <a:ext cx="7587342" cy="1186543"/>
          </a:xfrm>
          <a:prstGeom prst="line">
            <a:avLst/>
          </a:prstGeom>
          <a:ln w="38100">
            <a:solidFill>
              <a:srgbClr val="913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795658" y="3810001"/>
            <a:ext cx="206829" cy="20682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Callout 31"/>
          <p:cNvSpPr/>
          <p:nvPr/>
        </p:nvSpPr>
        <p:spPr>
          <a:xfrm>
            <a:off x="7837714" y="2819401"/>
            <a:ext cx="2133600" cy="95794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38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Freeform 59"/>
          <p:cNvSpPr>
            <a:spLocks/>
          </p:cNvSpPr>
          <p:nvPr/>
        </p:nvSpPr>
        <p:spPr bwMode="auto">
          <a:xfrm>
            <a:off x="3603625" y="2982913"/>
            <a:ext cx="4148138" cy="1427162"/>
          </a:xfrm>
          <a:custGeom>
            <a:avLst/>
            <a:gdLst>
              <a:gd name="T0" fmla="*/ 0 w 2640"/>
              <a:gd name="T1" fmla="*/ 2147483647 h 912"/>
              <a:gd name="T2" fmla="*/ 2147483647 w 2640"/>
              <a:gd name="T3" fmla="*/ 2147483647 h 912"/>
              <a:gd name="T4" fmla="*/ 2147483647 w 2640"/>
              <a:gd name="T5" fmla="*/ 0 h 912"/>
              <a:gd name="T6" fmla="*/ 0 w 2640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912"/>
              <a:gd name="T14" fmla="*/ 2640 w 264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912">
                <a:moveTo>
                  <a:pt x="0" y="912"/>
                </a:moveTo>
                <a:lnTo>
                  <a:pt x="2640" y="912"/>
                </a:lnTo>
                <a:lnTo>
                  <a:pt x="1104" y="0"/>
                </a:lnTo>
                <a:lnTo>
                  <a:pt x="0" y="912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4" name="Freeform 2"/>
          <p:cNvSpPr>
            <a:spLocks/>
          </p:cNvSpPr>
          <p:nvPr/>
        </p:nvSpPr>
        <p:spPr bwMode="auto">
          <a:xfrm>
            <a:off x="3733800" y="2971800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Freeform 3"/>
          <p:cNvSpPr>
            <a:spLocks/>
          </p:cNvSpPr>
          <p:nvPr/>
        </p:nvSpPr>
        <p:spPr bwMode="auto">
          <a:xfrm flipH="1">
            <a:off x="6248400" y="2971800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3333FF"/>
                </a:solidFill>
                <a:latin typeface="Arial" charset="0"/>
              </a:rPr>
              <a:t>Epipolar</a:t>
            </a:r>
            <a:r>
              <a:rPr lang="en-US" dirty="0">
                <a:solidFill>
                  <a:srgbClr val="3333FF"/>
                </a:solidFill>
                <a:latin typeface="Arial" charset="0"/>
              </a:rPr>
              <a:t> geometry continued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Epipolar geometry is a consequence of the </a:t>
            </a:r>
            <a:r>
              <a:rPr lang="en-US" sz="2000">
                <a:latin typeface="Arial" charset="0"/>
              </a:rPr>
              <a:t>coplanarity 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of the camera centres and scene point</a:t>
            </a: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3543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7734300" y="4381500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62484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>
            <a:off x="5029200" y="3581400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H="1" flipV="1">
            <a:off x="4724400" y="3429000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Oval 17"/>
          <p:cNvSpPr>
            <a:spLocks noChangeArrowheads="1"/>
          </p:cNvSpPr>
          <p:nvPr/>
        </p:nvSpPr>
        <p:spPr bwMode="auto">
          <a:xfrm>
            <a:off x="4162425" y="3876675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Line 18"/>
          <p:cNvSpPr>
            <a:spLocks noChangeShapeType="1"/>
          </p:cNvSpPr>
          <p:nvPr/>
        </p:nvSpPr>
        <p:spPr bwMode="auto">
          <a:xfrm flipH="1">
            <a:off x="6248400" y="3505200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965" name="Group 19"/>
          <p:cNvGrpSpPr>
            <a:grpSpLocks/>
          </p:cNvGrpSpPr>
          <p:nvPr/>
        </p:nvGrpSpPr>
        <p:grpSpPr bwMode="auto">
          <a:xfrm>
            <a:off x="5181600" y="2438400"/>
            <a:ext cx="457200" cy="571500"/>
            <a:chOff x="2304" y="1536"/>
            <a:chExt cx="288" cy="360"/>
          </a:xfrm>
        </p:grpSpPr>
        <p:sp>
          <p:nvSpPr>
            <p:cNvPr id="125982" name="Oval 20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3" name="Text Box 21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25966" name="Group 22"/>
          <p:cNvGrpSpPr>
            <a:grpSpLocks/>
          </p:cNvGrpSpPr>
          <p:nvPr/>
        </p:nvGrpSpPr>
        <p:grpSpPr bwMode="auto">
          <a:xfrm>
            <a:off x="3581400" y="4378325"/>
            <a:ext cx="4191000" cy="76200"/>
            <a:chOff x="1296" y="2758"/>
            <a:chExt cx="2640" cy="48"/>
          </a:xfrm>
        </p:grpSpPr>
        <p:sp>
          <p:nvSpPr>
            <p:cNvPr id="125979" name="Line 23"/>
            <p:cNvSpPr>
              <a:spLocks noChangeShapeType="1"/>
            </p:cNvSpPr>
            <p:nvPr/>
          </p:nvSpPr>
          <p:spPr bwMode="auto">
            <a:xfrm>
              <a:off x="1296" y="2784"/>
              <a:ext cx="26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0" name="Oval 24"/>
            <p:cNvSpPr>
              <a:spLocks noChangeArrowheads="1"/>
            </p:cNvSpPr>
            <p:nvPr/>
          </p:nvSpPr>
          <p:spPr bwMode="auto">
            <a:xfrm>
              <a:off x="3024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1" name="Oval 25"/>
            <p:cNvSpPr>
              <a:spLocks noChangeArrowheads="1"/>
            </p:cNvSpPr>
            <p:nvPr/>
          </p:nvSpPr>
          <p:spPr bwMode="auto">
            <a:xfrm>
              <a:off x="2112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67" name="Line 29"/>
          <p:cNvSpPr>
            <a:spLocks noChangeShapeType="1"/>
          </p:cNvSpPr>
          <p:nvPr/>
        </p:nvSpPr>
        <p:spPr bwMode="auto">
          <a:xfrm>
            <a:off x="5334000" y="2971800"/>
            <a:ext cx="2438400" cy="1447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Oval 30"/>
          <p:cNvSpPr>
            <a:spLocks noChangeArrowheads="1"/>
          </p:cNvSpPr>
          <p:nvPr/>
        </p:nvSpPr>
        <p:spPr bwMode="auto">
          <a:xfrm>
            <a:off x="6870700" y="38750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Text Box 32"/>
          <p:cNvSpPr txBox="1">
            <a:spLocks noChangeArrowheads="1"/>
          </p:cNvSpPr>
          <p:nvPr/>
        </p:nvSpPr>
        <p:spPr bwMode="auto">
          <a:xfrm>
            <a:off x="3946525" y="3544889"/>
            <a:ext cx="304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0" name="Text Box 38"/>
          <p:cNvSpPr txBox="1">
            <a:spLocks noChangeArrowheads="1"/>
          </p:cNvSpPr>
          <p:nvPr/>
        </p:nvSpPr>
        <p:spPr bwMode="auto">
          <a:xfrm>
            <a:off x="7099300" y="3613150"/>
            <a:ext cx="30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1" name="Text Box 39"/>
          <p:cNvSpPr txBox="1">
            <a:spLocks noChangeArrowheads="1"/>
          </p:cNvSpPr>
          <p:nvPr/>
        </p:nvSpPr>
        <p:spPr bwMode="auto">
          <a:xfrm>
            <a:off x="7251700" y="35814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6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5972" name="Text Box 40"/>
          <p:cNvSpPr txBox="1">
            <a:spLocks noChangeArrowheads="1"/>
          </p:cNvSpPr>
          <p:nvPr/>
        </p:nvSpPr>
        <p:spPr bwMode="auto">
          <a:xfrm>
            <a:off x="4968875" y="2605089"/>
            <a:ext cx="361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5973" name="Text Box 49"/>
          <p:cNvSpPr txBox="1">
            <a:spLocks noChangeArrowheads="1"/>
          </p:cNvSpPr>
          <p:nvPr/>
        </p:nvSpPr>
        <p:spPr bwMode="auto">
          <a:xfrm>
            <a:off x="3328989" y="4445000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grpSp>
        <p:nvGrpSpPr>
          <p:cNvPr id="125974" name="Group 50"/>
          <p:cNvGrpSpPr>
            <a:grpSpLocks/>
          </p:cNvGrpSpPr>
          <p:nvPr/>
        </p:nvGrpSpPr>
        <p:grpSpPr bwMode="auto">
          <a:xfrm>
            <a:off x="7675563" y="4391025"/>
            <a:ext cx="787400" cy="490538"/>
            <a:chOff x="3875" y="2766"/>
            <a:chExt cx="496" cy="309"/>
          </a:xfrm>
        </p:grpSpPr>
        <p:sp>
          <p:nvSpPr>
            <p:cNvPr id="125977" name="Text Box 51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5978" name="Text Box 52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5975" name="Line 53"/>
          <p:cNvSpPr>
            <a:spLocks noChangeShapeType="1"/>
          </p:cNvSpPr>
          <p:nvPr/>
        </p:nvSpPr>
        <p:spPr bwMode="auto">
          <a:xfrm flipH="1">
            <a:off x="3590925" y="2955926"/>
            <a:ext cx="1746250" cy="14716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6" name="Text Box 54"/>
          <p:cNvSpPr txBox="1">
            <a:spLocks noChangeArrowheads="1"/>
          </p:cNvSpPr>
          <p:nvPr/>
        </p:nvSpPr>
        <p:spPr bwMode="auto">
          <a:xfrm>
            <a:off x="1962150" y="5322889"/>
            <a:ext cx="721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The camera</a:t>
            </a:r>
            <a:r>
              <a:rPr lang="en-GB" sz="1800">
                <a:solidFill>
                  <a:schemeClr val="tx2"/>
                </a:solidFill>
              </a:rPr>
              <a:t> </a:t>
            </a:r>
            <a:r>
              <a:rPr lang="en-GB" sz="2000">
                <a:solidFill>
                  <a:schemeClr val="tx2"/>
                </a:solidFill>
              </a:rPr>
              <a:t>centres, corresponding points and scene point lie in a single plane, known as the </a:t>
            </a:r>
            <a:r>
              <a:rPr lang="en-GB" sz="2000"/>
              <a:t>epipolar plane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65888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Line 37"/>
          <p:cNvSpPr>
            <a:spLocks noChangeShapeType="1"/>
          </p:cNvSpPr>
          <p:nvPr/>
        </p:nvSpPr>
        <p:spPr bwMode="auto">
          <a:xfrm flipV="1">
            <a:off x="6238875" y="2043114"/>
            <a:ext cx="1360488" cy="1209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Line 32"/>
          <p:cNvSpPr>
            <a:spLocks noChangeShapeType="1"/>
          </p:cNvSpPr>
          <p:nvPr/>
        </p:nvSpPr>
        <p:spPr bwMode="auto">
          <a:xfrm flipH="1">
            <a:off x="3590925" y="1697038"/>
            <a:ext cx="1746250" cy="14716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Nomenclature</a:t>
            </a:r>
          </a:p>
        </p:txBody>
      </p:sp>
      <p:sp>
        <p:nvSpPr>
          <p:cNvPr id="126980" name="Line 36"/>
          <p:cNvSpPr>
            <a:spLocks noChangeShapeType="1"/>
          </p:cNvSpPr>
          <p:nvPr/>
        </p:nvSpPr>
        <p:spPr bwMode="auto">
          <a:xfrm>
            <a:off x="3730625" y="2330451"/>
            <a:ext cx="1301750" cy="904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Text Box 3"/>
          <p:cNvSpPr txBox="1">
            <a:spLocks noChangeArrowheads="1"/>
          </p:cNvSpPr>
          <p:nvPr/>
        </p:nvSpPr>
        <p:spPr bwMode="auto">
          <a:xfrm>
            <a:off x="1524000" y="3843338"/>
            <a:ext cx="9144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</a:t>
            </a:r>
            <a:r>
              <a:rPr lang="en-GB" sz="2000"/>
              <a:t>epipolar line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GB" sz="2000" b="1" baseline="50000">
                <a:solidFill>
                  <a:schemeClr val="tx2"/>
                </a:solidFill>
                <a:latin typeface="Times New Roman" charset="0"/>
              </a:rPr>
              <a:t>/</a:t>
            </a:r>
            <a:r>
              <a:rPr lang="en-GB" sz="2000">
                <a:solidFill>
                  <a:schemeClr val="tx2"/>
                </a:solidFill>
              </a:rPr>
              <a:t>  is the image of the ray through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</a:t>
            </a:r>
            <a:r>
              <a:rPr lang="en-GB" sz="2000"/>
              <a:t>epipole </a:t>
            </a:r>
            <a:r>
              <a:rPr lang="en-GB" sz="2200" b="1">
                <a:latin typeface="Times New Roman" charset="0"/>
              </a:rPr>
              <a:t>e</a:t>
            </a:r>
            <a:r>
              <a:rPr lang="en-GB" sz="2000">
                <a:solidFill>
                  <a:schemeClr val="tx2"/>
                </a:solidFill>
              </a:rPr>
              <a:t> is the point of intersection of the line joining the camera centres with the image plane</a:t>
            </a:r>
          </a:p>
          <a:p>
            <a:pPr lvl="1">
              <a:spcBef>
                <a:spcPct val="50000"/>
              </a:spcBef>
              <a:buFont typeface="Wingdings" charset="0"/>
              <a:buBlip>
                <a:blip r:embed="rId2"/>
              </a:buBlip>
            </a:pPr>
            <a:r>
              <a:rPr lang="en-GB" sz="2000">
                <a:solidFill>
                  <a:schemeClr val="tx2"/>
                </a:solidFill>
              </a:rPr>
              <a:t> this line is the </a:t>
            </a:r>
            <a:r>
              <a:rPr lang="en-GB" sz="2000"/>
              <a:t>baseline</a:t>
            </a:r>
            <a:r>
              <a:rPr lang="en-GB" sz="2000">
                <a:solidFill>
                  <a:schemeClr val="tx2"/>
                </a:solidFill>
              </a:rPr>
              <a:t> for a stereo rig, and</a:t>
            </a:r>
          </a:p>
          <a:p>
            <a:pPr lvl="1">
              <a:spcBef>
                <a:spcPct val="50000"/>
              </a:spcBef>
              <a:buFont typeface="Wingdings" charset="0"/>
              <a:buBlip>
                <a:blip r:embed="rId2"/>
              </a:buBlip>
            </a:pPr>
            <a:r>
              <a:rPr lang="en-GB" sz="2000">
                <a:solidFill>
                  <a:schemeClr val="tx2"/>
                </a:solidFill>
              </a:rPr>
              <a:t> the translation vector for a moving camera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epipole is the image of the centre of the other camera: 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GB" sz="2000">
                <a:solidFill>
                  <a:schemeClr val="tx2"/>
                </a:solidFill>
              </a:rPr>
              <a:t> = P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C</a:t>
            </a:r>
            <a:r>
              <a:rPr lang="en-GB" sz="1800" b="1" baseline="50000">
                <a:solidFill>
                  <a:schemeClr val="tx2"/>
                </a:solidFill>
              </a:rPr>
              <a:t>/ </a:t>
            </a:r>
            <a:r>
              <a:rPr lang="en-US" sz="2000">
                <a:solidFill>
                  <a:schemeClr val="tx2"/>
                </a:solidFill>
              </a:rPr>
              <a:t>,  </a:t>
            </a:r>
            <a:r>
              <a:rPr lang="en-GB" sz="1800" b="1" baseline="50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GB" sz="1800" b="1" baseline="50000">
                <a:solidFill>
                  <a:schemeClr val="tx2"/>
                </a:solidFill>
              </a:rPr>
              <a:t>/</a:t>
            </a:r>
            <a:r>
              <a:rPr lang="en-GB" sz="2000">
                <a:solidFill>
                  <a:schemeClr val="tx2"/>
                </a:solidFill>
              </a:rPr>
              <a:t> = P</a:t>
            </a:r>
            <a:r>
              <a:rPr lang="en-GB" sz="1800" b="1" baseline="50000">
                <a:solidFill>
                  <a:schemeClr val="tx2"/>
                </a:solidFill>
              </a:rPr>
              <a:t>/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C</a:t>
            </a:r>
          </a:p>
        </p:txBody>
      </p:sp>
      <p:sp>
        <p:nvSpPr>
          <p:cNvPr id="126982" name="Freeform 6"/>
          <p:cNvSpPr>
            <a:spLocks/>
          </p:cNvSpPr>
          <p:nvPr/>
        </p:nvSpPr>
        <p:spPr bwMode="auto">
          <a:xfrm>
            <a:off x="3733800" y="1712913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Freeform 7"/>
          <p:cNvSpPr>
            <a:spLocks/>
          </p:cNvSpPr>
          <p:nvPr/>
        </p:nvSpPr>
        <p:spPr bwMode="auto">
          <a:xfrm flipH="1">
            <a:off x="6248400" y="1712913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Oval 8"/>
          <p:cNvSpPr>
            <a:spLocks noChangeArrowheads="1"/>
          </p:cNvSpPr>
          <p:nvPr/>
        </p:nvSpPr>
        <p:spPr bwMode="auto">
          <a:xfrm>
            <a:off x="3543300" y="31226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Oval 9"/>
          <p:cNvSpPr>
            <a:spLocks noChangeArrowheads="1"/>
          </p:cNvSpPr>
          <p:nvPr/>
        </p:nvSpPr>
        <p:spPr bwMode="auto">
          <a:xfrm>
            <a:off x="7734300" y="31226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6248400" y="2322513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5029200" y="2322513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 flipH="1" flipV="1">
            <a:off x="4724400" y="2170113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Oval 13"/>
          <p:cNvSpPr>
            <a:spLocks noChangeArrowheads="1"/>
          </p:cNvSpPr>
          <p:nvPr/>
        </p:nvSpPr>
        <p:spPr bwMode="auto">
          <a:xfrm>
            <a:off x="4162425" y="26177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 flipH="1">
            <a:off x="6248400" y="2246313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1" name="Group 15"/>
          <p:cNvGrpSpPr>
            <a:grpSpLocks/>
          </p:cNvGrpSpPr>
          <p:nvPr/>
        </p:nvGrpSpPr>
        <p:grpSpPr bwMode="auto">
          <a:xfrm>
            <a:off x="5181600" y="1179513"/>
            <a:ext cx="457200" cy="571500"/>
            <a:chOff x="2304" y="1536"/>
            <a:chExt cx="288" cy="360"/>
          </a:xfrm>
        </p:grpSpPr>
        <p:sp>
          <p:nvSpPr>
            <p:cNvPr id="127014" name="Oval 16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5" name="Text Box 17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26992" name="Group 18"/>
          <p:cNvGrpSpPr>
            <a:grpSpLocks/>
          </p:cNvGrpSpPr>
          <p:nvPr/>
        </p:nvGrpSpPr>
        <p:grpSpPr bwMode="auto">
          <a:xfrm>
            <a:off x="3581400" y="3119438"/>
            <a:ext cx="4191000" cy="76200"/>
            <a:chOff x="1296" y="2758"/>
            <a:chExt cx="2640" cy="48"/>
          </a:xfrm>
        </p:grpSpPr>
        <p:sp>
          <p:nvSpPr>
            <p:cNvPr id="127011" name="Line 19"/>
            <p:cNvSpPr>
              <a:spLocks noChangeShapeType="1"/>
            </p:cNvSpPr>
            <p:nvPr/>
          </p:nvSpPr>
          <p:spPr bwMode="auto">
            <a:xfrm>
              <a:off x="1296" y="2784"/>
              <a:ext cx="26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2" name="Oval 20"/>
            <p:cNvSpPr>
              <a:spLocks noChangeArrowheads="1"/>
            </p:cNvSpPr>
            <p:nvPr/>
          </p:nvSpPr>
          <p:spPr bwMode="auto">
            <a:xfrm>
              <a:off x="3024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Oval 21"/>
            <p:cNvSpPr>
              <a:spLocks noChangeArrowheads="1"/>
            </p:cNvSpPr>
            <p:nvPr/>
          </p:nvSpPr>
          <p:spPr bwMode="auto">
            <a:xfrm>
              <a:off x="2112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993" name="Line 22"/>
          <p:cNvSpPr>
            <a:spLocks noChangeShapeType="1"/>
          </p:cNvSpPr>
          <p:nvPr/>
        </p:nvSpPr>
        <p:spPr bwMode="auto">
          <a:xfrm>
            <a:off x="5334000" y="1712913"/>
            <a:ext cx="2438400" cy="1447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Oval 23"/>
          <p:cNvSpPr>
            <a:spLocks noChangeArrowheads="1"/>
          </p:cNvSpPr>
          <p:nvPr/>
        </p:nvSpPr>
        <p:spPr bwMode="auto">
          <a:xfrm>
            <a:off x="6870700" y="26162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Text Box 24"/>
          <p:cNvSpPr txBox="1">
            <a:spLocks noChangeArrowheads="1"/>
          </p:cNvSpPr>
          <p:nvPr/>
        </p:nvSpPr>
        <p:spPr bwMode="auto">
          <a:xfrm>
            <a:off x="3994150" y="2230439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6" name="Text Box 25"/>
          <p:cNvSpPr txBox="1">
            <a:spLocks noChangeArrowheads="1"/>
          </p:cNvSpPr>
          <p:nvPr/>
        </p:nvSpPr>
        <p:spPr bwMode="auto">
          <a:xfrm>
            <a:off x="6972300" y="239236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7" name="Text Box 26"/>
          <p:cNvSpPr txBox="1">
            <a:spLocks noChangeArrowheads="1"/>
          </p:cNvSpPr>
          <p:nvPr/>
        </p:nvSpPr>
        <p:spPr bwMode="auto">
          <a:xfrm>
            <a:off x="7099300" y="23860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4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6998" name="Text Box 27"/>
          <p:cNvSpPr txBox="1">
            <a:spLocks noChangeArrowheads="1"/>
          </p:cNvSpPr>
          <p:nvPr/>
        </p:nvSpPr>
        <p:spPr bwMode="auto">
          <a:xfrm>
            <a:off x="4968875" y="1346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9" name="Text Box 28"/>
          <p:cNvSpPr txBox="1">
            <a:spLocks noChangeArrowheads="1"/>
          </p:cNvSpPr>
          <p:nvPr/>
        </p:nvSpPr>
        <p:spPr bwMode="auto">
          <a:xfrm>
            <a:off x="3328989" y="3186113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grpSp>
        <p:nvGrpSpPr>
          <p:cNvPr id="127000" name="Group 29"/>
          <p:cNvGrpSpPr>
            <a:grpSpLocks/>
          </p:cNvGrpSpPr>
          <p:nvPr/>
        </p:nvGrpSpPr>
        <p:grpSpPr bwMode="auto">
          <a:xfrm>
            <a:off x="7675563" y="3132139"/>
            <a:ext cx="787400" cy="490537"/>
            <a:chOff x="3875" y="2766"/>
            <a:chExt cx="496" cy="309"/>
          </a:xfrm>
        </p:grpSpPr>
        <p:sp>
          <p:nvSpPr>
            <p:cNvPr id="127009" name="Text Box 30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7010" name="Text Box 31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7001" name="Text Box 34"/>
          <p:cNvSpPr txBox="1">
            <a:spLocks noChangeArrowheads="1"/>
          </p:cNvSpPr>
          <p:nvPr/>
        </p:nvSpPr>
        <p:spPr bwMode="auto">
          <a:xfrm>
            <a:off x="6248400" y="267811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127002" name="Text Box 38"/>
          <p:cNvSpPr txBox="1">
            <a:spLocks noChangeArrowheads="1"/>
          </p:cNvSpPr>
          <p:nvPr/>
        </p:nvSpPr>
        <p:spPr bwMode="auto">
          <a:xfrm>
            <a:off x="1893889" y="2230438"/>
            <a:ext cx="1614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left epipolar line</a:t>
            </a:r>
          </a:p>
        </p:txBody>
      </p:sp>
      <p:sp>
        <p:nvSpPr>
          <p:cNvPr id="127003" name="Text Box 39"/>
          <p:cNvSpPr txBox="1">
            <a:spLocks noChangeArrowheads="1"/>
          </p:cNvSpPr>
          <p:nvPr/>
        </p:nvSpPr>
        <p:spPr bwMode="auto">
          <a:xfrm>
            <a:off x="7927976" y="1982788"/>
            <a:ext cx="2354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right epipolar line</a:t>
            </a:r>
          </a:p>
        </p:txBody>
      </p:sp>
      <p:sp>
        <p:nvSpPr>
          <p:cNvPr id="127004" name="Line 40"/>
          <p:cNvSpPr>
            <a:spLocks noChangeShapeType="1"/>
          </p:cNvSpPr>
          <p:nvPr/>
        </p:nvSpPr>
        <p:spPr bwMode="auto">
          <a:xfrm>
            <a:off x="3452813" y="2422526"/>
            <a:ext cx="527050" cy="1127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Line 41"/>
          <p:cNvSpPr>
            <a:spLocks noChangeShapeType="1"/>
          </p:cNvSpPr>
          <p:nvPr/>
        </p:nvSpPr>
        <p:spPr bwMode="auto">
          <a:xfrm flipH="1">
            <a:off x="7362826" y="2171701"/>
            <a:ext cx="600075" cy="1000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Text Box 33"/>
          <p:cNvSpPr txBox="1">
            <a:spLocks noChangeArrowheads="1"/>
          </p:cNvSpPr>
          <p:nvPr/>
        </p:nvSpPr>
        <p:spPr bwMode="auto">
          <a:xfrm>
            <a:off x="4724400" y="278447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127007" name="Text Box 35"/>
          <p:cNvSpPr txBox="1">
            <a:spLocks noChangeArrowheads="1"/>
          </p:cNvSpPr>
          <p:nvPr/>
        </p:nvSpPr>
        <p:spPr bwMode="auto">
          <a:xfrm>
            <a:off x="6362700" y="2693989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2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7008" name="Text Box 43"/>
          <p:cNvSpPr txBox="1">
            <a:spLocks noChangeArrowheads="1"/>
          </p:cNvSpPr>
          <p:nvPr/>
        </p:nvSpPr>
        <p:spPr bwMode="auto">
          <a:xfrm>
            <a:off x="7150100" y="1955800"/>
            <a:ext cx="325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GB" sz="2000" b="1" baseline="5000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00984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Line 2"/>
          <p:cNvSpPr>
            <a:spLocks noChangeShapeType="1"/>
          </p:cNvSpPr>
          <p:nvPr/>
        </p:nvSpPr>
        <p:spPr bwMode="auto">
          <a:xfrm>
            <a:off x="5532438" y="1739901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epipolar pencil</a:t>
            </a:r>
          </a:p>
        </p:txBody>
      </p:sp>
      <p:sp>
        <p:nvSpPr>
          <p:cNvPr id="128003" name="Freeform 4"/>
          <p:cNvSpPr>
            <a:spLocks/>
          </p:cNvSpPr>
          <p:nvPr/>
        </p:nvSpPr>
        <p:spPr bwMode="auto">
          <a:xfrm flipH="1">
            <a:off x="6311900" y="1852613"/>
            <a:ext cx="1570038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Freeform 5"/>
          <p:cNvSpPr>
            <a:spLocks/>
          </p:cNvSpPr>
          <p:nvPr/>
        </p:nvSpPr>
        <p:spPr bwMode="auto">
          <a:xfrm>
            <a:off x="3435351" y="1852613"/>
            <a:ext cx="1482725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05" name="Group 6"/>
          <p:cNvGrpSpPr>
            <a:grpSpLocks/>
          </p:cNvGrpSpPr>
          <p:nvPr/>
        </p:nvGrpSpPr>
        <p:grpSpPr bwMode="auto">
          <a:xfrm>
            <a:off x="3260725" y="2141538"/>
            <a:ext cx="4795838" cy="1555750"/>
            <a:chOff x="1296" y="2016"/>
            <a:chExt cx="2640" cy="773"/>
          </a:xfrm>
        </p:grpSpPr>
        <p:sp>
          <p:nvSpPr>
            <p:cNvPr id="128023" name="Freeform 7"/>
            <p:cNvSpPr>
              <a:spLocks/>
            </p:cNvSpPr>
            <p:nvPr/>
          </p:nvSpPr>
          <p:spPr bwMode="auto">
            <a:xfrm>
              <a:off x="1296" y="2076"/>
              <a:ext cx="2640" cy="713"/>
            </a:xfrm>
            <a:custGeom>
              <a:avLst/>
              <a:gdLst>
                <a:gd name="T0" fmla="*/ 0 w 2640"/>
                <a:gd name="T1" fmla="*/ 713 h 713"/>
                <a:gd name="T2" fmla="*/ 2640 w 2640"/>
                <a:gd name="T3" fmla="*/ 713 h 713"/>
                <a:gd name="T4" fmla="*/ 1101 w 2640"/>
                <a:gd name="T5" fmla="*/ 0 h 713"/>
                <a:gd name="T6" fmla="*/ 0 w 2640"/>
                <a:gd name="T7" fmla="*/ 713 h 7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713"/>
                <a:gd name="T14" fmla="*/ 2640 w 2640"/>
                <a:gd name="T15" fmla="*/ 713 h 7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713">
                  <a:moveTo>
                    <a:pt x="0" y="713"/>
                  </a:moveTo>
                  <a:lnTo>
                    <a:pt x="2640" y="713"/>
                  </a:lnTo>
                  <a:lnTo>
                    <a:pt x="1101" y="0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4" name="Oval 8"/>
            <p:cNvSpPr>
              <a:spLocks noChangeArrowheads="1"/>
            </p:cNvSpPr>
            <p:nvPr/>
          </p:nvSpPr>
          <p:spPr bwMode="auto">
            <a:xfrm>
              <a:off x="2352" y="2016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9"/>
            <p:cNvSpPr>
              <a:spLocks/>
            </p:cNvSpPr>
            <p:nvPr/>
          </p:nvSpPr>
          <p:spPr bwMode="auto">
            <a:xfrm>
              <a:off x="1392" y="2448"/>
              <a:ext cx="746" cy="339"/>
            </a:xfrm>
            <a:custGeom>
              <a:avLst/>
              <a:gdLst>
                <a:gd name="T0" fmla="*/ 746 w 746"/>
                <a:gd name="T1" fmla="*/ 339 h 339"/>
                <a:gd name="T2" fmla="*/ 0 w 746"/>
                <a:gd name="T3" fmla="*/ 0 h 339"/>
                <a:gd name="T4" fmla="*/ 0 60000 65536"/>
                <a:gd name="T5" fmla="*/ 0 60000 65536"/>
                <a:gd name="T6" fmla="*/ 0 w 746"/>
                <a:gd name="T7" fmla="*/ 0 h 339"/>
                <a:gd name="T8" fmla="*/ 746 w 746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6" h="339">
                  <a:moveTo>
                    <a:pt x="746" y="339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Freeform 10"/>
            <p:cNvSpPr>
              <a:spLocks/>
            </p:cNvSpPr>
            <p:nvPr/>
          </p:nvSpPr>
          <p:spPr bwMode="auto">
            <a:xfrm>
              <a:off x="3041" y="2352"/>
              <a:ext cx="799" cy="435"/>
            </a:xfrm>
            <a:custGeom>
              <a:avLst/>
              <a:gdLst>
                <a:gd name="T0" fmla="*/ 0 w 799"/>
                <a:gd name="T1" fmla="*/ 435 h 435"/>
                <a:gd name="T2" fmla="*/ 799 w 799"/>
                <a:gd name="T3" fmla="*/ 0 h 435"/>
                <a:gd name="T4" fmla="*/ 0 60000 65536"/>
                <a:gd name="T5" fmla="*/ 0 60000 65536"/>
                <a:gd name="T6" fmla="*/ 0 w 799"/>
                <a:gd name="T7" fmla="*/ 0 h 435"/>
                <a:gd name="T8" fmla="*/ 799 w 799"/>
                <a:gd name="T9" fmla="*/ 435 h 4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9" h="435">
                  <a:moveTo>
                    <a:pt x="0" y="435"/>
                  </a:moveTo>
                  <a:lnTo>
                    <a:pt x="79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6" name="Oval 16"/>
          <p:cNvSpPr>
            <a:spLocks noChangeArrowheads="1"/>
          </p:cNvSpPr>
          <p:nvPr/>
        </p:nvSpPr>
        <p:spPr bwMode="auto">
          <a:xfrm>
            <a:off x="321786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Oval 17"/>
          <p:cNvSpPr>
            <a:spLocks noChangeArrowheads="1"/>
          </p:cNvSpPr>
          <p:nvPr/>
        </p:nvSpPr>
        <p:spPr bwMode="auto">
          <a:xfrm>
            <a:off x="801211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8" name="Line 18"/>
          <p:cNvSpPr>
            <a:spLocks noChangeShapeType="1"/>
          </p:cNvSpPr>
          <p:nvPr/>
        </p:nvSpPr>
        <p:spPr bwMode="auto">
          <a:xfrm>
            <a:off x="6311900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9" name="Line 19"/>
          <p:cNvSpPr>
            <a:spLocks noChangeShapeType="1"/>
          </p:cNvSpPr>
          <p:nvPr/>
        </p:nvSpPr>
        <p:spPr bwMode="auto">
          <a:xfrm>
            <a:off x="4918075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0" name="Line 20"/>
          <p:cNvSpPr>
            <a:spLocks noChangeShapeType="1"/>
          </p:cNvSpPr>
          <p:nvPr/>
        </p:nvSpPr>
        <p:spPr bwMode="auto">
          <a:xfrm flipH="1" flipV="1">
            <a:off x="4568825" y="2432051"/>
            <a:ext cx="349250" cy="1936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Line 21"/>
          <p:cNvSpPr>
            <a:spLocks noChangeShapeType="1"/>
          </p:cNvSpPr>
          <p:nvPr/>
        </p:nvSpPr>
        <p:spPr bwMode="auto">
          <a:xfrm>
            <a:off x="3260725" y="3687763"/>
            <a:ext cx="47958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2" name="Oval 22"/>
          <p:cNvSpPr>
            <a:spLocks noChangeArrowheads="1"/>
          </p:cNvSpPr>
          <p:nvPr/>
        </p:nvSpPr>
        <p:spPr bwMode="auto">
          <a:xfrm>
            <a:off x="6399213" y="3635375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Oval 23"/>
          <p:cNvSpPr>
            <a:spLocks noChangeArrowheads="1"/>
          </p:cNvSpPr>
          <p:nvPr/>
        </p:nvSpPr>
        <p:spPr bwMode="auto">
          <a:xfrm>
            <a:off x="4743451" y="3635375"/>
            <a:ext cx="87313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24"/>
          <p:cNvSpPr>
            <a:spLocks noChangeShapeType="1"/>
          </p:cNvSpPr>
          <p:nvPr/>
        </p:nvSpPr>
        <p:spPr bwMode="auto">
          <a:xfrm flipH="1">
            <a:off x="6311901" y="2528889"/>
            <a:ext cx="174625" cy="968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Text Box 25"/>
          <p:cNvSpPr txBox="1">
            <a:spLocks noChangeArrowheads="1"/>
          </p:cNvSpPr>
          <p:nvPr/>
        </p:nvSpPr>
        <p:spPr bwMode="auto">
          <a:xfrm>
            <a:off x="4638676" y="3638551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grpSp>
        <p:nvGrpSpPr>
          <p:cNvPr id="128016" name="Group 26"/>
          <p:cNvGrpSpPr>
            <a:grpSpLocks/>
          </p:cNvGrpSpPr>
          <p:nvPr/>
        </p:nvGrpSpPr>
        <p:grpSpPr bwMode="auto">
          <a:xfrm>
            <a:off x="6248401" y="3654429"/>
            <a:ext cx="798513" cy="442343"/>
            <a:chOff x="2811" y="3747"/>
            <a:chExt cx="432" cy="211"/>
          </a:xfrm>
        </p:grpSpPr>
        <p:sp>
          <p:nvSpPr>
            <p:cNvPr id="128021" name="Text Box 27"/>
            <p:cNvSpPr txBox="1">
              <a:spLocks noChangeArrowheads="1"/>
            </p:cNvSpPr>
            <p:nvPr/>
          </p:nvSpPr>
          <p:spPr bwMode="auto">
            <a:xfrm>
              <a:off x="2811" y="3767"/>
              <a:ext cx="1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tx2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28022" name="Text Box 28"/>
            <p:cNvSpPr txBox="1">
              <a:spLocks noChangeArrowheads="1"/>
            </p:cNvSpPr>
            <p:nvPr/>
          </p:nvSpPr>
          <p:spPr bwMode="auto">
            <a:xfrm>
              <a:off x="2907" y="3747"/>
              <a:ext cx="3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8017" name="Text Box 29"/>
          <p:cNvSpPr txBox="1">
            <a:spLocks noChangeArrowheads="1"/>
          </p:cNvSpPr>
          <p:nvPr/>
        </p:nvSpPr>
        <p:spPr bwMode="auto">
          <a:xfrm>
            <a:off x="4448176" y="4192588"/>
            <a:ext cx="1090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baseline</a:t>
            </a:r>
          </a:p>
        </p:txBody>
      </p:sp>
      <p:sp>
        <p:nvSpPr>
          <p:cNvPr id="128018" name="Line 30"/>
          <p:cNvSpPr>
            <a:spLocks noChangeShapeType="1"/>
          </p:cNvSpPr>
          <p:nvPr/>
        </p:nvSpPr>
        <p:spPr bwMode="auto">
          <a:xfrm flipV="1">
            <a:off x="5445125" y="3683001"/>
            <a:ext cx="401638" cy="688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9" name="Text Box 31"/>
          <p:cNvSpPr txBox="1">
            <a:spLocks noChangeArrowheads="1"/>
          </p:cNvSpPr>
          <p:nvPr/>
        </p:nvSpPr>
        <p:spPr bwMode="auto">
          <a:xfrm>
            <a:off x="5106988" y="12922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128020" name="Text Box 32"/>
          <p:cNvSpPr txBox="1">
            <a:spLocks noChangeArrowheads="1"/>
          </p:cNvSpPr>
          <p:nvPr/>
        </p:nvSpPr>
        <p:spPr bwMode="auto">
          <a:xfrm>
            <a:off x="1698625" y="5035551"/>
            <a:ext cx="87947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As the position of the 3D point </a:t>
            </a:r>
            <a:r>
              <a:rPr lang="en-GB" sz="2200" b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GB" sz="2000" dirty="0">
                <a:solidFill>
                  <a:schemeClr val="tx2"/>
                </a:solidFill>
              </a:rPr>
              <a:t> varies, the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planes “rotate” about the baseline. This family of planes is known as an </a:t>
            </a:r>
            <a:r>
              <a:rPr lang="en-GB" sz="2000" dirty="0" err="1"/>
              <a:t>epipolar</a:t>
            </a:r>
            <a:r>
              <a:rPr lang="en-GB" sz="2000" dirty="0"/>
              <a:t> pencil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(a pencil is a one parameter family).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All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lines intersect at the </a:t>
            </a:r>
            <a:r>
              <a:rPr lang="en-GB" sz="2000" dirty="0" err="1">
                <a:solidFill>
                  <a:schemeClr val="tx2"/>
                </a:solidFill>
              </a:rPr>
              <a:t>epipole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20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Line 2"/>
          <p:cNvSpPr>
            <a:spLocks noChangeShapeType="1"/>
          </p:cNvSpPr>
          <p:nvPr/>
        </p:nvSpPr>
        <p:spPr bwMode="auto">
          <a:xfrm>
            <a:off x="5532438" y="1739901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epipolar pencil</a:t>
            </a:r>
          </a:p>
        </p:txBody>
      </p:sp>
      <p:sp>
        <p:nvSpPr>
          <p:cNvPr id="129027" name="Freeform 4"/>
          <p:cNvSpPr>
            <a:spLocks/>
          </p:cNvSpPr>
          <p:nvPr/>
        </p:nvSpPr>
        <p:spPr bwMode="auto">
          <a:xfrm flipH="1">
            <a:off x="6311900" y="1852613"/>
            <a:ext cx="1570038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Freeform 5"/>
          <p:cNvSpPr>
            <a:spLocks/>
          </p:cNvSpPr>
          <p:nvPr/>
        </p:nvSpPr>
        <p:spPr bwMode="auto">
          <a:xfrm>
            <a:off x="3435351" y="1852613"/>
            <a:ext cx="1482725" cy="2220912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029" name="Group 11"/>
          <p:cNvGrpSpPr>
            <a:grpSpLocks/>
          </p:cNvGrpSpPr>
          <p:nvPr/>
        </p:nvGrpSpPr>
        <p:grpSpPr bwMode="auto">
          <a:xfrm>
            <a:off x="3260725" y="1755775"/>
            <a:ext cx="4795838" cy="1936750"/>
            <a:chOff x="1094" y="1106"/>
            <a:chExt cx="3021" cy="1220"/>
          </a:xfrm>
        </p:grpSpPr>
        <p:sp>
          <p:nvSpPr>
            <p:cNvPr id="129047" name="Freeform 12"/>
            <p:cNvSpPr>
              <a:spLocks/>
            </p:cNvSpPr>
            <p:nvPr/>
          </p:nvSpPr>
          <p:spPr bwMode="auto">
            <a:xfrm>
              <a:off x="1094" y="1167"/>
              <a:ext cx="3021" cy="1155"/>
            </a:xfrm>
            <a:custGeom>
              <a:avLst/>
              <a:gdLst>
                <a:gd name="T0" fmla="*/ 0 w 2640"/>
                <a:gd name="T1" fmla="*/ 2347 h 912"/>
                <a:gd name="T2" fmla="*/ 4527 w 2640"/>
                <a:gd name="T3" fmla="*/ 2347 h 912"/>
                <a:gd name="T4" fmla="*/ 1893 w 2640"/>
                <a:gd name="T5" fmla="*/ 0 h 912"/>
                <a:gd name="T6" fmla="*/ 0 w 2640"/>
                <a:gd name="T7" fmla="*/ 2347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912"/>
                <a:gd name="T14" fmla="*/ 2640 w 2640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912">
                  <a:moveTo>
                    <a:pt x="0" y="912"/>
                  </a:moveTo>
                  <a:lnTo>
                    <a:pt x="2640" y="912"/>
                  </a:lnTo>
                  <a:lnTo>
                    <a:pt x="1104" y="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Freeform 13"/>
            <p:cNvSpPr>
              <a:spLocks/>
            </p:cNvSpPr>
            <p:nvPr/>
          </p:nvSpPr>
          <p:spPr bwMode="auto">
            <a:xfrm>
              <a:off x="1203" y="1648"/>
              <a:ext cx="849" cy="670"/>
            </a:xfrm>
            <a:custGeom>
              <a:avLst/>
              <a:gdLst>
                <a:gd name="T0" fmla="*/ 1271 w 742"/>
                <a:gd name="T1" fmla="*/ 1362 h 529"/>
                <a:gd name="T2" fmla="*/ 0 w 742"/>
                <a:gd name="T3" fmla="*/ 0 h 529"/>
                <a:gd name="T4" fmla="*/ 0 60000 65536"/>
                <a:gd name="T5" fmla="*/ 0 60000 65536"/>
                <a:gd name="T6" fmla="*/ 0 w 742"/>
                <a:gd name="T7" fmla="*/ 0 h 529"/>
                <a:gd name="T8" fmla="*/ 742 w 742"/>
                <a:gd name="T9" fmla="*/ 529 h 5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2" h="529">
                  <a:moveTo>
                    <a:pt x="742" y="529"/>
                  </a:move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Oval 14"/>
            <p:cNvSpPr>
              <a:spLocks noChangeArrowheads="1"/>
            </p:cNvSpPr>
            <p:nvPr/>
          </p:nvSpPr>
          <p:spPr bwMode="auto">
            <a:xfrm>
              <a:off x="2316" y="1106"/>
              <a:ext cx="83" cy="9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Freeform 15"/>
            <p:cNvSpPr>
              <a:spLocks/>
            </p:cNvSpPr>
            <p:nvPr/>
          </p:nvSpPr>
          <p:spPr bwMode="auto">
            <a:xfrm>
              <a:off x="3097" y="1410"/>
              <a:ext cx="883" cy="916"/>
            </a:xfrm>
            <a:custGeom>
              <a:avLst/>
              <a:gdLst>
                <a:gd name="T0" fmla="*/ 0 w 772"/>
                <a:gd name="T1" fmla="*/ 1864 h 723"/>
                <a:gd name="T2" fmla="*/ 1321 w 772"/>
                <a:gd name="T3" fmla="*/ 0 h 723"/>
                <a:gd name="T4" fmla="*/ 0 60000 65536"/>
                <a:gd name="T5" fmla="*/ 0 60000 65536"/>
                <a:gd name="T6" fmla="*/ 0 w 772"/>
                <a:gd name="T7" fmla="*/ 0 h 723"/>
                <a:gd name="T8" fmla="*/ 772 w 772"/>
                <a:gd name="T9" fmla="*/ 723 h 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2" h="723">
                  <a:moveTo>
                    <a:pt x="0" y="723"/>
                  </a:moveTo>
                  <a:lnTo>
                    <a:pt x="772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30" name="Oval 16"/>
          <p:cNvSpPr>
            <a:spLocks noChangeArrowheads="1"/>
          </p:cNvSpPr>
          <p:nvPr/>
        </p:nvSpPr>
        <p:spPr bwMode="auto">
          <a:xfrm>
            <a:off x="321786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Oval 17"/>
          <p:cNvSpPr>
            <a:spLocks noChangeArrowheads="1"/>
          </p:cNvSpPr>
          <p:nvPr/>
        </p:nvSpPr>
        <p:spPr bwMode="auto">
          <a:xfrm>
            <a:off x="8012113" y="3638550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Line 18"/>
          <p:cNvSpPr>
            <a:spLocks noChangeShapeType="1"/>
          </p:cNvSpPr>
          <p:nvPr/>
        </p:nvSpPr>
        <p:spPr bwMode="auto">
          <a:xfrm>
            <a:off x="6311900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Line 19"/>
          <p:cNvSpPr>
            <a:spLocks noChangeShapeType="1"/>
          </p:cNvSpPr>
          <p:nvPr/>
        </p:nvSpPr>
        <p:spPr bwMode="auto">
          <a:xfrm>
            <a:off x="4918075" y="2625725"/>
            <a:ext cx="0" cy="10620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20"/>
          <p:cNvSpPr>
            <a:spLocks noChangeShapeType="1"/>
          </p:cNvSpPr>
          <p:nvPr/>
        </p:nvSpPr>
        <p:spPr bwMode="auto">
          <a:xfrm flipH="1" flipV="1">
            <a:off x="4568825" y="2432051"/>
            <a:ext cx="349250" cy="1936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Line 21"/>
          <p:cNvSpPr>
            <a:spLocks noChangeShapeType="1"/>
          </p:cNvSpPr>
          <p:nvPr/>
        </p:nvSpPr>
        <p:spPr bwMode="auto">
          <a:xfrm>
            <a:off x="3260725" y="3687763"/>
            <a:ext cx="47958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Oval 22"/>
          <p:cNvSpPr>
            <a:spLocks noChangeArrowheads="1"/>
          </p:cNvSpPr>
          <p:nvPr/>
        </p:nvSpPr>
        <p:spPr bwMode="auto">
          <a:xfrm>
            <a:off x="6399213" y="3635375"/>
            <a:ext cx="87312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Oval 23"/>
          <p:cNvSpPr>
            <a:spLocks noChangeArrowheads="1"/>
          </p:cNvSpPr>
          <p:nvPr/>
        </p:nvSpPr>
        <p:spPr bwMode="auto">
          <a:xfrm>
            <a:off x="4743451" y="3635375"/>
            <a:ext cx="87313" cy="968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Line 24"/>
          <p:cNvSpPr>
            <a:spLocks noChangeShapeType="1"/>
          </p:cNvSpPr>
          <p:nvPr/>
        </p:nvSpPr>
        <p:spPr bwMode="auto">
          <a:xfrm flipH="1">
            <a:off x="6311901" y="2528889"/>
            <a:ext cx="174625" cy="968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Text Box 25"/>
          <p:cNvSpPr txBox="1">
            <a:spLocks noChangeArrowheads="1"/>
          </p:cNvSpPr>
          <p:nvPr/>
        </p:nvSpPr>
        <p:spPr bwMode="auto">
          <a:xfrm>
            <a:off x="4638676" y="3638551"/>
            <a:ext cx="41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grpSp>
        <p:nvGrpSpPr>
          <p:cNvPr id="129040" name="Group 26"/>
          <p:cNvGrpSpPr>
            <a:grpSpLocks/>
          </p:cNvGrpSpPr>
          <p:nvPr/>
        </p:nvGrpSpPr>
        <p:grpSpPr bwMode="auto">
          <a:xfrm>
            <a:off x="6248401" y="3654429"/>
            <a:ext cx="798513" cy="442343"/>
            <a:chOff x="2811" y="3747"/>
            <a:chExt cx="432" cy="211"/>
          </a:xfrm>
        </p:grpSpPr>
        <p:sp>
          <p:nvSpPr>
            <p:cNvPr id="129045" name="Text Box 27"/>
            <p:cNvSpPr txBox="1">
              <a:spLocks noChangeArrowheads="1"/>
            </p:cNvSpPr>
            <p:nvPr/>
          </p:nvSpPr>
          <p:spPr bwMode="auto">
            <a:xfrm>
              <a:off x="2811" y="3767"/>
              <a:ext cx="1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chemeClr val="tx2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129046" name="Text Box 28"/>
            <p:cNvSpPr txBox="1">
              <a:spLocks noChangeArrowheads="1"/>
            </p:cNvSpPr>
            <p:nvPr/>
          </p:nvSpPr>
          <p:spPr bwMode="auto">
            <a:xfrm>
              <a:off x="2907" y="3747"/>
              <a:ext cx="33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9041" name="Text Box 29"/>
          <p:cNvSpPr txBox="1">
            <a:spLocks noChangeArrowheads="1"/>
          </p:cNvSpPr>
          <p:nvPr/>
        </p:nvSpPr>
        <p:spPr bwMode="auto">
          <a:xfrm>
            <a:off x="4448176" y="4192588"/>
            <a:ext cx="1090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baseline</a:t>
            </a:r>
          </a:p>
        </p:txBody>
      </p:sp>
      <p:sp>
        <p:nvSpPr>
          <p:cNvPr id="129042" name="Line 30"/>
          <p:cNvSpPr>
            <a:spLocks noChangeShapeType="1"/>
          </p:cNvSpPr>
          <p:nvPr/>
        </p:nvSpPr>
        <p:spPr bwMode="auto">
          <a:xfrm flipV="1">
            <a:off x="5445125" y="3683001"/>
            <a:ext cx="401638" cy="688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Text Box 31"/>
          <p:cNvSpPr txBox="1">
            <a:spLocks noChangeArrowheads="1"/>
          </p:cNvSpPr>
          <p:nvPr/>
        </p:nvSpPr>
        <p:spPr bwMode="auto">
          <a:xfrm>
            <a:off x="5106988" y="129222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698625" y="5035551"/>
            <a:ext cx="87947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As the position of the 3D point </a:t>
            </a:r>
            <a:r>
              <a:rPr lang="en-GB" sz="2200" b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GB" sz="2000" dirty="0">
                <a:solidFill>
                  <a:schemeClr val="tx2"/>
                </a:solidFill>
              </a:rPr>
              <a:t> varies, the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planes “rotate” about the baseline. This family of planes is known as an </a:t>
            </a:r>
            <a:r>
              <a:rPr lang="en-GB" sz="2000" dirty="0" err="1"/>
              <a:t>epipolar</a:t>
            </a:r>
            <a:r>
              <a:rPr lang="en-GB" sz="2000" dirty="0"/>
              <a:t> pencil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(a pencil is a one parameter family).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All </a:t>
            </a:r>
            <a:r>
              <a:rPr lang="en-GB" sz="2000" dirty="0" err="1">
                <a:solidFill>
                  <a:schemeClr val="tx2"/>
                </a:solidFill>
              </a:rPr>
              <a:t>epipolar</a:t>
            </a:r>
            <a:r>
              <a:rPr lang="en-GB" sz="2000" dirty="0">
                <a:solidFill>
                  <a:schemeClr val="tx2"/>
                </a:solidFill>
              </a:rPr>
              <a:t> lines intersect at the </a:t>
            </a:r>
            <a:r>
              <a:rPr lang="en-GB" sz="2000" dirty="0" err="1">
                <a:solidFill>
                  <a:schemeClr val="tx2"/>
                </a:solidFill>
              </a:rPr>
              <a:t>epipole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27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</a:t>
            </a:r>
            <a:r>
              <a:rPr lang="en-US"/>
              <a:t>viewing direction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4512128"/>
            <a:ext cx="46101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652157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0" y="3086100"/>
            <a:ext cx="34417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0" y="4000500"/>
            <a:ext cx="3543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80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574721"/>
            <a:ext cx="63246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400424"/>
            <a:ext cx="5118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63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50" y="3641271"/>
            <a:ext cx="20701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63142"/>
            <a:ext cx="3200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75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intrinsic parameters K are identity</a:t>
            </a:r>
          </a:p>
          <a:p>
            <a:r>
              <a:rPr lang="en-US" dirty="0"/>
              <a:t>Assume world coordinate system is centered at 1</a:t>
            </a:r>
            <a:r>
              <a:rPr lang="en-US" baseline="30000" dirty="0"/>
              <a:t>st</a:t>
            </a:r>
            <a:r>
              <a:rPr lang="en-US" dirty="0"/>
              <a:t> camera pinhole with Z along viewing direction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463142"/>
            <a:ext cx="36576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3488871"/>
            <a:ext cx="2540000" cy="6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6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8"/>
          <p:cNvSpPr txBox="1">
            <a:spLocks noChangeArrowheads="1"/>
          </p:cNvSpPr>
          <p:nvPr/>
        </p:nvSpPr>
        <p:spPr bwMode="auto">
          <a:xfrm>
            <a:off x="1981200" y="749300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Stereo head</a:t>
            </a:r>
          </a:p>
        </p:txBody>
      </p:sp>
      <p:sp>
        <p:nvSpPr>
          <p:cNvPr id="115717" name="Text Box 9"/>
          <p:cNvSpPr txBox="1">
            <a:spLocks noChangeArrowheads="1"/>
          </p:cNvSpPr>
          <p:nvPr/>
        </p:nvSpPr>
        <p:spPr bwMode="auto">
          <a:xfrm>
            <a:off x="1854200" y="3187700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Kinect / depth cameras</a:t>
            </a:r>
          </a:p>
        </p:txBody>
      </p:sp>
      <p:pic>
        <p:nvPicPr>
          <p:cNvPr id="725003" name="sa_yorick0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0005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437" y="3644900"/>
            <a:ext cx="4191907" cy="31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5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250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00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500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06" y="4505541"/>
            <a:ext cx="77851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392" y="2627857"/>
            <a:ext cx="67691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610600" y="2443840"/>
            <a:ext cx="869950" cy="111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29750" y="210094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54250" y="4588989"/>
            <a:ext cx="3351892" cy="573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55342" y="424608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1811778"/>
            <a:ext cx="4495800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450" y="3542560"/>
            <a:ext cx="5245100" cy="685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424" y="5323363"/>
            <a:ext cx="4584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3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2536371"/>
            <a:ext cx="7886700" cy="3640592"/>
          </a:xfrm>
        </p:spPr>
        <p:txBody>
          <a:bodyPr/>
          <a:lstStyle/>
          <a:p>
            <a:r>
              <a:rPr lang="en-US" dirty="0"/>
              <a:t>Can we write this as matrix vector operations?</a:t>
            </a:r>
          </a:p>
          <a:p>
            <a:r>
              <a:rPr lang="en-US" dirty="0"/>
              <a:t>Cross product can be written as a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1690689"/>
            <a:ext cx="4140200" cy="68580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172" y="3632856"/>
            <a:ext cx="4528457" cy="14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514" y="5240360"/>
            <a:ext cx="2590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2536371"/>
            <a:ext cx="7886700" cy="3640592"/>
          </a:xfrm>
        </p:spPr>
        <p:txBody>
          <a:bodyPr/>
          <a:lstStyle/>
          <a:p>
            <a:r>
              <a:rPr lang="en-US" dirty="0"/>
              <a:t>Can we write this as matrix vector operations?</a:t>
            </a:r>
          </a:p>
          <a:p>
            <a:r>
              <a:rPr lang="en-US" dirty="0"/>
              <a:t>Dot product can be written as a vector-vector 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581141"/>
            <a:ext cx="414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78899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8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2536371"/>
            <a:ext cx="7886700" cy="3640592"/>
          </a:xfrm>
        </p:spPr>
        <p:txBody>
          <a:bodyPr/>
          <a:lstStyle/>
          <a:p>
            <a:r>
              <a:rPr lang="en-US" dirty="0"/>
              <a:t>Can we write this as matrix vector operations?</a:t>
            </a:r>
          </a:p>
          <a:p>
            <a:r>
              <a:rPr lang="en-US" dirty="0"/>
              <a:t>Dot product can be written as a vector-vector 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581141"/>
            <a:ext cx="414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78899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31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5323115" y="1785257"/>
            <a:ext cx="1164771" cy="2144486"/>
          </a:xfrm>
          <a:custGeom>
            <a:avLst/>
            <a:gdLst>
              <a:gd name="connsiteX0" fmla="*/ 424543 w 1153886"/>
              <a:gd name="connsiteY0" fmla="*/ 2155372 h 2155372"/>
              <a:gd name="connsiteX1" fmla="*/ 457200 w 1153886"/>
              <a:gd name="connsiteY1" fmla="*/ 1240972 h 2155372"/>
              <a:gd name="connsiteX2" fmla="*/ 10886 w 1153886"/>
              <a:gd name="connsiteY2" fmla="*/ 816429 h 2155372"/>
              <a:gd name="connsiteX3" fmla="*/ 0 w 1153886"/>
              <a:gd name="connsiteY3" fmla="*/ 0 h 2155372"/>
              <a:gd name="connsiteX4" fmla="*/ 1153886 w 1153886"/>
              <a:gd name="connsiteY4" fmla="*/ 0 h 2155372"/>
              <a:gd name="connsiteX5" fmla="*/ 1121229 w 1153886"/>
              <a:gd name="connsiteY5" fmla="*/ 838200 h 2155372"/>
              <a:gd name="connsiteX6" fmla="*/ 707572 w 1153886"/>
              <a:gd name="connsiteY6" fmla="*/ 1219200 h 2155372"/>
              <a:gd name="connsiteX7" fmla="*/ 783772 w 1153886"/>
              <a:gd name="connsiteY7" fmla="*/ 2144486 h 2155372"/>
              <a:gd name="connsiteX8" fmla="*/ 424543 w 1153886"/>
              <a:gd name="connsiteY8" fmla="*/ 2155372 h 2155372"/>
              <a:gd name="connsiteX0" fmla="*/ 424543 w 1164771"/>
              <a:gd name="connsiteY0" fmla="*/ 2155372 h 2155372"/>
              <a:gd name="connsiteX1" fmla="*/ 457200 w 1164771"/>
              <a:gd name="connsiteY1" fmla="*/ 1240972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07572 w 1164771"/>
              <a:gd name="connsiteY6" fmla="*/ 1219200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24543 w 1164771"/>
              <a:gd name="connsiteY0" fmla="*/ 2155372 h 2155372"/>
              <a:gd name="connsiteX1" fmla="*/ 457200 w 1164771"/>
              <a:gd name="connsiteY1" fmla="*/ 1240972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72886 w 1164771"/>
              <a:gd name="connsiteY6" fmla="*/ 1230086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24543 w 1164771"/>
              <a:gd name="connsiteY0" fmla="*/ 2155372 h 2155372"/>
              <a:gd name="connsiteX1" fmla="*/ 424543 w 1164771"/>
              <a:gd name="connsiteY1" fmla="*/ 1230087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72886 w 1164771"/>
              <a:gd name="connsiteY6" fmla="*/ 1230086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35428 w 1164771"/>
              <a:gd name="connsiteY0" fmla="*/ 2111829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35428 w 1164771"/>
              <a:gd name="connsiteY8" fmla="*/ 2111829 h 2144486"/>
              <a:gd name="connsiteX0" fmla="*/ 435428 w 1164771"/>
              <a:gd name="connsiteY0" fmla="*/ 2177143 h 2177143"/>
              <a:gd name="connsiteX1" fmla="*/ 424543 w 1164771"/>
              <a:gd name="connsiteY1" fmla="*/ 1230087 h 2177143"/>
              <a:gd name="connsiteX2" fmla="*/ 10886 w 1164771"/>
              <a:gd name="connsiteY2" fmla="*/ 816429 h 2177143"/>
              <a:gd name="connsiteX3" fmla="*/ 0 w 1164771"/>
              <a:gd name="connsiteY3" fmla="*/ 0 h 2177143"/>
              <a:gd name="connsiteX4" fmla="*/ 1153886 w 1164771"/>
              <a:gd name="connsiteY4" fmla="*/ 0 h 2177143"/>
              <a:gd name="connsiteX5" fmla="*/ 1164771 w 1164771"/>
              <a:gd name="connsiteY5" fmla="*/ 838200 h 2177143"/>
              <a:gd name="connsiteX6" fmla="*/ 772886 w 1164771"/>
              <a:gd name="connsiteY6" fmla="*/ 1230086 h 2177143"/>
              <a:gd name="connsiteX7" fmla="*/ 783772 w 1164771"/>
              <a:gd name="connsiteY7" fmla="*/ 2144486 h 2177143"/>
              <a:gd name="connsiteX8" fmla="*/ 435428 w 1164771"/>
              <a:gd name="connsiteY8" fmla="*/ 2177143 h 2177143"/>
              <a:gd name="connsiteX0" fmla="*/ 435428 w 1164771"/>
              <a:gd name="connsiteY0" fmla="*/ 2144486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35428 w 1164771"/>
              <a:gd name="connsiteY8" fmla="*/ 2144486 h 2144486"/>
              <a:gd name="connsiteX0" fmla="*/ 402771 w 1164771"/>
              <a:gd name="connsiteY0" fmla="*/ 2144486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02771 w 1164771"/>
              <a:gd name="connsiteY8" fmla="*/ 2144486 h 2144486"/>
              <a:gd name="connsiteX0" fmla="*/ 402771 w 1164771"/>
              <a:gd name="connsiteY0" fmla="*/ 2144486 h 2144486"/>
              <a:gd name="connsiteX1" fmla="*/ 391886 w 1164771"/>
              <a:gd name="connsiteY1" fmla="*/ 1240972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02771 w 1164771"/>
              <a:gd name="connsiteY8" fmla="*/ 2144486 h 21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771" h="2144486">
                <a:moveTo>
                  <a:pt x="402771" y="2144486"/>
                </a:moveTo>
                <a:lnTo>
                  <a:pt x="391886" y="1240972"/>
                </a:lnTo>
                <a:lnTo>
                  <a:pt x="10886" y="816429"/>
                </a:lnTo>
                <a:lnTo>
                  <a:pt x="0" y="0"/>
                </a:lnTo>
                <a:lnTo>
                  <a:pt x="1153886" y="0"/>
                </a:lnTo>
                <a:lnTo>
                  <a:pt x="1164771" y="838200"/>
                </a:lnTo>
                <a:lnTo>
                  <a:pt x="772886" y="1230086"/>
                </a:lnTo>
                <a:lnTo>
                  <a:pt x="783772" y="2144486"/>
                </a:lnTo>
                <a:lnTo>
                  <a:pt x="402771" y="214448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22" y="1953985"/>
            <a:ext cx="38989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372" y="3194957"/>
            <a:ext cx="3149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9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4789716" y="2460170"/>
            <a:ext cx="1099457" cy="1415143"/>
          </a:xfrm>
          <a:prstGeom prst="up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6270173" y="2460170"/>
            <a:ext cx="1099457" cy="1415143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5889172" y="2960912"/>
            <a:ext cx="381000" cy="1426028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429" y="3102426"/>
            <a:ext cx="31496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6915" y="4376055"/>
            <a:ext cx="1665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Essential matrix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7143" y="1686548"/>
            <a:ext cx="185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Homogenous coordinates </a:t>
            </a:r>
            <a:r>
              <a:rPr lang="en-US"/>
              <a:t>of point </a:t>
            </a:r>
            <a:r>
              <a:rPr lang="en-US" dirty="0"/>
              <a:t>in image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1372" y="1683600"/>
            <a:ext cx="1730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Homogenous coordinates of point </a:t>
            </a:r>
            <a:r>
              <a:rPr lang="en-US" dirty="0"/>
              <a:t>in image 2</a:t>
            </a:r>
          </a:p>
        </p:txBody>
      </p:sp>
    </p:spTree>
    <p:extLst>
      <p:ext uri="{BB962C8B-B14F-4D97-AF65-F5344CB8AC3E}">
        <p14:creationId xmlns:p14="http://schemas.microsoft.com/office/powerpoint/2010/main" val="42871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3" grpId="0" animBg="1"/>
      <p:bldP spid="6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 and </a:t>
            </a:r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808514"/>
            <a:ext cx="7886700" cy="4049487"/>
          </a:xfrm>
        </p:spPr>
        <p:txBody>
          <a:bodyPr>
            <a:normAutofit/>
          </a:bodyPr>
          <a:lstStyle/>
          <a:p>
            <a:r>
              <a:rPr lang="en-US" dirty="0"/>
              <a:t>Consider a known, fixed pixel in the first image</a:t>
            </a:r>
          </a:p>
          <a:p>
            <a:r>
              <a:rPr lang="en-US" dirty="0"/>
              <a:t>What constraint does this place on the corresponding pixel?</a:t>
            </a:r>
          </a:p>
          <a:p>
            <a:endParaRPr lang="en-US" dirty="0"/>
          </a:p>
          <a:p>
            <a:r>
              <a:rPr lang="en-US" dirty="0"/>
              <a:t>                                    where</a:t>
            </a:r>
          </a:p>
          <a:p>
            <a:endParaRPr lang="en-US" dirty="0"/>
          </a:p>
          <a:p>
            <a:r>
              <a:rPr lang="en-US" dirty="0"/>
              <a:t>What kind of equation is this?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1" y="1906701"/>
            <a:ext cx="3149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194" y="4615151"/>
            <a:ext cx="19939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0" y="4615151"/>
            <a:ext cx="2006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46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 and </a:t>
            </a:r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808514"/>
            <a:ext cx="7886700" cy="4049487"/>
          </a:xfrm>
        </p:spPr>
        <p:txBody>
          <a:bodyPr>
            <a:normAutofit/>
          </a:bodyPr>
          <a:lstStyle/>
          <a:p>
            <a:r>
              <a:rPr lang="en-US" dirty="0"/>
              <a:t>Consider a known, fixed pixel in the first image</a:t>
            </a:r>
          </a:p>
          <a:p>
            <a:r>
              <a:rPr lang="en-US" dirty="0"/>
              <a:t>                                    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1" y="1906701"/>
            <a:ext cx="3149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1" y="3232666"/>
            <a:ext cx="19939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329" y="3232666"/>
            <a:ext cx="20066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676" y="3918466"/>
            <a:ext cx="3590472" cy="2368584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7739743" y="4245430"/>
            <a:ext cx="2481943" cy="204162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Line!</a:t>
            </a:r>
          </a:p>
        </p:txBody>
      </p:sp>
    </p:spTree>
    <p:extLst>
      <p:ext uri="{BB962C8B-B14F-4D97-AF65-F5344CB8AC3E}">
        <p14:creationId xmlns:p14="http://schemas.microsoft.com/office/powerpoint/2010/main" val="17801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constraint: 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b="1" dirty="0"/>
              <a:t>p </a:t>
            </a:r>
            <a:r>
              <a:rPr lang="en-US" dirty="0"/>
              <a:t>is a pixel in first image and </a:t>
            </a:r>
            <a:r>
              <a:rPr lang="en-US" b="1" dirty="0"/>
              <a:t>q </a:t>
            </a:r>
            <a:r>
              <a:rPr lang="en-US" dirty="0"/>
              <a:t>is the corresponding pixel in the second image, then:</a:t>
            </a:r>
            <a:br>
              <a:rPr lang="en-US" dirty="0"/>
            </a:br>
            <a:r>
              <a:rPr lang="en-US" b="1" dirty="0" err="1"/>
              <a:t>q</a:t>
            </a:r>
            <a:r>
              <a:rPr lang="en-US" baseline="30000" dirty="0" err="1"/>
              <a:t>T</a:t>
            </a:r>
            <a:r>
              <a:rPr lang="en-US" dirty="0" err="1"/>
              <a:t>E</a:t>
            </a:r>
            <a:r>
              <a:rPr lang="en-US" b="1" dirty="0" err="1"/>
              <a:t>p</a:t>
            </a:r>
            <a:r>
              <a:rPr lang="en-US" dirty="0"/>
              <a:t> = 0</a:t>
            </a:r>
          </a:p>
          <a:p>
            <a:r>
              <a:rPr lang="en-US" dirty="0"/>
              <a:t>E =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  <a:r>
              <a:rPr lang="en-US" dirty="0"/>
              <a:t>R</a:t>
            </a:r>
          </a:p>
          <a:p>
            <a:r>
              <a:rPr lang="en-US" dirty="0"/>
              <a:t>For fixed </a:t>
            </a:r>
            <a:r>
              <a:rPr lang="en-US" b="1" dirty="0"/>
              <a:t>p</a:t>
            </a:r>
            <a:r>
              <a:rPr lang="en-US" dirty="0"/>
              <a:t>, </a:t>
            </a:r>
            <a:r>
              <a:rPr lang="en-US" b="1" dirty="0"/>
              <a:t>q </a:t>
            </a:r>
            <a:r>
              <a:rPr lang="en-US" dirty="0"/>
              <a:t>must satisfy:</a:t>
            </a:r>
            <a:br>
              <a:rPr lang="en-US" dirty="0"/>
            </a:br>
            <a:r>
              <a:rPr lang="en-US" b="1" dirty="0" err="1"/>
              <a:t>q</a:t>
            </a:r>
            <a:r>
              <a:rPr lang="en-US" baseline="30000" dirty="0" err="1"/>
              <a:t>T</a:t>
            </a:r>
            <a:r>
              <a:rPr lang="en-US" b="1" dirty="0" err="1"/>
              <a:t>l</a:t>
            </a:r>
            <a:r>
              <a:rPr lang="en-US" dirty="0"/>
              <a:t> = 0, where </a:t>
            </a:r>
            <a:r>
              <a:rPr lang="en-US" b="1" dirty="0"/>
              <a:t>l </a:t>
            </a:r>
            <a:r>
              <a:rPr lang="en-US" dirty="0"/>
              <a:t>= E</a:t>
            </a:r>
            <a:r>
              <a:rPr lang="en-US" b="1" dirty="0"/>
              <a:t>p</a:t>
            </a:r>
          </a:p>
          <a:p>
            <a:r>
              <a:rPr lang="en-US" dirty="0"/>
              <a:t>For fixed </a:t>
            </a:r>
            <a:r>
              <a:rPr lang="en-US" b="1" dirty="0"/>
              <a:t>q, p </a:t>
            </a:r>
            <a:r>
              <a:rPr lang="en-US" dirty="0"/>
              <a:t>must satisfy:</a:t>
            </a:r>
            <a:br>
              <a:rPr lang="en-US" dirty="0"/>
            </a:br>
            <a:r>
              <a:rPr lang="en-US" b="1" dirty="0" err="1"/>
              <a:t>l</a:t>
            </a:r>
            <a:r>
              <a:rPr lang="en-US" baseline="30000" dirty="0" err="1"/>
              <a:t>T</a:t>
            </a:r>
            <a:r>
              <a:rPr lang="en-US" b="1" dirty="0" err="1"/>
              <a:t>p</a:t>
            </a:r>
            <a:r>
              <a:rPr lang="en-US" b="1" dirty="0"/>
              <a:t> </a:t>
            </a:r>
            <a:r>
              <a:rPr lang="en-US" dirty="0"/>
              <a:t>= 0 where </a:t>
            </a:r>
            <a:r>
              <a:rPr lang="en-US" b="1" dirty="0" err="1"/>
              <a:t>l</a:t>
            </a:r>
            <a:r>
              <a:rPr lang="en-US" baseline="30000" dirty="0" err="1"/>
              <a:t>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b="1" dirty="0" err="1"/>
              <a:t>q</a:t>
            </a:r>
            <a:r>
              <a:rPr lang="en-US" baseline="30000" dirty="0" err="1"/>
              <a:t>T</a:t>
            </a:r>
            <a:r>
              <a:rPr lang="en-US" dirty="0" err="1"/>
              <a:t>E</a:t>
            </a:r>
            <a:r>
              <a:rPr lang="en-US" dirty="0"/>
              <a:t>, or </a:t>
            </a:r>
            <a:r>
              <a:rPr lang="en-US" b="1" dirty="0"/>
              <a:t>l </a:t>
            </a:r>
            <a:r>
              <a:rPr lang="en-US" dirty="0"/>
              <a:t>= </a:t>
            </a:r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q</a:t>
            </a:r>
            <a:endParaRPr lang="en-US" b="1" dirty="0"/>
          </a:p>
          <a:p>
            <a:r>
              <a:rPr lang="en-US" dirty="0"/>
              <a:t>These are </a:t>
            </a:r>
            <a:r>
              <a:rPr lang="en-US" dirty="0" err="1"/>
              <a:t>epipolar</a:t>
            </a:r>
            <a:r>
              <a:rPr lang="en-US" dirty="0"/>
              <a:t> lines!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5431972" y="4001295"/>
            <a:ext cx="4324350" cy="4789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Epipolar</a:t>
            </a:r>
            <a:r>
              <a:rPr lang="en-US" dirty="0"/>
              <a:t> line in 2</a:t>
            </a:r>
            <a:r>
              <a:rPr lang="en-US" baseline="30000" dirty="0"/>
              <a:t>nd</a:t>
            </a:r>
            <a:r>
              <a:rPr lang="en-US" dirty="0"/>
              <a:t> image</a:t>
            </a:r>
          </a:p>
        </p:txBody>
      </p:sp>
      <p:sp>
        <p:nvSpPr>
          <p:cNvPr id="5" name="Left Arrow Callout 4"/>
          <p:cNvSpPr/>
          <p:nvPr/>
        </p:nvSpPr>
        <p:spPr>
          <a:xfrm>
            <a:off x="6966858" y="4849643"/>
            <a:ext cx="3701143" cy="4789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8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Epipolar</a:t>
            </a:r>
            <a:r>
              <a:rPr lang="en-US" dirty="0"/>
              <a:t> line in 1</a:t>
            </a:r>
            <a:r>
              <a:rPr lang="en-US" baseline="30000" dirty="0"/>
              <a:t>st</a:t>
            </a:r>
            <a:r>
              <a:rPr lang="en-US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925133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matrix and </a:t>
            </a:r>
            <a:r>
              <a:rPr lang="en-US" dirty="0" err="1"/>
              <a:t>epipoles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 =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  <a:r>
              <a:rPr lang="en-US" dirty="0"/>
              <a:t>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b="1" dirty="0"/>
              <a:t>p </a:t>
            </a:r>
            <a:r>
              <a:rPr lang="en-US" dirty="0"/>
              <a:t>is an </a:t>
            </a:r>
            <a:r>
              <a:rPr lang="en-US" dirty="0" err="1"/>
              <a:t>epipolar</a:t>
            </a:r>
            <a:r>
              <a:rPr lang="en-US" dirty="0"/>
              <a:t> line in 2</a:t>
            </a:r>
            <a:r>
              <a:rPr lang="en-US" baseline="30000" dirty="0"/>
              <a:t>nd</a:t>
            </a:r>
            <a:r>
              <a:rPr lang="en-US" dirty="0"/>
              <a:t> image</a:t>
            </a:r>
            <a:endParaRPr lang="en-US" b="1" dirty="0"/>
          </a:p>
          <a:p>
            <a:r>
              <a:rPr lang="en-US" dirty="0"/>
              <a:t>All </a:t>
            </a:r>
            <a:r>
              <a:rPr lang="en-US" dirty="0" err="1"/>
              <a:t>epipolar</a:t>
            </a:r>
            <a:r>
              <a:rPr lang="en-US" dirty="0"/>
              <a:t> lines in second image pass through c</a:t>
            </a:r>
            <a:r>
              <a:rPr lang="en-US" baseline="-25000" dirty="0"/>
              <a:t>2</a:t>
            </a:r>
          </a:p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is </a:t>
            </a:r>
            <a:r>
              <a:rPr lang="en-US" dirty="0" err="1"/>
              <a:t>epipole</a:t>
            </a:r>
            <a:r>
              <a:rPr lang="en-US" dirty="0"/>
              <a:t> in 2</a:t>
            </a:r>
            <a:r>
              <a:rPr lang="en-US" baseline="30000" dirty="0"/>
              <a:t>nd</a:t>
            </a:r>
            <a:r>
              <a:rPr lang="en-US" dirty="0"/>
              <a:t> image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43" y="2963875"/>
            <a:ext cx="56007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43" y="2506675"/>
            <a:ext cx="12065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43" y="3560775"/>
            <a:ext cx="298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1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rectified cameras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871855"/>
          </a:xfrm>
        </p:spPr>
        <p:txBody>
          <a:bodyPr/>
          <a:lstStyle/>
          <a:p>
            <a:r>
              <a:rPr lang="en-US" dirty="0"/>
              <a:t>Without loss of generality, assume origin is at pinhole of 1</a:t>
            </a:r>
            <a:r>
              <a:rPr lang="en-US" baseline="30000" dirty="0"/>
              <a:t>st</a:t>
            </a:r>
            <a:r>
              <a:rPr lang="en-US" dirty="0"/>
              <a:t> camera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80" y="3454717"/>
            <a:ext cx="15367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51" y="3480752"/>
            <a:ext cx="2489200" cy="93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951" y="4812028"/>
            <a:ext cx="1447800" cy="93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480" y="4812028"/>
            <a:ext cx="1447800" cy="93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06980" y="3267075"/>
            <a:ext cx="6995160" cy="1315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06980" y="4634231"/>
            <a:ext cx="6995160" cy="131508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06980" y="5966461"/>
            <a:ext cx="699516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Y coordinate is the same!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6980" y="2665789"/>
            <a:ext cx="699516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X coordinate differs by </a:t>
            </a:r>
            <a:r>
              <a:rPr lang="en-US" sz="3200" dirty="0" err="1">
                <a:solidFill>
                  <a:schemeClr val="bg1"/>
                </a:solidFill>
              </a:rPr>
              <a:t>t</a:t>
            </a:r>
            <a:r>
              <a:rPr lang="en-US" sz="3200" baseline="-25000" dirty="0" err="1">
                <a:solidFill>
                  <a:schemeClr val="bg1"/>
                </a:solidFill>
              </a:rPr>
              <a:t>x</a:t>
            </a:r>
            <a:r>
              <a:rPr lang="en-US" sz="3200" dirty="0">
                <a:solidFill>
                  <a:schemeClr val="bg1"/>
                </a:solidFill>
              </a:rPr>
              <a:t>/Z</a:t>
            </a:r>
          </a:p>
        </p:txBody>
      </p:sp>
    </p:spTree>
    <p:extLst>
      <p:ext uri="{BB962C8B-B14F-4D97-AF65-F5344CB8AC3E}">
        <p14:creationId xmlns:p14="http://schemas.microsoft.com/office/powerpoint/2010/main" val="130286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E =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  <a:r>
              <a:rPr lang="en-US" dirty="0"/>
              <a:t>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q</a:t>
            </a:r>
            <a:r>
              <a:rPr lang="en-US" b="1" dirty="0"/>
              <a:t> </a:t>
            </a:r>
            <a:r>
              <a:rPr lang="en-US" dirty="0"/>
              <a:t>is an </a:t>
            </a:r>
            <a:r>
              <a:rPr lang="en-US" dirty="0" err="1"/>
              <a:t>epipolar</a:t>
            </a:r>
            <a:r>
              <a:rPr lang="en-US" dirty="0"/>
              <a:t> line in 1</a:t>
            </a:r>
            <a:r>
              <a:rPr lang="en-US" baseline="30000" dirty="0"/>
              <a:t>st</a:t>
            </a:r>
            <a:r>
              <a:rPr lang="en-US" dirty="0"/>
              <a:t>  image</a:t>
            </a:r>
            <a:endParaRPr lang="en-US" b="1" dirty="0"/>
          </a:p>
          <a:p>
            <a:r>
              <a:rPr lang="en-US" dirty="0"/>
              <a:t>All </a:t>
            </a:r>
            <a:r>
              <a:rPr lang="en-US" dirty="0" err="1"/>
              <a:t>epipolar</a:t>
            </a:r>
            <a:r>
              <a:rPr lang="en-US" dirty="0"/>
              <a:t> lines in first image pass through c</a:t>
            </a:r>
            <a:r>
              <a:rPr lang="en-US" baseline="-25000" dirty="0"/>
              <a:t>1</a:t>
            </a:r>
          </a:p>
          <a:p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is the </a:t>
            </a:r>
            <a:r>
              <a:rPr lang="en-US" dirty="0" err="1"/>
              <a:t>epipole</a:t>
            </a:r>
            <a:r>
              <a:rPr lang="en-US" dirty="0"/>
              <a:t> in 1</a:t>
            </a:r>
            <a:r>
              <a:rPr lang="en-US" baseline="30000" dirty="0"/>
              <a:t>st</a:t>
            </a:r>
            <a:r>
              <a:rPr lang="en-US" dirty="0"/>
              <a:t>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matrix and </a:t>
            </a:r>
            <a:r>
              <a:rPr lang="en-US" dirty="0" err="1"/>
              <a:t>epipoles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43" y="3038035"/>
            <a:ext cx="57404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43" y="2320705"/>
            <a:ext cx="1892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43" y="3753644"/>
            <a:ext cx="2971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15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- the math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assumed that intrinsic parameters K are identity</a:t>
            </a:r>
          </a:p>
          <a:p>
            <a:r>
              <a:rPr lang="en-US" dirty="0"/>
              <a:t>What if they are not?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4512128"/>
            <a:ext cx="46101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652157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9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93" y="2476499"/>
            <a:ext cx="4114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93" y="3249386"/>
            <a:ext cx="4203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30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3148011"/>
            <a:ext cx="46609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0" y="2247900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60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1690689"/>
            <a:ext cx="48514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08" y="4921252"/>
            <a:ext cx="4025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58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344" y="1523092"/>
            <a:ext cx="5555343" cy="2307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3967843"/>
            <a:ext cx="6520543" cy="649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0" y="4674756"/>
            <a:ext cx="76454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464" y="5421882"/>
            <a:ext cx="6261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5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474029" y="1926771"/>
            <a:ext cx="4996542" cy="2830286"/>
          </a:xfrm>
          <a:custGeom>
            <a:avLst/>
            <a:gdLst>
              <a:gd name="connsiteX0" fmla="*/ 685800 w 4996542"/>
              <a:gd name="connsiteY0" fmla="*/ 76200 h 2906486"/>
              <a:gd name="connsiteX1" fmla="*/ 696685 w 4996542"/>
              <a:gd name="connsiteY1" fmla="*/ 957943 h 2906486"/>
              <a:gd name="connsiteX2" fmla="*/ 2035628 w 4996542"/>
              <a:gd name="connsiteY2" fmla="*/ 957943 h 2906486"/>
              <a:gd name="connsiteX3" fmla="*/ 2035628 w 4996542"/>
              <a:gd name="connsiteY3" fmla="*/ 2002972 h 2906486"/>
              <a:gd name="connsiteX4" fmla="*/ 0 w 4996542"/>
              <a:gd name="connsiteY4" fmla="*/ 2002972 h 2906486"/>
              <a:gd name="connsiteX5" fmla="*/ 0 w 4996542"/>
              <a:gd name="connsiteY5" fmla="*/ 2895600 h 2906486"/>
              <a:gd name="connsiteX6" fmla="*/ 4996542 w 4996542"/>
              <a:gd name="connsiteY6" fmla="*/ 2906486 h 2906486"/>
              <a:gd name="connsiteX7" fmla="*/ 4996542 w 4996542"/>
              <a:gd name="connsiteY7" fmla="*/ 2024743 h 2906486"/>
              <a:gd name="connsiteX8" fmla="*/ 2405742 w 4996542"/>
              <a:gd name="connsiteY8" fmla="*/ 2013858 h 2906486"/>
              <a:gd name="connsiteX9" fmla="*/ 2394857 w 4996542"/>
              <a:gd name="connsiteY9" fmla="*/ 936172 h 2906486"/>
              <a:gd name="connsiteX10" fmla="*/ 3603171 w 4996542"/>
              <a:gd name="connsiteY10" fmla="*/ 936172 h 2906486"/>
              <a:gd name="connsiteX11" fmla="*/ 3733800 w 4996542"/>
              <a:gd name="connsiteY11" fmla="*/ 0 h 2906486"/>
              <a:gd name="connsiteX12" fmla="*/ 685800 w 4996542"/>
              <a:gd name="connsiteY12" fmla="*/ 76200 h 2906486"/>
              <a:gd name="connsiteX0" fmla="*/ 685800 w 4996542"/>
              <a:gd name="connsiteY0" fmla="*/ 76200 h 2906486"/>
              <a:gd name="connsiteX1" fmla="*/ 696685 w 4996542"/>
              <a:gd name="connsiteY1" fmla="*/ 957943 h 2906486"/>
              <a:gd name="connsiteX2" fmla="*/ 2035628 w 4996542"/>
              <a:gd name="connsiteY2" fmla="*/ 957943 h 2906486"/>
              <a:gd name="connsiteX3" fmla="*/ 2035628 w 4996542"/>
              <a:gd name="connsiteY3" fmla="*/ 2002972 h 2906486"/>
              <a:gd name="connsiteX4" fmla="*/ 0 w 4996542"/>
              <a:gd name="connsiteY4" fmla="*/ 2002972 h 2906486"/>
              <a:gd name="connsiteX5" fmla="*/ 0 w 4996542"/>
              <a:gd name="connsiteY5" fmla="*/ 2895600 h 2906486"/>
              <a:gd name="connsiteX6" fmla="*/ 4996542 w 4996542"/>
              <a:gd name="connsiteY6" fmla="*/ 2906486 h 2906486"/>
              <a:gd name="connsiteX7" fmla="*/ 4996542 w 4996542"/>
              <a:gd name="connsiteY7" fmla="*/ 2024743 h 2906486"/>
              <a:gd name="connsiteX8" fmla="*/ 2405742 w 4996542"/>
              <a:gd name="connsiteY8" fmla="*/ 2013858 h 2906486"/>
              <a:gd name="connsiteX9" fmla="*/ 2394857 w 4996542"/>
              <a:gd name="connsiteY9" fmla="*/ 936172 h 2906486"/>
              <a:gd name="connsiteX10" fmla="*/ 3722914 w 4996542"/>
              <a:gd name="connsiteY10" fmla="*/ 936172 h 2906486"/>
              <a:gd name="connsiteX11" fmla="*/ 3733800 w 4996542"/>
              <a:gd name="connsiteY11" fmla="*/ 0 h 2906486"/>
              <a:gd name="connsiteX12" fmla="*/ 685800 w 4996542"/>
              <a:gd name="connsiteY12" fmla="*/ 76200 h 2906486"/>
              <a:gd name="connsiteX0" fmla="*/ 685800 w 4996542"/>
              <a:gd name="connsiteY0" fmla="*/ 0 h 2830286"/>
              <a:gd name="connsiteX1" fmla="*/ 696685 w 4996542"/>
              <a:gd name="connsiteY1" fmla="*/ 881743 h 2830286"/>
              <a:gd name="connsiteX2" fmla="*/ 2035628 w 4996542"/>
              <a:gd name="connsiteY2" fmla="*/ 881743 h 2830286"/>
              <a:gd name="connsiteX3" fmla="*/ 2035628 w 4996542"/>
              <a:gd name="connsiteY3" fmla="*/ 1926772 h 2830286"/>
              <a:gd name="connsiteX4" fmla="*/ 0 w 4996542"/>
              <a:gd name="connsiteY4" fmla="*/ 1926772 h 2830286"/>
              <a:gd name="connsiteX5" fmla="*/ 0 w 4996542"/>
              <a:gd name="connsiteY5" fmla="*/ 2819400 h 2830286"/>
              <a:gd name="connsiteX6" fmla="*/ 4996542 w 4996542"/>
              <a:gd name="connsiteY6" fmla="*/ 2830286 h 2830286"/>
              <a:gd name="connsiteX7" fmla="*/ 4996542 w 4996542"/>
              <a:gd name="connsiteY7" fmla="*/ 1948543 h 2830286"/>
              <a:gd name="connsiteX8" fmla="*/ 2405742 w 4996542"/>
              <a:gd name="connsiteY8" fmla="*/ 1937658 h 2830286"/>
              <a:gd name="connsiteX9" fmla="*/ 2394857 w 4996542"/>
              <a:gd name="connsiteY9" fmla="*/ 859972 h 2830286"/>
              <a:gd name="connsiteX10" fmla="*/ 3722914 w 4996542"/>
              <a:gd name="connsiteY10" fmla="*/ 859972 h 2830286"/>
              <a:gd name="connsiteX11" fmla="*/ 3733800 w 4996542"/>
              <a:gd name="connsiteY11" fmla="*/ 21772 h 2830286"/>
              <a:gd name="connsiteX12" fmla="*/ 685800 w 4996542"/>
              <a:gd name="connsiteY12" fmla="*/ 0 h 2830286"/>
              <a:gd name="connsiteX0" fmla="*/ 685800 w 4996542"/>
              <a:gd name="connsiteY0" fmla="*/ 21771 h 2852057"/>
              <a:gd name="connsiteX1" fmla="*/ 696685 w 4996542"/>
              <a:gd name="connsiteY1" fmla="*/ 903514 h 2852057"/>
              <a:gd name="connsiteX2" fmla="*/ 2035628 w 4996542"/>
              <a:gd name="connsiteY2" fmla="*/ 903514 h 2852057"/>
              <a:gd name="connsiteX3" fmla="*/ 2035628 w 4996542"/>
              <a:gd name="connsiteY3" fmla="*/ 1948543 h 2852057"/>
              <a:gd name="connsiteX4" fmla="*/ 0 w 4996542"/>
              <a:gd name="connsiteY4" fmla="*/ 1948543 h 2852057"/>
              <a:gd name="connsiteX5" fmla="*/ 0 w 4996542"/>
              <a:gd name="connsiteY5" fmla="*/ 2841171 h 2852057"/>
              <a:gd name="connsiteX6" fmla="*/ 4996542 w 4996542"/>
              <a:gd name="connsiteY6" fmla="*/ 2852057 h 2852057"/>
              <a:gd name="connsiteX7" fmla="*/ 4996542 w 4996542"/>
              <a:gd name="connsiteY7" fmla="*/ 1970314 h 2852057"/>
              <a:gd name="connsiteX8" fmla="*/ 2405742 w 4996542"/>
              <a:gd name="connsiteY8" fmla="*/ 1959429 h 2852057"/>
              <a:gd name="connsiteX9" fmla="*/ 2394857 w 4996542"/>
              <a:gd name="connsiteY9" fmla="*/ 881743 h 2852057"/>
              <a:gd name="connsiteX10" fmla="*/ 3722914 w 4996542"/>
              <a:gd name="connsiteY10" fmla="*/ 881743 h 2852057"/>
              <a:gd name="connsiteX11" fmla="*/ 3733800 w 4996542"/>
              <a:gd name="connsiteY11" fmla="*/ 0 h 2852057"/>
              <a:gd name="connsiteX12" fmla="*/ 685800 w 4996542"/>
              <a:gd name="connsiteY12" fmla="*/ 21771 h 2852057"/>
              <a:gd name="connsiteX0" fmla="*/ 685800 w 4996542"/>
              <a:gd name="connsiteY0" fmla="*/ 0 h 2830286"/>
              <a:gd name="connsiteX1" fmla="*/ 696685 w 4996542"/>
              <a:gd name="connsiteY1" fmla="*/ 881743 h 2830286"/>
              <a:gd name="connsiteX2" fmla="*/ 2035628 w 4996542"/>
              <a:gd name="connsiteY2" fmla="*/ 881743 h 2830286"/>
              <a:gd name="connsiteX3" fmla="*/ 2035628 w 4996542"/>
              <a:gd name="connsiteY3" fmla="*/ 1926772 h 2830286"/>
              <a:gd name="connsiteX4" fmla="*/ 0 w 4996542"/>
              <a:gd name="connsiteY4" fmla="*/ 1926772 h 2830286"/>
              <a:gd name="connsiteX5" fmla="*/ 0 w 4996542"/>
              <a:gd name="connsiteY5" fmla="*/ 2819400 h 2830286"/>
              <a:gd name="connsiteX6" fmla="*/ 4996542 w 4996542"/>
              <a:gd name="connsiteY6" fmla="*/ 2830286 h 2830286"/>
              <a:gd name="connsiteX7" fmla="*/ 4996542 w 4996542"/>
              <a:gd name="connsiteY7" fmla="*/ 1948543 h 2830286"/>
              <a:gd name="connsiteX8" fmla="*/ 2405742 w 4996542"/>
              <a:gd name="connsiteY8" fmla="*/ 1937658 h 2830286"/>
              <a:gd name="connsiteX9" fmla="*/ 2394857 w 4996542"/>
              <a:gd name="connsiteY9" fmla="*/ 859972 h 2830286"/>
              <a:gd name="connsiteX10" fmla="*/ 3722914 w 4996542"/>
              <a:gd name="connsiteY10" fmla="*/ 859972 h 2830286"/>
              <a:gd name="connsiteX11" fmla="*/ 3733800 w 4996542"/>
              <a:gd name="connsiteY11" fmla="*/ 10886 h 2830286"/>
              <a:gd name="connsiteX12" fmla="*/ 685800 w 4996542"/>
              <a:gd name="connsiteY12" fmla="*/ 0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6542" h="2830286">
                <a:moveTo>
                  <a:pt x="685800" y="0"/>
                </a:moveTo>
                <a:lnTo>
                  <a:pt x="696685" y="881743"/>
                </a:lnTo>
                <a:lnTo>
                  <a:pt x="2035628" y="881743"/>
                </a:lnTo>
                <a:lnTo>
                  <a:pt x="2035628" y="1926772"/>
                </a:lnTo>
                <a:lnTo>
                  <a:pt x="0" y="1926772"/>
                </a:lnTo>
                <a:lnTo>
                  <a:pt x="0" y="2819400"/>
                </a:lnTo>
                <a:lnTo>
                  <a:pt x="4996542" y="2830286"/>
                </a:lnTo>
                <a:lnTo>
                  <a:pt x="4996542" y="1948543"/>
                </a:lnTo>
                <a:lnTo>
                  <a:pt x="2405742" y="1937658"/>
                </a:lnTo>
                <a:lnTo>
                  <a:pt x="2394857" y="859972"/>
                </a:lnTo>
                <a:lnTo>
                  <a:pt x="3722914" y="859972"/>
                </a:lnTo>
                <a:lnTo>
                  <a:pt x="3733800" y="10886"/>
                </a:lnTo>
                <a:lnTo>
                  <a:pt x="6858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21" y="2010570"/>
            <a:ext cx="62611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71" y="3016252"/>
            <a:ext cx="3606800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4029" y="4021935"/>
            <a:ext cx="499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Fundamental matrix</a:t>
            </a:r>
          </a:p>
        </p:txBody>
      </p:sp>
    </p:spTree>
    <p:extLst>
      <p:ext uri="{BB962C8B-B14F-4D97-AF65-F5344CB8AC3E}">
        <p14:creationId xmlns:p14="http://schemas.microsoft.com/office/powerpoint/2010/main" val="3819749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matrix result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418" y="2057400"/>
            <a:ext cx="2969582" cy="7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5-03-20 at 12.5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124200"/>
            <a:ext cx="2692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1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the Fundamental Matrix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295392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/>
              <a:t>        is the </a:t>
            </a:r>
            <a:r>
              <a:rPr lang="en-US" dirty="0" err="1"/>
              <a:t>epipolar</a:t>
            </a:r>
            <a:r>
              <a:rPr lang="en-US" dirty="0"/>
              <a:t> line associated with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</a:t>
            </a:r>
            <a:r>
              <a:rPr lang="en-US" dirty="0">
                <a:latin typeface="Lucida Calligraphy" pitchFamily="66" charset="0"/>
              </a:rPr>
              <a:t>   </a:t>
            </a:r>
            <a:r>
              <a:rPr lang="en-US" dirty="0"/>
              <a:t>  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</a:p>
          <a:p>
            <a:pPr eaLnBrk="0" hangingPunct="0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D60-A303-45E6-94DD-9E55D868B1B9}" type="slidenum">
              <a:rPr lang="en-US"/>
              <a:pPr/>
              <a:t>48</a:t>
            </a:fld>
            <a:endParaRPr lang="en-US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800600" y="2275106"/>
            <a:ext cx="284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</a:rPr>
              <a:t>T</a:t>
            </a:r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5283" y="1388380"/>
            <a:ext cx="628750" cy="4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382" y="2465015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1884" y="2602255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9163" y="1461756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9078289" y="41910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8915400" y="50673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7620001" y="4038601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7141028" y="50999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9489" y="51982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69829" y="52172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88983" y="49979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7063015" y="37229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8902700" y="36576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845324" y="51054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209009" y="50401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8915400" y="41910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7063015" y="44087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7434490" y="46754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1427" y="49094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517783" y="46482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9023372" y="50450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011001" y="50886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the Fundamental Matrix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295392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/>
              <a:t>        is the </a:t>
            </a:r>
            <a:r>
              <a:rPr lang="en-US" dirty="0" err="1"/>
              <a:t>epipolar</a:t>
            </a:r>
            <a:r>
              <a:rPr lang="en-US" dirty="0"/>
              <a:t> line associated with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</a:t>
            </a:r>
            <a:r>
              <a:rPr lang="en-US" dirty="0">
                <a:latin typeface="Lucida Calligraphy" pitchFamily="66" charset="0"/>
              </a:rPr>
              <a:t>   </a:t>
            </a:r>
            <a:r>
              <a:rPr lang="en-US" dirty="0"/>
              <a:t>  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                and </a:t>
            </a:r>
          </a:p>
          <a:p>
            <a:pPr eaLnBrk="0" hangingPunct="0"/>
            <a:r>
              <a:rPr lang="en-US" dirty="0"/>
              <a:t>All </a:t>
            </a:r>
            <a:r>
              <a:rPr lang="en-US" dirty="0" err="1"/>
              <a:t>epipolar</a:t>
            </a:r>
            <a:r>
              <a:rPr lang="en-US" dirty="0"/>
              <a:t> lines contain </a:t>
            </a:r>
            <a:r>
              <a:rPr lang="en-US" dirty="0" err="1"/>
              <a:t>epipole</a:t>
            </a:r>
            <a:endParaRPr lang="en-US" dirty="0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800600" y="2275106"/>
            <a:ext cx="284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</a:rPr>
              <a:t>T</a:t>
            </a:r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855" y="1355723"/>
            <a:ext cx="628750" cy="4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525" y="2258187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6599" y="2438969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4763" y="1363785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395" y="3330031"/>
            <a:ext cx="1479666" cy="41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6138" y="3298362"/>
            <a:ext cx="17622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9185848" y="52578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9022959" y="61341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7727560" y="5105401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7248587" y="61667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67048" y="62650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77388" y="62840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96542" y="60647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7170574" y="47897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9010259" y="47244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952883" y="61722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316568" y="61069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9022959" y="52578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7170574" y="54755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7542049" y="57422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38986" y="59762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625342" y="57150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9130931" y="61118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118560" y="61554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rectified cameras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coordinate differs by 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r>
              <a:rPr lang="en-US" dirty="0"/>
              <a:t>/Z</a:t>
            </a:r>
          </a:p>
          <a:p>
            <a:r>
              <a:rPr lang="en-US" dirty="0"/>
              <a:t>That is, difference in X coordinate is </a:t>
            </a:r>
            <a:r>
              <a:rPr lang="en-US" i="1" dirty="0"/>
              <a:t>inversely proportional to depth</a:t>
            </a:r>
          </a:p>
          <a:p>
            <a:r>
              <a:rPr lang="en-US" dirty="0"/>
              <a:t>Difference in X coordinate is called </a:t>
            </a:r>
            <a:r>
              <a:rPr lang="en-US" i="1" dirty="0"/>
              <a:t>disparity</a:t>
            </a:r>
            <a:r>
              <a:rPr lang="en-US" dirty="0"/>
              <a:t> </a:t>
            </a:r>
          </a:p>
          <a:p>
            <a:r>
              <a:rPr lang="en-US" dirty="0"/>
              <a:t>Translation between cameras (</a:t>
            </a:r>
            <a:r>
              <a:rPr lang="en-US" dirty="0" err="1"/>
              <a:t>tx</a:t>
            </a:r>
            <a:r>
              <a:rPr lang="en-US" dirty="0"/>
              <a:t>) is called </a:t>
            </a:r>
            <a:r>
              <a:rPr lang="en-US" i="1" dirty="0"/>
              <a:t>baseline</a:t>
            </a:r>
          </a:p>
          <a:p>
            <a:endParaRPr lang="en-US" dirty="0"/>
          </a:p>
          <a:p>
            <a:r>
              <a:rPr lang="en-US" i="1" dirty="0"/>
              <a:t>disparity = baseline / depth</a:t>
            </a:r>
          </a:p>
        </p:txBody>
      </p:sp>
    </p:spTree>
    <p:extLst>
      <p:ext uri="{BB962C8B-B14F-4D97-AF65-F5344CB8AC3E}">
        <p14:creationId xmlns:p14="http://schemas.microsoft.com/office/powerpoint/2010/main" val="2733520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the Fundamental Matrix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295392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/>
              <a:t>           is the </a:t>
            </a:r>
            <a:r>
              <a:rPr lang="en-US" dirty="0" err="1"/>
              <a:t>epipolar</a:t>
            </a:r>
            <a:r>
              <a:rPr lang="en-US" dirty="0"/>
              <a:t> line associated with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</a:t>
            </a:r>
            <a:r>
              <a:rPr lang="en-US" dirty="0">
                <a:latin typeface="Lucida Calligraphy" pitchFamily="66" charset="0"/>
              </a:rPr>
              <a:t>   </a:t>
            </a:r>
            <a:r>
              <a:rPr lang="en-US" dirty="0"/>
              <a:t>     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                 and </a:t>
            </a:r>
          </a:p>
          <a:p>
            <a:pPr eaLnBrk="0" hangingPunct="0"/>
            <a:endParaRPr lang="en-US" dirty="0"/>
          </a:p>
          <a:p>
            <a:pPr eaLnBrk="0" hangingPunct="0">
              <a:buFontTx/>
              <a:buChar char="•"/>
            </a:pPr>
            <a:r>
              <a:rPr lang="en-US" dirty="0"/>
              <a:t>      is rank 2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D60-A303-45E6-94DD-9E55D868B1B9}" type="slidenum">
              <a:rPr lang="en-US"/>
              <a:pPr/>
              <a:t>50</a:t>
            </a:fld>
            <a:endParaRPr lang="en-US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800600" y="2275106"/>
            <a:ext cx="284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bg1"/>
                </a:solidFill>
              </a:rPr>
              <a:t>T</a:t>
            </a:r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5284" y="1388381"/>
            <a:ext cx="616287" cy="41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382" y="2260908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8700" y="2389821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4914" y="1395060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9382" y="4397808"/>
            <a:ext cx="359246" cy="35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9382" y="3367593"/>
            <a:ext cx="1479666" cy="41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9129" y="3346812"/>
            <a:ext cx="17622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9078289" y="41910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8915400" y="50673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7620001" y="4038601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7141028" y="50999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9489" y="51982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69829" y="52172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88983" y="49979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7063015" y="37229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8902700" y="36576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845324" y="51054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209009" y="50401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8915400" y="41910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7063015" y="44087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7434490" y="46754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1427" y="49094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9517783" y="46482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9023372" y="50450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8011001" y="50886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F rank 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 is a 3 x 3 matrix</a:t>
            </a:r>
          </a:p>
          <a:p>
            <a:r>
              <a:rPr lang="en-US" dirty="0"/>
              <a:t>But there is a vector c</a:t>
            </a:r>
            <a:r>
              <a:rPr lang="en-US" baseline="-25000" dirty="0"/>
              <a:t>1</a:t>
            </a:r>
            <a:r>
              <a:rPr lang="en-US" dirty="0"/>
              <a:t> and c</a:t>
            </a:r>
            <a:r>
              <a:rPr lang="en-US" baseline="-25000" dirty="0"/>
              <a:t>2</a:t>
            </a:r>
            <a:r>
              <a:rPr lang="en-US" dirty="0"/>
              <a:t> such that Fc</a:t>
            </a:r>
            <a:r>
              <a:rPr lang="en-US" baseline="-25000" dirty="0"/>
              <a:t>1</a:t>
            </a:r>
            <a:r>
              <a:rPr lang="en-US" dirty="0"/>
              <a:t> = 0 and F</a:t>
            </a:r>
            <a:r>
              <a:rPr lang="en-US" baseline="30000" dirty="0"/>
              <a:t>T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=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29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Fundamental matrix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33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</a:t>
            </a:r>
            <a:r>
              <a:rPr lang="en-US" b="1" dirty="0"/>
              <a:t>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1"/>
            <a:ext cx="8229600" cy="2239963"/>
          </a:xfrm>
        </p:spPr>
        <p:txBody>
          <a:bodyPr>
            <a:normAutofit/>
          </a:bodyPr>
          <a:lstStyle/>
          <a:p>
            <a:r>
              <a:rPr lang="en-US" dirty="0"/>
              <a:t>If we don’t know </a:t>
            </a:r>
            <a:r>
              <a:rPr lang="en-US" b="1" dirty="0"/>
              <a:t>K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dirty="0"/>
              <a:t>K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b="1" dirty="0"/>
              <a:t>R</a:t>
            </a:r>
            <a:r>
              <a:rPr lang="en-US" dirty="0"/>
              <a:t>, or </a:t>
            </a:r>
            <a:r>
              <a:rPr lang="en-US" b="1" dirty="0"/>
              <a:t>t</a:t>
            </a:r>
            <a:r>
              <a:rPr lang="en-US" dirty="0"/>
              <a:t>, can we estimate </a:t>
            </a:r>
            <a:r>
              <a:rPr lang="en-US" b="1" dirty="0"/>
              <a:t>F </a:t>
            </a:r>
            <a:r>
              <a:rPr lang="en-US" dirty="0"/>
              <a:t>for two images?</a:t>
            </a:r>
          </a:p>
          <a:p>
            <a:endParaRPr lang="en-US" sz="1600" dirty="0"/>
          </a:p>
          <a:p>
            <a:r>
              <a:rPr lang="en-US" dirty="0"/>
              <a:t>Yes, given enough correspondences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2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ea typeface="新細明體" pitchFamily="18" charset="-120"/>
              </a:rPr>
              <a:t>Estimating F – 8-point algorithm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9093"/>
            <a:ext cx="8147050" cy="3313112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The fundamental matrix F is defined by</a:t>
            </a:r>
          </a:p>
          <a:p>
            <a:endParaRPr lang="en-US" altLang="zh-TW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pitchFamily="18" charset="-120"/>
              </a:rPr>
              <a:t>    </a:t>
            </a:r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87939" y="2026793"/>
          <a:ext cx="22320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方程式" r:id="rId4" imgW="622080" imgH="203040" progId="Equation.3">
                  <p:embed/>
                </p:oleObj>
              </mc:Choice>
              <mc:Fallback>
                <p:oleObj name="方程式" r:id="rId4" imgW="622080" imgH="20304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9" y="2026793"/>
                        <a:ext cx="2232025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2424114" y="2818955"/>
            <a:ext cx="6939657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ea typeface="新細明體" pitchFamily="18" charset="-120"/>
              </a:rPr>
              <a:t>for any pair of matches x and x’ in two images.</a:t>
            </a:r>
          </a:p>
        </p:txBody>
      </p:sp>
      <p:sp>
        <p:nvSpPr>
          <p:cNvPr id="1329159" name="Rectangle 7"/>
          <p:cNvSpPr>
            <a:spLocks noChangeArrowheads="1"/>
          </p:cNvSpPr>
          <p:nvPr/>
        </p:nvSpPr>
        <p:spPr bwMode="auto">
          <a:xfrm>
            <a:off x="1992314" y="3812730"/>
            <a:ext cx="4811189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5125" indent="-365125">
              <a:spcBef>
                <a:spcPct val="20000"/>
              </a:spcBef>
              <a:buFontTx/>
              <a:buChar char="•"/>
            </a:pPr>
            <a:r>
              <a:rPr kumimoji="1" lang="en-US" altLang="zh-TW" sz="2800">
                <a:ea typeface="新細明體" pitchFamily="18" charset="-120"/>
              </a:rPr>
              <a:t>Let x=(</a:t>
            </a:r>
            <a:r>
              <a:rPr kumimoji="1" lang="en-US" altLang="zh-TW" sz="2800" i="1">
                <a:ea typeface="新細明體" pitchFamily="18" charset="-120"/>
              </a:rPr>
              <a:t>u,v,1</a:t>
            </a:r>
            <a:r>
              <a:rPr kumimoji="1" lang="en-US" altLang="zh-TW" sz="2800">
                <a:ea typeface="新細明體" pitchFamily="18" charset="-120"/>
              </a:rPr>
              <a:t>)</a:t>
            </a:r>
            <a:r>
              <a:rPr kumimoji="1" lang="en-US" altLang="zh-TW" sz="2800" baseline="30000">
                <a:ea typeface="新細明體" pitchFamily="18" charset="-120"/>
              </a:rPr>
              <a:t>T</a:t>
            </a:r>
            <a:r>
              <a:rPr kumimoji="1" lang="en-US" altLang="zh-TW" sz="2800">
                <a:ea typeface="新細明體" pitchFamily="18" charset="-120"/>
              </a:rPr>
              <a:t> and x’=(</a:t>
            </a:r>
            <a:r>
              <a:rPr kumimoji="1" lang="en-US" altLang="zh-TW" sz="2800" i="1">
                <a:ea typeface="新細明體" pitchFamily="18" charset="-120"/>
              </a:rPr>
              <a:t>u’,v’,1</a:t>
            </a:r>
            <a:r>
              <a:rPr kumimoji="1" lang="en-US" altLang="zh-TW" sz="2800">
                <a:ea typeface="新細明體" pitchFamily="18" charset="-120"/>
              </a:rPr>
              <a:t>)</a:t>
            </a:r>
            <a:r>
              <a:rPr kumimoji="1" lang="en-US" altLang="zh-TW" sz="2800" baseline="30000">
                <a:ea typeface="新細明體" pitchFamily="18" charset="-120"/>
              </a:rPr>
              <a:t>T</a:t>
            </a:r>
            <a:r>
              <a:rPr kumimoji="1" lang="en-US" altLang="zh-TW" sz="2800">
                <a:ea typeface="新細明體" pitchFamily="18" charset="-120"/>
              </a:rPr>
              <a:t>,</a:t>
            </a:r>
          </a:p>
        </p:txBody>
      </p:sp>
      <p:graphicFrame>
        <p:nvGraphicFramePr>
          <p:cNvPr id="1329164" name="Object 3"/>
          <p:cNvGraphicFramePr>
            <a:graphicFrameLocks noChangeAspect="1"/>
          </p:cNvGraphicFramePr>
          <p:nvPr/>
        </p:nvGraphicFramePr>
        <p:xfrm>
          <a:off x="7535864" y="3395218"/>
          <a:ext cx="259238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方程式" r:id="rId6" imgW="1257120" imgH="711000" progId="Equation.3">
                  <p:embed/>
                </p:oleObj>
              </mc:Choice>
              <mc:Fallback>
                <p:oleObj name="方程式" r:id="rId6" imgW="1257120" imgH="711000" progId="Equation.3">
                  <p:embed/>
                  <p:pic>
                    <p:nvPicPr>
                      <p:cNvPr id="13291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4" y="3395218"/>
                        <a:ext cx="2592387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65" name="Rectangle 13"/>
          <p:cNvSpPr>
            <a:spLocks noChangeArrowheads="1"/>
          </p:cNvSpPr>
          <p:nvPr/>
        </p:nvSpPr>
        <p:spPr bwMode="auto">
          <a:xfrm>
            <a:off x="2351089" y="4692205"/>
            <a:ext cx="5227585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ea typeface="新細明體" pitchFamily="18" charset="-120"/>
              </a:rPr>
              <a:t>each match gives a linear equation</a:t>
            </a:r>
          </a:p>
        </p:txBody>
      </p:sp>
      <p:graphicFrame>
        <p:nvGraphicFramePr>
          <p:cNvPr id="1329166" name="Object 4"/>
          <p:cNvGraphicFramePr>
            <a:graphicFrameLocks noChangeAspect="1"/>
          </p:cNvGraphicFramePr>
          <p:nvPr/>
        </p:nvGraphicFramePr>
        <p:xfrm>
          <a:off x="1957389" y="5555805"/>
          <a:ext cx="8315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4038480" imgH="228600" progId="Equation.3">
                  <p:embed/>
                </p:oleObj>
              </mc:Choice>
              <mc:Fallback>
                <p:oleObj name="Equation" r:id="rId8" imgW="4038480" imgH="228600" progId="Equation.3">
                  <p:embed/>
                  <p:pic>
                    <p:nvPicPr>
                      <p:cNvPr id="13291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9" y="5555805"/>
                        <a:ext cx="83153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72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59" grpId="0"/>
      <p:bldP spid="132916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310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>
                <a:ea typeface="新細明體" pitchFamily="18" charset="-120"/>
              </a:rPr>
              <a:t>8-point algorithm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92314" y="981076"/>
          <a:ext cx="8212137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方程式" r:id="rId4" imgW="3670200" imgH="2082600" progId="Equation.3">
                  <p:embed/>
                </p:oleObj>
              </mc:Choice>
              <mc:Fallback>
                <p:oleObj name="方程式" r:id="rId4" imgW="3670200" imgH="20826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981076"/>
                        <a:ext cx="8212137" cy="429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5229225"/>
            <a:ext cx="8229600" cy="1295400"/>
          </a:xfrm>
          <a:noFill/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In reality, instead of solving            , we seek </a:t>
            </a:r>
            <a:r>
              <a:rPr lang="en-US" altLang="zh-TW" b="1" dirty="0">
                <a:latin typeface="Times New Roman" pitchFamily="18" charset="0"/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to minimize         , least eigenvector of          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/>
          </p:nvPr>
        </p:nvGraphicFramePr>
        <p:xfrm>
          <a:off x="6168800" y="5257801"/>
          <a:ext cx="10810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6" imgW="457200" imgH="177480" progId="Equation.3">
                  <p:embed/>
                </p:oleObj>
              </mc:Choice>
              <mc:Fallback>
                <p:oleObj name="Equation" r:id="rId6" imgW="457200" imgH="177480" progId="Equation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800" y="5257801"/>
                        <a:ext cx="10810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/>
          </p:nvPr>
        </p:nvGraphicFramePr>
        <p:xfrm>
          <a:off x="3577319" y="5545139"/>
          <a:ext cx="8239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方程式" r:id="rId8" imgW="304560" imgH="253800" progId="Equation.3">
                  <p:embed/>
                </p:oleObj>
              </mc:Choice>
              <mc:Fallback>
                <p:oleObj name="方程式" r:id="rId8" imgW="304560" imgH="253800" progId="Equation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319" y="5545139"/>
                        <a:ext cx="8239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/>
          </p:nvPr>
        </p:nvGraphicFramePr>
        <p:xfrm>
          <a:off x="7317922" y="5529264"/>
          <a:ext cx="8969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0" imgW="342720" imgH="190440" progId="Equation.3">
                  <p:embed/>
                </p:oleObj>
              </mc:Choice>
              <mc:Fallback>
                <p:oleObj name="Equation" r:id="rId10" imgW="342720" imgH="190440" progId="Equation.3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922" y="5529264"/>
                        <a:ext cx="8969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6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8-point algorithm – Problem?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1"/>
            <a:ext cx="8686800" cy="1752600"/>
          </a:xfrm>
        </p:spPr>
        <p:txBody>
          <a:bodyPr>
            <a:normAutofit/>
          </a:bodyPr>
          <a:lstStyle/>
          <a:p>
            <a:r>
              <a:rPr lang="en-US" altLang="zh-TW" b="1" dirty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should have rank 2</a:t>
            </a:r>
          </a:p>
          <a:p>
            <a:r>
              <a:rPr lang="en-US" altLang="zh-TW" dirty="0">
                <a:ea typeface="新細明體" pitchFamily="18" charset="-120"/>
              </a:rPr>
              <a:t>To enforce that </a:t>
            </a:r>
            <a:r>
              <a:rPr lang="en-US" altLang="zh-TW" b="1" dirty="0">
                <a:ea typeface="新細明體" pitchFamily="18" charset="-120"/>
              </a:rPr>
              <a:t>F</a:t>
            </a:r>
            <a:r>
              <a:rPr lang="en-US" altLang="zh-TW" dirty="0">
                <a:ea typeface="新細明體" pitchFamily="18" charset="-120"/>
              </a:rPr>
              <a:t> is of rank 2, F is replaced by F’ that minimizes              subject to the rank constraint. 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/>
          </p:nvPr>
        </p:nvGraphicFramePr>
        <p:xfrm>
          <a:off x="3637849" y="2257653"/>
          <a:ext cx="11128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方程式" r:id="rId4" imgW="469800" imgH="253800" progId="Equation.3">
                  <p:embed/>
                </p:oleObj>
              </mc:Choice>
              <mc:Fallback>
                <p:oleObj name="方程式" r:id="rId4" imgW="469800" imgH="253800" progId="Equation.3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849" y="2257653"/>
                        <a:ext cx="1112837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1839913" y="2833688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This is achieved by SVD. Let                , where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                              , let </a:t>
            </a:r>
          </a:p>
          <a:p>
            <a:pPr marL="342900" indent="-342900">
              <a:spcBef>
                <a:spcPct val="20000"/>
              </a:spcBef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   then                    is the solution. 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854385" y="3308577"/>
          <a:ext cx="1903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方程式" r:id="rId6" imgW="672840" imgH="203040" progId="Equation.3">
                  <p:embed/>
                </p:oleObj>
              </mc:Choice>
              <mc:Fallback>
                <p:oleObj name="方程式" r:id="rId6" imgW="672840" imgH="203040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385" y="3308577"/>
                        <a:ext cx="19034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343150" y="4038600"/>
          <a:ext cx="2808288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方程式" r:id="rId8" imgW="1168200" imgH="711000" progId="Equation.3">
                  <p:embed/>
                </p:oleObj>
              </mc:Choice>
              <mc:Fallback>
                <p:oleObj name="方程式" r:id="rId8" imgW="1168200" imgH="711000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038600"/>
                        <a:ext cx="2808288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088064" y="4038600"/>
          <a:ext cx="26257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方程式" r:id="rId10" imgW="1091880" imgH="711000" progId="Equation.3">
                  <p:embed/>
                </p:oleObj>
              </mc:Choice>
              <mc:Fallback>
                <p:oleObj name="方程式" r:id="rId10" imgW="1091880" imgH="711000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4" y="4038600"/>
                        <a:ext cx="2625725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063875" y="5867400"/>
          <a:ext cx="2046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2" imgW="723600" imgH="203040" progId="Equation.3">
                  <p:embed/>
                </p:oleObj>
              </mc:Choice>
              <mc:Fallback>
                <p:oleObj name="Equation" r:id="rId12" imgW="723600" imgH="203040" progId="Equation.3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5867400"/>
                        <a:ext cx="20462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8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F /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recover R and t between the cameras from F?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No: K</a:t>
            </a:r>
            <a:r>
              <a:rPr lang="en-US" baseline="-25000" dirty="0"/>
              <a:t>1</a:t>
            </a:r>
            <a:r>
              <a:rPr lang="en-US" dirty="0"/>
              <a:t> and K</a:t>
            </a:r>
            <a:r>
              <a:rPr lang="en-US" baseline="-25000" dirty="0"/>
              <a:t>2</a:t>
            </a:r>
            <a:r>
              <a:rPr lang="en-US" dirty="0"/>
              <a:t> are in principle arbitrary matrices</a:t>
            </a:r>
          </a:p>
          <a:p>
            <a:r>
              <a:rPr lang="en-US" dirty="0"/>
              <a:t>What if we knew K</a:t>
            </a:r>
            <a:r>
              <a:rPr lang="en-US" baseline="-25000" dirty="0"/>
              <a:t>1</a:t>
            </a:r>
            <a:r>
              <a:rPr lang="en-US" dirty="0"/>
              <a:t> and K</a:t>
            </a:r>
            <a:r>
              <a:rPr lang="en-US" baseline="-25000" dirty="0"/>
              <a:t>2</a:t>
            </a:r>
            <a:r>
              <a:rPr lang="en-US" dirty="0"/>
              <a:t> to be identity?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2774950"/>
            <a:ext cx="39243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064" y="5033736"/>
            <a:ext cx="2070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6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093030"/>
            <a:ext cx="7886700" cy="2083933"/>
          </a:xfrm>
        </p:spPr>
        <p:txBody>
          <a:bodyPr/>
          <a:lstStyle/>
          <a:p>
            <a:r>
              <a:rPr lang="en-US" b="1" dirty="0"/>
              <a:t>t </a:t>
            </a:r>
            <a:r>
              <a:rPr lang="en-US" dirty="0"/>
              <a:t>is a solution to </a:t>
            </a:r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= 0</a:t>
            </a:r>
          </a:p>
          <a:p>
            <a:r>
              <a:rPr lang="en-US" dirty="0"/>
              <a:t>Can’t distinguish between </a:t>
            </a:r>
            <a:r>
              <a:rPr lang="en-US" b="1" dirty="0"/>
              <a:t>t </a:t>
            </a:r>
            <a:r>
              <a:rPr lang="en-US" dirty="0"/>
              <a:t>and </a:t>
            </a:r>
            <a:r>
              <a:rPr lang="en-US" dirty="0" err="1"/>
              <a:t>c</a:t>
            </a:r>
            <a:r>
              <a:rPr lang="en-US" b="1" dirty="0" err="1"/>
              <a:t>t</a:t>
            </a:r>
            <a:r>
              <a:rPr lang="en-US" b="1" dirty="0"/>
              <a:t> </a:t>
            </a:r>
            <a:r>
              <a:rPr lang="en-US" dirty="0"/>
              <a:t>for constant scalar c</a:t>
            </a:r>
          </a:p>
          <a:p>
            <a:r>
              <a:rPr lang="en-US" dirty="0"/>
              <a:t>How do we recover 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65" y="2018393"/>
            <a:ext cx="20701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86" y="2657021"/>
            <a:ext cx="38862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57" y="3267529"/>
            <a:ext cx="1676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616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438401"/>
            <a:ext cx="7886700" cy="3738562"/>
          </a:xfrm>
        </p:spPr>
        <p:txBody>
          <a:bodyPr/>
          <a:lstStyle/>
          <a:p>
            <a:r>
              <a:rPr lang="en-US" dirty="0"/>
              <a:t>We know E and </a:t>
            </a:r>
            <a:r>
              <a:rPr lang="en-US" b="1" dirty="0"/>
              <a:t>t</a:t>
            </a:r>
          </a:p>
          <a:p>
            <a:r>
              <a:rPr lang="en-US" dirty="0"/>
              <a:t>Consider taking SVD of E and [</a:t>
            </a:r>
            <a:r>
              <a:rPr lang="en-US" b="1" dirty="0"/>
              <a:t>t</a:t>
            </a:r>
            <a:r>
              <a:rPr lang="en-US" dirty="0"/>
              <a:t>]</a:t>
            </a:r>
            <a:r>
              <a:rPr lang="en-US" baseline="-25000" dirty="0"/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65" y="1865993"/>
            <a:ext cx="20701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315" y="3560536"/>
            <a:ext cx="26416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43" y="4203700"/>
            <a:ext cx="26416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364" y="4757964"/>
            <a:ext cx="66675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815" y="5422900"/>
            <a:ext cx="3987800" cy="43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815" y="6054271"/>
            <a:ext cx="2362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8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NCC cost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M x N image</a:t>
            </a:r>
          </a:p>
          <a:p>
            <a:r>
              <a:rPr lang="en-US" dirty="0"/>
              <a:t>Suppose there are D possible disparities. </a:t>
            </a:r>
          </a:p>
          <a:p>
            <a:r>
              <a:rPr lang="en-US" dirty="0"/>
              <a:t>For every pixel, D possible scores</a:t>
            </a:r>
          </a:p>
          <a:p>
            <a:r>
              <a:rPr lang="en-US" dirty="0"/>
              <a:t>Can be written as an M x N x D array</a:t>
            </a:r>
          </a:p>
          <a:p>
            <a:r>
              <a:rPr lang="en-US" dirty="0"/>
              <a:t>To get disparity, take max along 3</a:t>
            </a:r>
            <a:r>
              <a:rPr lang="en-US" baseline="30000" dirty="0"/>
              <a:t>rd</a:t>
            </a:r>
            <a:r>
              <a:rPr lang="en-US" dirty="0"/>
              <a:t> axis</a:t>
            </a:r>
          </a:p>
        </p:txBody>
      </p:sp>
    </p:spTree>
    <p:extLst>
      <p:ext uri="{BB962C8B-B14F-4D97-AF65-F5344CB8AC3E}">
        <p14:creationId xmlns:p14="http://schemas.microsoft.com/office/powerpoint/2010/main" val="31190040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camera parameters from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093030"/>
            <a:ext cx="7886700" cy="2083933"/>
          </a:xfrm>
        </p:spPr>
        <p:txBody>
          <a:bodyPr/>
          <a:lstStyle/>
          <a:p>
            <a:r>
              <a:rPr lang="en-US" b="1" dirty="0"/>
              <a:t>t </a:t>
            </a:r>
            <a:r>
              <a:rPr lang="en-US" dirty="0"/>
              <a:t>is a solution to </a:t>
            </a:r>
            <a:r>
              <a:rPr lang="en-US" dirty="0" err="1"/>
              <a:t>E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= 0</a:t>
            </a:r>
          </a:p>
          <a:p>
            <a:r>
              <a:rPr lang="en-US" dirty="0"/>
              <a:t>Can’t distinguish between </a:t>
            </a:r>
            <a:r>
              <a:rPr lang="en-US" b="1" dirty="0"/>
              <a:t>t </a:t>
            </a:r>
            <a:r>
              <a:rPr lang="en-US" dirty="0"/>
              <a:t>and </a:t>
            </a:r>
            <a:r>
              <a:rPr lang="en-US" dirty="0" err="1"/>
              <a:t>c</a:t>
            </a:r>
            <a:r>
              <a:rPr lang="en-US" b="1" dirty="0" err="1"/>
              <a:t>t</a:t>
            </a:r>
            <a:r>
              <a:rPr lang="en-US" b="1" dirty="0"/>
              <a:t> </a:t>
            </a:r>
            <a:r>
              <a:rPr lang="en-US" dirty="0"/>
              <a:t>for </a:t>
            </a:r>
            <a:r>
              <a:rPr lang="en-US"/>
              <a:t>constant scalar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65" y="2018393"/>
            <a:ext cx="20701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86" y="2657021"/>
            <a:ext cx="38862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57" y="3267529"/>
            <a:ext cx="1676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483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Pros: it is linear, easy to implement and fast</a:t>
            </a:r>
          </a:p>
          <a:p>
            <a:r>
              <a:rPr lang="en-US" altLang="zh-TW" dirty="0">
                <a:ea typeface="新細明體" pitchFamily="18" charset="-120"/>
              </a:rPr>
              <a:t>Cons: susceptible to noise</a:t>
            </a:r>
          </a:p>
          <a:p>
            <a:r>
              <a:rPr lang="en-US" altLang="zh-TW" dirty="0">
                <a:ea typeface="新細明體" pitchFamily="18" charset="-120"/>
              </a:rPr>
              <a:t>Degenerate: if points are on same plane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Normalized 8-point algorithm: Hartley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Position origin at centroid of image points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Rescale coordinates so that center to farthest point is </a:t>
            </a:r>
            <a:r>
              <a:rPr lang="en-US" altLang="zh-TW" dirty="0" err="1">
                <a:ea typeface="新細明體" pitchFamily="18" charset="-120"/>
              </a:rPr>
              <a:t>sqrt</a:t>
            </a:r>
            <a:r>
              <a:rPr lang="en-US" altLang="zh-TW" dirty="0">
                <a:ea typeface="新細明體" pitchFamily="18" charset="-120"/>
              </a:rPr>
              <a:t> (2)</a:t>
            </a:r>
          </a:p>
          <a:p>
            <a:pPr lvl="1"/>
            <a:endParaRPr lang="en-US" altLang="zh-TW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310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itchFamily="18" charset="-120"/>
              </a:rPr>
              <a:t>8-point algorithm</a:t>
            </a:r>
          </a:p>
        </p:txBody>
      </p:sp>
    </p:spTree>
    <p:extLst>
      <p:ext uri="{BB962C8B-B14F-4D97-AF65-F5344CB8AC3E}">
        <p14:creationId xmlns:p14="http://schemas.microsoft.com/office/powerpoint/2010/main" val="3760026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C96F-8FB4-3F42-8B21-B61D0D15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Structure-from-motion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42944-79BC-5849-AD01-A1874B249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2 (or more) images from </a:t>
            </a:r>
            <a:r>
              <a:rPr lang="en-US" i="1" dirty="0"/>
              <a:t>unknown </a:t>
            </a:r>
            <a:r>
              <a:rPr lang="en-US" dirty="0"/>
              <a:t>cameras and with 3D world </a:t>
            </a:r>
            <a:r>
              <a:rPr lang="en-US" i="1" dirty="0"/>
              <a:t>unknown</a:t>
            </a:r>
          </a:p>
          <a:p>
            <a:pPr lvl="1"/>
            <a:r>
              <a:rPr lang="en-US" i="1" dirty="0"/>
              <a:t>Can we recover both the cameras and the 3D world structure?</a:t>
            </a:r>
          </a:p>
          <a:p>
            <a:r>
              <a:rPr lang="en-US" dirty="0"/>
              <a:t>Step 1: Get correspondences</a:t>
            </a:r>
          </a:p>
          <a:p>
            <a:r>
              <a:rPr lang="en-US" dirty="0"/>
              <a:t>Step 2: Estimate Essential matrix, get R and t (assuming K known)</a:t>
            </a:r>
          </a:p>
          <a:p>
            <a:r>
              <a:rPr lang="en-US" dirty="0"/>
              <a:t> Step 3: Use calibrated cameras + correspondence to get 3D locations of points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0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NCC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For every pixel (x, 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For every disparity 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Get normalized patch from image 1 at (x, y)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Get normalized patch from image 2 at (x + d, y)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Compute NCC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985577" y="2286001"/>
            <a:ext cx="6825343" cy="2558143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NCC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For every disparity 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For every pixel (x, y)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Get normalized patch from image 1 at (x, y)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Get normalized patch from image 2 at (x + d, y)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Compute NCC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1020" y="4844144"/>
            <a:ext cx="684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all pixels lie at same disparity d (i.e., lie on same plane) and compute cost for each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5573487"/>
            <a:ext cx="564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Plane sweep stereo</a:t>
            </a:r>
          </a:p>
        </p:txBody>
      </p:sp>
    </p:spTree>
    <p:extLst>
      <p:ext uri="{BB962C8B-B14F-4D97-AF65-F5344CB8AC3E}">
        <p14:creationId xmlns:p14="http://schemas.microsoft.com/office/powerpoint/2010/main" val="15409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rectified cameras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789714"/>
            <a:ext cx="7886700" cy="1387249"/>
          </a:xfrm>
        </p:spPr>
        <p:txBody>
          <a:bodyPr/>
          <a:lstStyle/>
          <a:p>
            <a:r>
              <a:rPr lang="en-US" dirty="0"/>
              <a:t>For rectified cameras, correspondence problem is easier</a:t>
            </a:r>
          </a:p>
          <a:p>
            <a:r>
              <a:rPr lang="en-US" dirty="0"/>
              <a:t>Only requires searching along a particular </a:t>
            </a:r>
            <a:r>
              <a:rPr lang="en-US" i="1" dirty="0"/>
              <a:t>row.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651" y="2118360"/>
            <a:ext cx="3413481" cy="25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256" y="2118360"/>
            <a:ext cx="3441666" cy="25679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71257" y="3222172"/>
            <a:ext cx="141514" cy="1415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76256" y="3222172"/>
            <a:ext cx="3441666" cy="141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1801</Words>
  <Application>Microsoft Macintosh PowerPoint</Application>
  <PresentationFormat>Widescreen</PresentationFormat>
  <Paragraphs>302</Paragraphs>
  <Slides>62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Calibri Light</vt:lpstr>
      <vt:lpstr>Lucida Calligraphy</vt:lpstr>
      <vt:lpstr>Times New Roman</vt:lpstr>
      <vt:lpstr>Trebuchet MS</vt:lpstr>
      <vt:lpstr>Wingdings</vt:lpstr>
      <vt:lpstr>Office Theme</vt:lpstr>
      <vt:lpstr>方程式</vt:lpstr>
      <vt:lpstr>Equation</vt:lpstr>
      <vt:lpstr>Epipolar geometry</vt:lpstr>
      <vt:lpstr>Binocular stereo</vt:lpstr>
      <vt:lpstr>PowerPoint Presentation</vt:lpstr>
      <vt:lpstr>Perspective projection in rectified cameras</vt:lpstr>
      <vt:lpstr>Perspective projection in rectified cameras</vt:lpstr>
      <vt:lpstr>The NCC cost volume</vt:lpstr>
      <vt:lpstr>Computing the NCC volume</vt:lpstr>
      <vt:lpstr>Computing the NCC volume</vt:lpstr>
      <vt:lpstr>Perspective projection in rectified cameras</vt:lpstr>
      <vt:lpstr>Perspective projection in rectified cameras</vt:lpstr>
      <vt:lpstr>Epipolar constraint</vt:lpstr>
      <vt:lpstr>Epipolar constraint</vt:lpstr>
      <vt:lpstr>Epipolar geometry</vt:lpstr>
      <vt:lpstr>Epipolar geometry - why?</vt:lpstr>
      <vt:lpstr>Epipolar geometry</vt:lpstr>
      <vt:lpstr>Epipolar geometry</vt:lpstr>
      <vt:lpstr>Epipolar line</vt:lpstr>
      <vt:lpstr>Epipolar lines</vt:lpstr>
      <vt:lpstr>Epipolar lines</vt:lpstr>
      <vt:lpstr>Epipolar lines</vt:lpstr>
      <vt:lpstr>Epipolar geometry continued</vt:lpstr>
      <vt:lpstr>Nomenclature</vt:lpstr>
      <vt:lpstr>The epipolar pencil</vt:lpstr>
      <vt:lpstr>The epipolar pencil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constraint and epipolar lines</vt:lpstr>
      <vt:lpstr>Epipolar constraint and epipolar lines</vt:lpstr>
      <vt:lpstr>Epipolar constraint: putting it all together</vt:lpstr>
      <vt:lpstr>Essential matrix and epipoles</vt:lpstr>
      <vt:lpstr>Essential matrix and epipoles</vt:lpstr>
      <vt:lpstr>Epipolar geometry - the math</vt:lpstr>
      <vt:lpstr>Fundamental matrix</vt:lpstr>
      <vt:lpstr>Fundamental matrix</vt:lpstr>
      <vt:lpstr>Fundamental matrix</vt:lpstr>
      <vt:lpstr>Fundamental matrix</vt:lpstr>
      <vt:lpstr>Fundamental matrix</vt:lpstr>
      <vt:lpstr>Fundamental matrix result</vt:lpstr>
      <vt:lpstr>Properties of the Fundamental Matrix</vt:lpstr>
      <vt:lpstr>Properties of the Fundamental Matrix</vt:lpstr>
      <vt:lpstr>Properties of the Fundamental Matrix</vt:lpstr>
      <vt:lpstr>Why is F rank 2?</vt:lpstr>
      <vt:lpstr>PowerPoint Presentation</vt:lpstr>
      <vt:lpstr>Estimating F</vt:lpstr>
      <vt:lpstr>Estimating F – 8-point algorithm</vt:lpstr>
      <vt:lpstr>8-point algorithm</vt:lpstr>
      <vt:lpstr>8-point algorithm – Problem?</vt:lpstr>
      <vt:lpstr>Recovering camera parameters from F / E</vt:lpstr>
      <vt:lpstr>Recovering camera parameters from E</vt:lpstr>
      <vt:lpstr>Recovering camera parameters from E</vt:lpstr>
      <vt:lpstr>Recovering camera parameters from E</vt:lpstr>
      <vt:lpstr>8-point algorithm</vt:lpstr>
      <vt:lpstr>Structure-from-motion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Epipolar geometry</dc:title>
  <dc:creator>Bharath Hariharan</dc:creator>
  <cp:lastModifiedBy>Bharath Hariharan</cp:lastModifiedBy>
  <cp:revision>4</cp:revision>
  <cp:lastPrinted>2019-04-02T17:01:58Z</cp:lastPrinted>
  <dcterms:created xsi:type="dcterms:W3CDTF">2019-04-02T16:51:47Z</dcterms:created>
  <dcterms:modified xsi:type="dcterms:W3CDTF">2019-04-02T19:30:29Z</dcterms:modified>
</cp:coreProperties>
</file>