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6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322" r:id="rId28"/>
    <p:sldId id="323" r:id="rId29"/>
    <p:sldId id="305" r:id="rId30"/>
    <p:sldId id="310" r:id="rId31"/>
    <p:sldId id="309" r:id="rId32"/>
    <p:sldId id="311" r:id="rId33"/>
    <p:sldId id="312" r:id="rId34"/>
    <p:sldId id="313" r:id="rId35"/>
    <p:sldId id="314" r:id="rId36"/>
    <p:sldId id="306" r:id="rId37"/>
    <p:sldId id="325" r:id="rId38"/>
    <p:sldId id="326" r:id="rId39"/>
    <p:sldId id="327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52836-2FC7-CA42-AD04-1572A2BD5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9CE44-A798-C541-B525-31E53C389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2D5CC-034C-A14C-9D41-2EE13865B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051BF-D119-FA45-80AF-2A8A0BE69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CF872-E99E-F848-9576-08C16CEE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85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4B29E-2D6F-4D44-9C5E-176D5104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9E9A6-3E12-DD44-8EDB-BDD120E707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23005-7A27-4147-8102-44C0B644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E3ECE-2742-E344-B398-201C6155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60E90-4F99-6244-A8C8-10C8ECA6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F1B96-D54E-AA4A-A275-62753C32EB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FF83B-3B39-1C49-B1A2-F5DDCB80D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58D87-A8E6-4C43-8A07-0135D70D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E4CA3-1DA4-894E-BC3E-C253C1092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AA4BE-CC03-2043-B14E-4C295B144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8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797D8-7021-0842-BFF4-86CE2BB78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CEE8E-C34B-F64C-BF74-1BD1051F7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DE6BC-CD1B-9F42-B9B4-91E3B381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AB101-B0DF-D143-AEE4-4D4E2122A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E34A9-098B-BE44-B17F-2E8F7DD0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4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E96EF-6FED-5146-9830-5F66B105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B32D6-29D6-C943-B532-43601C0B0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C8A32-EB3A-8E47-95FB-5E8D14CA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9754-404B-6E49-952C-9A9D9A0D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19ABD-F2DB-C14C-B10B-81ECA759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F620-3014-B649-A10C-8A160C7C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F5E01-D3F0-DD42-84F9-0DB710408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04BFC-EACC-E44A-988F-211100952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5EAFD-F20D-4441-98A1-71E68DCB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CB010E-F369-2F44-8AEE-99E30236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121E9-6BA4-1948-9C9A-3E977D62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9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2BB-B684-0F4B-A00E-7F6D9866A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46036-1463-CD4F-8C50-D695927FC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96BBD-D4D4-FD45-911F-52A68F1DE9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9F503-1A9E-C347-8957-19F5D15199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5DE05-656F-2346-8E02-75BC8974F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1828C3-9F67-4149-A461-CE773082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C691E-1AB4-DB4B-BF70-FAF7EF7F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0F4C1-C963-AE42-BFC9-F49B632C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08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167D7-BA38-5549-90F9-F0495436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30F82B-0884-6D4C-82D2-55F39D150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4A8E8-DFD5-9642-804E-16F523BD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8449-0793-F34C-A544-7C31DA648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5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BA2BD4-7E9E-1F44-857B-2B2F0785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54862-EE93-2947-9216-6F3FD2149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7A3E1-EE2C-C94E-815D-21D02CA3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2E96-F8F0-8143-8009-7075DB1C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EA2A-F31B-8A43-9DCA-48558166B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002D3-F2F2-CC42-A776-E0B0A00EC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F14BA-53CA-584C-A062-CB67666F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0070E-AFA6-3A4B-B7F4-787BFD58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09E8B-B171-4149-AADF-62F7ADB6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7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2E13-DF76-974F-8295-644A767FF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632B7A-70ED-8C4D-8CED-BD7991E9E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23448-84B9-6C48-9B78-5E86F936F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10AE1-12E0-2042-B18F-3DA5549E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2F155-B911-3744-9B97-E52EBD3B6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B4A031-5F4B-CA4B-9D0E-C742940C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1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93336-C4B7-3F44-9CC8-AFE5FB602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4B893-0341-614A-A412-B31A18D9A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28D60-BBCF-DB42-9657-7CF89F333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21402-8A0C-ED46-BA9F-E4FAEAF4316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CB5B1-3224-D74A-83B6-0E47EA46B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39F8B-5D82-8541-B296-BB37966FB4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D340A-2893-B14C-B4E3-1FD634A076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az\ppt\teaching\cv\sa_yorick0.mpg" TargetMode="External"/><Relationship Id="rId1" Type="http://schemas.microsoft.com/office/2007/relationships/media" Target="file:///C:\az\ppt\teaching\cv\sa_yorick0.mpg" TargetMode="External"/><Relationship Id="rId5" Type="http://schemas.openxmlformats.org/officeDocument/2006/relationships/image" Target="../media/image2.tif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98428-96AA-944F-8D49-972933B714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Binocular stereo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D5CEC-6E65-DF4C-8A68-0EA1C1248D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4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20" y="4558030"/>
            <a:ext cx="33655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25739"/>
            <a:ext cx="2425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7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48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4420870"/>
            <a:ext cx="36322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2588579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20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6980" y="3267075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6980" y="4634231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6980" y="5966461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 coordinate is the same!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80" y="2665789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>
                <a:solidFill>
                  <a:schemeClr val="bg1"/>
                </a:solidFill>
              </a:rPr>
              <a:t>t</a:t>
            </a:r>
            <a:r>
              <a:rPr lang="en-US" sz="3200" baseline="-25000" dirty="0" err="1">
                <a:solidFill>
                  <a:schemeClr val="bg1"/>
                </a:solidFill>
              </a:rPr>
              <a:t>x</a:t>
            </a:r>
            <a:r>
              <a:rPr lang="en-US" sz="3200" dirty="0">
                <a:solidFill>
                  <a:schemeClr val="bg1"/>
                </a:solidFill>
              </a:rPr>
              <a:t>/Z</a:t>
            </a:r>
          </a:p>
        </p:txBody>
      </p:sp>
    </p:spTree>
    <p:extLst>
      <p:ext uri="{BB962C8B-B14F-4D97-AF65-F5344CB8AC3E}">
        <p14:creationId xmlns:p14="http://schemas.microsoft.com/office/powerpoint/2010/main" val="83805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coordinate differs by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/Z</a:t>
            </a:r>
          </a:p>
          <a:p>
            <a:r>
              <a:rPr lang="en-US" dirty="0"/>
              <a:t>That is, difference in X coordinate is </a:t>
            </a:r>
            <a:r>
              <a:rPr lang="en-US" i="1" dirty="0"/>
              <a:t>inversely proportional to depth</a:t>
            </a:r>
          </a:p>
          <a:p>
            <a:r>
              <a:rPr lang="en-US" dirty="0"/>
              <a:t>Difference in X coordinate is called </a:t>
            </a:r>
            <a:r>
              <a:rPr lang="en-US" i="1" dirty="0"/>
              <a:t>disparity</a:t>
            </a:r>
            <a:r>
              <a:rPr lang="en-US" dirty="0"/>
              <a:t> </a:t>
            </a:r>
          </a:p>
          <a:p>
            <a:r>
              <a:rPr lang="en-US" dirty="0"/>
              <a:t>Translation between cameras (</a:t>
            </a:r>
            <a:r>
              <a:rPr lang="en-US" dirty="0" err="1"/>
              <a:t>tx</a:t>
            </a:r>
            <a:r>
              <a:rPr lang="en-US" dirty="0"/>
              <a:t>) is called </a:t>
            </a:r>
            <a:r>
              <a:rPr lang="en-US" i="1" dirty="0"/>
              <a:t>baseline</a:t>
            </a:r>
          </a:p>
          <a:p>
            <a:endParaRPr lang="en-US" dirty="0"/>
          </a:p>
          <a:p>
            <a:r>
              <a:rPr lang="en-US" i="1" dirty="0"/>
              <a:t>disparity = baseline / depth</a:t>
            </a:r>
          </a:p>
        </p:txBody>
      </p:sp>
    </p:spTree>
    <p:extLst>
      <p:ext uri="{BB962C8B-B14F-4D97-AF65-F5344CB8AC3E}">
        <p14:creationId xmlns:p14="http://schemas.microsoft.com/office/powerpoint/2010/main" val="237392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disparity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pixel (</a:t>
            </a:r>
            <a:r>
              <a:rPr lang="en-US" dirty="0" err="1"/>
              <a:t>x,y</a:t>
            </a:r>
            <a:r>
              <a:rPr lang="en-US" dirty="0"/>
              <a:t>) in one image, only need to know disparity to get correspondence</a:t>
            </a:r>
          </a:p>
          <a:p>
            <a:r>
              <a:rPr lang="en-US" dirty="0"/>
              <a:t>Create an image with color at (</a:t>
            </a:r>
            <a:r>
              <a:rPr lang="en-US" dirty="0" err="1"/>
              <a:t>x,y</a:t>
            </a:r>
            <a:r>
              <a:rPr lang="en-US" dirty="0"/>
              <a:t>) = disparity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194" y="3130209"/>
            <a:ext cx="1787050" cy="134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40" y="5214256"/>
            <a:ext cx="1801805" cy="134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467100"/>
            <a:ext cx="2329543" cy="174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8194" y="4474595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right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832" y="6541280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left </a:t>
            </a:r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7454" y="5183728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2047007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75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Lighting and color change pixel intensities</a:t>
                </a:r>
              </a:p>
              <a:p>
                <a:r>
                  <a:rPr lang="en-US" dirty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7-Point Star 3">
            <a:extLst>
              <a:ext uri="{FF2B5EF4-FFF2-40B4-BE49-F238E27FC236}">
                <a16:creationId xmlns:a16="http://schemas.microsoft.com/office/drawing/2014/main" id="{4AA00A8F-D65F-8B48-A051-FDD8ED960B80}"/>
              </a:ext>
            </a:extLst>
          </p:cNvPr>
          <p:cNvSpPr/>
          <p:nvPr/>
        </p:nvSpPr>
        <p:spPr>
          <a:xfrm>
            <a:off x="8417169" y="3071446"/>
            <a:ext cx="3317631" cy="245012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not SIFT?</a:t>
            </a:r>
          </a:p>
        </p:txBody>
      </p:sp>
    </p:spTree>
    <p:extLst>
      <p:ext uri="{BB962C8B-B14F-4D97-AF65-F5344CB8AC3E}">
        <p14:creationId xmlns:p14="http://schemas.microsoft.com/office/powerpoint/2010/main" val="3253470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Cross-correlation of </a:t>
            </a:r>
            <a:r>
              <a:rPr lang="en-GB" dirty="0" err="1">
                <a:latin typeface="Arial" charset="0"/>
              </a:rPr>
              <a:t>neighborhood</a:t>
            </a:r>
            <a:endParaRPr lang="en-GB" dirty="0">
              <a:latin typeface="Arial" charset="0"/>
            </a:endParaRPr>
          </a:p>
        </p:txBody>
      </p:sp>
      <p:pic>
        <p:nvPicPr>
          <p:cNvPr id="173058" name="Picture 4" descr="bt_l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6" y="118268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5" descr="bt_r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119538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3" name="Oval 7"/>
          <p:cNvSpPr>
            <a:spLocks noChangeArrowheads="1"/>
          </p:cNvSpPr>
          <p:nvPr/>
        </p:nvSpPr>
        <p:spPr bwMode="auto">
          <a:xfrm>
            <a:off x="3273426" y="2644776"/>
            <a:ext cx="55563" cy="555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6121401" y="2676525"/>
            <a:ext cx="3827463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5" name="Rectangle 9"/>
          <p:cNvSpPr>
            <a:spLocks noChangeArrowheads="1"/>
          </p:cNvSpPr>
          <p:nvPr/>
        </p:nvSpPr>
        <p:spPr bwMode="auto">
          <a:xfrm>
            <a:off x="315277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666432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7" name="Rectangle 11"/>
          <p:cNvSpPr>
            <a:spLocks noChangeArrowheads="1"/>
          </p:cNvSpPr>
          <p:nvPr/>
        </p:nvSpPr>
        <p:spPr bwMode="auto">
          <a:xfrm>
            <a:off x="6838950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6500814" y="2528888"/>
            <a:ext cx="287337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85963" y="4456114"/>
            <a:ext cx="3803650" cy="2276475"/>
            <a:chOff x="291" y="2807"/>
            <a:chExt cx="2396" cy="1434"/>
          </a:xfrm>
        </p:grpSpPr>
        <p:pic>
          <p:nvPicPr>
            <p:cNvPr id="173071" name="Picture 14" descr="p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756"/>
              <a:ext cx="189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15" descr="pag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807"/>
              <a:ext cx="237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3" name="Picture 16" descr="pa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434"/>
              <a:ext cx="189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74" name="Text Box 17"/>
            <p:cNvSpPr txBox="1">
              <a:spLocks noChangeArrowheads="1"/>
            </p:cNvSpPr>
            <p:nvPr/>
          </p:nvSpPr>
          <p:spPr bwMode="auto">
            <a:xfrm>
              <a:off x="355" y="3093"/>
              <a:ext cx="2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</a:rPr>
                <a:t>translate so that mean is zero </a:t>
              </a:r>
            </a:p>
          </p:txBody>
        </p:sp>
      </p:grpSp>
      <p:pic>
        <p:nvPicPr>
          <p:cNvPr id="173069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614" y="6129333"/>
            <a:ext cx="36941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8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3" grpId="0" animBg="1"/>
      <p:bldP spid="700424" grpId="0" animBg="1"/>
      <p:bldP spid="700425" grpId="0" animBg="1"/>
      <p:bldP spid="700426" grpId="0" animBg="1"/>
      <p:bldP spid="700427" grpId="0" animBg="1"/>
      <p:bldP spid="7004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case: cameras can be arbitrary locations and orientations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94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Line 6"/>
          <p:cNvSpPr>
            <a:spLocks noChangeShapeType="1"/>
          </p:cNvSpPr>
          <p:nvPr/>
        </p:nvSpPr>
        <p:spPr bwMode="auto">
          <a:xfrm flipV="1">
            <a:off x="2025650" y="1116013"/>
            <a:ext cx="2312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Line 7"/>
          <p:cNvSpPr>
            <a:spLocks noChangeShapeType="1"/>
          </p:cNvSpPr>
          <p:nvPr/>
        </p:nvSpPr>
        <p:spPr bwMode="auto">
          <a:xfrm flipV="1">
            <a:off x="2016125" y="1355725"/>
            <a:ext cx="2306638" cy="12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Line 8"/>
          <p:cNvSpPr>
            <a:spLocks noChangeShapeType="1"/>
          </p:cNvSpPr>
          <p:nvPr/>
        </p:nvSpPr>
        <p:spPr bwMode="auto">
          <a:xfrm flipV="1">
            <a:off x="4646614" y="1111250"/>
            <a:ext cx="22621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494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left </a:t>
            </a:r>
            <a:r>
              <a:rPr lang="en-US" dirty="0"/>
              <a:t>image </a:t>
            </a:r>
            <a:r>
              <a:rPr lang="en-GB" dirty="0"/>
              <a:t>band</a:t>
            </a:r>
          </a:p>
        </p:txBody>
      </p:sp>
      <p:sp>
        <p:nvSpPr>
          <p:cNvPr id="174090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4091" name="Rectangle 12"/>
          <p:cNvSpPr>
            <a:spLocks noChangeArrowheads="1"/>
          </p:cNvSpPr>
          <p:nvPr/>
        </p:nvSpPr>
        <p:spPr bwMode="auto">
          <a:xfrm>
            <a:off x="2916239" y="26050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92" name="Picture 13" descr="C:\az\teaching\cv\images\reg1_xcor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713" y="3867151"/>
            <a:ext cx="5086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3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Line 15"/>
          <p:cNvSpPr>
            <a:spLocks noChangeShapeType="1"/>
          </p:cNvSpPr>
          <p:nvPr/>
        </p:nvSpPr>
        <p:spPr bwMode="auto">
          <a:xfrm flipH="1">
            <a:off x="2827338" y="3294063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7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4098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099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74100" name="Line 23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Text Box 24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4102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4103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Oval 26"/>
          <p:cNvSpPr>
            <a:spLocks noChangeAspect="1" noChangeArrowheads="1"/>
          </p:cNvSpPr>
          <p:nvPr/>
        </p:nvSpPr>
        <p:spPr bwMode="auto">
          <a:xfrm>
            <a:off x="3095626" y="28098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Line 6"/>
          <p:cNvSpPr>
            <a:spLocks noChangeShapeType="1"/>
          </p:cNvSpPr>
          <p:nvPr/>
        </p:nvSpPr>
        <p:spPr bwMode="auto">
          <a:xfrm flipV="1">
            <a:off x="2025650" y="1109663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 flipV="1">
            <a:off x="2016125" y="1362075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 flipV="1">
            <a:off x="4633914" y="1111250"/>
            <a:ext cx="22748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621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left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6761164" y="25923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Line 15"/>
          <p:cNvSpPr>
            <a:spLocks noChangeShapeType="1"/>
          </p:cNvSpPr>
          <p:nvPr/>
        </p:nvSpPr>
        <p:spPr bwMode="auto">
          <a:xfrm flipH="1">
            <a:off x="6546850" y="3378200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5121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5122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pic>
        <p:nvPicPr>
          <p:cNvPr id="175123" name="Picture 24" descr="C:\az\teaching\cv\images\reg3_xcorr.gif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7" t="6747" r="26355" b="7683"/>
          <a:stretch>
            <a:fillRect/>
          </a:stretch>
        </p:blipFill>
        <p:spPr bwMode="auto">
          <a:xfrm>
            <a:off x="2403475" y="4633914"/>
            <a:ext cx="49228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5126" name="Line 25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Text Box 26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5128" name="Oval 27"/>
          <p:cNvSpPr>
            <a:spLocks noChangeAspect="1" noChangeArrowheads="1"/>
          </p:cNvSpPr>
          <p:nvPr/>
        </p:nvSpPr>
        <p:spPr bwMode="auto">
          <a:xfrm>
            <a:off x="6931026" y="27844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9" name="Line 28"/>
          <p:cNvSpPr>
            <a:spLocks noChangeShapeType="1"/>
          </p:cNvSpPr>
          <p:nvPr/>
        </p:nvSpPr>
        <p:spPr bwMode="auto">
          <a:xfrm flipH="1">
            <a:off x="7200900" y="2019300"/>
            <a:ext cx="762000" cy="52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0" name="Text Box 29"/>
          <p:cNvSpPr txBox="1">
            <a:spLocks noChangeArrowheads="1"/>
          </p:cNvSpPr>
          <p:nvPr/>
        </p:nvSpPr>
        <p:spPr bwMode="auto">
          <a:xfrm>
            <a:off x="7924800" y="17907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region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67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NCC cost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M x N image</a:t>
            </a:r>
          </a:p>
          <a:p>
            <a:r>
              <a:rPr lang="en-US" dirty="0"/>
              <a:t>Suppose there are D possible disparities. </a:t>
            </a:r>
          </a:p>
          <a:p>
            <a:r>
              <a:rPr lang="en-US" dirty="0"/>
              <a:t>For every pixel, D possible scores</a:t>
            </a:r>
          </a:p>
          <a:p>
            <a:r>
              <a:rPr lang="en-US" dirty="0"/>
              <a:t>Can be written as an M x N x D array</a:t>
            </a:r>
          </a:p>
          <a:p>
            <a:r>
              <a:rPr lang="en-US" dirty="0"/>
              <a:t>To get disparity, take max along 3</a:t>
            </a:r>
            <a:r>
              <a:rPr lang="en-US" baseline="30000" dirty="0"/>
              <a:t>rd</a:t>
            </a:r>
            <a:r>
              <a:rPr lang="en-US" dirty="0"/>
              <a:t> axis</a:t>
            </a:r>
          </a:p>
        </p:txBody>
      </p:sp>
    </p:spTree>
    <p:extLst>
      <p:ext uri="{BB962C8B-B14F-4D97-AF65-F5344CB8AC3E}">
        <p14:creationId xmlns:p14="http://schemas.microsoft.com/office/powerpoint/2010/main" val="2464387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985577" y="2286001"/>
            <a:ext cx="6825343" cy="2558143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1020" y="4844144"/>
            <a:ext cx="684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all pixels lie at same disparity d (i.e., lie on same plane) and compute cost for 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5573487"/>
            <a:ext cx="564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Plane sweep stereo</a:t>
            </a:r>
          </a:p>
        </p:txBody>
      </p:sp>
    </p:spTree>
    <p:extLst>
      <p:ext uri="{BB962C8B-B14F-4D97-AF65-F5344CB8AC3E}">
        <p14:creationId xmlns:p14="http://schemas.microsoft.com/office/powerpoint/2010/main" val="267365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4" y="3483429"/>
            <a:ext cx="3976915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42" y="3537858"/>
            <a:ext cx="3808594" cy="287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3859" y="594360"/>
            <a:ext cx="3413481" cy="25679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94F298-4733-8A4F-8434-4525FAA3587C}"/>
              </a:ext>
            </a:extLst>
          </p:cNvPr>
          <p:cNvSpPr txBox="1"/>
          <p:nvPr/>
        </p:nvSpPr>
        <p:spPr>
          <a:xfrm>
            <a:off x="2719754" y="6466115"/>
            <a:ext cx="301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NCC volume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49715-3390-2D4D-B9EC-A46D0AA7CCDB}"/>
              </a:ext>
            </a:extLst>
          </p:cNvPr>
          <p:cNvSpPr txBox="1"/>
          <p:nvPr/>
        </p:nvSpPr>
        <p:spPr>
          <a:xfrm>
            <a:off x="6600923" y="6411686"/>
            <a:ext cx="301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3684412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6980" y="3267075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6980" y="4634231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6980" y="5966461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 coordinate is the same!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80" y="2665789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>
                <a:solidFill>
                  <a:schemeClr val="bg1"/>
                </a:solidFill>
              </a:rPr>
              <a:t>t</a:t>
            </a:r>
            <a:r>
              <a:rPr lang="en-US" sz="3200" baseline="-25000" dirty="0" err="1">
                <a:solidFill>
                  <a:schemeClr val="bg1"/>
                </a:solidFill>
              </a:rPr>
              <a:t>x</a:t>
            </a:r>
            <a:r>
              <a:rPr lang="en-US" sz="3200" dirty="0">
                <a:solidFill>
                  <a:schemeClr val="bg1"/>
                </a:solidFill>
              </a:rPr>
              <a:t>/Z</a:t>
            </a:r>
          </a:p>
        </p:txBody>
      </p:sp>
    </p:spTree>
    <p:extLst>
      <p:ext uri="{BB962C8B-B14F-4D97-AF65-F5344CB8AC3E}">
        <p14:creationId xmlns:p14="http://schemas.microsoft.com/office/powerpoint/2010/main" val="3916912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disparity =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/Z</a:t>
            </a:r>
          </a:p>
          <a:p>
            <a:r>
              <a:rPr lang="en-US" dirty="0"/>
              <a:t>If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 is known, disparity gives Z</a:t>
            </a:r>
          </a:p>
          <a:p>
            <a:r>
              <a:rPr lang="en-US" dirty="0"/>
              <a:t>Otherwise, disparity gives Z in units of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endParaRPr lang="en-US" baseline="-25000" dirty="0"/>
          </a:p>
          <a:p>
            <a:pPr lvl="1"/>
            <a:r>
              <a:rPr lang="en-US" dirty="0"/>
              <a:t>Small-baseline, near depth </a:t>
            </a:r>
            <a:r>
              <a:rPr lang="en-US"/>
              <a:t>= large-baseline, far 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595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9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109989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Given two images from two cameras with known P, can we rectify them?</a:t>
            </a:r>
          </a:p>
          <a:p>
            <a:pPr lvl="1"/>
            <a:r>
              <a:rPr lang="en-US" dirty="0"/>
              <a:t>Can we create new images corresponding to a rectified setup?</a:t>
            </a:r>
          </a:p>
        </p:txBody>
      </p:sp>
      <p:grpSp>
        <p:nvGrpSpPr>
          <p:cNvPr id="4" name="Group 3"/>
          <p:cNvGrpSpPr/>
          <p:nvPr/>
        </p:nvGrpSpPr>
        <p:grpSpPr>
          <a:xfrm rot="1928743">
            <a:off x="1669971" y="2859332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2056260" y="4658619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3643560" y="3272021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32370" y="3126834"/>
            <a:ext cx="1440180" cy="880110"/>
            <a:chOff x="742950" y="4057650"/>
            <a:chExt cx="1440180" cy="880110"/>
          </a:xfrm>
        </p:grpSpPr>
        <p:sp>
          <p:nvSpPr>
            <p:cNvPr id="12" name="Rectangle 11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2370" y="4925313"/>
            <a:ext cx="1440180" cy="880110"/>
            <a:chOff x="742950" y="4057650"/>
            <a:chExt cx="1440180" cy="880110"/>
          </a:xfrm>
        </p:grpSpPr>
        <p:sp>
          <p:nvSpPr>
            <p:cNvPr id="15" name="Rectangle 1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be 16"/>
          <p:cNvSpPr/>
          <p:nvPr/>
        </p:nvSpPr>
        <p:spPr>
          <a:xfrm>
            <a:off x="9203546" y="311005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29450" y="4411836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5160" y="2926016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5238032" y="4006945"/>
            <a:ext cx="988433" cy="347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5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2171320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10998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Can we rotate / translate cameras?</a:t>
            </a:r>
          </a:p>
          <a:p>
            <a:pPr lvl="1"/>
            <a:r>
              <a:rPr lang="en-US" dirty="0"/>
              <a:t>Do we need to know the 3D structure of the world to do this?</a:t>
            </a:r>
          </a:p>
        </p:txBody>
      </p:sp>
      <p:grpSp>
        <p:nvGrpSpPr>
          <p:cNvPr id="4" name="Group 3"/>
          <p:cNvGrpSpPr/>
          <p:nvPr/>
        </p:nvGrpSpPr>
        <p:grpSpPr>
          <a:xfrm rot="1928743">
            <a:off x="1686484" y="2831965"/>
            <a:ext cx="1440180" cy="880110"/>
            <a:chOff x="742950" y="4057650"/>
            <a:chExt cx="1440180" cy="880110"/>
          </a:xfrm>
        </p:grpSpPr>
        <p:sp>
          <p:nvSpPr>
            <p:cNvPr id="5" name="Rectangle 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2056260" y="4658619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3643560" y="3272021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32370" y="3126834"/>
            <a:ext cx="1440180" cy="880110"/>
            <a:chOff x="742950" y="4057650"/>
            <a:chExt cx="1440180" cy="880110"/>
          </a:xfrm>
        </p:grpSpPr>
        <p:sp>
          <p:nvSpPr>
            <p:cNvPr id="12" name="Rectangle 11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32370" y="4925313"/>
            <a:ext cx="1440180" cy="880110"/>
            <a:chOff x="742950" y="4057650"/>
            <a:chExt cx="1440180" cy="880110"/>
          </a:xfrm>
        </p:grpSpPr>
        <p:sp>
          <p:nvSpPr>
            <p:cNvPr id="15" name="Rectangle 14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Cube 16"/>
          <p:cNvSpPr/>
          <p:nvPr/>
        </p:nvSpPr>
        <p:spPr>
          <a:xfrm>
            <a:off x="9203546" y="311005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529450" y="4411836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5160" y="2926016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Arrow 19"/>
          <p:cNvSpPr/>
          <p:nvPr/>
        </p:nvSpPr>
        <p:spPr>
          <a:xfrm>
            <a:off x="5238032" y="4006945"/>
            <a:ext cx="988433" cy="347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37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Assume K is identity</a:t>
            </a:r>
          </a:p>
          <a:p>
            <a:r>
              <a:rPr lang="en-US" dirty="0"/>
              <a:t>Assume coordinate system at camera pinhole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5" y="2006600"/>
            <a:ext cx="40386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3911600"/>
            <a:ext cx="34925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420395"/>
            <a:ext cx="2768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3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2650" y="1808957"/>
            <a:ext cx="78867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Assume K is identity</a:t>
            </a:r>
          </a:p>
          <a:p>
            <a:r>
              <a:rPr lang="en-US" dirty="0"/>
              <a:t>Assume coordinate system at camera pinhole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15" y="2006600"/>
            <a:ext cx="4038600" cy="55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750" y="3911600"/>
            <a:ext cx="3492500" cy="55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0" y="4420395"/>
            <a:ext cx="27686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8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693" y="2472816"/>
            <a:ext cx="2070100" cy="4699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2152650" y="3285444"/>
            <a:ext cx="7886700" cy="2874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What happens if the camera is rotated?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693" y="1272835"/>
            <a:ext cx="3898900" cy="1104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371" y="4170418"/>
            <a:ext cx="4013200" cy="1104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0" y="5424768"/>
            <a:ext cx="1346200" cy="393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0500" y="6074794"/>
            <a:ext cx="17272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43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p Arrow Callout 8"/>
          <p:cNvSpPr/>
          <p:nvPr/>
        </p:nvSpPr>
        <p:spPr>
          <a:xfrm>
            <a:off x="6183087" y="3341914"/>
            <a:ext cx="413657" cy="991650"/>
          </a:xfrm>
          <a:prstGeom prst="up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Callout 14"/>
          <p:cNvSpPr/>
          <p:nvPr/>
        </p:nvSpPr>
        <p:spPr>
          <a:xfrm>
            <a:off x="6596744" y="3701143"/>
            <a:ext cx="1001485" cy="99060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/>
          <p:cNvSpPr/>
          <p:nvPr/>
        </p:nvSpPr>
        <p:spPr>
          <a:xfrm>
            <a:off x="4702630" y="3701143"/>
            <a:ext cx="1001485" cy="9906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152650" y="1690690"/>
            <a:ext cx="7886700" cy="4938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happens if the camera is rotated?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need to know the 3D structure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650" y="3721894"/>
            <a:ext cx="2806700" cy="55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9443" y="2983735"/>
            <a:ext cx="210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Rotation matrix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47014" y="4649521"/>
            <a:ext cx="210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Homogenous coordinates of </a:t>
            </a:r>
            <a:r>
              <a:rPr lang="en-US"/>
              <a:t>original pixel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52900" y="4694240"/>
            <a:ext cx="2100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Homogenous coordinates of mapped pixel</a:t>
            </a:r>
          </a:p>
        </p:txBody>
      </p:sp>
    </p:spTree>
    <p:extLst>
      <p:ext uri="{BB962C8B-B14F-4D97-AF65-F5344CB8AC3E}">
        <p14:creationId xmlns:p14="http://schemas.microsoft.com/office/powerpoint/2010/main" val="19047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7" grpId="0" animBg="1"/>
      <p:bldP spid="10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Rotating cameras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79" y="2430871"/>
            <a:ext cx="3452984" cy="2296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344" y="2427515"/>
            <a:ext cx="3458029" cy="23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2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570239-1BD3-E84C-8DAF-34846AFF7594}"/>
              </a:ext>
            </a:extLst>
          </p:cNvPr>
          <p:cNvGrpSpPr/>
          <p:nvPr/>
        </p:nvGrpSpPr>
        <p:grpSpPr>
          <a:xfrm rot="1269058">
            <a:off x="2616277" y="2491690"/>
            <a:ext cx="2919045" cy="1345093"/>
            <a:chOff x="1078523" y="2563087"/>
            <a:chExt cx="2919045" cy="1657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288AD4-2D1F-4246-B4BF-A0C9C9E8358F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11E8BC-D4BC-0C40-9AC1-7B5291689B0E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8AA692-1F9F-2A49-9DCA-B996365B0A5A}"/>
                </a:ext>
              </a:extLst>
            </p:cNvPr>
            <p:cNvSpPr/>
            <p:nvPr/>
          </p:nvSpPr>
          <p:spPr>
            <a:xfrm>
              <a:off x="2567353" y="2563087"/>
              <a:ext cx="1430215" cy="165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D0399B-D209-F643-B710-415323B1BBD2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4CE70-AAA3-D740-BB40-96A21377F23E}"/>
              </a:ext>
            </a:extLst>
          </p:cNvPr>
          <p:cNvGrpSpPr/>
          <p:nvPr/>
        </p:nvGrpSpPr>
        <p:grpSpPr>
          <a:xfrm rot="18942007">
            <a:off x="3715634" y="3779717"/>
            <a:ext cx="2919045" cy="1500762"/>
            <a:chOff x="1078523" y="2371222"/>
            <a:chExt cx="2919045" cy="18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B32F61-C804-A642-AFC0-738308580E51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7C7D0-C21F-2547-975B-E9D00A35144B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3076E9-5173-1241-A6B8-32CE414E3847}"/>
                </a:ext>
              </a:extLst>
            </p:cNvPr>
            <p:cNvSpPr/>
            <p:nvPr/>
          </p:nvSpPr>
          <p:spPr>
            <a:xfrm>
              <a:off x="2567353" y="2371222"/>
              <a:ext cx="1430215" cy="184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80AA52-E39E-EF4B-85BA-720DBE53A863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76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570239-1BD3-E84C-8DAF-34846AFF7594}"/>
              </a:ext>
            </a:extLst>
          </p:cNvPr>
          <p:cNvGrpSpPr/>
          <p:nvPr/>
        </p:nvGrpSpPr>
        <p:grpSpPr>
          <a:xfrm rot="489425">
            <a:off x="2616277" y="2491690"/>
            <a:ext cx="2919045" cy="1345093"/>
            <a:chOff x="1078523" y="2563087"/>
            <a:chExt cx="2919045" cy="1657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288AD4-2D1F-4246-B4BF-A0C9C9E8358F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11E8BC-D4BC-0C40-9AC1-7B5291689B0E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8AA692-1F9F-2A49-9DCA-B996365B0A5A}"/>
                </a:ext>
              </a:extLst>
            </p:cNvPr>
            <p:cNvSpPr/>
            <p:nvPr/>
          </p:nvSpPr>
          <p:spPr>
            <a:xfrm>
              <a:off x="2567353" y="2563087"/>
              <a:ext cx="1430215" cy="165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D0399B-D209-F643-B710-415323B1BBD2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4CE70-AAA3-D740-BB40-96A21377F23E}"/>
              </a:ext>
            </a:extLst>
          </p:cNvPr>
          <p:cNvGrpSpPr/>
          <p:nvPr/>
        </p:nvGrpSpPr>
        <p:grpSpPr>
          <a:xfrm rot="18942007">
            <a:off x="3715634" y="3779717"/>
            <a:ext cx="2919045" cy="1500762"/>
            <a:chOff x="1078523" y="2371222"/>
            <a:chExt cx="2919045" cy="18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B32F61-C804-A642-AFC0-738308580E51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7C7D0-C21F-2547-975B-E9D00A35144B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3076E9-5173-1241-A6B8-32CE414E3847}"/>
                </a:ext>
              </a:extLst>
            </p:cNvPr>
            <p:cNvSpPr/>
            <p:nvPr/>
          </p:nvSpPr>
          <p:spPr>
            <a:xfrm>
              <a:off x="2567353" y="2371222"/>
              <a:ext cx="1430215" cy="184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80AA52-E39E-EF4B-85BA-720DBE53A863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0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570239-1BD3-E84C-8DAF-34846AFF7594}"/>
              </a:ext>
            </a:extLst>
          </p:cNvPr>
          <p:cNvGrpSpPr/>
          <p:nvPr/>
        </p:nvGrpSpPr>
        <p:grpSpPr>
          <a:xfrm rot="21003293">
            <a:off x="2616277" y="2491690"/>
            <a:ext cx="2919045" cy="1345093"/>
            <a:chOff x="1078523" y="2563087"/>
            <a:chExt cx="2919045" cy="1657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288AD4-2D1F-4246-B4BF-A0C9C9E8358F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11E8BC-D4BC-0C40-9AC1-7B5291689B0E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8AA692-1F9F-2A49-9DCA-B996365B0A5A}"/>
                </a:ext>
              </a:extLst>
            </p:cNvPr>
            <p:cNvSpPr/>
            <p:nvPr/>
          </p:nvSpPr>
          <p:spPr>
            <a:xfrm>
              <a:off x="2567353" y="2563087"/>
              <a:ext cx="1430215" cy="165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D0399B-D209-F643-B710-415323B1BBD2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4CE70-AAA3-D740-BB40-96A21377F23E}"/>
              </a:ext>
            </a:extLst>
          </p:cNvPr>
          <p:cNvGrpSpPr/>
          <p:nvPr/>
        </p:nvGrpSpPr>
        <p:grpSpPr>
          <a:xfrm rot="19494436">
            <a:off x="3715634" y="3779717"/>
            <a:ext cx="2919045" cy="1500762"/>
            <a:chOff x="1078523" y="2371222"/>
            <a:chExt cx="2919045" cy="18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B32F61-C804-A642-AFC0-738308580E51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7C7D0-C21F-2547-975B-E9D00A35144B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3076E9-5173-1241-A6B8-32CE414E3847}"/>
                </a:ext>
              </a:extLst>
            </p:cNvPr>
            <p:cNvSpPr/>
            <p:nvPr/>
          </p:nvSpPr>
          <p:spPr>
            <a:xfrm>
              <a:off x="2567353" y="2371222"/>
              <a:ext cx="1430215" cy="184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80AA52-E39E-EF4B-85BA-720DBE53A863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138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570239-1BD3-E84C-8DAF-34846AFF7594}"/>
              </a:ext>
            </a:extLst>
          </p:cNvPr>
          <p:cNvGrpSpPr/>
          <p:nvPr/>
        </p:nvGrpSpPr>
        <p:grpSpPr>
          <a:xfrm rot="19459741">
            <a:off x="2616277" y="2491690"/>
            <a:ext cx="2919045" cy="1345093"/>
            <a:chOff x="1078523" y="2563087"/>
            <a:chExt cx="2919045" cy="16578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288AD4-2D1F-4246-B4BF-A0C9C9E8358F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11E8BC-D4BC-0C40-9AC1-7B5291689B0E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8AA692-1F9F-2A49-9DCA-B996365B0A5A}"/>
                </a:ext>
              </a:extLst>
            </p:cNvPr>
            <p:cNvSpPr/>
            <p:nvPr/>
          </p:nvSpPr>
          <p:spPr>
            <a:xfrm>
              <a:off x="2567353" y="2563087"/>
              <a:ext cx="1430215" cy="1657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D0399B-D209-F643-B710-415323B1BBD2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174CE70-AAA3-D740-BB40-96A21377F23E}"/>
              </a:ext>
            </a:extLst>
          </p:cNvPr>
          <p:cNvGrpSpPr/>
          <p:nvPr/>
        </p:nvGrpSpPr>
        <p:grpSpPr>
          <a:xfrm rot="19494436">
            <a:off x="3715634" y="3779717"/>
            <a:ext cx="2919045" cy="1500762"/>
            <a:chOff x="1078523" y="2371222"/>
            <a:chExt cx="2919045" cy="18497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B32F61-C804-A642-AFC0-738308580E51}"/>
                </a:ext>
              </a:extLst>
            </p:cNvPr>
            <p:cNvSpPr/>
            <p:nvPr/>
          </p:nvSpPr>
          <p:spPr>
            <a:xfrm>
              <a:off x="1078523" y="2754923"/>
              <a:ext cx="2895600" cy="13012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87C7D0-C21F-2547-975B-E9D00A35144B}"/>
                </a:ext>
              </a:extLst>
            </p:cNvPr>
            <p:cNvSpPr/>
            <p:nvPr/>
          </p:nvSpPr>
          <p:spPr>
            <a:xfrm>
              <a:off x="1160585" y="2825261"/>
              <a:ext cx="1289538" cy="11419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3076E9-5173-1241-A6B8-32CE414E3847}"/>
                </a:ext>
              </a:extLst>
            </p:cNvPr>
            <p:cNvSpPr/>
            <p:nvPr/>
          </p:nvSpPr>
          <p:spPr>
            <a:xfrm>
              <a:off x="2567353" y="2371222"/>
              <a:ext cx="1430215" cy="18497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080AA52-E39E-EF4B-85BA-720DBE53A863}"/>
                </a:ext>
              </a:extLst>
            </p:cNvPr>
            <p:cNvSpPr/>
            <p:nvPr/>
          </p:nvSpPr>
          <p:spPr>
            <a:xfrm>
              <a:off x="1881554" y="3405554"/>
              <a:ext cx="1289538" cy="82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Rectifying cameras </a:t>
            </a:r>
          </a:p>
        </p:txBody>
      </p:sp>
      <p:sp>
        <p:nvSpPr>
          <p:cNvPr id="10" name="Cube 9"/>
          <p:cNvSpPr/>
          <p:nvPr/>
        </p:nvSpPr>
        <p:spPr>
          <a:xfrm>
            <a:off x="6103731" y="2901906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2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</a:t>
            </a:r>
            <a:r>
              <a:rPr lang="en-US" i="1" dirty="0"/>
              <a:t>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849145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B5219B-3E5E-9F42-A84F-82ABC752C51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363" y="568324"/>
            <a:ext cx="6972300" cy="6109679"/>
          </a:xfrm>
        </p:spPr>
      </p:pic>
    </p:spTree>
    <p:extLst>
      <p:ext uri="{BB962C8B-B14F-4D97-AF65-F5344CB8AC3E}">
        <p14:creationId xmlns:p14="http://schemas.microsoft.com/office/powerpoint/2010/main" val="285113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1981200" y="7493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Stereo head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1854200" y="3187700"/>
            <a:ext cx="433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Kinect / depth cameras</a:t>
            </a:r>
          </a:p>
        </p:txBody>
      </p:sp>
      <p:pic>
        <p:nvPicPr>
          <p:cNvPr id="725003" name="sa_yorick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000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437" y="3644900"/>
            <a:ext cx="4191907" cy="3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4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00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500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“rectified cameras”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8719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52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6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455161"/>
            <a:ext cx="1452880" cy="14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4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592321"/>
            <a:ext cx="1452880" cy="144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31" y="4377690"/>
            <a:ext cx="3001531" cy="176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7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2409190"/>
            <a:ext cx="5974080" cy="1479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3845053"/>
            <a:ext cx="7379970" cy="1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677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azsty}&#10;\begin{document}&#10;Invariant to $I \rightarrow \alpha I + \beta$ &#10;\end{document}&#10;"/>
  <p:tag name="EXTERNALNAME" val="Edittex"/>
  <p:tag name="BLEND" val="True"/>
  <p:tag name="TRANSPARENT" val="False"/>
  <p:tag name="BITMAPFORMAT" val="bmp16m"/>
  <p:tag name="DEBUGINTERACTIVE" val="True"/>
  <p:tag name="ORIGWIDTH" val="2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797</Words>
  <Application>Microsoft Macintosh PowerPoint</Application>
  <PresentationFormat>Widescreen</PresentationFormat>
  <Paragraphs>147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Office Theme</vt:lpstr>
      <vt:lpstr>Binocular stereo</vt:lpstr>
      <vt:lpstr>Binocular stereo</vt:lpstr>
      <vt:lpstr>Binocular stereo</vt:lpstr>
      <vt:lpstr>Stereo with rectified cameras</vt:lpstr>
      <vt:lpstr>PowerPoint Presentation</vt:lpstr>
      <vt:lpstr>Stereo with “rectified cameras”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The disparity image</vt:lpstr>
      <vt:lpstr>Perspective projection in rectified cameras</vt:lpstr>
      <vt:lpstr>NCC - Normalized Cross Correlation</vt:lpstr>
      <vt:lpstr>Cross-correlation of neighborhood</vt:lpstr>
      <vt:lpstr>PowerPoint Presentation</vt:lpstr>
      <vt:lpstr>PowerPoint Presentation</vt:lpstr>
      <vt:lpstr>The NCC cost volume</vt:lpstr>
      <vt:lpstr>Computing the NCC volume</vt:lpstr>
      <vt:lpstr>Computing the NCC volume</vt:lpstr>
      <vt:lpstr>PowerPoint Presentation</vt:lpstr>
      <vt:lpstr>Perspective projection in rectified cameras</vt:lpstr>
      <vt:lpstr>Perspective projection in rectified cameras</vt:lpstr>
      <vt:lpstr>Perspective projection in rectified cameras</vt:lpstr>
      <vt:lpstr>Rectifying cameras</vt:lpstr>
      <vt:lpstr>Rectifying cameras</vt:lpstr>
      <vt:lpstr>Rotating cameras</vt:lpstr>
      <vt:lpstr>Rotating cameras</vt:lpstr>
      <vt:lpstr>Rotating cameras</vt:lpstr>
      <vt:lpstr>Rotating cameras</vt:lpstr>
      <vt:lpstr>Rotating cameras</vt:lpstr>
      <vt:lpstr>Rectifying cameras </vt:lpstr>
      <vt:lpstr>Rectifying cameras </vt:lpstr>
      <vt:lpstr>Rectifying cameras </vt:lpstr>
      <vt:lpstr>Rectifying cameras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Bharath Hariharan</dc:creator>
  <cp:lastModifiedBy>Bharath Hariharan</cp:lastModifiedBy>
  <cp:revision>3</cp:revision>
  <dcterms:created xsi:type="dcterms:W3CDTF">2019-03-28T23:29:49Z</dcterms:created>
  <dcterms:modified xsi:type="dcterms:W3CDTF">2019-03-29T00:03:26Z</dcterms:modified>
</cp:coreProperties>
</file>