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7" r:id="rId7"/>
    <p:sldId id="298" r:id="rId8"/>
    <p:sldId id="273" r:id="rId9"/>
    <p:sldId id="274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1" r:id="rId30"/>
    <p:sldId id="272" r:id="rId31"/>
    <p:sldId id="270" r:id="rId32"/>
    <p:sldId id="276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29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5755D-820D-4447-AE09-BF31AB1CD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618FD-7DB4-DA4F-83A5-0AF39A5A1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5C367-F7CE-A243-9535-AC9D4DE17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9EC6E-71CC-2A4B-9D7A-2E94F5AEC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56A98-9D68-3F44-9EC6-7B60AF4A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6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5F47-EE98-F74A-B8D9-3CD8D38D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A396B3-7AC1-ED4B-AC9B-1A5E0AEAD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3A60-F0E9-3047-B7D5-21C7311F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B7FC5-D832-9646-BABD-150F0C04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14A40-98AC-6743-922C-E240AFA9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959BB7-1287-5041-A9A3-923AE12A0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17F14B-D9BC-BC40-9B9C-FA9716913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FE127-5613-EF4C-BCE8-68AF1E5B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21F20-B38C-4B45-8146-E36AFC20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7AAC3-A3A8-A348-9691-455CFB62A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1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A465-0313-C647-BA91-22297FBF5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CC548-606F-244D-8797-1309EE7C8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44D69-FA5E-874B-8358-E6E18442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898DE-542B-B24A-A1AB-B55A1119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CAFB3-7086-F04F-B435-FC21EE33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91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17299-2FB9-3742-84C5-22DBC4964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9A393-7573-7F4E-B13F-D793865C2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16060-7226-0D43-B41F-3D12FF6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8EB22-83F2-E341-9F57-6CDBE0C3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D1AC0-08C7-6B42-9040-967A61243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1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2E4EC-7BFF-B949-B9C8-70E7BB31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36308-3A92-354C-9676-A604E655C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1FC60-E3F0-CF41-A3D5-608D34C07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CB954-0817-1246-9127-5DACC112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68964-75C1-D04D-BC0D-1EFC1EC9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548B8-9C27-7A4C-A21E-A09E08C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84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84FE2-186B-694D-AAC7-14EBB707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34C9D-D573-AA41-A9A4-BCDB2DB9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197E6F-C2A5-4B4D-8662-00397E064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D730A2-E50A-F448-8598-FB4CF4EDD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48C34-6C0D-C540-9A35-8F285A384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31A97-3F4E-1844-96F9-D557420F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6E7E0-96D3-8446-B52B-4DE2E869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0C9229-58C7-7945-B61E-2D1A4066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1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B575-ED1F-8A42-AA76-BA70FF54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CB644-55B1-2746-8798-E9415173C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E019F-7BFE-BF41-87FD-CE7EA685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A65C3-D8AE-2042-A4E3-162CD5EB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1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1628ED-8691-2543-91A3-61EBFF7E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52F332-50B6-8349-AB8C-EDDF3B3C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C3626-4B4E-2247-9DC6-46C824BD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53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6D10-A29F-074F-AB55-A3A9B8A30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01D75-68B4-1349-B578-1E69B6E4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95F23-D550-5747-B9C7-B600DC256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33A6C-43CD-474A-AEFA-0B2F58121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DB442-0F02-174D-A396-D846842C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F962F-150F-8F4A-88BF-CF762DC0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7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ED4D8-823A-D646-A36C-A55309FB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00DD3-E9A4-4048-A377-0207A9E3A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40941-6C08-624E-A332-614112F10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529225-8554-4A43-90DC-F515EAA7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B73B7-C6EF-0348-8C3B-D4F5D502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423F3-C457-E240-AA05-FC373F23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1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B670C-99C2-0741-A9D6-C37401F7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737C5-637A-154C-B001-515BFE803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A96F6-62AF-C44C-BE5E-EF4771209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32039-1158-B348-B2A0-AA55F7C00825}" type="datetimeFigureOut">
              <a:rPr lang="en-US" smtClean="0"/>
              <a:t>3/26/19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F0664-9960-F243-861F-FB7CFCD11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54C5-3772-0643-9BB3-F937D2030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881B2-69B8-924C-95EF-094E213D2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2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az\ppt\teaching\cv\sa_yorick0.mpg" TargetMode="External"/><Relationship Id="rId1" Type="http://schemas.microsoft.com/office/2007/relationships/media" Target="file:///C:\az\ppt\teaching\cv\sa_yorick0.mpg" TargetMode="Externa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4B760-9283-7C4D-8F68-BAB915DDA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RANSAC Recap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0DCFA-9C36-FF4D-AA9B-9E6E0C8CA7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12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0" y="4170999"/>
            <a:ext cx="29210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2011680"/>
            <a:ext cx="29210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80" y="1529080"/>
            <a:ext cx="787400" cy="165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280" y="3688399"/>
            <a:ext cx="787400" cy="165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020" y="2354580"/>
            <a:ext cx="736600" cy="2197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7" idx="3"/>
            <a:endCxn id="10" idx="1"/>
          </p:cNvCxnSpPr>
          <p:nvPr/>
        </p:nvCxnSpPr>
        <p:spPr>
          <a:xfrm>
            <a:off x="7556500" y="2354580"/>
            <a:ext cx="731520" cy="1098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10" idx="1"/>
          </p:cNvCxnSpPr>
          <p:nvPr/>
        </p:nvCxnSpPr>
        <p:spPr>
          <a:xfrm flipV="1">
            <a:off x="7556500" y="3453131"/>
            <a:ext cx="731520" cy="1060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1"/>
            <a:endCxn id="9" idx="3"/>
          </p:cNvCxnSpPr>
          <p:nvPr/>
        </p:nvCxnSpPr>
        <p:spPr>
          <a:xfrm flipH="1">
            <a:off x="3535680" y="4513899"/>
            <a:ext cx="1099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  <a:endCxn id="8" idx="3"/>
          </p:cNvCxnSpPr>
          <p:nvPr/>
        </p:nvCxnSpPr>
        <p:spPr>
          <a:xfrm flipH="1">
            <a:off x="3535680" y="2354580"/>
            <a:ext cx="1099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32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590" y="1943100"/>
            <a:ext cx="29210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2881312"/>
            <a:ext cx="5452110" cy="1658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180" y="4792655"/>
            <a:ext cx="8515350" cy="387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010" y="5256708"/>
            <a:ext cx="8961120" cy="3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52650" y="3702052"/>
            <a:ext cx="7886700" cy="2474911"/>
          </a:xfrm>
        </p:spPr>
        <p:txBody>
          <a:bodyPr/>
          <a:lstStyle/>
          <a:p>
            <a:r>
              <a:rPr lang="en-US" dirty="0"/>
              <a:t>1 image gives 2 equations</a:t>
            </a:r>
          </a:p>
          <a:p>
            <a:r>
              <a:rPr lang="en-US" dirty="0"/>
              <a:t>Need 2 images!</a:t>
            </a:r>
          </a:p>
          <a:p>
            <a:r>
              <a:rPr lang="en-US" dirty="0"/>
              <a:t>Solve linear equations to get 3D point 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690689"/>
            <a:ext cx="29210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2606278"/>
            <a:ext cx="8961120" cy="351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" y="3114737"/>
            <a:ext cx="8961120" cy="3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27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45" y="1818322"/>
            <a:ext cx="5452110" cy="1658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40" y="4138930"/>
            <a:ext cx="4549140" cy="83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40" y="5293493"/>
            <a:ext cx="4549140" cy="8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0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784350"/>
            <a:ext cx="4549140" cy="83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40" y="2916053"/>
            <a:ext cx="4549140" cy="844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818" y="4329820"/>
            <a:ext cx="4952365" cy="17488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604260" y="6092190"/>
            <a:ext cx="49720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Reprojection</a:t>
            </a:r>
            <a:r>
              <a:rPr lang="en-US" dirty="0">
                <a:solidFill>
                  <a:schemeClr val="bg1"/>
                </a:solidFill>
              </a:rPr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795140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3367004"/>
            <a:ext cx="7886700" cy="280995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Reprojection</a:t>
            </a:r>
            <a:r>
              <a:rPr lang="en-US" dirty="0"/>
              <a:t> error is the squared error between the true image coordinates of a point and the projected coordinates of hypothesized 3D point</a:t>
            </a:r>
          </a:p>
          <a:p>
            <a:r>
              <a:rPr lang="en-US" dirty="0"/>
              <a:t>Actual error we care about</a:t>
            </a:r>
          </a:p>
          <a:p>
            <a:r>
              <a:rPr lang="en-US" dirty="0"/>
              <a:t>Minimize total sum of </a:t>
            </a:r>
            <a:r>
              <a:rPr lang="en-US" dirty="0" err="1"/>
              <a:t>reprojection</a:t>
            </a:r>
            <a:r>
              <a:rPr lang="en-US" dirty="0"/>
              <a:t> error across all images</a:t>
            </a:r>
          </a:p>
          <a:p>
            <a:r>
              <a:rPr lang="en-US" i="1" dirty="0"/>
              <a:t>Non-linear optimization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98" y="1310235"/>
            <a:ext cx="4602163" cy="16251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87140" y="2997672"/>
            <a:ext cx="46204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Reprojection</a:t>
            </a:r>
            <a:r>
              <a:rPr lang="en-US" dirty="0">
                <a:solidFill>
                  <a:schemeClr val="bg1"/>
                </a:solidFill>
              </a:rPr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2806332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case: cameras can be arbitrary locations and orientations</a:t>
            </a:r>
          </a:p>
        </p:txBody>
      </p:sp>
      <p:grpSp>
        <p:nvGrpSpPr>
          <p:cNvPr id="6" name="Group 5"/>
          <p:cNvGrpSpPr/>
          <p:nvPr/>
        </p:nvGrpSpPr>
        <p:grpSpPr>
          <a:xfrm rot="1928743"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4551266" y="5003016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4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3325831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</a:t>
            </a:r>
            <a:r>
              <a:rPr lang="en-US" i="1" dirty="0"/>
              <a:t>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2418268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8"/>
          <p:cNvSpPr txBox="1">
            <a:spLocks noChangeArrowheads="1"/>
          </p:cNvSpPr>
          <p:nvPr/>
        </p:nvSpPr>
        <p:spPr bwMode="auto">
          <a:xfrm>
            <a:off x="1981200" y="749300"/>
            <a:ext cx="344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Stereo head</a:t>
            </a:r>
          </a:p>
        </p:txBody>
      </p:sp>
      <p:sp>
        <p:nvSpPr>
          <p:cNvPr id="115717" name="Text Box 9"/>
          <p:cNvSpPr txBox="1">
            <a:spLocks noChangeArrowheads="1"/>
          </p:cNvSpPr>
          <p:nvPr/>
        </p:nvSpPr>
        <p:spPr bwMode="auto">
          <a:xfrm>
            <a:off x="1854200" y="3187700"/>
            <a:ext cx="433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Kinect / depth cameras</a:t>
            </a:r>
          </a:p>
        </p:txBody>
      </p:sp>
      <p:pic>
        <p:nvPicPr>
          <p:cNvPr id="725003" name="sa_yorick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000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437" y="3644900"/>
            <a:ext cx="4191907" cy="31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5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500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500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73E2F-9378-8E47-8339-16BAAC80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- 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0F09EC-BEE3-214B-8405-AEEC72023F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r>
                  <a:rPr lang="en-US" dirty="0"/>
                  <a:t>Given</a:t>
                </a:r>
              </a:p>
              <a:p>
                <a:pPr lvl="1"/>
                <a:r>
                  <a:rPr lang="en-US" dirty="0"/>
                  <a:t>A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pPr lvl="2"/>
                <a:r>
                  <a:rPr lang="en-US" dirty="0"/>
                  <a:t>Example 1: Line fitting: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Example 2: </a:t>
                </a:r>
                <a:r>
                  <a:rPr lang="en-US" dirty="0" err="1"/>
                  <a:t>Homography</a:t>
                </a:r>
                <a:r>
                  <a:rPr lang="en-US" dirty="0"/>
                  <a:t> fitting: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set of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that need to be fitted</a:t>
                </a:r>
              </a:p>
              <a:p>
                <a:pPr lvl="2"/>
                <a:r>
                  <a:rPr lang="en-US" b="0" dirty="0"/>
                  <a:t>Line fitting: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 err="1"/>
                  <a:t>Homography</a:t>
                </a:r>
                <a:r>
                  <a:rPr lang="en-US" dirty="0"/>
                  <a:t> estimation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cost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/>
              </a:p>
              <a:p>
                <a:pPr lvl="2"/>
                <a:r>
                  <a:rPr lang="en-US" dirty="0"/>
                  <a:t>Line fitting: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/>
              </a:p>
              <a:p>
                <a:pPr lvl="2"/>
                <a:r>
                  <a:rPr lang="en-US" b="0" dirty="0" err="1"/>
                  <a:t>Homography</a:t>
                </a:r>
                <a:r>
                  <a:rPr lang="en-US" b="0" dirty="0"/>
                  <a:t> estimation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acc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d>
                  </m:oMath>
                </a14:m>
                <a:r>
                  <a:rPr lang="en-US" b="0" dirty="0"/>
                  <a:t> (Reprojection error)</a:t>
                </a:r>
              </a:p>
              <a:p>
                <a:pPr lvl="1"/>
                <a:r>
                  <a:rPr lang="en-US" dirty="0"/>
                  <a:t>A minimum number needed k</a:t>
                </a:r>
              </a:p>
              <a:p>
                <a:pPr lvl="2"/>
                <a:r>
                  <a:rPr lang="en-US" b="0" dirty="0"/>
                  <a:t>Line fitting: 2</a:t>
                </a:r>
              </a:p>
              <a:p>
                <a:pPr lvl="2"/>
                <a:r>
                  <a:rPr lang="en-US" dirty="0" err="1"/>
                  <a:t>Homography</a:t>
                </a:r>
                <a:r>
                  <a:rPr lang="en-US" dirty="0"/>
                  <a:t> estimation: 4</a:t>
                </a:r>
                <a:endParaRPr lang="en-US" b="0" dirty="0"/>
              </a:p>
              <a:p>
                <a:pPr lvl="2"/>
                <a:endParaRPr lang="en-US" b="0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0F09EC-BEE3-214B-8405-AEEC72023F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2"/>
                <a:stretch>
                  <a:fillRect l="-965" t="-2273"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5875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“rectified cameras”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8719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52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455161"/>
            <a:ext cx="1452880" cy="1441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592321"/>
            <a:ext cx="1452880" cy="144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31" y="4377690"/>
            <a:ext cx="3001531" cy="1760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85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2409190"/>
            <a:ext cx="5974080" cy="1479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3845053"/>
            <a:ext cx="7379970" cy="14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7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120" y="4558030"/>
            <a:ext cx="3365500" cy="165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25739"/>
            <a:ext cx="2425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06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96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13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4420870"/>
            <a:ext cx="3632200" cy="165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90" y="2588579"/>
            <a:ext cx="2679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79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0" y="3454717"/>
            <a:ext cx="15367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51" y="3480752"/>
            <a:ext cx="24892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51" y="4812028"/>
            <a:ext cx="14478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480" y="4812028"/>
            <a:ext cx="1447800" cy="93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6980" y="3267075"/>
            <a:ext cx="6995160" cy="1315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06980" y="4634231"/>
            <a:ext cx="6995160" cy="13150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6980" y="5966461"/>
            <a:ext cx="699516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Y coordinate is the same!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980" y="2665789"/>
            <a:ext cx="69951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 coordinate differs by </a:t>
            </a:r>
            <a:r>
              <a:rPr lang="en-US" sz="3200" dirty="0" err="1">
                <a:solidFill>
                  <a:schemeClr val="bg1"/>
                </a:solidFill>
              </a:rPr>
              <a:t>t</a:t>
            </a:r>
            <a:r>
              <a:rPr lang="en-US" sz="3200" baseline="-25000" dirty="0" err="1">
                <a:solidFill>
                  <a:schemeClr val="bg1"/>
                </a:solidFill>
              </a:rPr>
              <a:t>x</a:t>
            </a:r>
            <a:r>
              <a:rPr lang="en-US" sz="3200" dirty="0">
                <a:solidFill>
                  <a:schemeClr val="bg1"/>
                </a:solidFill>
              </a:rPr>
              <a:t>/Z</a:t>
            </a:r>
          </a:p>
        </p:txBody>
      </p:sp>
    </p:spTree>
    <p:extLst>
      <p:ext uri="{BB962C8B-B14F-4D97-AF65-F5344CB8AC3E}">
        <p14:creationId xmlns:p14="http://schemas.microsoft.com/office/powerpoint/2010/main" val="138159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 coordinate differs by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/>
              <a:t>/Z</a:t>
            </a:r>
          </a:p>
          <a:p>
            <a:r>
              <a:rPr lang="en-US" dirty="0"/>
              <a:t>That is, difference in X coordinate is </a:t>
            </a:r>
            <a:r>
              <a:rPr lang="en-US" i="1" dirty="0"/>
              <a:t>inversely proportional to depth</a:t>
            </a:r>
          </a:p>
          <a:p>
            <a:r>
              <a:rPr lang="en-US" dirty="0"/>
              <a:t>Difference in X coordinate is called </a:t>
            </a:r>
            <a:r>
              <a:rPr lang="en-US" i="1" dirty="0"/>
              <a:t>disparity</a:t>
            </a:r>
            <a:r>
              <a:rPr lang="en-US" dirty="0"/>
              <a:t> </a:t>
            </a:r>
          </a:p>
          <a:p>
            <a:r>
              <a:rPr lang="en-US" dirty="0"/>
              <a:t>Translation between cameras (</a:t>
            </a:r>
            <a:r>
              <a:rPr lang="en-US" dirty="0" err="1"/>
              <a:t>tx</a:t>
            </a:r>
            <a:r>
              <a:rPr lang="en-US" dirty="0"/>
              <a:t>) is called </a:t>
            </a:r>
            <a:r>
              <a:rPr lang="en-US" i="1" dirty="0"/>
              <a:t>baseline</a:t>
            </a:r>
          </a:p>
          <a:p>
            <a:endParaRPr lang="en-US" dirty="0"/>
          </a:p>
          <a:p>
            <a:r>
              <a:rPr lang="en-US" i="1" dirty="0"/>
              <a:t>disparity = baseline / depth</a:t>
            </a:r>
          </a:p>
        </p:txBody>
      </p:sp>
    </p:spTree>
    <p:extLst>
      <p:ext uri="{BB962C8B-B14F-4D97-AF65-F5344CB8AC3E}">
        <p14:creationId xmlns:p14="http://schemas.microsoft.com/office/powerpoint/2010/main" val="2909520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7150-0A16-B340-8257-487050C0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- Setup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D55E2A-5B12-1145-B676-52F00F50A2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</a:t>
                </a:r>
              </a:p>
              <a:p>
                <a:pPr lvl="1"/>
                <a:r>
                  <a:rPr lang="en-US" dirty="0"/>
                  <a:t>A dataset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set of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that need to be fitted</a:t>
                </a:r>
              </a:p>
              <a:p>
                <a:pPr lvl="1"/>
                <a:r>
                  <a:rPr lang="en-US" dirty="0"/>
                  <a:t>A cost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k</a:t>
                </a:r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?</a:t>
                </a:r>
              </a:p>
              <a:p>
                <a:pPr lvl="1"/>
                <a:r>
                  <a:rPr lang="en-US" dirty="0"/>
                  <a:t>Problem: outliers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D55E2A-5B12-1145-B676-52F00F50A2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317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disparity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pixel (</a:t>
            </a:r>
            <a:r>
              <a:rPr lang="en-US" dirty="0" err="1"/>
              <a:t>x,y</a:t>
            </a:r>
            <a:r>
              <a:rPr lang="en-US" dirty="0"/>
              <a:t>) in one image, only need to know disparity to get correspondence</a:t>
            </a:r>
          </a:p>
          <a:p>
            <a:r>
              <a:rPr lang="en-US" dirty="0"/>
              <a:t>Create an image with color at (</a:t>
            </a:r>
            <a:r>
              <a:rPr lang="en-US" dirty="0" err="1"/>
              <a:t>x,y</a:t>
            </a:r>
            <a:r>
              <a:rPr lang="en-US" dirty="0"/>
              <a:t>) = disparity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8194" y="3130209"/>
            <a:ext cx="1787050" cy="134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40" y="5214256"/>
            <a:ext cx="1801805" cy="134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467100"/>
            <a:ext cx="2329543" cy="174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8194" y="4474595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right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832" y="6541280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left </a:t>
            </a:r>
            <a:r>
              <a:rPr lang="en-US" dirty="0"/>
              <a:t>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7454" y="5183728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4279760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4789714"/>
            <a:ext cx="7886700" cy="1387249"/>
          </a:xfrm>
        </p:spPr>
        <p:txBody>
          <a:bodyPr/>
          <a:lstStyle/>
          <a:p>
            <a:r>
              <a:rPr lang="en-US" dirty="0"/>
              <a:t>For rectified cameras, correspondence problem is easier</a:t>
            </a:r>
          </a:p>
          <a:p>
            <a:r>
              <a:rPr lang="en-US" dirty="0"/>
              <a:t>Only requires searching along a particular </a:t>
            </a:r>
            <a:r>
              <a:rPr lang="en-US" i="1" dirty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71257" y="3222172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256" y="3222172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8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 - Normalized Cross 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Lighting and color change pixel intensities</a:t>
                </a:r>
              </a:p>
              <a:p>
                <a:r>
                  <a:rPr lang="en-US" dirty="0"/>
                  <a:t>Example: increase brightness / contrast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Subtract patch mean: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Divide by norm of vector: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′=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− 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′′= 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num>
                      <m:den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US" i="1" dirty="0"/>
                  <a:t>similarity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′′</m:t>
                    </m:r>
                  </m:oMath>
                </a14:m>
                <a:endParaRPr lang="en-US" b="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7-Point Star 3">
            <a:extLst>
              <a:ext uri="{FF2B5EF4-FFF2-40B4-BE49-F238E27FC236}">
                <a16:creationId xmlns:a16="http://schemas.microsoft.com/office/drawing/2014/main" id="{4AA00A8F-D65F-8B48-A051-FDD8ED960B80}"/>
              </a:ext>
            </a:extLst>
          </p:cNvPr>
          <p:cNvSpPr/>
          <p:nvPr/>
        </p:nvSpPr>
        <p:spPr>
          <a:xfrm>
            <a:off x="8417169" y="3071446"/>
            <a:ext cx="3317631" cy="245012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not SIFT?</a:t>
            </a:r>
          </a:p>
        </p:txBody>
      </p:sp>
    </p:spTree>
    <p:extLst>
      <p:ext uri="{BB962C8B-B14F-4D97-AF65-F5344CB8AC3E}">
        <p14:creationId xmlns:p14="http://schemas.microsoft.com/office/powerpoint/2010/main" val="1201698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</a:rPr>
              <a:t>Cross-correlation of </a:t>
            </a:r>
            <a:r>
              <a:rPr lang="en-GB" dirty="0" err="1">
                <a:latin typeface="Arial" charset="0"/>
              </a:rPr>
              <a:t>neighborhood</a:t>
            </a:r>
            <a:endParaRPr lang="en-GB" dirty="0">
              <a:latin typeface="Arial" charset="0"/>
            </a:endParaRPr>
          </a:p>
        </p:txBody>
      </p:sp>
      <p:pic>
        <p:nvPicPr>
          <p:cNvPr id="173058" name="Picture 4" descr="bt_l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6" y="118268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5" descr="bt_r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119538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0423" name="Oval 7"/>
          <p:cNvSpPr>
            <a:spLocks noChangeArrowheads="1"/>
          </p:cNvSpPr>
          <p:nvPr/>
        </p:nvSpPr>
        <p:spPr bwMode="auto">
          <a:xfrm>
            <a:off x="3273426" y="2644776"/>
            <a:ext cx="55563" cy="5556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0424" name="Line 8"/>
          <p:cNvSpPr>
            <a:spLocks noChangeShapeType="1"/>
          </p:cNvSpPr>
          <p:nvPr/>
        </p:nvSpPr>
        <p:spPr bwMode="auto">
          <a:xfrm flipV="1">
            <a:off x="6121401" y="2676525"/>
            <a:ext cx="3827463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5" name="Rectangle 9"/>
          <p:cNvSpPr>
            <a:spLocks noChangeArrowheads="1"/>
          </p:cNvSpPr>
          <p:nvPr/>
        </p:nvSpPr>
        <p:spPr bwMode="auto">
          <a:xfrm>
            <a:off x="315277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6" name="Rectangle 10"/>
          <p:cNvSpPr>
            <a:spLocks noChangeArrowheads="1"/>
          </p:cNvSpPr>
          <p:nvPr/>
        </p:nvSpPr>
        <p:spPr bwMode="auto">
          <a:xfrm>
            <a:off x="666432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7" name="Rectangle 11"/>
          <p:cNvSpPr>
            <a:spLocks noChangeArrowheads="1"/>
          </p:cNvSpPr>
          <p:nvPr/>
        </p:nvSpPr>
        <p:spPr bwMode="auto">
          <a:xfrm>
            <a:off x="6838950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6500814" y="2528888"/>
            <a:ext cx="287337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85963" y="4456114"/>
            <a:ext cx="3803650" cy="2276475"/>
            <a:chOff x="291" y="2807"/>
            <a:chExt cx="2396" cy="1434"/>
          </a:xfrm>
        </p:grpSpPr>
        <p:pic>
          <p:nvPicPr>
            <p:cNvPr id="173071" name="Picture 14" descr="p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3756"/>
              <a:ext cx="189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2" name="Picture 15" descr="pag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2807"/>
              <a:ext cx="237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3" name="Picture 16" descr="pag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3434"/>
              <a:ext cx="1896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74" name="Text Box 17"/>
            <p:cNvSpPr txBox="1">
              <a:spLocks noChangeArrowheads="1"/>
            </p:cNvSpPr>
            <p:nvPr/>
          </p:nvSpPr>
          <p:spPr bwMode="auto">
            <a:xfrm>
              <a:off x="355" y="3093"/>
              <a:ext cx="2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000" dirty="0">
                  <a:solidFill>
                    <a:srgbClr val="000000"/>
                  </a:solidFill>
                </a:rPr>
                <a:t>translate so that mean is zero </a:t>
              </a:r>
            </a:p>
          </p:txBody>
        </p:sp>
      </p:grpSp>
      <p:pic>
        <p:nvPicPr>
          <p:cNvPr id="173069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614" y="6129333"/>
            <a:ext cx="36941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5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3" grpId="0" animBg="1"/>
      <p:bldP spid="700424" grpId="0" animBg="1"/>
      <p:bldP spid="700425" grpId="0" animBg="1"/>
      <p:bldP spid="700426" grpId="0" animBg="1"/>
      <p:bldP spid="700427" grpId="0" animBg="1"/>
      <p:bldP spid="7004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Line 6"/>
          <p:cNvSpPr>
            <a:spLocks noChangeShapeType="1"/>
          </p:cNvSpPr>
          <p:nvPr/>
        </p:nvSpPr>
        <p:spPr bwMode="auto">
          <a:xfrm flipV="1">
            <a:off x="2025650" y="1116013"/>
            <a:ext cx="231298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Line 7"/>
          <p:cNvSpPr>
            <a:spLocks noChangeShapeType="1"/>
          </p:cNvSpPr>
          <p:nvPr/>
        </p:nvSpPr>
        <p:spPr bwMode="auto">
          <a:xfrm flipV="1">
            <a:off x="2016125" y="1355725"/>
            <a:ext cx="2306638" cy="12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7" name="Line 8"/>
          <p:cNvSpPr>
            <a:spLocks noChangeShapeType="1"/>
          </p:cNvSpPr>
          <p:nvPr/>
        </p:nvSpPr>
        <p:spPr bwMode="auto">
          <a:xfrm flipV="1">
            <a:off x="4646614" y="1111250"/>
            <a:ext cx="22621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494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left </a:t>
            </a:r>
            <a:r>
              <a:rPr lang="en-US" dirty="0"/>
              <a:t>image </a:t>
            </a:r>
            <a:r>
              <a:rPr lang="en-GB" dirty="0"/>
              <a:t>band</a:t>
            </a:r>
          </a:p>
        </p:txBody>
      </p:sp>
      <p:sp>
        <p:nvSpPr>
          <p:cNvPr id="174090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4091" name="Rectangle 12"/>
          <p:cNvSpPr>
            <a:spLocks noChangeArrowheads="1"/>
          </p:cNvSpPr>
          <p:nvPr/>
        </p:nvSpPr>
        <p:spPr bwMode="auto">
          <a:xfrm>
            <a:off x="2916239" y="26050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092" name="Picture 13" descr="C:\az\teaching\cv\images\reg1_xcorr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713" y="3867151"/>
            <a:ext cx="50863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3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Line 15"/>
          <p:cNvSpPr>
            <a:spLocks noChangeShapeType="1"/>
          </p:cNvSpPr>
          <p:nvPr/>
        </p:nvSpPr>
        <p:spPr bwMode="auto">
          <a:xfrm flipH="1">
            <a:off x="2827338" y="3294063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6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7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4098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4099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74100" name="Line 23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Text Box 24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4102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4103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Oval 26"/>
          <p:cNvSpPr>
            <a:spLocks noChangeAspect="1" noChangeArrowheads="1"/>
          </p:cNvSpPr>
          <p:nvPr/>
        </p:nvSpPr>
        <p:spPr bwMode="auto">
          <a:xfrm>
            <a:off x="3095626" y="28098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6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Line 6"/>
          <p:cNvSpPr>
            <a:spLocks noChangeShapeType="1"/>
          </p:cNvSpPr>
          <p:nvPr/>
        </p:nvSpPr>
        <p:spPr bwMode="auto">
          <a:xfrm flipV="1">
            <a:off x="2025650" y="1109663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Line 7"/>
          <p:cNvSpPr>
            <a:spLocks noChangeShapeType="1"/>
          </p:cNvSpPr>
          <p:nvPr/>
        </p:nvSpPr>
        <p:spPr bwMode="auto">
          <a:xfrm flipV="1">
            <a:off x="2016125" y="1362075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8"/>
          <p:cNvSpPr>
            <a:spLocks noChangeShapeType="1"/>
          </p:cNvSpPr>
          <p:nvPr/>
        </p:nvSpPr>
        <p:spPr bwMode="auto">
          <a:xfrm flipV="1">
            <a:off x="4633914" y="1111250"/>
            <a:ext cx="22748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621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63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left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4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5" name="Rectangle 12"/>
          <p:cNvSpPr>
            <a:spLocks noChangeArrowheads="1"/>
          </p:cNvSpPr>
          <p:nvPr/>
        </p:nvSpPr>
        <p:spPr bwMode="auto">
          <a:xfrm>
            <a:off x="6761164" y="25923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Line 15"/>
          <p:cNvSpPr>
            <a:spLocks noChangeShapeType="1"/>
          </p:cNvSpPr>
          <p:nvPr/>
        </p:nvSpPr>
        <p:spPr bwMode="auto">
          <a:xfrm flipH="1">
            <a:off x="6546850" y="3378200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9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5121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5122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pic>
        <p:nvPicPr>
          <p:cNvPr id="175123" name="Picture 24" descr="C:\az\teaching\cv\images\reg3_xcorr.gif"/>
          <p:cNvPicPr>
            <a:picLocks noChangeAspect="1" noChangeArrowheads="1"/>
          </p:cNvPicPr>
          <p:nvPr/>
        </p:nvPicPr>
        <p:blipFill>
          <a:blip r:embed="rId6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7" t="6747" r="26355" b="7683"/>
          <a:stretch>
            <a:fillRect/>
          </a:stretch>
        </p:blipFill>
        <p:spPr bwMode="auto">
          <a:xfrm>
            <a:off x="2403475" y="4633914"/>
            <a:ext cx="49228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5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5126" name="Line 25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Text Box 26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5128" name="Oval 27"/>
          <p:cNvSpPr>
            <a:spLocks noChangeAspect="1" noChangeArrowheads="1"/>
          </p:cNvSpPr>
          <p:nvPr/>
        </p:nvSpPr>
        <p:spPr bwMode="auto">
          <a:xfrm>
            <a:off x="6931026" y="27844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29" name="Line 28"/>
          <p:cNvSpPr>
            <a:spLocks noChangeShapeType="1"/>
          </p:cNvSpPr>
          <p:nvPr/>
        </p:nvSpPr>
        <p:spPr bwMode="auto">
          <a:xfrm flipH="1">
            <a:off x="7200900" y="2019300"/>
            <a:ext cx="762000" cy="520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0" name="Text Box 29"/>
          <p:cNvSpPr txBox="1">
            <a:spLocks noChangeArrowheads="1"/>
          </p:cNvSpPr>
          <p:nvPr/>
        </p:nvSpPr>
        <p:spPr bwMode="auto">
          <a:xfrm>
            <a:off x="7924800" y="17907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target region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148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NCC cost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M x N image</a:t>
            </a:r>
          </a:p>
          <a:p>
            <a:r>
              <a:rPr lang="en-US" dirty="0"/>
              <a:t>Suppose there are D possible disparities. </a:t>
            </a:r>
          </a:p>
          <a:p>
            <a:r>
              <a:rPr lang="en-US" dirty="0"/>
              <a:t>For every pixel, D possible scores</a:t>
            </a:r>
          </a:p>
          <a:p>
            <a:r>
              <a:rPr lang="en-US" dirty="0"/>
              <a:t>Can be written as an M x N x D array</a:t>
            </a:r>
          </a:p>
          <a:p>
            <a:r>
              <a:rPr lang="en-US" dirty="0"/>
              <a:t>To get disparity, take max along 3</a:t>
            </a:r>
            <a:r>
              <a:rPr lang="en-US" baseline="30000" dirty="0"/>
              <a:t>rd</a:t>
            </a:r>
            <a:r>
              <a:rPr lang="en-US" dirty="0"/>
              <a:t> axis</a:t>
            </a:r>
          </a:p>
        </p:txBody>
      </p:sp>
    </p:spTree>
    <p:extLst>
      <p:ext uri="{BB962C8B-B14F-4D97-AF65-F5344CB8AC3E}">
        <p14:creationId xmlns:p14="http://schemas.microsoft.com/office/powerpoint/2010/main" val="1714577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12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985577" y="2286001"/>
            <a:ext cx="6825343" cy="2558143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1020" y="4844144"/>
            <a:ext cx="684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all pixels lie at same disparity d (i.e., lie on same plane) and compute cost for each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5573487"/>
            <a:ext cx="5649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Plane sweep stereo</a:t>
            </a:r>
          </a:p>
        </p:txBody>
      </p:sp>
    </p:spTree>
    <p:extLst>
      <p:ext uri="{BB962C8B-B14F-4D97-AF65-F5344CB8AC3E}">
        <p14:creationId xmlns:p14="http://schemas.microsoft.com/office/powerpoint/2010/main" val="17481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4" y="3483429"/>
            <a:ext cx="3976915" cy="298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42" y="3537858"/>
            <a:ext cx="3808594" cy="2873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3859" y="594360"/>
            <a:ext cx="3413481" cy="25679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94F298-4733-8A4F-8434-4525FAA3587C}"/>
              </a:ext>
            </a:extLst>
          </p:cNvPr>
          <p:cNvSpPr txBox="1"/>
          <p:nvPr/>
        </p:nvSpPr>
        <p:spPr>
          <a:xfrm>
            <a:off x="2719754" y="6466115"/>
            <a:ext cx="301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NCC volume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49715-3390-2D4D-B9EC-A46D0AA7CCDB}"/>
              </a:ext>
            </a:extLst>
          </p:cNvPr>
          <p:cNvSpPr txBox="1"/>
          <p:nvPr/>
        </p:nvSpPr>
        <p:spPr>
          <a:xfrm>
            <a:off x="6600923" y="6411686"/>
            <a:ext cx="301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578458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49C37-1DA8-5E40-9317-C965D133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 -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F0987-3CFE-BA46-90A3-18953B08C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Given: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,k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𝑏𝑒𝑠𝑡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𝑖𝑛𝑙𝑖𝑒𝑟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For </a:t>
                </a:r>
                <a:r>
                  <a:rPr lang="en-US" dirty="0" err="1"/>
                  <a:t>i</a:t>
                </a:r>
                <a:r>
                  <a:rPr lang="en-US" dirty="0"/>
                  <a:t> = 1, …, S</a:t>
                </a:r>
              </a:p>
              <a:p>
                <a:pPr lvl="1"/>
                <a:r>
                  <a:rPr lang="en-US" dirty="0"/>
                  <a:t>Sample k points</a:t>
                </a:r>
              </a:p>
              <a:p>
                <a:pPr lvl="1"/>
                <a:r>
                  <a:rPr lang="en-US" dirty="0"/>
                  <a:t>Minimize C for these k points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h𝑦𝑝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Compute the set of inliers: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h𝑦𝑝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h𝑦𝑝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h𝑦𝑝</m:t>
                        </m:r>
                      </m:sub>
                    </m:sSub>
                  </m:oMath>
                </a14:m>
                <a:r>
                  <a:rPr lang="en-US" dirty="0"/>
                  <a:t>is more than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𝑖𝑛𝑙𝑖𝑒𝑟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𝑏𝑒𝑠𝑡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h𝑦𝑝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𝑖𝑛𝑙𝑖𝑒𝑟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h𝑦𝑝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Minimize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𝑖𝑛𝑙𝑖𝑒𝑟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F0987-3CFE-BA46-90A3-18953B08C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423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A62E8-6B43-134D-8FB3-978D77A7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RANSAC: how many iterations do we need?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D8AFEC8-B5DF-4746-A6F6-225CD7200A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09699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p = inlier fraction</a:t>
                </a:r>
              </a:p>
              <a:p>
                <a:r>
                  <a:rPr lang="en-US" dirty="0"/>
                  <a:t>k = minimum number of data points</a:t>
                </a:r>
              </a:p>
              <a:p>
                <a:r>
                  <a:rPr lang="en-US" dirty="0"/>
                  <a:t>S = </a:t>
                </a:r>
                <a:r>
                  <a:rPr lang="en-US" dirty="0" err="1"/>
                  <a:t>iter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=(1 −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3D8AFEC8-B5DF-4746-A6F6-225CD7200A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09699"/>
                <a:ext cx="10515600" cy="4351338"/>
              </a:xfrm>
              <a:blipFill>
                <a:blip r:embed="rId2"/>
                <a:stretch>
                  <a:fillRect l="-96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ECEED40-8F00-BC42-A4AE-A48424029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955" y="3585368"/>
            <a:ext cx="4183490" cy="3139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03B99-0CE6-0C40-A83E-6F9A0B911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557" y="3665725"/>
            <a:ext cx="4183490" cy="313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5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29AFCA-D7E7-D647-A7C6-316CDCBEC2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D6D94AD-1739-AA42-B426-F20243F17C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case: cameras can be arbitrary locations and orientations</a:t>
            </a:r>
          </a:p>
          <a:p>
            <a:r>
              <a:rPr lang="en-US" dirty="0"/>
              <a:t>If we know where cameras are, we can shoot rays from corresponding pixels and intersect</a:t>
            </a:r>
          </a:p>
        </p:txBody>
      </p:sp>
      <p:grpSp>
        <p:nvGrpSpPr>
          <p:cNvPr id="6" name="Group 5"/>
          <p:cNvGrpSpPr/>
          <p:nvPr/>
        </p:nvGrpSpPr>
        <p:grpSpPr>
          <a:xfrm rot="1928743"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4551266" y="5003016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2CDC8CC1-4C24-9E41-A8DA-774476D3B89C}"/>
              </a:ext>
            </a:extLst>
          </p:cNvPr>
          <p:cNvSpPr/>
          <p:nvPr/>
        </p:nvSpPr>
        <p:spPr>
          <a:xfrm>
            <a:off x="2840429" y="3429000"/>
            <a:ext cx="184125" cy="18170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C3022C0-E08C-8948-8466-609D992AE1A6}"/>
              </a:ext>
            </a:extLst>
          </p:cNvPr>
          <p:cNvSpPr/>
          <p:nvPr/>
        </p:nvSpPr>
        <p:spPr>
          <a:xfrm>
            <a:off x="4739568" y="5924917"/>
            <a:ext cx="184125" cy="181708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4EDDB4-8F25-5C4F-9FD0-2BE1D4BC97BF}"/>
              </a:ext>
            </a:extLst>
          </p:cNvPr>
          <p:cNvCxnSpPr>
            <a:cxnSpLocks/>
            <a:stCxn id="11" idx="5"/>
          </p:cNvCxnSpPr>
          <p:nvPr/>
        </p:nvCxnSpPr>
        <p:spPr>
          <a:xfrm>
            <a:off x="2997590" y="3584097"/>
            <a:ext cx="6251918" cy="225908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3CD1F1-848E-0C40-AC33-4535EF325736}"/>
              </a:ext>
            </a:extLst>
          </p:cNvPr>
          <p:cNvCxnSpPr>
            <a:cxnSpLocks/>
            <a:stCxn id="12" idx="7"/>
          </p:cNvCxnSpPr>
          <p:nvPr/>
        </p:nvCxnSpPr>
        <p:spPr>
          <a:xfrm flipV="1">
            <a:off x="4896729" y="3992103"/>
            <a:ext cx="1750256" cy="195942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7B7DB4FC-246E-CD45-9DD8-4C6F1304BB71}"/>
              </a:ext>
            </a:extLst>
          </p:cNvPr>
          <p:cNvSpPr/>
          <p:nvPr/>
        </p:nvSpPr>
        <p:spPr>
          <a:xfrm>
            <a:off x="5963728" y="4581282"/>
            <a:ext cx="215055" cy="2002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7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 : Triangulation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two cameras</a:t>
            </a:r>
          </a:p>
          <a:p>
            <a:pPr lvl="1"/>
            <a:r>
              <a:rPr lang="en-US" dirty="0"/>
              <a:t>Calibrated: parameters known</a:t>
            </a:r>
          </a:p>
          <a:p>
            <a:r>
              <a:rPr lang="en-US" dirty="0"/>
              <a:t>And a pair of corresponding pixels</a:t>
            </a:r>
          </a:p>
          <a:p>
            <a:r>
              <a:rPr lang="en-US" dirty="0"/>
              <a:t>Find 3D location of point!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425958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427101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82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two cameras</a:t>
            </a:r>
          </a:p>
          <a:p>
            <a:pPr lvl="1"/>
            <a:r>
              <a:rPr lang="en-US" dirty="0"/>
              <a:t>Calibrated: parameters known</a:t>
            </a:r>
          </a:p>
          <a:p>
            <a:r>
              <a:rPr lang="en-US" dirty="0"/>
              <a:t>And a pair of corresponding pixels</a:t>
            </a:r>
          </a:p>
          <a:p>
            <a:r>
              <a:rPr lang="en-US" dirty="0"/>
              <a:t>Find 3D location of point!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425958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427101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45000" y="5704840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84310" y="5889506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070" y="3790950"/>
            <a:ext cx="787400" cy="44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250" y="3779044"/>
            <a:ext cx="787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086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azsty}&#10;\begin{document}&#10;Invariant to $I \rightarrow \alpha I + \beta$ &#10;\end{document}&#10;"/>
  <p:tag name="EXTERNALNAME" val="Edittex"/>
  <p:tag name="BLEND" val="True"/>
  <p:tag name="TRANSPARENT" val="False"/>
  <p:tag name="BITMAPFORMAT" val="bmp16m"/>
  <p:tag name="DEBUGINTERACTIVE" val="True"/>
  <p:tag name="ORIGWIDTH" val="2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990</Words>
  <Application>Microsoft Macintosh PowerPoint</Application>
  <PresentationFormat>Widescreen</PresentationFormat>
  <Paragraphs>167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Office Theme</vt:lpstr>
      <vt:lpstr>RANSAC Recap</vt:lpstr>
      <vt:lpstr>RANSAC - Setup</vt:lpstr>
      <vt:lpstr>RANSAC - Setup</vt:lpstr>
      <vt:lpstr>RANSAC - Algorithm</vt:lpstr>
      <vt:lpstr>RANSAC: how many iterations do we need?</vt:lpstr>
      <vt:lpstr>Binocular Stereo</vt:lpstr>
      <vt:lpstr>Binocular stereo</vt:lpstr>
      <vt:lpstr>Binocular stereo : Triangulation</vt:lpstr>
      <vt:lpstr>Triangulation</vt:lpstr>
      <vt:lpstr>Triangulation</vt:lpstr>
      <vt:lpstr>Triangulation</vt:lpstr>
      <vt:lpstr>Triangulation</vt:lpstr>
      <vt:lpstr>Linear vs non-linear optimization</vt:lpstr>
      <vt:lpstr>Linear vs non-linear optimization</vt:lpstr>
      <vt:lpstr>Linear vs non-linear optimization</vt:lpstr>
      <vt:lpstr>Binocular stereo</vt:lpstr>
      <vt:lpstr>Binocular stereo</vt:lpstr>
      <vt:lpstr>Stereo with rectified cameras</vt:lpstr>
      <vt:lpstr>PowerPoint Presentation</vt:lpstr>
      <vt:lpstr>Stereo with “rectified cameras”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The disparity image</vt:lpstr>
      <vt:lpstr>Perspective projection in rectified cameras</vt:lpstr>
      <vt:lpstr>NCC - Normalized Cross Correlation</vt:lpstr>
      <vt:lpstr>Cross-correlation of neighborhood</vt:lpstr>
      <vt:lpstr>PowerPoint Presentation</vt:lpstr>
      <vt:lpstr>PowerPoint Presentation</vt:lpstr>
      <vt:lpstr>The NCC cost volume</vt:lpstr>
      <vt:lpstr>Computing the NCC volume</vt:lpstr>
      <vt:lpstr>Computing the NCC volume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RANSAC Recap</dc:title>
  <dc:creator>Bharath Hariharan</dc:creator>
  <cp:lastModifiedBy>Bharath Hariharan</cp:lastModifiedBy>
  <cp:revision>10</cp:revision>
  <dcterms:created xsi:type="dcterms:W3CDTF">2019-03-26T23:58:58Z</dcterms:created>
  <dcterms:modified xsi:type="dcterms:W3CDTF">2019-03-27T14:44:45Z</dcterms:modified>
</cp:coreProperties>
</file>