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79" r:id="rId3"/>
    <p:sldId id="285" r:id="rId4"/>
    <p:sldId id="286" r:id="rId5"/>
    <p:sldId id="288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335" r:id="rId15"/>
    <p:sldId id="336" r:id="rId16"/>
    <p:sldId id="337" r:id="rId17"/>
    <p:sldId id="338" r:id="rId18"/>
    <p:sldId id="284" r:id="rId19"/>
    <p:sldId id="298" r:id="rId20"/>
    <p:sldId id="308" r:id="rId21"/>
    <p:sldId id="310" r:id="rId22"/>
    <p:sldId id="309" r:id="rId23"/>
    <p:sldId id="311" r:id="rId24"/>
    <p:sldId id="312" r:id="rId25"/>
    <p:sldId id="313" r:id="rId26"/>
    <p:sldId id="317" r:id="rId27"/>
    <p:sldId id="315" r:id="rId28"/>
    <p:sldId id="316" r:id="rId29"/>
    <p:sldId id="318" r:id="rId30"/>
    <p:sldId id="277" r:id="rId31"/>
    <p:sldId id="273" r:id="rId32"/>
    <p:sldId id="274" r:id="rId33"/>
    <p:sldId id="275" r:id="rId34"/>
    <p:sldId id="276" r:id="rId35"/>
    <p:sldId id="278" r:id="rId36"/>
    <p:sldId id="319" r:id="rId37"/>
    <p:sldId id="280" r:id="rId38"/>
    <p:sldId id="281" r:id="rId39"/>
    <p:sldId id="282" r:id="rId40"/>
    <p:sldId id="283" r:id="rId41"/>
    <p:sldId id="320" r:id="rId42"/>
    <p:sldId id="321" r:id="rId43"/>
    <p:sldId id="322" r:id="rId44"/>
    <p:sldId id="334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297" r:id="rId55"/>
    <p:sldId id="333" r:id="rId56"/>
    <p:sldId id="299" r:id="rId57"/>
    <p:sldId id="30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9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3BE94-ADD7-3945-BC4E-6468CDC1756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AB12F-C4AA-E44E-9CD1-E2A8A4A90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3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6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(1-(1-e)^s)^N</a:t>
            </a:r>
            <a:r>
              <a:rPr lang="en-US" baseline="0" dirty="0"/>
              <a:t> = 1-p</a:t>
            </a:r>
          </a:p>
          <a:p>
            <a:endParaRPr lang="en-US" baseline="0" dirty="0"/>
          </a:p>
          <a:p>
            <a:r>
              <a:rPr lang="en-US" baseline="0" dirty="0"/>
              <a:t>(1-e)^s = all fail = 1-P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7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2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28929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9282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20094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5473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48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9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CE0-3F76-4766-A93B-94EF411860D5}" type="slidenum">
              <a:rPr lang="en-US"/>
              <a:pPr/>
              <a:t>49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8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50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3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3D81-B0B2-43B7-B619-5E79C01FCD92}" type="slidenum">
              <a:rPr lang="en-US"/>
              <a:pPr/>
              <a:t>51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A62B2-C505-8D43-869E-CAAB1BE80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2BD53-769E-DB4F-BDBA-EE8ABC562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EEB10-93EE-A540-A759-8FBA0F8F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46F18-4DF6-0A4F-BF1E-EC825553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C3E7D-D062-0841-89F5-CAB91BE2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7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56B8-25DA-2144-B14B-B1809775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A21F2-D3CA-B546-BDBF-8731CBE68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260E1-7107-4E4B-92A3-FA6B49DE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D13D0-AFA8-7640-BCA3-D26EAF72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D43F3-1C5B-E84E-B9FB-75676388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3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2B4F81-578E-AD48-AB86-79E199F27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D3406-B904-BD4D-B2F4-F1BE10758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71ED5-9A88-1E4E-915A-E4E2C0BD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6A2A-E76F-0947-915F-BD1C4B08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D65B2-AEF3-0848-894A-D48C60A5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DF4A-6924-884B-8954-74782D42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9C61-3F94-F144-80C3-9D34E1B04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621B2-9F13-E84D-BDDE-8BDD7204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AFA54-E206-6042-ABFE-E58B1309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D3B0B-AA0F-B247-AAAB-A40A49CE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4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3C81-676D-644D-B834-5B19A76D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C4BB7-3568-1E46-ADB4-5906FA1D7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1D446-2AA6-6C46-BADE-934DD6BB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B781D-344F-A04B-BBF4-F45FC88D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0D0E-7090-2149-BB7B-75D059F1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4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2589-07FE-C748-83F3-A98333CA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42FF4-A023-464E-AE05-3198ECD49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70BEB-9C12-2842-8716-4CB1A6037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709AC-873A-E740-9694-7EA8DBA7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F801A-5240-3F4B-9BE7-A53DC85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C70F4-181A-9D41-AAB8-3C8082C9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3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0632-C31F-D245-A76B-5D4F50EF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AD0C2-F38A-974C-B6B2-F3561AFA9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EFA0A-5824-8544-BE8E-4D052DB5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A9CD0-678F-0B4C-9EED-AB3137681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EDA15-6CCB-9E4E-9038-199368F94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209F7-D81F-3048-9B5D-DAD8FB7C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54A96-3F4A-5A42-9CF6-F69C7C31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7698D-8102-5A4C-990E-E16FB379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38B3-18CB-BC48-BDE6-3577FF01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B3A38-8EA9-F244-8F99-49B424AB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F249D-75DD-6E4C-BED2-D9F9AEA7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B085A-8922-5649-9A32-DBA0B881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5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A9B80-F4E4-FF48-9685-B6C653C8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2B27A7-88F8-854E-BEF8-0F5DD71E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4FBDD-A5C0-4D4E-B7F0-ED94C28E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3466-69F7-0B48-9AD3-CF8088E3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6426E-EB59-1E47-998E-9054132D4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3536E-A48C-534F-B0A2-962BE03BE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6402D-5BE1-E043-9BCF-1FDF522A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6CAA5-0C9C-9944-99B0-64D0A1FB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602EF-B19F-024D-B7DE-1BA9531F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5B7D-E8E7-BE46-B6F7-4DAD8F6F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DA0C4-B88F-144B-93BA-02595BA03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9C00E-4150-3248-A7D0-BD137F56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93BE9-4E0D-FE42-86EF-29AD6024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98C93-39AE-0947-8815-2B1CDB75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44228-F911-F543-A702-FC076E19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9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ED79-2C63-F04A-9C69-23A93587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FB507-19A6-C74F-B09C-70DA954FC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81596-431B-EB4B-84BC-987E76BED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A325-FBF4-7946-A906-82D32E8CE889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CD8AC-ADF7-8E48-87D7-22D5F6A6D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EFB9-F289-A24D-9DCB-432297FD7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E7AAC-5704-9146-AE76-E610E5C1F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8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gadgetlab/2010/07/camera-software-lets-you-see-into-the-past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9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39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9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39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4DC-4D5B-E04F-9437-6CBD47F12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Calibration and </a:t>
            </a:r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FB63F-41B0-A046-BE68-9580E2E3E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7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2388870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/>
              <a:t>Suppose we know that (X,Y,Z) in the world projects to (</a:t>
            </a:r>
            <a:r>
              <a:rPr lang="en-US" dirty="0" err="1"/>
              <a:t>x,y</a:t>
            </a:r>
            <a:r>
              <a:rPr lang="en-US" dirty="0"/>
              <a:t>) in the image.</a:t>
            </a:r>
          </a:p>
          <a:p>
            <a:r>
              <a:rPr lang="en-US" dirty="0"/>
              <a:t>How many equations does this provide?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70" y="1731010"/>
            <a:ext cx="24384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210" y="3808730"/>
            <a:ext cx="65913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8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2388870"/>
            <a:ext cx="7886700" cy="4354831"/>
          </a:xfrm>
        </p:spPr>
        <p:txBody>
          <a:bodyPr>
            <a:normAutofit/>
          </a:bodyPr>
          <a:lstStyle/>
          <a:p>
            <a:r>
              <a:rPr lang="en-US" dirty="0"/>
              <a:t>Suppose we know that (X,Y,Z) in the world projects to (</a:t>
            </a:r>
            <a:r>
              <a:rPr lang="en-US" dirty="0" err="1"/>
              <a:t>x,y</a:t>
            </a:r>
            <a:r>
              <a:rPr lang="en-US" dirty="0"/>
              <a:t>) in the image.</a:t>
            </a:r>
          </a:p>
          <a:p>
            <a:r>
              <a:rPr lang="en-US" dirty="0"/>
              <a:t>How many equations does this provide?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equations!</a:t>
            </a:r>
          </a:p>
          <a:p>
            <a:r>
              <a:rPr lang="en-US" dirty="0"/>
              <a:t>Are the equations linear in the parameters?</a:t>
            </a:r>
          </a:p>
          <a:p>
            <a:r>
              <a:rPr lang="en-US" dirty="0"/>
              <a:t>How many equations do we need?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170" y="4046268"/>
            <a:ext cx="8606790" cy="8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8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matrix vector form: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p</a:t>
            </a:r>
            <a:r>
              <a:rPr lang="en-US" dirty="0"/>
              <a:t> = 0</a:t>
            </a:r>
          </a:p>
          <a:p>
            <a:r>
              <a:rPr lang="en-US" dirty="0"/>
              <a:t>6 points give 12 equations, 12 variables to solve for</a:t>
            </a:r>
          </a:p>
          <a:p>
            <a:r>
              <a:rPr lang="en-US" dirty="0"/>
              <a:t>But can only solve </a:t>
            </a:r>
            <a:r>
              <a:rPr lang="en-US" dirty="0" err="1"/>
              <a:t>upto</a:t>
            </a:r>
            <a:r>
              <a:rPr lang="en-US" dirty="0"/>
              <a:t> scale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40" y="1840278"/>
            <a:ext cx="8606790" cy="817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3283482"/>
            <a:ext cx="8195310" cy="240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2590" y="2331720"/>
            <a:ext cx="878967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6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matrix vector form: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dirty="0" err="1"/>
                  <a:t>p</a:t>
                </a:r>
                <a:r>
                  <a:rPr lang="en-US" dirty="0"/>
                  <a:t> = 0</a:t>
                </a:r>
              </a:p>
              <a:p>
                <a:r>
                  <a:rPr lang="en-US" dirty="0"/>
                  <a:t>We want non-trivial solutions</a:t>
                </a:r>
              </a:p>
              <a:p>
                <a:r>
                  <a:rPr lang="en-US" dirty="0"/>
                  <a:t>If p is a solution,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/>
                  <a:t>p is a solution too</a:t>
                </a:r>
              </a:p>
              <a:p>
                <a:r>
                  <a:rPr lang="en-US" dirty="0"/>
                  <a:t>Let’s just search for a solution with unit norm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020" y="3967480"/>
            <a:ext cx="14478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340" y="4919980"/>
            <a:ext cx="14986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5830" y="4366261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s.t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91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matrix vector form: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p</a:t>
            </a:r>
            <a:r>
              <a:rPr lang="en-US" dirty="0"/>
              <a:t> = 0</a:t>
            </a:r>
          </a:p>
          <a:p>
            <a:r>
              <a:rPr lang="en-US" dirty="0"/>
              <a:t>But there may be noise in the inputs</a:t>
            </a:r>
          </a:p>
          <a:p>
            <a:r>
              <a:rPr lang="en-US" dirty="0"/>
              <a:t>Least squares solution: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Eigenvector of ATA with smallest eigenvalue! (also right singular vector pf A with smallest singular value)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08" y="4724394"/>
            <a:ext cx="14986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7732" y="4207871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s.t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3717C-3AC5-BF40-96BB-E9F32C3EA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08" y="3423188"/>
            <a:ext cx="2082800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5F653E-CA84-5540-9AC7-7AD0051D8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378" y="3423188"/>
            <a:ext cx="3124200" cy="749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6758A2-0B78-5A45-947C-30252D3CCF3C}"/>
              </a:ext>
            </a:extLst>
          </p:cNvPr>
          <p:cNvSpPr txBox="1"/>
          <p:nvPr/>
        </p:nvSpPr>
        <p:spPr>
          <a:xfrm>
            <a:off x="5404485" y="4207870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s.t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B7E008-235A-1448-9F88-1DBCB9927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991" y="4669535"/>
            <a:ext cx="1498600" cy="4699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5807B6-F1EF-F24C-B883-70E6C4D3E781}"/>
              </a:ext>
            </a:extLst>
          </p:cNvPr>
          <p:cNvSpPr/>
          <p:nvPr/>
        </p:nvSpPr>
        <p:spPr>
          <a:xfrm>
            <a:off x="7404410" y="769434"/>
            <a:ext cx="4282068" cy="192916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Direct Linear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34968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85DF-CC8B-084F-A6DF-844D91BD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 through non-linear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8F2A8C-BFEA-A94A-8C4B-1B3EC7EA2F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/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does not capture meaningful metric of error</a:t>
                </a:r>
              </a:p>
              <a:p>
                <a:pPr lvl="1"/>
                <a:r>
                  <a:rPr lang="en-US" dirty="0"/>
                  <a:t>Depends on units, origin of coordinates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r>
                  <a:rPr lang="en-US" dirty="0"/>
                  <a:t>Really, want to measure </a:t>
                </a:r>
                <a:r>
                  <a:rPr lang="en-US" b="1" dirty="0"/>
                  <a:t>reprojection error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b="1" dirty="0"/>
                  <a:t>Q</a:t>
                </a:r>
                <a:r>
                  <a:rPr lang="en-US" dirty="0"/>
                  <a:t> is projected to </a:t>
                </a:r>
                <a:r>
                  <a:rPr lang="en-US" b="1" dirty="0"/>
                  <a:t>q</a:t>
                </a:r>
                <a:r>
                  <a:rPr lang="en-US" dirty="0"/>
                  <a:t>, but we think it should be projected to </a:t>
                </a:r>
                <a:r>
                  <a:rPr lang="en-US" b="1" dirty="0"/>
                  <a:t>q</a:t>
                </a:r>
                <a:r>
                  <a:rPr lang="en-US" dirty="0"/>
                  <a:t>’, reprojection error = ||</a:t>
                </a:r>
                <a:r>
                  <a:rPr lang="en-US" b="1" dirty="0"/>
                  <a:t>q</a:t>
                </a:r>
                <a:r>
                  <a:rPr lang="en-US" dirty="0"/>
                  <a:t> - </a:t>
                </a:r>
                <a:r>
                  <a:rPr lang="en-US" b="1" dirty="0"/>
                  <a:t>q</a:t>
                </a:r>
                <a:r>
                  <a:rPr lang="en-US" dirty="0"/>
                  <a:t>’||</a:t>
                </a:r>
                <a:r>
                  <a:rPr lang="en-US" baseline="30000" dirty="0"/>
                  <a:t>2 </a:t>
                </a:r>
                <a:r>
                  <a:rPr lang="en-US" dirty="0"/>
                  <a:t>(distance in Euclidean coordinates)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8F2A8C-BFEA-A94A-8C4B-1B3EC7EA2F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17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528E5-CC9E-2E4D-869E-8104A920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Reprojection error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DE683-30AD-604B-8BF0-1526C530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42" y="1381694"/>
            <a:ext cx="4861002" cy="1475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30CBE9-5C58-AE4A-9E56-FA4831AC3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711" y="2966070"/>
            <a:ext cx="4495026" cy="1411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F807C0-7A9D-CF42-8F23-D44A7D846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133" y="4825192"/>
            <a:ext cx="6477155" cy="165516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Left Arrow Callout 6">
            <a:extLst>
              <a:ext uri="{FF2B5EF4-FFF2-40B4-BE49-F238E27FC236}">
                <a16:creationId xmlns:a16="http://schemas.microsoft.com/office/drawing/2014/main" id="{78C60504-67E3-BA48-BAED-6CA0E944C74E}"/>
              </a:ext>
            </a:extLst>
          </p:cNvPr>
          <p:cNvSpPr/>
          <p:nvPr/>
        </p:nvSpPr>
        <p:spPr>
          <a:xfrm>
            <a:off x="8575288" y="4825192"/>
            <a:ext cx="2163337" cy="1452945"/>
          </a:xfrm>
          <a:prstGeom prst="left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Reprojection error</a:t>
            </a:r>
          </a:p>
        </p:txBody>
      </p:sp>
    </p:spTree>
    <p:extLst>
      <p:ext uri="{BB962C8B-B14F-4D97-AF65-F5344CB8AC3E}">
        <p14:creationId xmlns:p14="http://schemas.microsoft.com/office/powerpoint/2010/main" val="200177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85DF-CC8B-084F-A6DF-844D91BD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 through non-linear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8F2A8C-BFEA-A94A-8C4B-1B3EC7EA2F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4338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Problem: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/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does not capture meaningful metric of error</a:t>
                </a:r>
              </a:p>
              <a:p>
                <a:pPr lvl="1"/>
                <a:r>
                  <a:rPr lang="en-US" dirty="0"/>
                  <a:t>Depends on units, origin of coordinates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r>
                  <a:rPr lang="en-US" dirty="0"/>
                  <a:t>Really, want to measure </a:t>
                </a:r>
                <a:r>
                  <a:rPr lang="en-US" b="1" dirty="0"/>
                  <a:t>reprojection error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b="1" dirty="0"/>
                  <a:t>Q</a:t>
                </a:r>
                <a:r>
                  <a:rPr lang="en-US" dirty="0"/>
                  <a:t> is projected to </a:t>
                </a:r>
                <a:r>
                  <a:rPr lang="en-US" b="1" dirty="0"/>
                  <a:t>q</a:t>
                </a:r>
                <a:r>
                  <a:rPr lang="en-US" dirty="0"/>
                  <a:t>, but we think it should be projected to </a:t>
                </a:r>
                <a:r>
                  <a:rPr lang="en-US" b="1" dirty="0"/>
                  <a:t>q</a:t>
                </a:r>
                <a:r>
                  <a:rPr lang="en-US" dirty="0"/>
                  <a:t>’, reprojection error = ||</a:t>
                </a:r>
                <a:r>
                  <a:rPr lang="en-US" b="1" dirty="0"/>
                  <a:t>q</a:t>
                </a:r>
                <a:r>
                  <a:rPr lang="en-US" dirty="0"/>
                  <a:t> - </a:t>
                </a:r>
                <a:r>
                  <a:rPr lang="en-US" b="1" dirty="0"/>
                  <a:t>q</a:t>
                </a:r>
                <a:r>
                  <a:rPr lang="en-US" dirty="0"/>
                  <a:t>’||</a:t>
                </a:r>
                <a:r>
                  <a:rPr lang="en-US" baseline="30000" dirty="0"/>
                  <a:t>2 </a:t>
                </a:r>
                <a:r>
                  <a:rPr lang="en-US" dirty="0"/>
                  <a:t>(distance in Euclidean coordinates)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No closed-form solution, but off-the-shelf iterative optimization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8F2A8C-BFEA-A94A-8C4B-1B3EC7EA2F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433819"/>
              </a:xfrm>
              <a:blipFill>
                <a:blip r:embed="rId2"/>
                <a:stretch>
                  <a:fillRect l="-965" t="-13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6706D5D-8E6B-0641-9574-FB4D81392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419" y="3990143"/>
            <a:ext cx="1367263" cy="14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79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6 world points for which we know image locations</a:t>
            </a:r>
          </a:p>
          <a:p>
            <a:r>
              <a:rPr lang="en-US" dirty="0"/>
              <a:t>Would any 6 points work?</a:t>
            </a:r>
          </a:p>
          <a:p>
            <a:pPr lvl="1"/>
            <a:r>
              <a:rPr lang="en-US" dirty="0"/>
              <a:t>What if all 6 points are the same?</a:t>
            </a:r>
          </a:p>
          <a:p>
            <a:r>
              <a:rPr lang="en-US" dirty="0"/>
              <a:t>Need at least 6 non-coplanar points!</a:t>
            </a:r>
          </a:p>
        </p:txBody>
      </p:sp>
    </p:spTree>
    <p:extLst>
      <p:ext uri="{BB962C8B-B14F-4D97-AF65-F5344CB8AC3E}">
        <p14:creationId xmlns:p14="http://schemas.microsoft.com/office/powerpoint/2010/main" val="74637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7131845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720327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7381875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2524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2509839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495551" y="4500564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09751" y="4529139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0881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93007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16782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Z’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</p:spTree>
    <p:extLst>
      <p:ext uri="{BB962C8B-B14F-4D97-AF65-F5344CB8AC3E}">
        <p14:creationId xmlns:p14="http://schemas.microsoft.com/office/powerpoint/2010/main" val="69143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Callout 13"/>
          <p:cNvSpPr/>
          <p:nvPr/>
        </p:nvSpPr>
        <p:spPr>
          <a:xfrm>
            <a:off x="6130290" y="1943100"/>
            <a:ext cx="1314450" cy="106299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28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5513070" y="2400300"/>
            <a:ext cx="605790" cy="868680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perspective projection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410" y="2360930"/>
            <a:ext cx="40386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90" y="5011420"/>
            <a:ext cx="2438400" cy="469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0120" y="3234690"/>
            <a:ext cx="21031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Camera </a:t>
            </a:r>
            <a:r>
              <a:rPr lang="en-US" dirty="0" err="1"/>
              <a:t>intrinsics</a:t>
            </a:r>
            <a:r>
              <a:rPr lang="en-US" dirty="0"/>
              <a:t>: how your camera handles pixel. Changes if you change your camera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0070" y="1348741"/>
            <a:ext cx="49149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Camera </a:t>
            </a:r>
            <a:r>
              <a:rPr lang="en-US" dirty="0" err="1"/>
              <a:t>extrinsics</a:t>
            </a:r>
            <a:r>
              <a:rPr lang="en-US" dirty="0"/>
              <a:t>: where your camera is relative to the world. Changes if you move the camera</a:t>
            </a:r>
          </a:p>
        </p:txBody>
      </p:sp>
    </p:spTree>
    <p:extLst>
      <p:ext uri="{BB962C8B-B14F-4D97-AF65-F5344CB8AC3E}">
        <p14:creationId xmlns:p14="http://schemas.microsoft.com/office/powerpoint/2010/main" val="8676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object of interest is plane?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that uncommon</a:t>
            </a:r>
            <a:r>
              <a:rPr lang="mr-IN" dirty="0"/>
              <a:t>…</a:t>
            </a:r>
            <a:r>
              <a:rPr lang="en-US" dirty="0"/>
              <a:t>.</a:t>
            </a:r>
          </a:p>
        </p:txBody>
      </p:sp>
      <p:pic>
        <p:nvPicPr>
          <p:cNvPr id="4" name="Picture 3" descr="Screen Shot 2015-02-23 at 11.19.47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561114"/>
            <a:ext cx="4652010" cy="288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10" y="2561114"/>
            <a:ext cx="4334083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5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object of interest is plane?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9A1639F-E194-9240-84AA-A7BB6CB7A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978" y="1825625"/>
            <a:ext cx="5943821" cy="4351338"/>
          </a:xfrm>
        </p:spPr>
        <p:txBody>
          <a:bodyPr/>
          <a:lstStyle/>
          <a:p>
            <a:r>
              <a:rPr lang="en-US" dirty="0"/>
              <a:t>Let’s choose world coordinate system so that plane is X-Y plane</a:t>
            </a:r>
          </a:p>
        </p:txBody>
      </p:sp>
      <p:sp>
        <p:nvSpPr>
          <p:cNvPr id="4" name="Triangle 3"/>
          <p:cNvSpPr/>
          <p:nvPr/>
        </p:nvSpPr>
        <p:spPr>
          <a:xfrm rot="5400000">
            <a:off x="4388647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77129" y="2217182"/>
            <a:ext cx="2004448" cy="2683266"/>
            <a:chOff x="5967977" y="2102882"/>
            <a:chExt cx="2004448" cy="2683266"/>
          </a:xfrm>
        </p:grpSpPr>
        <p:sp>
          <p:nvSpPr>
            <p:cNvPr id="6" name="TextBox 5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Y’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X’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Z’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12264" y="3396661"/>
              <a:ext cx="160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638677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/>
          <p:cNvSpPr/>
          <p:nvPr/>
        </p:nvSpPr>
        <p:spPr>
          <a:xfrm rot="2428894">
            <a:off x="279634" y="3154702"/>
            <a:ext cx="1671638" cy="928688"/>
          </a:xfrm>
          <a:prstGeom prst="parallelogram">
            <a:avLst>
              <a:gd name="adj" fmla="val 5342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078233" y="3613740"/>
            <a:ext cx="533311" cy="2295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37131" y="3400426"/>
            <a:ext cx="478322" cy="442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B58C2AE-EACF-5A4C-B988-368E77D53241}"/>
              </a:ext>
            </a:extLst>
          </p:cNvPr>
          <p:cNvSpPr txBox="1"/>
          <p:nvPr/>
        </p:nvSpPr>
        <p:spPr>
          <a:xfrm>
            <a:off x="1611544" y="3592475"/>
            <a:ext cx="441100" cy="38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83B61-852B-514B-92A0-26261449906E}"/>
              </a:ext>
            </a:extLst>
          </p:cNvPr>
          <p:cNvSpPr txBox="1"/>
          <p:nvPr/>
        </p:nvSpPr>
        <p:spPr>
          <a:xfrm>
            <a:off x="368405" y="3343278"/>
            <a:ext cx="441100" cy="38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3E0DA6-1884-B049-A520-68DDAFAFA4B5}"/>
              </a:ext>
            </a:extLst>
          </p:cNvPr>
          <p:cNvCxnSpPr/>
          <p:nvPr/>
        </p:nvCxnSpPr>
        <p:spPr>
          <a:xfrm flipH="1" flipV="1">
            <a:off x="1078231" y="2433602"/>
            <a:ext cx="17346" cy="1373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4ED71B-BAE7-BC48-BF5C-5019FF786854}"/>
              </a:ext>
            </a:extLst>
          </p:cNvPr>
          <p:cNvSpPr txBox="1"/>
          <p:nvPr/>
        </p:nvSpPr>
        <p:spPr>
          <a:xfrm>
            <a:off x="1185249" y="2197154"/>
            <a:ext cx="48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5FB63C-BDAF-A14A-B4F3-8FA3BB9FD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70" y="2974689"/>
            <a:ext cx="4929305" cy="28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38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object of interest is a plane?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plane is equipped with two axes.</a:t>
            </a:r>
          </a:p>
          <a:p>
            <a:r>
              <a:rPr lang="en-US" dirty="0"/>
              <a:t>Points on the plane are represented by </a:t>
            </a:r>
            <a:r>
              <a:rPr lang="en-US" i="1" dirty="0"/>
              <a:t>two </a:t>
            </a:r>
            <a:r>
              <a:rPr lang="en-US" dirty="0" err="1"/>
              <a:t>euclidean</a:t>
            </a:r>
            <a:r>
              <a:rPr lang="en-US" dirty="0"/>
              <a:t> coordinates</a:t>
            </a:r>
          </a:p>
          <a:p>
            <a:r>
              <a:rPr lang="mr-IN" dirty="0"/>
              <a:t>…</a:t>
            </a:r>
            <a:r>
              <a:rPr lang="en-US" dirty="0"/>
              <a:t>Or 3 homogenous coordinates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065" y="4480391"/>
            <a:ext cx="24384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4480391"/>
            <a:ext cx="24892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3155" y="3957171"/>
            <a:ext cx="248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B0F0"/>
                </a:solidFill>
              </a:rPr>
              <a:t>3D object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6895" y="3959562"/>
            <a:ext cx="272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2D object (plane)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3484245" y="4860176"/>
            <a:ext cx="1219200" cy="1129145"/>
          </a:xfrm>
          <a:prstGeom prst="upArrowCallout">
            <a:avLst>
              <a:gd name="adj1" fmla="val 13750"/>
              <a:gd name="adj2" fmla="val 15625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 x 4</a:t>
            </a:r>
          </a:p>
        </p:txBody>
      </p:sp>
      <p:sp>
        <p:nvSpPr>
          <p:cNvPr id="10" name="Up Arrow Callout 9"/>
          <p:cNvSpPr/>
          <p:nvPr/>
        </p:nvSpPr>
        <p:spPr>
          <a:xfrm>
            <a:off x="8128635" y="4860175"/>
            <a:ext cx="1219200" cy="1129145"/>
          </a:xfrm>
          <a:prstGeom prst="upArrowCallout">
            <a:avLst>
              <a:gd name="adj1" fmla="val 13750"/>
              <a:gd name="adj2" fmla="val 15625"/>
              <a:gd name="adj3" fmla="val 25000"/>
              <a:gd name="adj4" fmla="val 649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 x 3</a:t>
            </a:r>
          </a:p>
        </p:txBody>
      </p:sp>
    </p:spTree>
    <p:extLst>
      <p:ext uri="{BB962C8B-B14F-4D97-AF65-F5344CB8AC3E}">
        <p14:creationId xmlns:p14="http://schemas.microsoft.com/office/powerpoint/2010/main" val="2279475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object of interest is a plane?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397764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Homography</a:t>
            </a:r>
            <a:r>
              <a:rPr lang="en-US" dirty="0"/>
              <a:t> maps points on the plane to pixels in the image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810" y="2777321"/>
            <a:ext cx="2489200" cy="469900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3522345" y="3157105"/>
            <a:ext cx="1219200" cy="1129145"/>
          </a:xfrm>
          <a:prstGeom prst="upArrowCallout">
            <a:avLst>
              <a:gd name="adj1" fmla="val 13750"/>
              <a:gd name="adj2" fmla="val 15625"/>
              <a:gd name="adj3" fmla="val 25000"/>
              <a:gd name="adj4" fmla="val 649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</a:t>
            </a:r>
            <a:r>
              <a:rPr lang="en-US"/>
              <a:t>x 3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2890520" y="1886893"/>
            <a:ext cx="2501900" cy="8229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Homography</a:t>
            </a:r>
            <a:endParaRPr lang="en-US" sz="2400" b="1" dirty="0"/>
          </a:p>
        </p:txBody>
      </p:sp>
      <p:pic>
        <p:nvPicPr>
          <p:cNvPr id="7" name="Picture 6" descr="Screen Shot 2015-02-23 at 11.19.47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1670" y="2401094"/>
            <a:ext cx="465201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8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</a:t>
            </a:r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929505"/>
          </a:xfrm>
        </p:spPr>
        <p:txBody>
          <a:bodyPr/>
          <a:lstStyle/>
          <a:p>
            <a:r>
              <a:rPr lang="en-US" dirty="0"/>
              <a:t>How many parameters does a </a:t>
            </a:r>
            <a:r>
              <a:rPr lang="en-US" dirty="0" err="1"/>
              <a:t>homography</a:t>
            </a:r>
            <a:r>
              <a:rPr lang="en-US" dirty="0"/>
              <a:t> have?</a:t>
            </a:r>
          </a:p>
          <a:p>
            <a:r>
              <a:rPr lang="en-US" dirty="0"/>
              <a:t>Given a single point on the plane and corresponding image location, what does that tell us?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20" y="3531394"/>
            <a:ext cx="24892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4136231"/>
            <a:ext cx="5754370" cy="14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5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</a:t>
            </a:r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929505"/>
          </a:xfrm>
        </p:spPr>
        <p:txBody>
          <a:bodyPr/>
          <a:lstStyle/>
          <a:p>
            <a:r>
              <a:rPr lang="en-US" dirty="0"/>
              <a:t>How many parameters does a </a:t>
            </a:r>
            <a:r>
              <a:rPr lang="en-US" dirty="0" err="1"/>
              <a:t>homography</a:t>
            </a:r>
            <a:r>
              <a:rPr lang="en-US" dirty="0"/>
              <a:t> have?</a:t>
            </a:r>
          </a:p>
          <a:p>
            <a:r>
              <a:rPr lang="en-US" dirty="0"/>
              <a:t>Given a single point on the plane and corresponding image location, what does that tell us?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Convince yourself that this gives 2 linear equations!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90" y="3559841"/>
            <a:ext cx="5754370" cy="1461071"/>
          </a:xfrm>
          <a:prstGeom prst="rect">
            <a:avLst/>
          </a:prstGeom>
        </p:spPr>
      </p:pic>
      <p:sp>
        <p:nvSpPr>
          <p:cNvPr id="6" name="Curved Right Arrow 5"/>
          <p:cNvSpPr/>
          <p:nvPr/>
        </p:nvSpPr>
        <p:spPr>
          <a:xfrm flipV="1">
            <a:off x="1889760" y="3559840"/>
            <a:ext cx="1280160" cy="13436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36290" y="4470046"/>
            <a:ext cx="72009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1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</a:t>
            </a:r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Homography has 9 parameters</a:t>
            </a:r>
          </a:p>
          <a:p>
            <a:r>
              <a:rPr lang="en-US" dirty="0"/>
              <a:t>But can’t determine scale factor, so only 8: 4 points!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because we will have noise: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5032375"/>
            <a:ext cx="44577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3194050"/>
            <a:ext cx="3797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46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</a:t>
            </a:r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92950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Screen Shot 2015-02-23 at 11.19.47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4010" y="2583974"/>
            <a:ext cx="9063990" cy="31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0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r>
              <a:rPr lang="en-US" dirty="0"/>
              <a:t> for image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mapping from one plane to another!</a:t>
            </a:r>
          </a:p>
          <a:p>
            <a:r>
              <a:rPr lang="en-US" dirty="0"/>
              <a:t>Can also be used to align one photo of a plane to another photo of the same 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5905" y="4688839"/>
            <a:ext cx="1520190" cy="1623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461260" y="3943350"/>
            <a:ext cx="1451610" cy="38862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rot="19385067">
            <a:off x="7860030" y="3375661"/>
            <a:ext cx="1451610" cy="731520"/>
          </a:xfrm>
          <a:prstGeom prst="trapezoid">
            <a:avLst>
              <a:gd name="adj" fmla="val 54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1620" y="6311899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plane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2685" y="4319507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50593" y="4167936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511047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r>
              <a:rPr lang="en-US" dirty="0"/>
              <a:t> for image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be used to align one photo of a plane to another photo of the same plane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95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43200" y="6400801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7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5558790" y="2263140"/>
            <a:ext cx="1908810" cy="1280160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perspective projection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410" y="2360930"/>
            <a:ext cx="40386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210" y="4977130"/>
            <a:ext cx="2438400" cy="46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3040" y="3554730"/>
            <a:ext cx="2560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Camera parameters</a:t>
            </a:r>
          </a:p>
        </p:txBody>
      </p:sp>
    </p:spTree>
    <p:extLst>
      <p:ext uri="{BB962C8B-B14F-4D97-AF65-F5344CB8AC3E}">
        <p14:creationId xmlns:p14="http://schemas.microsoft.com/office/powerpoint/2010/main" val="700204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/>
              <a:t>Given images A and B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image features for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Match features between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homography</a:t>
            </a:r>
            <a:r>
              <a:rPr lang="en-US" dirty="0"/>
              <a:t> between A and B</a:t>
            </a:r>
          </a:p>
          <a:p>
            <a:pPr marL="514350" indent="-514350">
              <a:buNone/>
            </a:pPr>
            <a:r>
              <a:rPr lang="en-US" dirty="0"/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41727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Fitting: find the parameters of a model that best fit the data</a:t>
            </a:r>
          </a:p>
          <a:p>
            <a:r>
              <a:rPr lang="en-US" dirty="0"/>
              <a:t>Other examples:</a:t>
            </a:r>
          </a:p>
          <a:p>
            <a:pPr lvl="1"/>
            <a:r>
              <a:rPr lang="en-US" dirty="0"/>
              <a:t>least squares linear regression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in general</a:t>
            </a:r>
          </a:p>
        </p:txBody>
      </p:sp>
    </p:spTree>
    <p:extLst>
      <p:ext uri="{BB962C8B-B14F-4D97-AF65-F5344CB8AC3E}">
        <p14:creationId xmlns:p14="http://schemas.microsoft.com/office/powerpoint/2010/main" val="1943372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squares: linear regression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776" y="1963738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 rot="5400000" flipH="1" flipV="1">
            <a:off x="4629615" y="2506277"/>
            <a:ext cx="3066584" cy="29885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872986" y="4162219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 = </a:t>
            </a:r>
            <a:r>
              <a:rPr lang="en-US" dirty="0" err="1"/>
              <a:t>mx</a:t>
            </a:r>
            <a:r>
              <a:rPr lang="en-US" dirty="0"/>
              <a:t> +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1" y="301364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98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207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049" y="1524001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24" name="Line 4"/>
          <p:cNvSpPr>
            <a:spLocks noChangeShapeType="1"/>
          </p:cNvSpPr>
          <p:nvPr/>
        </p:nvSpPr>
        <p:spPr bwMode="auto">
          <a:xfrm flipV="1">
            <a:off x="4579896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5" name="Line 5"/>
          <p:cNvSpPr>
            <a:spLocks noChangeShapeType="1"/>
          </p:cNvSpPr>
          <p:nvPr/>
        </p:nvSpPr>
        <p:spPr bwMode="auto">
          <a:xfrm flipV="1">
            <a:off x="6542046" y="2876551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6" name="Line 6"/>
          <p:cNvSpPr>
            <a:spLocks noChangeShapeType="1"/>
          </p:cNvSpPr>
          <p:nvPr/>
        </p:nvSpPr>
        <p:spPr bwMode="auto">
          <a:xfrm flipV="1">
            <a:off x="5522871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1" y="5495231"/>
            <a:ext cx="5263373" cy="10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512362" y="3048000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 error</a:t>
            </a:r>
          </a:p>
        </p:txBody>
      </p:sp>
    </p:spTree>
    <p:extLst>
      <p:ext uri="{BB962C8B-B14F-4D97-AF65-F5344CB8AC3E}">
        <p14:creationId xmlns:p14="http://schemas.microsoft.com/office/powerpoint/2010/main" val="833656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19474"/>
            <a:ext cx="8839201" cy="40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729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556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45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58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394186" y="2435614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1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7620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70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39194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04854" y="57912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Problem: Fit a line to these </a:t>
            </a:r>
            <a:r>
              <a:rPr lang="en-US" dirty="0" err="1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867400" y="38100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05600" y="36576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38854" y="57912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Least squares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hypothesized line</a:t>
            </a:r>
          </a:p>
          <a:p>
            <a:r>
              <a:rPr lang="en-US" dirty="0"/>
              <a:t>Count the number of points that “agree” with the line</a:t>
            </a:r>
          </a:p>
          <a:p>
            <a:pPr lvl="1"/>
            <a:r>
              <a:rPr lang="en-US" dirty="0"/>
              <a:t>“Agree” = within a small distance of the line</a:t>
            </a:r>
          </a:p>
          <a:p>
            <a:pPr lvl="1"/>
            <a:r>
              <a:rPr lang="en-US" dirty="0"/>
              <a:t>I.e., the </a:t>
            </a:r>
            <a:r>
              <a:rPr lang="en-US" b="1" dirty="0"/>
              <a:t>inliers </a:t>
            </a:r>
            <a:r>
              <a:rPr lang="en-US" dirty="0"/>
              <a:t>to that line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36459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6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05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20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32218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795260" cy="4351338"/>
          </a:xfrm>
        </p:spPr>
        <p:txBody>
          <a:bodyPr/>
          <a:lstStyle/>
          <a:p>
            <a:r>
              <a:rPr lang="en-US" dirty="0"/>
              <a:t>Goal: find the parameters of the camera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Tells you where the camera is relative to the world/particular objects</a:t>
            </a:r>
          </a:p>
          <a:p>
            <a:pPr lvl="1"/>
            <a:r>
              <a:rPr lang="en-US" dirty="0"/>
              <a:t>Equivalently, tells you where objects are relative to the camera</a:t>
            </a:r>
          </a:p>
          <a:p>
            <a:pPr lvl="1"/>
            <a:r>
              <a:rPr lang="en-US" dirty="0"/>
              <a:t>Can allow you to ”render” new objects into the scene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410" y="2360930"/>
            <a:ext cx="4038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47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993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81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72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77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20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13994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Unlike least-squares, no simple closed-form solution </a:t>
            </a:r>
          </a:p>
          <a:p>
            <a:endParaRPr lang="en-US" dirty="0"/>
          </a:p>
          <a:p>
            <a:r>
              <a:rPr lang="en-US" dirty="0"/>
              <a:t>Hypothesize-and-test</a:t>
            </a:r>
          </a:p>
          <a:p>
            <a:pPr lvl="1"/>
            <a:r>
              <a:rPr lang="en-US" dirty="0"/>
              <a:t>Try out many lines, keep the best one</a:t>
            </a:r>
          </a:p>
          <a:p>
            <a:pPr lvl="1"/>
            <a:r>
              <a:rPr lang="en-US" dirty="0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7596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8751353" y="22639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8141753" y="19591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10046753" y="2949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9437153" y="28735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7074953" y="2568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7455953" y="2949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6693953" y="3330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9056153" y="9685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9208553" y="15781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7913153" y="24925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8141753" y="19591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9437153" y="5113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8751353" y="1806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8522753" y="16543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9970553" y="5113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9437153" y="12733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9894353" y="8923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7379753" y="7399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8979953" y="32545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8675153" y="37879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7760753" y="1044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8751353" y="22639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8141753" y="1959168"/>
            <a:ext cx="240247" cy="250633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8751353" y="2263968"/>
            <a:ext cx="240247" cy="250633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1600201" y="152400"/>
            <a:ext cx="568542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RANSAC (Random Sample Consensus)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676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2247" y="6550224"/>
            <a:ext cx="1869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Illustration by Savarese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800" y="1143000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1376216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9762705" y="3055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9153105" y="2979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6790905" y="2674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7171905" y="3055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6409905" y="3436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8772105" y="1074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8924505" y="1683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7629105" y="2598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9153105" y="616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8467305" y="1912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8238705" y="1759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9686505" y="616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9153105" y="1378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9610305" y="997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7095705" y="845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8695905" y="3360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8391105" y="3893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7476705" y="1150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833304" y="179388"/>
            <a:ext cx="138005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6562305" y="1524245"/>
            <a:ext cx="3427141" cy="1676156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676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0" y="1143000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184857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9762705" y="3055271"/>
            <a:ext cx="226741" cy="230867"/>
          </a:xfrm>
          <a:prstGeom prst="ellipse">
            <a:avLst/>
          </a:prstGeom>
          <a:solidFill>
            <a:srgbClr val="0070C0"/>
          </a:solidFill>
          <a:ln w="508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9153105" y="2979071"/>
            <a:ext cx="226741" cy="230867"/>
          </a:xfrm>
          <a:prstGeom prst="ellipse">
            <a:avLst/>
          </a:prstGeom>
          <a:solidFill>
            <a:srgbClr val="0070C0"/>
          </a:solidFill>
          <a:ln w="508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6790905" y="2674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7171905" y="3055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6409905" y="3436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8772105" y="1074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8924505" y="1683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7629105" y="2598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9153105" y="616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8467305" y="1912271"/>
            <a:ext cx="226741" cy="230867"/>
          </a:xfrm>
          <a:prstGeom prst="ellipse">
            <a:avLst/>
          </a:prstGeom>
          <a:solidFill>
            <a:srgbClr val="0070C0"/>
          </a:solidFill>
          <a:ln w="508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8238705" y="1759871"/>
            <a:ext cx="226741" cy="230867"/>
          </a:xfrm>
          <a:prstGeom prst="ellipse">
            <a:avLst/>
          </a:prstGeom>
          <a:solidFill>
            <a:srgbClr val="0070C0"/>
          </a:solidFill>
          <a:ln w="508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9686505" y="616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9153105" y="1378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9610305" y="997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7095705" y="845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8695905" y="3360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8391105" y="3893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7476705" y="1150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833304" y="179388"/>
            <a:ext cx="138005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6562305" y="1524245"/>
            <a:ext cx="3427141" cy="1676156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678259" y="520749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208779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0" y="1143000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Line fitting example</a:t>
            </a:r>
          </a:p>
        </p:txBody>
      </p:sp>
      <p:sp>
        <p:nvSpPr>
          <p:cNvPr id="40" name="Line 30">
            <a:extLst>
              <a:ext uri="{FF2B5EF4-FFF2-40B4-BE49-F238E27FC236}">
                <a16:creationId xmlns:a16="http://schemas.microsoft.com/office/drawing/2014/main" id="{9A580C99-9B0F-0342-B8E9-00B8E13BB1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2851" y="3190261"/>
            <a:ext cx="276591" cy="476877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1" name="Object 31">
            <a:extLst>
              <a:ext uri="{FF2B5EF4-FFF2-40B4-BE49-F238E27FC236}">
                <a16:creationId xmlns:a16="http://schemas.microsoft.com/office/drawing/2014/main" id="{7D109FE9-B39B-B541-9DF8-74DF924B7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692967"/>
              </p:ext>
            </p:extLst>
          </p:nvPr>
        </p:nvGraphicFramePr>
        <p:xfrm>
          <a:off x="10171974" y="2889666"/>
          <a:ext cx="300946" cy="38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1505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1974" y="2889666"/>
                        <a:ext cx="300946" cy="382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32">
            <a:extLst>
              <a:ext uri="{FF2B5EF4-FFF2-40B4-BE49-F238E27FC236}">
                <a16:creationId xmlns:a16="http://schemas.microsoft.com/office/drawing/2014/main" id="{0839FA3B-AF3D-224E-B4C4-6709165536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89445" y="2707278"/>
            <a:ext cx="276591" cy="512424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59D10191-85B1-C349-BD33-15AF6D570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5675" y="991613"/>
            <a:ext cx="3657600" cy="1750741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BED6E884-517E-1249-B0F7-08464F1CE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841" y="1709011"/>
            <a:ext cx="4131338" cy="1978289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72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6006841" y="2363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6387841" y="2744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5625841" y="3125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7988041" y="7634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8140441" y="13730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6845041" y="22874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7073641" y="17540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8369041" y="3062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7683241" y="1601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7454641" y="14492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8902441" y="3062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8369041" y="10682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8826241" y="6872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6311641" y="5348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8978641" y="2744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7911841" y="30494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7607041" y="35828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8369041" y="26684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6692641" y="839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7683241" y="20588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6006841" y="23636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6387841" y="2744663"/>
            <a:ext cx="282498" cy="297775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5625841" y="31256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7988041" y="7634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8140441" y="13730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6845041" y="2287463"/>
            <a:ext cx="282498" cy="297775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7073641" y="17540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8369041" y="3062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7683241" y="16016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7454641" y="14492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8902441" y="3062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8369041" y="10682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8826241" y="6872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7683241" y="20588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5092441" y="3194837"/>
            <a:ext cx="533400" cy="55527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44827"/>
              </p:ext>
            </p:extLst>
          </p:nvPr>
        </p:nvGraphicFramePr>
        <p:xfrm>
          <a:off x="4940042" y="3539324"/>
          <a:ext cx="357370" cy="45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1423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042" y="3539324"/>
                        <a:ext cx="357370" cy="454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5653667" y="3780264"/>
            <a:ext cx="505573" cy="478222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1833304" y="179388"/>
            <a:ext cx="138005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5449811" y="306261"/>
            <a:ext cx="3735128" cy="3633769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8685214" y="3657601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4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214" y="3657601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676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</p:spTree>
    <p:extLst>
      <p:ext uri="{BB962C8B-B14F-4D97-AF65-F5344CB8AC3E}">
        <p14:creationId xmlns:p14="http://schemas.microsoft.com/office/powerpoint/2010/main" val="24216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All the inliers will agree with each other on the translation vector; the (hopefully small) number of outliers will (hopefully) disagree with each other</a:t>
            </a:r>
          </a:p>
          <a:p>
            <a:pPr lvl="2"/>
            <a:r>
              <a:rPr lang="en-US" dirty="0"/>
              <a:t>RANSAC only has guarantees if there are &lt; 50% outliers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“All good matches are alike; every bad match is bad in its own way.”</a:t>
            </a:r>
          </a:p>
          <a:p>
            <a:pPr lvl="1">
              <a:buNone/>
            </a:pPr>
            <a:r>
              <a:rPr lang="en-US" dirty="0"/>
              <a:t>				</a:t>
            </a:r>
            <a:r>
              <a:rPr lang="en-US" sz="2000" dirty="0"/>
              <a:t>– Tolstoy via Alyosha Efros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prstGeom prst="rect">
            <a:avLst/>
          </a:prstGeom>
          <a:noFill/>
          <a:ln/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638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i="1" dirty="0"/>
              <a:t>one</a:t>
            </a:r>
            <a:r>
              <a:rPr lang="en-US" dirty="0"/>
              <a:t>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another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7131845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720327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7381875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2524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2509839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495551" y="4500564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09751" y="4529139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0881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93007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16782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Z’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</p:spTree>
    <p:extLst>
      <p:ext uri="{BB962C8B-B14F-4D97-AF65-F5344CB8AC3E}">
        <p14:creationId xmlns:p14="http://schemas.microsoft.com/office/powerpoint/2010/main" val="384557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704258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Final step: 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2838450" y="1545766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450766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495800" y="2688766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1774366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93572" y="5203366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638800" y="25363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800" y="1850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181600" y="2231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181600" y="31459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334000" y="2917366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/>
            <a:r>
              <a:rPr lang="en-US" dirty="0"/>
              <a:t>Often model noise as Gaussian with some standard deviation (e.g., 3 pixels)</a:t>
            </a:r>
          </a:p>
          <a:p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/>
            <a:r>
              <a:rPr lang="en-US" dirty="0"/>
              <a:t>Suppose there are 20% outliers, and we want to find the correct answer with 99% probability </a:t>
            </a:r>
          </a:p>
          <a:p>
            <a:pPr lvl="1"/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26885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rounds?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to choose </a:t>
            </a:r>
            <a:r>
              <a:rPr lang="en-US" i="1" dirty="0"/>
              <a:t>k</a:t>
            </a:r>
            <a:r>
              <a:rPr lang="en-US" dirty="0"/>
              <a:t> samples each time</a:t>
            </a:r>
          </a:p>
          <a:p>
            <a:pPr lvl="1"/>
            <a:r>
              <a:rPr lang="en-US" dirty="0"/>
              <a:t>with an inlier ratio p</a:t>
            </a:r>
            <a:endParaRPr lang="en-US" i="1" dirty="0"/>
          </a:p>
          <a:p>
            <a:pPr lvl="1"/>
            <a:r>
              <a:rPr lang="en-US" dirty="0"/>
              <a:t>and we want the right answer with probability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>
            <p:extLst/>
          </p:nvPr>
        </p:nvGraphicFramePr>
        <p:xfrm>
          <a:off x="1981200" y="38100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inliers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8780463" y="6477001"/>
            <a:ext cx="1652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M. Pollefeys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1" y="60198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875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25 at 10.18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685801"/>
            <a:ext cx="8839200" cy="3041115"/>
          </a:xfrm>
          <a:prstGeom prst="rect">
            <a:avLst/>
          </a:prstGeom>
        </p:spPr>
      </p:pic>
      <p:graphicFrame>
        <p:nvGraphicFramePr>
          <p:cNvPr id="6" name="Group 6"/>
          <p:cNvGraphicFramePr>
            <a:graphicFrameLocks noGrp="1"/>
          </p:cNvGraphicFramePr>
          <p:nvPr>
            <p:extLst/>
          </p:nvPr>
        </p:nvGraphicFramePr>
        <p:xfrm>
          <a:off x="3352800" y="41148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inliers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1" y="63246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669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</a:t>
            </a:r>
            <a:r>
              <a:rPr lang="en-US" i="1" dirty="0"/>
              <a:t>k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1295399"/>
          </a:xfrm>
        </p:spPr>
        <p:txBody>
          <a:bodyPr>
            <a:normAutofit/>
          </a:bodyPr>
          <a:lstStyle/>
          <a:p>
            <a:r>
              <a:rPr lang="en-US" dirty="0"/>
              <a:t>For alignment, depends on the motion model</a:t>
            </a:r>
          </a:p>
          <a:p>
            <a:pPr lvl="1"/>
            <a:r>
              <a:rPr lang="en-US" dirty="0"/>
              <a:t>Here, each sample is a correspondence (pair of matching points)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4773526" cy="1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51816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075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Simple and general</a:t>
            </a:r>
          </a:p>
          <a:p>
            <a:pPr lvl="1"/>
            <a:r>
              <a:rPr lang="en-US" dirty="0"/>
              <a:t>Applicable to many different problems</a:t>
            </a:r>
          </a:p>
          <a:p>
            <a:pPr lvl="1"/>
            <a:r>
              <a:rPr lang="en-US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Sometimes too many iterations are required</a:t>
            </a:r>
          </a:p>
          <a:p>
            <a:pPr lvl="1"/>
            <a:r>
              <a:rPr lang="en-US" dirty="0"/>
              <a:t>Can fail for extremely low inlier ratios</a:t>
            </a:r>
          </a:p>
        </p:txBody>
      </p:sp>
    </p:spTree>
    <p:extLst>
      <p:ext uri="{BB962C8B-B14F-4D97-AF65-F5344CB8AC3E}">
        <p14:creationId xmlns:p14="http://schemas.microsoft.com/office/powerpoint/2010/main" val="23878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“voting”-based fitting scheme</a:t>
            </a:r>
          </a:p>
          <a:p>
            <a:r>
              <a:rPr lang="en-US" dirty="0"/>
              <a:t>Each hypothesis gets voted on by each data point, best hypothesis wins</a:t>
            </a:r>
          </a:p>
          <a:p>
            <a:endParaRPr lang="en-US" dirty="0"/>
          </a:p>
          <a:p>
            <a:r>
              <a:rPr lang="en-US" dirty="0"/>
              <a:t>There are many other types of voting schemes</a:t>
            </a:r>
          </a:p>
          <a:p>
            <a:pPr lvl="1"/>
            <a:r>
              <a:rPr lang="en-US" dirty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22192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2388870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/>
              <a:t>Need to estimate P</a:t>
            </a:r>
          </a:p>
          <a:p>
            <a:r>
              <a:rPr lang="en-US" dirty="0"/>
              <a:t>How many parameters does P have?</a:t>
            </a:r>
          </a:p>
          <a:p>
            <a:pPr lvl="1"/>
            <a:r>
              <a:rPr lang="en-US" dirty="0"/>
              <a:t>Size of P : 3 x 4</a:t>
            </a:r>
          </a:p>
          <a:p>
            <a:pPr lvl="1"/>
            <a:r>
              <a:rPr lang="en-US" dirty="0"/>
              <a:t>But: </a:t>
            </a:r>
          </a:p>
          <a:p>
            <a:pPr lvl="1"/>
            <a:r>
              <a:rPr lang="en-US" dirty="0"/>
              <a:t>P can only be known </a:t>
            </a:r>
            <a:r>
              <a:rPr lang="en-US" i="1" dirty="0" err="1"/>
              <a:t>upto</a:t>
            </a:r>
            <a:r>
              <a:rPr lang="en-US" i="1" dirty="0"/>
              <a:t> a scale</a:t>
            </a:r>
          </a:p>
          <a:p>
            <a:pPr lvl="1"/>
            <a:r>
              <a:rPr lang="en-US" i="1" dirty="0"/>
              <a:t>3*4 - 1 = 11 parameters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70" y="1731010"/>
            <a:ext cx="24384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3756661"/>
            <a:ext cx="2053590" cy="3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1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2388870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/>
              <a:t>Suppose we know that (X,Y,Z) in the world projects to (</a:t>
            </a:r>
            <a:r>
              <a:rPr lang="en-US" dirty="0" err="1"/>
              <a:t>x,y</a:t>
            </a:r>
            <a:r>
              <a:rPr lang="en-US" dirty="0"/>
              <a:t>) in the image.</a:t>
            </a:r>
          </a:p>
          <a:p>
            <a:r>
              <a:rPr lang="en-US" dirty="0"/>
              <a:t>How many equations does this provide?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70" y="3919220"/>
            <a:ext cx="2641600" cy="21971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78780" y="4754880"/>
            <a:ext cx="560070" cy="525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59040" y="4606291"/>
            <a:ext cx="28689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Need to convert equivalence into equality.</a:t>
            </a:r>
          </a:p>
        </p:txBody>
      </p:sp>
    </p:spTree>
    <p:extLst>
      <p:ext uri="{BB962C8B-B14F-4D97-AF65-F5344CB8AC3E}">
        <p14:creationId xmlns:p14="http://schemas.microsoft.com/office/powerpoint/2010/main" val="33378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2388870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/>
              <a:t>Suppose we know that (X,Y,Z) in the world projects to (</a:t>
            </a:r>
            <a:r>
              <a:rPr lang="en-US" dirty="0" err="1"/>
              <a:t>x,y</a:t>
            </a:r>
            <a:r>
              <a:rPr lang="en-US" dirty="0"/>
              <a:t>) in the image.</a:t>
            </a:r>
          </a:p>
          <a:p>
            <a:r>
              <a:rPr lang="en-US" dirty="0"/>
              <a:t>How many equations does this provide?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70" y="1731010"/>
            <a:ext cx="24384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3884930"/>
            <a:ext cx="2908300" cy="2197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038350" y="4229101"/>
                <a:ext cx="238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Note: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2400" dirty="0"/>
                  <a:t> is unknown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50" y="4229101"/>
                <a:ext cx="2388870" cy="830997"/>
              </a:xfrm>
              <a:prstGeom prst="rect">
                <a:avLst/>
              </a:prstGeom>
              <a:blipFill>
                <a:blip r:embed="rId4"/>
                <a:stretch>
                  <a:fillRect t="-3030" r="-634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31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2388870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/>
              <a:t>Suppose we know that (X,Y,Z) in the world projects to (</a:t>
            </a:r>
            <a:r>
              <a:rPr lang="en-US" dirty="0" err="1"/>
              <a:t>x,y</a:t>
            </a:r>
            <a:r>
              <a:rPr lang="en-US" dirty="0"/>
              <a:t>) in the image.</a:t>
            </a:r>
          </a:p>
          <a:p>
            <a:r>
              <a:rPr lang="en-US" dirty="0"/>
              <a:t>How many equations does this provide?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930" y="3873500"/>
            <a:ext cx="7239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32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2285</Words>
  <Application>Microsoft Macintosh PowerPoint</Application>
  <PresentationFormat>Widescreen</PresentationFormat>
  <Paragraphs>506</Paragraphs>
  <Slides>57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Office Theme</vt:lpstr>
      <vt:lpstr>Equation</vt:lpstr>
      <vt:lpstr>Calibration and homographies</vt:lpstr>
      <vt:lpstr>Final perspective projection</vt:lpstr>
      <vt:lpstr>Final perspective projection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 through non-linear minimization</vt:lpstr>
      <vt:lpstr>Reprojection error</vt:lpstr>
      <vt:lpstr>Camera calibration through non-linear minimization</vt:lpstr>
      <vt:lpstr>Camera calibration</vt:lpstr>
      <vt:lpstr>Camera calibration</vt:lpstr>
      <vt:lpstr>What if object of interest is plane?</vt:lpstr>
      <vt:lpstr>What if object of interest is plane?</vt:lpstr>
      <vt:lpstr>What if object of interest is a plane?</vt:lpstr>
      <vt:lpstr>What if object of interest is a plane?</vt:lpstr>
      <vt:lpstr>Fitting homographies</vt:lpstr>
      <vt:lpstr>Fitting homographies</vt:lpstr>
      <vt:lpstr>Fitting homographies</vt:lpstr>
      <vt:lpstr>Fitting homographies</vt:lpstr>
      <vt:lpstr>Homographies for image alignment</vt:lpstr>
      <vt:lpstr>Homographies for image alignment</vt:lpstr>
      <vt:lpstr>Image Alignment Algorithm</vt:lpstr>
      <vt:lpstr>Fitting in general</vt:lpstr>
      <vt:lpstr>Least squares: linear regression</vt:lpstr>
      <vt:lpstr>Linear regression</vt:lpstr>
      <vt:lpstr>Linear regression</vt:lpstr>
      <vt:lpstr>Outliers</vt:lpstr>
      <vt:lpstr>Robustness</vt:lpstr>
      <vt:lpstr>Idea</vt:lpstr>
      <vt:lpstr>Counting inliers</vt:lpstr>
      <vt:lpstr>Counting inliers</vt:lpstr>
      <vt:lpstr>Counting inliers</vt:lpstr>
      <vt:lpstr>How do we find the best line?</vt:lpstr>
      <vt:lpstr>PowerPoint Presentation</vt:lpstr>
      <vt:lpstr>PowerPoint Presentation</vt:lpstr>
      <vt:lpstr>PowerPoint Presentation</vt:lpstr>
      <vt:lpstr>PowerPoint Presentation</vt:lpstr>
      <vt:lpstr>RANSAC</vt:lpstr>
      <vt:lpstr>Translations</vt:lpstr>
      <vt:lpstr>RAndom SAmple Consensus</vt:lpstr>
      <vt:lpstr>RAndom SAmple Consensus</vt:lpstr>
      <vt:lpstr>RAndom SAmple Consensus</vt:lpstr>
      <vt:lpstr>Final step: least squares fit</vt:lpstr>
      <vt:lpstr>RANSAC</vt:lpstr>
      <vt:lpstr>How many rounds? </vt:lpstr>
      <vt:lpstr>PowerPoint Presentation</vt:lpstr>
      <vt:lpstr>How big is k?</vt:lpstr>
      <vt:lpstr>RANSAC pros and cons</vt:lpstr>
      <vt:lpstr>RANSAC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and homographies</dc:title>
  <dc:creator>Bharath Hariharan</dc:creator>
  <cp:lastModifiedBy>Bharath Hariharan</cp:lastModifiedBy>
  <cp:revision>7</cp:revision>
  <cp:lastPrinted>2019-03-20T16:38:57Z</cp:lastPrinted>
  <dcterms:created xsi:type="dcterms:W3CDTF">2019-03-20T02:17:28Z</dcterms:created>
  <dcterms:modified xsi:type="dcterms:W3CDTF">2019-03-22T13:25:12Z</dcterms:modified>
</cp:coreProperties>
</file>