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6" r:id="rId18"/>
    <p:sldId id="273" r:id="rId19"/>
    <p:sldId id="274" r:id="rId20"/>
    <p:sldId id="265" r:id="rId21"/>
    <p:sldId id="266" r:id="rId22"/>
    <p:sldId id="291" r:id="rId23"/>
    <p:sldId id="268" r:id="rId24"/>
    <p:sldId id="269" r:id="rId25"/>
    <p:sldId id="270" r:id="rId26"/>
    <p:sldId id="275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3E84-1037-0E43-9E17-68C82B05F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84F15-EBFB-C646-9E8D-228B5C1D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173D7-70F3-0146-BFF3-D42302A1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8A0B2-CE95-B045-A15F-400D2D18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4706D-8CC9-894B-A02F-8DBDB918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0F16-3373-6444-958C-BD82C5C3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3BA40-1A0B-8144-84EC-1BB4CFD01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48E8-6EF1-0C4F-B0CF-FBC47231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DA7C-AA01-1940-897B-93FFF661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7EE8-FFC5-244F-8C25-72D72EB9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3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E8DA5-D665-E54B-8742-F412560A0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5FC5B-9B9D-224A-B4F8-133917789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A90FD-0489-EC4F-A864-57F5E298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C9EC6-6B8E-3847-89D6-CABEACAC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0F7D5-6209-724C-A21A-1B1A3BC8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9411-DABF-AD48-90B8-1836307D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7663-63EF-0B4D-B526-4E5DA128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B069-5941-3E4F-835D-9052031F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1104-0894-CD46-AAD4-429A3DFA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C063-8F87-0F42-A354-796C4EBE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0F04-83B9-7E48-BBA2-1A375218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40244-A9B3-CA40-A808-07B65DA8D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8B74D-4CF2-CF45-A7CC-61B1E647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B2889-851F-B54A-9383-E2D4BA11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D503-2EF9-7A47-8E58-21C80142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DDF1-7C50-6C46-9130-A20C5C8F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E66C-CE69-F44C-A1C0-80CC47C93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263AE-83A5-E24C-9132-E8F22E2CF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50393-DE18-9C47-A3CC-CD89C7D4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43D2C-80B3-8144-9541-5DE80744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78A6-4DE5-8347-908E-6BE7BB8B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6A78-25A7-8844-8432-120C3DAA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BBD49-56D1-E64F-BA79-9682B529D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69C8C-3957-4E49-82E4-346167CCD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0083E-7FC8-2D43-BBDC-886F752F4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2C271-CF24-E948-8E9E-81AC86643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6913-FB43-A542-A7CA-94B04036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46433-B973-D840-98FD-384EA7B7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982DB-0737-1743-8437-AD67AB32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4860-2D24-7A45-A1DC-C0F074F5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88607-9936-D64A-9CB8-02F3D90F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08693-E128-0C4E-93FF-D4D786B8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B959B-721A-1546-86AE-024C07DE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2C495-E0F4-8D43-8438-56E163DF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E3F02-5836-5C4E-8C72-64F1D21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824C6-71B2-DA4F-9D58-85CE5A80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B1ED-F7CD-8143-800A-2D213217A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D2F5-D9CA-D946-91E6-06EAEB6C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9BD95-8A65-E341-8B45-7FC4A538C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A5FD2-955B-0E48-9703-CA0CE178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77A14-4C29-8C42-9C69-16499724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45605-7DA5-3142-811F-08031CB3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2384-5AD2-6242-8579-32149C2B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C5DB3-AA8C-044C-9DAF-2435DF7BE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DC6DD-C28E-8D48-A02B-68CA7311D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FD10E-7846-2B4C-9611-DF38CBA8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62002-CE86-104C-A380-B0CB1B89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6743C-3BE1-1842-A7D9-E4D428DE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75E9F-DACD-4447-BD9D-F1414E1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94AC8-0279-3B4C-A015-3E2680575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5CF7-9118-9A49-98A1-3CC306E3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815C-0007-054C-A34F-B1A0964F2416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38304-C841-EC43-81D9-1AC15DADD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8135-6BA9-8440-A45C-EC15CBA47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9A3D-85AC-8A47-92AF-10DC16A4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26C7-E2F7-C245-BF54-FE7CFE8F6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2801A-4D14-1F4F-914B-6ED209775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does not change the length of vectors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1" y="2638425"/>
            <a:ext cx="16383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0" y="3244850"/>
            <a:ext cx="3454400" cy="11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4640262"/>
            <a:ext cx="23368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5370513"/>
            <a:ext cx="2387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rotation matrices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975" y="2070894"/>
            <a:ext cx="23876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697162"/>
            <a:ext cx="30353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25" y="4394200"/>
            <a:ext cx="2108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775" y="4379913"/>
            <a:ext cx="24638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350" y="492918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8462" y="481012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75361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25625"/>
            <a:ext cx="4443413" cy="4351338"/>
          </a:xfrm>
        </p:spPr>
        <p:txBody>
          <a:bodyPr/>
          <a:lstStyle/>
          <a:p>
            <a:r>
              <a:rPr lang="en-US" dirty="0"/>
              <a:t>Rotations in 3D have an axis and an angle</a:t>
            </a:r>
          </a:p>
          <a:p>
            <a:r>
              <a:rPr lang="en-US" dirty="0"/>
              <a:t>Axis: vector that does not change when rotated</a:t>
            </a:r>
          </a:p>
          <a:p>
            <a:endParaRPr lang="en-US" dirty="0"/>
          </a:p>
          <a:p>
            <a:r>
              <a:rPr lang="en-US" dirty="0"/>
              <a:t>Rotation matrix has eigenvector that has eigenvalue 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10601" y="1614488"/>
            <a:ext cx="671513" cy="4214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163885" y="3586164"/>
            <a:ext cx="1335266" cy="331787"/>
          </a:xfrm>
          <a:custGeom>
            <a:avLst/>
            <a:gdLst>
              <a:gd name="connsiteX0" fmla="*/ 503865 w 1335266"/>
              <a:gd name="connsiteY0" fmla="*/ 0 h 331787"/>
              <a:gd name="connsiteX1" fmla="*/ 32378 w 1335266"/>
              <a:gd name="connsiteY1" fmla="*/ 157162 h 331787"/>
              <a:gd name="connsiteX2" fmla="*/ 1303965 w 1335266"/>
              <a:gd name="connsiteY2" fmla="*/ 328612 h 331787"/>
              <a:gd name="connsiteX3" fmla="*/ 975353 w 1335266"/>
              <a:gd name="connsiteY3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266" h="331787">
                <a:moveTo>
                  <a:pt x="503865" y="0"/>
                </a:moveTo>
                <a:cubicBezTo>
                  <a:pt x="201446" y="51196"/>
                  <a:pt x="-100972" y="102393"/>
                  <a:pt x="32378" y="157162"/>
                </a:cubicBezTo>
                <a:cubicBezTo>
                  <a:pt x="165728" y="211931"/>
                  <a:pt x="1146803" y="354806"/>
                  <a:pt x="1303965" y="328612"/>
                </a:cubicBezTo>
                <a:cubicBezTo>
                  <a:pt x="1461127" y="302418"/>
                  <a:pt x="975353" y="0"/>
                  <a:pt x="975353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3657600"/>
            <a:ext cx="1498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7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 from axis and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First define the following matrix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Interesting fact: this matrix represents cross product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0" y="3103562"/>
            <a:ext cx="5168900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75" y="6022975"/>
            <a:ext cx="2794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 from axis and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Rodrigues’ formula for rotation matrices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90850"/>
            <a:ext cx="7175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this be written as a matrix multiplication?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241935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everything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coordinate system so that center of the coordinate system is at pinhole and Z axis is along viewing direction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Perspective projection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3181350"/>
            <a:ext cx="28448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3" y="4678363"/>
            <a:ext cx="32893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579" y="4538028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4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projection equation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2650" y="3611880"/>
            <a:ext cx="7886700" cy="2565083"/>
          </a:xfrm>
        </p:spPr>
        <p:txBody>
          <a:bodyPr/>
          <a:lstStyle/>
          <a:p>
            <a:r>
              <a:rPr lang="en-US" dirty="0"/>
              <a:t>Is this equation linear?</a:t>
            </a:r>
          </a:p>
          <a:p>
            <a:r>
              <a:rPr lang="en-US" dirty="0"/>
              <a:t>Can this equation be represented by a matrix multiplication?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48581" y="146304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941" y="1580516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projection linear?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2373630"/>
            <a:ext cx="25527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990" y="2865120"/>
            <a:ext cx="2451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60" y="3322320"/>
            <a:ext cx="24003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050" y="2007870"/>
            <a:ext cx="24511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370" y="3116580"/>
            <a:ext cx="2387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5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projection be represented as a matrix multiplication?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0" y="1814831"/>
            <a:ext cx="5656580" cy="1344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71" y="3729356"/>
            <a:ext cx="1094375" cy="168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217421"/>
            <a:ext cx="289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Matrix multiplication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7840" y="4278631"/>
            <a:ext cx="289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Perspective projection</a:t>
            </a:r>
          </a:p>
        </p:txBody>
      </p:sp>
    </p:spTree>
    <p:extLst>
      <p:ext uri="{BB962C8B-B14F-4D97-AF65-F5344CB8AC3E}">
        <p14:creationId xmlns:p14="http://schemas.microsoft.com/office/powerpoint/2010/main" val="301852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projection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1" y="2483486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space of rays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3638207" cy="4351338"/>
              </a:xfrm>
            </p:spPr>
            <p:txBody>
              <a:bodyPr/>
              <a:lstStyle/>
              <a:p>
                <a:r>
                  <a:rPr lang="en-US" dirty="0"/>
                  <a:t>Every point on a ray maps it to a point on image plane</a:t>
                </a:r>
              </a:p>
              <a:p>
                <a:r>
                  <a:rPr lang="en-US" dirty="0"/>
                  <a:t>Perspective projection maps rays to points</a:t>
                </a:r>
              </a:p>
              <a:p>
                <a:r>
                  <a:rPr lang="en-US" dirty="0"/>
                  <a:t>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) map to the same image point (x,y,1)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3638207" cy="4351338"/>
              </a:xfrm>
              <a:blipFill>
                <a:blip r:embed="rId2"/>
                <a:stretch>
                  <a:fillRect l="-3136" t="-2632" r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198870" y="2099945"/>
            <a:ext cx="4469130" cy="3283586"/>
            <a:chOff x="397565" y="1398831"/>
            <a:chExt cx="5198510" cy="393914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036596" y="1398831"/>
              <a:ext cx="41268" cy="39391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97565" y="3558209"/>
              <a:ext cx="519851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25147" y="1515718"/>
              <a:ext cx="0" cy="382226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51724" y="1876910"/>
              <a:ext cx="1073424" cy="44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6595" y="3708712"/>
              <a:ext cx="924340" cy="44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927671" y="2909885"/>
            <a:ext cx="101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(x,y,1)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432031" y="2373006"/>
                <a:ext cx="1328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𝜆</m:t>
                    </m:r>
                    <m:r>
                      <a:rPr lang="en-US" sz="2000" i="1" dirty="0">
                        <a:latin typeface="Cambria Math" charset="0"/>
                      </a:rPr>
                      <m:t>𝑥</m:t>
                    </m:r>
                    <m:r>
                      <a:rPr lang="en-US" sz="2000" i="1" dirty="0">
                        <a:latin typeface="Cambria Math" charset="0"/>
                      </a:rPr>
                      <m:t>, </m:t>
                    </m:r>
                    <m:r>
                      <a:rPr lang="en-US" sz="2000" i="1" dirty="0">
                        <a:latin typeface="Cambria Math" charset="0"/>
                      </a:rPr>
                      <m:t>𝜆</m:t>
                    </m:r>
                    <m:r>
                      <a:rPr lang="en-US" sz="2000" i="1" dirty="0">
                        <a:latin typeface="Cambria Math" charset="0"/>
                      </a:rPr>
                      <m:t>𝑦</m:t>
                    </m:r>
                    <m:r>
                      <a:rPr lang="en-US" sz="2000" i="1" dirty="0">
                        <a:latin typeface="Cambria Math" charset="0"/>
                      </a:rPr>
                      <m:t>, </m:t>
                    </m:r>
                    <m:r>
                      <a:rPr lang="en-US" sz="2000" i="1" dirty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031" y="2373006"/>
                <a:ext cx="1328046" cy="400110"/>
              </a:xfrm>
              <a:prstGeom prst="rect">
                <a:avLst/>
              </a:prstGeom>
              <a:blipFill>
                <a:blip r:embed="rId3"/>
                <a:stretch>
                  <a:fillRect l="-3774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7893380" y="3167091"/>
            <a:ext cx="73152" cy="73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5947410" y="2197380"/>
            <a:ext cx="1148644" cy="605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70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7886700" cy="5032375"/>
              </a:xfrm>
            </p:spPr>
            <p:txBody>
              <a:bodyPr/>
              <a:lstStyle/>
              <a:p>
                <a:r>
                  <a:rPr lang="en-US" dirty="0"/>
                  <a:t>Standard 2D space (plane)          : Each point represented by 2 coordinates (</a:t>
                </a:r>
                <a:r>
                  <a:rPr lang="en-US" dirty="0" err="1"/>
                  <a:t>x,y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Projective 2D space (plane)       : Each “point”</a:t>
                </a:r>
                <a:br>
                  <a:rPr lang="en-US" dirty="0"/>
                </a:br>
                <a:r>
                  <a:rPr lang="en-US" dirty="0"/>
                  <a:t> represented by </a:t>
                </a:r>
                <a:r>
                  <a:rPr lang="en-US" i="1" dirty="0"/>
                  <a:t>3 </a:t>
                </a:r>
                <a:r>
                  <a:rPr lang="en-US" dirty="0"/>
                  <a:t>coordinates (</a:t>
                </a:r>
                <a:r>
                  <a:rPr lang="en-US" dirty="0" err="1"/>
                  <a:t>x,y,z</a:t>
                </a:r>
                <a:r>
                  <a:rPr lang="en-US" dirty="0"/>
                  <a:t>), BUT: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Mapping         to        (points to rays):</a:t>
                </a:r>
              </a:p>
              <a:p>
                <a:endParaRPr lang="en-US" dirty="0"/>
              </a:p>
              <a:p>
                <a:r>
                  <a:rPr lang="en-US" dirty="0"/>
                  <a:t>Mapping         to        (rays to points):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7886700" cy="5032375"/>
              </a:xfrm>
              <a:blipFill>
                <a:blip r:embed="rId2"/>
                <a:stretch>
                  <a:fillRect l="-1447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0" y="1837056"/>
            <a:ext cx="393918" cy="32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80" y="2780030"/>
            <a:ext cx="347266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460" y="5022851"/>
            <a:ext cx="2712938" cy="40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22" y="4573906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80" y="457835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42" y="5594986"/>
            <a:ext cx="345936" cy="28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640" y="5633720"/>
            <a:ext cx="305594" cy="27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660" y="601980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3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space and homogenous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        to        (points to rays):</a:t>
            </a:r>
          </a:p>
          <a:p>
            <a:endParaRPr lang="en-US" dirty="0"/>
          </a:p>
          <a:p>
            <a:r>
              <a:rPr lang="en-US" dirty="0"/>
              <a:t>Mapping         to        (rays to points):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change of coordinates</a:t>
            </a:r>
          </a:p>
          <a:p>
            <a:r>
              <a:rPr lang="en-US" dirty="0"/>
              <a:t>Also called </a:t>
            </a:r>
            <a:r>
              <a:rPr lang="en-US" i="1" dirty="0"/>
              <a:t>homogenous coordinates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22" y="1899286"/>
            <a:ext cx="345936" cy="28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80" y="1903730"/>
            <a:ext cx="305594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42" y="2920366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0" y="295910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460" y="2371091"/>
            <a:ext cx="2712938" cy="40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660" y="336804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4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standard Euclidean coordinates</a:t>
            </a:r>
          </a:p>
          <a:p>
            <a:pPr lvl="1"/>
            <a:r>
              <a:rPr lang="en-US" dirty="0"/>
              <a:t>2D points :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3D points :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 homogenous coordinates</a:t>
            </a:r>
          </a:p>
          <a:p>
            <a:pPr lvl="1"/>
            <a:r>
              <a:rPr lang="en-US" dirty="0"/>
              <a:t>2D points : (x,y,1)</a:t>
            </a:r>
          </a:p>
          <a:p>
            <a:pPr lvl="1"/>
            <a:r>
              <a:rPr lang="en-US" dirty="0"/>
              <a:t>3D points : (x,y,z,1)</a:t>
            </a:r>
          </a:p>
        </p:txBody>
      </p:sp>
    </p:spTree>
    <p:extLst>
      <p:ext uri="{BB962C8B-B14F-4D97-AF65-F5344CB8AC3E}">
        <p14:creationId xmlns:p14="http://schemas.microsoft.com/office/powerpoint/2010/main" val="944530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homogenous coordinates?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510" y="2020571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80" y="1888490"/>
            <a:ext cx="1358900" cy="1663700"/>
          </a:xfrm>
          <a:prstGeom prst="rect">
            <a:avLst/>
          </a:prstGeom>
        </p:spPr>
      </p:pic>
      <p:sp>
        <p:nvSpPr>
          <p:cNvPr id="10" name="Up Arrow Callout 9"/>
          <p:cNvSpPr/>
          <p:nvPr/>
        </p:nvSpPr>
        <p:spPr>
          <a:xfrm>
            <a:off x="4050030" y="345186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Homogenous coordinates of world point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7231380" y="347853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Homogenous coordinates of image point</a:t>
            </a:r>
          </a:p>
        </p:txBody>
      </p:sp>
    </p:spTree>
    <p:extLst>
      <p:ext uri="{BB962C8B-B14F-4D97-AF65-F5344CB8AC3E}">
        <p14:creationId xmlns:p14="http://schemas.microsoft.com/office/powerpoint/2010/main" val="3589800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homogenous coordinates?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4434840"/>
            <a:ext cx="7886700" cy="1742123"/>
          </a:xfrm>
        </p:spPr>
        <p:txBody>
          <a:bodyPr/>
          <a:lstStyle/>
          <a:p>
            <a:r>
              <a:rPr lang="en-US" dirty="0"/>
              <a:t>Perspective projection is matrix multiplication in homogenous coordinates!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510" y="2020571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80" y="1888490"/>
            <a:ext cx="1358900" cy="1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575" y="3879850"/>
            <a:ext cx="2425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48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homogenous coordinates?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Translation is matrix multiplication in homogenous coordinates!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3" y="1687513"/>
            <a:ext cx="5776913" cy="1971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7476" y="1543050"/>
            <a:ext cx="2486025" cy="230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87513"/>
            <a:ext cx="90678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75" y="4305301"/>
            <a:ext cx="5537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17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3760788"/>
            <a:ext cx="2169796" cy="138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60" y="1784662"/>
            <a:ext cx="2476500" cy="1472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510" y="1863403"/>
            <a:ext cx="1084580" cy="133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480" y="1731322"/>
            <a:ext cx="1358900" cy="166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287" y="4135438"/>
            <a:ext cx="1155700" cy="558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38775" y="4214814"/>
            <a:ext cx="985838" cy="41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7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homogenous coordinates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3" y="1990725"/>
            <a:ext cx="52705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3649662"/>
            <a:ext cx="3543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7131845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165127" y="2217182"/>
            <a:ext cx="3559648" cy="2683266"/>
            <a:chOff x="4412777" y="2102882"/>
            <a:chExt cx="35596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4486275" y="2914650"/>
              <a:ext cx="2924021" cy="5611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2777" y="2540738"/>
              <a:ext cx="116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P = </a:t>
              </a:r>
              <a:r>
                <a:rPr lang="en-US">
                  <a:solidFill>
                    <a:srgbClr val="00B0F0"/>
                  </a:solidFill>
                </a:rPr>
                <a:t>(X,Y,Z)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381875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2524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509839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495551" y="4500564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09751" y="4529139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0881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93007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916782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</p:spTree>
    <p:extLst>
      <p:ext uri="{BB962C8B-B14F-4D97-AF65-F5344CB8AC3E}">
        <p14:creationId xmlns:p14="http://schemas.microsoft.com/office/powerpoint/2010/main" val="3899710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1963738"/>
            <a:ext cx="1155700" cy="55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4263" y="1971675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x 4 : </a:t>
            </a:r>
            <a:r>
              <a:rPr lang="en-US" sz="2800"/>
              <a:t>Perspective projection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62" y="3548062"/>
            <a:ext cx="1220788" cy="90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38" y="2590800"/>
            <a:ext cx="1175627" cy="866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0926" y="2609850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x 4 </a:t>
            </a:r>
            <a:r>
              <a:rPr lang="en-US" sz="2800"/>
              <a:t>: Translation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76" y="3690939"/>
            <a:ext cx="4843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x 4 : Affine transformation (linear transformation + translation) </a:t>
            </a:r>
          </a:p>
        </p:txBody>
      </p:sp>
    </p:spTree>
    <p:extLst>
      <p:ext uri="{BB962C8B-B14F-4D97-AF65-F5344CB8AC3E}">
        <p14:creationId xmlns:p14="http://schemas.microsoft.com/office/powerpoint/2010/main" val="345575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62" y="1804987"/>
            <a:ext cx="1220788" cy="90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3725863"/>
            <a:ext cx="20955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4064" y="4329113"/>
            <a:ext cx="202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Euclidean</a:t>
            </a:r>
          </a:p>
        </p:txBody>
      </p:sp>
      <p:sp>
        <p:nvSpPr>
          <p:cNvPr id="9" name="Cube 8"/>
          <p:cNvSpPr/>
          <p:nvPr/>
        </p:nvSpPr>
        <p:spPr>
          <a:xfrm>
            <a:off x="4781550" y="3771901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6505575" y="3581401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62" y="1804987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4795837" y="3543301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6818114" y="3093987"/>
            <a:ext cx="2138121" cy="23889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287" y="3289301"/>
            <a:ext cx="1557038" cy="925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2125" y="4181475"/>
            <a:ext cx="306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Similarity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96927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62" y="1804987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4995862" y="3800475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818113" y="3093987"/>
            <a:ext cx="3306962" cy="2388939"/>
          </a:xfrm>
          <a:prstGeom prst="cube">
            <a:avLst>
              <a:gd name="adj" fmla="val 4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3032126"/>
            <a:ext cx="2497700" cy="109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8325" y="4214814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Anisotropic scaling </a:t>
            </a:r>
            <a:r>
              <a:rPr lang="en-US" sz="2400"/>
              <a:t>and translation</a:t>
            </a:r>
          </a:p>
        </p:txBody>
      </p:sp>
    </p:spTree>
    <p:extLst>
      <p:ext uri="{BB962C8B-B14F-4D97-AF65-F5344CB8AC3E}">
        <p14:creationId xmlns:p14="http://schemas.microsoft.com/office/powerpoint/2010/main" val="1129038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62" y="1804987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2295525" y="4186238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24062" y="2757489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General </a:t>
            </a:r>
            <a:r>
              <a:rPr lang="en-US" sz="2400"/>
              <a:t>affine transformation</a:t>
            </a:r>
            <a:endParaRPr lang="en-US" sz="2400" dirty="0"/>
          </a:p>
        </p:txBody>
      </p:sp>
      <p:sp>
        <p:nvSpPr>
          <p:cNvPr id="7" name="Parallelogram 6"/>
          <p:cNvSpPr/>
          <p:nvPr/>
        </p:nvSpPr>
        <p:spPr>
          <a:xfrm>
            <a:off x="5081589" y="4143376"/>
            <a:ext cx="1571625" cy="12287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5395913" y="3757614"/>
            <a:ext cx="2443163" cy="380999"/>
          </a:xfrm>
          <a:prstGeom prst="parallelogram">
            <a:avLst>
              <a:gd name="adj" fmla="val 31523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20491708">
            <a:off x="6118353" y="4037412"/>
            <a:ext cx="1943186" cy="1088321"/>
          </a:xfrm>
          <a:prstGeom prst="parallelogram">
            <a:avLst>
              <a:gd name="adj" fmla="val 6343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9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transformations in 2D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4" y="2128838"/>
            <a:ext cx="80962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47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95551" y="4500564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09751" y="4529139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50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1670685">
            <a:off x="2309814" y="4986338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81176" y="4486278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82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4498265">
            <a:off x="1524001" y="5519106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878852">
            <a:off x="1659821" y="4271966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0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7807704">
            <a:off x="1450455" y="4690769"/>
            <a:ext cx="1211368" cy="892802"/>
            <a:chOff x="1137549" y="4062253"/>
            <a:chExt cx="1211368" cy="892802"/>
          </a:xfrm>
        </p:grpSpPr>
        <p:cxnSp>
          <p:nvCxnSpPr>
            <p:cNvPr id="5" name="Straight Arrow Connector 4"/>
            <p:cNvCxnSpPr/>
            <p:nvPr/>
          </p:nvCxnSpPr>
          <p:spPr>
            <a:xfrm rot="13792296" flipH="1">
              <a:off x="1208177" y="3991625"/>
              <a:ext cx="892802" cy="1034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6822" y="450204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2782707">
            <a:off x="1602671" y="4129092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67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9841" y="2314576"/>
            <a:ext cx="1491484" cy="3428279"/>
            <a:chOff x="-34159" y="2314575"/>
            <a:chExt cx="1491484" cy="3428279"/>
          </a:xfrm>
        </p:grpSpPr>
        <p:grpSp>
          <p:nvGrpSpPr>
            <p:cNvPr id="22" name="Group 21"/>
            <p:cNvGrpSpPr/>
            <p:nvPr/>
          </p:nvGrpSpPr>
          <p:grpSpPr>
            <a:xfrm rot="7807704">
              <a:off x="-73545" y="4690769"/>
              <a:ext cx="1211368" cy="892802"/>
              <a:chOff x="1137549" y="4062253"/>
              <a:chExt cx="1211368" cy="8928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13792296" flipH="1">
                <a:off x="1208177" y="3991625"/>
                <a:ext cx="892802" cy="103405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836822" y="4502044"/>
                <a:ext cx="512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69006" y="2314575"/>
              <a:ext cx="559719" cy="2185988"/>
              <a:chOff x="669006" y="2314575"/>
              <a:chExt cx="559719" cy="218598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985838" y="2314575"/>
                <a:ext cx="14287" cy="21859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9006" y="2464190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Y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782707">
              <a:off x="226580" y="4033663"/>
              <a:ext cx="559719" cy="1081197"/>
              <a:chOff x="392781" y="4390750"/>
              <a:chExt cx="559719" cy="1081197"/>
            </a:xfrm>
          </p:grpSpPr>
          <p:cxnSp>
            <p:nvCxnSpPr>
              <p:cNvPr id="6" name="Straight Arrow Connector 5"/>
              <p:cNvCxnSpPr>
                <a:cxnSpLocks/>
              </p:cNvCxnSpPr>
              <p:nvPr/>
            </p:nvCxnSpPr>
            <p:spPr>
              <a:xfrm rot="18817293" flipH="1" flipV="1">
                <a:off x="164365" y="4880703"/>
                <a:ext cx="986364" cy="645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92781" y="5102615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35275" y="4463460"/>
              <a:ext cx="522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</a:rPr>
                <a:t>O’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0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0208 L 0.46693 -0.1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 and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represent a rotation?</a:t>
            </a:r>
          </a:p>
          <a:p>
            <a:r>
              <a:rPr lang="en-US" dirty="0"/>
              <a:t>A point in 3D: (X,Y,Z)</a:t>
            </a:r>
          </a:p>
          <a:p>
            <a:r>
              <a:rPr lang="en-US" dirty="0"/>
              <a:t>Rotations can be represented as a matrix multiplication</a:t>
            </a:r>
          </a:p>
          <a:p>
            <a:endParaRPr lang="en-US" dirty="0"/>
          </a:p>
          <a:p>
            <a:r>
              <a:rPr lang="en-US" dirty="0"/>
              <a:t>What are the properties of rotation matrices?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8" y="3709987"/>
            <a:ext cx="1638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556</Words>
  <Application>Microsoft Macintosh PowerPoint</Application>
  <PresentationFormat>Widescreen</PresentationFormat>
  <Paragraphs>166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Image formation</vt:lpstr>
      <vt:lpstr>The projection equation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Rotations and translations</vt:lpstr>
      <vt:lpstr>Properties of rotation matrices</vt:lpstr>
      <vt:lpstr>Properties of rotation matrices</vt:lpstr>
      <vt:lpstr>Rotation matrices</vt:lpstr>
      <vt:lpstr>Rotation matrices from axis and angle</vt:lpstr>
      <vt:lpstr>Rotation matrices from axis and angle</vt:lpstr>
      <vt:lpstr>Translations</vt:lpstr>
      <vt:lpstr>Putting everything together</vt:lpstr>
      <vt:lpstr>The projection equation</vt:lpstr>
      <vt:lpstr>Is projection linear?</vt:lpstr>
      <vt:lpstr>Can projection be represented as a matrix multiplication?</vt:lpstr>
      <vt:lpstr>The space of rays</vt:lpstr>
      <vt:lpstr>Projective space</vt:lpstr>
      <vt:lpstr>Projective space and homogenous coordinates</vt:lpstr>
      <vt:lpstr>Homogenous coordinates</vt:lpstr>
      <vt:lpstr>Why homogenous coordinates?</vt:lpstr>
      <vt:lpstr>Why homogenous coordinates?</vt:lpstr>
      <vt:lpstr>Why homogenous coordinates?</vt:lpstr>
      <vt:lpstr>Homogenous coordinates</vt:lpstr>
      <vt:lpstr>Homogenous coordinates</vt:lpstr>
      <vt:lpstr>Perspective projection in homogenous coordinates</vt:lpstr>
      <vt:lpstr>More about matrix transformations</vt:lpstr>
      <vt:lpstr>More about matrix transformations</vt:lpstr>
      <vt:lpstr>More about matrix transformations</vt:lpstr>
      <vt:lpstr>More about matrix transformations</vt:lpstr>
      <vt:lpstr>More about matrix transformations</vt:lpstr>
      <vt:lpstr>Matrix transformations in 2D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formation</dc:title>
  <dc:creator>Bharath Hariharan</dc:creator>
  <cp:lastModifiedBy>Bharath Hariharan</cp:lastModifiedBy>
  <cp:revision>1</cp:revision>
  <dcterms:created xsi:type="dcterms:W3CDTF">2019-03-11T01:43:48Z</dcterms:created>
  <dcterms:modified xsi:type="dcterms:W3CDTF">2019-03-11T01:51:48Z</dcterms:modified>
</cp:coreProperties>
</file>