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3" r:id="rId23"/>
    <p:sldId id="278" r:id="rId24"/>
    <p:sldId id="279" r:id="rId25"/>
    <p:sldId id="285" r:id="rId26"/>
    <p:sldId id="286" r:id="rId27"/>
    <p:sldId id="288" r:id="rId28"/>
    <p:sldId id="287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84" r:id="rId38"/>
    <p:sldId id="298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>
      <p:cViewPr varScale="1">
        <p:scale>
          <a:sx n="115" d="100"/>
          <a:sy n="115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40FD2-F8AE-8447-91ED-1E3E3C6CDBC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F91B1-4EE2-F545-BFB3-8AC842A606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4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3BAD9-62DC-9A40-8FF1-A7641B1D0B39}" type="datetimeFigureOut">
              <a:rPr lang="en-US" smtClean="0"/>
              <a:t>3/12/19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59E4E-5B87-B546-9A3F-9495D30D6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sp>
        <p:nvSpPr>
          <p:cNvPr id="10" name="Up Arrow Callout 9"/>
          <p:cNvSpPr/>
          <p:nvPr/>
        </p:nvSpPr>
        <p:spPr>
          <a:xfrm>
            <a:off x="2526030" y="345186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Homogenous coordinates of world point</a:t>
            </a:r>
          </a:p>
        </p:txBody>
      </p:sp>
      <p:sp>
        <p:nvSpPr>
          <p:cNvPr id="11" name="Up Arrow Callout 10"/>
          <p:cNvSpPr/>
          <p:nvPr/>
        </p:nvSpPr>
        <p:spPr>
          <a:xfrm>
            <a:off x="5707380" y="3478530"/>
            <a:ext cx="1783080" cy="24460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Homogenous coordinates of image point</a:t>
            </a:r>
          </a:p>
        </p:txBody>
      </p:sp>
    </p:spTree>
    <p:extLst>
      <p:ext uri="{BB962C8B-B14F-4D97-AF65-F5344CB8AC3E}">
        <p14:creationId xmlns:p14="http://schemas.microsoft.com/office/powerpoint/2010/main" val="691769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4434839"/>
            <a:ext cx="7886700" cy="1742123"/>
          </a:xfrm>
        </p:spPr>
        <p:txBody>
          <a:bodyPr/>
          <a:lstStyle/>
          <a:p>
            <a:r>
              <a:rPr lang="en-US" dirty="0"/>
              <a:t>Perspective projection is matrix multiplication in homogenous coordinates!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" y="1941830"/>
            <a:ext cx="2476500" cy="14722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10" y="2020570"/>
            <a:ext cx="1084580" cy="13301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480" y="1888490"/>
            <a:ext cx="1358900" cy="166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720" y="3799840"/>
            <a:ext cx="2425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4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homogenous coordinates?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Translation is matrix multiplication in homogenous coordinates!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687512"/>
            <a:ext cx="5776913" cy="19712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43475" y="1543050"/>
            <a:ext cx="2486025" cy="2300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7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513"/>
            <a:ext cx="9067800" cy="219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375" y="4305301"/>
            <a:ext cx="55372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2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8" y="3760787"/>
            <a:ext cx="2169796" cy="1382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960" y="1784662"/>
            <a:ext cx="2476500" cy="147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510" y="1863402"/>
            <a:ext cx="1084580" cy="13301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480" y="1731322"/>
            <a:ext cx="1358900" cy="166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4287" y="4135438"/>
            <a:ext cx="1155700" cy="558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14775" y="4214813"/>
            <a:ext cx="985838" cy="414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78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homogenous coordinates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156460"/>
            <a:ext cx="52705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0" y="3743960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16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1963738"/>
            <a:ext cx="1155700" cy="55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0263" y="1971675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 x 4 : </a:t>
            </a:r>
            <a:r>
              <a:rPr lang="en-US" sz="2800"/>
              <a:t>Perspective projection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3548061"/>
            <a:ext cx="1220788" cy="9000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37" y="2590800"/>
            <a:ext cx="1175627" cy="866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6926" y="2609850"/>
            <a:ext cx="4843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x 4 </a:t>
            </a:r>
            <a:r>
              <a:rPr lang="en-US" sz="2800"/>
              <a:t>: Translation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047876" y="3690938"/>
            <a:ext cx="4843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 x 4 : Affine transformation (linear transformation + translation) </a:t>
            </a:r>
          </a:p>
        </p:txBody>
      </p:sp>
    </p:spTree>
    <p:extLst>
      <p:ext uri="{BB962C8B-B14F-4D97-AF65-F5344CB8AC3E}">
        <p14:creationId xmlns:p14="http://schemas.microsoft.com/office/powerpoint/2010/main" val="130794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3725863"/>
            <a:ext cx="2095500" cy="40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63" y="4329112"/>
            <a:ext cx="202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Euclidean</a:t>
            </a:r>
          </a:p>
        </p:txBody>
      </p:sp>
      <p:sp>
        <p:nvSpPr>
          <p:cNvPr id="9" name="Cube 8"/>
          <p:cNvSpPr/>
          <p:nvPr/>
        </p:nvSpPr>
        <p:spPr>
          <a:xfrm>
            <a:off x="3257550" y="37719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4981575" y="35814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50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271837" y="3543300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 rot="19445982">
            <a:off x="5294113" y="3093986"/>
            <a:ext cx="2138121" cy="238893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87" y="3289301"/>
            <a:ext cx="1557038" cy="925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8125" y="4181475"/>
            <a:ext cx="3062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Similarity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37087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3471862" y="3800474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294113" y="3093986"/>
            <a:ext cx="3306962" cy="2388939"/>
          </a:xfrm>
          <a:prstGeom prst="cube">
            <a:avLst>
              <a:gd name="adj" fmla="val 47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0" y="3032125"/>
            <a:ext cx="2497700" cy="1096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25" y="4214813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Anisotropic scaling </a:t>
            </a:r>
            <a:r>
              <a:rPr lang="en-US" sz="2400"/>
              <a:t>and translation</a:t>
            </a:r>
          </a:p>
        </p:txBody>
      </p:sp>
    </p:spTree>
    <p:extLst>
      <p:ext uri="{BB962C8B-B14F-4D97-AF65-F5344CB8AC3E}">
        <p14:creationId xmlns:p14="http://schemas.microsoft.com/office/powerpoint/2010/main" val="212673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everything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coordinate system so that center of the coordinate system is at pinhole and Z axis is along viewing direction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Perspective projection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0" y="3181350"/>
            <a:ext cx="284480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3" y="4678363"/>
            <a:ext cx="3289300" cy="124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578" y="4538027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5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matrix transformations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62" y="1804986"/>
            <a:ext cx="1220788" cy="900073"/>
          </a:xfrm>
          <a:prstGeom prst="rect">
            <a:avLst/>
          </a:prstGeom>
        </p:spPr>
      </p:pic>
      <p:sp>
        <p:nvSpPr>
          <p:cNvPr id="9" name="Cube 8"/>
          <p:cNvSpPr/>
          <p:nvPr/>
        </p:nvSpPr>
        <p:spPr>
          <a:xfrm>
            <a:off x="771525" y="4186237"/>
            <a:ext cx="1271588" cy="12858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0062" y="2757488"/>
            <a:ext cx="321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General </a:t>
            </a:r>
            <a:r>
              <a:rPr lang="en-US" sz="2400"/>
              <a:t>affine transformation</a:t>
            </a:r>
            <a:endParaRPr lang="en-US" sz="2400" dirty="0"/>
          </a:p>
        </p:txBody>
      </p:sp>
      <p:sp>
        <p:nvSpPr>
          <p:cNvPr id="7" name="Parallelogram 6"/>
          <p:cNvSpPr/>
          <p:nvPr/>
        </p:nvSpPr>
        <p:spPr>
          <a:xfrm>
            <a:off x="3557588" y="4143375"/>
            <a:ext cx="1571625" cy="12287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871912" y="3757613"/>
            <a:ext cx="2443163" cy="380999"/>
          </a:xfrm>
          <a:prstGeom prst="parallelogram">
            <a:avLst>
              <a:gd name="adj" fmla="val 31523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20491708">
            <a:off x="4594353" y="4037411"/>
            <a:ext cx="1943186" cy="1088321"/>
          </a:xfrm>
          <a:prstGeom prst="parallelogram">
            <a:avLst>
              <a:gd name="adj" fmla="val 63436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2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transformations in 2D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519113" y="2128838"/>
            <a:ext cx="809625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2645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 projection in homogenous coordinates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2156460"/>
            <a:ext cx="5270500" cy="1104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510" y="3743960"/>
            <a:ext cx="3543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676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transformations in 2D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90" y="2969260"/>
            <a:ext cx="2688590" cy="136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100" y="4343400"/>
            <a:ext cx="2708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Translation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20" y="2969260"/>
            <a:ext cx="2902360" cy="1305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55970" y="4210050"/>
            <a:ext cx="2708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Scaling of Image x and y (conversion from “meters” to “pixels”)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0" y="4869180"/>
            <a:ext cx="2851541" cy="1282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95600" y="6164580"/>
            <a:ext cx="289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Added skew if image x and y axes are </a:t>
            </a:r>
            <a:r>
              <a:rPr lang="en-US"/>
              <a:t>not perpendicular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700" y="164084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p Arrow Callout 13"/>
          <p:cNvSpPr/>
          <p:nvPr/>
        </p:nvSpPr>
        <p:spPr>
          <a:xfrm>
            <a:off x="4606290" y="1943100"/>
            <a:ext cx="1314450" cy="106299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282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Callout 11"/>
          <p:cNvSpPr/>
          <p:nvPr/>
        </p:nvSpPr>
        <p:spPr>
          <a:xfrm>
            <a:off x="3989070" y="2400300"/>
            <a:ext cx="605790" cy="86868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perspective projection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790" y="5011420"/>
            <a:ext cx="2438400" cy="469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46120" y="3234690"/>
            <a:ext cx="21031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Camera </a:t>
            </a:r>
            <a:r>
              <a:rPr lang="en-US" dirty="0" err="1"/>
              <a:t>intrinsics</a:t>
            </a:r>
            <a:r>
              <a:rPr lang="en-US" dirty="0"/>
              <a:t>: how your camera handles pixel. Changes if you change your camera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46070" y="1348740"/>
            <a:ext cx="49149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Camera </a:t>
            </a:r>
            <a:r>
              <a:rPr lang="en-US" dirty="0" err="1"/>
              <a:t>extrinsics</a:t>
            </a:r>
            <a:r>
              <a:rPr lang="en-US" dirty="0"/>
              <a:t>: where your camera is relative to the world. Changes if you move the camera</a:t>
            </a:r>
          </a:p>
        </p:txBody>
      </p:sp>
    </p:spTree>
    <p:extLst>
      <p:ext uri="{BB962C8B-B14F-4D97-AF65-F5344CB8AC3E}">
        <p14:creationId xmlns:p14="http://schemas.microsoft.com/office/powerpoint/2010/main" val="9274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4034790" y="2263140"/>
            <a:ext cx="1908810" cy="1280160"/>
          </a:xfrm>
          <a:prstGeom prst="downArrowCallo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perspective projection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210" y="4977130"/>
            <a:ext cx="2438400" cy="469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0" y="3554730"/>
            <a:ext cx="2560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Camera parameters</a:t>
            </a:r>
          </a:p>
        </p:txBody>
      </p:sp>
    </p:spTree>
    <p:extLst>
      <p:ext uri="{BB962C8B-B14F-4D97-AF65-F5344CB8AC3E}">
        <p14:creationId xmlns:p14="http://schemas.microsoft.com/office/powerpoint/2010/main" val="154536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795260" cy="4351338"/>
          </a:xfrm>
        </p:spPr>
        <p:txBody>
          <a:bodyPr/>
          <a:lstStyle/>
          <a:p>
            <a:r>
              <a:rPr lang="en-US" dirty="0"/>
              <a:t>Goal: find the parameters of the camera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Tells you where the camera is relative to the world/particular objects</a:t>
            </a:r>
          </a:p>
          <a:p>
            <a:pPr lvl="1"/>
            <a:r>
              <a:rPr lang="en-US" dirty="0"/>
              <a:t>Equivalently, tells you where objects are relative to the camera</a:t>
            </a:r>
          </a:p>
          <a:p>
            <a:pPr lvl="1"/>
            <a:r>
              <a:rPr lang="en-US" dirty="0"/>
              <a:t>Can allow you to ”render” new objects into the scene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410" y="2360930"/>
            <a:ext cx="40386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85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201027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Need to estimate P</a:t>
            </a:r>
          </a:p>
          <a:p>
            <a:r>
              <a:rPr lang="en-US" dirty="0"/>
              <a:t>How many parameters does P have?</a:t>
            </a:r>
          </a:p>
          <a:p>
            <a:pPr lvl="1"/>
            <a:r>
              <a:rPr lang="en-US" dirty="0"/>
              <a:t>Size of P : 3 x 4</a:t>
            </a:r>
          </a:p>
          <a:p>
            <a:pPr lvl="1"/>
            <a:r>
              <a:rPr lang="en-US" dirty="0"/>
              <a:t>But: </a:t>
            </a:r>
          </a:p>
          <a:p>
            <a:pPr lvl="1"/>
            <a:r>
              <a:rPr lang="en-US" dirty="0"/>
              <a:t>P can only be known </a:t>
            </a:r>
            <a:r>
              <a:rPr lang="en-US" i="1" dirty="0" err="1"/>
              <a:t>upto</a:t>
            </a:r>
            <a:r>
              <a:rPr lang="en-US" i="1" dirty="0"/>
              <a:t> a scale</a:t>
            </a:r>
          </a:p>
          <a:p>
            <a:pPr lvl="1"/>
            <a:r>
              <a:rPr lang="en-US" i="1" dirty="0"/>
              <a:t>3*4 - 1 = 11 parameters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0" y="3756660"/>
            <a:ext cx="2053590" cy="32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18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770" y="3919220"/>
            <a:ext cx="2641600" cy="21971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954780" y="4754880"/>
            <a:ext cx="560070" cy="5257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35040" y="4606290"/>
            <a:ext cx="28689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Need to convert equivalence into equality.</a:t>
            </a:r>
          </a:p>
        </p:txBody>
      </p:sp>
    </p:spTree>
    <p:extLst>
      <p:ext uri="{BB962C8B-B14F-4D97-AF65-F5344CB8AC3E}">
        <p14:creationId xmlns:p14="http://schemas.microsoft.com/office/powerpoint/2010/main" val="11207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projection equation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611879"/>
            <a:ext cx="7886700" cy="2565083"/>
          </a:xfrm>
        </p:spPr>
        <p:txBody>
          <a:bodyPr/>
          <a:lstStyle/>
          <a:p>
            <a:r>
              <a:rPr lang="en-US" dirty="0"/>
              <a:t>Is this equation linear?</a:t>
            </a:r>
          </a:p>
          <a:p>
            <a:r>
              <a:rPr lang="en-US" dirty="0"/>
              <a:t>Can this equation be represented by a matrix multiplication?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24580" y="1463040"/>
            <a:ext cx="1276209" cy="206883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940" y="1580515"/>
            <a:ext cx="1094375" cy="168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80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0" y="3884930"/>
            <a:ext cx="2908300" cy="219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Note: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400" dirty="0"/>
                  <a:t> is unknown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0" y="4229100"/>
                <a:ext cx="238887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5882" r="-7143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924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30" y="3873500"/>
            <a:ext cx="723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7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3788093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210" y="3808730"/>
            <a:ext cx="6591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53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388869"/>
            <a:ext cx="7886700" cy="4354831"/>
          </a:xfrm>
        </p:spPr>
        <p:txBody>
          <a:bodyPr>
            <a:normAutofit/>
          </a:bodyPr>
          <a:lstStyle/>
          <a:p>
            <a:r>
              <a:rPr lang="en-US" dirty="0"/>
              <a:t>Suppose we know that (X,Y,Z) in the world projects to (</a:t>
            </a:r>
            <a:r>
              <a:rPr lang="en-US" dirty="0" err="1"/>
              <a:t>x,y</a:t>
            </a:r>
            <a:r>
              <a:rPr lang="en-US" dirty="0"/>
              <a:t>) in the image.</a:t>
            </a:r>
          </a:p>
          <a:p>
            <a:r>
              <a:rPr lang="en-US" dirty="0"/>
              <a:t>How many equations does this provide?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 equations!</a:t>
            </a:r>
          </a:p>
          <a:p>
            <a:r>
              <a:rPr lang="en-US" dirty="0"/>
              <a:t>Are the equations linear in the parameters?</a:t>
            </a:r>
          </a:p>
          <a:p>
            <a:r>
              <a:rPr lang="en-US" dirty="0"/>
              <a:t>How many equations do we need?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470" y="1731010"/>
            <a:ext cx="2438400" cy="469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70" y="4046268"/>
            <a:ext cx="8606790" cy="81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3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matrix vector form: </a:t>
            </a:r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/>
              <a:t>p</a:t>
            </a:r>
            <a:r>
              <a:rPr lang="en-US" dirty="0"/>
              <a:t> = 0</a:t>
            </a:r>
          </a:p>
          <a:p>
            <a:r>
              <a:rPr lang="en-US" dirty="0"/>
              <a:t>6 points give 12 equations, 12 variables to solve for</a:t>
            </a:r>
          </a:p>
          <a:p>
            <a:r>
              <a:rPr lang="en-US" dirty="0"/>
              <a:t>But can only solve </a:t>
            </a:r>
            <a:r>
              <a:rPr lang="en-US" dirty="0" err="1"/>
              <a:t>upto</a:t>
            </a:r>
            <a:r>
              <a:rPr lang="en-US" dirty="0"/>
              <a:t> scale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1840278"/>
            <a:ext cx="8606790" cy="81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" y="3283481"/>
            <a:ext cx="8195310" cy="2403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8590" y="2331720"/>
            <a:ext cx="878967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8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matrix vector form: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dirty="0" err="1"/>
                  <a:t>p</a:t>
                </a:r>
                <a:r>
                  <a:rPr lang="en-US" dirty="0"/>
                  <a:t> = 0</a:t>
                </a:r>
              </a:p>
              <a:p>
                <a:r>
                  <a:rPr lang="en-US" dirty="0"/>
                  <a:t>We want non-trivial solutions</a:t>
                </a:r>
              </a:p>
              <a:p>
                <a:r>
                  <a:rPr lang="en-US" dirty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p is a solution too</a:t>
                </a:r>
              </a:p>
              <a:p>
                <a:r>
                  <a:rPr lang="en-US" dirty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you solve this?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61223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matrix vector form: </a:t>
                </a:r>
                <a:r>
                  <a:rPr lang="en-US" dirty="0" err="1">
                    <a:solidFill>
                      <a:srgbClr val="FF0000"/>
                    </a:solidFill>
                  </a:rPr>
                  <a:t>A</a:t>
                </a:r>
                <a:r>
                  <a:rPr lang="en-US" dirty="0" err="1"/>
                  <a:t>p</a:t>
                </a:r>
                <a:r>
                  <a:rPr lang="en-US" dirty="0"/>
                  <a:t> = 0</a:t>
                </a:r>
              </a:p>
              <a:p>
                <a:r>
                  <a:rPr lang="en-US" dirty="0"/>
                  <a:t>We want non-trivial solutions</a:t>
                </a:r>
              </a:p>
              <a:p>
                <a:r>
                  <a:rPr lang="en-US" dirty="0"/>
                  <a:t>If p is a solution,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r>
                  <a:rPr lang="en-US" dirty="0"/>
                  <a:t>p is a solution too</a:t>
                </a:r>
              </a:p>
              <a:p>
                <a:r>
                  <a:rPr lang="en-US" dirty="0"/>
                  <a:t>Let’s just search for a solution with unit norm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do you solve this? </a:t>
                </a:r>
                <a:r>
                  <a:rPr lang="en-US" i="1" dirty="0"/>
                  <a:t>Eigenvector with 0 eigenvalue!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29505"/>
              </a:xfrm>
              <a:blipFill rotWithShape="0">
                <a:blip r:embed="rId2"/>
                <a:stretch>
                  <a:fillRect l="-1391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020" y="3967480"/>
            <a:ext cx="14478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340" y="4919980"/>
            <a:ext cx="1498600" cy="469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1830" y="4366260"/>
            <a:ext cx="138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s.t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3440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6 world points for which we know image locations</a:t>
            </a:r>
          </a:p>
          <a:p>
            <a:r>
              <a:rPr lang="en-US" dirty="0"/>
              <a:t>Would any 6 points work?</a:t>
            </a:r>
          </a:p>
          <a:p>
            <a:pPr lvl="1"/>
            <a:r>
              <a:rPr lang="en-US" dirty="0"/>
              <a:t>What if all 6 points are the same?</a:t>
            </a:r>
          </a:p>
          <a:p>
            <a:r>
              <a:rPr lang="en-US" dirty="0"/>
              <a:t>Need at least 6 non-coplanar points!</a:t>
            </a:r>
          </a:p>
        </p:txBody>
      </p:sp>
    </p:spTree>
    <p:extLst>
      <p:ext uri="{BB962C8B-B14F-4D97-AF65-F5344CB8AC3E}">
        <p14:creationId xmlns:p14="http://schemas.microsoft.com/office/powerpoint/2010/main" val="955681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riangle 43"/>
          <p:cNvSpPr/>
          <p:nvPr/>
        </p:nvSpPr>
        <p:spPr>
          <a:xfrm rot="5400000">
            <a:off x="5607844" y="3436145"/>
            <a:ext cx="500059" cy="3143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Camera calibration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196327" y="2217182"/>
            <a:ext cx="2004448" cy="2560769"/>
            <a:chOff x="5967977" y="2102882"/>
            <a:chExt cx="2004448" cy="2560769"/>
          </a:xfrm>
        </p:grpSpPr>
        <p:sp>
          <p:nvSpPr>
            <p:cNvPr id="13" name="TextBox 12"/>
            <p:cNvSpPr txBox="1"/>
            <p:nvPr/>
          </p:nvSpPr>
          <p:spPr>
            <a:xfrm>
              <a:off x="7429118" y="2102882"/>
              <a:ext cx="5433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Y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967977" y="3499440"/>
              <a:ext cx="1455875" cy="1010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395873" y="2104184"/>
              <a:ext cx="17346" cy="137399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431536" y="3510073"/>
              <a:ext cx="944469" cy="115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36405" y="4416816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89846" y="3491314"/>
              <a:ext cx="421889" cy="209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2264" y="3396661"/>
              <a:ext cx="160322" cy="261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857874" y="3400425"/>
            <a:ext cx="614363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1000125" y="3000375"/>
            <a:ext cx="1728788" cy="1500188"/>
          </a:xfrm>
          <a:prstGeom prst="cub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>
          <a:xfrm flipH="1" flipV="1">
            <a:off x="985838" y="2314575"/>
            <a:ext cx="14287" cy="218598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971550" y="4500563"/>
            <a:ext cx="2157413" cy="1428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85750" y="4529138"/>
            <a:ext cx="714375" cy="71437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716880" y="4526354"/>
            <a:ext cx="512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X’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9006" y="2464190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Y’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781" y="5102615"/>
            <a:ext cx="55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Z’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35275" y="4463460"/>
            <a:ext cx="52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</a:rPr>
              <a:t>O’</a:t>
            </a:r>
          </a:p>
        </p:txBody>
      </p:sp>
    </p:spTree>
    <p:extLst>
      <p:ext uri="{BB962C8B-B14F-4D97-AF65-F5344CB8AC3E}">
        <p14:creationId xmlns:p14="http://schemas.microsoft.com/office/powerpoint/2010/main" val="92197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projection linear?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" y="2373630"/>
            <a:ext cx="2552700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990" y="2865120"/>
            <a:ext cx="24511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3322320"/>
            <a:ext cx="2400300" cy="41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2007870"/>
            <a:ext cx="2451100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8370" y="3116580"/>
            <a:ext cx="2387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projection be represented as a matrix multiplication?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410" y="1814830"/>
            <a:ext cx="5656580" cy="1344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070" y="3729355"/>
            <a:ext cx="1094375" cy="1688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217420"/>
            <a:ext cx="2891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Matrix multiplication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" y="4278630"/>
            <a:ext cx="289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Perspective projection</a:t>
            </a:r>
          </a:p>
        </p:txBody>
      </p:sp>
    </p:spTree>
    <p:extLst>
      <p:ext uri="{BB962C8B-B14F-4D97-AF65-F5344CB8AC3E}">
        <p14:creationId xmlns:p14="http://schemas.microsoft.com/office/powerpoint/2010/main" val="1550258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space of rays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</p:spPr>
            <p:txBody>
              <a:bodyPr/>
              <a:lstStyle/>
              <a:p>
                <a:r>
                  <a:rPr lang="en-US" dirty="0"/>
                  <a:t>Every point on a ray maps it to a point on image plane</a:t>
                </a:r>
              </a:p>
              <a:p>
                <a:r>
                  <a:rPr lang="en-US" dirty="0"/>
                  <a:t>Perspective projection maps rays to points</a:t>
                </a:r>
              </a:p>
              <a:p>
                <a:r>
                  <a:rPr lang="en-US" dirty="0"/>
                  <a:t>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dirty="0"/>
                  <a:t>) map to the same image point (x,y,1)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5"/>
                <a:ext cx="3638207" cy="4351338"/>
              </a:xfrm>
              <a:blipFill rotWithShape="0">
                <a:blip r:embed="rId2"/>
                <a:stretch>
                  <a:fillRect l="-3015" t="-2241" r="-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4870" y="2099945"/>
            <a:ext cx="4469130" cy="3283586"/>
            <a:chOff x="397565" y="1398831"/>
            <a:chExt cx="5198510" cy="3939148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4036596" y="1398831"/>
              <a:ext cx="41268" cy="393914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397565" y="3558209"/>
              <a:ext cx="5198510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441173" y="2246243"/>
              <a:ext cx="2595422" cy="1315878"/>
            </a:xfrm>
            <a:prstGeom prst="line">
              <a:avLst/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441174" y="2246243"/>
              <a:ext cx="0" cy="131196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425147" y="1515718"/>
              <a:ext cx="0" cy="3822261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25148" y="2739807"/>
              <a:ext cx="0" cy="8348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351724" y="1876910"/>
              <a:ext cx="1073424" cy="443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595" y="3708712"/>
              <a:ext cx="924340" cy="369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</a:t>
              </a:r>
              <a:endParaRPr lang="en-US" dirty="0"/>
            </a:p>
          </p:txBody>
        </p:sp>
        <p:sp>
          <p:nvSpPr>
            <p:cNvPr id="14" name="Arc 13"/>
            <p:cNvSpPr/>
            <p:nvPr/>
          </p:nvSpPr>
          <p:spPr>
            <a:xfrm rot="10800000">
              <a:off x="3322962" y="3191781"/>
              <a:ext cx="376443" cy="370340"/>
            </a:xfrm>
            <a:prstGeom prst="arc">
              <a:avLst>
                <a:gd name="adj1" fmla="val 18585036"/>
                <a:gd name="adj2" fmla="val 3295404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403670" y="2909885"/>
            <a:ext cx="1011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(x,y,1)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𝑦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𝜆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031" y="2373006"/>
                <a:ext cx="1328046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4587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/>
          <p:cNvSpPr/>
          <p:nvPr/>
        </p:nvSpPr>
        <p:spPr>
          <a:xfrm>
            <a:off x="6369380" y="3167090"/>
            <a:ext cx="73152" cy="7352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4423410" y="2197380"/>
            <a:ext cx="1148644" cy="6056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9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</p:spPr>
            <p:txBody>
              <a:bodyPr/>
              <a:lstStyle/>
              <a:p>
                <a:r>
                  <a:rPr lang="en-US" dirty="0"/>
                  <a:t>Standard 2D space (plane)          : Each point represented by 2 coordinates (</a:t>
                </a:r>
                <a:r>
                  <a:rPr lang="en-US" dirty="0" err="1"/>
                  <a:t>x,y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Projective 2D space (plane)       : Each “point”</a:t>
                </a:r>
                <a:br>
                  <a:rPr lang="en-US" dirty="0"/>
                </a:br>
                <a:r>
                  <a:rPr lang="en-US" dirty="0"/>
                  <a:t> represented by </a:t>
                </a:r>
                <a:r>
                  <a:rPr lang="en-US" i="1" dirty="0"/>
                  <a:t>3 </a:t>
                </a:r>
                <a:r>
                  <a:rPr lang="en-US" dirty="0"/>
                  <a:t>coordinates (</a:t>
                </a:r>
                <a:r>
                  <a:rPr lang="en-US" dirty="0" err="1"/>
                  <a:t>x,y,z</a:t>
                </a:r>
                <a:r>
                  <a:rPr lang="en-US" dirty="0"/>
                  <a:t>), BUT: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Mapping         to        (points to rays):</a:t>
                </a:r>
              </a:p>
              <a:p>
                <a:endParaRPr lang="en-US" dirty="0"/>
              </a:p>
              <a:p>
                <a:r>
                  <a:rPr lang="en-US" dirty="0"/>
                  <a:t>Mapping         to        (rays to points):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5032375"/>
              </a:xfrm>
              <a:blipFill rotWithShape="0">
                <a:blip r:embed="rId2"/>
                <a:stretch>
                  <a:fillRect l="-1391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80" y="1837055"/>
            <a:ext cx="393918" cy="323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3480" y="2780030"/>
            <a:ext cx="347266" cy="31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460" y="5022850"/>
            <a:ext cx="2712938" cy="401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422" y="457390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380" y="457835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42" y="5594985"/>
            <a:ext cx="345936" cy="2838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640" y="5633720"/>
            <a:ext cx="305594" cy="27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660" y="601980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1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Projective space and homogenous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Mapping         to        (points to rays):</a:t>
            </a:r>
          </a:p>
          <a:p>
            <a:endParaRPr lang="en-US" dirty="0"/>
          </a:p>
          <a:p>
            <a:r>
              <a:rPr lang="en-US" dirty="0"/>
              <a:t>Mapping         to        (rays to points):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change of coordinates</a:t>
            </a:r>
          </a:p>
          <a:p>
            <a:r>
              <a:rPr lang="en-US" dirty="0"/>
              <a:t>Also called </a:t>
            </a:r>
            <a:r>
              <a:rPr lang="en-US" i="1" dirty="0"/>
              <a:t>homogenous coordinates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422" y="1899285"/>
            <a:ext cx="345936" cy="2838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380" y="1903730"/>
            <a:ext cx="305594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642" y="2920365"/>
            <a:ext cx="345936" cy="283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640" y="2959100"/>
            <a:ext cx="305594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460" y="2371090"/>
            <a:ext cx="2712938" cy="4015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660" y="3368040"/>
            <a:ext cx="2975610" cy="7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coordinates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standard Euclidean coordinates</a:t>
            </a:r>
          </a:p>
          <a:p>
            <a:pPr lvl="1"/>
            <a:r>
              <a:rPr lang="en-US" dirty="0"/>
              <a:t>2D points :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3D points : 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 homogenous coordinates</a:t>
            </a:r>
          </a:p>
          <a:p>
            <a:pPr lvl="1"/>
            <a:r>
              <a:rPr lang="en-US" dirty="0"/>
              <a:t>2D points : (x,y,1)</a:t>
            </a:r>
          </a:p>
          <a:p>
            <a:pPr lvl="1"/>
            <a:r>
              <a:rPr lang="en-US" dirty="0"/>
              <a:t>3D points : (x,y,z,1)</a:t>
            </a:r>
          </a:p>
        </p:txBody>
      </p:sp>
    </p:spTree>
    <p:extLst>
      <p:ext uri="{BB962C8B-B14F-4D97-AF65-F5344CB8AC3E}">
        <p14:creationId xmlns:p14="http://schemas.microsoft.com/office/powerpoint/2010/main" val="125656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1032</TotalTime>
  <Words>879</Words>
  <Application>Microsoft Macintosh PowerPoint</Application>
  <PresentationFormat>On-screen Show (4:3)</PresentationFormat>
  <Paragraphs>183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Homogenous coordinates</vt:lpstr>
      <vt:lpstr>Putting everything together</vt:lpstr>
      <vt:lpstr>The projection equation</vt:lpstr>
      <vt:lpstr>Is projection linear?</vt:lpstr>
      <vt:lpstr>Can projection be represented as a matrix multiplication?</vt:lpstr>
      <vt:lpstr>The space of rays</vt:lpstr>
      <vt:lpstr>Projective space</vt:lpstr>
      <vt:lpstr>Projective space and homogenous coordinates</vt:lpstr>
      <vt:lpstr>Homogenous coordinates</vt:lpstr>
      <vt:lpstr>Why homogenous coordinates?</vt:lpstr>
      <vt:lpstr>Why homogenous coordinates?</vt:lpstr>
      <vt:lpstr>Why homogenous coordinates?</vt:lpstr>
      <vt:lpstr>Homogenous coordinates</vt:lpstr>
      <vt:lpstr>Homogenous coordinates</vt:lpstr>
      <vt:lpstr>Perspective projection in homogenous coordinates</vt:lpstr>
      <vt:lpstr>More about matrix transformations</vt:lpstr>
      <vt:lpstr>More about matrix transformations</vt:lpstr>
      <vt:lpstr>More about matrix transformations</vt:lpstr>
      <vt:lpstr>More about matrix transformations</vt:lpstr>
      <vt:lpstr>More about matrix transformations</vt:lpstr>
      <vt:lpstr>Matrix transformations in 2D</vt:lpstr>
      <vt:lpstr>Perspective projection in homogenous coordinates</vt:lpstr>
      <vt:lpstr>Matrix transformations in 2D</vt:lpstr>
      <vt:lpstr>Final perspective projection</vt:lpstr>
      <vt:lpstr>Final perspective projection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  <vt:lpstr>Camera calibration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Homogenous coordinates</dc:title>
  <dc:creator>Bharath Hariharan</dc:creator>
  <cp:lastModifiedBy>Bharath Hariharan</cp:lastModifiedBy>
  <cp:revision>17</cp:revision>
  <dcterms:created xsi:type="dcterms:W3CDTF">2018-03-09T00:11:52Z</dcterms:created>
  <dcterms:modified xsi:type="dcterms:W3CDTF">2019-03-13T02:15:44Z</dcterms:modified>
</cp:coreProperties>
</file>