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1880" r:id="rId3"/>
    <p:sldId id="1937" r:id="rId4"/>
    <p:sldId id="1942" r:id="rId5"/>
    <p:sldId id="1905" r:id="rId6"/>
    <p:sldId id="1908" r:id="rId7"/>
    <p:sldId id="1907" r:id="rId8"/>
    <p:sldId id="1945" r:id="rId9"/>
    <p:sldId id="1944" r:id="rId10"/>
    <p:sldId id="1943" r:id="rId11"/>
    <p:sldId id="1909" r:id="rId12"/>
    <p:sldId id="1910" r:id="rId13"/>
    <p:sldId id="257" r:id="rId14"/>
    <p:sldId id="260" r:id="rId15"/>
    <p:sldId id="261" r:id="rId16"/>
    <p:sldId id="262" r:id="rId17"/>
    <p:sldId id="263" r:id="rId18"/>
    <p:sldId id="264" r:id="rId19"/>
    <p:sldId id="305" r:id="rId20"/>
    <p:sldId id="265" r:id="rId21"/>
    <p:sldId id="259" r:id="rId22"/>
    <p:sldId id="266" r:id="rId23"/>
    <p:sldId id="303" r:id="rId24"/>
    <p:sldId id="304" r:id="rId25"/>
    <p:sldId id="267" r:id="rId26"/>
    <p:sldId id="268" r:id="rId27"/>
    <p:sldId id="269" r:id="rId28"/>
    <p:sldId id="270" r:id="rId29"/>
    <p:sldId id="271" r:id="rId30"/>
    <p:sldId id="297" r:id="rId31"/>
    <p:sldId id="298" r:id="rId32"/>
    <p:sldId id="299" r:id="rId33"/>
    <p:sldId id="300" r:id="rId34"/>
    <p:sldId id="301" r:id="rId35"/>
    <p:sldId id="302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 snapToGrid="0" snapToObjects="1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3550C-B3C2-B144-9E71-FEDE6987AF0D}" type="datetimeFigureOut">
              <a:rPr lang="en-US" smtClean="0"/>
              <a:t>3/5/19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19F52-9231-5341-BFB3-F61EDDEB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2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scale-space invariant feature detection using </a:t>
            </a:r>
            <a:r>
              <a:rPr lang="en-US" dirty="0" err="1"/>
              <a:t>DoG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2488-D911-6D4E-9423-E259347D2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FD330-5ADE-5A4E-8B96-02CAE500B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8BD5C-88A9-6A4A-806A-9AB63A85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F56EE-BCA1-9046-9E94-6725B658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5427-1ED4-C14B-B225-72935FC1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8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39D9-E904-2642-9A54-271794A1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7BB5E-3790-C84E-9ECB-027F001BF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3240B-8866-194B-85D6-B409FD37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E85A7-E1C7-444A-ABCA-C3150BAB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50C3-283C-D643-ABC4-96D2169F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0479C-B670-1744-A526-2DE2C5F15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1A877-AC76-2F4B-9AB0-8DE6D9515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E5E80-0FD3-6945-A839-5112FFAD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CE1D9-DEF8-D047-BC76-FA7193B9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630A9-285E-364C-ACE0-36888B55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6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C101-8369-9E4E-95D1-877939D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59D6-D5A3-6D48-A9C0-022B64BF3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388F-A6E5-2342-BC23-2E95A346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CDB7C-29F2-3249-BBA0-1C865DBE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03497-47CE-1C4A-8976-FE4B827B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5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34DB-7E95-1641-B885-6031469E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88DFA-1DFB-6B44-BD04-988B2E62E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9D86-C69D-4C4B-86B1-0602DCC6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F9F5B-10D3-EB43-AFA7-61FD570E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0D892-3059-8740-8E0F-C1099280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0D0E-5804-7A4F-B33C-FDEEBCC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43F37-3267-8347-AC47-42E7599BD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14503-88AA-BF45-B800-E95A45BD3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8ABCA-623F-AD44-864F-A5919DD2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7FDF3-BA12-C242-93D4-DE4B031B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CE90C-9AA9-AC45-BEA3-66330282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7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65C4-3869-7343-B3B9-47B8EA93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57777-CF6E-C545-A813-9AB7ADC2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68843-6585-434F-832F-CC9C02728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20B29-98EC-D34B-8DCF-D68DE10D1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A4C2C-B9DB-ED4F-8261-164BFD79E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92A77-7650-CB47-9EB5-881758AE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7D601-8B35-7443-B072-49637B27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EC521-8285-744C-87B3-5EF6F17E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1EE7-54ED-E546-BF21-8E01AE34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71509-76F3-0940-A00E-C3907B85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4B368-0670-CE4A-9290-F7E1E668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BB1C5-6415-114A-A40A-C8CACEBE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6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125F7-D88B-9B40-B995-1664A233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37B89-4DD4-0243-B9BC-2E02A2DD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0CDDD-0767-DF45-B905-40405B0C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A760-6BCB-274D-9F9F-4AA65C5F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5B25-2980-7542-9ADD-7A58D85B9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F9204-DC9B-2242-87D3-BE0DE16F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39673-DFFC-BE4C-8D91-D4F4E022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A6E95-DDC2-6B45-AAA2-647DF93C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A4B30-DB39-D046-B0C6-501B4A55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47A5-930C-B344-8FF7-7B756AF7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4D81D-B8F5-9447-BDA9-2AF359824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E8190-A339-5B4B-8A3F-1219C1E37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291FD-BC77-4147-97C4-CC64FED8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F8974-31C7-5741-9C48-BB26C336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589F9-3231-E944-9275-CE5996F6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A44DA-B359-7A4D-8639-5B51320A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4A0AA-5C47-0D4B-99BF-BA3736978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D5D7F-145F-0149-AA53-576E54480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711D-39FE-2845-99D8-F2AD530D1464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E37BF-4E76-2244-984E-5FEBF3607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1D61B-E342-D24A-957E-F5243911F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eople.csail.mit.edu/albert/ladypack/wiki/index.php/Known_implementations_of_SI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A9AF-3D88-3840-A314-B0AAC28137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Feature descriptors and matching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F4662-C8A3-3746-A299-D4D3F7E90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70F8-558F-CB4C-BD82-354ED0BCD7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Bilinear interpolation into spatial grid cells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61FC53B8-0460-C944-96D8-8A3D201F5A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0892" y="1825625"/>
                <a:ext cx="5842908" cy="4351338"/>
              </a:xfrm>
            </p:spPr>
            <p:txBody>
              <a:bodyPr/>
              <a:lstStyle/>
              <a:p>
                <a:r>
                  <a:rPr lang="en-US" dirty="0"/>
                  <a:t>Blue dots are centers of histograms</a:t>
                </a:r>
              </a:p>
              <a:p>
                <a:r>
                  <a:rPr lang="en-US" dirty="0"/>
                  <a:t>Red pixel contributes to:</a:t>
                </a:r>
              </a:p>
              <a:p>
                <a:pPr lvl="1"/>
                <a:r>
                  <a:rPr lang="en-US" dirty="0"/>
                  <a:t>Histogram A with weight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Histogram B with weight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Histogram A with weight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Histogram A with weight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61FC53B8-0460-C944-96D8-8A3D201F5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0892" y="1825625"/>
                <a:ext cx="5842908" cy="4351338"/>
              </a:xfrm>
              <a:blipFill>
                <a:blip r:embed="rId2"/>
                <a:stretch>
                  <a:fillRect l="-173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32DFCD9-C692-124B-BD82-0F91CFB60A7E}"/>
              </a:ext>
            </a:extLst>
          </p:cNvPr>
          <p:cNvSpPr/>
          <p:nvPr/>
        </p:nvSpPr>
        <p:spPr>
          <a:xfrm>
            <a:off x="1223158" y="1971304"/>
            <a:ext cx="3978234" cy="3990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FCDA56-9D4E-9D4A-A5DC-A49B04E5C9DB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3212275" y="1971304"/>
            <a:ext cx="0" cy="3990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B688A3-4AE7-B44A-BE74-EAC76AD2C580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223158" y="3966359"/>
            <a:ext cx="397823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CD3D81E-7A9E-D842-9E4D-EBFEA39969A1}"/>
              </a:ext>
            </a:extLst>
          </p:cNvPr>
          <p:cNvSpPr/>
          <p:nvPr/>
        </p:nvSpPr>
        <p:spPr>
          <a:xfrm>
            <a:off x="2116776" y="2856016"/>
            <a:ext cx="201881" cy="22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9BE44F-B61C-0C44-9EE9-0B4948FA61AE}"/>
              </a:ext>
            </a:extLst>
          </p:cNvPr>
          <p:cNvSpPr/>
          <p:nvPr/>
        </p:nvSpPr>
        <p:spPr>
          <a:xfrm>
            <a:off x="4105893" y="2856015"/>
            <a:ext cx="201881" cy="22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8888DE-9239-484E-95DF-6EB332FDBAB1}"/>
              </a:ext>
            </a:extLst>
          </p:cNvPr>
          <p:cNvSpPr/>
          <p:nvPr/>
        </p:nvSpPr>
        <p:spPr>
          <a:xfrm>
            <a:off x="4105892" y="4851071"/>
            <a:ext cx="201881" cy="22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BEC4A-72FA-F44E-995E-51436CA7CDB7}"/>
              </a:ext>
            </a:extLst>
          </p:cNvPr>
          <p:cNvSpPr/>
          <p:nvPr/>
        </p:nvSpPr>
        <p:spPr>
          <a:xfrm>
            <a:off x="2116776" y="4851071"/>
            <a:ext cx="201881" cy="22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7DD4660-AC17-C849-9217-F49627C818D4}"/>
              </a:ext>
            </a:extLst>
          </p:cNvPr>
          <p:cNvSpPr/>
          <p:nvPr/>
        </p:nvSpPr>
        <p:spPr>
          <a:xfrm>
            <a:off x="2791690" y="3487605"/>
            <a:ext cx="201881" cy="2256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F8742F-2254-5840-9848-7AFBAB865D61}"/>
              </a:ext>
            </a:extLst>
          </p:cNvPr>
          <p:cNvCxnSpPr>
            <a:cxnSpLocks/>
          </p:cNvCxnSpPr>
          <p:nvPr/>
        </p:nvCxnSpPr>
        <p:spPr>
          <a:xfrm>
            <a:off x="2217716" y="3600420"/>
            <a:ext cx="5492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69C5CD-214F-7840-89CC-AC591F169088}"/>
              </a:ext>
            </a:extLst>
          </p:cNvPr>
          <p:cNvCxnSpPr>
            <a:cxnSpLocks/>
            <a:stCxn id="11" idx="4"/>
            <a:endCxn id="14" idx="0"/>
          </p:cNvCxnSpPr>
          <p:nvPr/>
        </p:nvCxnSpPr>
        <p:spPr>
          <a:xfrm>
            <a:off x="2217717" y="3081647"/>
            <a:ext cx="0" cy="17694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9C19F3-6E53-C54D-B2D4-F9255610A0B8}"/>
              </a:ext>
            </a:extLst>
          </p:cNvPr>
          <p:cNvCxnSpPr>
            <a:cxnSpLocks/>
            <a:stCxn id="13" idx="2"/>
            <a:endCxn id="14" idx="6"/>
          </p:cNvCxnSpPr>
          <p:nvPr/>
        </p:nvCxnSpPr>
        <p:spPr>
          <a:xfrm flipH="1">
            <a:off x="2318657" y="4963887"/>
            <a:ext cx="17872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BF1922-B21D-754C-AD4C-FAAABCE15FB0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>
            <a:off x="2318657" y="2968831"/>
            <a:ext cx="1787236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75D0E1-1589-AC45-AE50-3164B5BBF06C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4206833" y="3081646"/>
            <a:ext cx="1" cy="17694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1FA2E1-7128-F74A-904D-B9F23D9C2B3A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2892630" y="3713236"/>
            <a:ext cx="1" cy="12506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2EEA505-0095-9942-A851-97C678151205}"/>
              </a:ext>
            </a:extLst>
          </p:cNvPr>
          <p:cNvCxnSpPr>
            <a:cxnSpLocks/>
            <a:endCxn id="15" idx="6"/>
          </p:cNvCxnSpPr>
          <p:nvPr/>
        </p:nvCxnSpPr>
        <p:spPr>
          <a:xfrm flipH="1">
            <a:off x="2993571" y="3600421"/>
            <a:ext cx="1192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153DEE-A424-E24E-96C8-28FDC5557CDA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892631" y="2968830"/>
            <a:ext cx="0" cy="518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419005A-7F09-9746-8B07-8DAF86ED42B0}"/>
              </a:ext>
            </a:extLst>
          </p:cNvPr>
          <p:cNvSpPr txBox="1"/>
          <p:nvPr/>
        </p:nvSpPr>
        <p:spPr>
          <a:xfrm>
            <a:off x="1769423" y="2553195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CCB77D-66F0-DB47-A331-E6E9308FE4AD}"/>
              </a:ext>
            </a:extLst>
          </p:cNvPr>
          <p:cNvSpPr txBox="1"/>
          <p:nvPr/>
        </p:nvSpPr>
        <p:spPr>
          <a:xfrm>
            <a:off x="4232068" y="2549854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3506C4-1E65-1C4C-8020-D5261A3459B5}"/>
              </a:ext>
            </a:extLst>
          </p:cNvPr>
          <p:cNvSpPr txBox="1"/>
          <p:nvPr/>
        </p:nvSpPr>
        <p:spPr>
          <a:xfrm>
            <a:off x="4324596" y="4779220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E91CBE-8A6F-E54F-89F6-B26F0436362D}"/>
              </a:ext>
            </a:extLst>
          </p:cNvPr>
          <p:cNvSpPr txBox="1"/>
          <p:nvPr/>
        </p:nvSpPr>
        <p:spPr>
          <a:xfrm>
            <a:off x="1790203" y="4800827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30C860-D78A-6046-A433-0C9CB8A9511E}"/>
              </a:ext>
            </a:extLst>
          </p:cNvPr>
          <p:cNvSpPr txBox="1"/>
          <p:nvPr/>
        </p:nvSpPr>
        <p:spPr>
          <a:xfrm>
            <a:off x="2370116" y="3302939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3F2C3B-473E-654C-8649-ACF4D682F7C3}"/>
              </a:ext>
            </a:extLst>
          </p:cNvPr>
          <p:cNvSpPr txBox="1"/>
          <p:nvPr/>
        </p:nvSpPr>
        <p:spPr>
          <a:xfrm>
            <a:off x="2679616" y="2991712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C2942C-C558-664C-8680-089CB8639A75}"/>
              </a:ext>
            </a:extLst>
          </p:cNvPr>
          <p:cNvSpPr txBox="1"/>
          <p:nvPr/>
        </p:nvSpPr>
        <p:spPr>
          <a:xfrm>
            <a:off x="3592780" y="3249448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230FBA-0E92-D54A-A8C8-FBBA8148910B}"/>
              </a:ext>
            </a:extLst>
          </p:cNvPr>
          <p:cNvSpPr txBox="1"/>
          <p:nvPr/>
        </p:nvSpPr>
        <p:spPr>
          <a:xfrm>
            <a:off x="2864922" y="4208587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2986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534400" cy="2819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4000" dirty="0"/>
              <a:t>Extraordinarily robust matching technique</a:t>
            </a:r>
          </a:p>
          <a:p>
            <a:pPr lvl="1"/>
            <a:r>
              <a:rPr lang="en-US" dirty="0"/>
              <a:t>Can handle changes in viewpoint</a:t>
            </a:r>
          </a:p>
          <a:p>
            <a:pPr lvl="2"/>
            <a:r>
              <a:rPr lang="en-US" sz="2800" dirty="0"/>
              <a:t>Up to about 60 degree out of plane rotation</a:t>
            </a:r>
          </a:p>
          <a:p>
            <a:pPr lvl="1"/>
            <a:r>
              <a:rPr lang="en-US" dirty="0"/>
              <a:t>Can handle significant changes in illumination</a:t>
            </a:r>
          </a:p>
          <a:p>
            <a:pPr lvl="2"/>
            <a:r>
              <a:rPr lang="en-US" sz="2800" dirty="0"/>
              <a:t>Sometimes even day vs. night (below)</a:t>
            </a:r>
          </a:p>
          <a:p>
            <a:pPr lvl="1"/>
            <a:r>
              <a:rPr lang="en-US" dirty="0"/>
              <a:t>Fast and efficient—can run in real time</a:t>
            </a:r>
          </a:p>
          <a:p>
            <a:pPr lvl="1"/>
            <a:r>
              <a:rPr lang="en-US" dirty="0"/>
              <a:t>Lots of code available: </a:t>
            </a:r>
            <a:r>
              <a:rPr lang="en-US" dirty="0">
                <a:hlinkClick r:id="rId2"/>
              </a:rPr>
              <a:t>http://people.csail.mit.edu/albert/ladypack/wiki/index.php/Known_implementations_of_SIFT</a:t>
            </a:r>
            <a:r>
              <a:rPr lang="en-US" dirty="0"/>
              <a:t> 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3733800"/>
            <a:ext cx="40659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733801"/>
            <a:ext cx="4055864" cy="304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42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54102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Keypoint</a:t>
            </a:r>
            <a:r>
              <a:rPr lang="en-US" dirty="0"/>
              <a:t> detection: repeatable and distinctive</a:t>
            </a:r>
          </a:p>
          <a:p>
            <a:pPr lvl="1"/>
            <a:r>
              <a:rPr lang="en-US" dirty="0"/>
              <a:t>Corners, blobs, stable regions</a:t>
            </a:r>
          </a:p>
          <a:p>
            <a:pPr lvl="1"/>
            <a:r>
              <a:rPr lang="en-US" dirty="0"/>
              <a:t>Harris, </a:t>
            </a:r>
            <a:r>
              <a:rPr lang="en-US" dirty="0" err="1"/>
              <a:t>DoG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Descriptors: invariant and discriminative</a:t>
            </a:r>
          </a:p>
          <a:p>
            <a:pPr lvl="1"/>
            <a:r>
              <a:rPr lang="en-US" dirty="0"/>
              <a:t>spatial histograms of orientation</a:t>
            </a:r>
          </a:p>
          <a:p>
            <a:r>
              <a:rPr lang="en-US" dirty="0"/>
              <a:t>Next up: using correspondences for reconstruction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95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7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Geometry of Image 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9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285" y="1879601"/>
            <a:ext cx="2824270" cy="2975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040223" y="2597817"/>
            <a:ext cx="2010371" cy="180091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Right">
              <a:rot lat="1080000" lon="17400000" rev="0"/>
            </a:camera>
            <a:lightRig rig="threePt" dir="t"/>
          </a:scene3d>
        </p:spPr>
      </p:pic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7278190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FB37C-E134-F34A-AF4C-B3286D10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2935"/>
            <a:ext cx="10515600" cy="1194028"/>
          </a:xfrm>
        </p:spPr>
        <p:txBody>
          <a:bodyPr/>
          <a:lstStyle/>
          <a:p>
            <a:r>
              <a:rPr lang="en-US" dirty="0"/>
              <a:t>Let’s abstract out the details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8819" y="2381251"/>
            <a:ext cx="1683657" cy="16401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47446" y="2911022"/>
            <a:ext cx="1683657" cy="16401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61848" y="3150508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285" y="1879601"/>
            <a:ext cx="2824270" cy="2975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040223" y="2597817"/>
            <a:ext cx="2010371" cy="180091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Right">
              <a:rot lat="1080000" lon="17400000" rev="0"/>
            </a:camera>
            <a:lightRig rig="threePt" dir="t"/>
          </a:scene3d>
        </p:spPr>
      </p:pic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7278190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4EB61-5D88-3040-84E9-8FB6E225F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9191"/>
            <a:ext cx="10515600" cy="1327772"/>
          </a:xfrm>
        </p:spPr>
        <p:txBody>
          <a:bodyPr/>
          <a:lstStyle/>
          <a:p>
            <a:r>
              <a:rPr lang="en-US" dirty="0"/>
              <a:t>We don’t care about the other walls of the box, so let’s remove those</a:t>
            </a:r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61848" y="3150508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7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7278190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C3B39-AED6-9947-B7AC-098ABD58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en-US" dirty="0"/>
              <a:t>Let’s look at a individual points in the world and not worry about what they are.</a:t>
            </a:r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84707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4701541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7278190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2992-25D0-164D-ADB9-590FC539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2831"/>
            <a:ext cx="10515600" cy="1127227"/>
          </a:xfrm>
        </p:spPr>
        <p:txBody>
          <a:bodyPr>
            <a:normAutofit/>
          </a:bodyPr>
          <a:lstStyle/>
          <a:p>
            <a:r>
              <a:rPr lang="en-US" dirty="0"/>
              <a:t>Let’s place the origin at the pinhole, with Z axis pointing away from the screen (called </a:t>
            </a:r>
            <a:r>
              <a:rPr lang="en-US" i="1" dirty="0"/>
              <a:t>camera plane</a:t>
            </a:r>
            <a:r>
              <a:rPr lang="en-US" dirty="0"/>
              <a:t>)</a:t>
            </a:r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84707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8363132" y="1051561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5890261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69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4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3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4840" y="3574779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02253" y="4394302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Z=-1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01861" y="2831705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P = (X,Y,Z)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69443" y="3020967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 = (</a:t>
            </a:r>
            <a:r>
              <a:rPr lang="en-US" dirty="0" err="1">
                <a:solidFill>
                  <a:srgbClr val="00B0F0"/>
                </a:solidFill>
              </a:rPr>
              <a:t>x,y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3007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4701541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EF5F-A1EF-1D45-9811-73FF0081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2970"/>
            <a:ext cx="10515600" cy="1275029"/>
          </a:xfrm>
        </p:spPr>
        <p:txBody>
          <a:bodyPr>
            <a:normAutofit/>
          </a:bodyPr>
          <a:lstStyle/>
          <a:p>
            <a:r>
              <a:rPr lang="en-US" dirty="0"/>
              <a:t>Let’s remove the wall with the pinhole: all we care about is that all light rays of interest </a:t>
            </a:r>
            <a:r>
              <a:rPr lang="en-US" i="1" dirty="0"/>
              <a:t>must pass through the pinhole, i.e., the origin </a:t>
            </a:r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84707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8363132" y="1051561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5890261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69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4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3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4840" y="3574779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02253" y="4394302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Z=-1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1861" y="2831705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P = (X,Y,Z)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9443" y="3020967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 = (</a:t>
            </a:r>
            <a:r>
              <a:rPr lang="en-US" dirty="0" err="1">
                <a:solidFill>
                  <a:srgbClr val="00B0F0"/>
                </a:solidFill>
              </a:rPr>
              <a:t>x,y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164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4701541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EF5F-A1EF-1D45-9811-73FF0081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2970"/>
            <a:ext cx="10515600" cy="1275029"/>
          </a:xfrm>
        </p:spPr>
        <p:txBody>
          <a:bodyPr>
            <a:normAutofit/>
          </a:bodyPr>
          <a:lstStyle/>
          <a:p>
            <a:r>
              <a:rPr lang="en-US" dirty="0"/>
              <a:t>Question: Where will we see the “image” of point P on the camera plane?</a:t>
            </a:r>
            <a:endParaRPr lang="en-US" i="1" dirty="0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84707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8363132" y="1051561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5890261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69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4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3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4840" y="3574779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02253" y="4394302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Z=-1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1861" y="2831705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P = (X,Y,Z)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9443" y="3020967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 = (</a:t>
            </a:r>
            <a:r>
              <a:rPr lang="en-US" dirty="0" err="1">
                <a:solidFill>
                  <a:srgbClr val="00B0F0"/>
                </a:solidFill>
              </a:rPr>
              <a:t>x,y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858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1" y="2895601"/>
            <a:ext cx="53054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The SIFT descriptor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4543426" y="5257800"/>
            <a:ext cx="246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prstClr val="black"/>
                </a:solidFill>
                <a:latin typeface="Calibri" pitchFamily="34" charset="0"/>
              </a:rPr>
              <a:t>SIFT – Lowe IJCV 2004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2590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3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4701541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84707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8363132" y="1051561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5890261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69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4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3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4840" y="3574779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02253" y="4394302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Z=-1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1861" y="2831705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P = (X,Y,Z)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9443" y="3020967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 = (</a:t>
            </a:r>
            <a:r>
              <a:rPr lang="en-US" dirty="0" err="1">
                <a:solidFill>
                  <a:srgbClr val="00B0F0"/>
                </a:solidFill>
              </a:rPr>
              <a:t>x,y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 rot="444463">
                <a:off x="3809112" y="3043411"/>
                <a:ext cx="2311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𝑂</m:t>
                      </m:r>
                      <m:r>
                        <a:rPr lang="en-US" i="1"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𝑃</m:t>
                      </m:r>
                      <m:r>
                        <a:rPr lang="en-US" i="1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𝑂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44463">
                <a:off x="3809112" y="3043411"/>
                <a:ext cx="2311906" cy="369332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71572" y="4113849"/>
                <a:ext cx="2779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=0⇒</m:t>
                      </m:r>
                      <m:r>
                        <a:rPr lang="en-US" i="1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72" y="4113849"/>
                <a:ext cx="277956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771572" y="4394301"/>
                <a:ext cx="2779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=1⇒</m:t>
                      </m:r>
                      <m:r>
                        <a:rPr lang="en-US" i="1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72" y="4394301"/>
                <a:ext cx="2779567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960866" y="5406045"/>
                <a:ext cx="5077127" cy="95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0+</m:t>
                          </m:r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, 0+</m:t>
                          </m:r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, 0+</m:t>
                          </m:r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charset="0"/>
                        </a:rPr>
                        <m:t>=(</m:t>
                      </m:r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𝑋</m:t>
                      </m:r>
                      <m:r>
                        <a:rPr lang="en-US" i="1">
                          <a:latin typeface="Cambria Math" charset="0"/>
                        </a:rPr>
                        <m:t>, </m:t>
                      </m:r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𝑌</m:t>
                      </m:r>
                      <m:r>
                        <a:rPr lang="en-US" i="1">
                          <a:latin typeface="Cambria Math" charset="0"/>
                        </a:rPr>
                        <m:t>, </m:t>
                      </m:r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𝑍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866" y="5406045"/>
                <a:ext cx="5077127" cy="952633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26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171990" y="4794196"/>
            <a:ext cx="4129884" cy="84079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171991" y="1848485"/>
                <a:ext cx="40093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Pinhole camera collapses </a:t>
                </a:r>
                <a:r>
                  <a:rPr lang="en-US" sz="2000" i="1" dirty="0"/>
                  <a:t>ray OP to point p</a:t>
                </a:r>
              </a:p>
              <a:p>
                <a:r>
                  <a:rPr lang="en-US" sz="2000" dirty="0"/>
                  <a:t>Any point on ray OP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𝑂</m:t>
                    </m:r>
                    <m:r>
                      <a:rPr lang="en-US" sz="2000" i="1">
                        <a:latin typeface="Cambria Math" charset="0"/>
                      </a:rPr>
                      <m:t>+</m:t>
                    </m:r>
                    <m:r>
                      <a:rPr lang="en-US" sz="2000" i="1">
                        <a:latin typeface="Cambria Math" charset="0"/>
                      </a:rPr>
                      <m:t>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𝑃</m:t>
                        </m:r>
                        <m:r>
                          <a:rPr lang="en-US" sz="2000" i="1">
                            <a:latin typeface="Cambria Math" charset="0"/>
                          </a:rPr>
                          <m:t>−</m:t>
                        </m:r>
                        <m:r>
                          <a:rPr lang="en-US" sz="2000" i="1">
                            <a:latin typeface="Cambria Math" charset="0"/>
                          </a:rPr>
                          <m:t>𝑂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  <m:r>
                          <a:rPr lang="en-US" sz="2000" i="1">
                            <a:latin typeface="Cambria Math" charset="0"/>
                          </a:rPr>
                          <m:t>𝑋</m:t>
                        </m:r>
                        <m:r>
                          <a:rPr lang="en-US" sz="2000" i="1">
                            <a:latin typeface="Cambria Math" charset="0"/>
                          </a:rPr>
                          <m:t>, </m:t>
                        </m:r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  <m:r>
                          <a:rPr lang="en-US" sz="2000" i="1">
                            <a:latin typeface="Cambria Math" charset="0"/>
                          </a:rPr>
                          <m:t>𝑌</m:t>
                        </m:r>
                        <m:r>
                          <a:rPr lang="en-US" sz="2000" i="1">
                            <a:latin typeface="Cambria Math" charset="0"/>
                          </a:rPr>
                          <m:t>, </m:t>
                        </m:r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  <m:r>
                          <a:rPr lang="en-US" sz="2000" i="1">
                            <a:latin typeface="Cambria Math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For this point to lie on Z=-1 plane: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charset="0"/>
                      </a:rPr>
                      <m:t>𝑍</m:t>
                    </m:r>
                    <m:r>
                      <a:rPr lang="en-US" sz="2000" i="1">
                        <a:latin typeface="Cambria Math" charset="0"/>
                      </a:rPr>
                      <m:t>=−1</m:t>
                    </m:r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𝑍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Coordinates of point p: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1991" y="1848485"/>
                <a:ext cx="4009339" cy="4351338"/>
              </a:xfrm>
              <a:blipFill>
                <a:blip r:embed="rId2"/>
                <a:stretch>
                  <a:fillRect l="-946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187441" y="2811782"/>
            <a:ext cx="4497957" cy="2789087"/>
            <a:chOff x="1277860" y="1051562"/>
            <a:chExt cx="8079769" cy="4925305"/>
          </a:xfrm>
        </p:grpSpPr>
        <p:cxnSp>
          <p:nvCxnSpPr>
            <p:cNvPr id="5" name="Straight Arrow Connector 4"/>
            <p:cNvCxnSpPr>
              <a:stCxn id="16" idx="2"/>
            </p:cNvCxnSpPr>
            <p:nvPr/>
          </p:nvCxnSpPr>
          <p:spPr>
            <a:xfrm flipH="1" flipV="1">
              <a:off x="3177542" y="3533323"/>
              <a:ext cx="3748858" cy="85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6" idx="2"/>
            </p:cNvCxnSpPr>
            <p:nvPr/>
          </p:nvCxnSpPr>
          <p:spPr>
            <a:xfrm flipH="1" flipV="1">
              <a:off x="1483422" y="2831705"/>
              <a:ext cx="5442978" cy="15583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6" idx="6"/>
            </p:cNvCxnSpPr>
            <p:nvPr/>
          </p:nvCxnSpPr>
          <p:spPr>
            <a:xfrm flipH="1" flipV="1">
              <a:off x="6884849" y="3533324"/>
              <a:ext cx="1637938" cy="1977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7"/>
            <p:cNvSpPr/>
            <p:nvPr/>
          </p:nvSpPr>
          <p:spPr>
            <a:xfrm rot="5400000" flipV="1">
              <a:off x="7112600" y="2695158"/>
              <a:ext cx="2793123" cy="974712"/>
            </a:xfrm>
            <a:prstGeom prst="parallelogram">
              <a:avLst>
                <a:gd name="adj" fmla="val 89519"/>
              </a:avLst>
            </a:prstGeom>
            <a:solidFill>
              <a:schemeClr val="bg2">
                <a:lumMod val="90000"/>
                <a:alpha val="72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39131" y="3466194"/>
              <a:ext cx="45719" cy="13425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22789" y="3661228"/>
              <a:ext cx="45719" cy="988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6" idx="1"/>
            </p:cNvCxnSpPr>
            <p:nvPr/>
          </p:nvCxnSpPr>
          <p:spPr>
            <a:xfrm flipV="1">
              <a:off x="6720840" y="1051562"/>
              <a:ext cx="118293" cy="29308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6" idx="2"/>
            </p:cNvCxnSpPr>
            <p:nvPr/>
          </p:nvCxnSpPr>
          <p:spPr>
            <a:xfrm flipH="1">
              <a:off x="4366260" y="4390041"/>
              <a:ext cx="2560140" cy="11813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45826" y="1061232"/>
              <a:ext cx="1081861" cy="65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0835" y="5324656"/>
              <a:ext cx="1081861" cy="65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9611" y="3526001"/>
              <a:ext cx="1081861" cy="65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20840" y="3574778"/>
              <a:ext cx="411118" cy="8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3291" y="4394299"/>
              <a:ext cx="1329034" cy="8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Z=-1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77860" y="2831705"/>
              <a:ext cx="1651051" cy="114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P = (X,Y,Z)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9371" y="2479903"/>
              <a:ext cx="1318258" cy="114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p = (</a:t>
              </a:r>
              <a:r>
                <a:rPr lang="en-US" dirty="0" err="1">
                  <a:solidFill>
                    <a:srgbClr val="00B0F0"/>
                  </a:solidFill>
                </a:rPr>
                <a:t>x,y</a:t>
              </a:r>
              <a:r>
                <a:rPr lang="en-US" dirty="0">
                  <a:solidFill>
                    <a:srgbClr val="00B0F0"/>
                  </a:solidFill>
                </a:rPr>
                <a:t>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679181" y="5977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71" y="4845550"/>
            <a:ext cx="3793558" cy="5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4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20031" y="4697730"/>
            <a:ext cx="1276209" cy="20688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projection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48485"/>
            <a:ext cx="7886700" cy="4351338"/>
          </a:xfrm>
        </p:spPr>
        <p:txBody>
          <a:bodyPr/>
          <a:lstStyle/>
          <a:p>
            <a:r>
              <a:rPr lang="en-US" dirty="0"/>
              <a:t>A point P = (X, Y, Z) in 3D projects to a point p = (</a:t>
            </a:r>
            <a:r>
              <a:rPr lang="en-US" dirty="0" err="1"/>
              <a:t>x,y</a:t>
            </a:r>
            <a:r>
              <a:rPr lang="en-US" dirty="0"/>
              <a:t>) in the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pinhole camera’s image is inverted, invert it back!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31" y="2606040"/>
            <a:ext cx="1276209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91" y="4940936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1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derivation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58678" y="1610139"/>
            <a:ext cx="0" cy="485029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21565" y="3558209"/>
            <a:ext cx="82296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5175" y="2246244"/>
            <a:ext cx="4403035" cy="2146853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65174" y="2246243"/>
            <a:ext cx="0" cy="1311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68209" y="1610140"/>
            <a:ext cx="0" cy="474096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68209" y="3558210"/>
            <a:ext cx="0" cy="8348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75724" y="1876910"/>
            <a:ext cx="107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 = (X,Y,Z)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3649" y="3222870"/>
            <a:ext cx="92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66967" y="4256542"/>
            <a:ext cx="92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</p:txBody>
      </p:sp>
      <p:sp>
        <p:nvSpPr>
          <p:cNvPr id="23" name="Arc 22"/>
          <p:cNvSpPr/>
          <p:nvPr/>
        </p:nvSpPr>
        <p:spPr>
          <a:xfrm rot="10800000">
            <a:off x="4846963" y="3191781"/>
            <a:ext cx="376443" cy="370340"/>
          </a:xfrm>
          <a:prstGeom prst="arc">
            <a:avLst>
              <a:gd name="adj1" fmla="val 18585036"/>
              <a:gd name="adj2" fmla="val 32954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909562">
            <a:off x="6132428" y="3513145"/>
            <a:ext cx="376443" cy="370340"/>
          </a:xfrm>
          <a:prstGeom prst="arc">
            <a:avLst>
              <a:gd name="adj1" fmla="val 18585036"/>
              <a:gd name="adj2" fmla="val 32954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39404" y="2700563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2717317" y="2242331"/>
            <a:ext cx="158406" cy="1281886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12987" y="3752385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  <a:endParaRPr lang="en-US" dirty="0"/>
          </a:p>
        </p:txBody>
      </p:sp>
      <p:sp>
        <p:nvSpPr>
          <p:cNvPr id="28" name="Left Brace 27"/>
          <p:cNvSpPr/>
          <p:nvPr/>
        </p:nvSpPr>
        <p:spPr>
          <a:xfrm rot="10800000">
            <a:off x="7447990" y="3646051"/>
            <a:ext cx="164996" cy="747045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4105146" y="2395473"/>
            <a:ext cx="234661" cy="2693506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5400000">
            <a:off x="6490195" y="2621967"/>
            <a:ext cx="134705" cy="1618838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90782" y="3823979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25230" y="2994701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41" y="4717226"/>
            <a:ext cx="855003" cy="60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45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virtual image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pinhole camera produces an inverted image</a:t>
            </a:r>
          </a:p>
          <a:p>
            <a:r>
              <a:rPr lang="en-US" dirty="0"/>
              <a:t>Imagine a ”virtual image plane” in the front of the camera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9568" y="3151259"/>
            <a:ext cx="3362905" cy="2858991"/>
            <a:chOff x="397565" y="1610139"/>
            <a:chExt cx="8229600" cy="4850296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134678" y="1610139"/>
              <a:ext cx="0" cy="48502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97565" y="3558209"/>
              <a:ext cx="822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41174" y="2246243"/>
              <a:ext cx="4403035" cy="2146853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844209" y="1610139"/>
              <a:ext cx="0" cy="474096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44209" y="3558209"/>
              <a:ext cx="0" cy="834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51724" y="1876910"/>
              <a:ext cx="1073424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6595" y="3708712"/>
              <a:ext cx="924340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</a:t>
              </a:r>
              <a:endParaRPr lang="en-US" dirty="0"/>
            </a:p>
          </p:txBody>
        </p:sp>
        <p:sp>
          <p:nvSpPr>
            <p:cNvPr id="13" name="Arc 12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909562">
              <a:off x="4608427" y="3513145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392" y="2562468"/>
              <a:ext cx="494473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1193317" y="2242331"/>
              <a:ext cx="158406" cy="128188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8987" y="3752385"/>
              <a:ext cx="494473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  <p:sp>
          <p:nvSpPr>
            <p:cNvPr id="18" name="Left Brace 17"/>
            <p:cNvSpPr/>
            <p:nvPr/>
          </p:nvSpPr>
          <p:spPr>
            <a:xfrm rot="10800000">
              <a:off x="5923990" y="3646050"/>
              <a:ext cx="164996" cy="747045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2581145" y="2395473"/>
              <a:ext cx="234661" cy="269350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/>
            <p:cNvSpPr/>
            <p:nvPr/>
          </p:nvSpPr>
          <p:spPr>
            <a:xfrm rot="5400000">
              <a:off x="4966194" y="2621967"/>
              <a:ext cx="134705" cy="1618838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66783" y="3823980"/>
              <a:ext cx="494473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Z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01229" y="2994702"/>
              <a:ext cx="651018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94559" y="3001500"/>
            <a:ext cx="3362905" cy="2863444"/>
            <a:chOff x="397565" y="1398831"/>
            <a:chExt cx="8229600" cy="4857851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077864" y="1398831"/>
              <a:ext cx="0" cy="48502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97565" y="3558209"/>
              <a:ext cx="822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41173" y="2246243"/>
              <a:ext cx="2595422" cy="13158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25148" y="1515717"/>
              <a:ext cx="0" cy="474096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425148" y="2739807"/>
              <a:ext cx="0" cy="8348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351724" y="1876910"/>
              <a:ext cx="1073424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6595" y="3708713"/>
              <a:ext cx="924340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</a:t>
              </a:r>
              <a:endParaRPr lang="en-US" dirty="0"/>
            </a:p>
          </p:txBody>
        </p:sp>
        <p:sp>
          <p:nvSpPr>
            <p:cNvPr id="34" name="Arc 33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392" y="2562468"/>
              <a:ext cx="494473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1193317" y="2242331"/>
              <a:ext cx="158406" cy="128188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e 38"/>
            <p:cNvSpPr/>
            <p:nvPr/>
          </p:nvSpPr>
          <p:spPr>
            <a:xfrm rot="10800000" flipH="1">
              <a:off x="2147473" y="2752370"/>
              <a:ext cx="227056" cy="747045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982698" y="3801808"/>
            <a:ext cx="20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5400000" flipH="1">
            <a:off x="7605254" y="4061928"/>
            <a:ext cx="119483" cy="650061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529819" y="4408135"/>
            <a:ext cx="26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Left Brace 47"/>
          <p:cNvSpPr/>
          <p:nvPr/>
        </p:nvSpPr>
        <p:spPr>
          <a:xfrm rot="16200000">
            <a:off x="7353490" y="4170099"/>
            <a:ext cx="138320" cy="1100662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368837" y="4768619"/>
            <a:ext cx="20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8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projection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41" y="2483486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6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1: Farther away objects are smaller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728" y="1783080"/>
            <a:ext cx="5582544" cy="29603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49980" y="4126230"/>
            <a:ext cx="160020" cy="16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42360" y="2061210"/>
            <a:ext cx="160020" cy="16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2880" y="4033839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(X, Y, Z)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195655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(X</a:t>
            </a:r>
            <a:r>
              <a:rPr lang="en-US">
                <a:solidFill>
                  <a:srgbClr val="FFFF00"/>
                </a:solidFill>
              </a:rPr>
              <a:t>, Y + h, </a:t>
            </a:r>
            <a:r>
              <a:rPr lang="en-US" dirty="0">
                <a:solidFill>
                  <a:srgbClr val="FFFF00"/>
                </a:solidFill>
              </a:rPr>
              <a:t>Z)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65" y="5466058"/>
            <a:ext cx="2627630" cy="760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2755" y="5384841"/>
            <a:ext cx="419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of foot: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Image of head: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5303691"/>
            <a:ext cx="708660" cy="452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660" y="5891944"/>
            <a:ext cx="1057910" cy="4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69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Point on a line passing through point A with direction D: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Parallel lines have the same direction but pass through different points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821" t="-224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154" y="3189915"/>
            <a:ext cx="3060192" cy="162275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566154" y="4149090"/>
            <a:ext cx="1324356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8290560" y="4149090"/>
            <a:ext cx="1428750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90510" y="4057650"/>
            <a:ext cx="262890" cy="9144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21956" y="4057650"/>
            <a:ext cx="283845" cy="1066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61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Parallel lines have the same direction but pass through different points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821" t="-224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154" y="3189915"/>
            <a:ext cx="3060192" cy="162275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566154" y="4149090"/>
            <a:ext cx="1324356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8290560" y="4149090"/>
            <a:ext cx="1428750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90510" y="4057650"/>
            <a:ext cx="262890" cy="9144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21956" y="4057650"/>
            <a:ext cx="283845" cy="1066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067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152650" y="1825625"/>
                <a:ext cx="6652260" cy="50323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Need to look at these points as </a:t>
                </a:r>
                <a:br>
                  <a:rPr lang="en-US" b="0" dirty="0"/>
                </a:br>
                <a:r>
                  <a:rPr lang="en-US" b="0" dirty="0"/>
                  <a:t>Z goes to infinity </a:t>
                </a:r>
              </a:p>
              <a:p>
                <a:r>
                  <a:rPr lang="en-US" dirty="0"/>
                  <a:t>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→∞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152650" y="1825625"/>
                <a:ext cx="6652260" cy="5032375"/>
              </a:xfrm>
              <a:blipFill>
                <a:blip r:embed="rId2"/>
                <a:stretch>
                  <a:fillRect l="-1718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311" y="3189915"/>
            <a:ext cx="3060192" cy="16227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20311" y="4057650"/>
            <a:ext cx="3153156" cy="537210"/>
            <a:chOff x="5042154" y="4057650"/>
            <a:chExt cx="3153156" cy="53721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042154" y="4149090"/>
              <a:ext cx="1324356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6766560" y="4149090"/>
              <a:ext cx="1428750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366510" y="4057650"/>
              <a:ext cx="262890" cy="9144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97955" y="4057650"/>
              <a:ext cx="283845" cy="10668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215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463139" y="922338"/>
            <a:ext cx="11234056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err="1"/>
              <a:t>DoG</a:t>
            </a:r>
            <a:r>
              <a:rPr lang="en-US" sz="2400" dirty="0"/>
              <a:t> for scale-space feature detection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Take 16x16 square window around detected feature at appropriate scale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Compute gradient orientation for each pixel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Throw out weak edges (threshold gradient magnitude)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Create histogram of surviving edge orientations: note: each pixel contributes vote proportional to gradient magnitude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Find mode of histogram and rotate patch so that mode is 0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66FF"/>
                </a:solidFill>
              </a:rPr>
              <a:t>S</a:t>
            </a:r>
            <a:r>
              <a:rPr lang="en-US" dirty="0"/>
              <a:t>cale </a:t>
            </a:r>
            <a:r>
              <a:rPr lang="en-US" dirty="0">
                <a:solidFill>
                  <a:srgbClr val="0066FF"/>
                </a:solidFill>
              </a:rPr>
              <a:t>I</a:t>
            </a:r>
            <a:r>
              <a:rPr lang="en-US" dirty="0"/>
              <a:t>nvariant </a:t>
            </a:r>
            <a:r>
              <a:rPr lang="en-US" dirty="0">
                <a:solidFill>
                  <a:srgbClr val="0066FF"/>
                </a:solidFill>
              </a:rPr>
              <a:t>F</a:t>
            </a:r>
            <a:r>
              <a:rPr lang="en-US" dirty="0"/>
              <a:t>eature </a:t>
            </a:r>
            <a:r>
              <a:rPr lang="en-US" dirty="0">
                <a:solidFill>
                  <a:srgbClr val="0066FF"/>
                </a:solidFill>
              </a:rPr>
              <a:t>T</a:t>
            </a:r>
            <a:r>
              <a:rPr lang="en-US" dirty="0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9577781" y="6570138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572" y="3954483"/>
            <a:ext cx="6580187" cy="296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7086599" y="3954483"/>
            <a:ext cx="2850469" cy="26026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414143" y="4247433"/>
            <a:ext cx="2362200" cy="1110364"/>
            <a:chOff x="5715000" y="4440546"/>
            <a:chExt cx="2362200" cy="1110109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818821"/>
              <a:ext cx="228600" cy="43739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440546"/>
              <a:ext cx="226330" cy="81566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481770" y="5387794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angle histogram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298EF-5C1E-D946-91AF-5F70ACA3FEA0}"/>
              </a:ext>
            </a:extLst>
          </p:cNvPr>
          <p:cNvSpPr txBox="1"/>
          <p:nvPr/>
        </p:nvSpPr>
        <p:spPr>
          <a:xfrm>
            <a:off x="9319143" y="3788229"/>
            <a:ext cx="180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Mode=dominant orientation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E8E80E-3057-E94D-AE90-1576BA9520F0}"/>
              </a:ext>
            </a:extLst>
          </p:cNvPr>
          <p:cNvCxnSpPr>
            <a:stCxn id="4" idx="1"/>
            <a:endCxn id="67608" idx="0"/>
          </p:cNvCxnSpPr>
          <p:nvPr/>
        </p:nvCxnSpPr>
        <p:spPr>
          <a:xfrm flipH="1">
            <a:off x="8517908" y="4111395"/>
            <a:ext cx="801235" cy="136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3582269"/>
            <a:ext cx="4876248" cy="741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1" y="4862999"/>
            <a:ext cx="2872409" cy="634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287" y="4827550"/>
            <a:ext cx="3193222" cy="7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91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Parallel lines have the same direction but pass through different points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𝐷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𝐵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Parallel lines converge at the same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point of convergence is called the </a:t>
                </a:r>
                <a:r>
                  <a:rPr lang="en-US" i="1" dirty="0"/>
                  <a:t>vanishing point</a:t>
                </a:r>
                <a:endParaRPr lang="en-US" dirty="0"/>
              </a:p>
              <a:p>
                <a:r>
                  <a:rPr lang="en-US" dirty="0"/>
                  <a:t>What happens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791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885" y="2921559"/>
            <a:ext cx="3060192" cy="16227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60885" y="3789294"/>
            <a:ext cx="3153156" cy="537210"/>
            <a:chOff x="5042154" y="4057650"/>
            <a:chExt cx="3153156" cy="53721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042154" y="4149090"/>
              <a:ext cx="1324356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6766560" y="4149090"/>
              <a:ext cx="1428750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366510" y="4057650"/>
              <a:ext cx="262890" cy="9144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97955" y="4057650"/>
              <a:ext cx="283845" cy="10668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4465983" y="3140766"/>
            <a:ext cx="0" cy="1023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44748" y="3140766"/>
            <a:ext cx="0" cy="1023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63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planes?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068" y="1321356"/>
            <a:ext cx="5155402" cy="273380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85052" y="3011555"/>
            <a:ext cx="5188226" cy="9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apezoid 6"/>
          <p:cNvSpPr/>
          <p:nvPr/>
        </p:nvSpPr>
        <p:spPr>
          <a:xfrm>
            <a:off x="2999957" y="3021494"/>
            <a:ext cx="5158417" cy="606287"/>
          </a:xfrm>
          <a:prstGeom prst="trapezoid">
            <a:avLst>
              <a:gd name="adj" fmla="val 372195"/>
            </a:avLst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4193273"/>
            <a:ext cx="2865783" cy="1351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5947853"/>
            <a:ext cx="3305037" cy="2996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442253" y="5582652"/>
            <a:ext cx="515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the limit as Z approaches infinity</a:t>
            </a:r>
          </a:p>
        </p:txBody>
      </p:sp>
      <p:sp>
        <p:nvSpPr>
          <p:cNvPr id="16" name="Left Arrow Callout 15"/>
          <p:cNvSpPr/>
          <p:nvPr/>
        </p:nvSpPr>
        <p:spPr>
          <a:xfrm>
            <a:off x="7419837" y="5337312"/>
            <a:ext cx="2711450" cy="152068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Vanishing line of a plane</a:t>
            </a:r>
          </a:p>
        </p:txBody>
      </p:sp>
    </p:spTree>
    <p:extLst>
      <p:ext uri="{BB962C8B-B14F-4D97-AF65-F5344CB8AC3E}">
        <p14:creationId xmlns:p14="http://schemas.microsoft.com/office/powerpoint/2010/main" val="3632513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planes?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068" y="1321356"/>
            <a:ext cx="5155402" cy="27338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985052" y="3011555"/>
            <a:ext cx="5188226" cy="9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apezoid 5"/>
          <p:cNvSpPr/>
          <p:nvPr/>
        </p:nvSpPr>
        <p:spPr>
          <a:xfrm>
            <a:off x="2999957" y="3021494"/>
            <a:ext cx="5158417" cy="606287"/>
          </a:xfrm>
          <a:prstGeom prst="trapezoid">
            <a:avLst>
              <a:gd name="adj" fmla="val 372195"/>
            </a:avLst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742" y="4065101"/>
            <a:ext cx="4318277" cy="342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6495" y="4417930"/>
            <a:ext cx="301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Normal: (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i="1" baseline="-25000" dirty="0">
                <a:latin typeface="Cambria Math" charset="0"/>
                <a:ea typeface="Cambria Math" charset="0"/>
                <a:cs typeface="Cambria Math" charset="0"/>
              </a:rPr>
              <a:t>X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, N</a:t>
            </a:r>
            <a:r>
              <a:rPr lang="en-US" i="1" baseline="-25000" dirty="0">
                <a:latin typeface="Cambria Math" charset="0"/>
                <a:ea typeface="Cambria Math" charset="0"/>
                <a:cs typeface="Cambria Math" charset="0"/>
              </a:rPr>
              <a:t>Y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, N</a:t>
            </a:r>
            <a:r>
              <a:rPr lang="en-US" i="1" baseline="-25000" dirty="0">
                <a:latin typeface="Cambria Math" charset="0"/>
                <a:ea typeface="Cambria Math" charset="0"/>
                <a:cs typeface="Cambria Math" charset="0"/>
              </a:rPr>
              <a:t>Z</a:t>
            </a:r>
            <a:r>
              <a:rPr lang="en-US" dirty="0">
                <a:ea typeface="Cambria Math" charset="0"/>
                <a:cs typeface="Cambria Math" charset="0"/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37989" y="4674392"/>
            <a:ext cx="378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</a:t>
            </a:r>
            <a:r>
              <a:rPr lang="en-US"/>
              <a:t>parallel planes </a:t>
            </a:r>
            <a:r>
              <a:rPr lang="en-US" dirty="0"/>
              <a:t>look like?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952" y="5040592"/>
            <a:ext cx="3178307" cy="246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009" y="5023067"/>
            <a:ext cx="3098800" cy="246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010" y="5349940"/>
            <a:ext cx="3305037" cy="29960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952" y="5353404"/>
            <a:ext cx="3305037" cy="2996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666999" y="6291735"/>
            <a:ext cx="67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Parallel planes converge!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3730" y="5963478"/>
            <a:ext cx="23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Vanishing lines</a:t>
            </a:r>
          </a:p>
        </p:txBody>
      </p:sp>
      <p:cxnSp>
        <p:nvCxnSpPr>
          <p:cNvPr id="17" name="Straight Arrow Connector 16"/>
          <p:cNvCxnSpPr>
            <a:stCxn id="15" idx="3"/>
            <a:endCxn id="13" idx="2"/>
          </p:cNvCxnSpPr>
          <p:nvPr/>
        </p:nvCxnSpPr>
        <p:spPr>
          <a:xfrm flipV="1">
            <a:off x="7189304" y="5653010"/>
            <a:ext cx="954166" cy="495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1"/>
            <a:endCxn id="12" idx="2"/>
          </p:cNvCxnSpPr>
          <p:nvPr/>
        </p:nvCxnSpPr>
        <p:spPr>
          <a:xfrm flipH="1" flipV="1">
            <a:off x="3864528" y="5649546"/>
            <a:ext cx="969202" cy="4985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146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Vanishing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happens if N</a:t>
            </a:r>
            <a:r>
              <a:rPr lang="en-US" baseline="-25000" dirty="0"/>
              <a:t>X</a:t>
            </a:r>
            <a:r>
              <a:rPr lang="en-US" dirty="0"/>
              <a:t> = N</a:t>
            </a:r>
            <a:r>
              <a:rPr lang="en-US" baseline="-25000" dirty="0"/>
              <a:t>Y</a:t>
            </a:r>
            <a:r>
              <a:rPr lang="en-US" dirty="0"/>
              <a:t> = 0?</a:t>
            </a:r>
          </a:p>
          <a:p>
            <a:r>
              <a:rPr lang="en-US" dirty="0"/>
              <a:t>Equation of the plane: Z = c</a:t>
            </a:r>
          </a:p>
          <a:p>
            <a:r>
              <a:rPr lang="en-US" dirty="0"/>
              <a:t>Vanishing line?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811" y="1948066"/>
            <a:ext cx="4318277" cy="3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44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7131845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165127" y="2217182"/>
            <a:ext cx="3559648" cy="2683266"/>
            <a:chOff x="4412777" y="2102882"/>
            <a:chExt cx="35596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4486275" y="2914650"/>
              <a:ext cx="2924021" cy="56113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2777" y="2540738"/>
              <a:ext cx="1160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P = </a:t>
              </a:r>
              <a:r>
                <a:rPr lang="en-US">
                  <a:solidFill>
                    <a:srgbClr val="00B0F0"/>
                  </a:solidFill>
                </a:rPr>
                <a:t>(X,Y,Z)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7381875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2524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2509839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495551" y="4500564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09751" y="4529139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0881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93007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916782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</p:spTree>
    <p:extLst>
      <p:ext uri="{BB962C8B-B14F-4D97-AF65-F5344CB8AC3E}">
        <p14:creationId xmlns:p14="http://schemas.microsoft.com/office/powerpoint/2010/main" val="1901160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95551" y="4500564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09751" y="4529139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090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 rot="1670685">
            <a:off x="2309814" y="4986338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81176" y="4486278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641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 rot="4498265">
            <a:off x="1524001" y="5519106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878852">
            <a:off x="1659821" y="4271966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26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Create histogram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06" y="3418086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</p:spTree>
    <p:extLst>
      <p:ext uri="{BB962C8B-B14F-4D97-AF65-F5344CB8AC3E}">
        <p14:creationId xmlns:p14="http://schemas.microsoft.com/office/powerpoint/2010/main" val="1110899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 rot="7807704">
            <a:off x="1450455" y="4690769"/>
            <a:ext cx="1211368" cy="892802"/>
            <a:chOff x="1137549" y="4062253"/>
            <a:chExt cx="1211368" cy="892802"/>
          </a:xfrm>
        </p:grpSpPr>
        <p:cxnSp>
          <p:nvCxnSpPr>
            <p:cNvPr id="5" name="Straight Arrow Connector 4"/>
            <p:cNvCxnSpPr/>
            <p:nvPr/>
          </p:nvCxnSpPr>
          <p:spPr>
            <a:xfrm rot="13792296" flipH="1">
              <a:off x="1208177" y="3991625"/>
              <a:ext cx="892802" cy="10340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36822" y="450204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2782707">
            <a:off x="1602671" y="4129092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616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88453" y="2314576"/>
            <a:ext cx="1492872" cy="3428279"/>
            <a:chOff x="-35547" y="2314575"/>
            <a:chExt cx="1492872" cy="3428279"/>
          </a:xfrm>
        </p:grpSpPr>
        <p:grpSp>
          <p:nvGrpSpPr>
            <p:cNvPr id="22" name="Group 21"/>
            <p:cNvGrpSpPr/>
            <p:nvPr/>
          </p:nvGrpSpPr>
          <p:grpSpPr>
            <a:xfrm rot="7807704">
              <a:off x="-73545" y="4690769"/>
              <a:ext cx="1211368" cy="892802"/>
              <a:chOff x="1137549" y="4062253"/>
              <a:chExt cx="1211368" cy="89280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rot="13792296" flipH="1">
                <a:off x="1208177" y="3991625"/>
                <a:ext cx="892802" cy="103405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1836822" y="4502044"/>
                <a:ext cx="512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69006" y="2314575"/>
              <a:ext cx="559719" cy="2185988"/>
              <a:chOff x="669006" y="2314575"/>
              <a:chExt cx="559719" cy="2185988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985838" y="2314575"/>
                <a:ext cx="14287" cy="218598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69006" y="2464190"/>
                <a:ext cx="55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Y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2782707">
              <a:off x="78670" y="4129091"/>
              <a:ext cx="714375" cy="942809"/>
              <a:chOff x="285750" y="4529138"/>
              <a:chExt cx="714375" cy="942809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285750" y="4529138"/>
                <a:ext cx="714375" cy="71437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92781" y="5102615"/>
                <a:ext cx="55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35275" y="4463460"/>
              <a:ext cx="522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70C0"/>
                  </a:solidFill>
                </a:rPr>
                <a:t>O’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6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208 L 0.62222 -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 and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represent a rotation?</a:t>
            </a:r>
          </a:p>
          <a:p>
            <a:r>
              <a:rPr lang="en-US" dirty="0"/>
              <a:t>A point in 3D: (X,Y,Z)</a:t>
            </a:r>
          </a:p>
          <a:p>
            <a:r>
              <a:rPr lang="en-US" dirty="0"/>
              <a:t>Rotations can be represented as a matrix multiplication</a:t>
            </a:r>
          </a:p>
          <a:p>
            <a:endParaRPr lang="en-US" dirty="0"/>
          </a:p>
          <a:p>
            <a:r>
              <a:rPr lang="en-US" dirty="0"/>
              <a:t>What are the properties of rotation matrices?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8" y="3709987"/>
            <a:ext cx="1638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9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rotation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does not change the length of vectors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1" y="2638425"/>
            <a:ext cx="16383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0" y="3244850"/>
            <a:ext cx="3454400" cy="116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4640262"/>
            <a:ext cx="2336800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0" y="5370513"/>
            <a:ext cx="2387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00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rotation matrices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975" y="2070894"/>
            <a:ext cx="23876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697162"/>
            <a:ext cx="3035300" cy="12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825" y="4394200"/>
            <a:ext cx="21082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775" y="4379913"/>
            <a:ext cx="24638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8350" y="492918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Rotation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8462" y="481012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629476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825625"/>
            <a:ext cx="4443413" cy="4351338"/>
          </a:xfrm>
        </p:spPr>
        <p:txBody>
          <a:bodyPr/>
          <a:lstStyle/>
          <a:p>
            <a:r>
              <a:rPr lang="en-US" dirty="0"/>
              <a:t>Rotations in 3D have an axis and an angle</a:t>
            </a:r>
          </a:p>
          <a:p>
            <a:r>
              <a:rPr lang="en-US" dirty="0"/>
              <a:t>Axis: vector that does not change when rotated</a:t>
            </a:r>
          </a:p>
          <a:p>
            <a:endParaRPr lang="en-US" dirty="0"/>
          </a:p>
          <a:p>
            <a:r>
              <a:rPr lang="en-US" dirty="0"/>
              <a:t>Rotation matrix has eigenvector that has eigenvalue 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610601" y="1614488"/>
            <a:ext cx="671513" cy="4214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163885" y="3586164"/>
            <a:ext cx="1335266" cy="331787"/>
          </a:xfrm>
          <a:custGeom>
            <a:avLst/>
            <a:gdLst>
              <a:gd name="connsiteX0" fmla="*/ 503865 w 1335266"/>
              <a:gd name="connsiteY0" fmla="*/ 0 h 331787"/>
              <a:gd name="connsiteX1" fmla="*/ 32378 w 1335266"/>
              <a:gd name="connsiteY1" fmla="*/ 157162 h 331787"/>
              <a:gd name="connsiteX2" fmla="*/ 1303965 w 1335266"/>
              <a:gd name="connsiteY2" fmla="*/ 328612 h 331787"/>
              <a:gd name="connsiteX3" fmla="*/ 975353 w 1335266"/>
              <a:gd name="connsiteY3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266" h="331787">
                <a:moveTo>
                  <a:pt x="503865" y="0"/>
                </a:moveTo>
                <a:cubicBezTo>
                  <a:pt x="201446" y="51196"/>
                  <a:pt x="-100972" y="102393"/>
                  <a:pt x="32378" y="157162"/>
                </a:cubicBezTo>
                <a:cubicBezTo>
                  <a:pt x="165728" y="211931"/>
                  <a:pt x="1146803" y="354806"/>
                  <a:pt x="1303965" y="328612"/>
                </a:cubicBezTo>
                <a:cubicBezTo>
                  <a:pt x="1461127" y="302418"/>
                  <a:pt x="975353" y="0"/>
                  <a:pt x="975353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3657600"/>
            <a:ext cx="1498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13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 from axis and angle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Rotation matrix for rotation about axis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First define the following matrix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Interesting fact: this matrix represents cross product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50" y="3103562"/>
            <a:ext cx="5168900" cy="165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675" y="6022975"/>
            <a:ext cx="2794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6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 from axis and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Rotation matrix for rotation about axis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Rodrigues’ formula for rotation matrices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2990850"/>
            <a:ext cx="7175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4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this be written as a matrix multiplication?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241935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everything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coordinate system so that center of the coordinate system is at pinhole and Z axis is along viewing direction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Perspective projection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3181350"/>
            <a:ext cx="28448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3" y="4678363"/>
            <a:ext cx="3289300" cy="124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579" y="4538028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6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3721100"/>
            <a:ext cx="23225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143000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 eaLnBrk="1" hangingPunct="1"/>
            <a:r>
              <a:rPr lang="en-US" altLang="en-US" b="1"/>
              <a:t>SIFT vector formation</a:t>
            </a:r>
            <a:endParaRPr lang="en-US" altLang="en-US" b="1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382000" cy="2590800"/>
          </a:xfrm>
        </p:spPr>
        <p:txBody>
          <a:bodyPr vert="horz" lIns="91440" tIns="45720" rIns="132080" bIns="45720" rtlCol="0">
            <a:normAutofit/>
          </a:bodyPr>
          <a:lstStyle/>
          <a:p>
            <a:pPr eaLnBrk="1" hangingPunct="1"/>
            <a:r>
              <a:rPr lang="en-US" altLang="en-US" dirty="0"/>
              <a:t>Computed on rotated and scaled version of window according to computed orientation &amp; scale</a:t>
            </a:r>
          </a:p>
          <a:p>
            <a:pPr marL="782638" lvl="1"/>
            <a:r>
              <a:rPr lang="en-US" altLang="en-US" dirty="0"/>
              <a:t>resample the window</a:t>
            </a:r>
          </a:p>
        </p:txBody>
      </p:sp>
      <p:pic>
        <p:nvPicPr>
          <p:cNvPr id="64517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6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Line 5"/>
          <p:cNvSpPr>
            <a:spLocks noChangeShapeType="1"/>
          </p:cNvSpPr>
          <p:nvPr/>
        </p:nvSpPr>
        <p:spPr bwMode="auto">
          <a:xfrm rot="10800000" flipH="1">
            <a:off x="3506788" y="3954464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>
            <a:off x="3511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2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143000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 eaLnBrk="1" hangingPunct="1"/>
            <a:r>
              <a:rPr lang="en-US" altLang="en-US" b="1" dirty="0"/>
              <a:t>Reduce effect of illumination</a:t>
            </a:r>
            <a:endParaRPr lang="en-US" altLang="en-US" b="1" dirty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382000" cy="2819400"/>
          </a:xfrm>
        </p:spPr>
        <p:txBody>
          <a:bodyPr vert="horz" lIns="91440" tIns="45720" rIns="132080" bIns="45720" rtlCol="0">
            <a:normAutofit/>
          </a:bodyPr>
          <a:lstStyle/>
          <a:p>
            <a:pPr eaLnBrk="1" hangingPunct="1"/>
            <a:r>
              <a:rPr lang="en-US" altLang="en-US" dirty="0"/>
              <a:t>128-dim vector normalized to 1: invariance to contrast changes </a:t>
            </a:r>
          </a:p>
          <a:p>
            <a:pPr eaLnBrk="1" hangingPunct="1"/>
            <a:r>
              <a:rPr lang="en-US" altLang="en-US" dirty="0"/>
              <a:t>Threshold gradient magnitudes to avoid excessive influence of high gradients</a:t>
            </a:r>
          </a:p>
          <a:p>
            <a:pPr marL="782638" lvl="1"/>
            <a:r>
              <a:rPr lang="en-US" altLang="en-US" dirty="0"/>
              <a:t>after normalization, clamp gradients &gt;0.2</a:t>
            </a:r>
          </a:p>
          <a:p>
            <a:pPr marL="782638" lvl="1"/>
            <a:r>
              <a:rPr lang="en-US" altLang="en-US" dirty="0"/>
              <a:t>renormalize</a:t>
            </a:r>
          </a:p>
        </p:txBody>
      </p:sp>
      <p:pic>
        <p:nvPicPr>
          <p:cNvPr id="6758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3619500"/>
            <a:ext cx="563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6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Line 5"/>
          <p:cNvSpPr>
            <a:spLocks noChangeShapeType="1"/>
          </p:cNvSpPr>
          <p:nvPr/>
        </p:nvSpPr>
        <p:spPr bwMode="auto">
          <a:xfrm rot="10800000" flipH="1">
            <a:off x="3506788" y="3954464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>
            <a:off x="3511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8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143000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 eaLnBrk="1" hangingPunct="1"/>
            <a:r>
              <a:rPr lang="en-US" altLang="en-US" b="1" dirty="0"/>
              <a:t>Other tips and tricks</a:t>
            </a:r>
            <a:endParaRPr lang="en-US" altLang="en-US" b="1" dirty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686800" cy="2590800"/>
          </a:xfrm>
        </p:spPr>
        <p:txBody>
          <a:bodyPr vert="horz" lIns="91440" tIns="45720" rIns="132080" bIns="45720" rtlCol="0"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When identifying dominant orientation, if multiple modes, create multiple </a:t>
            </a:r>
            <a:r>
              <a:rPr lang="en-US" altLang="en-US" dirty="0" err="1"/>
              <a:t>keypoints</a:t>
            </a:r>
            <a:endParaRPr lang="en-US" altLang="en-US" dirty="0"/>
          </a:p>
          <a:p>
            <a:pPr eaLnBrk="1" hangingPunct="1"/>
            <a:r>
              <a:rPr lang="en-US" altLang="en-US" dirty="0"/>
              <a:t>Weigh pixels in center of patch more highly (Gaussian weights)</a:t>
            </a:r>
          </a:p>
          <a:p>
            <a:pPr eaLnBrk="1" hangingPunct="1"/>
            <a:r>
              <a:rPr lang="en-US" altLang="en-US" dirty="0"/>
              <a:t>Trilinear interpolation </a:t>
            </a:r>
          </a:p>
          <a:p>
            <a:pPr marL="782638" lvl="1"/>
            <a:r>
              <a:rPr lang="en-US" altLang="en-US" dirty="0"/>
              <a:t>a given gradient contributes to 8 bins: </a:t>
            </a:r>
            <a:br>
              <a:rPr lang="en-US" altLang="en-US" dirty="0"/>
            </a:br>
            <a:r>
              <a:rPr lang="en-US" altLang="en-US" dirty="0"/>
              <a:t>4 in space times 2 in orientation</a:t>
            </a:r>
          </a:p>
        </p:txBody>
      </p:sp>
      <p:pic>
        <p:nvPicPr>
          <p:cNvPr id="6656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3619500"/>
            <a:ext cx="563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6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Line 5"/>
          <p:cNvSpPr>
            <a:spLocks noChangeShapeType="1"/>
          </p:cNvSpPr>
          <p:nvPr/>
        </p:nvSpPr>
        <p:spPr bwMode="auto">
          <a:xfrm rot="10800000" flipH="1">
            <a:off x="3506788" y="3954464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7" name="Line 6"/>
          <p:cNvSpPr>
            <a:spLocks noChangeShapeType="1"/>
          </p:cNvSpPr>
          <p:nvPr/>
        </p:nvSpPr>
        <p:spPr bwMode="auto">
          <a:xfrm>
            <a:off x="3511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 flipH="1">
            <a:off x="5291138" y="4498975"/>
            <a:ext cx="163512" cy="5715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 flipH="1">
            <a:off x="8618539" y="5195889"/>
            <a:ext cx="211137" cy="22383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0" name="Line 9"/>
          <p:cNvSpPr>
            <a:spLocks noChangeShapeType="1"/>
          </p:cNvSpPr>
          <p:nvPr/>
        </p:nvSpPr>
        <p:spPr bwMode="auto">
          <a:xfrm flipH="1">
            <a:off x="8618539" y="4217989"/>
            <a:ext cx="211137" cy="22383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1" name="Line 10"/>
          <p:cNvSpPr>
            <a:spLocks noChangeShapeType="1"/>
          </p:cNvSpPr>
          <p:nvPr/>
        </p:nvSpPr>
        <p:spPr bwMode="auto">
          <a:xfrm flipH="1">
            <a:off x="9571039" y="5265739"/>
            <a:ext cx="173037" cy="16668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2" name="Line 11"/>
          <p:cNvSpPr>
            <a:spLocks noChangeShapeType="1"/>
          </p:cNvSpPr>
          <p:nvPr/>
        </p:nvSpPr>
        <p:spPr bwMode="auto">
          <a:xfrm flipH="1">
            <a:off x="9609139" y="4089401"/>
            <a:ext cx="331787" cy="339725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3" name="Line 12"/>
          <p:cNvSpPr>
            <a:spLocks noChangeShapeType="1"/>
          </p:cNvSpPr>
          <p:nvPr/>
        </p:nvSpPr>
        <p:spPr bwMode="auto">
          <a:xfrm flipH="1">
            <a:off x="9598025" y="4419600"/>
            <a:ext cx="304800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4" name="Line 13"/>
          <p:cNvSpPr>
            <a:spLocks noChangeShapeType="1"/>
          </p:cNvSpPr>
          <p:nvPr/>
        </p:nvSpPr>
        <p:spPr bwMode="auto">
          <a:xfrm flipH="1">
            <a:off x="9572626" y="5422900"/>
            <a:ext cx="466725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5" name="Line 14"/>
          <p:cNvSpPr>
            <a:spLocks noChangeShapeType="1"/>
          </p:cNvSpPr>
          <p:nvPr/>
        </p:nvSpPr>
        <p:spPr bwMode="auto">
          <a:xfrm flipH="1">
            <a:off x="8607425" y="5422900"/>
            <a:ext cx="376238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6" name="Line 15"/>
          <p:cNvSpPr>
            <a:spLocks noChangeShapeType="1"/>
          </p:cNvSpPr>
          <p:nvPr/>
        </p:nvSpPr>
        <p:spPr bwMode="auto">
          <a:xfrm flipH="1">
            <a:off x="8607425" y="4445000"/>
            <a:ext cx="376238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7" name="Freeform 16"/>
          <p:cNvSpPr>
            <a:spLocks/>
          </p:cNvSpPr>
          <p:nvPr/>
        </p:nvSpPr>
        <p:spPr bwMode="auto">
          <a:xfrm>
            <a:off x="4230688" y="4108450"/>
            <a:ext cx="2806700" cy="939800"/>
          </a:xfrm>
          <a:custGeom>
            <a:avLst/>
            <a:gdLst>
              <a:gd name="T0" fmla="*/ 0 w 21600"/>
              <a:gd name="T1" fmla="*/ 39960510 h 21600"/>
              <a:gd name="T2" fmla="*/ 182671859 w 21600"/>
              <a:gd name="T3" fmla="*/ 0 h 21600"/>
              <a:gd name="T4" fmla="*/ 364702076 w 21600"/>
              <a:gd name="T5" fmla="*/ 408899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109"/>
                </a:moveTo>
                <a:cubicBezTo>
                  <a:pt x="2135" y="21109"/>
                  <a:pt x="6006" y="0"/>
                  <a:pt x="10819" y="0"/>
                </a:cubicBezTo>
                <a:cubicBezTo>
                  <a:pt x="15633" y="0"/>
                  <a:pt x="17913" y="21600"/>
                  <a:pt x="21600" y="21600"/>
                </a:cubicBezTo>
              </a:path>
            </a:pathLst>
          </a:custGeom>
          <a:noFill/>
          <a:ln w="38100" cap="flat">
            <a:solidFill>
              <a:srgbClr val="4A00E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8DEA-BDDA-6B4D-BBEE-03D654C2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modes when measuring dominant orientation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F6BDD-6856-2042-98C9-F18D00F44FCA}"/>
              </a:ext>
            </a:extLst>
          </p:cNvPr>
          <p:cNvSpPr/>
          <p:nvPr/>
        </p:nvSpPr>
        <p:spPr>
          <a:xfrm>
            <a:off x="838200" y="2428875"/>
            <a:ext cx="3333750" cy="3529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1F76785-1578-BD4B-99AA-1FED9E29CB1B}"/>
              </a:ext>
            </a:extLst>
          </p:cNvPr>
          <p:cNvSpPr/>
          <p:nvPr/>
        </p:nvSpPr>
        <p:spPr>
          <a:xfrm>
            <a:off x="1771650" y="2700337"/>
            <a:ext cx="2414588" cy="3271837"/>
          </a:xfrm>
          <a:custGeom>
            <a:avLst/>
            <a:gdLst>
              <a:gd name="connsiteX0" fmla="*/ 0 w 2414588"/>
              <a:gd name="connsiteY0" fmla="*/ 2143125 h 2614612"/>
              <a:gd name="connsiteX1" fmla="*/ 14288 w 2414588"/>
              <a:gd name="connsiteY1" fmla="*/ 114300 h 2614612"/>
              <a:gd name="connsiteX2" fmla="*/ 2414588 w 2414588"/>
              <a:gd name="connsiteY2" fmla="*/ 0 h 2614612"/>
              <a:gd name="connsiteX3" fmla="*/ 2414588 w 2414588"/>
              <a:gd name="connsiteY3" fmla="*/ 2614612 h 2614612"/>
              <a:gd name="connsiteX4" fmla="*/ 28575 w 2414588"/>
              <a:gd name="connsiteY4" fmla="*/ 2614612 h 2614612"/>
              <a:gd name="connsiteX5" fmla="*/ 0 w 2414588"/>
              <a:gd name="connsiteY5" fmla="*/ 2143125 h 2614612"/>
              <a:gd name="connsiteX0" fmla="*/ 0 w 2414588"/>
              <a:gd name="connsiteY0" fmla="*/ 2800350 h 3271837"/>
              <a:gd name="connsiteX1" fmla="*/ 14288 w 2414588"/>
              <a:gd name="connsiteY1" fmla="*/ 771525 h 3271837"/>
              <a:gd name="connsiteX2" fmla="*/ 2414588 w 2414588"/>
              <a:gd name="connsiteY2" fmla="*/ 0 h 3271837"/>
              <a:gd name="connsiteX3" fmla="*/ 2414588 w 2414588"/>
              <a:gd name="connsiteY3" fmla="*/ 3271837 h 3271837"/>
              <a:gd name="connsiteX4" fmla="*/ 28575 w 2414588"/>
              <a:gd name="connsiteY4" fmla="*/ 3271837 h 3271837"/>
              <a:gd name="connsiteX5" fmla="*/ 0 w 2414588"/>
              <a:gd name="connsiteY5" fmla="*/ 2800350 h 32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588" h="3271837">
                <a:moveTo>
                  <a:pt x="0" y="2800350"/>
                </a:moveTo>
                <a:lnTo>
                  <a:pt x="14288" y="771525"/>
                </a:lnTo>
                <a:lnTo>
                  <a:pt x="2414588" y="0"/>
                </a:lnTo>
                <a:lnTo>
                  <a:pt x="2414588" y="3271837"/>
                </a:lnTo>
                <a:lnTo>
                  <a:pt x="28575" y="3271837"/>
                </a:lnTo>
                <a:lnTo>
                  <a:pt x="0" y="28003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466580-EC57-3540-AA66-49DAB96638C0}"/>
              </a:ext>
            </a:extLst>
          </p:cNvPr>
          <p:cNvCxnSpPr/>
          <p:nvPr/>
        </p:nvCxnSpPr>
        <p:spPr>
          <a:xfrm>
            <a:off x="4886325" y="4271963"/>
            <a:ext cx="3128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FD8149-63B6-3B47-80F7-25774640D43B}"/>
              </a:ext>
            </a:extLst>
          </p:cNvPr>
          <p:cNvSpPr/>
          <p:nvPr/>
        </p:nvSpPr>
        <p:spPr>
          <a:xfrm>
            <a:off x="6350793" y="3457575"/>
            <a:ext cx="200025" cy="81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100A8-2C95-9246-B22D-E6B557427473}"/>
              </a:ext>
            </a:extLst>
          </p:cNvPr>
          <p:cNvSpPr/>
          <p:nvPr/>
        </p:nvSpPr>
        <p:spPr>
          <a:xfrm>
            <a:off x="5488780" y="3457575"/>
            <a:ext cx="200025" cy="81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E72EA-DD43-294B-A3D7-B9D22458F81C}"/>
              </a:ext>
            </a:extLst>
          </p:cNvPr>
          <p:cNvSpPr txBox="1"/>
          <p:nvPr/>
        </p:nvSpPr>
        <p:spPr>
          <a:xfrm>
            <a:off x="4886325" y="4336255"/>
            <a:ext cx="40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552BDF-C533-FF42-B11C-1708C54B5EBC}"/>
                  </a:ext>
                </a:extLst>
              </p:cNvPr>
              <p:cNvSpPr txBox="1"/>
              <p:nvPr/>
            </p:nvSpPr>
            <p:spPr>
              <a:xfrm>
                <a:off x="7803357" y="4302918"/>
                <a:ext cx="4048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552BDF-C533-FF42-B11C-1708C54B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357" y="4302918"/>
                <a:ext cx="40481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DA15EA1-4C6B-BE4F-89F4-9EDEF2B5AF8E}"/>
              </a:ext>
            </a:extLst>
          </p:cNvPr>
          <p:cNvSpPr/>
          <p:nvPr/>
        </p:nvSpPr>
        <p:spPr>
          <a:xfrm>
            <a:off x="5088731" y="3043238"/>
            <a:ext cx="1007269" cy="821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DA9019-BB15-AB4B-AA3D-80676955F7B4}"/>
              </a:ext>
            </a:extLst>
          </p:cNvPr>
          <p:cNvSpPr/>
          <p:nvPr/>
        </p:nvSpPr>
        <p:spPr>
          <a:xfrm>
            <a:off x="5999562" y="3055145"/>
            <a:ext cx="1007269" cy="821531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8AA7B8-245D-9C49-9958-10E40AC415A5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592366" y="1823442"/>
            <a:ext cx="3994547" cy="121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7853C00F-72E0-1749-86D0-997A2BECC489}"/>
              </a:ext>
            </a:extLst>
          </p:cNvPr>
          <p:cNvSpPr/>
          <p:nvPr/>
        </p:nvSpPr>
        <p:spPr>
          <a:xfrm>
            <a:off x="9077325" y="1340645"/>
            <a:ext cx="2686050" cy="1714500"/>
          </a:xfrm>
          <a:custGeom>
            <a:avLst/>
            <a:gdLst>
              <a:gd name="connsiteX0" fmla="*/ 757238 w 2686050"/>
              <a:gd name="connsiteY0" fmla="*/ 14287 h 1714500"/>
              <a:gd name="connsiteX1" fmla="*/ 2686050 w 2686050"/>
              <a:gd name="connsiteY1" fmla="*/ 0 h 1714500"/>
              <a:gd name="connsiteX2" fmla="*/ 2686050 w 2686050"/>
              <a:gd name="connsiteY2" fmla="*/ 1714500 h 1714500"/>
              <a:gd name="connsiteX3" fmla="*/ 0 w 2686050"/>
              <a:gd name="connsiteY3" fmla="*/ 1700212 h 1714500"/>
              <a:gd name="connsiteX4" fmla="*/ 757238 w 2686050"/>
              <a:gd name="connsiteY4" fmla="*/ 14287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050" h="1714500">
                <a:moveTo>
                  <a:pt x="757238" y="14287"/>
                </a:moveTo>
                <a:lnTo>
                  <a:pt x="2686050" y="0"/>
                </a:lnTo>
                <a:lnTo>
                  <a:pt x="2686050" y="1714500"/>
                </a:lnTo>
                <a:lnTo>
                  <a:pt x="0" y="1700212"/>
                </a:lnTo>
                <a:lnTo>
                  <a:pt x="757238" y="1428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68D9C4-9BD7-CA4C-924D-32F8CB95F5C5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7006831" y="3465911"/>
            <a:ext cx="2112170" cy="151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39A0AC-B744-DE49-B43D-9856A49B73C4}"/>
              </a:ext>
            </a:extLst>
          </p:cNvPr>
          <p:cNvCxnSpPr>
            <a:stCxn id="5" idx="1"/>
            <a:endCxn id="5" idx="2"/>
          </p:cNvCxnSpPr>
          <p:nvPr/>
        </p:nvCxnSpPr>
        <p:spPr>
          <a:xfrm flipV="1">
            <a:off x="1785938" y="2700337"/>
            <a:ext cx="2400300" cy="771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76A12C-111D-5546-8A84-8DB94C46AC36}"/>
              </a:ext>
            </a:extLst>
          </p:cNvPr>
          <p:cNvCxnSpPr>
            <a:cxnSpLocks/>
            <a:stCxn id="5" idx="1"/>
            <a:endCxn id="5" idx="4"/>
          </p:cNvCxnSpPr>
          <p:nvPr/>
        </p:nvCxnSpPr>
        <p:spPr>
          <a:xfrm>
            <a:off x="1785938" y="3471862"/>
            <a:ext cx="14287" cy="2500312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B5FA72-DA61-6D4F-AA1C-4363488509B1}"/>
              </a:ext>
            </a:extLst>
          </p:cNvPr>
          <p:cNvCxnSpPr>
            <a:cxnSpLocks/>
            <a:stCxn id="27" idx="0"/>
            <a:endCxn id="27" idx="1"/>
          </p:cNvCxnSpPr>
          <p:nvPr/>
        </p:nvCxnSpPr>
        <p:spPr>
          <a:xfrm flipV="1">
            <a:off x="9834563" y="1340645"/>
            <a:ext cx="1928812" cy="142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2842800-20B9-9D40-B6A4-6BFF8FDD7740}"/>
              </a:ext>
            </a:extLst>
          </p:cNvPr>
          <p:cNvCxnSpPr>
            <a:cxnSpLocks/>
            <a:stCxn id="27" idx="0"/>
            <a:endCxn id="27" idx="3"/>
          </p:cNvCxnSpPr>
          <p:nvPr/>
        </p:nvCxnSpPr>
        <p:spPr>
          <a:xfrm flipH="1">
            <a:off x="9077325" y="1354932"/>
            <a:ext cx="757238" cy="1685925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99053445-F98E-9D4D-BDC7-B80258DD55F8}"/>
              </a:ext>
            </a:extLst>
          </p:cNvPr>
          <p:cNvSpPr/>
          <p:nvPr/>
        </p:nvSpPr>
        <p:spPr>
          <a:xfrm rot="5400000">
            <a:off x="9515976" y="3542624"/>
            <a:ext cx="1858762" cy="2686051"/>
          </a:xfrm>
          <a:custGeom>
            <a:avLst/>
            <a:gdLst>
              <a:gd name="connsiteX0" fmla="*/ 0 w 2414588"/>
              <a:gd name="connsiteY0" fmla="*/ 2143125 h 2614612"/>
              <a:gd name="connsiteX1" fmla="*/ 14288 w 2414588"/>
              <a:gd name="connsiteY1" fmla="*/ 114300 h 2614612"/>
              <a:gd name="connsiteX2" fmla="*/ 2414588 w 2414588"/>
              <a:gd name="connsiteY2" fmla="*/ 0 h 2614612"/>
              <a:gd name="connsiteX3" fmla="*/ 2414588 w 2414588"/>
              <a:gd name="connsiteY3" fmla="*/ 2614612 h 2614612"/>
              <a:gd name="connsiteX4" fmla="*/ 28575 w 2414588"/>
              <a:gd name="connsiteY4" fmla="*/ 2614612 h 2614612"/>
              <a:gd name="connsiteX5" fmla="*/ 0 w 2414588"/>
              <a:gd name="connsiteY5" fmla="*/ 2143125 h 2614612"/>
              <a:gd name="connsiteX0" fmla="*/ 0 w 2414588"/>
              <a:gd name="connsiteY0" fmla="*/ 2800350 h 3271837"/>
              <a:gd name="connsiteX1" fmla="*/ 14288 w 2414588"/>
              <a:gd name="connsiteY1" fmla="*/ 771525 h 3271837"/>
              <a:gd name="connsiteX2" fmla="*/ 2414588 w 2414588"/>
              <a:gd name="connsiteY2" fmla="*/ 0 h 3271837"/>
              <a:gd name="connsiteX3" fmla="*/ 2414588 w 2414588"/>
              <a:gd name="connsiteY3" fmla="*/ 3271837 h 3271837"/>
              <a:gd name="connsiteX4" fmla="*/ 28575 w 2414588"/>
              <a:gd name="connsiteY4" fmla="*/ 3271837 h 3271837"/>
              <a:gd name="connsiteX5" fmla="*/ 0 w 2414588"/>
              <a:gd name="connsiteY5" fmla="*/ 2800350 h 32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588" h="3271837">
                <a:moveTo>
                  <a:pt x="0" y="2800350"/>
                </a:moveTo>
                <a:lnTo>
                  <a:pt x="14288" y="771525"/>
                </a:lnTo>
                <a:lnTo>
                  <a:pt x="2414588" y="0"/>
                </a:lnTo>
                <a:lnTo>
                  <a:pt x="2414588" y="3271837"/>
                </a:lnTo>
                <a:lnTo>
                  <a:pt x="28575" y="3271837"/>
                </a:lnTo>
                <a:lnTo>
                  <a:pt x="0" y="28003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AD51EC-C5EF-4744-8226-1341942617A8}"/>
              </a:ext>
            </a:extLst>
          </p:cNvPr>
          <p:cNvCxnSpPr>
            <a:cxnSpLocks/>
            <a:stCxn id="44" idx="1"/>
            <a:endCxn id="44" idx="4"/>
          </p:cNvCxnSpPr>
          <p:nvPr/>
        </p:nvCxnSpPr>
        <p:spPr>
          <a:xfrm flipH="1">
            <a:off x="9102332" y="3967268"/>
            <a:ext cx="2052659" cy="1099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C29850-DEC2-FF4B-A26B-B8EED4FD902D}"/>
              </a:ext>
            </a:extLst>
          </p:cNvPr>
          <p:cNvCxnSpPr>
            <a:cxnSpLocks/>
            <a:stCxn id="44" idx="1"/>
            <a:endCxn id="44" idx="2"/>
          </p:cNvCxnSpPr>
          <p:nvPr/>
        </p:nvCxnSpPr>
        <p:spPr>
          <a:xfrm>
            <a:off x="11154991" y="3967268"/>
            <a:ext cx="633392" cy="18477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1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1B47-8BA4-8E44-B23D-8C1F97AF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interpolation into orientation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F607-9AB9-084A-AE20-F249986C4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7" y="1825625"/>
            <a:ext cx="5606142" cy="4351338"/>
          </a:xfrm>
        </p:spPr>
        <p:txBody>
          <a:bodyPr/>
          <a:lstStyle/>
          <a:p>
            <a:r>
              <a:rPr lang="en-US" dirty="0"/>
              <a:t>Blue arrows are centers of orientation bin</a:t>
            </a:r>
          </a:p>
          <a:p>
            <a:r>
              <a:rPr lang="en-US" dirty="0"/>
              <a:t>Pixel with red orientation contributes to:</a:t>
            </a:r>
          </a:p>
          <a:p>
            <a:pPr lvl="1"/>
            <a:r>
              <a:rPr lang="en-US" dirty="0"/>
              <a:t>Histogram A with weight q</a:t>
            </a:r>
          </a:p>
          <a:p>
            <a:pPr lvl="1"/>
            <a:r>
              <a:rPr lang="en-US" dirty="0"/>
              <a:t>Histogram B with weight 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C749CC-6AF5-C545-AF8B-810A65C7D97B}"/>
              </a:ext>
            </a:extLst>
          </p:cNvPr>
          <p:cNvSpPr>
            <a:spLocks noChangeAspect="1"/>
          </p:cNvSpPr>
          <p:nvPr/>
        </p:nvSpPr>
        <p:spPr>
          <a:xfrm>
            <a:off x="291873" y="1626229"/>
            <a:ext cx="4750130" cy="47501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3F39AA-47A9-974D-BD2D-9D415EA9CDE9}"/>
              </a:ext>
            </a:extLst>
          </p:cNvPr>
          <p:cNvCxnSpPr>
            <a:stCxn id="4" idx="0"/>
            <a:endCxn id="4" idx="4"/>
          </p:cNvCxnSpPr>
          <p:nvPr/>
        </p:nvCxnSpPr>
        <p:spPr>
          <a:xfrm>
            <a:off x="2666938" y="1626229"/>
            <a:ext cx="0" cy="47501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09E56E-5F2D-B343-996C-426A067D0F36}"/>
              </a:ext>
            </a:extLst>
          </p:cNvPr>
          <p:cNvCxnSpPr>
            <a:cxnSpLocks/>
            <a:stCxn id="4" idx="1"/>
            <a:endCxn id="4" idx="5"/>
          </p:cNvCxnSpPr>
          <p:nvPr/>
        </p:nvCxnSpPr>
        <p:spPr>
          <a:xfrm>
            <a:off x="987513" y="2321869"/>
            <a:ext cx="3358850" cy="3358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A94471-76E3-194C-A820-572E4ED697A0}"/>
              </a:ext>
            </a:extLst>
          </p:cNvPr>
          <p:cNvCxnSpPr>
            <a:cxnSpLocks/>
            <a:stCxn id="4" idx="2"/>
            <a:endCxn id="4" idx="6"/>
          </p:cNvCxnSpPr>
          <p:nvPr/>
        </p:nvCxnSpPr>
        <p:spPr>
          <a:xfrm>
            <a:off x="291873" y="4001294"/>
            <a:ext cx="47501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5F5318-2692-BC46-B8A3-FCC92C5A1126}"/>
              </a:ext>
            </a:extLst>
          </p:cNvPr>
          <p:cNvCxnSpPr>
            <a:cxnSpLocks/>
            <a:stCxn id="4" idx="3"/>
            <a:endCxn id="4" idx="7"/>
          </p:cNvCxnSpPr>
          <p:nvPr/>
        </p:nvCxnSpPr>
        <p:spPr>
          <a:xfrm flipV="1">
            <a:off x="987513" y="2321869"/>
            <a:ext cx="3358850" cy="3358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0D764C-2F56-9147-85E5-1081E824E2A5}"/>
              </a:ext>
            </a:extLst>
          </p:cNvPr>
          <p:cNvCxnSpPr/>
          <p:nvPr/>
        </p:nvCxnSpPr>
        <p:spPr>
          <a:xfrm flipV="1">
            <a:off x="2666938" y="1471613"/>
            <a:ext cx="790637" cy="25296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FA3C965F-E4B7-EE42-A994-1969D58E0FA5}"/>
              </a:ext>
            </a:extLst>
          </p:cNvPr>
          <p:cNvSpPr/>
          <p:nvPr/>
        </p:nvSpPr>
        <p:spPr>
          <a:xfrm>
            <a:off x="2686050" y="3200267"/>
            <a:ext cx="214313" cy="71571"/>
          </a:xfrm>
          <a:custGeom>
            <a:avLst/>
            <a:gdLst>
              <a:gd name="connsiteX0" fmla="*/ 0 w 214313"/>
              <a:gd name="connsiteY0" fmla="*/ 57283 h 71571"/>
              <a:gd name="connsiteX1" fmla="*/ 100013 w 214313"/>
              <a:gd name="connsiteY1" fmla="*/ 133 h 71571"/>
              <a:gd name="connsiteX2" fmla="*/ 214313 w 214313"/>
              <a:gd name="connsiteY2" fmla="*/ 71571 h 71571"/>
              <a:gd name="connsiteX3" fmla="*/ 214313 w 214313"/>
              <a:gd name="connsiteY3" fmla="*/ 71571 h 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13" h="71571">
                <a:moveTo>
                  <a:pt x="0" y="57283"/>
                </a:moveTo>
                <a:cubicBezTo>
                  <a:pt x="32147" y="27517"/>
                  <a:pt x="64294" y="-2248"/>
                  <a:pt x="100013" y="133"/>
                </a:cubicBezTo>
                <a:cubicBezTo>
                  <a:pt x="135732" y="2514"/>
                  <a:pt x="214313" y="71571"/>
                  <a:pt x="214313" y="71571"/>
                </a:cubicBezTo>
                <a:lnTo>
                  <a:pt x="214313" y="7157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384C07E-8D13-D74A-8B0A-E2B21514A8CD}"/>
              </a:ext>
            </a:extLst>
          </p:cNvPr>
          <p:cNvSpPr/>
          <p:nvPr/>
        </p:nvSpPr>
        <p:spPr>
          <a:xfrm>
            <a:off x="2871788" y="3414713"/>
            <a:ext cx="242887" cy="142875"/>
          </a:xfrm>
          <a:custGeom>
            <a:avLst/>
            <a:gdLst>
              <a:gd name="connsiteX0" fmla="*/ 0 w 242887"/>
              <a:gd name="connsiteY0" fmla="*/ 0 h 142875"/>
              <a:gd name="connsiteX1" fmla="*/ 142875 w 242887"/>
              <a:gd name="connsiteY1" fmla="*/ 14287 h 142875"/>
              <a:gd name="connsiteX2" fmla="*/ 242887 w 242887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142875">
                <a:moveTo>
                  <a:pt x="0" y="0"/>
                </a:moveTo>
                <a:lnTo>
                  <a:pt x="142875" y="14287"/>
                </a:lnTo>
                <a:cubicBezTo>
                  <a:pt x="183356" y="38100"/>
                  <a:pt x="213121" y="90487"/>
                  <a:pt x="242887" y="1428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F2D5C2-76E2-5247-B276-FD5076C5A0DE}"/>
              </a:ext>
            </a:extLst>
          </p:cNvPr>
          <p:cNvSpPr txBox="1"/>
          <p:nvPr/>
        </p:nvSpPr>
        <p:spPr>
          <a:xfrm>
            <a:off x="2670605" y="2805371"/>
            <a:ext cx="30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662405-DF77-7649-A886-A26F6E87E6C0}"/>
              </a:ext>
            </a:extLst>
          </p:cNvPr>
          <p:cNvSpPr txBox="1"/>
          <p:nvPr/>
        </p:nvSpPr>
        <p:spPr>
          <a:xfrm>
            <a:off x="3006730" y="3076847"/>
            <a:ext cx="30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72730C-8157-CB42-9B51-C9D40917E8E4}"/>
              </a:ext>
            </a:extLst>
          </p:cNvPr>
          <p:cNvSpPr txBox="1"/>
          <p:nvPr/>
        </p:nvSpPr>
        <p:spPr>
          <a:xfrm>
            <a:off x="2510239" y="1310612"/>
            <a:ext cx="65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F90183-64DE-C74E-9567-414816667C8F}"/>
              </a:ext>
            </a:extLst>
          </p:cNvPr>
          <p:cNvSpPr txBox="1"/>
          <p:nvPr/>
        </p:nvSpPr>
        <p:spPr>
          <a:xfrm>
            <a:off x="4271585" y="1976402"/>
            <a:ext cx="65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4861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1322</Words>
  <Application>Microsoft Macintosh PowerPoint</Application>
  <PresentationFormat>Widescreen</PresentationFormat>
  <Paragraphs>306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Office Theme</vt:lpstr>
      <vt:lpstr>Feature descriptors and matching</vt:lpstr>
      <vt:lpstr>The SIFT descriptor</vt:lpstr>
      <vt:lpstr>Scale Invariant Feature Transform</vt:lpstr>
      <vt:lpstr>SIFT descriptor</vt:lpstr>
      <vt:lpstr>SIFT vector formation</vt:lpstr>
      <vt:lpstr>Reduce effect of illumination</vt:lpstr>
      <vt:lpstr>Other tips and tricks</vt:lpstr>
      <vt:lpstr>Multiple modes when measuring dominant orientation</vt:lpstr>
      <vt:lpstr>Linear interpolation into orientation grid</vt:lpstr>
      <vt:lpstr>Bilinear interpolation into spatial grid cells</vt:lpstr>
      <vt:lpstr>Properties of SIFT</vt:lpstr>
      <vt:lpstr>Summary</vt:lpstr>
      <vt:lpstr>Geometry of Image Formation</vt:lpstr>
      <vt:lpstr>The pinhole camera</vt:lpstr>
      <vt:lpstr>The pinhole camera</vt:lpstr>
      <vt:lpstr>The pinhole camera</vt:lpstr>
      <vt:lpstr>The pinhole camera</vt:lpstr>
      <vt:lpstr>The pinhole camera</vt:lpstr>
      <vt:lpstr>The pinhole camera</vt:lpstr>
      <vt:lpstr>The pinhole camera</vt:lpstr>
      <vt:lpstr>The pinhole camera</vt:lpstr>
      <vt:lpstr>The projection equation</vt:lpstr>
      <vt:lpstr>Another derivation</vt:lpstr>
      <vt:lpstr>A virtual image plane</vt:lpstr>
      <vt:lpstr>The projection equation</vt:lpstr>
      <vt:lpstr>Consequence 1: Farther away objects are smaller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What about planes?</vt:lpstr>
      <vt:lpstr>What about planes?</vt:lpstr>
      <vt:lpstr>Vanishing line</vt:lpstr>
      <vt:lpstr>Changing coordinate systems</vt:lpstr>
      <vt:lpstr>Changing coordinate systems</vt:lpstr>
      <vt:lpstr>Changing coordinate systems</vt:lpstr>
      <vt:lpstr>Changing coordinate systems</vt:lpstr>
      <vt:lpstr>Changing coordinate systems</vt:lpstr>
      <vt:lpstr>Changing coordinate systems</vt:lpstr>
      <vt:lpstr>Rotations and translations</vt:lpstr>
      <vt:lpstr>Properties of rotation matrices</vt:lpstr>
      <vt:lpstr>Properties of rotation matrices</vt:lpstr>
      <vt:lpstr>Rotation matrices</vt:lpstr>
      <vt:lpstr>Rotation matrices from axis and angle</vt:lpstr>
      <vt:lpstr>Rotation matrices from axis and angle</vt:lpstr>
      <vt:lpstr>Translations</vt:lpstr>
      <vt:lpstr>Putting everything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10</cp:revision>
  <cp:lastPrinted>2019-03-06T15:05:27Z</cp:lastPrinted>
  <dcterms:created xsi:type="dcterms:W3CDTF">2019-03-05T04:04:41Z</dcterms:created>
  <dcterms:modified xsi:type="dcterms:W3CDTF">2019-03-06T16:33:41Z</dcterms:modified>
</cp:coreProperties>
</file>