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1987" r:id="rId3"/>
    <p:sldId id="1980" r:id="rId4"/>
    <p:sldId id="1988" r:id="rId5"/>
    <p:sldId id="1981" r:id="rId6"/>
    <p:sldId id="1983" r:id="rId7"/>
    <p:sldId id="1984" r:id="rId8"/>
    <p:sldId id="1879" r:id="rId9"/>
    <p:sldId id="1895" r:id="rId10"/>
    <p:sldId id="1896" r:id="rId11"/>
    <p:sldId id="1897" r:id="rId12"/>
    <p:sldId id="1898" r:id="rId13"/>
    <p:sldId id="1899" r:id="rId14"/>
    <p:sldId id="1900" r:id="rId15"/>
    <p:sldId id="1960" r:id="rId16"/>
    <p:sldId id="1961" r:id="rId17"/>
    <p:sldId id="1954" r:id="rId18"/>
    <p:sldId id="1955" r:id="rId19"/>
    <p:sldId id="1956" r:id="rId20"/>
    <p:sldId id="1962" r:id="rId21"/>
    <p:sldId id="1957" r:id="rId22"/>
    <p:sldId id="1982" r:id="rId23"/>
    <p:sldId id="1958" r:id="rId24"/>
    <p:sldId id="1880" r:id="rId25"/>
    <p:sldId id="1937" r:id="rId26"/>
    <p:sldId id="1942" r:id="rId27"/>
    <p:sldId id="1905" r:id="rId28"/>
    <p:sldId id="1907" r:id="rId29"/>
    <p:sldId id="1908" r:id="rId30"/>
    <p:sldId id="1909" r:id="rId31"/>
    <p:sldId id="1910" r:id="rId32"/>
    <p:sldId id="1911" r:id="rId33"/>
    <p:sldId id="1943" r:id="rId34"/>
    <p:sldId id="1944" r:id="rId35"/>
    <p:sldId id="194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415E-D229-8B40-8479-727216117785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ED749-F5F0-A44C-B24D-A0C2269D0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Pass this transformation matrix to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cv2.warpAffine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6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+mn-lt"/>
              </a:rPr>
              <a:t>cv2.warpAffine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also takes care of the cropping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5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C30B-F8A5-1F4C-887B-E8F84508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E8EB-0300-CB47-9548-2655A5E2A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9861-7261-D04C-823A-FB044076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B43B-A468-CD46-8DC6-78BD6A96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BADB-20CD-A644-BB38-8B727D32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D9F5-173B-554F-8190-B4ED0706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2B072-0EE8-684E-8CB3-89784D282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0CDDF-A0F8-0C43-9566-CCB01B9E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D6D55-CD2C-0F40-9F21-17BB760D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FF646-4E2A-4443-9B8D-2B292F4B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9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23FFF-845B-F449-B286-0F3C9D09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81ED2-E42D-BA4A-9695-51E842AF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4F1E-2D6B-9843-9F36-BBAB3835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C8505-D32D-1646-AB20-2B0E4DF3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B4A3-0D32-5341-B635-436D116E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0C20-655D-3441-858F-6506C067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1D1A-F431-1F49-969E-B525FC63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F13B-B50D-2B4D-B9F8-8DC85EDB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FD59-3D84-3C4D-A27D-67007561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C370-DC58-E344-B913-C466980A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0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F62F-0A0A-3944-8AFB-4D0AB717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2DD2-C53C-9440-AE95-DAFE1117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8F3E-8C13-A34A-B0FC-DD493190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86B4-5942-2747-9FB6-360E1FD1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A18A4-F6A9-BB43-B99F-5F09EE4F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0D8-0406-9947-8E70-4EF8808A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0145-E55E-1949-B1DE-B7075859C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7CF9-DA51-6546-9A59-4A73BDF92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62464-8A45-5B48-B818-597C83FE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B22F4-BE39-8C49-9D58-0D96E44D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8DA15-4AFE-DA49-93E2-D6D7FD4A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1621-2875-9F4A-B672-9E72C68F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143D1-08EB-B24A-9DEB-112DA32F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87867-5365-0240-ABD8-8CBE9BF25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FF6AA-957E-F84B-BDAC-A748C5DF7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BA5EB-5EE9-FA4E-BE2D-5ADF0E804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B9D8B-600D-754D-94B6-84674BDD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E4F1A-DA8F-2B4A-9484-C61CBDA4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FF5C6-A0EC-0B4F-AF1D-B55109AF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A312-6ADC-F54B-AD46-310A6330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23E93-1AB9-8647-A612-C361D3F0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5F59B-DE92-B842-923A-9CBDED32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9615-EB46-B44B-80D0-E93709B7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A2EF5-4D56-7B47-8B14-497E2EE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A6B81-0693-D844-B141-38486803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6F1A4-09EE-434A-A1FA-07F3D757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C773-9228-C641-9102-15EDB63C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4225-E4AB-E145-8CB9-E09D8D04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B6951-4DDB-1949-B9FE-50759102D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C5234-5FB1-314F-A874-66A8E7E7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46B1D-F981-F744-81A2-D8117D92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5780-770E-DF48-9B5C-B1AFCDD1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0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CCB0-46A6-6A4F-870F-A7B77328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E378B-C602-4F47-9E04-EFD6A6F90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CBCA1-B553-4849-8547-912E4172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EE9B-C223-5A40-8B7A-4DC050FE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F6428-1ABA-D246-8B06-F345BD34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C240-A1CF-1E4D-9570-CFC8BBA9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EAE26-6A20-9C4D-A01D-62E174B4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EAC16-6595-E14F-B2A5-7F2564789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91B41-5D34-9345-BD6D-817300B44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2E45-548F-E847-AD0A-A9B0E7BDA122}" type="datetimeFigureOut">
              <a:rPr lang="en-US" smtClean="0"/>
              <a:t>3/2/19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DDD35-8AF5-0A41-AA6E-7D89A8D6D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9332-D598-8C4D-823C-FE26F396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931B-D8AF-E744-95A7-6324F8F01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34D0-5640-9446-A19E-8C6BB1F76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descriptors and matching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E1B08-5D30-A646-941F-8561F8526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058" y="525960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929096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589593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1061393" y="-150696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Rotate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25326732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2785506" y="893538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Scale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237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S</a:t>
            </a:r>
            <a:r>
              <a:rPr lang="en-US" sz="3200" dirty="0"/>
              <a:t>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2283848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2992036" y="1131282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6351926" y="5750085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M</a:t>
            </a:r>
            <a:r>
              <a:rPr lang="en-US" sz="3200" baseline="-25000" dirty="0"/>
              <a:t>T2</a:t>
            </a:r>
            <a:r>
              <a:rPr lang="en-US" sz="3200" dirty="0"/>
              <a:t>M</a:t>
            </a:r>
            <a:r>
              <a:rPr lang="en-US" sz="3200" baseline="-25000" dirty="0"/>
              <a:t>S</a:t>
            </a:r>
            <a:r>
              <a:rPr lang="en-US" sz="3200" dirty="0"/>
              <a:t>M</a:t>
            </a:r>
            <a:r>
              <a:rPr lang="en-US" sz="3200" baseline="-25000" dirty="0"/>
              <a:t>R</a:t>
            </a:r>
            <a:r>
              <a:rPr lang="en-US" sz="3200" dirty="0"/>
              <a:t>M</a:t>
            </a:r>
            <a:r>
              <a:rPr lang="en-US" sz="3200" baseline="-25000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36674026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8886" y="2316621"/>
            <a:ext cx="478663" cy="484229"/>
          </a:xfrm>
          <a:prstGeom prst="rect">
            <a:avLst/>
          </a:prstGeom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Crop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4433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and Lighting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57F6F3-5470-EB4B-A82D-296F1BCA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invariance to additive and multiplicative changes to intensity</a:t>
            </a:r>
          </a:p>
          <a:p>
            <a:r>
              <a:rPr lang="en-US" dirty="0"/>
              <a:t>But what about more sophisticated changes to intensity?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9" y="3797300"/>
            <a:ext cx="378028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97" y="3797300"/>
            <a:ext cx="3463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7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6807" y="1022350"/>
            <a:ext cx="5102895" cy="4800600"/>
            <a:chOff x="3203741" y="220133"/>
            <a:chExt cx="6803860" cy="640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741" y="1338083"/>
              <a:ext cx="6803860" cy="52828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501467" y="1913467"/>
              <a:ext cx="0" cy="13885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77467" y="3843868"/>
              <a:ext cx="491066" cy="5249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7733" y="4233335"/>
              <a:ext cx="948266" cy="3217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69867" y="1524000"/>
              <a:ext cx="489154" cy="762000"/>
            </a:xfrm>
            <a:custGeom>
              <a:avLst/>
              <a:gdLst>
                <a:gd name="connsiteX0" fmla="*/ 101600 w 489154"/>
                <a:gd name="connsiteY0" fmla="*/ 0 h 762000"/>
                <a:gd name="connsiteX1" fmla="*/ 440266 w 489154"/>
                <a:gd name="connsiteY1" fmla="*/ 220133 h 762000"/>
                <a:gd name="connsiteX2" fmla="*/ 440266 w 489154"/>
                <a:gd name="connsiteY2" fmla="*/ 541867 h 762000"/>
                <a:gd name="connsiteX3" fmla="*/ 0 w 489154"/>
                <a:gd name="connsiteY3" fmla="*/ 762000 h 762000"/>
                <a:gd name="connsiteX4" fmla="*/ 0 w 48915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54" h="762000">
                  <a:moveTo>
                    <a:pt x="101600" y="0"/>
                  </a:moveTo>
                  <a:cubicBezTo>
                    <a:pt x="242711" y="64911"/>
                    <a:pt x="383822" y="129822"/>
                    <a:pt x="440266" y="220133"/>
                  </a:cubicBezTo>
                  <a:cubicBezTo>
                    <a:pt x="496710" y="310444"/>
                    <a:pt x="513644" y="451556"/>
                    <a:pt x="440266" y="541867"/>
                  </a:cubicBezTo>
                  <a:cubicBezTo>
                    <a:pt x="366888" y="632178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5012267" y="1690688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Depth Discontinuity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8297334" y="220133"/>
              <a:ext cx="1439334" cy="1470555"/>
            </a:xfrm>
            <a:prstGeom prst="downArrowCallout">
              <a:avLst>
                <a:gd name="adj1" fmla="val 11301"/>
                <a:gd name="adj2" fmla="val 16781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Normal discontinuity</a:t>
              </a:r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3733800" y="3502555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Albedo Edge</a:t>
              </a:r>
              <a:endParaRPr lang="en-US" sz="1350" dirty="0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7442199" y="4394201"/>
              <a:ext cx="1574802" cy="1253067"/>
            </a:xfrm>
            <a:prstGeom prst="upArrowCallout">
              <a:avLst>
                <a:gd name="adj1" fmla="val 11005"/>
                <a:gd name="adj2" fmla="val 17003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Shadow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386157"/>
            <a:ext cx="470535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representation </a:t>
            </a:r>
            <a:r>
              <a:rPr lang="en-US"/>
              <a:t>than color: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4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Out-of-plane rotation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28B70-329C-6243-A2F2-5CA9B37F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Invariant to translation and rotation</a:t>
            </a:r>
          </a:p>
          <a:p>
            <a:r>
              <a:rPr lang="en-US" dirty="0"/>
              <a:t>But what about more sophisticated geometric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5" y="3188178"/>
            <a:ext cx="7781925" cy="191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9330" y="508583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Out-of-plane rotation</a:t>
            </a:r>
          </a:p>
        </p:txBody>
      </p:sp>
    </p:spTree>
    <p:extLst>
      <p:ext uri="{BB962C8B-B14F-4D97-AF65-F5344CB8AC3E}">
        <p14:creationId xmlns:p14="http://schemas.microsoft.com/office/powerpoint/2010/main" val="212996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better feature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r>
              <a:rPr lang="en-US" dirty="0"/>
              <a:t>Invariant to almost all photometric transformations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deformations</a:t>
            </a:r>
          </a:p>
          <a:p>
            <a:pPr lvl="1"/>
            <a:r>
              <a:rPr lang="en-US" dirty="0"/>
              <a:t>Deformations might move pixels around, but slightly</a:t>
            </a:r>
          </a:p>
          <a:p>
            <a:pPr lvl="1"/>
            <a:r>
              <a:rPr lang="en-US" dirty="0"/>
              <a:t>Deformations might change edge orientations, but slightly</a:t>
            </a:r>
          </a:p>
        </p:txBody>
      </p:sp>
    </p:spTree>
    <p:extLst>
      <p:ext uri="{BB962C8B-B14F-4D97-AF65-F5344CB8AC3E}">
        <p14:creationId xmlns:p14="http://schemas.microsoft.com/office/powerpoint/2010/main" val="228276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AC296-2FDC-C946-9AEC-1C2497220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/>
          <a:lstStyle/>
          <a:p>
            <a:r>
              <a:rPr lang="en-US" dirty="0"/>
              <a:t>Precise edge orientations are not resilient to out-of-plane rotations and deformations</a:t>
            </a:r>
          </a:p>
          <a:p>
            <a:r>
              <a:rPr lang="en-US" dirty="0"/>
              <a:t>But we can </a:t>
            </a:r>
            <a:r>
              <a:rPr lang="en-US" i="1" dirty="0"/>
              <a:t>quantize </a:t>
            </a:r>
            <a:r>
              <a:rPr lang="en-US" dirty="0"/>
              <a:t>edge orientation: only record rough orientation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deformation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3100" y="431288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3100" y="3627080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90523">
            <a:off x="3328869" y="3963631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835400" y="3999755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86496" y="431288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86496" y="3627081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90523">
            <a:off x="6402265" y="3963631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6908796" y="3999756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7000" y="5392381"/>
            <a:ext cx="30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Between 30 and 45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3937000" y="4458950"/>
            <a:ext cx="1536698" cy="93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5473698" y="4392266"/>
            <a:ext cx="1377948" cy="10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29600" y="1417638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9600" y="3578236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86800" y="4328726"/>
            <a:ext cx="609600" cy="39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ACDFC-ED44-7442-B5FA-0430641E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detection and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ABDB-4532-1F40-B896-C188F153D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detection gives:</a:t>
            </a:r>
          </a:p>
          <a:p>
            <a:pPr lvl="1"/>
            <a:r>
              <a:rPr lang="en-US" dirty="0"/>
              <a:t>Location of each detected corner</a:t>
            </a:r>
          </a:p>
          <a:p>
            <a:pPr lvl="1"/>
            <a:r>
              <a:rPr lang="en-US" dirty="0"/>
              <a:t>Orientation of the corner (given by </a:t>
            </a:r>
            <a:r>
              <a:rPr lang="en-US" b="1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Scale of the corner (the image scale which gives the maximum response at this location)</a:t>
            </a:r>
          </a:p>
          <a:p>
            <a:r>
              <a:rPr lang="en-US" dirty="0"/>
              <a:t>Want feature descriptor that is</a:t>
            </a:r>
          </a:p>
          <a:p>
            <a:pPr lvl="1"/>
            <a:r>
              <a:rPr lang="en-US" dirty="0"/>
              <a:t>Invariant to photometric transformations, translation, rotation, scaling</a:t>
            </a:r>
          </a:p>
          <a:p>
            <a:pPr lvl="1"/>
            <a:r>
              <a:rPr lang="en-US" dirty="0"/>
              <a:t>Discriminative</a:t>
            </a:r>
          </a:p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8432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deformation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57400"/>
            <a:ext cx="795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867E-B35D-4A4A-A64F-6C4340C6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2649" cy="4351338"/>
          </a:xfrm>
        </p:spPr>
        <p:txBody>
          <a:bodyPr/>
          <a:lstStyle/>
          <a:p>
            <a:r>
              <a:rPr lang="en-US" dirty="0"/>
              <a:t>Deformation can also move pixels around</a:t>
            </a:r>
          </a:p>
          <a:p>
            <a:r>
              <a:rPr lang="en-US" dirty="0"/>
              <a:t>Again, instead of precise location of each pixel, only want to record rough location</a:t>
            </a:r>
          </a:p>
          <a:p>
            <a:r>
              <a:rPr lang="en-US" dirty="0"/>
              <a:t>Divide patch into a grid of </a:t>
            </a:r>
            <a:r>
              <a:rPr lang="en-US" i="1" dirty="0"/>
              <a:t>cells</a:t>
            </a:r>
          </a:p>
          <a:p>
            <a:r>
              <a:rPr lang="en-US" dirty="0"/>
              <a:t>Record </a:t>
            </a:r>
            <a:r>
              <a:rPr lang="en-US" i="1" dirty="0"/>
              <a:t>counts </a:t>
            </a:r>
            <a:r>
              <a:rPr lang="en-US" dirty="0"/>
              <a:t>of each orientation in each cell: </a:t>
            </a:r>
            <a:r>
              <a:rPr lang="en-US" i="1" dirty="0"/>
              <a:t>orientation histograms </a:t>
            </a:r>
            <a:endParaRPr lang="en-US" dirty="0"/>
          </a:p>
        </p:txBody>
      </p:sp>
      <p:pic>
        <p:nvPicPr>
          <p:cNvPr id="27" name="Picture 4" descr="descrip">
            <a:extLst>
              <a:ext uri="{FF2B5EF4-FFF2-40B4-BE49-F238E27FC236}">
                <a16:creationId xmlns:a16="http://schemas.microsoft.com/office/drawing/2014/main" id="{140FCD40-0B89-5F46-835A-14241CA7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90688"/>
            <a:ext cx="5741988" cy="27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DE972A2-DF72-9949-8A07-D4F912935723}"/>
              </a:ext>
            </a:extLst>
          </p:cNvPr>
          <p:cNvSpPr/>
          <p:nvPr/>
        </p:nvSpPr>
        <p:spPr>
          <a:xfrm>
            <a:off x="9801923" y="2074127"/>
            <a:ext cx="936702" cy="983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17F93-950D-6E43-BB92-F2CEABA3CBA8}"/>
              </a:ext>
            </a:extLst>
          </p:cNvPr>
          <p:cNvSpPr txBox="1"/>
          <p:nvPr/>
        </p:nvSpPr>
        <p:spPr>
          <a:xfrm>
            <a:off x="7437863" y="5167312"/>
            <a:ext cx="28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Orientation histogram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F60F8A-2900-AB4E-9B4F-D931E4576A2F}"/>
              </a:ext>
            </a:extLst>
          </p:cNvPr>
          <p:cNvCxnSpPr>
            <a:stCxn id="12" idx="3"/>
            <a:endCxn id="16" idx="0"/>
          </p:cNvCxnSpPr>
          <p:nvPr/>
        </p:nvCxnSpPr>
        <p:spPr>
          <a:xfrm flipH="1">
            <a:off x="8859644" y="2913289"/>
            <a:ext cx="1079456" cy="22540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78314" y="4054476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6456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5394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3287713" y="3429001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Rotation Invariance by 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Compute orientation histogram</a:t>
            </a:r>
          </a:p>
          <a:p>
            <a:pPr eaLnBrk="1" hangingPunct="1"/>
            <a:r>
              <a:rPr lang="en-US" dirty="0"/>
              <a:t>Select dominant orientation (mode of the histogram; alternative to eigenvector of second moment matrix)</a:t>
            </a:r>
          </a:p>
          <a:p>
            <a:pPr eaLnBrk="1" hangingPunct="1"/>
            <a:r>
              <a:rPr lang="en-US" dirty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08888" y="4652963"/>
            <a:ext cx="2609849" cy="1693862"/>
            <a:chOff x="3787" y="2931"/>
            <a:chExt cx="1644" cy="1067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8132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8183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4961732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4117976" y="4076701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8478839" y="1233489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36623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SIFT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edge magnitudes + orientations</a:t>
            </a:r>
          </a:p>
          <a:p>
            <a:r>
              <a:rPr lang="en-US" dirty="0"/>
              <a:t>Quantize orientations </a:t>
            </a:r>
            <a:r>
              <a:rPr lang="en-US" i="1" dirty="0"/>
              <a:t>(invariance to </a:t>
            </a:r>
            <a:r>
              <a:rPr lang="en-US" i="1" dirty="0" err="1"/>
              <a:t>def</a:t>
            </a:r>
            <a:r>
              <a:rPr lang="en-US" i="1" dirty="0"/>
              <a:t>)</a:t>
            </a:r>
          </a:p>
          <a:p>
            <a:r>
              <a:rPr lang="en-US" dirty="0"/>
              <a:t>Divide into spatial cells</a:t>
            </a:r>
          </a:p>
          <a:p>
            <a:r>
              <a:rPr lang="en-US" dirty="0"/>
              <a:t>Compute orientation histogram in each cell </a:t>
            </a:r>
            <a:r>
              <a:rPr lang="en-US" i="1" dirty="0"/>
              <a:t>(spatial invariance)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4433844"/>
            <a:ext cx="501967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557918"/>
            <a:ext cx="56068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Distinctive Image Features from Scale-Invariant </a:t>
            </a:r>
            <a:r>
              <a:rPr lang="en-US" sz="1350" dirty="0" err="1"/>
              <a:t>Keypoints</a:t>
            </a:r>
            <a:r>
              <a:rPr lang="en-US" sz="1350" dirty="0"/>
              <a:t>. Lowe. In IJCV 2004</a:t>
            </a:r>
          </a:p>
        </p:txBody>
      </p:sp>
    </p:spTree>
    <p:extLst>
      <p:ext uri="{BB962C8B-B14F-4D97-AF65-F5344CB8AC3E}">
        <p14:creationId xmlns:p14="http://schemas.microsoft.com/office/powerpoint/2010/main" val="2630664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95601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4543426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7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1981200" y="922338"/>
            <a:ext cx="82296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DoG</a:t>
            </a:r>
            <a:r>
              <a:rPr lang="en-US" sz="2400" dirty="0"/>
              <a:t> for scale-space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Take 16x16 square window around detected feature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Compute gradient orientation for each pixel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Throw out weak edges (threshold gradient magnitude)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S</a:t>
            </a:r>
            <a:r>
              <a:rPr lang="en-US" dirty="0"/>
              <a:t>cale </a:t>
            </a:r>
            <a:r>
              <a:rPr lang="en-US" dirty="0">
                <a:solidFill>
                  <a:srgbClr val="0066FF"/>
                </a:solidFill>
              </a:rPr>
              <a:t>I</a:t>
            </a:r>
            <a:r>
              <a:rPr lang="en-US" dirty="0"/>
              <a:t>nvariant </a:t>
            </a:r>
            <a:r>
              <a:rPr lang="en-US" dirty="0">
                <a:solidFill>
                  <a:srgbClr val="0066FF"/>
                </a:solidFill>
              </a:rPr>
              <a:t>F</a:t>
            </a:r>
            <a:r>
              <a:rPr lang="en-US" dirty="0"/>
              <a:t>eature </a:t>
            </a:r>
            <a:r>
              <a:rPr lang="en-US" dirty="0">
                <a:solidFill>
                  <a:srgbClr val="0066FF"/>
                </a:solidFill>
              </a:rPr>
              <a:t>T</a:t>
            </a:r>
            <a:r>
              <a:rPr lang="en-US" dirty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214" y="34210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2686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498976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54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Create histogram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06" y="3418086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125620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r="58810"/>
          <a:stretch>
            <a:fillRect/>
          </a:stretch>
        </p:blipFill>
        <p:spPr bwMode="auto">
          <a:xfrm>
            <a:off x="4548188" y="3721100"/>
            <a:ext cx="23225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/>
              <a:t>SIFT vector formation</a:t>
            </a:r>
            <a:endParaRPr lang="en-US" altLang="en-US" b="1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5908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/>
              <a:t>Computed on rotated and scaled version of window according to computed orientation &amp; scale</a:t>
            </a:r>
          </a:p>
          <a:p>
            <a:pPr marL="782638" lvl="1"/>
            <a:r>
              <a:rPr lang="en-US" altLang="en-US" dirty="0"/>
              <a:t>resample the window</a:t>
            </a:r>
          </a:p>
          <a:p>
            <a:pPr eaLnBrk="1" hangingPunct="1"/>
            <a:r>
              <a:rPr lang="en-US" altLang="en-US" dirty="0"/>
              <a:t>Based on gradients weighted by a Gaussian</a:t>
            </a:r>
          </a:p>
        </p:txBody>
      </p:sp>
      <p:pic>
        <p:nvPicPr>
          <p:cNvPr id="6451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33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/>
              <a:t>Ensure smoothness</a:t>
            </a:r>
            <a:endParaRPr lang="en-US" altLang="en-US" b="1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686800" cy="25908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 err="1"/>
              <a:t>Trilinear</a:t>
            </a:r>
            <a:r>
              <a:rPr lang="en-US" altLang="en-US" dirty="0"/>
              <a:t> interpolation </a:t>
            </a:r>
          </a:p>
          <a:p>
            <a:pPr marL="782638" lvl="1"/>
            <a:r>
              <a:rPr lang="en-US" altLang="en-US" dirty="0"/>
              <a:t>a given gradient contributes to 8 bins: </a:t>
            </a:r>
            <a:br>
              <a:rPr lang="en-US" altLang="en-US" dirty="0"/>
            </a:br>
            <a:r>
              <a:rPr lang="en-US" altLang="en-US" dirty="0"/>
              <a:t>4 in space times 2 in orientation</a:t>
            </a:r>
          </a:p>
        </p:txBody>
      </p:sp>
      <p:pic>
        <p:nvPicPr>
          <p:cNvPr id="665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 flipH="1">
            <a:off x="5291138" y="4498975"/>
            <a:ext cx="163512" cy="5715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H="1">
            <a:off x="8618539" y="51958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 flipH="1">
            <a:off x="8618539" y="42179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9571039" y="5265739"/>
            <a:ext cx="173037" cy="16668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 flipH="1">
            <a:off x="9609139" y="4089401"/>
            <a:ext cx="331787" cy="339725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 flipH="1">
            <a:off x="9598025" y="4419600"/>
            <a:ext cx="304800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H="1">
            <a:off x="9572626" y="5422900"/>
            <a:ext cx="466725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H="1">
            <a:off x="8607425" y="54229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8607425" y="44450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7" name="Freeform 16"/>
          <p:cNvSpPr>
            <a:spLocks/>
          </p:cNvSpPr>
          <p:nvPr/>
        </p:nvSpPr>
        <p:spPr bwMode="auto">
          <a:xfrm>
            <a:off x="4230688" y="4108450"/>
            <a:ext cx="2806700" cy="939800"/>
          </a:xfrm>
          <a:custGeom>
            <a:avLst/>
            <a:gdLst>
              <a:gd name="T0" fmla="*/ 0 w 21600"/>
              <a:gd name="T1" fmla="*/ 39960510 h 21600"/>
              <a:gd name="T2" fmla="*/ 182671859 w 21600"/>
              <a:gd name="T3" fmla="*/ 0 h 21600"/>
              <a:gd name="T4" fmla="*/ 364702076 w 21600"/>
              <a:gd name="T5" fmla="*/ 40889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109"/>
                </a:moveTo>
                <a:cubicBezTo>
                  <a:pt x="2135" y="21109"/>
                  <a:pt x="6006" y="0"/>
                  <a:pt x="10819" y="0"/>
                </a:cubicBezTo>
                <a:cubicBezTo>
                  <a:pt x="15633" y="0"/>
                  <a:pt x="17913" y="21600"/>
                  <a:pt x="21600" y="21600"/>
                </a:cubicBezTo>
              </a:path>
            </a:pathLst>
          </a:custGeom>
          <a:noFill/>
          <a:ln w="38100" cap="flat">
            <a:solidFill>
              <a:srgbClr val="4A00E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2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 dirty="0"/>
              <a:t>Reduce effect of illumination</a:t>
            </a:r>
            <a:endParaRPr lang="en-US" altLang="en-US" b="1" dirty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8194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/>
              <a:t>128-dim vector normalized to 1 </a:t>
            </a:r>
          </a:p>
          <a:p>
            <a:pPr eaLnBrk="1" hangingPunct="1"/>
            <a:r>
              <a:rPr lang="en-US" altLang="en-US"/>
              <a:t>Threshold gradient magnitudes to avoid excessive influence of high gradients</a:t>
            </a:r>
          </a:p>
          <a:p>
            <a:pPr marL="782638" lvl="1"/>
            <a:r>
              <a:rPr lang="en-US" altLang="en-US"/>
              <a:t>after normalization, clamp gradients &gt;0.2</a:t>
            </a:r>
          </a:p>
          <a:p>
            <a:pPr marL="782638" lvl="1"/>
            <a:r>
              <a:rPr lang="en-US" altLang="en-US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3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922" y="1752601"/>
            <a:ext cx="4676078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Describe a corner by the patch around that pixel</a:t>
            </a:r>
          </a:p>
          <a:p>
            <a:r>
              <a:rPr lang="en-US" dirty="0"/>
              <a:t>Scale invariance by using scale identified by corner detector</a:t>
            </a:r>
          </a:p>
          <a:p>
            <a:r>
              <a:rPr lang="en-US" dirty="0"/>
              <a:t>Rotation invariance by using orientation identified by corner detector</a:t>
            </a:r>
          </a:p>
          <a:p>
            <a:r>
              <a:rPr lang="en-US" dirty="0"/>
              <a:t>Photometric invariance by subtracting mean and dividing by standard deviation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1D3EB-3158-004B-A958-2E2E1A83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52675"/>
            <a:ext cx="6096000" cy="4140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8A513C-0158-8149-BBDC-551C84942F3B}"/>
              </a:ext>
            </a:extLst>
          </p:cNvPr>
          <p:cNvSpPr/>
          <p:nvPr/>
        </p:nvSpPr>
        <p:spPr>
          <a:xfrm>
            <a:off x="8697947" y="2620541"/>
            <a:ext cx="133815" cy="1282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6F699-6B1F-2F45-88C2-1156B868BAF8}"/>
              </a:ext>
            </a:extLst>
          </p:cNvPr>
          <p:cNvSpPr/>
          <p:nvPr/>
        </p:nvSpPr>
        <p:spPr>
          <a:xfrm>
            <a:off x="8452624" y="2352675"/>
            <a:ext cx="635620" cy="624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6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4000" dirty="0"/>
              <a:t>Extraordinarily robust matching technique</a:t>
            </a:r>
          </a:p>
          <a:p>
            <a:pPr lvl="1"/>
            <a:r>
              <a:rPr lang="en-US" dirty="0"/>
              <a:t>Can handle changes in viewpoint</a:t>
            </a:r>
          </a:p>
          <a:p>
            <a:pPr lvl="2"/>
            <a:r>
              <a:rPr lang="en-US" sz="2800" dirty="0"/>
              <a:t>Up to about 60 degree out of plane rotation</a:t>
            </a:r>
          </a:p>
          <a:p>
            <a:pPr lvl="1"/>
            <a:r>
              <a:rPr lang="en-US" dirty="0"/>
              <a:t>Can handle significant changes in illumination</a:t>
            </a:r>
          </a:p>
          <a:p>
            <a:pPr lvl="2"/>
            <a:r>
              <a:rPr lang="en-US" sz="2800" dirty="0"/>
              <a:t>Sometimes even day vs. night (below)</a:t>
            </a:r>
          </a:p>
          <a:p>
            <a:pPr lvl="1"/>
            <a:r>
              <a:rPr lang="en-US" dirty="0"/>
              <a:t>Fast and efficient—can run in real time</a:t>
            </a:r>
          </a:p>
          <a:p>
            <a:pPr lvl="1"/>
            <a:r>
              <a:rPr lang="en-US" dirty="0"/>
              <a:t>Lots of code available: </a:t>
            </a:r>
            <a:r>
              <a:rPr lang="en-US" dirty="0">
                <a:hlinkClick r:id="rId2"/>
              </a:rPr>
              <a:t>http://people.csail.mit.edu/albert/ladypack/wiki/index.php/Known_implementations_of_SIFT</a:t>
            </a:r>
            <a:r>
              <a:rPr lang="en-US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733801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585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410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Keypoint</a:t>
            </a:r>
            <a:r>
              <a:rPr lang="en-US" dirty="0"/>
              <a:t> detection: repeatable and distinctive</a:t>
            </a:r>
          </a:p>
          <a:p>
            <a:pPr lvl="1"/>
            <a:r>
              <a:rPr lang="en-US" dirty="0"/>
              <a:t>Corners, blobs, stable regions</a:t>
            </a:r>
          </a:p>
          <a:p>
            <a:pPr lvl="1"/>
            <a:r>
              <a:rPr lang="en-US" dirty="0"/>
              <a:t>Harris, </a:t>
            </a:r>
            <a:r>
              <a:rPr lang="en-US" dirty="0" err="1"/>
              <a:t>DoG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Descriptors: robust and selective</a:t>
            </a:r>
          </a:p>
          <a:p>
            <a:pPr lvl="1"/>
            <a:r>
              <a:rPr lang="en-US" dirty="0"/>
              <a:t>spatial histograms of orientation</a:t>
            </a:r>
          </a:p>
          <a:p>
            <a:pPr lvl="1"/>
            <a:r>
              <a:rPr lang="en-US" dirty="0"/>
              <a:t>SIFT and variants are typically good for stitching and recognition</a:t>
            </a:r>
          </a:p>
          <a:p>
            <a:pPr lvl="1"/>
            <a:r>
              <a:rPr lang="en-US" dirty="0"/>
              <a:t>But, need not stick to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1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95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28772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How to define the difference between two features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/>
            <a:r>
              <a:rPr lang="en-US" dirty="0"/>
              <a:t>Simple approach: L</a:t>
            </a:r>
            <a:r>
              <a:rPr lang="en-US" baseline="-25000" dirty="0"/>
              <a:t>2</a:t>
            </a:r>
            <a:r>
              <a:rPr lang="en-US" dirty="0"/>
              <a:t> distance, ||f</a:t>
            </a:r>
            <a:r>
              <a:rPr lang="en-US" baseline="-25000" dirty="0"/>
              <a:t>1</a:t>
            </a:r>
            <a:r>
              <a:rPr lang="en-US" dirty="0"/>
              <a:t> - f</a:t>
            </a:r>
            <a:r>
              <a:rPr lang="en-US" baseline="-25000" dirty="0"/>
              <a:t>2</a:t>
            </a:r>
            <a:r>
              <a:rPr lang="en-US" dirty="0"/>
              <a:t> || </a:t>
            </a:r>
            <a:endParaRPr lang="en-US" sz="1600" dirty="0"/>
          </a:p>
          <a:p>
            <a:pPr marL="914400" lvl="1" indent="-457200"/>
            <a:r>
              <a:rPr lang="en-US" dirty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/>
              <a:t>gives large </a:t>
            </a:r>
            <a:r>
              <a:rPr lang="en-US" sz="2000" dirty="0"/>
              <a:t>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722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9005" y="1752601"/>
            <a:ext cx="4374995" cy="4525963"/>
          </a:xfrm>
        </p:spPr>
        <p:txBody>
          <a:bodyPr/>
          <a:lstStyle/>
          <a:p>
            <a:r>
              <a:rPr lang="en-US" sz="2000" dirty="0"/>
              <a:t>Take 40x40 square window around detected feature at the right scale</a:t>
            </a:r>
          </a:p>
          <a:p>
            <a:r>
              <a:rPr lang="en-US" sz="2200" dirty="0"/>
              <a:t>Scale to 1/5 size (using </a:t>
            </a:r>
            <a:r>
              <a:rPr lang="en-US" sz="2200" dirty="0" err="1"/>
              <a:t>prefiltering</a:t>
            </a:r>
            <a:r>
              <a:rPr lang="en-US" sz="2200" dirty="0"/>
              <a:t>)</a:t>
            </a:r>
          </a:p>
          <a:p>
            <a:r>
              <a:rPr lang="en-US" sz="2200" dirty="0"/>
              <a:t>Rotate to horizontal</a:t>
            </a:r>
          </a:p>
          <a:p>
            <a:r>
              <a:rPr lang="en-US" sz="2200" dirty="0"/>
              <a:t>Sample 8x8 square window centered at feature</a:t>
            </a:r>
          </a:p>
          <a:p>
            <a:r>
              <a:rPr lang="en-US" sz="22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90593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MOPS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07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rotate a patch?</a:t>
            </a:r>
          </a:p>
          <a:p>
            <a:r>
              <a:rPr lang="en-US" dirty="0"/>
              <a:t>Each pixel has coordinates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r>
              <a:rPr lang="en-US" dirty="0"/>
              <a:t>Rotation represented by a matrix R</a:t>
            </a:r>
          </a:p>
          <a:p>
            <a:r>
              <a:rPr lang="en-US" dirty="0"/>
              <a:t>Pixel’s new coordinates: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I’(</a:t>
            </a:r>
            <a:r>
              <a:rPr lang="en-US" dirty="0" err="1"/>
              <a:t>x’,y</a:t>
            </a:r>
            <a:r>
              <a:rPr lang="en-US" dirty="0"/>
              <a:t>’) = I(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0" y="3934883"/>
            <a:ext cx="2425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destination pixel is fractional?</a:t>
            </a:r>
          </a:p>
          <a:p>
            <a:r>
              <a:rPr lang="en-US" dirty="0"/>
              <a:t>Flip computation: for every destination pixel figure out source pixel</a:t>
            </a:r>
          </a:p>
          <a:p>
            <a:pPr lvl="1"/>
            <a:r>
              <a:rPr lang="en-US" dirty="0"/>
              <a:t>Use interpolation if source location is fractional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I’(x’, y’) = I(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50" y="3863181"/>
            <a:ext cx="2908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1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M</a:t>
            </a:r>
            <a:r>
              <a:rPr lang="en-US" dirty="0"/>
              <a:t>ultiscale </a:t>
            </a:r>
            <a:r>
              <a:rPr lang="en-US" dirty="0">
                <a:solidFill>
                  <a:srgbClr val="0066FF"/>
                </a:solidFill>
              </a:rPr>
              <a:t>O</a:t>
            </a:r>
            <a:r>
              <a:rPr lang="en-US" dirty="0"/>
              <a:t>riented </a:t>
            </a:r>
            <a:r>
              <a:rPr lang="en-US" dirty="0" err="1">
                <a:solidFill>
                  <a:srgbClr val="0066FF"/>
                </a:solidFill>
              </a:rPr>
              <a:t>P</a:t>
            </a:r>
            <a:r>
              <a:rPr lang="en-US" dirty="0" err="1"/>
              <a:t>atche</a:t>
            </a:r>
            <a:r>
              <a:rPr lang="en-US" dirty="0" err="1">
                <a:solidFill>
                  <a:srgbClr val="0066FF"/>
                </a:solidFill>
              </a:rPr>
              <a:t>S</a:t>
            </a:r>
            <a:r>
              <a:rPr lang="en-US" dirty="0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38095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981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  <a:latin typeface="Calibri"/>
              </a:rPr>
              <a:t>MOPS descriptor</a:t>
            </a:r>
            <a:endParaRPr dirty="0"/>
          </a:p>
        </p:txBody>
      </p:sp>
      <p:pic>
        <p:nvPicPr>
          <p:cNvPr id="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86103" y="2335441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5286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5286104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7663544" y="197776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4920344" y="4879723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981200" y="1097281"/>
            <a:ext cx="8229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You can combine transformations together to get the final transformation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363294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 = ?</a:t>
            </a:r>
          </a:p>
        </p:txBody>
      </p:sp>
    </p:spTree>
    <p:extLst>
      <p:ext uri="{BB962C8B-B14F-4D97-AF65-F5344CB8AC3E}">
        <p14:creationId xmlns:p14="http://schemas.microsoft.com/office/powerpoint/2010/main" val="320316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1079</Words>
  <Application>Microsoft Macintosh PowerPoint</Application>
  <PresentationFormat>Widescreen</PresentationFormat>
  <Paragraphs>205</Paragraphs>
  <Slides>35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AvantGarde Bk BT</vt:lpstr>
      <vt:lpstr>Calibri</vt:lpstr>
      <vt:lpstr>Calibri Light</vt:lpstr>
      <vt:lpstr>Symbol</vt:lpstr>
      <vt:lpstr>Tahoma</vt:lpstr>
      <vt:lpstr>Verdana</vt:lpstr>
      <vt:lpstr>Office Theme</vt:lpstr>
      <vt:lpstr>Feature descriptors and matching</vt:lpstr>
      <vt:lpstr>Feature detection and description</vt:lpstr>
      <vt:lpstr>Multiscale Oriented PatcheS descriptor</vt:lpstr>
      <vt:lpstr>Multiscale Oriented PatcheS descriptor</vt:lpstr>
      <vt:lpstr>MOPS</vt:lpstr>
      <vt:lpstr>Detour: Image transformations</vt:lpstr>
      <vt:lpstr>Detour: Image transformations</vt:lpstr>
      <vt:lpstr>Multiscale Oriented PatcheS descriptor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and Lighting</vt:lpstr>
      <vt:lpstr>Better representation than color: Edges</vt:lpstr>
      <vt:lpstr>Out-of-plane rotation</vt:lpstr>
      <vt:lpstr>Towards a better feature descriptor</vt:lpstr>
      <vt:lpstr>Invariance to deformation</vt:lpstr>
      <vt:lpstr>Invariance to deformation</vt:lpstr>
      <vt:lpstr>Invariance to deformation</vt:lpstr>
      <vt:lpstr>Rotation Invariance by Orientation Normalization</vt:lpstr>
      <vt:lpstr>The SIFT descriptor</vt:lpstr>
      <vt:lpstr>The SIFT descriptor</vt:lpstr>
      <vt:lpstr>Scale Invariant Feature Transform</vt:lpstr>
      <vt:lpstr>SIFT descriptor</vt:lpstr>
      <vt:lpstr>SIFT vector formation</vt:lpstr>
      <vt:lpstr>Ensure smoothness</vt:lpstr>
      <vt:lpstr>Reduce effect of illumination</vt:lpstr>
      <vt:lpstr>Properties of SIFT</vt:lpstr>
      <vt:lpstr>Summary</vt:lpstr>
      <vt:lpstr>Which features match?</vt:lpstr>
      <vt:lpstr>Feature matching</vt:lpstr>
      <vt:lpstr>Feature distance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descriptors and matching</dc:title>
  <dc:creator>Bharath Hariharan</dc:creator>
  <cp:lastModifiedBy>Bharath Hariharan</cp:lastModifiedBy>
  <cp:revision>7</cp:revision>
  <dcterms:created xsi:type="dcterms:W3CDTF">2019-03-03T01:24:07Z</dcterms:created>
  <dcterms:modified xsi:type="dcterms:W3CDTF">2019-03-04T17:10:37Z</dcterms:modified>
</cp:coreProperties>
</file>