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3" r:id="rId12"/>
    <p:sldId id="303" r:id="rId13"/>
    <p:sldId id="304" r:id="rId14"/>
    <p:sldId id="294" r:id="rId15"/>
    <p:sldId id="296" r:id="rId16"/>
    <p:sldId id="297" r:id="rId17"/>
    <p:sldId id="305" r:id="rId18"/>
    <p:sldId id="307" r:id="rId19"/>
    <p:sldId id="308" r:id="rId20"/>
    <p:sldId id="306" r:id="rId21"/>
    <p:sldId id="309" r:id="rId22"/>
    <p:sldId id="310" r:id="rId23"/>
    <p:sldId id="311" r:id="rId24"/>
    <p:sldId id="312" r:id="rId25"/>
    <p:sldId id="298" r:id="rId26"/>
    <p:sldId id="299" r:id="rId27"/>
    <p:sldId id="313" r:id="rId28"/>
    <p:sldId id="314" r:id="rId29"/>
    <p:sldId id="300" r:id="rId30"/>
    <p:sldId id="30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29"/>
  </p:normalViewPr>
  <p:slideViewPr>
    <p:cSldViewPr snapToGrid="0" snapToObjects="1">
      <p:cViewPr varScale="1">
        <p:scale>
          <a:sx n="115" d="100"/>
          <a:sy n="115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C2283-B430-C647-8F82-E5BECC6C41F4}" type="datetimeFigureOut">
              <a:rPr lang="en-US" smtClean="0"/>
              <a:t>2/28/19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5D474-B02E-074B-9403-9F1A226B7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67658-14C2-47C4-936A-8FE44F66EAA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2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A53FEC-5D69-428F-8FE1-CA98666B980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3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E4419A-2DD5-49F1-A019-4EA4F1158A6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29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Arial" charset="0"/>
                <a:cs typeface="Arial" charset="0"/>
              </a:rPr>
              <a:t>Blob detector is distinct from harris corner detector</a:t>
            </a:r>
          </a:p>
        </p:txBody>
      </p:sp>
    </p:spTree>
    <p:extLst>
      <p:ext uri="{BB962C8B-B14F-4D97-AF65-F5344CB8AC3E}">
        <p14:creationId xmlns:p14="http://schemas.microsoft.com/office/powerpoint/2010/main" val="3271038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CCA212-E3EA-4739-98CC-117D047D003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31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0F663-1D9C-4182-AA97-FE57FA310B9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87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DEE081-4C8C-41BF-BDAC-7C9F61253F8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9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A0E06-97DC-5A42-A71F-781A926C5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6495B7-4239-6346-BC58-85D111D5D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082A8-43BD-314B-90E3-8DD3D1A7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417B-F22F-5B4A-9669-5914213A6F33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7CAFB-3872-3C42-964B-27CB78D80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F2B05-D250-744A-B44B-80E289F2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88B5-2717-CB44-ACBB-6E4E8C2F6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6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7DFF1-6865-FE46-8B50-F8C3C8A44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7905F5-AA6E-F24D-8D0F-780F8EF6E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BBA32-57A9-984D-8439-051951E5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417B-F22F-5B4A-9669-5914213A6F33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E65E7-100E-D348-942A-0A1CA0C3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CAE23-3A4D-6647-9E8B-B60F3F943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88B5-2717-CB44-ACBB-6E4E8C2F6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7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FD3413-48F0-F54A-B743-0267A01654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A70506-B9A5-6B4B-9765-004373079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B04C0-AC7F-8349-A102-76759C77E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417B-F22F-5B4A-9669-5914213A6F33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C5FF9-4B9A-8A4E-A4D1-59ADBBB4D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808A8-7B5C-1A41-9895-6A78F42B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88B5-2717-CB44-ACBB-6E4E8C2F6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41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9AFB7-DD1C-CF46-86A2-A38DF868C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D7915-4BD0-954B-88A2-A9AAC78E6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8BA66-67CB-D240-9697-CCD741380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417B-F22F-5B4A-9669-5914213A6F33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92495-EE67-2040-AA57-D5ACCC828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DDAAC-1DE6-6147-8231-A16399320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88B5-2717-CB44-ACBB-6E4E8C2F6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1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72F47-482A-284B-A028-B9827767E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F7655-F477-E847-B106-611466C12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555D2-4895-F44E-B7E1-8CBA23DD9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417B-F22F-5B4A-9669-5914213A6F33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34B50-5B20-FC49-A5D8-703AC4103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86F55-9F93-EB4A-BB60-66D3B9824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88B5-2717-CB44-ACBB-6E4E8C2F6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4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A337A-1697-BA4F-9514-A6040D15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3FE5D-2651-6E4D-8852-B19A56441F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436ED-116B-0940-8DBC-A3711F723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C24601-3318-2945-B790-6FF7597E2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417B-F22F-5B4A-9669-5914213A6F33}" type="datetimeFigureOut">
              <a:rPr lang="en-US" smtClean="0"/>
              <a:t>2/28/19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F662C-FFE2-8D4D-8880-AA657F1FA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5124B9-DC67-C94E-AE76-66C76F886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88B5-2717-CB44-ACBB-6E4E8C2F6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7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2349-620F-B544-B2EC-B41EF49A7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34485-3A53-C14A-9865-CD19E2A57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B6CCEA-BDEA-5546-84D4-E7026CBE8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684152-8C4D-0F44-898E-4C559B336C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3ABBC4-291B-B741-A0E9-B96877CD01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F29F94-9B38-C54A-9FB9-8E8A34D9B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417B-F22F-5B4A-9669-5914213A6F33}" type="datetimeFigureOut">
              <a:rPr lang="en-US" smtClean="0"/>
              <a:t>2/28/19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7CA9F7-AD95-F84B-8C00-70BD42822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8407BC-5D21-9B46-8169-E9F43A1B7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88B5-2717-CB44-ACBB-6E4E8C2F6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1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EC0FD-3206-5649-BFA3-B3C0711E3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BE7999-9E70-B94B-88FA-80C28CFEA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417B-F22F-5B4A-9669-5914213A6F33}" type="datetimeFigureOut">
              <a:rPr lang="en-US" smtClean="0"/>
              <a:t>2/28/19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4CB020-C7E6-B04F-BC45-1F31EC301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95E373-76B7-2A41-88C4-2E0804CD3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88B5-2717-CB44-ACBB-6E4E8C2F6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40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D5B6E-4982-944E-8558-27A7E70E0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417B-F22F-5B4A-9669-5914213A6F33}" type="datetimeFigureOut">
              <a:rPr lang="en-US" smtClean="0"/>
              <a:t>2/28/19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C8AAAB-90FB-C446-A417-835153066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36D50-5BC5-FC45-854F-29BCA382E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88B5-2717-CB44-ACBB-6E4E8C2F6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C8264-3FEB-D14D-BC3F-5D956444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5144D-75E7-8342-813C-496E5478B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49B21-9C16-0B44-BF34-A61081C24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50E58-A060-0A41-904B-9232F983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417B-F22F-5B4A-9669-5914213A6F33}" type="datetimeFigureOut">
              <a:rPr lang="en-US" smtClean="0"/>
              <a:t>2/28/19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B85EF-D08E-B04C-8E8A-7A6B0120C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DC138-6D6C-304B-814E-02652DFA6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88B5-2717-CB44-ACBB-6E4E8C2F6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2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D361E-5B4D-C64C-AE33-93A6CC8D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1F525F-E589-6949-9C66-4CB01B85CB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CAEDA-C2D7-D141-ABAB-3D1F93EF2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DD04A-4780-A44E-910E-E4E504D1A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417B-F22F-5B4A-9669-5914213A6F33}" type="datetimeFigureOut">
              <a:rPr lang="en-US" smtClean="0"/>
              <a:t>2/28/19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F3CF8-7BF6-3844-BE59-F6B256D7A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DDDE8-C290-434A-836C-BF52F70BF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88B5-2717-CB44-ACBB-6E4E8C2F6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1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A387FD-779D-0E4E-B242-AECA9398C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67413-4D2A-FD48-BE0F-4A97B0F5F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23D24-8A78-5F48-AF46-17F471C4E0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417B-F22F-5B4A-9669-5914213A6F33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0A5DD-3600-3146-9B73-BB6BFF546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06F14-2DE2-C246-A95E-C3CD9BE2F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288B5-2717-CB44-ACBB-6E4E8C2F6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0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da.kth.se/cvap/abstracts/cvap198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jpe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11" Type="http://schemas.openxmlformats.org/officeDocument/2006/relationships/image" Target="../media/image10.wmf"/><Relationship Id="rId5" Type="http://schemas.openxmlformats.org/officeDocument/2006/relationships/image" Target="../media/image12.jpe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40874-C35D-2949-957A-88324CE16E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C71BCA-4B1F-4F4B-B779-F942FB186F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42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Scale-space blob detector: Example</a:t>
            </a:r>
          </a:p>
        </p:txBody>
      </p:sp>
      <p:pic>
        <p:nvPicPr>
          <p:cNvPr id="52227" name="Picture 4" descr="butterfly_circ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4738" y="1771650"/>
            <a:ext cx="51482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3652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Matching feature points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066800"/>
            <a:ext cx="7772400" cy="5638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/>
              <a:t>We know how to detect good points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dirty="0"/>
              <a:t>Next question: </a:t>
            </a:r>
            <a:r>
              <a:rPr lang="en-US" b="1" dirty="0">
                <a:solidFill>
                  <a:srgbClr val="FF0000"/>
                </a:solidFill>
              </a:rPr>
              <a:t>How to match them?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dirty="0"/>
              <a:t>Two interrelated questions: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n-US" dirty="0"/>
              <a:t>How do we </a:t>
            </a:r>
            <a:r>
              <a:rPr lang="en-US" i="1" dirty="0"/>
              <a:t>describe </a:t>
            </a:r>
            <a:r>
              <a:rPr lang="en-US" dirty="0"/>
              <a:t>each feature point?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n-US" dirty="0"/>
              <a:t>How do we </a:t>
            </a:r>
            <a:r>
              <a:rPr lang="en-US" i="1" dirty="0"/>
              <a:t>match </a:t>
            </a:r>
            <a:r>
              <a:rPr lang="en-US" dirty="0"/>
              <a:t>descriptions?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9396" name="Picture 4" descr="SIFT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4901" y="2133600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SI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4901" y="2133601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4813300" y="29337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5756275" y="3203575"/>
            <a:ext cx="18161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V="1">
            <a:off x="5248276" y="4305301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V="1">
            <a:off x="5705476" y="3848101"/>
            <a:ext cx="1736725" cy="41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V="1">
            <a:off x="4968876" y="3429001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748496" y="2232025"/>
            <a:ext cx="75533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algn="ctr" rotWithShape="0">
              <a:prstClr val="black">
                <a:alpha val="88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9600" dirty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ru-RU" sz="96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9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descriptor</a:t>
            </a:r>
          </a:p>
        </p:txBody>
      </p:sp>
      <p:pic>
        <p:nvPicPr>
          <p:cNvPr id="6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107" y="1503182"/>
            <a:ext cx="2781119" cy="208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farm1.static.flickr.com/133/328570837_37b6289916.jpg?v=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8950" y="1503181"/>
            <a:ext cx="2978876" cy="209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3093086" y="2045970"/>
            <a:ext cx="88265" cy="10287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53946" y="2049780"/>
            <a:ext cx="88265" cy="1028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09816" y="1824990"/>
            <a:ext cx="88265" cy="10287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206106" y="2026920"/>
            <a:ext cx="88265" cy="10287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246471" y="3783330"/>
          <a:ext cx="303213" cy="2491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2987516" y="3783330"/>
          <a:ext cx="299403" cy="2491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7304246" y="3783330"/>
          <a:ext cx="299403" cy="2491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8100536" y="3783330"/>
          <a:ext cx="299403" cy="2491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7" name="Straight Arrow Connector 16"/>
          <p:cNvCxnSpPr>
            <a:stCxn id="9" idx="4"/>
            <a:endCxn id="12" idx="0"/>
          </p:cNvCxnSpPr>
          <p:nvPr/>
        </p:nvCxnSpPr>
        <p:spPr>
          <a:xfrm flipH="1">
            <a:off x="2398076" y="2152650"/>
            <a:ext cx="2" cy="16306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4"/>
            <a:endCxn id="13" idx="0"/>
          </p:cNvCxnSpPr>
          <p:nvPr/>
        </p:nvCxnSpPr>
        <p:spPr>
          <a:xfrm flipH="1">
            <a:off x="3137216" y="2148840"/>
            <a:ext cx="2" cy="16344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4"/>
            <a:endCxn id="14" idx="0"/>
          </p:cNvCxnSpPr>
          <p:nvPr/>
        </p:nvCxnSpPr>
        <p:spPr>
          <a:xfrm flipH="1">
            <a:off x="7453946" y="1927860"/>
            <a:ext cx="2" cy="18554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4"/>
            <a:endCxn id="15" idx="0"/>
          </p:cNvCxnSpPr>
          <p:nvPr/>
        </p:nvCxnSpPr>
        <p:spPr>
          <a:xfrm flipH="1">
            <a:off x="8250236" y="2129790"/>
            <a:ext cx="2" cy="16535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2246471" y="6275074"/>
                <a:ext cx="303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471" y="6275074"/>
                <a:ext cx="303213" cy="369332"/>
              </a:xfrm>
              <a:prstGeom prst="rect">
                <a:avLst/>
              </a:prstGeom>
              <a:blipFill>
                <a:blip r:embed="rId4"/>
                <a:stretch>
                  <a:fillRect r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2983706" y="6275074"/>
                <a:ext cx="303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706" y="6275074"/>
                <a:ext cx="303213" cy="369332"/>
              </a:xfrm>
              <a:prstGeom prst="rect">
                <a:avLst/>
              </a:prstGeom>
              <a:blipFill>
                <a:blip r:embed="rId5"/>
                <a:stretch>
                  <a:fillRect r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7300436" y="6275074"/>
                <a:ext cx="303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436" y="6275074"/>
                <a:ext cx="303213" cy="369332"/>
              </a:xfrm>
              <a:prstGeom prst="rect">
                <a:avLst/>
              </a:prstGeom>
              <a:blipFill>
                <a:blip r:embed="rId6"/>
                <a:stretch>
                  <a:fillRect r="-12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8100536" y="6250887"/>
                <a:ext cx="303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536" y="6250887"/>
                <a:ext cx="303213" cy="369332"/>
              </a:xfrm>
              <a:prstGeom prst="rect">
                <a:avLst/>
              </a:prstGeom>
              <a:blipFill>
                <a:blip r:embed="rId7"/>
                <a:stretch>
                  <a:fillRect r="-16000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814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matching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 the distance between (or similarity between) every pair of descriptors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048000" y="2717800"/>
              <a:ext cx="4602480" cy="251460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10969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885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170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83820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382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382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048000" y="2717800"/>
              <a:ext cx="4602480" cy="251460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10969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885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170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83820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2411" t="-1515" r="-96454" b="-20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9630" t="-1515" r="-741" b="-2015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38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49" t="-101515" r="-318391" b="-10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2411" t="-101515" r="-96454" b="-10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9630" t="-101515" r="-741" b="-1015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38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49" t="-201515" r="-318391" b="-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2411" t="-201515" r="-96454" b="-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9630" t="-201515" r="-741" b="-15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27833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Invariance vs. </a:t>
            </a:r>
            <a:r>
              <a:rPr lang="en-US" dirty="0" err="1"/>
              <a:t>discriminability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Invariance:</a:t>
            </a:r>
          </a:p>
          <a:p>
            <a:pPr lvl="1"/>
            <a:r>
              <a:rPr lang="en-US" dirty="0"/>
              <a:t>Distance between descriptors of corresponding points should be small even if image is transformed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Discriminability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Descriptor for a point should be highly unique for each point (far away from other points in the image)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086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Invariance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feature descriptors are designed to be invariant to </a:t>
            </a:r>
          </a:p>
          <a:p>
            <a:pPr lvl="1"/>
            <a:r>
              <a:rPr lang="en-US" sz="2200" dirty="0"/>
              <a:t>Translation, 2D rotation, scale</a:t>
            </a:r>
          </a:p>
          <a:p>
            <a:endParaRPr lang="en-US" dirty="0"/>
          </a:p>
          <a:p>
            <a:r>
              <a:rPr lang="en-US" dirty="0"/>
              <a:t>They can usually also handle</a:t>
            </a:r>
          </a:p>
          <a:p>
            <a:pPr lvl="1"/>
            <a:r>
              <a:rPr lang="en-US" sz="2200" dirty="0"/>
              <a:t>Limited 3D rotations (SIFT works up to about 60 degrees)</a:t>
            </a:r>
          </a:p>
          <a:p>
            <a:pPr lvl="1"/>
            <a:r>
              <a:rPr lang="en-US" sz="2200" dirty="0"/>
              <a:t>Limited affine transformations (some are fully affine invariant)</a:t>
            </a:r>
          </a:p>
          <a:p>
            <a:pPr lvl="1"/>
            <a:r>
              <a:rPr lang="en-US" sz="2200" dirty="0"/>
              <a:t>Limited illumination/contrast changes</a:t>
            </a:r>
          </a:p>
        </p:txBody>
      </p:sp>
    </p:spTree>
    <p:extLst>
      <p:ext uri="{BB962C8B-B14F-4D97-AF65-F5344CB8AC3E}">
        <p14:creationId xmlns:p14="http://schemas.microsoft.com/office/powerpoint/2010/main" val="78723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baseline descriptors</a:t>
            </a:r>
            <a:endParaRPr lang="en-US" sz="1800" dirty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dirty="0"/>
              <a:t>Design an invariant feature descriptor</a:t>
            </a:r>
          </a:p>
          <a:p>
            <a:pPr lvl="1"/>
            <a:r>
              <a:rPr lang="en-US" dirty="0"/>
              <a:t>Simplest descriptor: a single 0</a:t>
            </a:r>
          </a:p>
          <a:p>
            <a:pPr lvl="2"/>
            <a:r>
              <a:rPr lang="en-US" dirty="0"/>
              <a:t>What’s this invariant to?</a:t>
            </a:r>
          </a:p>
          <a:p>
            <a:pPr lvl="2"/>
            <a:r>
              <a:rPr lang="en-US" dirty="0"/>
              <a:t>Is this discriminative?</a:t>
            </a:r>
          </a:p>
          <a:p>
            <a:pPr lvl="1"/>
            <a:r>
              <a:rPr lang="en-US" dirty="0"/>
              <a:t>Next simplest descriptor: a single pixel</a:t>
            </a:r>
          </a:p>
          <a:p>
            <a:pPr lvl="2"/>
            <a:r>
              <a:rPr lang="en-US" dirty="0"/>
              <a:t>What’s this invariant to?</a:t>
            </a:r>
          </a:p>
          <a:p>
            <a:pPr lvl="2"/>
            <a:r>
              <a:rPr lang="en-US" dirty="0"/>
              <a:t>Is this discriminative?</a:t>
            </a:r>
          </a:p>
        </p:txBody>
      </p:sp>
    </p:spTree>
    <p:extLst>
      <p:ext uri="{BB962C8B-B14F-4D97-AF65-F5344CB8AC3E}">
        <p14:creationId xmlns:p14="http://schemas.microsoft.com/office/powerpoint/2010/main" val="4132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aperture problem revisited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F41A8-0EA9-DD46-B4C6-E6B35A02F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44506" cy="4351338"/>
          </a:xfrm>
        </p:spPr>
        <p:txBody>
          <a:bodyPr/>
          <a:lstStyle/>
          <a:p>
            <a:r>
              <a:rPr lang="en-US" dirty="0"/>
              <a:t>If we describe the corner by its color alone then it won’t be discriminative</a:t>
            </a:r>
          </a:p>
          <a:p>
            <a:r>
              <a:rPr lang="en-US" dirty="0"/>
              <a:t>Will it be invariant? </a:t>
            </a:r>
          </a:p>
        </p:txBody>
      </p:sp>
      <p:pic>
        <p:nvPicPr>
          <p:cNvPr id="4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5553" y="1493022"/>
            <a:ext cx="3146334" cy="235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2542" y="4590110"/>
            <a:ext cx="779016" cy="7811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val 7"/>
          <p:cNvSpPr/>
          <p:nvPr/>
        </p:nvSpPr>
        <p:spPr>
          <a:xfrm>
            <a:off x="9927600" y="2103120"/>
            <a:ext cx="8890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4"/>
            <a:endCxn id="6" idx="0"/>
          </p:cNvCxnSpPr>
          <p:nvPr/>
        </p:nvCxnSpPr>
        <p:spPr>
          <a:xfrm>
            <a:off x="9972050" y="2194560"/>
            <a:ext cx="0" cy="2395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10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aperture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increase the aperture and look at a whole patch</a:t>
            </a:r>
          </a:p>
          <a:p>
            <a:r>
              <a:rPr lang="en-US" dirty="0"/>
              <a:t>How does this affect discriminability? Invariance?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054" y="5604516"/>
            <a:ext cx="828040" cy="825814"/>
          </a:xfrm>
          <a:prstGeom prst="rect">
            <a:avLst/>
          </a:prstGeom>
        </p:spPr>
      </p:pic>
      <p:pic>
        <p:nvPicPr>
          <p:cNvPr id="6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5907" y="2652852"/>
            <a:ext cx="3146334" cy="235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0147954" y="3240667"/>
            <a:ext cx="8890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5" idx="0"/>
          </p:cNvCxnSpPr>
          <p:nvPr/>
        </p:nvCxnSpPr>
        <p:spPr>
          <a:xfrm>
            <a:off x="10192404" y="3332108"/>
            <a:ext cx="26670" cy="22724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farm1.static.flickr.com/133/328570837_37b6289916.jpg?v=0">
            <a:extLst>
              <a:ext uri="{FF2B5EF4-FFF2-40B4-BE49-F238E27FC236}">
                <a16:creationId xmlns:a16="http://schemas.microsoft.com/office/drawing/2014/main" id="{2A72C40A-21F0-C64E-8D98-BEA31E1BC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9635" y="2737389"/>
            <a:ext cx="3182698" cy="223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7F40D6-5B2A-2E4A-817C-7B71F9742673}"/>
              </a:ext>
            </a:extLst>
          </p:cNvPr>
          <p:cNvSpPr/>
          <p:nvPr/>
        </p:nvSpPr>
        <p:spPr>
          <a:xfrm>
            <a:off x="10072874" y="3192220"/>
            <a:ext cx="239059" cy="1883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0CFE05-9376-C342-AB80-4C6D6647E9B4}"/>
              </a:ext>
            </a:extLst>
          </p:cNvPr>
          <p:cNvSpPr/>
          <p:nvPr/>
        </p:nvSpPr>
        <p:spPr>
          <a:xfrm>
            <a:off x="5306873" y="3299450"/>
            <a:ext cx="8890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87FA70-D92D-E040-91CE-D809F4B06717}"/>
              </a:ext>
            </a:extLst>
          </p:cNvPr>
          <p:cNvSpPr/>
          <p:nvPr/>
        </p:nvSpPr>
        <p:spPr>
          <a:xfrm>
            <a:off x="5231793" y="3251003"/>
            <a:ext cx="239059" cy="1883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http://farm1.static.flickr.com/133/328570837_37b6289916.jpg?v=0">
            <a:extLst>
              <a:ext uri="{FF2B5EF4-FFF2-40B4-BE49-F238E27FC236}">
                <a16:creationId xmlns:a16="http://schemas.microsoft.com/office/drawing/2014/main" id="{D1565076-56C2-3E4C-AAA2-F3BFDD919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5900" y="5485431"/>
            <a:ext cx="644448" cy="74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B15F54-D98E-3F41-9C82-A0878D1AF477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5334888" y="3370923"/>
            <a:ext cx="13236" cy="21145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414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 as descriptor the whole patch</a:t>
                </a:r>
              </a:p>
              <a:p>
                <a:r>
                  <a:rPr lang="en-US" dirty="0"/>
                  <a:t>Match descriptors using </a:t>
                </a:r>
                <a:r>
                  <a:rPr lang="en-US" dirty="0" err="1"/>
                  <a:t>euclidean</a:t>
                </a:r>
                <a:r>
                  <a:rPr lang="en-US" dirty="0"/>
                  <a:t> distance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charset="0"/>
                      </a:rPr>
                      <m:t>||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 −</m:t>
                    </m:r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m:rPr>
                        <m:lit/>
                      </m:rPr>
                      <a:rPr lang="en-US" b="0" i="1" smtClean="0">
                        <a:latin typeface="Cambria Math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739" y="4141312"/>
            <a:ext cx="828040" cy="825814"/>
          </a:xfrm>
          <a:prstGeom prst="rect">
            <a:avLst/>
          </a:prstGeom>
        </p:spPr>
      </p:pic>
      <p:pic>
        <p:nvPicPr>
          <p:cNvPr id="6" name="Picture 2" descr="http://farm1.static.flickr.com/47/136915456_c6f719ea3f.jpg?v=0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00769" y="3517650"/>
            <a:ext cx="2100518" cy="223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00" y="3519615"/>
            <a:ext cx="2177130" cy="223176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833360" y="3990262"/>
            <a:ext cx="294640" cy="3074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0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Another kind of feature: blob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“Peak” or “Valley” in intensity</a:t>
            </a:r>
          </a:p>
        </p:txBody>
      </p:sp>
      <p:pic>
        <p:nvPicPr>
          <p:cNvPr id="22532" name="Picture 5" descr="Sunflowers2_circl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5387" y="2717800"/>
            <a:ext cx="4140200" cy="4140200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3588" y="2673350"/>
            <a:ext cx="4092575" cy="4184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0396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</a:t>
            </a:r>
          </a:p>
        </p:txBody>
      </p:sp>
      <p:pic>
        <p:nvPicPr>
          <p:cNvPr id="4" name="Picture 4" descr="http://farm1.static.flickr.com/133/328570837_37b6289916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7606" y="2380201"/>
            <a:ext cx="3182698" cy="223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5840" y="2380201"/>
            <a:ext cx="3169920" cy="2238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650" y="3237072"/>
            <a:ext cx="828040" cy="82581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696960" y="2811702"/>
            <a:ext cx="294640" cy="3074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52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2940" y="1782130"/>
            <a:ext cx="2456180" cy="16338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</a:t>
            </a:r>
          </a:p>
        </p:txBody>
      </p:sp>
      <p:sp>
        <p:nvSpPr>
          <p:cNvPr id="7" name="Oval 6"/>
          <p:cNvSpPr/>
          <p:nvPr/>
        </p:nvSpPr>
        <p:spPr>
          <a:xfrm>
            <a:off x="4541520" y="2316480"/>
            <a:ext cx="8128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7" idx="4"/>
          </p:cNvCxnSpPr>
          <p:nvPr/>
        </p:nvCxnSpPr>
        <p:spPr>
          <a:xfrm>
            <a:off x="4582160" y="2407920"/>
            <a:ext cx="0" cy="22683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746" y="4676231"/>
            <a:ext cx="891495" cy="8914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440" y="1782130"/>
            <a:ext cx="2250440" cy="16338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860" y="4287520"/>
            <a:ext cx="224702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23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NCC - Normalized Cross Correlation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Lighting and color change pixel intensities</a:t>
                </a:r>
              </a:p>
              <a:p>
                <a:r>
                  <a:rPr lang="en-US" dirty="0"/>
                  <a:t>Example: increase brightness / contrast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latin typeface="Cambria Math" charset="0"/>
                      </a:rPr>
                      <m:t>𝐼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𝛽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Subtract patch mean: invariance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𝛽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Divide by norm of vector: invariance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′=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− &lt;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&gt;</m:t>
                    </m:r>
                  </m:oMath>
                </a14:m>
                <a:endParaRPr lang="en-US" b="0" dirty="0">
                  <a:ea typeface="Cambria Math" charset="0"/>
                  <a:cs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′′= </m:t>
                    </m:r>
                    <m:f>
                      <m:f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</m:num>
                      <m:den>
                        <m:r>
                          <m:rPr>
                            <m:lit/>
                          </m:rPr>
                          <a:rPr lang="en-US" b="0" i="1" smtClean="0">
                            <a:latin typeface="Cambria Math" charset="0"/>
                          </a:rPr>
                          <m:t>||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charset="0"/>
                          </a:rPr>
                          <m:t>||</m:t>
                        </m:r>
                      </m:den>
                    </m:f>
                  </m:oMath>
                </a14:m>
                <a:endParaRPr lang="en-US" b="0" dirty="0"/>
              </a:p>
              <a:p>
                <a:r>
                  <a:rPr lang="en-US" i="1" dirty="0"/>
                  <a:t>similarity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′′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⋅</m:t>
                    </m:r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′′</m:t>
                    </m:r>
                  </m:oMath>
                </a14:m>
                <a:endParaRPr lang="en-US" b="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5487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NCC - Normalized cross correlation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2940" y="1782130"/>
            <a:ext cx="2456180" cy="16338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41520" y="2316480"/>
            <a:ext cx="8128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82160" y="2407920"/>
            <a:ext cx="0" cy="22683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746" y="4676231"/>
            <a:ext cx="891495" cy="891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440" y="1782130"/>
            <a:ext cx="2250440" cy="16338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098" y="3708400"/>
            <a:ext cx="2418023" cy="175768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670800" y="4043680"/>
            <a:ext cx="243840" cy="233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1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correspondence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 patch as descriptor, NCC as similarity</a:t>
            </a:r>
          </a:p>
          <a:p>
            <a:r>
              <a:rPr lang="en-US" dirty="0"/>
              <a:t>Invariant to?</a:t>
            </a:r>
          </a:p>
          <a:p>
            <a:pPr lvl="1"/>
            <a:r>
              <a:rPr lang="en-US" dirty="0"/>
              <a:t>Photometric transformations?</a:t>
            </a:r>
          </a:p>
          <a:p>
            <a:pPr lvl="1"/>
            <a:r>
              <a:rPr lang="en-US" dirty="0"/>
              <a:t>Translation?</a:t>
            </a:r>
          </a:p>
          <a:p>
            <a:pPr lvl="1"/>
            <a:r>
              <a:rPr lang="en-US" dirty="0"/>
              <a:t>Rotation?</a:t>
            </a:r>
          </a:p>
        </p:txBody>
      </p:sp>
    </p:spTree>
    <p:extLst>
      <p:ext uri="{BB962C8B-B14F-4D97-AF65-F5344CB8AC3E}">
        <p14:creationId xmlns:p14="http://schemas.microsoft.com/office/powerpoint/2010/main" val="888703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1" descr="matier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1" y="3200400"/>
            <a:ext cx="454334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1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2400" dirty="0"/>
              <a:t>Find dominant orientation of the image patch</a:t>
            </a:r>
          </a:p>
          <a:p>
            <a:pPr lvl="1"/>
            <a:r>
              <a:rPr lang="en-US" sz="2000" dirty="0"/>
              <a:t>This is given by </a:t>
            </a:r>
            <a:r>
              <a:rPr lang="en-US" sz="2000" b="1" dirty="0" err="1"/>
              <a:t>x</a:t>
            </a:r>
            <a:r>
              <a:rPr lang="en-US" sz="2000" b="1" baseline="-25000" dirty="0" err="1"/>
              <a:t>max</a:t>
            </a:r>
            <a:r>
              <a:rPr lang="en-US" sz="2000" dirty="0"/>
              <a:t>, the eigenvector of </a:t>
            </a:r>
            <a:r>
              <a:rPr lang="en-US" sz="2000" b="1" dirty="0"/>
              <a:t>M</a:t>
            </a:r>
            <a:r>
              <a:rPr lang="en-US" sz="2000" dirty="0"/>
              <a:t> corresponding to </a:t>
            </a:r>
            <a:r>
              <a:rPr lang="en-US" sz="2000" dirty="0">
                <a:sym typeface="Symbol" pitchFamily="18" charset="2"/>
              </a:rPr>
              <a:t></a:t>
            </a:r>
            <a:r>
              <a:rPr lang="en-US" sz="2000" baseline="-25000" dirty="0">
                <a:sym typeface="Symbol" pitchFamily="18" charset="2"/>
              </a:rPr>
              <a:t>max</a:t>
            </a:r>
            <a:r>
              <a:rPr lang="en-US" sz="2000" dirty="0">
                <a:sym typeface="Symbol" pitchFamily="18" charset="2"/>
              </a:rPr>
              <a:t> (</a:t>
            </a:r>
            <a:r>
              <a:rPr lang="en-US" sz="2000" dirty="0"/>
              <a:t>the </a:t>
            </a:r>
            <a:r>
              <a:rPr lang="en-US" sz="2000" i="1" dirty="0"/>
              <a:t>larger</a:t>
            </a:r>
            <a:r>
              <a:rPr lang="en-US" sz="2000" dirty="0"/>
              <a:t> eigenvalue)</a:t>
            </a:r>
          </a:p>
          <a:p>
            <a:pPr lvl="1"/>
            <a:r>
              <a:rPr lang="en-US" sz="2000" dirty="0"/>
              <a:t>Rotate the patch according to this angle</a:t>
            </a:r>
          </a:p>
          <a:p>
            <a:pPr lvl="1"/>
            <a:r>
              <a:rPr lang="en-US" sz="2000" dirty="0"/>
              <a:t>Figure: line represents </a:t>
            </a:r>
            <a:r>
              <a:rPr lang="en-US" sz="2000" dirty="0" err="1"/>
              <a:t>x</a:t>
            </a:r>
            <a:r>
              <a:rPr lang="en-US" sz="2000" baseline="-25000" dirty="0" err="1"/>
              <a:t>max</a:t>
            </a:r>
            <a:r>
              <a:rPr lang="en-US" sz="2000" dirty="0"/>
              <a:t>, box represents patch we take as feature descriptor</a:t>
            </a:r>
            <a:endParaRPr lang="en-US" sz="2000" baseline="-25000" dirty="0"/>
          </a:p>
        </p:txBody>
      </p:sp>
      <p:sp>
        <p:nvSpPr>
          <p:cNvPr id="64516" name="Rectangle 1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Rotation invariance for </a:t>
            </a:r>
            <a:br>
              <a:rPr lang="en-US" sz="4000" dirty="0"/>
            </a:br>
            <a:r>
              <a:rPr lang="en-US" sz="4000" dirty="0"/>
              <a:t>feature descriptors</a:t>
            </a:r>
          </a:p>
        </p:txBody>
      </p:sp>
      <p:sp>
        <p:nvSpPr>
          <p:cNvPr id="64517" name="Rectangle 14"/>
          <p:cNvSpPr>
            <a:spLocks noChangeArrowheads="1"/>
          </p:cNvSpPr>
          <p:nvPr/>
        </p:nvSpPr>
        <p:spPr bwMode="auto">
          <a:xfrm>
            <a:off x="4984763" y="6519446"/>
            <a:ext cx="23462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Figure by Matthew Brown</a:t>
            </a:r>
          </a:p>
        </p:txBody>
      </p:sp>
    </p:spTree>
    <p:extLst>
      <p:ext uri="{BB962C8B-B14F-4D97-AF65-F5344CB8AC3E}">
        <p14:creationId xmlns:p14="http://schemas.microsoft.com/office/powerpoint/2010/main" val="3735974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76400" y="1752601"/>
            <a:ext cx="3657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Take 40x40 square window around detected feature</a:t>
            </a:r>
          </a:p>
          <a:p>
            <a:pPr lvl="1"/>
            <a:r>
              <a:rPr lang="en-US" sz="1800" dirty="0"/>
              <a:t>Scale to 1/5 size (using </a:t>
            </a:r>
            <a:r>
              <a:rPr lang="en-US" sz="1800" dirty="0" err="1"/>
              <a:t>prefiltering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Rotate to horizontal</a:t>
            </a:r>
          </a:p>
          <a:p>
            <a:pPr lvl="1"/>
            <a:r>
              <a:rPr lang="en-US" sz="1800" dirty="0"/>
              <a:t>Sample 8x8 square window centered at feature</a:t>
            </a:r>
          </a:p>
          <a:p>
            <a:pPr lvl="1"/>
            <a:r>
              <a:rPr lang="en-US" sz="1800" dirty="0"/>
              <a:t>Intensity normalize the window by subtracting the mean, dividing by the standard deviation in the window</a:t>
            </a:r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0312" y="4876800"/>
            <a:ext cx="2895600" cy="457200"/>
          </a:xfrm>
          <a:noFill/>
        </p:spPr>
        <p:txBody>
          <a:bodyPr/>
          <a:lstStyle/>
          <a:p>
            <a:r>
              <a:rPr lang="en-US"/>
              <a:t>CSE 576: Computer Vision</a:t>
            </a:r>
          </a:p>
        </p:txBody>
      </p:sp>
      <p:pic>
        <p:nvPicPr>
          <p:cNvPr id="65540" name="Picture 2" descr="matier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3513" y="1828801"/>
            <a:ext cx="49625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66FF"/>
                </a:solidFill>
              </a:rPr>
              <a:t>M</a:t>
            </a:r>
            <a:r>
              <a:rPr lang="en-US"/>
              <a:t>ultiscale </a:t>
            </a:r>
            <a:r>
              <a:rPr lang="en-US">
                <a:solidFill>
                  <a:srgbClr val="0066FF"/>
                </a:solidFill>
              </a:rPr>
              <a:t>O</a:t>
            </a:r>
            <a:r>
              <a:rPr lang="en-US"/>
              <a:t>riented </a:t>
            </a:r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atche</a:t>
            </a:r>
            <a:r>
              <a:rPr lang="en-US">
                <a:solidFill>
                  <a:srgbClr val="0066FF"/>
                </a:solidFill>
              </a:rPr>
              <a:t>S</a:t>
            </a:r>
            <a:r>
              <a:rPr lang="en-US"/>
              <a:t> descriptor</a:t>
            </a:r>
          </a:p>
        </p:txBody>
      </p:sp>
      <p:pic>
        <p:nvPicPr>
          <p:cNvPr id="65542" name="Picture 5" descr="matierbf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5212" y="3113088"/>
            <a:ext cx="1982788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Line 6"/>
          <p:cNvSpPr>
            <a:spLocks noChangeShapeType="1"/>
          </p:cNvSpPr>
          <p:nvPr/>
        </p:nvSpPr>
        <p:spPr bwMode="auto">
          <a:xfrm>
            <a:off x="8672513" y="2819400"/>
            <a:ext cx="1990725" cy="158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4" name="Line 7"/>
          <p:cNvSpPr>
            <a:spLocks noChangeShapeType="1"/>
          </p:cNvSpPr>
          <p:nvPr/>
        </p:nvSpPr>
        <p:spPr bwMode="auto">
          <a:xfrm>
            <a:off x="7529512" y="2573339"/>
            <a:ext cx="596900" cy="12382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5" name="Text Box 8"/>
          <p:cNvSpPr txBox="1">
            <a:spLocks noChangeArrowheads="1"/>
          </p:cNvSpPr>
          <p:nvPr/>
        </p:nvSpPr>
        <p:spPr bwMode="auto">
          <a:xfrm>
            <a:off x="8977313" y="2286001"/>
            <a:ext cx="1166813" cy="396875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ECFF"/>
                </a:solidFill>
                <a:latin typeface="Verdana" pitchFamily="34" charset="0"/>
              </a:rPr>
              <a:t>8 pixels</a:t>
            </a:r>
          </a:p>
        </p:txBody>
      </p:sp>
      <p:sp>
        <p:nvSpPr>
          <p:cNvPr id="65546" name="Text Box 9"/>
          <p:cNvSpPr txBox="1">
            <a:spLocks noChangeArrowheads="1"/>
          </p:cNvSpPr>
          <p:nvPr/>
        </p:nvSpPr>
        <p:spPr bwMode="auto">
          <a:xfrm rot="720000">
            <a:off x="7377112" y="2286000"/>
            <a:ext cx="1098550" cy="336550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ECFF"/>
                </a:solidFill>
                <a:latin typeface="Verdana" pitchFamily="34" charset="0"/>
              </a:rPr>
              <a:t>40 pixels</a:t>
            </a:r>
          </a:p>
        </p:txBody>
      </p:sp>
      <p:sp>
        <p:nvSpPr>
          <p:cNvPr id="65547" name="Rectangle 14"/>
          <p:cNvSpPr>
            <a:spLocks noChangeArrowheads="1"/>
          </p:cNvSpPr>
          <p:nvPr/>
        </p:nvSpPr>
        <p:spPr bwMode="auto">
          <a:xfrm>
            <a:off x="7651598" y="6550224"/>
            <a:ext cx="30164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Adapted from slide by Matthew Brown</a:t>
            </a:r>
          </a:p>
        </p:txBody>
      </p:sp>
    </p:spTree>
    <p:extLst>
      <p:ext uri="{BB962C8B-B14F-4D97-AF65-F5344CB8AC3E}">
        <p14:creationId xmlns:p14="http://schemas.microsoft.com/office/powerpoint/2010/main" val="3128894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2F19B-641E-5945-932C-5C9BD01FF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invariance for feature descriptors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E43C0-84F8-7E46-A68E-CE1BB6618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that corner detector searches over scales for maximum response: record scale which gives maximum response</a:t>
            </a:r>
          </a:p>
          <a:p>
            <a:r>
              <a:rPr lang="en-US" dirty="0"/>
              <a:t>Use a patch of the same scale, then resize it to a fixed size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13C0A1-5DFB-AD41-AC35-BDC7D9C1DF23}"/>
              </a:ext>
            </a:extLst>
          </p:cNvPr>
          <p:cNvGrpSpPr/>
          <p:nvPr/>
        </p:nvGrpSpPr>
        <p:grpSpPr>
          <a:xfrm>
            <a:off x="147506" y="3247389"/>
            <a:ext cx="4025590" cy="3589321"/>
            <a:chOff x="3007112" y="2687445"/>
            <a:chExt cx="4025590" cy="358932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6B0830A-2239-6C40-9502-852CBB624B51}"/>
                </a:ext>
              </a:extLst>
            </p:cNvPr>
            <p:cNvSpPr/>
            <p:nvPr/>
          </p:nvSpPr>
          <p:spPr>
            <a:xfrm>
              <a:off x="3007112" y="2687445"/>
              <a:ext cx="4025590" cy="337912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D93814E-5C24-B44B-A07B-0344D6EA7D3A}"/>
                </a:ext>
              </a:extLst>
            </p:cNvPr>
            <p:cNvSpPr/>
            <p:nvPr/>
          </p:nvSpPr>
          <p:spPr>
            <a:xfrm>
              <a:off x="4303301" y="3174832"/>
              <a:ext cx="2369840" cy="3101934"/>
            </a:xfrm>
            <a:custGeom>
              <a:avLst/>
              <a:gdLst>
                <a:gd name="connsiteX0" fmla="*/ 1261158 w 2369840"/>
                <a:gd name="connsiteY0" fmla="*/ 125929 h 3101934"/>
                <a:gd name="connsiteX1" fmla="*/ 380211 w 2369840"/>
                <a:gd name="connsiteY1" fmla="*/ 516222 h 3101934"/>
                <a:gd name="connsiteX2" fmla="*/ 56826 w 2369840"/>
                <a:gd name="connsiteY2" fmla="*/ 1006875 h 3101934"/>
                <a:gd name="connsiteX3" fmla="*/ 235245 w 2369840"/>
                <a:gd name="connsiteY3" fmla="*/ 1542134 h 3101934"/>
                <a:gd name="connsiteX4" fmla="*/ 1015831 w 2369840"/>
                <a:gd name="connsiteY4" fmla="*/ 1977031 h 3101934"/>
                <a:gd name="connsiteX5" fmla="*/ 447119 w 2369840"/>
                <a:gd name="connsiteY5" fmla="*/ 2378475 h 3101934"/>
                <a:gd name="connsiteX6" fmla="*/ 101431 w 2369840"/>
                <a:gd name="connsiteY6" fmla="*/ 2891431 h 3101934"/>
                <a:gd name="connsiteX7" fmla="*/ 2342826 w 2369840"/>
                <a:gd name="connsiteY7" fmla="*/ 2869129 h 3101934"/>
                <a:gd name="connsiteX8" fmla="*/ 1261158 w 2369840"/>
                <a:gd name="connsiteY8" fmla="*/ 125929 h 310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9840" h="3101934">
                  <a:moveTo>
                    <a:pt x="1261158" y="125929"/>
                  </a:moveTo>
                  <a:cubicBezTo>
                    <a:pt x="934056" y="-266222"/>
                    <a:pt x="580933" y="369398"/>
                    <a:pt x="380211" y="516222"/>
                  </a:cubicBezTo>
                  <a:cubicBezTo>
                    <a:pt x="179489" y="663046"/>
                    <a:pt x="80987" y="835890"/>
                    <a:pt x="56826" y="1006875"/>
                  </a:cubicBezTo>
                  <a:cubicBezTo>
                    <a:pt x="32665" y="1177860"/>
                    <a:pt x="75411" y="1380441"/>
                    <a:pt x="235245" y="1542134"/>
                  </a:cubicBezTo>
                  <a:cubicBezTo>
                    <a:pt x="395079" y="1703827"/>
                    <a:pt x="980519" y="1837641"/>
                    <a:pt x="1015831" y="1977031"/>
                  </a:cubicBezTo>
                  <a:cubicBezTo>
                    <a:pt x="1051143" y="2116421"/>
                    <a:pt x="599519" y="2226075"/>
                    <a:pt x="447119" y="2378475"/>
                  </a:cubicBezTo>
                  <a:cubicBezTo>
                    <a:pt x="294719" y="2530875"/>
                    <a:pt x="-214520" y="2809655"/>
                    <a:pt x="101431" y="2891431"/>
                  </a:cubicBezTo>
                  <a:cubicBezTo>
                    <a:pt x="417382" y="2973207"/>
                    <a:pt x="2143963" y="3333763"/>
                    <a:pt x="2342826" y="2869129"/>
                  </a:cubicBezTo>
                  <a:cubicBezTo>
                    <a:pt x="2541689" y="2404495"/>
                    <a:pt x="1588260" y="518080"/>
                    <a:pt x="1261158" y="125929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0662BC1-E418-AA41-8B95-598EB50B425A}"/>
              </a:ext>
            </a:extLst>
          </p:cNvPr>
          <p:cNvSpPr/>
          <p:nvPr/>
        </p:nvSpPr>
        <p:spPr>
          <a:xfrm>
            <a:off x="2247652" y="3541804"/>
            <a:ext cx="524107" cy="47950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4EA260-E604-8B42-B7E8-221A1D206F7E}"/>
              </a:ext>
            </a:extLst>
          </p:cNvPr>
          <p:cNvSpPr/>
          <p:nvPr/>
        </p:nvSpPr>
        <p:spPr>
          <a:xfrm>
            <a:off x="2046930" y="3368960"/>
            <a:ext cx="877229" cy="80474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83494-DEC3-1B41-871A-880F873A33F3}"/>
              </a:ext>
            </a:extLst>
          </p:cNvPr>
          <p:cNvSpPr/>
          <p:nvPr/>
        </p:nvSpPr>
        <p:spPr>
          <a:xfrm>
            <a:off x="1823906" y="3144814"/>
            <a:ext cx="1252654" cy="11812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948FA2-6A1A-C54D-A891-D9F44FFE8DAE}"/>
              </a:ext>
            </a:extLst>
          </p:cNvPr>
          <p:cNvSpPr/>
          <p:nvPr/>
        </p:nvSpPr>
        <p:spPr>
          <a:xfrm>
            <a:off x="6638197" y="3257246"/>
            <a:ext cx="3845809" cy="33791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193A4D9E-58BB-C548-BD41-CD121C8F8819}"/>
              </a:ext>
            </a:extLst>
          </p:cNvPr>
          <p:cNvSpPr/>
          <p:nvPr/>
        </p:nvSpPr>
        <p:spPr>
          <a:xfrm>
            <a:off x="8238334" y="4334220"/>
            <a:ext cx="1233354" cy="1521710"/>
          </a:xfrm>
          <a:custGeom>
            <a:avLst/>
            <a:gdLst>
              <a:gd name="connsiteX0" fmla="*/ 1261158 w 2369840"/>
              <a:gd name="connsiteY0" fmla="*/ 125929 h 3101934"/>
              <a:gd name="connsiteX1" fmla="*/ 380211 w 2369840"/>
              <a:gd name="connsiteY1" fmla="*/ 516222 h 3101934"/>
              <a:gd name="connsiteX2" fmla="*/ 56826 w 2369840"/>
              <a:gd name="connsiteY2" fmla="*/ 1006875 h 3101934"/>
              <a:gd name="connsiteX3" fmla="*/ 235245 w 2369840"/>
              <a:gd name="connsiteY3" fmla="*/ 1542134 h 3101934"/>
              <a:gd name="connsiteX4" fmla="*/ 1015831 w 2369840"/>
              <a:gd name="connsiteY4" fmla="*/ 1977031 h 3101934"/>
              <a:gd name="connsiteX5" fmla="*/ 447119 w 2369840"/>
              <a:gd name="connsiteY5" fmla="*/ 2378475 h 3101934"/>
              <a:gd name="connsiteX6" fmla="*/ 101431 w 2369840"/>
              <a:gd name="connsiteY6" fmla="*/ 2891431 h 3101934"/>
              <a:gd name="connsiteX7" fmla="*/ 2342826 w 2369840"/>
              <a:gd name="connsiteY7" fmla="*/ 2869129 h 3101934"/>
              <a:gd name="connsiteX8" fmla="*/ 1261158 w 2369840"/>
              <a:gd name="connsiteY8" fmla="*/ 125929 h 310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9840" h="3101934">
                <a:moveTo>
                  <a:pt x="1261158" y="125929"/>
                </a:moveTo>
                <a:cubicBezTo>
                  <a:pt x="934056" y="-266222"/>
                  <a:pt x="580933" y="369398"/>
                  <a:pt x="380211" y="516222"/>
                </a:cubicBezTo>
                <a:cubicBezTo>
                  <a:pt x="179489" y="663046"/>
                  <a:pt x="80987" y="835890"/>
                  <a:pt x="56826" y="1006875"/>
                </a:cubicBezTo>
                <a:cubicBezTo>
                  <a:pt x="32665" y="1177860"/>
                  <a:pt x="75411" y="1380441"/>
                  <a:pt x="235245" y="1542134"/>
                </a:cubicBezTo>
                <a:cubicBezTo>
                  <a:pt x="395079" y="1703827"/>
                  <a:pt x="980519" y="1837641"/>
                  <a:pt x="1015831" y="1977031"/>
                </a:cubicBezTo>
                <a:cubicBezTo>
                  <a:pt x="1051143" y="2116421"/>
                  <a:pt x="599519" y="2226075"/>
                  <a:pt x="447119" y="2378475"/>
                </a:cubicBezTo>
                <a:cubicBezTo>
                  <a:pt x="294719" y="2530875"/>
                  <a:pt x="-214520" y="2809655"/>
                  <a:pt x="101431" y="2891431"/>
                </a:cubicBezTo>
                <a:cubicBezTo>
                  <a:pt x="417382" y="2973207"/>
                  <a:pt x="2143963" y="3333763"/>
                  <a:pt x="2342826" y="2869129"/>
                </a:cubicBezTo>
                <a:cubicBezTo>
                  <a:pt x="2541689" y="2404495"/>
                  <a:pt x="1588260" y="518080"/>
                  <a:pt x="1261158" y="125929"/>
                </a:cubicBez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E164D2-211B-F64A-9A18-1749B811D778}"/>
              </a:ext>
            </a:extLst>
          </p:cNvPr>
          <p:cNvSpPr/>
          <p:nvPr/>
        </p:nvSpPr>
        <p:spPr>
          <a:xfrm>
            <a:off x="8095830" y="3819599"/>
            <a:ext cx="1252654" cy="118129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6190C4-18D9-9B49-AF2D-07BC2FC64A61}"/>
              </a:ext>
            </a:extLst>
          </p:cNvPr>
          <p:cNvSpPr/>
          <p:nvPr/>
        </p:nvSpPr>
        <p:spPr>
          <a:xfrm>
            <a:off x="8283542" y="4024456"/>
            <a:ext cx="877229" cy="80474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72DF50-44A4-FA4A-B7A6-C1DD866F6610}"/>
              </a:ext>
            </a:extLst>
          </p:cNvPr>
          <p:cNvSpPr/>
          <p:nvPr/>
        </p:nvSpPr>
        <p:spPr>
          <a:xfrm>
            <a:off x="8468467" y="4195794"/>
            <a:ext cx="524107" cy="4795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2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66FF"/>
                </a:solidFill>
              </a:rPr>
              <a:t>M</a:t>
            </a:r>
            <a:r>
              <a:rPr lang="en-US"/>
              <a:t>ultiscale </a:t>
            </a:r>
            <a:r>
              <a:rPr lang="en-US">
                <a:solidFill>
                  <a:srgbClr val="0066FF"/>
                </a:solidFill>
              </a:rPr>
              <a:t>O</a:t>
            </a:r>
            <a:r>
              <a:rPr lang="en-US"/>
              <a:t>riented </a:t>
            </a:r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atche</a:t>
            </a:r>
            <a:r>
              <a:rPr lang="en-US">
                <a:solidFill>
                  <a:srgbClr val="0066FF"/>
                </a:solidFill>
              </a:rPr>
              <a:t>S</a:t>
            </a:r>
            <a:r>
              <a:rPr lang="en-US"/>
              <a:t> descriptor</a:t>
            </a:r>
          </a:p>
        </p:txBody>
      </p:sp>
      <p:sp>
        <p:nvSpPr>
          <p:cNvPr id="6553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838200" y="1825625"/>
            <a:ext cx="4405313" cy="4351338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Take 40x40 square window around detected feature </a:t>
            </a:r>
            <a:r>
              <a:rPr lang="en-US" sz="2000" i="1" dirty="0">
                <a:solidFill>
                  <a:srgbClr val="FF0000"/>
                </a:solidFill>
              </a:rPr>
              <a:t>at appropriate scale</a:t>
            </a:r>
          </a:p>
          <a:p>
            <a:pPr lvl="1"/>
            <a:r>
              <a:rPr lang="en-US" sz="1800" dirty="0"/>
              <a:t>Scale to 1/5 size (using </a:t>
            </a:r>
            <a:r>
              <a:rPr lang="en-US" sz="1800" dirty="0" err="1"/>
              <a:t>prefiltering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Rotate to horizontal</a:t>
            </a:r>
          </a:p>
          <a:p>
            <a:pPr lvl="1"/>
            <a:r>
              <a:rPr lang="en-US" sz="1800" dirty="0"/>
              <a:t>Sample 8x8 square window centered at feature</a:t>
            </a:r>
          </a:p>
          <a:p>
            <a:pPr lvl="1"/>
            <a:r>
              <a:rPr lang="en-US" sz="1800" dirty="0"/>
              <a:t>Intensity normalize the window by subtracting the mean, dividing by the standard deviation in the window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BA3BA2-6C64-3241-B7A8-8C8DCA141F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CSE 576: Computer Vision</a:t>
            </a:r>
          </a:p>
        </p:txBody>
      </p:sp>
      <p:pic>
        <p:nvPicPr>
          <p:cNvPr id="65540" name="Picture 2" descr="matier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3513" y="1828801"/>
            <a:ext cx="49625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5" descr="matierbf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5212" y="3113088"/>
            <a:ext cx="1982788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Line 6"/>
          <p:cNvSpPr>
            <a:spLocks noChangeShapeType="1"/>
          </p:cNvSpPr>
          <p:nvPr/>
        </p:nvSpPr>
        <p:spPr bwMode="auto">
          <a:xfrm>
            <a:off x="8672513" y="2819400"/>
            <a:ext cx="1990725" cy="158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4" name="Line 7"/>
          <p:cNvSpPr>
            <a:spLocks noChangeShapeType="1"/>
          </p:cNvSpPr>
          <p:nvPr/>
        </p:nvSpPr>
        <p:spPr bwMode="auto">
          <a:xfrm>
            <a:off x="7529512" y="2573339"/>
            <a:ext cx="596900" cy="12382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5" name="Text Box 8"/>
          <p:cNvSpPr txBox="1">
            <a:spLocks noChangeArrowheads="1"/>
          </p:cNvSpPr>
          <p:nvPr/>
        </p:nvSpPr>
        <p:spPr bwMode="auto">
          <a:xfrm>
            <a:off x="8977313" y="2286001"/>
            <a:ext cx="1166813" cy="396875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ECFF"/>
                </a:solidFill>
                <a:latin typeface="Verdana" pitchFamily="34" charset="0"/>
              </a:rPr>
              <a:t>8 pixels</a:t>
            </a:r>
          </a:p>
        </p:txBody>
      </p:sp>
      <p:sp>
        <p:nvSpPr>
          <p:cNvPr id="65546" name="Text Box 9"/>
          <p:cNvSpPr txBox="1">
            <a:spLocks noChangeArrowheads="1"/>
          </p:cNvSpPr>
          <p:nvPr/>
        </p:nvSpPr>
        <p:spPr bwMode="auto">
          <a:xfrm rot="720000">
            <a:off x="7377112" y="2286000"/>
            <a:ext cx="1098550" cy="336550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ECFF"/>
                </a:solidFill>
                <a:latin typeface="Verdana" pitchFamily="34" charset="0"/>
              </a:rPr>
              <a:t>40 pixels</a:t>
            </a:r>
          </a:p>
        </p:txBody>
      </p:sp>
      <p:sp>
        <p:nvSpPr>
          <p:cNvPr id="65547" name="Rectangle 14"/>
          <p:cNvSpPr>
            <a:spLocks noChangeArrowheads="1"/>
          </p:cNvSpPr>
          <p:nvPr/>
        </p:nvSpPr>
        <p:spPr bwMode="auto">
          <a:xfrm>
            <a:off x="7651598" y="6550224"/>
            <a:ext cx="30164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Adapted from slide by Matthew Brown</a:t>
            </a:r>
          </a:p>
        </p:txBody>
      </p:sp>
    </p:spTree>
    <p:extLst>
      <p:ext uri="{BB962C8B-B14F-4D97-AF65-F5344CB8AC3E}">
        <p14:creationId xmlns:p14="http://schemas.microsoft.com/office/powerpoint/2010/main" val="407561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Detections at multiple scales</a:t>
            </a:r>
          </a:p>
        </p:txBody>
      </p:sp>
      <p:pic>
        <p:nvPicPr>
          <p:cNvPr id="665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1443038"/>
            <a:ext cx="912495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1781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peaks and valleys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7620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 err="1"/>
              <a:t>Laplacian</a:t>
            </a:r>
            <a:r>
              <a:rPr lang="en-US" i="1" dirty="0"/>
              <a:t> of Gaussian </a:t>
            </a:r>
            <a:r>
              <a:rPr lang="en-US" dirty="0"/>
              <a:t>(</a:t>
            </a:r>
            <a:r>
              <a:rPr lang="en-US" i="1" dirty="0" err="1"/>
              <a:t>LoG</a:t>
            </a:r>
            <a:r>
              <a:rPr lang="en-US" dirty="0"/>
              <a:t>) </a:t>
            </a:r>
            <a:endParaRPr lang="en-US" i="1" dirty="0"/>
          </a:p>
        </p:txBody>
      </p:sp>
      <p:pic>
        <p:nvPicPr>
          <p:cNvPr id="4" name="Picture 5" descr="log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7351" y="2374495"/>
            <a:ext cx="3414098" cy="256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l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8976" y="2752046"/>
            <a:ext cx="1707048" cy="170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2286000" y="5105400"/>
          <a:ext cx="2970212" cy="1194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1104840" imgH="444240" progId="Equation.3">
                  <p:embed/>
                </p:oleObj>
              </mc:Choice>
              <mc:Fallback>
                <p:oleObj name="Equation" r:id="rId5" imgW="1104840" imgH="444240" progId="Equation.3">
                  <p:embed/>
                  <p:pic>
                    <p:nvPicPr>
                      <p:cNvPr id="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105400"/>
                        <a:ext cx="2970212" cy="11946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15000" y="5221070"/>
            <a:ext cx="4952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(very similar to a Difference of Gaussians (</a:t>
            </a:r>
            <a:r>
              <a:rPr lang="en-US" dirty="0" err="1"/>
              <a:t>DoG</a:t>
            </a:r>
            <a:r>
              <a:rPr lang="en-US" dirty="0"/>
              <a:t>) – i.e. a Gaussian minus a slightly smaller Gaussian)</a:t>
            </a:r>
          </a:p>
        </p:txBody>
      </p:sp>
    </p:spTree>
    <p:extLst>
      <p:ext uri="{BB962C8B-B14F-4D97-AF65-F5344CB8AC3E}">
        <p14:creationId xmlns:p14="http://schemas.microsoft.com/office/powerpoint/2010/main" val="1389257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 matching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Given a feature in I</a:t>
            </a:r>
            <a:r>
              <a:rPr lang="en-US" baseline="-25000" dirty="0"/>
              <a:t>1</a:t>
            </a:r>
            <a:r>
              <a:rPr lang="en-US" dirty="0"/>
              <a:t>, how to find the best match in I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Define distance function that compares two descriptors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Test all the features in I</a:t>
            </a:r>
            <a:r>
              <a:rPr lang="en-US" baseline="-25000" dirty="0"/>
              <a:t>2</a:t>
            </a:r>
            <a:r>
              <a:rPr lang="en-US" dirty="0"/>
              <a:t>, find the one with min distance</a:t>
            </a:r>
          </a:p>
        </p:txBody>
      </p:sp>
    </p:spTree>
    <p:extLst>
      <p:ext uri="{BB962C8B-B14F-4D97-AF65-F5344CB8AC3E}">
        <p14:creationId xmlns:p14="http://schemas.microsoft.com/office/powerpoint/2010/main" val="93003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 selection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At what scale does the Laplacian achieve a maximum response for a binary circle of radius r?</a:t>
            </a:r>
          </a:p>
        </p:txBody>
      </p:sp>
      <p:sp>
        <p:nvSpPr>
          <p:cNvPr id="47108" name="Rectangle 7"/>
          <p:cNvSpPr>
            <a:spLocks noChangeArrowheads="1"/>
          </p:cNvSpPr>
          <p:nvPr/>
        </p:nvSpPr>
        <p:spPr bwMode="auto">
          <a:xfrm>
            <a:off x="1981200" y="3505200"/>
            <a:ext cx="2362200" cy="220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Oval 8"/>
          <p:cNvSpPr>
            <a:spLocks noChangeArrowheads="1"/>
          </p:cNvSpPr>
          <p:nvPr/>
        </p:nvSpPr>
        <p:spPr bwMode="auto">
          <a:xfrm>
            <a:off x="2514600" y="3962400"/>
            <a:ext cx="1295400" cy="1295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Line 13"/>
          <p:cNvSpPr>
            <a:spLocks noChangeShapeType="1"/>
          </p:cNvSpPr>
          <p:nvPr/>
        </p:nvSpPr>
        <p:spPr bwMode="auto">
          <a:xfrm>
            <a:off x="3200400" y="4572000"/>
            <a:ext cx="609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1" name="Text Box 14"/>
          <p:cNvSpPr txBox="1">
            <a:spLocks noChangeArrowheads="1"/>
          </p:cNvSpPr>
          <p:nvPr/>
        </p:nvSpPr>
        <p:spPr bwMode="auto">
          <a:xfrm>
            <a:off x="3276600" y="4495800"/>
            <a:ext cx="263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FF00"/>
                </a:solidFill>
              </a:rPr>
              <a:t>r</a:t>
            </a:r>
          </a:p>
        </p:txBody>
      </p:sp>
      <p:sp>
        <p:nvSpPr>
          <p:cNvPr id="47112" name="Text Box 19"/>
          <p:cNvSpPr txBox="1">
            <a:spLocks noChangeArrowheads="1"/>
          </p:cNvSpPr>
          <p:nvPr/>
        </p:nvSpPr>
        <p:spPr bwMode="auto">
          <a:xfrm>
            <a:off x="2819401" y="5791200"/>
            <a:ext cx="7550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image</a:t>
            </a:r>
          </a:p>
        </p:txBody>
      </p:sp>
      <p:pic>
        <p:nvPicPr>
          <p:cNvPr id="47113" name="Picture 4" descr="log_colo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33528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5" descr="l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5814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5" name="Text Box 19"/>
          <p:cNvSpPr txBox="1">
            <a:spLocks noChangeArrowheads="1"/>
          </p:cNvSpPr>
          <p:nvPr/>
        </p:nvSpPr>
        <p:spPr bwMode="auto">
          <a:xfrm>
            <a:off x="6705601" y="5791200"/>
            <a:ext cx="10615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Laplacian</a:t>
            </a:r>
          </a:p>
        </p:txBody>
      </p:sp>
    </p:spTree>
    <p:extLst>
      <p:ext uri="{BB962C8B-B14F-4D97-AF65-F5344CB8AC3E}">
        <p14:creationId xmlns:p14="http://schemas.microsoft.com/office/powerpoint/2010/main" val="580400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Laplacian</a:t>
            </a:r>
            <a:r>
              <a:rPr lang="en-US" dirty="0"/>
              <a:t> of Gaussian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523998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“Blob” detector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Find maxima </a:t>
            </a:r>
            <a:r>
              <a:rPr lang="en-US" i="1" dirty="0"/>
              <a:t>and minima</a:t>
            </a:r>
            <a:r>
              <a:rPr lang="en-US" dirty="0"/>
              <a:t> of </a:t>
            </a:r>
            <a:r>
              <a:rPr lang="en-US" dirty="0" err="1"/>
              <a:t>LoG</a:t>
            </a:r>
            <a:r>
              <a:rPr lang="en-US" dirty="0"/>
              <a:t> operator in space and scale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581400"/>
            <a:ext cx="360764" cy="36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06" name="Picture 2" descr="C:\snavely\work\teaching\09Fa-CS6610\lectures\lec03\butterfly_b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438401"/>
            <a:ext cx="3581400" cy="2590940"/>
          </a:xfrm>
          <a:prstGeom prst="rect">
            <a:avLst/>
          </a:prstGeom>
          <a:noFill/>
        </p:spPr>
      </p:pic>
      <p:pic>
        <p:nvPicPr>
          <p:cNvPr id="226307" name="Picture 3" descr="C:\snavely\work\teaching\09Fa-CS6610\lectures\lec03\b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438400"/>
            <a:ext cx="3581400" cy="25909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47080" y="3333374"/>
            <a:ext cx="7489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9286" y="3407229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cs typeface="Times New Roman" pitchFamily="18" charset="0"/>
              </a:rPr>
              <a:t>=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8033656" y="4909456"/>
            <a:ext cx="522516" cy="1741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01001" y="5203372"/>
            <a:ext cx="112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maximum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58201" y="1752600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7581900" y="2095500"/>
            <a:ext cx="129540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8605158" y="2552700"/>
            <a:ext cx="12192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816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 scale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The scale that produces peak of </a:t>
            </a:r>
            <a:r>
              <a:rPr lang="en-US" dirty="0" err="1"/>
              <a:t>Laplacian</a:t>
            </a:r>
            <a:r>
              <a:rPr lang="en-US" dirty="0"/>
              <a:t> response</a:t>
            </a:r>
          </a:p>
        </p:txBody>
      </p:sp>
      <p:pic>
        <p:nvPicPr>
          <p:cNvPr id="48137" name="Picture 15" descr="scale_sel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717800"/>
            <a:ext cx="5486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Oval 8"/>
          <p:cNvSpPr>
            <a:spLocks noChangeArrowheads="1"/>
          </p:cNvSpPr>
          <p:nvPr/>
        </p:nvSpPr>
        <p:spPr bwMode="auto">
          <a:xfrm>
            <a:off x="4379043" y="3552560"/>
            <a:ext cx="867697" cy="842136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Line 10"/>
          <p:cNvSpPr>
            <a:spLocks noChangeShapeType="1"/>
          </p:cNvSpPr>
          <p:nvPr/>
        </p:nvSpPr>
        <p:spPr bwMode="auto">
          <a:xfrm flipH="1" flipV="1">
            <a:off x="4876800" y="4433888"/>
            <a:ext cx="990600" cy="1357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8134" name="Line 11"/>
          <p:cNvSpPr>
            <a:spLocks noChangeShapeType="1"/>
          </p:cNvSpPr>
          <p:nvPr/>
        </p:nvSpPr>
        <p:spPr bwMode="auto">
          <a:xfrm flipV="1">
            <a:off x="7924800" y="5334000"/>
            <a:ext cx="76199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8135" name="Text Box 12"/>
          <p:cNvSpPr txBox="1">
            <a:spLocks noChangeArrowheads="1"/>
          </p:cNvSpPr>
          <p:nvPr/>
        </p:nvSpPr>
        <p:spPr bwMode="auto">
          <a:xfrm>
            <a:off x="5943600" y="5715000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characteristic scale</a:t>
            </a:r>
          </a:p>
        </p:txBody>
      </p:sp>
      <p:sp>
        <p:nvSpPr>
          <p:cNvPr id="48136" name="Rectangle 17"/>
          <p:cNvSpPr>
            <a:spLocks noChangeArrowheads="1"/>
          </p:cNvSpPr>
          <p:nvPr/>
        </p:nvSpPr>
        <p:spPr bwMode="auto">
          <a:xfrm>
            <a:off x="1981200" y="6156326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000" dirty="0"/>
              <a:t>T. </a:t>
            </a:r>
            <a:r>
              <a:rPr lang="en-US" sz="2000" dirty="0" err="1"/>
              <a:t>Lindeberg</a:t>
            </a:r>
            <a:r>
              <a:rPr lang="en-US" sz="2000" dirty="0"/>
              <a:t> (1998). </a:t>
            </a:r>
            <a:r>
              <a:rPr lang="en-US" sz="2000" dirty="0">
                <a:hlinkClick r:id="rId4" tooltip="http://www.nada.kth.se/cvap/abstracts/cvap198.html"/>
              </a:rPr>
              <a:t>"Feature detection with automatic scale selection."</a:t>
            </a:r>
            <a:r>
              <a:rPr lang="en-US" sz="2000" dirty="0"/>
              <a:t> </a:t>
            </a:r>
            <a:r>
              <a:rPr lang="en-US" sz="2000" i="1" dirty="0"/>
              <a:t>International Journal of Computer Vision</a:t>
            </a:r>
            <a:r>
              <a:rPr lang="en-US" sz="2000" dirty="0"/>
              <a:t> </a:t>
            </a:r>
            <a:r>
              <a:rPr lang="en-US" sz="2000" b="1" dirty="0"/>
              <a:t>30</a:t>
            </a:r>
            <a:r>
              <a:rPr lang="en-US" sz="2000" dirty="0"/>
              <a:t> (2): pp 77--116. </a:t>
            </a:r>
          </a:p>
        </p:txBody>
      </p:sp>
    </p:spTree>
    <p:extLst>
      <p:ext uri="{BB962C8B-B14F-4D97-AF65-F5344CB8AC3E}">
        <p14:creationId xmlns:p14="http://schemas.microsoft.com/office/powerpoint/2010/main" val="296420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 animBg="1"/>
      <p:bldP spid="48133" grpId="0" animBg="1"/>
      <p:bldP spid="48134" grpId="0" animBg="1"/>
      <p:bldP spid="481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88392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Find local maxima in position-scale space</a:t>
            </a:r>
            <a:endParaRPr lang="de-CH" sz="2800" dirty="0"/>
          </a:p>
        </p:txBody>
      </p:sp>
      <p:sp>
        <p:nvSpPr>
          <p:cNvPr id="163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K. Grauman, B. Leibe</a:t>
            </a:r>
          </a:p>
        </p:txBody>
      </p:sp>
      <p:pic>
        <p:nvPicPr>
          <p:cNvPr id="261124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0276" y="2930525"/>
            <a:ext cx="1681163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1125" name="Group 6"/>
          <p:cNvGrpSpPr>
            <a:grpSpLocks/>
          </p:cNvGrpSpPr>
          <p:nvPr/>
        </p:nvGrpSpPr>
        <p:grpSpPr bwMode="auto">
          <a:xfrm>
            <a:off x="4008439" y="1163639"/>
            <a:ext cx="3584575" cy="4924425"/>
            <a:chOff x="2211388" y="1700213"/>
            <a:chExt cx="3584575" cy="4924425"/>
          </a:xfrm>
        </p:grpSpPr>
        <p:pic>
          <p:nvPicPr>
            <p:cNvPr id="261133" name="Picture 6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13" y="5665788"/>
              <a:ext cx="1225550" cy="958850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134" name="Picture 7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13" y="4664075"/>
              <a:ext cx="1225550" cy="960438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135" name="Picture 8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13" y="3681413"/>
              <a:ext cx="1225550" cy="958850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136" name="Picture 9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13" y="2684463"/>
              <a:ext cx="1225550" cy="960437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137" name="Picture 10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13" y="1700213"/>
              <a:ext cx="1225550" cy="960437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61138" name="Object 2"/>
            <p:cNvGraphicFramePr>
              <a:graphicFrameLocks noChangeAspect="1"/>
            </p:cNvGraphicFramePr>
            <p:nvPr/>
          </p:nvGraphicFramePr>
          <p:xfrm>
            <a:off x="2211388" y="3933825"/>
            <a:ext cx="1712912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Equation" r:id="rId10" imgW="990170" imgH="241195" progId="Equation.3">
                    <p:embed/>
                  </p:oleObj>
                </mc:Choice>
                <mc:Fallback>
                  <p:oleObj name="Equation" r:id="rId10" imgW="990170" imgH="241195" progId="Equation.3">
                    <p:embed/>
                    <p:pic>
                      <p:nvPicPr>
                        <p:cNvPr id="26113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1388" y="3933825"/>
                          <a:ext cx="1712912" cy="417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1139" name="Text Box 12"/>
            <p:cNvSpPr txBox="1">
              <a:spLocks noChangeArrowheads="1"/>
            </p:cNvSpPr>
            <p:nvPr/>
          </p:nvSpPr>
          <p:spPr bwMode="auto">
            <a:xfrm>
              <a:off x="3959225" y="5972175"/>
              <a:ext cx="4333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b="1" i="1">
                  <a:solidFill>
                    <a:srgbClr val="000000"/>
                  </a:solidFill>
                  <a:latin typeface="Symbol" charset="0"/>
                </a:rPr>
                <a:t>s</a:t>
              </a:r>
              <a:endParaRPr lang="en-US" sz="1800" b="1" i="1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261140" name="Text Box 13"/>
            <p:cNvSpPr txBox="1">
              <a:spLocks noChangeArrowheads="1"/>
            </p:cNvSpPr>
            <p:nvPr/>
          </p:nvSpPr>
          <p:spPr bwMode="auto">
            <a:xfrm>
              <a:off x="3959225" y="4964113"/>
              <a:ext cx="4333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b="1" i="1">
                  <a:solidFill>
                    <a:srgbClr val="000000"/>
                  </a:solidFill>
                  <a:latin typeface="Symbol" charset="0"/>
                </a:rPr>
                <a:t>s</a:t>
              </a:r>
              <a:r>
                <a:rPr lang="pl-PL" sz="1800" b="1" i="1" baseline="30000">
                  <a:solidFill>
                    <a:srgbClr val="000000"/>
                  </a:solidFill>
                  <a:latin typeface="Symbol" charset="0"/>
                </a:rPr>
                <a:t>2</a:t>
              </a:r>
              <a:endParaRPr lang="en-US" sz="1800" b="1" i="1" baseline="3000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261141" name="Text Box 14"/>
            <p:cNvSpPr txBox="1">
              <a:spLocks noChangeArrowheads="1"/>
            </p:cNvSpPr>
            <p:nvPr/>
          </p:nvSpPr>
          <p:spPr bwMode="auto">
            <a:xfrm>
              <a:off x="3995738" y="4005263"/>
              <a:ext cx="433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b="1" i="1">
                  <a:solidFill>
                    <a:srgbClr val="000000"/>
                  </a:solidFill>
                  <a:latin typeface="Symbol" charset="0"/>
                </a:rPr>
                <a:t>s</a:t>
              </a:r>
              <a:r>
                <a:rPr lang="pl-PL" sz="1800" b="1" i="1" baseline="30000">
                  <a:solidFill>
                    <a:srgbClr val="000000"/>
                  </a:solidFill>
                  <a:latin typeface="Symbol" charset="0"/>
                </a:rPr>
                <a:t>3</a:t>
              </a:r>
              <a:endParaRPr lang="en-US" sz="1800" b="1" i="1" baseline="3000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261142" name="Text Box 15"/>
            <p:cNvSpPr txBox="1">
              <a:spLocks noChangeArrowheads="1"/>
            </p:cNvSpPr>
            <p:nvPr/>
          </p:nvSpPr>
          <p:spPr bwMode="auto">
            <a:xfrm>
              <a:off x="4030663" y="2997200"/>
              <a:ext cx="433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b="1" i="1">
                  <a:solidFill>
                    <a:srgbClr val="000000"/>
                  </a:solidFill>
                  <a:latin typeface="Symbol" charset="0"/>
                </a:rPr>
                <a:t>s</a:t>
              </a:r>
              <a:r>
                <a:rPr lang="pl-PL" sz="1800" b="1" i="1" baseline="30000">
                  <a:solidFill>
                    <a:srgbClr val="000000"/>
                  </a:solidFill>
                  <a:latin typeface="Symbol" charset="0"/>
                </a:rPr>
                <a:t>4</a:t>
              </a:r>
              <a:endParaRPr lang="en-US" sz="1800" b="1" i="1" baseline="3000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261143" name="Text Box 16"/>
            <p:cNvSpPr txBox="1">
              <a:spLocks noChangeArrowheads="1"/>
            </p:cNvSpPr>
            <p:nvPr/>
          </p:nvSpPr>
          <p:spPr bwMode="auto">
            <a:xfrm>
              <a:off x="4067175" y="2024063"/>
              <a:ext cx="5413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b="1" i="1">
                  <a:solidFill>
                    <a:srgbClr val="000000"/>
                  </a:solidFill>
                  <a:latin typeface="Symbol" charset="0"/>
                </a:rPr>
                <a:t>s</a:t>
              </a:r>
              <a:r>
                <a:rPr lang="pl-PL" sz="1800" b="1" i="1" baseline="30000">
                  <a:solidFill>
                    <a:srgbClr val="000000"/>
                  </a:solidFill>
                  <a:latin typeface="Symbol" charset="0"/>
                </a:rPr>
                <a:t>5</a:t>
              </a:r>
              <a:endParaRPr lang="en-US" sz="1800" b="1" i="1" baseline="3000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261144" name="Line 17"/>
            <p:cNvSpPr>
              <a:spLocks noChangeShapeType="1"/>
            </p:cNvSpPr>
            <p:nvPr/>
          </p:nvSpPr>
          <p:spPr bwMode="auto">
            <a:xfrm>
              <a:off x="3203575" y="4508500"/>
              <a:ext cx="755650" cy="1476375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45" name="Line 18"/>
            <p:cNvSpPr>
              <a:spLocks noChangeShapeType="1"/>
            </p:cNvSpPr>
            <p:nvPr/>
          </p:nvSpPr>
          <p:spPr bwMode="auto">
            <a:xfrm>
              <a:off x="3384550" y="4437063"/>
              <a:ext cx="611188" cy="612775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46" name="Line 19"/>
            <p:cNvSpPr>
              <a:spLocks noChangeShapeType="1"/>
            </p:cNvSpPr>
            <p:nvPr/>
          </p:nvSpPr>
          <p:spPr bwMode="auto">
            <a:xfrm>
              <a:off x="3779838" y="4149725"/>
              <a:ext cx="25241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47" name="Line 20"/>
            <p:cNvSpPr>
              <a:spLocks noChangeShapeType="1"/>
            </p:cNvSpPr>
            <p:nvPr/>
          </p:nvSpPr>
          <p:spPr bwMode="auto">
            <a:xfrm flipV="1">
              <a:off x="3384550" y="3249613"/>
              <a:ext cx="647700" cy="61118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48" name="Line 21"/>
            <p:cNvSpPr>
              <a:spLocks noChangeShapeType="1"/>
            </p:cNvSpPr>
            <p:nvPr/>
          </p:nvSpPr>
          <p:spPr bwMode="auto">
            <a:xfrm flipV="1">
              <a:off x="3203575" y="2276475"/>
              <a:ext cx="900113" cy="15113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1126" name="Group 23"/>
          <p:cNvGrpSpPr>
            <a:grpSpLocks/>
          </p:cNvGrpSpPr>
          <p:nvPr/>
        </p:nvGrpSpPr>
        <p:grpSpPr bwMode="auto">
          <a:xfrm>
            <a:off x="7664451" y="1560514"/>
            <a:ext cx="3013075" cy="2670175"/>
            <a:chOff x="5867400" y="2168526"/>
            <a:chExt cx="3013134" cy="2670173"/>
          </a:xfrm>
        </p:grpSpPr>
        <p:pic>
          <p:nvPicPr>
            <p:cNvPr id="261129" name="Picture 4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6284" y="2665412"/>
              <a:ext cx="2254250" cy="2173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1130" name="Line 22"/>
            <p:cNvSpPr>
              <a:spLocks noChangeShapeType="1"/>
            </p:cNvSpPr>
            <p:nvPr/>
          </p:nvSpPr>
          <p:spPr bwMode="auto">
            <a:xfrm>
              <a:off x="5867400" y="4113213"/>
              <a:ext cx="1174750" cy="293132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31" name="Line 23"/>
            <p:cNvSpPr>
              <a:spLocks noChangeShapeType="1"/>
            </p:cNvSpPr>
            <p:nvPr/>
          </p:nvSpPr>
          <p:spPr bwMode="auto">
            <a:xfrm>
              <a:off x="5867400" y="3175795"/>
              <a:ext cx="1174750" cy="411162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32" name="Line 24"/>
            <p:cNvSpPr>
              <a:spLocks noChangeShapeType="1"/>
            </p:cNvSpPr>
            <p:nvPr/>
          </p:nvSpPr>
          <p:spPr bwMode="auto">
            <a:xfrm>
              <a:off x="5867400" y="2168526"/>
              <a:ext cx="1174750" cy="547687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1127" name="Text Box 26"/>
          <p:cNvSpPr txBox="1">
            <a:spLocks noChangeArrowheads="1"/>
          </p:cNvSpPr>
          <p:nvPr/>
        </p:nvSpPr>
        <p:spPr bwMode="auto">
          <a:xfrm>
            <a:off x="8596314" y="5010151"/>
            <a:ext cx="1500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b="1">
                <a:solidFill>
                  <a:srgbClr val="000000"/>
                </a:solidFill>
                <a:latin typeface="Calibri" charset="0"/>
                <a:sym typeface="Symbol" charset="0"/>
              </a:rPr>
              <a:t></a:t>
            </a:r>
            <a:r>
              <a:rPr lang="en-US" sz="1800" b="1">
                <a:solidFill>
                  <a:srgbClr val="000000"/>
                </a:solidFill>
                <a:latin typeface="Calibri" charset="0"/>
                <a:sym typeface="Symbol" charset="0"/>
              </a:rPr>
              <a:t> L</a:t>
            </a:r>
            <a:r>
              <a:rPr lang="pl-PL" sz="1800" b="1">
                <a:solidFill>
                  <a:srgbClr val="000000"/>
                </a:solidFill>
                <a:latin typeface="Calibri" charset="0"/>
              </a:rPr>
              <a:t>ist of</a:t>
            </a:r>
            <a:r>
              <a:rPr lang="en-US" sz="1800" b="1">
                <a:solidFill>
                  <a:srgbClr val="000000"/>
                </a:solidFill>
                <a:latin typeface="Calibri" charset="0"/>
              </a:rPr>
              <a:t>       </a:t>
            </a:r>
            <a:br>
              <a:rPr lang="en-US" sz="1800" b="1">
                <a:solidFill>
                  <a:srgbClr val="000000"/>
                </a:solidFill>
                <a:latin typeface="Calibri" charset="0"/>
              </a:rPr>
            </a:br>
            <a:r>
              <a:rPr lang="en-US" sz="1800" b="1" i="1">
                <a:solidFill>
                  <a:srgbClr val="000000"/>
                </a:solidFill>
                <a:latin typeface="Calibri" charset="0"/>
              </a:rPr>
              <a:t>    </a:t>
            </a:r>
            <a:r>
              <a:rPr lang="pl-PL" sz="1800" b="1" i="1">
                <a:solidFill>
                  <a:srgbClr val="000000"/>
                </a:solidFill>
                <a:latin typeface="Calibri" charset="0"/>
              </a:rPr>
              <a:t>(x, y, s)</a:t>
            </a:r>
            <a:endParaRPr lang="en-US" sz="1800" b="1" i="1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61128" name="Picture 27" descr="c-enhedg-laplap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2338" y="4476750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741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Scale-space blob detector: Example</a:t>
            </a:r>
          </a:p>
        </p:txBody>
      </p:sp>
      <p:pic>
        <p:nvPicPr>
          <p:cNvPr id="227331" name="Picture 3" descr="C:\snavely\work\teaching\09Fa-CS6610\lectures\lec03\butterfly_b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800226"/>
            <a:ext cx="5200650" cy="3762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58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65127"/>
            <a:ext cx="8515350" cy="1325563"/>
          </a:xfrm>
        </p:spPr>
        <p:txBody>
          <a:bodyPr/>
          <a:lstStyle/>
          <a:p>
            <a:r>
              <a:rPr lang="en-US"/>
              <a:t>Scale-space blob detector: Example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62596" name="Picture 4" descr="pyramid_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597" name="Picture 5" descr="pyramid_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598" name="Picture 6" descr="pyramid_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599" name="Picture 7" descr="pyramid_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0" name="Picture 8" descr="pyramid_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1" name="Picture 9" descr="pyramid_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2" name="Picture 10" descr="pyramid_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3" name="Picture 11" descr="pyramid_7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4" name="Picture 12" descr="pyramid_8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2605" name="Picture 13" descr="pyramid_9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8438" y="1214438"/>
            <a:ext cx="686435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34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762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806</Words>
  <Application>Microsoft Macintosh PowerPoint</Application>
  <PresentationFormat>Widescreen</PresentationFormat>
  <Paragraphs>166</Paragraphs>
  <Slides>30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Symbol</vt:lpstr>
      <vt:lpstr>Times New Roman</vt:lpstr>
      <vt:lpstr>Verdana</vt:lpstr>
      <vt:lpstr>Office Theme</vt:lpstr>
      <vt:lpstr>Equation</vt:lpstr>
      <vt:lpstr>PowerPoint Presentation</vt:lpstr>
      <vt:lpstr>Another kind of feature: blob</vt:lpstr>
      <vt:lpstr>Detecting peaks and valleys</vt:lpstr>
      <vt:lpstr>Scale selection</vt:lpstr>
      <vt:lpstr>Laplacian of Gaussian</vt:lpstr>
      <vt:lpstr>Characteristic scale</vt:lpstr>
      <vt:lpstr>Find local maxima in position-scale space</vt:lpstr>
      <vt:lpstr>Scale-space blob detector: Example</vt:lpstr>
      <vt:lpstr>Scale-space blob detector: Example</vt:lpstr>
      <vt:lpstr>Scale-space blob detector: Example</vt:lpstr>
      <vt:lpstr>Matching feature points</vt:lpstr>
      <vt:lpstr>Feature descriptor</vt:lpstr>
      <vt:lpstr>Feature matching</vt:lpstr>
      <vt:lpstr>Invariance vs. discriminability</vt:lpstr>
      <vt:lpstr>Invariance</vt:lpstr>
      <vt:lpstr>Simple baseline descriptors</vt:lpstr>
      <vt:lpstr>The aperture problem revisited</vt:lpstr>
      <vt:lpstr>The aperture problem</vt:lpstr>
      <vt:lpstr>SSD</vt:lpstr>
      <vt:lpstr>SSD</vt:lpstr>
      <vt:lpstr>SSD</vt:lpstr>
      <vt:lpstr>NCC - Normalized Cross Correlation</vt:lpstr>
      <vt:lpstr>NCC - Normalized cross correlation</vt:lpstr>
      <vt:lpstr>Basic correspondence</vt:lpstr>
      <vt:lpstr>Rotation invariance for  feature descriptors</vt:lpstr>
      <vt:lpstr>Multiscale Oriented PatcheS descriptor</vt:lpstr>
      <vt:lpstr>Scale invariance for feature descriptors</vt:lpstr>
      <vt:lpstr>Multiscale Oriented PatcheS descriptor</vt:lpstr>
      <vt:lpstr>Detections at multiple scales</vt:lpstr>
      <vt:lpstr>Feature matching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Bharath Hariharan</dc:creator>
  <cp:lastModifiedBy>Bharath Hariharan</cp:lastModifiedBy>
  <cp:revision>5</cp:revision>
  <dcterms:created xsi:type="dcterms:W3CDTF">2019-02-27T15:34:46Z</dcterms:created>
  <dcterms:modified xsi:type="dcterms:W3CDTF">2019-03-01T18:21:37Z</dcterms:modified>
</cp:coreProperties>
</file>