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862" r:id="rId6"/>
    <p:sldId id="863" r:id="rId7"/>
    <p:sldId id="865" r:id="rId8"/>
    <p:sldId id="260" r:id="rId9"/>
    <p:sldId id="866" r:id="rId10"/>
    <p:sldId id="265" r:id="rId11"/>
    <p:sldId id="266" r:id="rId12"/>
    <p:sldId id="267" r:id="rId13"/>
    <p:sldId id="867" r:id="rId14"/>
    <p:sldId id="316" r:id="rId15"/>
    <p:sldId id="317" r:id="rId16"/>
    <p:sldId id="319" r:id="rId17"/>
    <p:sldId id="318" r:id="rId18"/>
    <p:sldId id="320" r:id="rId19"/>
    <p:sldId id="868" r:id="rId20"/>
    <p:sldId id="298" r:id="rId21"/>
    <p:sldId id="299" r:id="rId22"/>
    <p:sldId id="300" r:id="rId23"/>
    <p:sldId id="301" r:id="rId24"/>
    <p:sldId id="302" r:id="rId25"/>
    <p:sldId id="303" r:id="rId26"/>
    <p:sldId id="322" r:id="rId27"/>
    <p:sldId id="323" r:id="rId28"/>
    <p:sldId id="324" r:id="rId29"/>
    <p:sldId id="311" r:id="rId30"/>
    <p:sldId id="312" r:id="rId31"/>
    <p:sldId id="329" r:id="rId32"/>
    <p:sldId id="287" r:id="rId33"/>
    <p:sldId id="325" r:id="rId34"/>
    <p:sldId id="326" r:id="rId35"/>
    <p:sldId id="327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29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3279A-F8EA-324A-979F-6CE8D2E1984E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14699-6B3F-D54D-BA17-5D1D2739D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5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89B1B51-1218-654F-8D5F-FF16D0B6D236}" type="slidenum">
              <a:rPr lang="en-US"/>
              <a:pPr/>
              <a:t>20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0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9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3185C5F-47ED-024D-9192-998DA676146D}" type="slidenum">
              <a:rPr lang="en-US"/>
              <a:pPr/>
              <a:t>29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0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15993BA-1AE4-2C4C-9054-6C49B2DF17A8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4" tIns="46581" rIns="93164" bIns="46581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fld id="{FACFD742-3B85-1447-9D81-04EAEEF1180C}" type="slidenum">
              <a:rPr lang="en-US" sz="1300">
                <a:solidFill>
                  <a:srgbClr val="000000"/>
                </a:solidFill>
              </a:rPr>
              <a:pPr algn="r"/>
              <a:t>30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1" rIns="93164" bIns="46581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5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D10A8-D828-004C-8D50-624A71F0C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24633-DDCE-4F41-A82F-572D4610E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F22A5-E510-C54E-BE74-F844FA85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0A961-B6E7-D54C-B5A0-E26A68D6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968D0-3BBF-2F49-96EB-004B60C1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6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DAC61-0CDD-444B-858D-DD4209CF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E3C24-DA41-CA44-AFBB-1B76E39BB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E3940-0FDA-A540-B6A0-76E5CFBD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77F82-8074-5148-8C31-2EA460BA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24E53-F971-7C46-B29E-F17BBA62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7CC5F1-F3F3-9344-8425-F5CCA33AA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0C56E-A046-0F47-9BBF-C0CC245E7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ECAE3-B57F-F945-A5C0-1CBB23E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7976-8B4B-EA47-A307-A0A3FD1E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EB00-8636-C34B-85AA-FAF213FB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0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402B-9CEA-FF43-A44C-9F4587B1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DD1E1-3BE3-124A-B43D-4DAF24EA8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145F7-AF8D-8548-A6F3-D0A63419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4E862-EBE7-4541-9B63-13E9A98F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92E5C-998F-C142-A277-0BCE3931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9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1854-9CB3-3C4C-A7B5-85D5D8AB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BA214-5241-3545-B5D0-A9D9AC9E3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DFC33-5455-6541-9BF6-3D335D33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9CFC-B24F-6C40-AC94-CBAA9988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BC28-D938-7C4A-804F-74DF9F96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A665-1B6C-6B49-B05C-11992E3A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D9A15-B23F-6A46-B006-FB10A3DE9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B4EF3-420C-5645-B324-9C8EAEB17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4EE3A-1419-5F4A-9488-5CC8896C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0C14-2535-DB41-8CF8-721CB02D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2A934-90F8-BC4A-ACA3-93AA5591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E2C3-51BB-1042-9D3E-FD420A39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FF4FA-5987-7548-9E70-6BC8D59AB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B599C-6A7C-5241-9574-7E7ABFE74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FEA4E-C4F7-4942-AB19-CC07DB59D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A392A-4FFB-BE45-9CFD-78A4BA33B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95CB4-DFCD-8D48-80A0-B322B269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BCA703-5056-CC45-8042-E02E633E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3D4CDE-7662-8240-BE79-143E0978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0636B-0907-604E-935A-176E7EA3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FE5DC-FB6D-614C-B206-B0C6AD3CE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2DF27-D874-F64A-AA33-61CB6D4AC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2D51B-3B6C-2D40-8329-1478A02E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2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B1E53-57DA-814A-ACF0-526FC1C6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9CCDC-41AD-6D42-96A7-8F9A2324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061BD-DC08-564B-A82A-82CE6640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8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4D5F-D577-A946-A77D-3B228817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9AB34-0367-B64D-897A-E03C1FA5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92ADD-7E07-074E-9FA2-EEC23172D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5B769-EB3B-1A4A-BDD2-F5F498E4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695E0-C1DC-8147-9116-AF3EC52C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2732A-27F1-D144-AB36-1D647FE7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5CE7-43B2-274F-8440-F37C31FD0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52646-F646-EB48-BF06-BB5C1A880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83352-010A-7F43-9106-FB10ED115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CCB60-06B0-0F44-8699-D53DF2C2B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6A39F-1EC1-4040-8403-F08F4CD9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451B3-5C21-F146-8093-476F37EA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9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8B445-B208-5F4F-AF68-BF99E9642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588F8-24DF-8E4D-9605-65C0DD33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D2583-7A50-5847-A7C3-4E092554C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BB917-A531-124F-BD32-A994C7F69C2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45F3A-B71F-AC46-B638-674B1999F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765DE-1185-0042-96C7-8A6C2F0FC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AD4F1-B3F1-0F4D-8A89-96729B53F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://www.flickr.com/photos/swashford/428567562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F4AED00-7454-FB41-AC1C-4849D8EFC4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Grouping / segmentation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A25E0DC-D128-BE45-B4EB-F6381EA144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6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- </a:t>
            </a:r>
            <a:r>
              <a:rPr lang="en-US" i="1" dirty="0"/>
              <a:t>Camera </a:t>
            </a:r>
            <a:r>
              <a:rPr lang="en-US" i="1" dirty="0" err="1"/>
              <a:t>Obscura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864" y="1954288"/>
            <a:ext cx="7605486" cy="38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66" y="3047999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17063" y="3569367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343138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4855030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5659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24286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5985691" y="4504873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6538688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39972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23630" y="4632779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24286" y="5816600"/>
            <a:ext cx="465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get into the math later</a:t>
            </a:r>
          </a:p>
        </p:txBody>
      </p:sp>
    </p:spTree>
    <p:extLst>
      <p:ext uri="{BB962C8B-B14F-4D97-AF65-F5344CB8AC3E}">
        <p14:creationId xmlns:p14="http://schemas.microsoft.com/office/powerpoint/2010/main" val="28207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322" y="1316529"/>
            <a:ext cx="3297022" cy="52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B152-372C-8E4B-95BE-65F0FF53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Reconstruction is an ill-posed  problem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D88098-AE5F-F94A-B8B6-CA31AD8A2B45}"/>
              </a:ext>
            </a:extLst>
          </p:cNvPr>
          <p:cNvCxnSpPr>
            <a:cxnSpLocks/>
          </p:cNvCxnSpPr>
          <p:nvPr/>
        </p:nvCxnSpPr>
        <p:spPr>
          <a:xfrm flipH="1" flipV="1">
            <a:off x="14288" y="3714750"/>
            <a:ext cx="5925683" cy="790123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49EE6C3-CE14-A843-B771-C8B11DF14BDF}"/>
              </a:ext>
            </a:extLst>
          </p:cNvPr>
          <p:cNvSpPr/>
          <p:nvPr/>
        </p:nvSpPr>
        <p:spPr>
          <a:xfrm rot="5400000" flipV="1">
            <a:off x="4855030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C746A9-AC28-7B45-BD94-8E46B2B0AD18}"/>
              </a:ext>
            </a:extLst>
          </p:cNvPr>
          <p:cNvSpPr/>
          <p:nvPr/>
        </p:nvSpPr>
        <p:spPr>
          <a:xfrm>
            <a:off x="6255659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E35593-092A-0E44-A679-5490CE6E5471}"/>
              </a:ext>
            </a:extLst>
          </p:cNvPr>
          <p:cNvSpPr/>
          <p:nvPr/>
        </p:nvSpPr>
        <p:spPr>
          <a:xfrm>
            <a:off x="5624286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56F40-8F1F-2E47-8AC3-A4FC448E5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17063" y="3569367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48EA46E8-5F60-C948-901E-64E97ADD6313}"/>
              </a:ext>
            </a:extLst>
          </p:cNvPr>
          <p:cNvSpPr/>
          <p:nvPr/>
        </p:nvSpPr>
        <p:spPr>
          <a:xfrm rot="5400000" flipV="1">
            <a:off x="6538688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946CA-8D67-6249-B3F8-22715C3D55E7}"/>
              </a:ext>
            </a:extLst>
          </p:cNvPr>
          <p:cNvSpPr/>
          <p:nvPr/>
        </p:nvSpPr>
        <p:spPr>
          <a:xfrm>
            <a:off x="7623630" y="4632779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83D34-2D35-DF4A-A3B6-4B921FC745CB}"/>
              </a:ext>
            </a:extLst>
          </p:cNvPr>
          <p:cNvCxnSpPr/>
          <p:nvPr/>
        </p:nvCxnSpPr>
        <p:spPr>
          <a:xfrm flipH="1" flipV="1">
            <a:off x="5985691" y="4504873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42C99A1-3086-2C41-AE95-83532AADD3C0}"/>
              </a:ext>
            </a:extLst>
          </p:cNvPr>
          <p:cNvSpPr/>
          <p:nvPr/>
        </p:nvSpPr>
        <p:spPr>
          <a:xfrm>
            <a:off x="5939972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14F88C-F32A-864A-BD53-477771D4127A}"/>
              </a:ext>
            </a:extLst>
          </p:cNvPr>
          <p:cNvSpPr txBox="1"/>
          <p:nvPr/>
        </p:nvSpPr>
        <p:spPr>
          <a:xfrm>
            <a:off x="1514475" y="1690688"/>
            <a:ext cx="4581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Actual 3D point can be anywhere along this line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8E550C-3A83-2441-932F-5A400B9A02F1}"/>
              </a:ext>
            </a:extLst>
          </p:cNvPr>
          <p:cNvCxnSpPr>
            <a:stCxn id="16" idx="2"/>
          </p:cNvCxnSpPr>
          <p:nvPr/>
        </p:nvCxnSpPr>
        <p:spPr>
          <a:xfrm flipH="1">
            <a:off x="3400425" y="2644795"/>
            <a:ext cx="404813" cy="1512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67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way out: multiple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images can give a clue about 3D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2474912"/>
            <a:ext cx="6324600" cy="3557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2474912"/>
            <a:ext cx="632460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0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way out: multiple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9920288" cy="511175"/>
          </a:xfrm>
        </p:spPr>
        <p:txBody>
          <a:bodyPr>
            <a:noAutofit/>
          </a:bodyPr>
          <a:lstStyle/>
          <a:p>
            <a:r>
              <a:rPr lang="en-US" dirty="0"/>
              <a:t>Parallax: nearby objects move more than far away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2471736"/>
            <a:ext cx="5880100" cy="3307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1" y="2471736"/>
            <a:ext cx="5880099" cy="33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way out: multiple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find which pixel in image 2 matches which in image 1 - the </a:t>
            </a:r>
            <a:r>
              <a:rPr lang="en-US" i="1" dirty="0"/>
              <a:t>correspondence </a:t>
            </a:r>
            <a:r>
              <a:rPr lang="en-US" dirty="0"/>
              <a:t>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350520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350520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47879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49403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0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correspondence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known cameras, correspondence gives the location of 3D point (</a:t>
            </a:r>
            <a:r>
              <a:rPr lang="en-US" i="1" dirty="0"/>
              <a:t>Triangulation</a:t>
            </a:r>
            <a:r>
              <a:rPr lang="en-US" dirty="0"/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 rot="3102986">
            <a:off x="2489200" y="3536950"/>
            <a:ext cx="2171700" cy="1530350"/>
            <a:chOff x="1943100" y="4400550"/>
            <a:chExt cx="2171700" cy="1530350"/>
          </a:xfrm>
        </p:grpSpPr>
        <p:sp>
          <p:nvSpPr>
            <p:cNvPr id="4" name="Rectangle 3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9273931">
            <a:off x="6908800" y="3816350"/>
            <a:ext cx="2171700" cy="1530350"/>
            <a:chOff x="1943100" y="4400550"/>
            <a:chExt cx="2171700" cy="1530350"/>
          </a:xfrm>
        </p:grpSpPr>
        <p:sp>
          <p:nvSpPr>
            <p:cNvPr id="8" name="Rectangle 7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2417606" y="4049508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488206" y="5016500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2573716" y="3006054"/>
            <a:ext cx="7103684" cy="1132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1"/>
          </p:cNvCxnSpPr>
          <p:nvPr/>
        </p:nvCxnSpPr>
        <p:spPr>
          <a:xfrm flipH="1" flipV="1">
            <a:off x="6177023" y="2673752"/>
            <a:ext cx="2334044" cy="23687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792157" y="3286139"/>
            <a:ext cx="360510" cy="3446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correspondence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3D point, correspondence gives relationship between cameras (</a:t>
            </a:r>
            <a:r>
              <a:rPr lang="en-US" i="1" dirty="0"/>
              <a:t>Pose estimation / camera calibration</a:t>
            </a:r>
            <a:r>
              <a:rPr lang="en-US" dirty="0"/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 rot="3102986">
            <a:off x="2489200" y="3536950"/>
            <a:ext cx="2171700" cy="1530350"/>
            <a:chOff x="1943100" y="4400550"/>
            <a:chExt cx="2171700" cy="1530350"/>
          </a:xfrm>
        </p:grpSpPr>
        <p:sp>
          <p:nvSpPr>
            <p:cNvPr id="4" name="Rectangle 3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2417606" y="4049508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2573716" y="3006054"/>
            <a:ext cx="7103684" cy="1132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177024" y="2673752"/>
            <a:ext cx="2903477" cy="2672948"/>
            <a:chOff x="4653023" y="2673752"/>
            <a:chExt cx="2903477" cy="2672948"/>
          </a:xfrm>
        </p:grpSpPr>
        <p:grpSp>
          <p:nvGrpSpPr>
            <p:cNvPr id="7" name="Group 6"/>
            <p:cNvGrpSpPr/>
            <p:nvPr/>
          </p:nvGrpSpPr>
          <p:grpSpPr>
            <a:xfrm rot="19273931">
              <a:off x="5384800" y="3816350"/>
              <a:ext cx="2171700" cy="1530350"/>
              <a:chOff x="1943100" y="4400550"/>
              <a:chExt cx="2171700" cy="153035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43100" y="4597400"/>
                <a:ext cx="2171700" cy="133350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59100" y="4400550"/>
                <a:ext cx="139700" cy="393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6964205" y="5016500"/>
              <a:ext cx="156111" cy="177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1" idx="1"/>
            </p:cNvCxnSpPr>
            <p:nvPr/>
          </p:nvCxnSpPr>
          <p:spPr>
            <a:xfrm flipH="1" flipV="1">
              <a:off x="4653023" y="2673752"/>
              <a:ext cx="2334044" cy="236878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6792157" y="3286139"/>
            <a:ext cx="360510" cy="3446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4 0.15047 L -4.72222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3FEE-7C2A-6541-A257-7A9D6476B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B7466-E24E-414A-B164-A65CEC91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correspondences?</a:t>
            </a:r>
          </a:p>
          <a:p>
            <a:endParaRPr lang="en-US" dirty="0"/>
          </a:p>
          <a:p>
            <a:r>
              <a:rPr lang="en-US" dirty="0"/>
              <a:t>How do we use correspondences to reconstruct 3D?</a:t>
            </a:r>
          </a:p>
        </p:txBody>
      </p:sp>
    </p:spTree>
    <p:extLst>
      <p:ext uri="{BB962C8B-B14F-4D97-AF65-F5344CB8AC3E}">
        <p14:creationId xmlns:p14="http://schemas.microsoft.com/office/powerpoint/2010/main" val="52685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CC18-E883-244D-8E9B-DBEE480A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gradient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3E1C1-A920-344B-9AB8-57E943849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0: Create set of filters (called </a:t>
            </a:r>
            <a:r>
              <a:rPr lang="en-US" i="1" dirty="0"/>
              <a:t>filter bank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Usually oriented edge detectors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And Difference of Gaussians</a:t>
            </a:r>
          </a:p>
        </p:txBody>
      </p:sp>
      <p:pic>
        <p:nvPicPr>
          <p:cNvPr id="5" name="Picture 4" descr="Screen Shot 2015-02-08 at 10.55.38 PM.png">
            <a:extLst>
              <a:ext uri="{FF2B5EF4-FFF2-40B4-BE49-F238E27FC236}">
                <a16:creationId xmlns:a16="http://schemas.microsoft.com/office/drawing/2014/main" id="{AAFA1EF5-C937-7841-AA6D-761B0075E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818521"/>
            <a:ext cx="9144000" cy="1220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B319F-5739-DB4E-AD48-3F050339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53" y="4653359"/>
            <a:ext cx="2211388" cy="1658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768C89-3B9C-D64E-9244-7C6BB38F1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495" y="4653358"/>
            <a:ext cx="2211388" cy="1658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644049-B9EA-B842-80FA-5A9A65FB8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235" y="4653357"/>
            <a:ext cx="2211390" cy="165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1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Other applications of correspondence </a:t>
            </a:r>
            <a:endParaRPr lang="ru-RU" dirty="0">
              <a:latin typeface="Calibri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pPr lvl="1"/>
            <a:r>
              <a:rPr lang="en-US" dirty="0">
                <a:latin typeface="Calibri" charset="0"/>
              </a:rPr>
              <a:t>Image alignment </a:t>
            </a:r>
          </a:p>
          <a:p>
            <a:pPr lvl="1"/>
            <a:r>
              <a:rPr lang="en-US" dirty="0">
                <a:latin typeface="Calibri" charset="0"/>
              </a:rPr>
              <a:t>Motion tracking</a:t>
            </a:r>
          </a:p>
          <a:p>
            <a:pPr lvl="1"/>
            <a:r>
              <a:rPr lang="en-US" dirty="0">
                <a:latin typeface="Calibri" charset="0"/>
              </a:rPr>
              <a:t>Robot navigation</a:t>
            </a:r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4" descr="Inliers_im1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5" descr="Inliers_i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776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707" y="198438"/>
            <a:ext cx="7886700" cy="1325563"/>
          </a:xfrm>
        </p:spPr>
        <p:txBody>
          <a:bodyPr/>
          <a:lstStyle/>
          <a:p>
            <a:r>
              <a:rPr lang="en-US"/>
              <a:t>Correspondence </a:t>
            </a:r>
            <a:r>
              <a:rPr lang="en-US" dirty="0"/>
              <a:t>can be challenging</a:t>
            </a:r>
          </a:p>
        </p:txBody>
      </p:sp>
      <p:pic>
        <p:nvPicPr>
          <p:cNvPr id="4" name="Picture 3" descr="Screen Shot 2015-02-04 at 2.19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524000"/>
            <a:ext cx="9063715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0" y="6504802"/>
            <a:ext cx="152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err="1"/>
              <a:t>Fei-Fei</a:t>
            </a:r>
            <a:r>
              <a:rPr lang="en-US" sz="1200" dirty="0"/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5438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620" y="224111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160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by </a:t>
            </a:r>
            <a:r>
              <a:rPr lang="en-US" sz="1600" dirty="0">
                <a:hlinkClick r:id="rId3"/>
              </a:rPr>
              <a:t>Diva Sian</a:t>
            </a:r>
            <a:endParaRPr lang="en-US" sz="160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466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4"/>
              </a:rPr>
              <a:t>swashford</a:t>
            </a:r>
            <a:endParaRPr lang="en-US" sz="160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8046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909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986" y="2121354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30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3"/>
              </a:rPr>
              <a:t>Diva Sian</a:t>
            </a:r>
            <a:endParaRPr lang="en-US" sz="160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5936" y="2154692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487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scgbt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39601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  <p:extLst>
      <p:ext uri="{BB962C8B-B14F-4D97-AF65-F5344CB8AC3E}">
        <p14:creationId xmlns:p14="http://schemas.microsoft.com/office/powerpoint/2010/main" val="214171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05300" y="5910264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NASA Mars Rover images</a:t>
            </a:r>
          </a:p>
          <a:p>
            <a:pPr algn="ctr"/>
            <a:r>
              <a:rPr lang="en-US" sz="160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3666780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vs dense correspondence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06352" y="1455235"/>
            <a:ext cx="7832443" cy="18329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Sparse correspondence: produce a few, high confidence matches</a:t>
            </a:r>
          </a:p>
          <a:p>
            <a:pPr lvl="1"/>
            <a:r>
              <a:rPr lang="en-US" dirty="0"/>
              <a:t>Good enough for estimating pose or relationship between cameras</a:t>
            </a:r>
          </a:p>
          <a:p>
            <a:pPr lvl="1"/>
            <a:r>
              <a:rPr lang="en-US" dirty="0"/>
              <a:t>Easier</a:t>
            </a:r>
          </a:p>
          <a:p>
            <a:r>
              <a:rPr lang="en-US" dirty="0"/>
              <a:t>Dense correspondence: try to match every pixel</a:t>
            </a:r>
          </a:p>
          <a:p>
            <a:pPr lvl="1"/>
            <a:r>
              <a:rPr lang="en-US" dirty="0"/>
              <a:t>Needed if we want 3D location of every pixel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702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3480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4973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correspondence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do sparse correspondence?</a:t>
            </a:r>
          </a:p>
          <a:p>
            <a:r>
              <a:rPr lang="en-US" dirty="0"/>
              <a:t>Step 1: In each image, separately identify a few key pixels</a:t>
            </a:r>
          </a:p>
          <a:p>
            <a:pPr lvl="1"/>
            <a:r>
              <a:rPr lang="en-US" dirty="0"/>
              <a:t>These pixels are called </a:t>
            </a:r>
            <a:r>
              <a:rPr lang="en-US" i="1" dirty="0"/>
              <a:t>Feature points / </a:t>
            </a:r>
            <a:r>
              <a:rPr lang="en-US" i="1" dirty="0" err="1"/>
              <a:t>keypoints</a:t>
            </a:r>
            <a:endParaRPr lang="en-US" i="1" dirty="0"/>
          </a:p>
          <a:p>
            <a:pPr lvl="1"/>
            <a:r>
              <a:rPr lang="en-US" dirty="0"/>
              <a:t>This step is called </a:t>
            </a:r>
            <a:r>
              <a:rPr lang="en-US" i="1" dirty="0"/>
              <a:t>feature detection</a:t>
            </a:r>
            <a:endParaRPr lang="en-US" dirty="0"/>
          </a:p>
          <a:p>
            <a:r>
              <a:rPr lang="en-US" dirty="0"/>
              <a:t>Step 2: Try to find matching pairs of </a:t>
            </a:r>
            <a:r>
              <a:rPr lang="en-US" dirty="0" err="1"/>
              <a:t>keypoints</a:t>
            </a:r>
            <a:r>
              <a:rPr lang="en-US" dirty="0"/>
              <a:t> in the two images</a:t>
            </a:r>
          </a:p>
          <a:p>
            <a:pPr lvl="1"/>
            <a:r>
              <a:rPr lang="en-US" dirty="0"/>
              <a:t>This step is called </a:t>
            </a:r>
            <a:r>
              <a:rPr lang="en-US" i="1" dirty="0"/>
              <a:t>feature description and matching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26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5257800" y="6291040"/>
            <a:ext cx="1702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Snoop demo</a:t>
            </a:r>
            <a:endParaRPr lang="en-US" sz="200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072" y="0"/>
            <a:ext cx="10118362" cy="6858000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feature point?</a:t>
            </a:r>
          </a:p>
        </p:txBody>
      </p:sp>
    </p:spTree>
    <p:extLst>
      <p:ext uri="{BB962C8B-B14F-4D97-AF65-F5344CB8AC3E}">
        <p14:creationId xmlns:p14="http://schemas.microsoft.com/office/powerpoint/2010/main" val="1207094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Characteristics of good feature points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Repeatability / invariance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The same feature point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Saliency / distinctiveness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Each feature point is distinctive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Fewer ”false” matches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800" dirty="0">
              <a:latin typeface="Arial" charset="0"/>
            </a:endParaRPr>
          </a:p>
        </p:txBody>
      </p:sp>
      <p:grpSp>
        <p:nvGrpSpPr>
          <p:cNvPr id="115716" name="Group 11"/>
          <p:cNvGrpSpPr>
            <a:grpSpLocks/>
          </p:cNvGrpSpPr>
          <p:nvPr/>
        </p:nvGrpSpPr>
        <p:grpSpPr bwMode="auto">
          <a:xfrm>
            <a:off x="3581400" y="1219200"/>
            <a:ext cx="4876800" cy="1796716"/>
            <a:chOff x="528" y="624"/>
            <a:chExt cx="4715" cy="1678"/>
          </a:xfrm>
        </p:grpSpPr>
        <p:pic>
          <p:nvPicPr>
            <p:cNvPr id="11571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1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181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9C62-F5FE-E640-8F89-CDE1616F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gradient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F899C-AEBD-AB4E-8E40-67EC68D23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Convolve image with all filters in filter bank</a:t>
            </a:r>
          </a:p>
          <a:p>
            <a:pPr lvl="1"/>
            <a:r>
              <a:rPr lang="en-US" dirty="0"/>
              <a:t>If filter bank has n filters, end up with n outputs per pixel</a:t>
            </a:r>
          </a:p>
          <a:p>
            <a:r>
              <a:rPr lang="en-US" dirty="0"/>
              <a:t>Step 2: Use n outputs per pixel as pixel representation to perform k-means</a:t>
            </a:r>
          </a:p>
          <a:p>
            <a:pPr lvl="1"/>
            <a:r>
              <a:rPr lang="en-US" dirty="0"/>
              <a:t>K-means centers = “</a:t>
            </a:r>
            <a:r>
              <a:rPr lang="en-US" dirty="0" err="1"/>
              <a:t>textons</a:t>
            </a:r>
            <a:r>
              <a:rPr lang="en-US" dirty="0"/>
              <a:t>”</a:t>
            </a:r>
          </a:p>
          <a:p>
            <a:r>
              <a:rPr lang="en-US" dirty="0"/>
              <a:t>Step 3: Assign each pixel to its nearest </a:t>
            </a:r>
            <a:r>
              <a:rPr lang="en-US" dirty="0" err="1"/>
              <a:t>texton</a:t>
            </a:r>
            <a:endParaRPr lang="en-US" dirty="0"/>
          </a:p>
          <a:p>
            <a:pPr lvl="1"/>
            <a:r>
              <a:rPr lang="en-US" dirty="0"/>
              <a:t>Nearest measured based on Euclidean distance in n-dimensional pixel space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68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Goal: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6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We want to detect (at least some of) the same points in both images.</a:t>
            </a: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Yet we have to be able to run the detection procedure </a:t>
            </a:r>
            <a:r>
              <a:rPr lang="en-US" i="1" dirty="0">
                <a:solidFill>
                  <a:srgbClr val="000000"/>
                </a:solidFill>
                <a:cs typeface="Times New Roman" charset="0"/>
              </a:rPr>
              <a:t>independently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16742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1675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6743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1674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16744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>
                  <a:solidFill>
                    <a:srgbClr val="FF3300"/>
                  </a:solidFill>
                  <a:cs typeface="Times New Roman" charset="0"/>
                </a:rPr>
                <a:t>No chance to find true matches!</a:t>
              </a:r>
              <a:endParaRPr lang="ru-RU" sz="2400">
                <a:solidFill>
                  <a:srgbClr val="FF3300"/>
                </a:solidFill>
                <a:cs typeface="Times New Roman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2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distinctiveness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feature point should be distinctive enough that it is easy to match</a:t>
            </a:r>
          </a:p>
          <a:p>
            <a:pPr lvl="1"/>
            <a:r>
              <a:rPr lang="en-US" dirty="0"/>
              <a:t>Should </a:t>
            </a:r>
            <a:r>
              <a:rPr lang="en-US" i="1" dirty="0"/>
              <a:t>at least </a:t>
            </a:r>
            <a:r>
              <a:rPr lang="en-US" dirty="0"/>
              <a:t>be distinctive from other patches nearby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351881" y="3640136"/>
            <a:ext cx="7488238" cy="2133838"/>
            <a:chOff x="838200" y="3429000"/>
            <a:chExt cx="7487497" cy="2133600"/>
          </a:xfrm>
        </p:grpSpPr>
        <p:grpSp>
          <p:nvGrpSpPr>
            <p:cNvPr id="5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1998945" y="3689736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2144923" y="4115594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Oval 14"/>
              <p:cNvSpPr>
                <a:spLocks noChangeArrowheads="1"/>
              </p:cNvSpPr>
              <p:nvPr/>
            </p:nvSpPr>
            <p:spPr bwMode="auto">
              <a:xfrm>
                <a:off x="6685713" y="3848898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cxnSp>
        <p:nvCxnSpPr>
          <p:cNvPr id="19" name="Straight Arrow Connector 18"/>
          <p:cNvCxnSpPr>
            <a:stCxn id="16" idx="6"/>
            <a:endCxn id="12" idx="2"/>
          </p:cNvCxnSpPr>
          <p:nvPr/>
        </p:nvCxnSpPr>
        <p:spPr>
          <a:xfrm flipV="1">
            <a:off x="3977482" y="4149086"/>
            <a:ext cx="3492299" cy="3410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6"/>
          </p:cNvCxnSpPr>
          <p:nvPr/>
        </p:nvCxnSpPr>
        <p:spPr>
          <a:xfrm flipV="1">
            <a:off x="3815556" y="3943710"/>
            <a:ext cx="4185632" cy="69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22743" y="3718688"/>
            <a:ext cx="70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182020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4" name="Cube 3"/>
          <p:cNvSpPr/>
          <p:nvPr/>
        </p:nvSpPr>
        <p:spPr>
          <a:xfrm>
            <a:off x="3479043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7003222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3746501" y="3873311"/>
            <a:ext cx="127001" cy="13657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 rot="20517772">
            <a:off x="7310711" y="3529193"/>
            <a:ext cx="804041" cy="884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3873500" y="5314950"/>
            <a:ext cx="292100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7538494" y="5316556"/>
            <a:ext cx="292100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95305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7150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Individual pixels are ambiguous</a:t>
            </a:r>
          </a:p>
          <a:p>
            <a:r>
              <a:rPr lang="en-US" dirty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3479043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7003222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3733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2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7150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Individual pixels are ambiguous</a:t>
            </a:r>
          </a:p>
          <a:p>
            <a:r>
              <a:rPr lang="en-US" dirty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3479043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7003222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3733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7484959" y="3679009"/>
            <a:ext cx="397082" cy="5032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09522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1"/>
            <a:ext cx="7886700" cy="586581"/>
          </a:xfrm>
        </p:spPr>
        <p:txBody>
          <a:bodyPr/>
          <a:lstStyle/>
          <a:p>
            <a:r>
              <a:rPr lang="en-US" i="1" dirty="0"/>
              <a:t>Some local neighborhoods</a:t>
            </a:r>
            <a:r>
              <a:rPr lang="en-US" dirty="0"/>
              <a:t> are ambiguous</a:t>
            </a:r>
          </a:p>
        </p:txBody>
      </p:sp>
      <p:sp>
        <p:nvSpPr>
          <p:cNvPr id="4" name="Cube 3"/>
          <p:cNvSpPr/>
          <p:nvPr/>
        </p:nvSpPr>
        <p:spPr>
          <a:xfrm>
            <a:off x="3479043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7003222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3733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7484959" y="3679009"/>
            <a:ext cx="397082" cy="5032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1030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66976"/>
            <a:ext cx="50292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5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6E1E-2822-434C-8F5D-8EFFD109F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gradient pipeline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56C48C-9BA6-6041-9CB7-59D43BD759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105525" cy="4351338"/>
              </a:xfrm>
            </p:spPr>
            <p:txBody>
              <a:bodyPr/>
              <a:lstStyle/>
              <a:p>
                <a:r>
                  <a:rPr lang="en-US" dirty="0"/>
                  <a:t>Step 5: At every pixel (</a:t>
                </a:r>
                <a:r>
                  <a:rPr lang="en-US" dirty="0" err="1"/>
                  <a:t>x,y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For every orientation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Place two half disks at that orientation</a:t>
                </a:r>
              </a:p>
              <a:p>
                <a:pPr lvl="2"/>
                <a:r>
                  <a:rPr lang="en-US" dirty="0"/>
                  <a:t>In each half disk, count the number of occurrences of each </a:t>
                </a:r>
                <a:r>
                  <a:rPr lang="en-US" dirty="0" err="1"/>
                  <a:t>texton</a:t>
                </a:r>
                <a:r>
                  <a:rPr lang="en-US" dirty="0"/>
                  <a:t> to find histogram</a:t>
                </a:r>
              </a:p>
              <a:p>
                <a:pPr lvl="2"/>
                <a:r>
                  <a:rPr lang="en-US" dirty="0"/>
                  <a:t>Compute the distance (e.g., L2 distance) between the two histograms</a:t>
                </a:r>
              </a:p>
              <a:p>
                <a:pPr lvl="2"/>
                <a:r>
                  <a:rPr lang="en-US" dirty="0"/>
                  <a:t>This gives score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this pixel for this orientation</a:t>
                </a:r>
              </a:p>
              <a:p>
                <a:pPr lvl="1"/>
                <a:r>
                  <a:rPr lang="en-US" dirty="0"/>
                  <a:t>Compute the maximum score  over all orientations: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56C48C-9BA6-6041-9CB7-59D43BD759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105525" cy="4351338"/>
              </a:xfrm>
              <a:blipFill>
                <a:blip r:embed="rId2"/>
                <a:stretch>
                  <a:fillRect l="-1660" t="-2632" r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3045CBA-798C-EA43-BD52-B5583538DAEC}"/>
              </a:ext>
            </a:extLst>
          </p:cNvPr>
          <p:cNvGrpSpPr/>
          <p:nvPr/>
        </p:nvGrpSpPr>
        <p:grpSpPr>
          <a:xfrm>
            <a:off x="6886828" y="1670305"/>
            <a:ext cx="4451731" cy="3351974"/>
            <a:chOff x="2667000" y="1524001"/>
            <a:chExt cx="6559550" cy="460851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072A8E0-06F1-6746-901C-1AA17147C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24001"/>
              <a:ext cx="6559550" cy="460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A2FA018C-B6C4-8141-9D4E-B80F22454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3657600"/>
              <a:ext cx="1100138" cy="1100138"/>
            </a:xfrm>
            <a:prstGeom prst="ellipse">
              <a:avLst/>
            </a:prstGeom>
            <a:noFill/>
            <a:ln w="54720">
              <a:solidFill>
                <a:srgbClr val="DC2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31FB97B9-9D50-414D-BDB3-995043A54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3801" y="4038601"/>
              <a:ext cx="1076325" cy="334963"/>
            </a:xfrm>
            <a:prstGeom prst="line">
              <a:avLst/>
            </a:prstGeom>
            <a:noFill/>
            <a:ln w="54720">
              <a:solidFill>
                <a:srgbClr val="DC2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08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E16E-5126-B44D-956E-9723B835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gradient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EFE02-3323-D345-8B46-F7982AA534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2476500"/>
            <a:ext cx="5842000" cy="438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934FA-F059-324B-9CA4-B06EB504F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2476500"/>
            <a:ext cx="5842000" cy="438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34C34-9FD7-624C-BDD9-FEEB07CECD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154" y="416584"/>
            <a:ext cx="2921000" cy="1943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9F5C1E-C198-C44E-B276-BC83059A45A2}"/>
              </a:ext>
            </a:extLst>
          </p:cNvPr>
          <p:cNvSpPr txBox="1"/>
          <p:nvPr/>
        </p:nvSpPr>
        <p:spPr>
          <a:xfrm>
            <a:off x="7007302" y="2776164"/>
            <a:ext cx="452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gradient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ADFB7-451C-7E41-8FCB-ECB4075BB839}"/>
              </a:ext>
            </a:extLst>
          </p:cNvPr>
          <p:cNvSpPr txBox="1"/>
          <p:nvPr/>
        </p:nvSpPr>
        <p:spPr>
          <a:xfrm>
            <a:off x="911302" y="2816870"/>
            <a:ext cx="452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Texture gradient</a:t>
            </a:r>
          </a:p>
        </p:txBody>
      </p:sp>
    </p:spTree>
    <p:extLst>
      <p:ext uri="{BB962C8B-B14F-4D97-AF65-F5344CB8AC3E}">
        <p14:creationId xmlns:p14="http://schemas.microsoft.com/office/powerpoint/2010/main" val="180223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4419-128A-794E-A350-6F420683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techniques for grouping /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7749E-5C4E-764A-8578-2CB19A103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contour detection</a:t>
            </a:r>
          </a:p>
          <a:p>
            <a:pPr lvl="1"/>
            <a:r>
              <a:rPr lang="en-US" dirty="0"/>
              <a:t>Learning-based edge detection (random forests, neural networks)</a:t>
            </a:r>
          </a:p>
          <a:p>
            <a:pPr lvl="1"/>
            <a:r>
              <a:rPr lang="en-US" dirty="0"/>
              <a:t>Contour completion and forming closed boundaries</a:t>
            </a:r>
          </a:p>
          <a:p>
            <a:r>
              <a:rPr lang="en-US" dirty="0"/>
              <a:t>Better clustering</a:t>
            </a:r>
          </a:p>
          <a:p>
            <a:pPr lvl="1"/>
            <a:r>
              <a:rPr lang="en-US" dirty="0"/>
              <a:t>Graph-based clustering techniques (spectral clustering)</a:t>
            </a:r>
          </a:p>
          <a:p>
            <a:pPr lvl="1"/>
            <a:r>
              <a:rPr lang="en-US" dirty="0"/>
              <a:t>Clustering techniques that take contour information into account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9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Grouping/Segmentation: a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group pixels into objects</a:t>
            </a:r>
          </a:p>
          <a:p>
            <a:r>
              <a:rPr lang="en-US" dirty="0"/>
              <a:t>Simple solutions: edge detection, k-means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Texture: Possible solution: texture gradient</a:t>
            </a:r>
          </a:p>
          <a:p>
            <a:pPr lvl="1"/>
            <a:r>
              <a:rPr lang="en-US" dirty="0"/>
              <a:t>What is k?</a:t>
            </a:r>
          </a:p>
          <a:p>
            <a:r>
              <a:rPr lang="en-US" dirty="0"/>
              <a:t>Grouping still a research problem!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4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0066CF-6EDF-8B47-92FD-67C16BB5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848D93-CEB6-6940-85A1-E3AED8BD0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82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3F9966-5C8F-DE42-97C0-0440F2B5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reconstruction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2B1C84-DB33-DA43-8574-7EBC45D19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Camera is in 3D, taking a picture of the 3D world.</a:t>
            </a:r>
          </a:p>
          <a:p>
            <a:r>
              <a:rPr lang="en-US" dirty="0"/>
              <a:t>Given an image / multiple images</a:t>
            </a:r>
          </a:p>
          <a:p>
            <a:pPr lvl="1"/>
            <a:r>
              <a:rPr lang="en-US" dirty="0"/>
              <a:t>Where is each pixel in 3D?</a:t>
            </a:r>
          </a:p>
          <a:p>
            <a:pPr lvl="1"/>
            <a:r>
              <a:rPr lang="en-US" dirty="0"/>
              <a:t>Where is the camera in 3D?</a:t>
            </a:r>
          </a:p>
          <a:p>
            <a:r>
              <a:rPr lang="en-US" dirty="0"/>
              <a:t>Objects in 3D are made up of different materials, painted in different colors, illuminated under different lights</a:t>
            </a:r>
          </a:p>
          <a:p>
            <a:pPr lvl="1"/>
            <a:r>
              <a:rPr lang="en-US" dirty="0"/>
              <a:t>What is the “true color” of the object?</a:t>
            </a:r>
          </a:p>
          <a:p>
            <a:pPr lvl="1"/>
            <a:r>
              <a:rPr lang="en-US" dirty="0"/>
              <a:t>What is its “true material”?</a:t>
            </a:r>
          </a:p>
          <a:p>
            <a:r>
              <a:rPr lang="en-US" dirty="0"/>
              <a:t>Need to understand the geometry and physics of image formation!</a:t>
            </a:r>
          </a:p>
        </p:txBody>
      </p:sp>
    </p:spTree>
    <p:extLst>
      <p:ext uri="{BB962C8B-B14F-4D97-AF65-F5344CB8AC3E}">
        <p14:creationId xmlns:p14="http://schemas.microsoft.com/office/powerpoint/2010/main" val="1080335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813</Words>
  <Application>Microsoft Macintosh PowerPoint</Application>
  <PresentationFormat>Widescreen</PresentationFormat>
  <Paragraphs>142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Office Theme</vt:lpstr>
      <vt:lpstr>Grouping / segmentation</vt:lpstr>
      <vt:lpstr>Texture gradient pipeline</vt:lpstr>
      <vt:lpstr>Texture gradient pipeline</vt:lpstr>
      <vt:lpstr>Texture gradient pipeline</vt:lpstr>
      <vt:lpstr>Texture gradient</vt:lpstr>
      <vt:lpstr>Other techniques for grouping / segmentation</vt:lpstr>
      <vt:lpstr>Grouping/Segmentation: a summary</vt:lpstr>
      <vt:lpstr>Reconstruction</vt:lpstr>
      <vt:lpstr>The reconstruction problem</vt:lpstr>
      <vt:lpstr>The pinhole camera - Camera Obscura</vt:lpstr>
      <vt:lpstr>The pinhole camera</vt:lpstr>
      <vt:lpstr>The pinhole camera</vt:lpstr>
      <vt:lpstr>3D Reconstruction is an ill-posed  problem</vt:lpstr>
      <vt:lpstr>One way out: multiple images</vt:lpstr>
      <vt:lpstr>One way out: multiple images</vt:lpstr>
      <vt:lpstr>One way out: multiple images</vt:lpstr>
      <vt:lpstr>Reconstruction from correspondence</vt:lpstr>
      <vt:lpstr>Reconstruction from correspondence</vt:lpstr>
      <vt:lpstr>Next few classes</vt:lpstr>
      <vt:lpstr>Other applications of correspondence </vt:lpstr>
      <vt:lpstr>Correspondence can be challenging</vt:lpstr>
      <vt:lpstr>Correspondence</vt:lpstr>
      <vt:lpstr>Harder case</vt:lpstr>
      <vt:lpstr>Harder still?</vt:lpstr>
      <vt:lpstr>Answer below (look for tiny colored squares…)</vt:lpstr>
      <vt:lpstr>Sparse vs dense correspondence</vt:lpstr>
      <vt:lpstr>Sparse correspondence</vt:lpstr>
      <vt:lpstr>What makes a good feature point?</vt:lpstr>
      <vt:lpstr>Characteristics of good feature points</vt:lpstr>
      <vt:lpstr>Goal: repeatability</vt:lpstr>
      <vt:lpstr>Goal: distinctiveness</vt:lpstr>
      <vt:lpstr>The aperture problem</vt:lpstr>
      <vt:lpstr>The aperture problem</vt:lpstr>
      <vt:lpstr>The aperture problem</vt:lpstr>
      <vt:lpstr>The aperture problem</vt:lpstr>
      <vt:lpstr>The aperture problem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8</cp:revision>
  <dcterms:created xsi:type="dcterms:W3CDTF">2019-02-14T20:23:23Z</dcterms:created>
  <dcterms:modified xsi:type="dcterms:W3CDTF">2019-02-15T04:52:45Z</dcterms:modified>
</cp:coreProperties>
</file>