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309" r:id="rId6"/>
    <p:sldId id="311" r:id="rId7"/>
    <p:sldId id="312" r:id="rId8"/>
    <p:sldId id="314" r:id="rId9"/>
    <p:sldId id="313" r:id="rId10"/>
    <p:sldId id="310" r:id="rId11"/>
    <p:sldId id="560" r:id="rId12"/>
    <p:sldId id="315" r:id="rId13"/>
    <p:sldId id="316" r:id="rId14"/>
    <p:sldId id="317" r:id="rId15"/>
    <p:sldId id="324" r:id="rId16"/>
    <p:sldId id="325" r:id="rId17"/>
    <p:sldId id="318" r:id="rId18"/>
    <p:sldId id="319" r:id="rId19"/>
    <p:sldId id="320" r:id="rId20"/>
    <p:sldId id="561" r:id="rId21"/>
    <p:sldId id="562" r:id="rId22"/>
    <p:sldId id="563" r:id="rId23"/>
    <p:sldId id="326" r:id="rId24"/>
    <p:sldId id="327" r:id="rId25"/>
    <p:sldId id="328" r:id="rId26"/>
    <p:sldId id="322" r:id="rId27"/>
    <p:sldId id="556" r:id="rId28"/>
    <p:sldId id="564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4629"/>
  </p:normalViewPr>
  <p:slideViewPr>
    <p:cSldViewPr snapToGrid="0" snapToObjects="1">
      <p:cViewPr varScale="1">
        <p:scale>
          <a:sx n="90" d="100"/>
          <a:sy n="90" d="100"/>
        </p:scale>
        <p:origin x="232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6" Type="http://schemas.openxmlformats.org/officeDocument/2006/relationships/image" Target="../media/image35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0EDD90-CEDA-2B45-8FDE-8BE3B274A2E4}" type="datetimeFigureOut">
              <a:rPr lang="en-US" smtClean="0"/>
              <a:t>2/5/19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C9EF80-9ADD-9847-946B-291A72237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13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D82530-5356-474B-952C-7411B353ECE8}" type="slidenum">
              <a:rPr lang="en-US"/>
              <a:pPr/>
              <a:t>14</a:t>
            </a:fld>
            <a:endParaRPr lang="en-US"/>
          </a:p>
        </p:txBody>
      </p:sp>
      <p:sp>
        <p:nvSpPr>
          <p:cNvPr id="489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5325"/>
            <a:ext cx="4624387" cy="3470275"/>
          </a:xfrm>
          <a:ln/>
        </p:spPr>
      </p:sp>
      <p:sp>
        <p:nvSpPr>
          <p:cNvPr id="489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466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759FD1-7BB8-46A8-B530-3C23D48A8B59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8694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4/3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A4206-02EB-4F55-B83C-8E908C558B6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696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92976-6290-144A-9171-2F31FEACC1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886522-1FE9-9F45-B197-B90FE6BED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082B46-1BEB-8A43-A322-DB342B166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11514-6A11-FA42-BE36-E62036DB0A4B}" type="datetimeFigureOut">
              <a:rPr lang="en-US" smtClean="0"/>
              <a:t>2/5/19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39FA18-B053-444B-805E-E3E7CC4E5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7A8AE8-F229-EE42-B544-A040C0103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91B3-5618-1243-A2DD-B7ACD64DE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915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F432B-D317-BC4A-B8A8-D8258CFA9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4042B5-FA8D-7C41-8D04-45F5F068F0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EEF1F3-5B9D-E54A-BE39-D64B5C30A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11514-6A11-FA42-BE36-E62036DB0A4B}" type="datetimeFigureOut">
              <a:rPr lang="en-US" smtClean="0"/>
              <a:t>2/5/19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AF55FC-C527-2B46-A2E5-E6880C261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60B03-DD8B-544A-BF06-10339C1AF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91B3-5618-1243-A2DD-B7ACD64DE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711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F55EE17-8750-BD4F-AD3B-E2A00708FB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E7B6E5-9525-404D-9B8D-2E53ADD232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9DE53A-9969-9A45-A360-B3ECB3FF6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11514-6A11-FA42-BE36-E62036DB0A4B}" type="datetimeFigureOut">
              <a:rPr lang="en-US" smtClean="0"/>
              <a:t>2/5/19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4A6188-01A4-A546-9658-A6781D666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63AC95-0BAB-C94D-83D2-3A3C674A0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91B3-5618-1243-A2DD-B7ACD64DE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67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hape 1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145999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C0931-65CA-AD47-9B83-5CB1EDFBE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320D48-47BA-8B4A-A02D-70100E5E66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F6F2F4-31BD-B94F-A9C8-1DE823819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11514-6A11-FA42-BE36-E62036DB0A4B}" type="datetimeFigureOut">
              <a:rPr lang="en-US" smtClean="0"/>
              <a:t>2/5/19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AD4E70-815C-D741-95E9-D5F35FE42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19BDE2-FABB-AF47-B531-1B08F077E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91B3-5618-1243-A2DD-B7ACD64DE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292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F57A7-7B17-1141-8566-E18C99B2D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FE1F4F-0407-9340-BE06-CDAE8334EE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945AD4-CD88-9545-98E7-1250AB9C8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11514-6A11-FA42-BE36-E62036DB0A4B}" type="datetimeFigureOut">
              <a:rPr lang="en-US" smtClean="0"/>
              <a:t>2/5/19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0639FF-2C68-CB43-A888-3182A69A2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34559C-128D-9D41-ADA8-9698FDB0C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91B3-5618-1243-A2DD-B7ACD64DE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706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B6476-C353-D140-A906-62E3F622E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4B379-7CC6-B94A-91E5-4244475CD6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4B32D4-E87C-C14E-A6B3-320FF9445B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1FB6C8-C756-574A-A981-B23B8C377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11514-6A11-FA42-BE36-E62036DB0A4B}" type="datetimeFigureOut">
              <a:rPr lang="en-US" smtClean="0"/>
              <a:t>2/5/19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BEE68E-9864-BD42-942D-3CC79D8E1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D5FA78-EB5F-E941-A63F-25CB367F5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91B3-5618-1243-A2DD-B7ACD64DE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56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B141C-5E73-BC4F-A3F9-10F34D004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3EFF13-3323-B74F-B98C-E79417DD3D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C8A1E5-EE28-CB42-ACAA-518CB1C123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47A71F-1280-AE43-8B5D-B62A93EB6A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B0A645-5AD9-1A45-AA35-D87BFC489F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9F99D85-18F7-A149-AB8C-E4F8D01D6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11514-6A11-FA42-BE36-E62036DB0A4B}" type="datetimeFigureOut">
              <a:rPr lang="en-US" smtClean="0"/>
              <a:t>2/5/19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E85A9F-C3C3-AD4F-BD98-40B1F65F3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65A12E-32DF-F34C-982B-D8D6DDEAA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91B3-5618-1243-A2DD-B7ACD64DE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697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F284A-7123-AD4D-B7AB-C92141B33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57523D-07F5-734F-B743-E6C7D4674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11514-6A11-FA42-BE36-E62036DB0A4B}" type="datetimeFigureOut">
              <a:rPr lang="en-US" smtClean="0"/>
              <a:t>2/5/19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737BD0-4738-904C-BCF3-7370F1E46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17073A-F5D5-AC4F-96E2-FA2AE2607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91B3-5618-1243-A2DD-B7ACD64DE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805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1BC105-FA3F-2C40-A23C-BD1CC4BDD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11514-6A11-FA42-BE36-E62036DB0A4B}" type="datetimeFigureOut">
              <a:rPr lang="en-US" smtClean="0"/>
              <a:t>2/5/19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FBD9C5-06E1-EA42-9534-C402B9B51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DFD6EF-DE1F-3E49-BE53-02D49D7AE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91B3-5618-1243-A2DD-B7ACD64DE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024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5278D-817D-1942-9148-AEDD3476E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AD5DA3-6A13-1A49-AF8B-495AAB830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A6C7CE-EC49-F64B-9B87-E12380FCF9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27B24A-1924-9146-ADD6-59C49158A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11514-6A11-FA42-BE36-E62036DB0A4B}" type="datetimeFigureOut">
              <a:rPr lang="en-US" smtClean="0"/>
              <a:t>2/5/19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645E2D-20E9-7647-A5F7-A999449D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6DA703-B2B0-9A4C-AD94-B20988427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91B3-5618-1243-A2DD-B7ACD64DE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621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D3AD6-6601-AB4E-8B52-C2505579E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95C425-5B00-FC4E-80B7-1E587CED8A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4EC6F7-2FAF-9648-9942-6847F0D5BF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33C686-E7C7-AE4A-A448-FCC9D1516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11514-6A11-FA42-BE36-E62036DB0A4B}" type="datetimeFigureOut">
              <a:rPr lang="en-US" smtClean="0"/>
              <a:t>2/5/19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49DE4C-BA6F-5145-AFA7-6AF240C84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A8A58B-3186-8D43-90D1-F71A4F928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91B3-5618-1243-A2DD-B7ACD64DE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365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A72DF3-8F4C-6443-BBAF-F7EC10A10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72DD81-B760-5040-BACB-6AC8617A34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8D4C72-30C5-2640-BD1D-D564E397DE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511514-6A11-FA42-BE36-E62036DB0A4B}" type="datetimeFigureOut">
              <a:rPr lang="en-US" smtClean="0"/>
              <a:t>2/5/19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64D8E2-8CFB-AC4E-8965-E510B8FA47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56F52F-8019-1D45-8FA6-C3CDB39B5E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3991B3-5618-1243-A2DD-B7ACD64DE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899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tags" Target="../tags/tag2.xml"/><Relationship Id="rId7" Type="http://schemas.openxmlformats.org/officeDocument/2006/relationships/oleObject" Target="../embeddings/oleObject1.bin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iff"/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iff"/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tiff"/><Relationship Id="rId4" Type="http://schemas.openxmlformats.org/officeDocument/2006/relationships/image" Target="../media/image28.tif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13" Type="http://schemas.openxmlformats.org/officeDocument/2006/relationships/image" Target="../media/image41.wmf"/><Relationship Id="rId18" Type="http://schemas.openxmlformats.org/officeDocument/2006/relationships/image" Target="../media/image32.wmf"/><Relationship Id="rId3" Type="http://schemas.openxmlformats.org/officeDocument/2006/relationships/notesSlide" Target="../notesSlides/notesSlide2.xml"/><Relationship Id="rId21" Type="http://schemas.openxmlformats.org/officeDocument/2006/relationships/oleObject" Target="../embeddings/oleObject6.bin"/><Relationship Id="rId7" Type="http://schemas.openxmlformats.org/officeDocument/2006/relationships/image" Target="../media/image31.wmf"/><Relationship Id="rId12" Type="http://schemas.openxmlformats.org/officeDocument/2006/relationships/image" Target="../media/image40.wmf"/><Relationship Id="rId1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4.wmf"/><Relationship Id="rId20" Type="http://schemas.openxmlformats.org/officeDocument/2006/relationships/image" Target="../media/image33.wmf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39.wmf"/><Relationship Id="rId24" Type="http://schemas.openxmlformats.org/officeDocument/2006/relationships/image" Target="../media/image35.wmf"/><Relationship Id="rId5" Type="http://schemas.openxmlformats.org/officeDocument/2006/relationships/image" Target="../media/image30.wmf"/><Relationship Id="rId15" Type="http://schemas.openxmlformats.org/officeDocument/2006/relationships/image" Target="../media/image43.wmf"/><Relationship Id="rId23" Type="http://schemas.openxmlformats.org/officeDocument/2006/relationships/oleObject" Target="../embeddings/oleObject7.bin"/><Relationship Id="rId10" Type="http://schemas.openxmlformats.org/officeDocument/2006/relationships/image" Target="../media/image38.wmf"/><Relationship Id="rId19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37.wmf"/><Relationship Id="rId14" Type="http://schemas.openxmlformats.org/officeDocument/2006/relationships/image" Target="../media/image42.wmf"/><Relationship Id="rId22" Type="http://schemas.openxmlformats.org/officeDocument/2006/relationships/image" Target="../media/image34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Relationship Id="rId14" Type="http://schemas.openxmlformats.org/officeDocument/2006/relationships/image" Target="../media/image6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60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12" Type="http://schemas.openxmlformats.org/officeDocument/2006/relationships/image" Target="../media/image5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.png"/><Relationship Id="rId11" Type="http://schemas.openxmlformats.org/officeDocument/2006/relationships/image" Target="../media/image58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Relationship Id="rId14" Type="http://schemas.openxmlformats.org/officeDocument/2006/relationships/image" Target="../media/image5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tiff"/><Relationship Id="rId2" Type="http://schemas.openxmlformats.org/officeDocument/2006/relationships/image" Target="../media/image62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tiff"/><Relationship Id="rId4" Type="http://schemas.openxmlformats.org/officeDocument/2006/relationships/image" Target="../media/image64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3B6C9-2A44-CC4A-A087-C9D8E396B9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Resizing and resampling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1EC0-FCDA-4C49-A75B-3240B2276A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4580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0CB34-ACC1-D744-8E2E-0369E04CF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avoid aliasing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C1F8A0-D20A-DD44-957F-5B65A90547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To recover a sinusoid, need to sample at least twice per cycle</a:t>
                </a:r>
              </a:p>
              <a:p>
                <a:r>
                  <a:rPr lang="en-US" dirty="0"/>
                  <a:t>For a general image, need to sample at least twice the rate of the highest frequency component</a:t>
                </a:r>
              </a:p>
              <a:p>
                <a:r>
                  <a:rPr lang="en-US" b="1" dirty="0"/>
                  <a:t>Nyquist sampling theorem: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𝑠𝑎𝑚𝑝𝑙𝑒</m:t>
                        </m:r>
                      </m:sub>
                    </m:sSub>
                  </m:oMath>
                </a14:m>
                <a:endParaRPr lang="en-US" b="1" dirty="0"/>
              </a:p>
              <a:p>
                <a:r>
                  <a:rPr lang="en-US" dirty="0"/>
                  <a:t>To subsample, </a:t>
                </a:r>
                <a:r>
                  <a:rPr lang="en-US" i="1" dirty="0"/>
                  <a:t>remove high frequency components</a:t>
                </a:r>
              </a:p>
              <a:p>
                <a:r>
                  <a:rPr lang="en-US" dirty="0"/>
                  <a:t>To remove high frequency components, </a:t>
                </a:r>
                <a:r>
                  <a:rPr lang="en-US" i="1" dirty="0"/>
                  <a:t>blur the image with a Gaussian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C1F8A0-D20A-DD44-957F-5B65A90547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77319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07F83CD-455D-F24C-99D6-3D732274355C}"/>
              </a:ext>
            </a:extLst>
          </p:cNvPr>
          <p:cNvSpPr txBox="1"/>
          <p:nvPr/>
        </p:nvSpPr>
        <p:spPr>
          <a:xfrm>
            <a:off x="2193074" y="312235"/>
            <a:ext cx="22190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Image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2ED835-7E7C-A440-BB5C-F953070BB56F}"/>
              </a:ext>
            </a:extLst>
          </p:cNvPr>
          <p:cNvSpPr txBox="1"/>
          <p:nvPr/>
        </p:nvSpPr>
        <p:spPr>
          <a:xfrm>
            <a:off x="7363523" y="22302"/>
            <a:ext cx="26354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Fourier transform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DD40D7F-F7D4-0146-8610-680E5301308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9585" y="3798993"/>
            <a:ext cx="3246054" cy="24345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FEA3C22-FA73-0849-85B2-0130F53FCB9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7797" y="3798992"/>
            <a:ext cx="3106853" cy="233014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B226F56-2C73-D244-A643-DE8BD745F36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9587" y="1260552"/>
            <a:ext cx="3246053" cy="24345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99EE860-DA20-EB4B-8DB4-7C9D829D570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8196" y="1335967"/>
            <a:ext cx="3246053" cy="243454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2AF510C-1F31-0D4C-BE75-98762C281B1A}"/>
              </a:ext>
            </a:extLst>
          </p:cNvPr>
          <p:cNvSpPr txBox="1"/>
          <p:nvPr/>
        </p:nvSpPr>
        <p:spPr>
          <a:xfrm>
            <a:off x="1973766" y="6010507"/>
            <a:ext cx="28212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Gaussian filters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812CF9-094D-924E-B4FF-877A1D38D795}"/>
              </a:ext>
            </a:extLst>
          </p:cNvPr>
          <p:cNvSpPr txBox="1"/>
          <p:nvPr/>
        </p:nvSpPr>
        <p:spPr>
          <a:xfrm>
            <a:off x="7276363" y="6006468"/>
            <a:ext cx="32460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Fourier transform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C308F4B-91EA-F740-92FA-D91B837A6D2B}"/>
              </a:ext>
            </a:extLst>
          </p:cNvPr>
          <p:cNvCxnSpPr>
            <a:cxnSpLocks/>
            <a:stCxn id="8" idx="3"/>
          </p:cNvCxnSpPr>
          <p:nvPr/>
        </p:nvCxnSpPr>
        <p:spPr>
          <a:xfrm flipV="1">
            <a:off x="7127797" y="4460488"/>
            <a:ext cx="1291374" cy="12333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D7EC0E18-02C4-1E4C-B132-AF7FA7C638A2}"/>
              </a:ext>
            </a:extLst>
          </p:cNvPr>
          <p:cNvSpPr txBox="1"/>
          <p:nvPr/>
        </p:nvSpPr>
        <p:spPr>
          <a:xfrm>
            <a:off x="4915639" y="3798992"/>
            <a:ext cx="22121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Zeros out high frequencies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B61288F-40B3-F241-91A2-A6CB7C0E88AA}"/>
              </a:ext>
            </a:extLst>
          </p:cNvPr>
          <p:cNvSpPr txBox="1"/>
          <p:nvPr/>
        </p:nvSpPr>
        <p:spPr>
          <a:xfrm>
            <a:off x="9740400" y="3952373"/>
            <a:ext cx="22121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Keeps low frequencies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700EE86-AC23-2841-8544-DFEAFA20BBAF}"/>
              </a:ext>
            </a:extLst>
          </p:cNvPr>
          <p:cNvCxnSpPr>
            <a:stCxn id="14" idx="1"/>
          </p:cNvCxnSpPr>
          <p:nvPr/>
        </p:nvCxnSpPr>
        <p:spPr>
          <a:xfrm flipH="1">
            <a:off x="8681222" y="4490982"/>
            <a:ext cx="1059178" cy="47308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77506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114" y="43544"/>
            <a:ext cx="2884714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Gaussian pre-filtering</a:t>
            </a:r>
          </a:p>
        </p:txBody>
      </p:sp>
      <p:pic>
        <p:nvPicPr>
          <p:cNvPr id="104461" name="Picture 13" descr="C:\snavely\tmp\vg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95619" y="2753552"/>
            <a:ext cx="281295" cy="369199"/>
          </a:xfrm>
          <a:prstGeom prst="rect">
            <a:avLst/>
          </a:prstGeom>
          <a:noFill/>
        </p:spPr>
      </p:pic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1665515" y="1295400"/>
            <a:ext cx="2656115" cy="511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dirty="0"/>
              <a:t>Solution: filter the image, </a:t>
            </a:r>
            <a:r>
              <a:rPr lang="en-US" sz="2400" i="1" dirty="0"/>
              <a:t>then</a:t>
            </a:r>
            <a:r>
              <a:rPr lang="en-US" sz="2400" dirty="0"/>
              <a:t> subsample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endParaRPr lang="en-US" sz="2000" dirty="0"/>
          </a:p>
        </p:txBody>
      </p:sp>
      <p:grpSp>
        <p:nvGrpSpPr>
          <p:cNvPr id="3" name="Group 46"/>
          <p:cNvGrpSpPr/>
          <p:nvPr/>
        </p:nvGrpSpPr>
        <p:grpSpPr>
          <a:xfrm>
            <a:off x="5265873" y="3261445"/>
            <a:ext cx="539142" cy="433080"/>
            <a:chOff x="1390497" y="3261445"/>
            <a:chExt cx="539142" cy="433080"/>
          </a:xfrm>
        </p:grpSpPr>
        <p:sp>
          <p:nvSpPr>
            <p:cNvPr id="19" name="Down Arrow 18"/>
            <p:cNvSpPr/>
            <p:nvPr/>
          </p:nvSpPr>
          <p:spPr>
            <a:xfrm>
              <a:off x="1390497" y="3261445"/>
              <a:ext cx="539142" cy="433080"/>
            </a:xfrm>
            <a:prstGeom prst="downArrow">
              <a:avLst>
                <a:gd name="adj1" fmla="val 50000"/>
                <a:gd name="adj2" fmla="val 58163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404248" y="3320138"/>
              <a:ext cx="51809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blur</a:t>
              </a:r>
            </a:p>
          </p:txBody>
        </p:sp>
      </p:grpSp>
      <p:grpSp>
        <p:nvGrpSpPr>
          <p:cNvPr id="4" name="Group 51"/>
          <p:cNvGrpSpPr/>
          <p:nvPr/>
        </p:nvGrpSpPr>
        <p:grpSpPr>
          <a:xfrm>
            <a:off x="4390407" y="3777332"/>
            <a:ext cx="2278578" cy="2993593"/>
            <a:chOff x="515031" y="3777331"/>
            <a:chExt cx="2278578" cy="2993593"/>
          </a:xfrm>
        </p:grpSpPr>
        <p:pic>
          <p:nvPicPr>
            <p:cNvPr id="104457" name="Picture 9" descr="C:\snavely\tmp\vg1b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5031" y="3861283"/>
              <a:ext cx="2215195" cy="2909641"/>
            </a:xfrm>
            <a:prstGeom prst="rect">
              <a:avLst/>
            </a:prstGeom>
            <a:noFill/>
          </p:spPr>
        </p:pic>
        <p:sp>
          <p:nvSpPr>
            <p:cNvPr id="22" name="TextBox 21"/>
            <p:cNvSpPr txBox="1"/>
            <p:nvPr/>
          </p:nvSpPr>
          <p:spPr>
            <a:xfrm>
              <a:off x="1741718" y="3777331"/>
              <a:ext cx="1051891" cy="584775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prstClr val="black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</a:rPr>
                <a:t>F</a:t>
              </a:r>
              <a:r>
                <a:rPr lang="en-US" sz="3200" b="1" baseline="-25000" dirty="0">
                  <a:solidFill>
                    <a:schemeClr val="bg1"/>
                  </a:solidFill>
                </a:rPr>
                <a:t>0</a:t>
              </a:r>
              <a:r>
                <a:rPr lang="en-US" sz="3200" b="1" dirty="0">
                  <a:solidFill>
                    <a:schemeClr val="bg1"/>
                  </a:solidFill>
                </a:rPr>
                <a:t>   H</a:t>
              </a:r>
              <a:endParaRPr lang="en-US" sz="3200" b="1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079172" y="3864430"/>
              <a:ext cx="389850" cy="584775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prstClr val="black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</a:rPr>
                <a:t>*</a:t>
              </a:r>
            </a:p>
          </p:txBody>
        </p:sp>
      </p:grpSp>
      <p:grpSp>
        <p:nvGrpSpPr>
          <p:cNvPr id="5" name="Group 47"/>
          <p:cNvGrpSpPr/>
          <p:nvPr/>
        </p:nvGrpSpPr>
        <p:grpSpPr>
          <a:xfrm>
            <a:off x="6052506" y="3217903"/>
            <a:ext cx="1076513" cy="433080"/>
            <a:chOff x="2177129" y="3217903"/>
            <a:chExt cx="1076513" cy="433080"/>
          </a:xfrm>
        </p:grpSpPr>
        <p:sp>
          <p:nvSpPr>
            <p:cNvPr id="24" name="Down Arrow 23"/>
            <p:cNvSpPr/>
            <p:nvPr/>
          </p:nvSpPr>
          <p:spPr>
            <a:xfrm rot="13480851">
              <a:off x="2435525" y="3217903"/>
              <a:ext cx="539140" cy="433080"/>
            </a:xfrm>
            <a:prstGeom prst="downArrow">
              <a:avLst>
                <a:gd name="adj1" fmla="val 50000"/>
                <a:gd name="adj2" fmla="val 58163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177129" y="3309249"/>
              <a:ext cx="107651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subsample</a:t>
              </a:r>
            </a:p>
          </p:txBody>
        </p:sp>
      </p:grpSp>
      <p:grpSp>
        <p:nvGrpSpPr>
          <p:cNvPr id="6" name="Group 48"/>
          <p:cNvGrpSpPr/>
          <p:nvPr/>
        </p:nvGrpSpPr>
        <p:grpSpPr>
          <a:xfrm>
            <a:off x="7247073" y="3261445"/>
            <a:ext cx="539142" cy="433080"/>
            <a:chOff x="3371697" y="3261445"/>
            <a:chExt cx="539142" cy="433080"/>
          </a:xfrm>
        </p:grpSpPr>
        <p:sp>
          <p:nvSpPr>
            <p:cNvPr id="26" name="Down Arrow 25"/>
            <p:cNvSpPr/>
            <p:nvPr/>
          </p:nvSpPr>
          <p:spPr>
            <a:xfrm>
              <a:off x="3371697" y="3261445"/>
              <a:ext cx="539142" cy="433080"/>
            </a:xfrm>
            <a:prstGeom prst="downArrow">
              <a:avLst>
                <a:gd name="adj1" fmla="val 50000"/>
                <a:gd name="adj2" fmla="val 58163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385448" y="3320138"/>
              <a:ext cx="51809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blur</a:t>
              </a:r>
            </a:p>
          </p:txBody>
        </p:sp>
      </p:grpSp>
      <p:grpSp>
        <p:nvGrpSpPr>
          <p:cNvPr id="7" name="Group 49"/>
          <p:cNvGrpSpPr/>
          <p:nvPr/>
        </p:nvGrpSpPr>
        <p:grpSpPr>
          <a:xfrm>
            <a:off x="7892236" y="3217899"/>
            <a:ext cx="1076513" cy="433080"/>
            <a:chOff x="4016859" y="3217899"/>
            <a:chExt cx="1076513" cy="433080"/>
          </a:xfrm>
        </p:grpSpPr>
        <p:sp>
          <p:nvSpPr>
            <p:cNvPr id="28" name="Down Arrow 27"/>
            <p:cNvSpPr/>
            <p:nvPr/>
          </p:nvSpPr>
          <p:spPr>
            <a:xfrm rot="13480851">
              <a:off x="4275255" y="3217899"/>
              <a:ext cx="539140" cy="433080"/>
            </a:xfrm>
            <a:prstGeom prst="downArrow">
              <a:avLst>
                <a:gd name="adj1" fmla="val 50000"/>
                <a:gd name="adj2" fmla="val 58163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016859" y="3298359"/>
              <a:ext cx="107651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subsample</a:t>
              </a: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9111401" y="2960899"/>
            <a:ext cx="5389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…</a:t>
            </a:r>
          </a:p>
        </p:txBody>
      </p:sp>
      <p:pic>
        <p:nvPicPr>
          <p:cNvPr id="104462" name="Picture 14" descr="C:\snavely\tmp\vg8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95618" y="3844336"/>
            <a:ext cx="280416" cy="368046"/>
          </a:xfrm>
          <a:prstGeom prst="rect">
            <a:avLst/>
          </a:prstGeom>
          <a:noFill/>
        </p:spPr>
      </p:pic>
      <p:pic>
        <p:nvPicPr>
          <p:cNvPr id="104463" name="Picture 15" descr="C:\snavely\tmp\vg1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134208" y="2938728"/>
            <a:ext cx="140208" cy="184023"/>
          </a:xfrm>
          <a:prstGeom prst="rect">
            <a:avLst/>
          </a:prstGeom>
          <a:noFill/>
        </p:spPr>
      </p:pic>
      <p:pic>
        <p:nvPicPr>
          <p:cNvPr id="104464" name="Picture 16" descr="C:\snavely\tmp\vg16b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134208" y="3844337"/>
            <a:ext cx="140208" cy="184023"/>
          </a:xfrm>
          <a:prstGeom prst="rect">
            <a:avLst/>
          </a:prstGeom>
          <a:noFill/>
        </p:spPr>
      </p:pic>
      <p:pic>
        <p:nvPicPr>
          <p:cNvPr id="104465" name="Picture 17" descr="C:\snavely\tmp\vg3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542423" y="3026358"/>
            <a:ext cx="70104" cy="96393"/>
          </a:xfrm>
          <a:prstGeom prst="rect">
            <a:avLst/>
          </a:prstGeom>
          <a:noFill/>
        </p:spPr>
      </p:pic>
      <p:grpSp>
        <p:nvGrpSpPr>
          <p:cNvPr id="8" name="Group 52"/>
          <p:cNvGrpSpPr/>
          <p:nvPr/>
        </p:nvGrpSpPr>
        <p:grpSpPr>
          <a:xfrm>
            <a:off x="7011273" y="1655788"/>
            <a:ext cx="1169347" cy="1461986"/>
            <a:chOff x="3135896" y="1655788"/>
            <a:chExt cx="1169347" cy="1461986"/>
          </a:xfrm>
        </p:grpSpPr>
        <p:pic>
          <p:nvPicPr>
            <p:cNvPr id="104458" name="Picture 10" descr="C:\snavely\tmp\vg2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135896" y="1655788"/>
              <a:ext cx="1107598" cy="1459216"/>
            </a:xfrm>
            <a:prstGeom prst="rect">
              <a:avLst/>
            </a:prstGeom>
            <a:noFill/>
          </p:spPr>
        </p:pic>
        <p:sp>
          <p:nvSpPr>
            <p:cNvPr id="39" name="TextBox 38"/>
            <p:cNvSpPr txBox="1"/>
            <p:nvPr/>
          </p:nvSpPr>
          <p:spPr>
            <a:xfrm>
              <a:off x="3875317" y="2656109"/>
              <a:ext cx="429926" cy="461665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prstClr val="black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F</a:t>
              </a:r>
              <a:r>
                <a:rPr lang="en-US" sz="2400" b="1" baseline="-25000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9" name="Group 53"/>
          <p:cNvGrpSpPr/>
          <p:nvPr/>
        </p:nvGrpSpPr>
        <p:grpSpPr>
          <a:xfrm>
            <a:off x="7011273" y="3799099"/>
            <a:ext cx="1210913" cy="1521196"/>
            <a:chOff x="3135896" y="3799099"/>
            <a:chExt cx="1210913" cy="1521196"/>
          </a:xfrm>
        </p:grpSpPr>
        <p:pic>
          <p:nvPicPr>
            <p:cNvPr id="104459" name="Picture 11" descr="C:\snavely\tmp\vg2b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135896" y="3861079"/>
              <a:ext cx="1107598" cy="1459216"/>
            </a:xfrm>
            <a:prstGeom prst="rect">
              <a:avLst/>
            </a:prstGeom>
            <a:noFill/>
          </p:spPr>
        </p:pic>
        <p:sp>
          <p:nvSpPr>
            <p:cNvPr id="40" name="TextBox 39"/>
            <p:cNvSpPr txBox="1"/>
            <p:nvPr/>
          </p:nvSpPr>
          <p:spPr>
            <a:xfrm>
              <a:off x="3516132" y="3799099"/>
              <a:ext cx="830677" cy="461665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prstClr val="black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F</a:t>
              </a:r>
              <a:r>
                <a:rPr lang="en-US" sz="2400" b="1" baseline="-25000" dirty="0">
                  <a:solidFill>
                    <a:schemeClr val="bg1"/>
                  </a:solidFill>
                </a:rPr>
                <a:t>1</a:t>
              </a:r>
              <a:r>
                <a:rPr lang="en-US" sz="2400" b="1" dirty="0">
                  <a:solidFill>
                    <a:schemeClr val="bg1"/>
                  </a:solidFill>
                </a:rPr>
                <a:t>   H</a:t>
              </a:r>
              <a:endParaRPr lang="en-US" sz="2400" b="1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777384" y="3886198"/>
              <a:ext cx="338554" cy="461665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prstClr val="black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</a:rPr>
                <a:t>*</a:t>
              </a:r>
            </a:p>
          </p:txBody>
        </p:sp>
      </p:grpSp>
      <p:grpSp>
        <p:nvGrpSpPr>
          <p:cNvPr id="10" name="Group 54"/>
          <p:cNvGrpSpPr/>
          <p:nvPr/>
        </p:nvGrpSpPr>
        <p:grpSpPr>
          <a:xfrm>
            <a:off x="8654558" y="2402354"/>
            <a:ext cx="619037" cy="753719"/>
            <a:chOff x="4779181" y="2402353"/>
            <a:chExt cx="619037" cy="753719"/>
          </a:xfrm>
        </p:grpSpPr>
        <p:pic>
          <p:nvPicPr>
            <p:cNvPr id="104455" name="Picture 7" descr="C:\snavely\tmp\vg4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779181" y="2402353"/>
              <a:ext cx="553799" cy="729608"/>
            </a:xfrm>
            <a:prstGeom prst="rect">
              <a:avLst/>
            </a:prstGeom>
            <a:noFill/>
          </p:spPr>
        </p:pic>
        <p:sp>
          <p:nvSpPr>
            <p:cNvPr id="44" name="TextBox 43"/>
            <p:cNvSpPr txBox="1"/>
            <p:nvPr/>
          </p:nvSpPr>
          <p:spPr>
            <a:xfrm>
              <a:off x="5029206" y="2786740"/>
              <a:ext cx="369012" cy="369332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prstClr val="black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F</a:t>
              </a:r>
              <a:r>
                <a:rPr lang="en-US" b="1" baseline="-25000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pic>
        <p:nvPicPr>
          <p:cNvPr id="104460" name="Picture 12" descr="C:\snavely\tmp\vg4b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654558" y="3844336"/>
            <a:ext cx="553799" cy="729608"/>
          </a:xfrm>
          <a:prstGeom prst="rect">
            <a:avLst/>
          </a:prstGeom>
          <a:noFill/>
        </p:spPr>
      </p:pic>
      <p:grpSp>
        <p:nvGrpSpPr>
          <p:cNvPr id="11" name="Group 50"/>
          <p:cNvGrpSpPr/>
          <p:nvPr/>
        </p:nvGrpSpPr>
        <p:grpSpPr>
          <a:xfrm>
            <a:off x="4383289" y="190711"/>
            <a:ext cx="2236360" cy="2938315"/>
            <a:chOff x="507913" y="190710"/>
            <a:chExt cx="2236360" cy="2938315"/>
          </a:xfrm>
        </p:grpSpPr>
        <p:pic>
          <p:nvPicPr>
            <p:cNvPr id="104456" name="Picture 8" descr="C:\snavely\tmp\vg.pn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507913" y="190710"/>
              <a:ext cx="2236360" cy="2938315"/>
            </a:xfrm>
            <a:prstGeom prst="rect">
              <a:avLst/>
            </a:prstGeom>
            <a:noFill/>
          </p:spPr>
        </p:pic>
        <p:sp>
          <p:nvSpPr>
            <p:cNvPr id="21" name="TextBox 20"/>
            <p:cNvSpPr txBox="1"/>
            <p:nvPr/>
          </p:nvSpPr>
          <p:spPr>
            <a:xfrm>
              <a:off x="2220686" y="2525477"/>
              <a:ext cx="513282" cy="584775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prstClr val="black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</a:rPr>
                <a:t>F</a:t>
              </a:r>
              <a:r>
                <a:rPr lang="en-US" sz="3200" b="1" baseline="-25000" dirty="0">
                  <a:solidFill>
                    <a:schemeClr val="bg1"/>
                  </a:solidFill>
                </a:rPr>
                <a:t>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82009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4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4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4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4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4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4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61" name="Picture 13" descr="C:\snavely\tmp\vg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95619" y="2753552"/>
            <a:ext cx="281295" cy="369199"/>
          </a:xfrm>
          <a:prstGeom prst="rect">
            <a:avLst/>
          </a:prstGeom>
          <a:noFill/>
        </p:spPr>
      </p:pic>
      <p:grpSp>
        <p:nvGrpSpPr>
          <p:cNvPr id="2" name="Group 46"/>
          <p:cNvGrpSpPr/>
          <p:nvPr/>
        </p:nvGrpSpPr>
        <p:grpSpPr>
          <a:xfrm>
            <a:off x="5265873" y="3261445"/>
            <a:ext cx="539142" cy="433080"/>
            <a:chOff x="1390497" y="3261445"/>
            <a:chExt cx="539142" cy="433080"/>
          </a:xfrm>
        </p:grpSpPr>
        <p:sp>
          <p:nvSpPr>
            <p:cNvPr id="19" name="Down Arrow 18"/>
            <p:cNvSpPr/>
            <p:nvPr/>
          </p:nvSpPr>
          <p:spPr>
            <a:xfrm>
              <a:off x="1390497" y="3261445"/>
              <a:ext cx="539142" cy="433080"/>
            </a:xfrm>
            <a:prstGeom prst="downArrow">
              <a:avLst>
                <a:gd name="adj1" fmla="val 50000"/>
                <a:gd name="adj2" fmla="val 58163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404248" y="3320138"/>
              <a:ext cx="51809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blur</a:t>
              </a:r>
            </a:p>
          </p:txBody>
        </p:sp>
      </p:grpSp>
      <p:grpSp>
        <p:nvGrpSpPr>
          <p:cNvPr id="3" name="Group 51"/>
          <p:cNvGrpSpPr/>
          <p:nvPr/>
        </p:nvGrpSpPr>
        <p:grpSpPr>
          <a:xfrm>
            <a:off x="4390407" y="3777332"/>
            <a:ext cx="2278578" cy="2993593"/>
            <a:chOff x="515031" y="3777331"/>
            <a:chExt cx="2278578" cy="2993593"/>
          </a:xfrm>
        </p:grpSpPr>
        <p:pic>
          <p:nvPicPr>
            <p:cNvPr id="104457" name="Picture 9" descr="C:\snavely\tmp\vg1b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5031" y="3861283"/>
              <a:ext cx="2215195" cy="2909641"/>
            </a:xfrm>
            <a:prstGeom prst="rect">
              <a:avLst/>
            </a:prstGeom>
            <a:noFill/>
          </p:spPr>
        </p:pic>
        <p:sp>
          <p:nvSpPr>
            <p:cNvPr id="22" name="TextBox 21"/>
            <p:cNvSpPr txBox="1"/>
            <p:nvPr/>
          </p:nvSpPr>
          <p:spPr>
            <a:xfrm>
              <a:off x="1741718" y="3777331"/>
              <a:ext cx="1051891" cy="584775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prstClr val="black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</a:rPr>
                <a:t>F</a:t>
              </a:r>
              <a:r>
                <a:rPr lang="en-US" sz="3200" b="1" baseline="-25000" dirty="0">
                  <a:solidFill>
                    <a:schemeClr val="bg1"/>
                  </a:solidFill>
                </a:rPr>
                <a:t>0</a:t>
              </a:r>
              <a:r>
                <a:rPr lang="en-US" sz="3200" b="1" dirty="0">
                  <a:solidFill>
                    <a:schemeClr val="bg1"/>
                  </a:solidFill>
                </a:rPr>
                <a:t>   H</a:t>
              </a:r>
              <a:endParaRPr lang="en-US" sz="3200" b="1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079172" y="3864430"/>
              <a:ext cx="389850" cy="584775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prstClr val="black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</a:rPr>
                <a:t>*</a:t>
              </a:r>
            </a:p>
          </p:txBody>
        </p:sp>
      </p:grpSp>
      <p:grpSp>
        <p:nvGrpSpPr>
          <p:cNvPr id="4" name="Group 47"/>
          <p:cNvGrpSpPr/>
          <p:nvPr/>
        </p:nvGrpSpPr>
        <p:grpSpPr>
          <a:xfrm>
            <a:off x="6052506" y="3217903"/>
            <a:ext cx="1076513" cy="433080"/>
            <a:chOff x="2177129" y="3217903"/>
            <a:chExt cx="1076513" cy="433080"/>
          </a:xfrm>
        </p:grpSpPr>
        <p:sp>
          <p:nvSpPr>
            <p:cNvPr id="24" name="Down Arrow 23"/>
            <p:cNvSpPr/>
            <p:nvPr/>
          </p:nvSpPr>
          <p:spPr>
            <a:xfrm rot="13480851">
              <a:off x="2435525" y="3217903"/>
              <a:ext cx="539140" cy="433080"/>
            </a:xfrm>
            <a:prstGeom prst="downArrow">
              <a:avLst>
                <a:gd name="adj1" fmla="val 50000"/>
                <a:gd name="adj2" fmla="val 58163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177129" y="3309249"/>
              <a:ext cx="107651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subsample</a:t>
              </a:r>
            </a:p>
          </p:txBody>
        </p:sp>
      </p:grpSp>
      <p:grpSp>
        <p:nvGrpSpPr>
          <p:cNvPr id="5" name="Group 48"/>
          <p:cNvGrpSpPr/>
          <p:nvPr/>
        </p:nvGrpSpPr>
        <p:grpSpPr>
          <a:xfrm>
            <a:off x="7247073" y="3261445"/>
            <a:ext cx="539142" cy="433080"/>
            <a:chOff x="3371697" y="3261445"/>
            <a:chExt cx="539142" cy="433080"/>
          </a:xfrm>
        </p:grpSpPr>
        <p:sp>
          <p:nvSpPr>
            <p:cNvPr id="26" name="Down Arrow 25"/>
            <p:cNvSpPr/>
            <p:nvPr/>
          </p:nvSpPr>
          <p:spPr>
            <a:xfrm>
              <a:off x="3371697" y="3261445"/>
              <a:ext cx="539142" cy="433080"/>
            </a:xfrm>
            <a:prstGeom prst="downArrow">
              <a:avLst>
                <a:gd name="adj1" fmla="val 50000"/>
                <a:gd name="adj2" fmla="val 58163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385448" y="3320138"/>
              <a:ext cx="51809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blur</a:t>
              </a: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7892236" y="3217899"/>
            <a:ext cx="1076513" cy="433080"/>
            <a:chOff x="4016859" y="3217899"/>
            <a:chExt cx="1076513" cy="433080"/>
          </a:xfrm>
        </p:grpSpPr>
        <p:sp>
          <p:nvSpPr>
            <p:cNvPr id="28" name="Down Arrow 27"/>
            <p:cNvSpPr/>
            <p:nvPr/>
          </p:nvSpPr>
          <p:spPr>
            <a:xfrm rot="13480851">
              <a:off x="4275255" y="3217899"/>
              <a:ext cx="539140" cy="433080"/>
            </a:xfrm>
            <a:prstGeom prst="downArrow">
              <a:avLst>
                <a:gd name="adj1" fmla="val 50000"/>
                <a:gd name="adj2" fmla="val 58163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016859" y="3298359"/>
              <a:ext cx="107651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subsample</a:t>
              </a: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9111401" y="2960899"/>
            <a:ext cx="5389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…</a:t>
            </a:r>
          </a:p>
        </p:txBody>
      </p:sp>
      <p:pic>
        <p:nvPicPr>
          <p:cNvPr id="104462" name="Picture 14" descr="C:\snavely\tmp\vg8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95618" y="3844336"/>
            <a:ext cx="280416" cy="368046"/>
          </a:xfrm>
          <a:prstGeom prst="rect">
            <a:avLst/>
          </a:prstGeom>
          <a:noFill/>
        </p:spPr>
      </p:pic>
      <p:pic>
        <p:nvPicPr>
          <p:cNvPr id="104463" name="Picture 15" descr="C:\snavely\tmp\vg1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134208" y="2938728"/>
            <a:ext cx="140208" cy="184023"/>
          </a:xfrm>
          <a:prstGeom prst="rect">
            <a:avLst/>
          </a:prstGeom>
          <a:noFill/>
        </p:spPr>
      </p:pic>
      <p:pic>
        <p:nvPicPr>
          <p:cNvPr id="104464" name="Picture 16" descr="C:\snavely\tmp\vg16b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134208" y="3844337"/>
            <a:ext cx="140208" cy="184023"/>
          </a:xfrm>
          <a:prstGeom prst="rect">
            <a:avLst/>
          </a:prstGeom>
          <a:noFill/>
        </p:spPr>
      </p:pic>
      <p:pic>
        <p:nvPicPr>
          <p:cNvPr id="104465" name="Picture 17" descr="C:\snavely\tmp\vg3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542423" y="3026358"/>
            <a:ext cx="70104" cy="96393"/>
          </a:xfrm>
          <a:prstGeom prst="rect">
            <a:avLst/>
          </a:prstGeom>
          <a:noFill/>
        </p:spPr>
      </p:pic>
      <p:grpSp>
        <p:nvGrpSpPr>
          <p:cNvPr id="7" name="Group 52"/>
          <p:cNvGrpSpPr/>
          <p:nvPr/>
        </p:nvGrpSpPr>
        <p:grpSpPr>
          <a:xfrm>
            <a:off x="7011273" y="1655788"/>
            <a:ext cx="1169347" cy="1461986"/>
            <a:chOff x="3135896" y="1655788"/>
            <a:chExt cx="1169347" cy="1461986"/>
          </a:xfrm>
        </p:grpSpPr>
        <p:pic>
          <p:nvPicPr>
            <p:cNvPr id="104458" name="Picture 10" descr="C:\snavely\tmp\vg2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135896" y="1655788"/>
              <a:ext cx="1107598" cy="1459216"/>
            </a:xfrm>
            <a:prstGeom prst="rect">
              <a:avLst/>
            </a:prstGeom>
            <a:noFill/>
          </p:spPr>
        </p:pic>
        <p:sp>
          <p:nvSpPr>
            <p:cNvPr id="39" name="TextBox 38"/>
            <p:cNvSpPr txBox="1"/>
            <p:nvPr/>
          </p:nvSpPr>
          <p:spPr>
            <a:xfrm>
              <a:off x="3875317" y="2656109"/>
              <a:ext cx="429926" cy="461665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prstClr val="black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F</a:t>
              </a:r>
              <a:r>
                <a:rPr lang="en-US" sz="2400" b="1" baseline="-25000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8" name="Group 53"/>
          <p:cNvGrpSpPr/>
          <p:nvPr/>
        </p:nvGrpSpPr>
        <p:grpSpPr>
          <a:xfrm>
            <a:off x="7011273" y="3799099"/>
            <a:ext cx="1210913" cy="1521196"/>
            <a:chOff x="3135896" y="3799099"/>
            <a:chExt cx="1210913" cy="1521196"/>
          </a:xfrm>
        </p:grpSpPr>
        <p:pic>
          <p:nvPicPr>
            <p:cNvPr id="104459" name="Picture 11" descr="C:\snavely\tmp\vg2b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135896" y="3861079"/>
              <a:ext cx="1107598" cy="1459216"/>
            </a:xfrm>
            <a:prstGeom prst="rect">
              <a:avLst/>
            </a:prstGeom>
            <a:noFill/>
          </p:spPr>
        </p:pic>
        <p:sp>
          <p:nvSpPr>
            <p:cNvPr id="40" name="TextBox 39"/>
            <p:cNvSpPr txBox="1"/>
            <p:nvPr/>
          </p:nvSpPr>
          <p:spPr>
            <a:xfrm>
              <a:off x="3516132" y="3799099"/>
              <a:ext cx="830677" cy="461665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prstClr val="black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F</a:t>
              </a:r>
              <a:r>
                <a:rPr lang="en-US" sz="2400" b="1" baseline="-25000" dirty="0">
                  <a:solidFill>
                    <a:schemeClr val="bg1"/>
                  </a:solidFill>
                </a:rPr>
                <a:t>1</a:t>
              </a:r>
              <a:r>
                <a:rPr lang="en-US" sz="2400" b="1" dirty="0">
                  <a:solidFill>
                    <a:schemeClr val="bg1"/>
                  </a:solidFill>
                </a:rPr>
                <a:t>   H</a:t>
              </a:r>
              <a:endParaRPr lang="en-US" sz="2400" b="1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777384" y="3886198"/>
              <a:ext cx="338554" cy="461665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prstClr val="black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</a:rPr>
                <a:t>*</a:t>
              </a:r>
            </a:p>
          </p:txBody>
        </p:sp>
      </p:grpSp>
      <p:grpSp>
        <p:nvGrpSpPr>
          <p:cNvPr id="9" name="Group 54"/>
          <p:cNvGrpSpPr/>
          <p:nvPr/>
        </p:nvGrpSpPr>
        <p:grpSpPr>
          <a:xfrm>
            <a:off x="8654558" y="2402354"/>
            <a:ext cx="619037" cy="753719"/>
            <a:chOff x="4779181" y="2402353"/>
            <a:chExt cx="619037" cy="753719"/>
          </a:xfrm>
        </p:grpSpPr>
        <p:pic>
          <p:nvPicPr>
            <p:cNvPr id="104455" name="Picture 7" descr="C:\snavely\tmp\vg4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779181" y="2402353"/>
              <a:ext cx="553799" cy="729608"/>
            </a:xfrm>
            <a:prstGeom prst="rect">
              <a:avLst/>
            </a:prstGeom>
            <a:noFill/>
          </p:spPr>
        </p:pic>
        <p:sp>
          <p:nvSpPr>
            <p:cNvPr id="44" name="TextBox 43"/>
            <p:cNvSpPr txBox="1"/>
            <p:nvPr/>
          </p:nvSpPr>
          <p:spPr>
            <a:xfrm>
              <a:off x="5029206" y="2786740"/>
              <a:ext cx="369012" cy="369332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prstClr val="black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F</a:t>
              </a:r>
              <a:r>
                <a:rPr lang="en-US" b="1" baseline="-25000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pic>
        <p:nvPicPr>
          <p:cNvPr id="104460" name="Picture 12" descr="C:\snavely\tmp\vg4b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654558" y="3844336"/>
            <a:ext cx="553799" cy="729608"/>
          </a:xfrm>
          <a:prstGeom prst="rect">
            <a:avLst/>
          </a:prstGeom>
          <a:noFill/>
        </p:spPr>
      </p:pic>
      <p:grpSp>
        <p:nvGrpSpPr>
          <p:cNvPr id="10" name="Group 50"/>
          <p:cNvGrpSpPr/>
          <p:nvPr/>
        </p:nvGrpSpPr>
        <p:grpSpPr>
          <a:xfrm>
            <a:off x="4383289" y="190711"/>
            <a:ext cx="2236360" cy="2938315"/>
            <a:chOff x="507913" y="190710"/>
            <a:chExt cx="2236360" cy="2938315"/>
          </a:xfrm>
        </p:grpSpPr>
        <p:pic>
          <p:nvPicPr>
            <p:cNvPr id="104456" name="Picture 8" descr="C:\snavely\tmp\vg.pn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507913" y="190710"/>
              <a:ext cx="2236360" cy="2938315"/>
            </a:xfrm>
            <a:prstGeom prst="rect">
              <a:avLst/>
            </a:prstGeom>
            <a:noFill/>
          </p:spPr>
        </p:pic>
        <p:sp>
          <p:nvSpPr>
            <p:cNvPr id="21" name="TextBox 20"/>
            <p:cNvSpPr txBox="1"/>
            <p:nvPr/>
          </p:nvSpPr>
          <p:spPr>
            <a:xfrm>
              <a:off x="2220686" y="2525477"/>
              <a:ext cx="513282" cy="584775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prstClr val="black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</a:rPr>
                <a:t>F</a:t>
              </a:r>
              <a:r>
                <a:rPr lang="en-US" sz="3200" b="1" baseline="-25000" dirty="0">
                  <a:solidFill>
                    <a:schemeClr val="bg1"/>
                  </a:solidFill>
                </a:rPr>
                <a:t>0</a:t>
              </a:r>
            </a:p>
          </p:txBody>
        </p:sp>
      </p:grpSp>
      <p:sp>
        <p:nvSpPr>
          <p:cNvPr id="57" name="Rectangle 56"/>
          <p:cNvSpPr/>
          <p:nvPr/>
        </p:nvSpPr>
        <p:spPr>
          <a:xfrm>
            <a:off x="4310744" y="3799118"/>
            <a:ext cx="6553255" cy="3298371"/>
          </a:xfrm>
          <a:prstGeom prst="rect">
            <a:avLst/>
          </a:prstGeom>
          <a:solidFill>
            <a:schemeClr val="bg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2898087" y="-616559"/>
            <a:ext cx="1656223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00" dirty="0">
                <a:latin typeface="Times New Roman" pitchFamily="18" charset="0"/>
                <a:cs typeface="Times New Roman" pitchFamily="18" charset="0"/>
              </a:rPr>
              <a:t>{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777386" y="1200841"/>
            <a:ext cx="18728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/>
              <a:t>Gaussian pyramid</a:t>
            </a:r>
          </a:p>
        </p:txBody>
      </p:sp>
    </p:spTree>
    <p:extLst>
      <p:ext uri="{BB962C8B-B14F-4D97-AF65-F5344CB8AC3E}">
        <p14:creationId xmlns:p14="http://schemas.microsoft.com/office/powerpoint/2010/main" val="5803487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18" name="Rectangle 2"/>
          <p:cNvSpPr>
            <a:spLocks noGrp="1" noChangeArrowheads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2209800" y="239490"/>
            <a:ext cx="8153400" cy="838200"/>
          </a:xfrm>
        </p:spPr>
        <p:txBody>
          <a:bodyPr>
            <a:normAutofit fontScale="90000"/>
          </a:bodyPr>
          <a:lstStyle/>
          <a:p>
            <a:r>
              <a:rPr lang="en-US" dirty="0"/>
              <a:t>Gaussian pyramids </a:t>
            </a:r>
            <a:br>
              <a:rPr lang="en-US" dirty="0"/>
            </a:br>
            <a:r>
              <a:rPr lang="en-US" dirty="0"/>
              <a:t>[Burt and </a:t>
            </a:r>
            <a:r>
              <a:rPr lang="en-US" dirty="0" err="1"/>
              <a:t>Adelson</a:t>
            </a:r>
            <a:r>
              <a:rPr lang="en-US" dirty="0"/>
              <a:t>, 1983]</a:t>
            </a:r>
          </a:p>
        </p:txBody>
      </p:sp>
      <p:graphicFrame>
        <p:nvGraphicFramePr>
          <p:cNvPr id="470019" name="Object 3"/>
          <p:cNvGraphicFramePr>
            <a:graphicFrameLocks noChangeAspect="1"/>
          </p:cNvGraphicFramePr>
          <p:nvPr>
            <p:custDataLst>
              <p:tags r:id="rId3"/>
            </p:custDataLst>
            <p:extLst/>
          </p:nvPr>
        </p:nvGraphicFramePr>
        <p:xfrm>
          <a:off x="2743200" y="1295401"/>
          <a:ext cx="5715000" cy="39902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Photo Editor Photo" r:id="rId7" imgW="4896533" imgH="3419952" progId="">
                  <p:embed/>
                </p:oleObj>
              </mc:Choice>
              <mc:Fallback>
                <p:oleObj name="Photo Editor Photo" r:id="rId7" imgW="4896533" imgH="3419952" progId="">
                  <p:embed/>
                  <p:pic>
                    <p:nvPicPr>
                      <p:cNvPr id="47001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1295401"/>
                        <a:ext cx="5715000" cy="39902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0020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828800" y="5127172"/>
            <a:ext cx="8839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endParaRPr lang="en-US" dirty="0"/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dirty="0"/>
              <a:t>In computer graphics, a </a:t>
            </a:r>
            <a:r>
              <a:rPr lang="en-US" i="1" dirty="0" err="1"/>
              <a:t>mip</a:t>
            </a:r>
            <a:r>
              <a:rPr lang="en-US" i="1" dirty="0"/>
              <a:t> map </a:t>
            </a:r>
            <a:r>
              <a:rPr lang="en-US" dirty="0"/>
              <a:t>[Williams, 1983]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dirty="0"/>
              <a:t>Gaussian Pyramids have all sorts of applications in computer vision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9209321" y="6491289"/>
            <a:ext cx="1371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Source: S. Seitz</a:t>
            </a:r>
          </a:p>
        </p:txBody>
      </p:sp>
      <p:sp>
        <p:nvSpPr>
          <p:cNvPr id="2" name="Rectangle 1"/>
          <p:cNvSpPr/>
          <p:nvPr/>
        </p:nvSpPr>
        <p:spPr>
          <a:xfrm>
            <a:off x="6553200" y="2057400"/>
            <a:ext cx="2514600" cy="3276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410200" y="4451928"/>
            <a:ext cx="1981200" cy="8058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7969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Gaussian pyramids - Searching over scales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3338" y="1920976"/>
            <a:ext cx="5092262" cy="283456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420945" y="4014927"/>
            <a:ext cx="666844" cy="54820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704084" y="2977878"/>
            <a:ext cx="294288" cy="23828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09041" y="2874580"/>
            <a:ext cx="1334814" cy="133481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746124" y="3541988"/>
            <a:ext cx="536028" cy="38888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561083" y="3618002"/>
            <a:ext cx="536028" cy="38888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973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1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Gaussian pyramids - Searching over scales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662105" y="3617975"/>
            <a:ext cx="5092262" cy="2834560"/>
            <a:chOff x="138105" y="3617975"/>
            <a:chExt cx="5092262" cy="283456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8105" y="3617975"/>
              <a:ext cx="5092262" cy="283456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2437277" y="4640361"/>
              <a:ext cx="305924" cy="278480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85243" y="1881352"/>
            <a:ext cx="1334814" cy="1334814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4216220" y="1966627"/>
            <a:ext cx="2470912" cy="1375410"/>
            <a:chOff x="5933200" y="3617975"/>
            <a:chExt cx="2470912" cy="137541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33200" y="3617975"/>
              <a:ext cx="2470912" cy="1375410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6471595" y="4426427"/>
              <a:ext cx="305924" cy="278480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433943" y="4597191"/>
              <a:ext cx="305924" cy="278480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889077" y="3098452"/>
            <a:ext cx="3641344" cy="2026920"/>
            <a:chOff x="5462876" y="4889785"/>
            <a:chExt cx="3641344" cy="2026920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62876" y="4889785"/>
              <a:ext cx="3641344" cy="202692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7168656" y="6087125"/>
              <a:ext cx="305924" cy="278480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205149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49954" name="Object 2"/>
          <p:cNvGraphicFramePr>
            <a:graphicFrameLocks noChangeAspect="1"/>
          </p:cNvGraphicFramePr>
          <p:nvPr/>
        </p:nvGraphicFramePr>
        <p:xfrm>
          <a:off x="5548314" y="1235076"/>
          <a:ext cx="2732087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Equation" r:id="rId4" imgW="2260440" imgH="330120" progId="Equation.3">
                  <p:embed/>
                </p:oleObj>
              </mc:Choice>
              <mc:Fallback>
                <p:oleObj name="Equation" r:id="rId4" imgW="2260440" imgH="330120" progId="Equation.3">
                  <p:embed/>
                  <p:pic>
                    <p:nvPicPr>
                      <p:cNvPr id="114995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8314" y="1235076"/>
                        <a:ext cx="2732087" cy="423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9955" name="Object 3"/>
          <p:cNvGraphicFramePr>
            <a:graphicFrameLocks noChangeAspect="1"/>
          </p:cNvGraphicFramePr>
          <p:nvPr/>
        </p:nvGraphicFramePr>
        <p:xfrm>
          <a:off x="5984875" y="3043238"/>
          <a:ext cx="306388" cy="37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Equation" r:id="rId6" imgW="253800" imgH="291960" progId="Equation.3">
                  <p:embed/>
                </p:oleObj>
              </mc:Choice>
              <mc:Fallback>
                <p:oleObj name="Equation" r:id="rId6" imgW="253800" imgH="291960" progId="Equation.3">
                  <p:embed/>
                  <p:pic>
                    <p:nvPicPr>
                      <p:cNvPr id="114995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4875" y="3043238"/>
                        <a:ext cx="306388" cy="373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49956" name="Picture 4"/>
          <p:cNvPicPr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999414" y="3886201"/>
            <a:ext cx="2439987" cy="24495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149957" name="Picture 5"/>
          <p:cNvPicPr>
            <a:picLocks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137650" y="2514600"/>
            <a:ext cx="1225550" cy="1225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149958" name="Picture 6"/>
          <p:cNvPicPr>
            <a:picLocks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64700" y="1739900"/>
            <a:ext cx="622300" cy="622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149959" name="Picture 7"/>
          <p:cNvPicPr>
            <a:picLocks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99650" y="1339850"/>
            <a:ext cx="311150" cy="311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7660" name="Picture 8"/>
          <p:cNvPicPr>
            <a:picLocks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195888" y="1111250"/>
            <a:ext cx="152400" cy="152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7661" name="Picture 9"/>
          <p:cNvPicPr>
            <a:picLocks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119688" y="1409700"/>
            <a:ext cx="3048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7662" name="Picture 10"/>
          <p:cNvPicPr>
            <a:picLocks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967288" y="1828800"/>
            <a:ext cx="609600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7663" name="Picture 11"/>
          <p:cNvPicPr>
            <a:picLocks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673601" y="2592388"/>
            <a:ext cx="1217613" cy="12176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7664" name="Picture 12"/>
          <p:cNvPicPr>
            <a:picLocks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130676" y="3887788"/>
            <a:ext cx="2436813" cy="24368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7665" name="Rectangle 13"/>
          <p:cNvSpPr>
            <a:spLocks noChangeArrowheads="1"/>
          </p:cNvSpPr>
          <p:nvPr/>
        </p:nvSpPr>
        <p:spPr bwMode="auto">
          <a:xfrm>
            <a:off x="3048000" y="128589"/>
            <a:ext cx="6400800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3600">
                <a:latin typeface="Arial" charset="0"/>
              </a:rPr>
              <a:t>The Gaussian Pyramid</a:t>
            </a:r>
          </a:p>
        </p:txBody>
      </p:sp>
      <p:sp>
        <p:nvSpPr>
          <p:cNvPr id="27666" name="Rectangle 14"/>
          <p:cNvSpPr>
            <a:spLocks noChangeArrowheads="1"/>
          </p:cNvSpPr>
          <p:nvPr/>
        </p:nvSpPr>
        <p:spPr bwMode="auto">
          <a:xfrm>
            <a:off x="1905001" y="6129338"/>
            <a:ext cx="2257029" cy="4283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200" b="1">
                <a:latin typeface="Arial" charset="0"/>
              </a:rPr>
              <a:t>High resolution</a:t>
            </a:r>
          </a:p>
        </p:txBody>
      </p:sp>
      <p:sp>
        <p:nvSpPr>
          <p:cNvPr id="27667" name="Line 15"/>
          <p:cNvSpPr>
            <a:spLocks noChangeShapeType="1"/>
          </p:cNvSpPr>
          <p:nvPr/>
        </p:nvSpPr>
        <p:spPr bwMode="auto">
          <a:xfrm flipV="1">
            <a:off x="2059361" y="1339850"/>
            <a:ext cx="0" cy="4621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8" name="Rectangle 16"/>
          <p:cNvSpPr>
            <a:spLocks noChangeArrowheads="1"/>
          </p:cNvSpPr>
          <p:nvPr/>
        </p:nvSpPr>
        <p:spPr bwMode="auto">
          <a:xfrm>
            <a:off x="1944689" y="884238"/>
            <a:ext cx="2194513" cy="4283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200" b="1">
                <a:latin typeface="Arial" charset="0"/>
              </a:rPr>
              <a:t>Low resolution</a:t>
            </a:r>
          </a:p>
        </p:txBody>
      </p:sp>
      <p:graphicFrame>
        <p:nvGraphicFramePr>
          <p:cNvPr id="27652" name="Object 17"/>
          <p:cNvGraphicFramePr>
            <a:graphicFrameLocks noChangeAspect="1"/>
          </p:cNvGraphicFramePr>
          <p:nvPr>
            <p:extLst/>
          </p:nvPr>
        </p:nvGraphicFramePr>
        <p:xfrm>
          <a:off x="2630835" y="4529139"/>
          <a:ext cx="1363663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Equation" r:id="rId17" imgW="1130040" imgH="291960" progId="Equation.3">
                  <p:embed/>
                </p:oleObj>
              </mc:Choice>
              <mc:Fallback>
                <p:oleObj name="Equation" r:id="rId17" imgW="1130040" imgH="291960" progId="Equation.3">
                  <p:embed/>
                  <p:pic>
                    <p:nvPicPr>
                      <p:cNvPr id="27652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0835" y="4529139"/>
                        <a:ext cx="1363663" cy="37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9970" name="Object 18"/>
          <p:cNvGraphicFramePr>
            <a:graphicFrameLocks noChangeAspect="1"/>
          </p:cNvGraphicFramePr>
          <p:nvPr>
            <p:extLst/>
          </p:nvPr>
        </p:nvGraphicFramePr>
        <p:xfrm>
          <a:off x="5984876" y="3046226"/>
          <a:ext cx="2701925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Equation" r:id="rId19" imgW="2234880" imgH="330120" progId="Equation.3">
                  <p:embed/>
                </p:oleObj>
              </mc:Choice>
              <mc:Fallback>
                <p:oleObj name="Equation" r:id="rId19" imgW="2234880" imgH="330120" progId="Equation.3">
                  <p:embed/>
                  <p:pic>
                    <p:nvPicPr>
                      <p:cNvPr id="114997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4876" y="3046226"/>
                        <a:ext cx="2701925" cy="4238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9971" name="Object 19"/>
          <p:cNvGraphicFramePr>
            <a:graphicFrameLocks noChangeAspect="1"/>
          </p:cNvGraphicFramePr>
          <p:nvPr/>
        </p:nvGraphicFramePr>
        <p:xfrm>
          <a:off x="5735639" y="1895475"/>
          <a:ext cx="2701925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Equation" r:id="rId21" imgW="2234880" imgH="330120" progId="Equation.3">
                  <p:embed/>
                </p:oleObj>
              </mc:Choice>
              <mc:Fallback>
                <p:oleObj name="Equation" r:id="rId21" imgW="2234880" imgH="330120" progId="Equation.3">
                  <p:embed/>
                  <p:pic>
                    <p:nvPicPr>
                      <p:cNvPr id="1149971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5639" y="1895475"/>
                        <a:ext cx="2701925" cy="425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9972" name="Object 20"/>
          <p:cNvGraphicFramePr>
            <a:graphicFrameLocks noChangeAspect="1"/>
          </p:cNvGraphicFramePr>
          <p:nvPr/>
        </p:nvGraphicFramePr>
        <p:xfrm>
          <a:off x="5486400" y="838201"/>
          <a:ext cx="2732088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Equation" r:id="rId23" imgW="2260440" imgH="330120" progId="Equation.3">
                  <p:embed/>
                </p:oleObj>
              </mc:Choice>
              <mc:Fallback>
                <p:oleObj name="Equation" r:id="rId23" imgW="2260440" imgH="330120" progId="Equation.3">
                  <p:embed/>
                  <p:pic>
                    <p:nvPicPr>
                      <p:cNvPr id="1149972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838201"/>
                        <a:ext cx="2732088" cy="423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5715000" y="4529133"/>
            <a:ext cx="2286000" cy="428624"/>
            <a:chOff x="3024" y="2853"/>
            <a:chExt cx="1440" cy="270"/>
          </a:xfrm>
        </p:grpSpPr>
        <p:sp>
          <p:nvSpPr>
            <p:cNvPr id="27692" name="Line 22"/>
            <p:cNvSpPr>
              <a:spLocks noChangeShapeType="1"/>
            </p:cNvSpPr>
            <p:nvPr/>
          </p:nvSpPr>
          <p:spPr bwMode="auto">
            <a:xfrm>
              <a:off x="3024" y="3072"/>
              <a:ext cx="144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93" name="Rectangle 23"/>
            <p:cNvSpPr>
              <a:spLocks noChangeArrowheads="1"/>
            </p:cNvSpPr>
            <p:nvPr/>
          </p:nvSpPr>
          <p:spPr bwMode="auto">
            <a:xfrm>
              <a:off x="3403" y="2853"/>
              <a:ext cx="451" cy="27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200" b="1">
                  <a:solidFill>
                    <a:srgbClr val="FF0000"/>
                  </a:solidFill>
                  <a:latin typeface="Arial" charset="0"/>
                </a:rPr>
                <a:t>blur</a:t>
              </a:r>
            </a:p>
          </p:txBody>
        </p:sp>
      </p:grp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5562600" y="2776535"/>
            <a:ext cx="3581400" cy="428624"/>
            <a:chOff x="2688" y="1749"/>
            <a:chExt cx="2256" cy="270"/>
          </a:xfrm>
        </p:grpSpPr>
        <p:sp>
          <p:nvSpPr>
            <p:cNvPr id="27690" name="Line 25"/>
            <p:cNvSpPr>
              <a:spLocks noChangeShapeType="1"/>
            </p:cNvSpPr>
            <p:nvPr/>
          </p:nvSpPr>
          <p:spPr bwMode="auto">
            <a:xfrm>
              <a:off x="2688" y="1968"/>
              <a:ext cx="225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91" name="Rectangle 26"/>
            <p:cNvSpPr>
              <a:spLocks noChangeArrowheads="1"/>
            </p:cNvSpPr>
            <p:nvPr/>
          </p:nvSpPr>
          <p:spPr bwMode="auto">
            <a:xfrm>
              <a:off x="3403" y="1749"/>
              <a:ext cx="451" cy="27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200" b="1">
                  <a:solidFill>
                    <a:srgbClr val="FF0000"/>
                  </a:solidFill>
                  <a:latin typeface="Arial" charset="0"/>
                </a:rPr>
                <a:t>blur</a:t>
              </a:r>
            </a:p>
          </p:txBody>
        </p:sp>
      </p:grp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5410200" y="1709736"/>
            <a:ext cx="4191000" cy="428624"/>
            <a:chOff x="2544" y="1077"/>
            <a:chExt cx="2640" cy="270"/>
          </a:xfrm>
        </p:grpSpPr>
        <p:sp>
          <p:nvSpPr>
            <p:cNvPr id="27688" name="Line 28"/>
            <p:cNvSpPr>
              <a:spLocks noChangeShapeType="1"/>
            </p:cNvSpPr>
            <p:nvPr/>
          </p:nvSpPr>
          <p:spPr bwMode="auto">
            <a:xfrm>
              <a:off x="2544" y="1296"/>
              <a:ext cx="264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9" name="Rectangle 29"/>
            <p:cNvSpPr>
              <a:spLocks noChangeArrowheads="1"/>
            </p:cNvSpPr>
            <p:nvPr/>
          </p:nvSpPr>
          <p:spPr bwMode="auto">
            <a:xfrm>
              <a:off x="3408" y="1077"/>
              <a:ext cx="451" cy="27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200" b="1">
                  <a:solidFill>
                    <a:srgbClr val="FF0000"/>
                  </a:solidFill>
                  <a:latin typeface="Arial" charset="0"/>
                </a:rPr>
                <a:t>blur</a:t>
              </a:r>
            </a:p>
          </p:txBody>
        </p:sp>
      </p:grpSp>
      <p:grpSp>
        <p:nvGrpSpPr>
          <p:cNvPr id="5" name="Group 30"/>
          <p:cNvGrpSpPr>
            <a:grpSpLocks/>
          </p:cNvGrpSpPr>
          <p:nvPr/>
        </p:nvGrpSpPr>
        <p:grpSpPr bwMode="auto">
          <a:xfrm>
            <a:off x="5181600" y="3124200"/>
            <a:ext cx="2863850" cy="1752600"/>
            <a:chOff x="2688" y="1968"/>
            <a:chExt cx="1804" cy="1104"/>
          </a:xfrm>
        </p:grpSpPr>
        <p:sp>
          <p:nvSpPr>
            <p:cNvPr id="27686" name="Line 31"/>
            <p:cNvSpPr>
              <a:spLocks noChangeShapeType="1"/>
            </p:cNvSpPr>
            <p:nvPr/>
          </p:nvSpPr>
          <p:spPr bwMode="auto">
            <a:xfrm flipH="1" flipV="1">
              <a:off x="2688" y="1968"/>
              <a:ext cx="1776" cy="110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7" name="Rectangle 32"/>
            <p:cNvSpPr>
              <a:spLocks noChangeArrowheads="1"/>
            </p:cNvSpPr>
            <p:nvPr/>
          </p:nvSpPr>
          <p:spPr bwMode="auto">
            <a:xfrm rot="1953929">
              <a:off x="3387" y="2503"/>
              <a:ext cx="1105" cy="27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200" b="1">
                  <a:solidFill>
                    <a:srgbClr val="FF0000"/>
                  </a:solidFill>
                  <a:latin typeface="Arial" charset="0"/>
                </a:rPr>
                <a:t>sub-sample</a:t>
              </a:r>
            </a:p>
          </p:txBody>
        </p:sp>
      </p:grpSp>
      <p:grpSp>
        <p:nvGrpSpPr>
          <p:cNvPr id="6" name="Group 33"/>
          <p:cNvGrpSpPr>
            <a:grpSpLocks/>
          </p:cNvGrpSpPr>
          <p:nvPr/>
        </p:nvGrpSpPr>
        <p:grpSpPr bwMode="auto">
          <a:xfrm>
            <a:off x="5410200" y="2057400"/>
            <a:ext cx="3733800" cy="1066800"/>
            <a:chOff x="2544" y="1296"/>
            <a:chExt cx="2352" cy="672"/>
          </a:xfrm>
        </p:grpSpPr>
        <p:sp>
          <p:nvSpPr>
            <p:cNvPr id="27684" name="Line 34"/>
            <p:cNvSpPr>
              <a:spLocks noChangeShapeType="1"/>
            </p:cNvSpPr>
            <p:nvPr/>
          </p:nvSpPr>
          <p:spPr bwMode="auto">
            <a:xfrm flipH="1" flipV="1">
              <a:off x="2544" y="1296"/>
              <a:ext cx="2352" cy="67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5" name="Rectangle 35"/>
            <p:cNvSpPr>
              <a:spLocks noChangeArrowheads="1"/>
            </p:cNvSpPr>
            <p:nvPr/>
          </p:nvSpPr>
          <p:spPr bwMode="auto">
            <a:xfrm rot="920934">
              <a:off x="3683" y="1552"/>
              <a:ext cx="1105" cy="27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200" b="1">
                  <a:solidFill>
                    <a:srgbClr val="FF0000"/>
                  </a:solidFill>
                  <a:latin typeface="Arial" charset="0"/>
                </a:rPr>
                <a:t>sub-sample</a:t>
              </a:r>
            </a:p>
          </p:txBody>
        </p:sp>
      </p:grpSp>
      <p:grpSp>
        <p:nvGrpSpPr>
          <p:cNvPr id="7" name="Group 36"/>
          <p:cNvGrpSpPr>
            <a:grpSpLocks/>
          </p:cNvGrpSpPr>
          <p:nvPr/>
        </p:nvGrpSpPr>
        <p:grpSpPr bwMode="auto">
          <a:xfrm>
            <a:off x="5245100" y="1106489"/>
            <a:ext cx="4724400" cy="428626"/>
            <a:chOff x="2352" y="697"/>
            <a:chExt cx="2976" cy="270"/>
          </a:xfrm>
        </p:grpSpPr>
        <p:sp>
          <p:nvSpPr>
            <p:cNvPr id="27682" name="Line 37"/>
            <p:cNvSpPr>
              <a:spLocks noChangeShapeType="1"/>
            </p:cNvSpPr>
            <p:nvPr/>
          </p:nvSpPr>
          <p:spPr bwMode="auto">
            <a:xfrm flipH="1" flipV="1">
              <a:off x="2352" y="768"/>
              <a:ext cx="2976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3" name="Rectangle 38"/>
            <p:cNvSpPr>
              <a:spLocks noChangeArrowheads="1"/>
            </p:cNvSpPr>
            <p:nvPr/>
          </p:nvSpPr>
          <p:spPr bwMode="auto">
            <a:xfrm rot="257981">
              <a:off x="4218" y="697"/>
              <a:ext cx="1105" cy="27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200" b="1">
                  <a:solidFill>
                    <a:srgbClr val="FF0000"/>
                  </a:solidFill>
                  <a:latin typeface="Arial" charset="0"/>
                </a:rPr>
                <a:t>sub-sample</a:t>
              </a:r>
            </a:p>
          </p:txBody>
        </p:sp>
      </p:grpSp>
      <p:grpSp>
        <p:nvGrpSpPr>
          <p:cNvPr id="8" name="Group 39"/>
          <p:cNvGrpSpPr>
            <a:grpSpLocks/>
          </p:cNvGrpSpPr>
          <p:nvPr/>
        </p:nvGrpSpPr>
        <p:grpSpPr bwMode="auto">
          <a:xfrm>
            <a:off x="5334000" y="1176337"/>
            <a:ext cx="4572000" cy="428624"/>
            <a:chOff x="2448" y="741"/>
            <a:chExt cx="2880" cy="270"/>
          </a:xfrm>
        </p:grpSpPr>
        <p:sp>
          <p:nvSpPr>
            <p:cNvPr id="27680" name="Line 40"/>
            <p:cNvSpPr>
              <a:spLocks noChangeShapeType="1"/>
            </p:cNvSpPr>
            <p:nvPr/>
          </p:nvSpPr>
          <p:spPr bwMode="auto">
            <a:xfrm>
              <a:off x="2448" y="960"/>
              <a:ext cx="288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1" name="Rectangle 41"/>
            <p:cNvSpPr>
              <a:spLocks noChangeArrowheads="1"/>
            </p:cNvSpPr>
            <p:nvPr/>
          </p:nvSpPr>
          <p:spPr bwMode="auto">
            <a:xfrm>
              <a:off x="3408" y="741"/>
              <a:ext cx="451" cy="27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200" b="1">
                  <a:solidFill>
                    <a:srgbClr val="FF0000"/>
                  </a:solidFill>
                  <a:latin typeface="Arial" charset="0"/>
                </a:rPr>
                <a:t>blur</a:t>
              </a:r>
            </a:p>
          </p:txBody>
        </p:sp>
      </p:grpSp>
      <p:grpSp>
        <p:nvGrpSpPr>
          <p:cNvPr id="9" name="Group 42"/>
          <p:cNvGrpSpPr>
            <a:grpSpLocks/>
          </p:cNvGrpSpPr>
          <p:nvPr/>
        </p:nvGrpSpPr>
        <p:grpSpPr bwMode="auto">
          <a:xfrm>
            <a:off x="5334001" y="1524000"/>
            <a:ext cx="4327525" cy="533400"/>
            <a:chOff x="2448" y="960"/>
            <a:chExt cx="2726" cy="336"/>
          </a:xfrm>
        </p:grpSpPr>
        <p:sp>
          <p:nvSpPr>
            <p:cNvPr id="27678" name="Line 43"/>
            <p:cNvSpPr>
              <a:spLocks noChangeShapeType="1"/>
            </p:cNvSpPr>
            <p:nvPr/>
          </p:nvSpPr>
          <p:spPr bwMode="auto">
            <a:xfrm flipH="1" flipV="1">
              <a:off x="2448" y="960"/>
              <a:ext cx="2688" cy="33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9" name="Rectangle 44"/>
            <p:cNvSpPr>
              <a:spLocks noChangeArrowheads="1"/>
            </p:cNvSpPr>
            <p:nvPr/>
          </p:nvSpPr>
          <p:spPr bwMode="auto">
            <a:xfrm rot="380680">
              <a:off x="4069" y="1014"/>
              <a:ext cx="1105" cy="27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200" b="1">
                  <a:solidFill>
                    <a:srgbClr val="FF0000"/>
                  </a:solidFill>
                  <a:latin typeface="Arial" charset="0"/>
                </a:rPr>
                <a:t>sub-sample</a:t>
              </a:r>
            </a:p>
          </p:txBody>
        </p:sp>
      </p:grpSp>
      <p:sp>
        <p:nvSpPr>
          <p:cNvPr id="27677" name="Rectangle 45"/>
          <p:cNvSpPr>
            <a:spLocks noChangeArrowheads="1"/>
          </p:cNvSpPr>
          <p:nvPr/>
        </p:nvSpPr>
        <p:spPr bwMode="auto">
          <a:xfrm>
            <a:off x="2209800" y="4267200"/>
            <a:ext cx="45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545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9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9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9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9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9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9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9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9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4873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latin typeface="Calibri" charset="0"/>
              </a:rPr>
              <a:t>Gaussian pyramid and stack</a:t>
            </a:r>
          </a:p>
        </p:txBody>
      </p:sp>
      <p:pic>
        <p:nvPicPr>
          <p:cNvPr id="389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9388" y="990600"/>
            <a:ext cx="6119812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TextBox 3"/>
          <p:cNvSpPr txBox="1">
            <a:spLocks noChangeArrowheads="1"/>
          </p:cNvSpPr>
          <p:nvPr/>
        </p:nvSpPr>
        <p:spPr bwMode="auto">
          <a:xfrm>
            <a:off x="8855076" y="6488114"/>
            <a:ext cx="1812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Arial" charset="0"/>
              </a:rPr>
              <a:t>Source: Forsyth</a:t>
            </a:r>
          </a:p>
        </p:txBody>
      </p:sp>
    </p:spTree>
    <p:extLst>
      <p:ext uri="{BB962C8B-B14F-4D97-AF65-F5344CB8AC3E}">
        <p14:creationId xmlns:p14="http://schemas.microsoft.com/office/powerpoint/2010/main" val="35718763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Shape 41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3000">
                <a:uFill>
                  <a:solidFill/>
                </a:uFill>
              </a:rPr>
              <a:t>Memory Usage</a:t>
            </a:r>
          </a:p>
        </p:txBody>
      </p:sp>
      <p:sp>
        <p:nvSpPr>
          <p:cNvPr id="411" name="Shape 411"/>
          <p:cNvSpPr>
            <a:spLocks noGrp="1"/>
          </p:cNvSpPr>
          <p:nvPr>
            <p:ph type="body" idx="1"/>
          </p:nvPr>
        </p:nvSpPr>
        <p:spPr>
          <a:xfrm>
            <a:off x="1828800" y="1219200"/>
            <a:ext cx="8534400" cy="5486400"/>
          </a:xfrm>
          <a:prstGeom prst="rect">
            <a:avLst/>
          </a:prstGeom>
        </p:spPr>
        <p:txBody>
          <a:bodyPr/>
          <a:lstStyle>
            <a:lvl1pPr marL="384175">
              <a:buFont typeface="Helvetica"/>
            </a:lvl1pPr>
          </a:lstStyle>
          <a:p>
            <a:pPr lvl="0">
              <a:defRPr sz="1800">
                <a:uFillTx/>
              </a:defRPr>
            </a:pPr>
            <a:r>
              <a:rPr lang="en-US" sz="2600" dirty="0">
                <a:uFill>
                  <a:solidFill/>
                </a:uFill>
              </a:rPr>
              <a:t>Each color is a separate pyramid</a:t>
            </a:r>
          </a:p>
          <a:p>
            <a:pPr lvl="0">
              <a:defRPr sz="1800">
                <a:uFillTx/>
              </a:defRPr>
            </a:pPr>
            <a:r>
              <a:rPr lang="en-US" sz="2600" dirty="0">
                <a:uFill>
                  <a:solidFill/>
                </a:uFill>
              </a:rPr>
              <a:t>3 pyramids fit into 2W x 2H image</a:t>
            </a:r>
            <a:endParaRPr sz="2600" dirty="0">
              <a:uFill>
                <a:solidFill/>
              </a:uFill>
            </a:endParaRPr>
          </a:p>
        </p:txBody>
      </p:sp>
      <p:pic>
        <p:nvPicPr>
          <p:cNvPr id="412" name="mipmap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00274" y="2095500"/>
            <a:ext cx="4847297" cy="4271846"/>
          </a:xfrm>
          <a:prstGeom prst="rect">
            <a:avLst/>
          </a:prstGeom>
          <a:ln w="12700">
            <a:miter lim="400000"/>
          </a:ln>
        </p:spPr>
      </p:pic>
      <p:pic>
        <p:nvPicPr>
          <p:cNvPr id="413" name="dragonvtoc_sample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0" y="1752600"/>
            <a:ext cx="2514600" cy="2286000"/>
          </a:xfrm>
          <a:prstGeom prst="rect">
            <a:avLst/>
          </a:prstGeom>
          <a:ln w="12700">
            <a:miter lim="400000"/>
          </a:ln>
        </p:spPr>
      </p:pic>
      <p:sp>
        <p:nvSpPr>
          <p:cNvPr id="414" name="Shape 414"/>
          <p:cNvSpPr>
            <a:spLocks noGrp="1"/>
          </p:cNvSpPr>
          <p:nvPr>
            <p:ph type="sldNum" sz="quarter" idx="2"/>
          </p:nvPr>
        </p:nvSpPr>
        <p:spPr>
          <a:xfrm>
            <a:off x="10367011" y="6477000"/>
            <a:ext cx="307341" cy="2794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uFillTx/>
              </a:defRPr>
            </a:pPr>
            <a:fld id="{86CB4B4D-7CA3-9044-876B-883B54F8677D}" type="slidenum">
              <a:rPr>
                <a:uFill>
                  <a:solidFill/>
                </a:uFill>
              </a:rPr>
              <a:t>19</a:t>
            </a:fld>
            <a:endParaRPr>
              <a:uFill>
                <a:solidFill/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422109772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56784-1BE5-7A41-A593-0E5A5D30E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Aliasing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CC0EA2-F50B-C64E-91E5-86544B3817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Images are made up of high frequency and low frequency components</a:t>
            </a:r>
          </a:p>
          <a:p>
            <a:r>
              <a:rPr lang="en-US" dirty="0"/>
              <a:t>High frequency components: pixel-to-pixel details</a:t>
            </a:r>
          </a:p>
          <a:p>
            <a:r>
              <a:rPr lang="en-US" dirty="0"/>
              <a:t>Low frequency components: high-level structure</a:t>
            </a:r>
          </a:p>
          <a:p>
            <a:r>
              <a:rPr lang="en-US" dirty="0"/>
              <a:t>What subsampling should do: remove pixel-to-pixel details, keep high-level structure</a:t>
            </a:r>
          </a:p>
          <a:p>
            <a:r>
              <a:rPr lang="en-US" dirty="0"/>
              <a:t>What naïve subsampling does: converts pixel-to-pixel details to new coarse structures </a:t>
            </a:r>
            <a:r>
              <a:rPr lang="en-US" dirty="0">
                <a:sym typeface="Wingdings" pitchFamily="2" charset="2"/>
              </a:rPr>
              <a:t> problem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1012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45228-E320-8B4C-A931-EA8B4B21D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</a:t>
            </a:r>
            <a:r>
              <a:rPr lang="en-US" dirty="0" err="1"/>
              <a:t>upsampling</a:t>
            </a:r>
            <a:r>
              <a:rPr lang="en-US" dirty="0"/>
              <a:t>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06DD56-F8D1-0A49-92CB-31D8134393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Simple solution: Fill rest of the pixels with zeros</a:t>
            </a:r>
          </a:p>
          <a:p>
            <a:r>
              <a:rPr lang="en-US" dirty="0"/>
              <a:t>Obviously wrong. How can we do better?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C8C47FB-7241-6F4B-8D0A-ACA61BD60B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2841470"/>
              </p:ext>
            </p:extLst>
          </p:nvPr>
        </p:nvGraphicFramePr>
        <p:xfrm>
          <a:off x="2221570" y="3617428"/>
          <a:ext cx="2383884" cy="1811661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794628">
                  <a:extLst>
                    <a:ext uri="{9D8B030D-6E8A-4147-A177-3AD203B41FA5}">
                      <a16:colId xmlns:a16="http://schemas.microsoft.com/office/drawing/2014/main" val="3610566806"/>
                    </a:ext>
                  </a:extLst>
                </a:gridCol>
                <a:gridCol w="794628">
                  <a:extLst>
                    <a:ext uri="{9D8B030D-6E8A-4147-A177-3AD203B41FA5}">
                      <a16:colId xmlns:a16="http://schemas.microsoft.com/office/drawing/2014/main" val="2761438491"/>
                    </a:ext>
                  </a:extLst>
                </a:gridCol>
                <a:gridCol w="794628">
                  <a:extLst>
                    <a:ext uri="{9D8B030D-6E8A-4147-A177-3AD203B41FA5}">
                      <a16:colId xmlns:a16="http://schemas.microsoft.com/office/drawing/2014/main" val="3328955168"/>
                    </a:ext>
                  </a:extLst>
                </a:gridCol>
              </a:tblGrid>
              <a:tr h="60388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127395"/>
                  </a:ext>
                </a:extLst>
              </a:tr>
              <a:tr h="60388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0991352"/>
                  </a:ext>
                </a:extLst>
              </a:tr>
              <a:tr h="60388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2997564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46DBA8F-FC24-AE42-B139-EDD67C826C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0769875"/>
              </p:ext>
            </p:extLst>
          </p:nvPr>
        </p:nvGraphicFramePr>
        <p:xfrm>
          <a:off x="6742770" y="2473271"/>
          <a:ext cx="4064004" cy="4019604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677334">
                  <a:extLst>
                    <a:ext uri="{9D8B030D-6E8A-4147-A177-3AD203B41FA5}">
                      <a16:colId xmlns:a16="http://schemas.microsoft.com/office/drawing/2014/main" val="2647491787"/>
                    </a:ext>
                  </a:extLst>
                </a:gridCol>
                <a:gridCol w="677334">
                  <a:extLst>
                    <a:ext uri="{9D8B030D-6E8A-4147-A177-3AD203B41FA5}">
                      <a16:colId xmlns:a16="http://schemas.microsoft.com/office/drawing/2014/main" val="1162345994"/>
                    </a:ext>
                  </a:extLst>
                </a:gridCol>
                <a:gridCol w="677334">
                  <a:extLst>
                    <a:ext uri="{9D8B030D-6E8A-4147-A177-3AD203B41FA5}">
                      <a16:colId xmlns:a16="http://schemas.microsoft.com/office/drawing/2014/main" val="2960933843"/>
                    </a:ext>
                  </a:extLst>
                </a:gridCol>
                <a:gridCol w="677334">
                  <a:extLst>
                    <a:ext uri="{9D8B030D-6E8A-4147-A177-3AD203B41FA5}">
                      <a16:colId xmlns:a16="http://schemas.microsoft.com/office/drawing/2014/main" val="2200559323"/>
                    </a:ext>
                  </a:extLst>
                </a:gridCol>
                <a:gridCol w="677334">
                  <a:extLst>
                    <a:ext uri="{9D8B030D-6E8A-4147-A177-3AD203B41FA5}">
                      <a16:colId xmlns:a16="http://schemas.microsoft.com/office/drawing/2014/main" val="2107416800"/>
                    </a:ext>
                  </a:extLst>
                </a:gridCol>
                <a:gridCol w="677334">
                  <a:extLst>
                    <a:ext uri="{9D8B030D-6E8A-4147-A177-3AD203B41FA5}">
                      <a16:colId xmlns:a16="http://schemas.microsoft.com/office/drawing/2014/main" val="3199882837"/>
                    </a:ext>
                  </a:extLst>
                </a:gridCol>
              </a:tblGrid>
              <a:tr h="6699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6479025"/>
                  </a:ext>
                </a:extLst>
              </a:tr>
              <a:tr h="66993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4611719"/>
                  </a:ext>
                </a:extLst>
              </a:tr>
              <a:tr h="66993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064826"/>
                  </a:ext>
                </a:extLst>
              </a:tr>
              <a:tr h="66993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7253526"/>
                  </a:ext>
                </a:extLst>
              </a:tr>
              <a:tr h="66993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6395353"/>
                  </a:ext>
                </a:extLst>
              </a:tr>
              <a:tr h="66993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07617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8528088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84A38-708F-8D40-A69A-6CCD4E718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Upsampling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A1497B-E3F1-414E-8EBC-F880596A03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Need to </a:t>
            </a:r>
            <a:r>
              <a:rPr lang="en-US" i="1" dirty="0"/>
              <a:t>interpolate </a:t>
            </a:r>
            <a:r>
              <a:rPr lang="en-US" dirty="0"/>
              <a:t>intermediate pixels. What is the best way to interpolate?</a:t>
            </a:r>
          </a:p>
          <a:p>
            <a:r>
              <a:rPr lang="en-US" dirty="0"/>
              <a:t>Recall: before subsampling, we removed high frequencies</a:t>
            </a:r>
          </a:p>
          <a:p>
            <a:r>
              <a:rPr lang="en-US" dirty="0"/>
              <a:t>Key idea: </a:t>
            </a:r>
            <a:r>
              <a:rPr lang="en-US" dirty="0" err="1"/>
              <a:t>upsampled</a:t>
            </a:r>
            <a:r>
              <a:rPr lang="en-US" dirty="0"/>
              <a:t> image should not have high frequencies either</a:t>
            </a:r>
          </a:p>
          <a:p>
            <a:r>
              <a:rPr lang="en-US" dirty="0"/>
              <a:t>Gaussian blur again!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764738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E0516-06BB-E243-9770-C33753510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Upsampling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E876D3-6714-B949-A977-3823B9F0FE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Step 1: </a:t>
            </a:r>
            <a:r>
              <a:rPr lang="en-US" dirty="0" err="1"/>
              <a:t>upsample</a:t>
            </a:r>
            <a:r>
              <a:rPr lang="en-US" dirty="0"/>
              <a:t> and fill with 0s</a:t>
            </a:r>
          </a:p>
          <a:p>
            <a:r>
              <a:rPr lang="en-US" dirty="0"/>
              <a:t>Step 2: Gaussian blur to interpolate</a:t>
            </a:r>
          </a:p>
          <a:p>
            <a:r>
              <a:rPr lang="en-US" dirty="0"/>
              <a:t>Step 3: Scale correction</a:t>
            </a:r>
          </a:p>
          <a:p>
            <a:pPr lvl="1"/>
            <a:r>
              <a:rPr lang="en-US" dirty="0"/>
              <a:t>Gaussian blur is just weighted average</a:t>
            </a:r>
          </a:p>
          <a:p>
            <a:pPr lvl="1"/>
            <a:r>
              <a:rPr lang="en-US" dirty="0"/>
              <a:t>But we just introduced a bunch of zeros ==&gt; need to scale up the resulting image</a:t>
            </a:r>
          </a:p>
        </p:txBody>
      </p:sp>
    </p:spTree>
    <p:extLst>
      <p:ext uri="{BB962C8B-B14F-4D97-AF65-F5344CB8AC3E}">
        <p14:creationId xmlns:p14="http://schemas.microsoft.com/office/powerpoint/2010/main" val="1300835194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0" y="-266883"/>
            <a:ext cx="7886700" cy="1325563"/>
          </a:xfrm>
        </p:spPr>
        <p:txBody>
          <a:bodyPr/>
          <a:lstStyle/>
          <a:p>
            <a:r>
              <a:rPr lang="en-US"/>
              <a:t>Laplacian pyramid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0993" y="4235824"/>
            <a:ext cx="2438400" cy="2438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0593" y="2830606"/>
            <a:ext cx="1219200" cy="1219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5393" y="2034988"/>
            <a:ext cx="609600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7793" y="1544170"/>
            <a:ext cx="304800" cy="304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3993" y="1244698"/>
            <a:ext cx="152400" cy="152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1200" y="1544170"/>
            <a:ext cx="304800" cy="304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8800" y="2029660"/>
            <a:ext cx="609600" cy="609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0" y="2830606"/>
            <a:ext cx="1219200" cy="1219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4400" y="4235824"/>
            <a:ext cx="2438400" cy="2438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7807" y="4235824"/>
            <a:ext cx="2438400" cy="2438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7407" y="2830606"/>
            <a:ext cx="1219200" cy="12192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2207" y="2029660"/>
            <a:ext cx="609600" cy="609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4607" y="1544170"/>
            <a:ext cx="304800" cy="3048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0807" y="1200424"/>
            <a:ext cx="152400" cy="152400"/>
          </a:xfrm>
          <a:prstGeom prst="rect">
            <a:avLst/>
          </a:prstGeom>
        </p:spPr>
      </p:pic>
      <p:sp>
        <p:nvSpPr>
          <p:cNvPr id="17" name="Bent Arrow 16"/>
          <p:cNvSpPr/>
          <p:nvPr/>
        </p:nvSpPr>
        <p:spPr>
          <a:xfrm>
            <a:off x="1688593" y="3620896"/>
            <a:ext cx="452001" cy="548768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66046" y="3076815"/>
            <a:ext cx="6970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Re-duce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2887413" y="1060633"/>
            <a:ext cx="2823556" cy="474000"/>
            <a:chOff x="1363413" y="1060633"/>
            <a:chExt cx="2823556" cy="474000"/>
          </a:xfrm>
        </p:grpSpPr>
        <p:sp>
          <p:nvSpPr>
            <p:cNvPr id="19" name="Right Arrow 18"/>
            <p:cNvSpPr/>
            <p:nvPr/>
          </p:nvSpPr>
          <p:spPr>
            <a:xfrm rot="421689">
              <a:off x="1363413" y="1343078"/>
              <a:ext cx="2806048" cy="19155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 rot="424355">
              <a:off x="1450762" y="1060633"/>
              <a:ext cx="27362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Expand (</a:t>
              </a:r>
              <a:r>
                <a:rPr lang="en-US" dirty="0" err="1"/>
                <a:t>upsample</a:t>
              </a:r>
              <a:r>
                <a:rPr lang="en-US" dirty="0"/>
                <a:t> + blur)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7270555" y="1269845"/>
            <a:ext cx="539496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dirty="0"/>
              <a:t>=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2944927" y="1671899"/>
            <a:ext cx="2736207" cy="462816"/>
            <a:chOff x="1450762" y="1060633"/>
            <a:chExt cx="2736207" cy="462816"/>
          </a:xfrm>
        </p:grpSpPr>
        <p:sp>
          <p:nvSpPr>
            <p:cNvPr id="28" name="Right Arrow 27"/>
            <p:cNvSpPr/>
            <p:nvPr/>
          </p:nvSpPr>
          <p:spPr>
            <a:xfrm rot="421689">
              <a:off x="1456476" y="1339030"/>
              <a:ext cx="2554682" cy="18441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 rot="424355">
              <a:off x="1450762" y="1060633"/>
              <a:ext cx="27362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Expand (</a:t>
              </a:r>
              <a:r>
                <a:rPr lang="en-US" dirty="0" err="1"/>
                <a:t>upsample</a:t>
              </a:r>
              <a:r>
                <a:rPr lang="en-US" dirty="0"/>
                <a:t> + blur)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3977436" y="1321774"/>
            <a:ext cx="539496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dirty="0"/>
              <a:t>-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3074431" y="2410253"/>
            <a:ext cx="2819008" cy="399943"/>
            <a:chOff x="1367961" y="1060633"/>
            <a:chExt cx="2819008" cy="399943"/>
          </a:xfrm>
        </p:grpSpPr>
        <p:sp>
          <p:nvSpPr>
            <p:cNvPr id="31" name="Right Arrow 30"/>
            <p:cNvSpPr/>
            <p:nvPr/>
          </p:nvSpPr>
          <p:spPr>
            <a:xfrm rot="421689">
              <a:off x="1367961" y="1308564"/>
              <a:ext cx="2239449" cy="15201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 rot="424355">
              <a:off x="1450762" y="1060633"/>
              <a:ext cx="27362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Expand (</a:t>
              </a:r>
              <a:r>
                <a:rPr lang="en-US" dirty="0" err="1"/>
                <a:t>upsample</a:t>
              </a:r>
              <a:r>
                <a:rPr lang="en-US" dirty="0"/>
                <a:t> + blur)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433426" y="3802801"/>
            <a:ext cx="2814975" cy="369332"/>
            <a:chOff x="1371994" y="1060633"/>
            <a:chExt cx="2814975" cy="369332"/>
          </a:xfrm>
        </p:grpSpPr>
        <p:sp>
          <p:nvSpPr>
            <p:cNvPr id="34" name="Right Arrow 33"/>
            <p:cNvSpPr/>
            <p:nvPr/>
          </p:nvSpPr>
          <p:spPr>
            <a:xfrm rot="421689">
              <a:off x="1371994" y="1270882"/>
              <a:ext cx="1621783" cy="12402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 rot="424355">
              <a:off x="1450762" y="1060633"/>
              <a:ext cx="27362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Expand (</a:t>
              </a:r>
              <a:r>
                <a:rPr lang="en-US" dirty="0" err="1"/>
                <a:t>upsample</a:t>
              </a:r>
              <a:r>
                <a:rPr lang="en-US" dirty="0"/>
                <a:t> + blur)</a:t>
              </a: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3974568" y="1895352"/>
            <a:ext cx="539496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dirty="0"/>
              <a:t>-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962264" y="2964910"/>
            <a:ext cx="539496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dirty="0"/>
              <a:t>-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270555" y="1931374"/>
            <a:ext cx="539496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dirty="0"/>
              <a:t>=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270555" y="3088885"/>
            <a:ext cx="539496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dirty="0"/>
              <a:t>=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270555" y="5101081"/>
            <a:ext cx="539496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dirty="0"/>
              <a:t>=</a:t>
            </a:r>
          </a:p>
        </p:txBody>
      </p:sp>
      <p:sp>
        <p:nvSpPr>
          <p:cNvPr id="41" name="Curved Down Arrow 40"/>
          <p:cNvSpPr/>
          <p:nvPr/>
        </p:nvSpPr>
        <p:spPr>
          <a:xfrm>
            <a:off x="2902593" y="594361"/>
            <a:ext cx="6082014" cy="57776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043281" y="5101081"/>
            <a:ext cx="539496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1692193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1" grpId="0"/>
      <p:bldP spid="36" grpId="0"/>
      <p:bldP spid="37" grpId="0"/>
      <p:bldP spid="38" grpId="0"/>
      <p:bldP spid="39" grpId="0"/>
      <p:bldP spid="40" grpId="0"/>
      <p:bldP spid="41" grpId="0" animBg="1"/>
      <p:bldP spid="4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0" y="-266883"/>
            <a:ext cx="7886700" cy="1325563"/>
          </a:xfrm>
        </p:spPr>
        <p:txBody>
          <a:bodyPr/>
          <a:lstStyle/>
          <a:p>
            <a:r>
              <a:rPr lang="en-US"/>
              <a:t>Laplacian pyramid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7807" y="4235824"/>
            <a:ext cx="2438400" cy="2438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7407" y="2830606"/>
            <a:ext cx="1219200" cy="12192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2207" y="2029660"/>
            <a:ext cx="609600" cy="609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4607" y="1544170"/>
            <a:ext cx="304800" cy="3048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0807" y="1043114"/>
            <a:ext cx="152400" cy="1524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524001" y="1269845"/>
            <a:ext cx="6286051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4000" i="1" dirty="0"/>
              <a:t>L</a:t>
            </a:r>
            <a:r>
              <a:rPr lang="en-US" sz="4000" baseline="-25000" dirty="0"/>
              <a:t>3</a:t>
            </a:r>
            <a:r>
              <a:rPr lang="en-US" sz="4000" dirty="0"/>
              <a:t> = </a:t>
            </a:r>
            <a:r>
              <a:rPr lang="en-US" sz="4000" i="1" dirty="0"/>
              <a:t>G</a:t>
            </a:r>
            <a:r>
              <a:rPr lang="en-US" sz="4000" baseline="-25000" dirty="0"/>
              <a:t>3</a:t>
            </a:r>
            <a:r>
              <a:rPr lang="en-US" sz="4000" dirty="0"/>
              <a:t> - expand(</a:t>
            </a:r>
            <a:r>
              <a:rPr lang="en-US" sz="4000" i="1" dirty="0"/>
              <a:t>G</a:t>
            </a:r>
            <a:r>
              <a:rPr lang="en-US" sz="4000" baseline="-25000" dirty="0"/>
              <a:t>4</a:t>
            </a:r>
            <a:r>
              <a:rPr lang="en-US" sz="4000" dirty="0"/>
              <a:t>) =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524001" y="1931374"/>
            <a:ext cx="6286051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4000" i="1" dirty="0"/>
              <a:t>L</a:t>
            </a:r>
            <a:r>
              <a:rPr lang="en-US" sz="4000" baseline="-25000" dirty="0"/>
              <a:t>2</a:t>
            </a:r>
            <a:r>
              <a:rPr lang="en-US" sz="4000" dirty="0"/>
              <a:t> = </a:t>
            </a:r>
            <a:r>
              <a:rPr lang="en-US" sz="4000" i="1" dirty="0"/>
              <a:t>G</a:t>
            </a:r>
            <a:r>
              <a:rPr lang="en-US" sz="4000" baseline="-25000" dirty="0"/>
              <a:t>2</a:t>
            </a:r>
            <a:r>
              <a:rPr lang="en-US" sz="4000" dirty="0"/>
              <a:t> - expand(</a:t>
            </a:r>
            <a:r>
              <a:rPr lang="en-US" sz="4000" i="1" dirty="0"/>
              <a:t>G</a:t>
            </a:r>
            <a:r>
              <a:rPr lang="en-US" sz="4000" baseline="-25000" dirty="0"/>
              <a:t>3</a:t>
            </a:r>
            <a:r>
              <a:rPr lang="en-US" sz="4000" dirty="0"/>
              <a:t>) =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524001" y="3088885"/>
            <a:ext cx="6286051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4000" i="1" dirty="0"/>
              <a:t>L</a:t>
            </a:r>
            <a:r>
              <a:rPr lang="en-US" sz="4000" baseline="-25000" dirty="0"/>
              <a:t>1</a:t>
            </a:r>
            <a:r>
              <a:rPr lang="en-US" sz="4000" dirty="0"/>
              <a:t> = </a:t>
            </a:r>
            <a:r>
              <a:rPr lang="en-US" sz="4000" i="1" dirty="0"/>
              <a:t>G</a:t>
            </a:r>
            <a:r>
              <a:rPr lang="en-US" sz="4000" baseline="-25000" dirty="0"/>
              <a:t>1</a:t>
            </a:r>
            <a:r>
              <a:rPr lang="en-US" sz="4000" dirty="0"/>
              <a:t> - expand(</a:t>
            </a:r>
            <a:r>
              <a:rPr lang="en-US" sz="4000" i="1" dirty="0"/>
              <a:t>G</a:t>
            </a:r>
            <a:r>
              <a:rPr lang="en-US" sz="4000" baseline="-25000" dirty="0"/>
              <a:t>2</a:t>
            </a:r>
            <a:r>
              <a:rPr lang="en-US" sz="4000" dirty="0"/>
              <a:t>) =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524001" y="5101081"/>
            <a:ext cx="6286051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4000" i="1" dirty="0"/>
              <a:t>L</a:t>
            </a:r>
            <a:r>
              <a:rPr lang="en-US" sz="4000" baseline="-25000" dirty="0"/>
              <a:t>0</a:t>
            </a:r>
            <a:r>
              <a:rPr lang="en-US" sz="4000" dirty="0"/>
              <a:t> = </a:t>
            </a:r>
            <a:r>
              <a:rPr lang="en-US" sz="4000" i="1" dirty="0"/>
              <a:t>G</a:t>
            </a:r>
            <a:r>
              <a:rPr lang="en-US" sz="4000" baseline="-25000" dirty="0"/>
              <a:t>0</a:t>
            </a:r>
            <a:r>
              <a:rPr lang="en-US" sz="4000" dirty="0"/>
              <a:t> - expand(</a:t>
            </a:r>
            <a:r>
              <a:rPr lang="en-US" sz="4000" i="1" dirty="0"/>
              <a:t>G</a:t>
            </a:r>
            <a:r>
              <a:rPr lang="en-US" sz="4000" baseline="-25000" dirty="0"/>
              <a:t>1</a:t>
            </a:r>
            <a:r>
              <a:rPr lang="en-US" sz="4000" dirty="0"/>
              <a:t>) =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440607" y="763963"/>
            <a:ext cx="5369444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4000" i="1" dirty="0"/>
              <a:t>L</a:t>
            </a:r>
            <a:r>
              <a:rPr lang="en-US" sz="4000" baseline="-25000" dirty="0"/>
              <a:t>4</a:t>
            </a:r>
            <a:r>
              <a:rPr lang="en-US" sz="4000" dirty="0"/>
              <a:t> = </a:t>
            </a:r>
            <a:r>
              <a:rPr lang="en-US" sz="4000" i="1" dirty="0"/>
              <a:t>G</a:t>
            </a:r>
            <a:r>
              <a:rPr lang="en-US" sz="4000" baseline="-25000" dirty="0"/>
              <a:t>4</a:t>
            </a:r>
            <a:r>
              <a:rPr lang="en-US" sz="4000" dirty="0"/>
              <a:t> =</a:t>
            </a:r>
          </a:p>
        </p:txBody>
      </p:sp>
    </p:spTree>
    <p:extLst>
      <p:ext uri="{BB962C8B-B14F-4D97-AF65-F5344CB8AC3E}">
        <p14:creationId xmlns:p14="http://schemas.microsoft.com/office/powerpoint/2010/main" val="42848219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0" y="-126893"/>
            <a:ext cx="7886700" cy="1325563"/>
          </a:xfrm>
        </p:spPr>
        <p:txBody>
          <a:bodyPr/>
          <a:lstStyle/>
          <a:p>
            <a:r>
              <a:rPr lang="en-US" dirty="0"/>
              <a:t>Reconstructing the image from a Laplacian pyramid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7806" y="4235823"/>
            <a:ext cx="2438400" cy="2438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7406" y="2790379"/>
            <a:ext cx="1219200" cy="1219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2206" y="2017460"/>
            <a:ext cx="609600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4607" y="1555656"/>
            <a:ext cx="304800" cy="304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3993" y="1244698"/>
            <a:ext cx="152400" cy="152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1200" y="1544170"/>
            <a:ext cx="304800" cy="304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8800" y="2029660"/>
            <a:ext cx="609600" cy="609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0" y="2830606"/>
            <a:ext cx="1219200" cy="1219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4400" y="4235824"/>
            <a:ext cx="2438400" cy="2438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0593" y="2802992"/>
            <a:ext cx="1219200" cy="12192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4711" y="2017460"/>
            <a:ext cx="609600" cy="609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7793" y="1555656"/>
            <a:ext cx="304800" cy="3048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0807" y="1200424"/>
            <a:ext cx="152400" cy="152400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 flipH="1">
            <a:off x="6181349" y="1114762"/>
            <a:ext cx="2816437" cy="474000"/>
            <a:chOff x="1363413" y="1060633"/>
            <a:chExt cx="2823556" cy="474000"/>
          </a:xfrm>
        </p:grpSpPr>
        <p:sp>
          <p:nvSpPr>
            <p:cNvPr id="20" name="Right Arrow 19"/>
            <p:cNvSpPr/>
            <p:nvPr/>
          </p:nvSpPr>
          <p:spPr>
            <a:xfrm rot="421689">
              <a:off x="1363413" y="1343078"/>
              <a:ext cx="2806048" cy="19155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 rot="424355">
              <a:off x="1450762" y="1060633"/>
              <a:ext cx="27362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Expand (</a:t>
              </a:r>
              <a:r>
                <a:rPr lang="en-US" dirty="0" err="1"/>
                <a:t>upsample</a:t>
              </a:r>
              <a:r>
                <a:rPr lang="en-US" dirty="0"/>
                <a:t> + blur)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7270555" y="1269845"/>
            <a:ext cx="539496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dirty="0"/>
              <a:t>=</a:t>
            </a:r>
          </a:p>
        </p:txBody>
      </p:sp>
      <p:grpSp>
        <p:nvGrpSpPr>
          <p:cNvPr id="23" name="Group 22"/>
          <p:cNvGrpSpPr/>
          <p:nvPr/>
        </p:nvGrpSpPr>
        <p:grpSpPr>
          <a:xfrm flipH="1">
            <a:off x="6091771" y="1671919"/>
            <a:ext cx="2831019" cy="462816"/>
            <a:chOff x="1450762" y="1060633"/>
            <a:chExt cx="2736207" cy="462816"/>
          </a:xfrm>
        </p:grpSpPr>
        <p:sp>
          <p:nvSpPr>
            <p:cNvPr id="24" name="Right Arrow 23"/>
            <p:cNvSpPr/>
            <p:nvPr/>
          </p:nvSpPr>
          <p:spPr>
            <a:xfrm rot="421689">
              <a:off x="1456476" y="1339030"/>
              <a:ext cx="2554682" cy="18441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 rot="424355">
              <a:off x="1450762" y="1060633"/>
              <a:ext cx="27362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Expand (</a:t>
              </a:r>
              <a:r>
                <a:rPr lang="en-US" dirty="0" err="1"/>
                <a:t>upsample</a:t>
              </a:r>
              <a:r>
                <a:rPr lang="en-US" dirty="0"/>
                <a:t> + blur)</a:t>
              </a: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977436" y="1321774"/>
            <a:ext cx="539496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dirty="0"/>
              <a:t>+</a:t>
            </a:r>
          </a:p>
        </p:txBody>
      </p:sp>
      <p:grpSp>
        <p:nvGrpSpPr>
          <p:cNvPr id="27" name="Group 26"/>
          <p:cNvGrpSpPr/>
          <p:nvPr/>
        </p:nvGrpSpPr>
        <p:grpSpPr>
          <a:xfrm flipH="1">
            <a:off x="6303876" y="2355713"/>
            <a:ext cx="2618104" cy="454483"/>
            <a:chOff x="1281844" y="1006093"/>
            <a:chExt cx="2511412" cy="454483"/>
          </a:xfrm>
        </p:grpSpPr>
        <p:sp>
          <p:nvSpPr>
            <p:cNvPr id="28" name="Right Arrow 27"/>
            <p:cNvSpPr/>
            <p:nvPr/>
          </p:nvSpPr>
          <p:spPr>
            <a:xfrm rot="421689">
              <a:off x="1367961" y="1308564"/>
              <a:ext cx="2239449" cy="15201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 rot="424355">
              <a:off x="1281844" y="1006093"/>
              <a:ext cx="25114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Expand (</a:t>
              </a:r>
              <a:r>
                <a:rPr lang="en-US" dirty="0" err="1"/>
                <a:t>upsample</a:t>
              </a:r>
              <a:r>
                <a:rPr lang="en-US" dirty="0"/>
                <a:t> + blur)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 flipH="1">
            <a:off x="6247158" y="3782702"/>
            <a:ext cx="2596261" cy="369332"/>
            <a:chOff x="1058687" y="1040534"/>
            <a:chExt cx="3129780" cy="369332"/>
          </a:xfrm>
        </p:grpSpPr>
        <p:sp>
          <p:nvSpPr>
            <p:cNvPr id="31" name="Right Arrow 30"/>
            <p:cNvSpPr/>
            <p:nvPr/>
          </p:nvSpPr>
          <p:spPr>
            <a:xfrm rot="421689">
              <a:off x="1371994" y="1270882"/>
              <a:ext cx="1621783" cy="12402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 rot="424355">
              <a:off x="1058687" y="1040534"/>
              <a:ext cx="31297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Expand (</a:t>
              </a:r>
              <a:r>
                <a:rPr lang="en-US" dirty="0" err="1"/>
                <a:t>upsample</a:t>
              </a:r>
              <a:r>
                <a:rPr lang="en-US" dirty="0"/>
                <a:t> + blur)</a:t>
              </a: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3974568" y="1895352"/>
            <a:ext cx="539496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dirty="0"/>
              <a:t>+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962264" y="2964910"/>
            <a:ext cx="539496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dirty="0"/>
              <a:t>+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270555" y="1931374"/>
            <a:ext cx="539496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dirty="0"/>
              <a:t>=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270555" y="3088885"/>
            <a:ext cx="539496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dirty="0"/>
              <a:t>=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270555" y="5101081"/>
            <a:ext cx="539496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dirty="0"/>
              <a:t>=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043281" y="5101081"/>
            <a:ext cx="539496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dirty="0"/>
              <a:t>+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7417" y="4235823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754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6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15962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err="1">
                <a:latin typeface="Calibri" charset="0"/>
              </a:rPr>
              <a:t>Laplacian</a:t>
            </a:r>
            <a:r>
              <a:rPr lang="en-US" dirty="0">
                <a:latin typeface="Calibri" charset="0"/>
              </a:rPr>
              <a:t> pyramid</a:t>
            </a:r>
          </a:p>
        </p:txBody>
      </p:sp>
      <p:pic>
        <p:nvPicPr>
          <p:cNvPr id="4608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5600" y="1066801"/>
            <a:ext cx="5868988" cy="531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TextBox 3"/>
          <p:cNvSpPr txBox="1">
            <a:spLocks noChangeArrowheads="1"/>
          </p:cNvSpPr>
          <p:nvPr/>
        </p:nvSpPr>
        <p:spPr bwMode="auto">
          <a:xfrm>
            <a:off x="8855076" y="6488114"/>
            <a:ext cx="1812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Arial" charset="0"/>
              </a:rPr>
              <a:t>Source: Forsyth</a:t>
            </a:r>
          </a:p>
        </p:txBody>
      </p:sp>
    </p:spTree>
    <p:extLst>
      <p:ext uri="{BB962C8B-B14F-4D97-AF65-F5344CB8AC3E}">
        <p14:creationId xmlns:p14="http://schemas.microsoft.com/office/powerpoint/2010/main" val="33058504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84CB3-CCF7-7A46-89C0-6EABC0F79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Low-pass and high-pass filtering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8FC868-AC4F-B44C-A269-EA0588D1B7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Convolving with a Gaussian = remove high frequencies</a:t>
            </a:r>
          </a:p>
          <a:p>
            <a:r>
              <a:rPr lang="en-US" dirty="0"/>
              <a:t>“Low-pass” filtering: low frequencies “pass” through filter, high frequencies don’t</a:t>
            </a:r>
          </a:p>
          <a:p>
            <a:r>
              <a:rPr lang="en-US" dirty="0"/>
              <a:t>Identity – Low-pass filtered image  = “High-pass filtering”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2089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D364A-228E-474A-BBA9-F220A5E49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Hybrid images (PA1)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9BA61-6765-0A46-A72F-172954F914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From afar, images look tiny, we only see low frequencies</a:t>
            </a:r>
          </a:p>
          <a:p>
            <a:r>
              <a:rPr lang="en-US" dirty="0"/>
              <a:t>Up close, we see high frequencies</a:t>
            </a:r>
          </a:p>
          <a:p>
            <a:r>
              <a:rPr lang="en-US" dirty="0"/>
              <a:t>Low frequencies of one image + high frequencies of another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E2A7B1-56EB-AA4F-8309-7C30E2F2C1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467" y="3308969"/>
            <a:ext cx="2425700" cy="33401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DB2F9CA-AEE5-AD48-ACFC-1F7749E2FE9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3888" y="4143993"/>
            <a:ext cx="1212850" cy="16700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F989155-DC4B-8647-ADCF-1E8C076D971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4673" y="4561506"/>
            <a:ext cx="606425" cy="8350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ED81459-56B0-364D-B700-F9052CB592A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2716" y="4778612"/>
            <a:ext cx="291084" cy="4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951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1BDDA-F59D-E945-9FED-D15FC461C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Aliasing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13CE9D6-9413-8C44-BBF4-699D4B5809AD}"/>
              </a:ext>
            </a:extLst>
          </p:cNvPr>
          <p:cNvGrpSpPr/>
          <p:nvPr/>
        </p:nvGrpSpPr>
        <p:grpSpPr>
          <a:xfrm>
            <a:off x="3105964" y="532413"/>
            <a:ext cx="7772399" cy="6069806"/>
            <a:chOff x="1957388" y="588169"/>
            <a:chExt cx="7772399" cy="6069806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EDD4F3EB-BA1A-A04A-BFBE-B10BCC66E7C2}"/>
                </a:ext>
              </a:extLst>
            </p:cNvPr>
            <p:cNvSpPr/>
            <p:nvPr/>
          </p:nvSpPr>
          <p:spPr>
            <a:xfrm>
              <a:off x="1971675" y="614363"/>
              <a:ext cx="7729538" cy="604361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BA1F89E0-AE93-C54E-A22C-9F97A78A7D01}"/>
                </a:ext>
              </a:extLst>
            </p:cNvPr>
            <p:cNvCxnSpPr/>
            <p:nvPr/>
          </p:nvCxnSpPr>
          <p:spPr>
            <a:xfrm>
              <a:off x="1971675" y="614363"/>
              <a:ext cx="7729538" cy="20002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2D74BA6B-76D1-3746-8DD8-6B0E20CDBFF6}"/>
                </a:ext>
              </a:extLst>
            </p:cNvPr>
            <p:cNvCxnSpPr>
              <a:cxnSpLocks/>
            </p:cNvCxnSpPr>
            <p:nvPr/>
          </p:nvCxnSpPr>
          <p:spPr>
            <a:xfrm>
              <a:off x="1971675" y="614363"/>
              <a:ext cx="7729538" cy="3714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6C96EDCE-2E1D-6F47-86A6-3DA52B6F4278}"/>
                </a:ext>
              </a:extLst>
            </p:cNvPr>
            <p:cNvCxnSpPr>
              <a:cxnSpLocks/>
            </p:cNvCxnSpPr>
            <p:nvPr/>
          </p:nvCxnSpPr>
          <p:spPr>
            <a:xfrm>
              <a:off x="1971675" y="614363"/>
              <a:ext cx="7729538" cy="52863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CF199E04-08C0-8D43-BBD7-C7F588DAA3ED}"/>
                </a:ext>
              </a:extLst>
            </p:cNvPr>
            <p:cNvCxnSpPr>
              <a:cxnSpLocks/>
            </p:cNvCxnSpPr>
            <p:nvPr/>
          </p:nvCxnSpPr>
          <p:spPr>
            <a:xfrm>
              <a:off x="1971675" y="614363"/>
              <a:ext cx="7729538" cy="7143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A31236C8-A343-8145-9AA2-79943DD9D21D}"/>
                </a:ext>
              </a:extLst>
            </p:cNvPr>
            <p:cNvCxnSpPr>
              <a:cxnSpLocks/>
            </p:cNvCxnSpPr>
            <p:nvPr/>
          </p:nvCxnSpPr>
          <p:spPr>
            <a:xfrm>
              <a:off x="1971675" y="614363"/>
              <a:ext cx="7729538" cy="88582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207BE6FA-1688-B344-BDB8-2B13C8768682}"/>
                </a:ext>
              </a:extLst>
            </p:cNvPr>
            <p:cNvCxnSpPr>
              <a:cxnSpLocks/>
            </p:cNvCxnSpPr>
            <p:nvPr/>
          </p:nvCxnSpPr>
          <p:spPr>
            <a:xfrm>
              <a:off x="1971675" y="614363"/>
              <a:ext cx="7729538" cy="107156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ED8CCF32-AD93-2B4E-BF0D-59067F678C4E}"/>
                </a:ext>
              </a:extLst>
            </p:cNvPr>
            <p:cNvCxnSpPr>
              <a:cxnSpLocks/>
            </p:cNvCxnSpPr>
            <p:nvPr/>
          </p:nvCxnSpPr>
          <p:spPr>
            <a:xfrm>
              <a:off x="1971675" y="614363"/>
              <a:ext cx="7729538" cy="12573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148617F6-1967-1B4A-A4A5-F6AD963675DB}"/>
                </a:ext>
              </a:extLst>
            </p:cNvPr>
            <p:cNvCxnSpPr>
              <a:cxnSpLocks/>
            </p:cNvCxnSpPr>
            <p:nvPr/>
          </p:nvCxnSpPr>
          <p:spPr>
            <a:xfrm>
              <a:off x="1971675" y="614363"/>
              <a:ext cx="7729538" cy="144303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486A308-2013-9045-B145-D7224DDDEF41}"/>
                </a:ext>
              </a:extLst>
            </p:cNvPr>
            <p:cNvCxnSpPr>
              <a:cxnSpLocks/>
            </p:cNvCxnSpPr>
            <p:nvPr/>
          </p:nvCxnSpPr>
          <p:spPr>
            <a:xfrm>
              <a:off x="1971675" y="614363"/>
              <a:ext cx="7729538" cy="16287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D88628C0-BA82-B647-92FB-7282022435CB}"/>
                </a:ext>
              </a:extLst>
            </p:cNvPr>
            <p:cNvCxnSpPr>
              <a:cxnSpLocks/>
            </p:cNvCxnSpPr>
            <p:nvPr/>
          </p:nvCxnSpPr>
          <p:spPr>
            <a:xfrm>
              <a:off x="1971675" y="614363"/>
              <a:ext cx="7729538" cy="18430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82E1A649-5AB2-5C46-AFB7-0FB8441E8430}"/>
                </a:ext>
              </a:extLst>
            </p:cNvPr>
            <p:cNvCxnSpPr>
              <a:cxnSpLocks/>
            </p:cNvCxnSpPr>
            <p:nvPr/>
          </p:nvCxnSpPr>
          <p:spPr>
            <a:xfrm>
              <a:off x="1971675" y="614363"/>
              <a:ext cx="7729538" cy="202882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011FE105-AC79-E94F-BF6F-D91F139E68DE}"/>
                </a:ext>
              </a:extLst>
            </p:cNvPr>
            <p:cNvCxnSpPr>
              <a:cxnSpLocks/>
            </p:cNvCxnSpPr>
            <p:nvPr/>
          </p:nvCxnSpPr>
          <p:spPr>
            <a:xfrm>
              <a:off x="1971675" y="614363"/>
              <a:ext cx="7729538" cy="224313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B0A41989-2A6E-2E4F-B8F3-817909A9C2EE}"/>
                </a:ext>
              </a:extLst>
            </p:cNvPr>
            <p:cNvCxnSpPr>
              <a:cxnSpLocks/>
            </p:cNvCxnSpPr>
            <p:nvPr/>
          </p:nvCxnSpPr>
          <p:spPr>
            <a:xfrm>
              <a:off x="1971675" y="614363"/>
              <a:ext cx="7729538" cy="24574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BBC02F6C-FD6F-124A-9C7F-03BEFC5F2F96}"/>
                </a:ext>
              </a:extLst>
            </p:cNvPr>
            <p:cNvCxnSpPr>
              <a:cxnSpLocks/>
            </p:cNvCxnSpPr>
            <p:nvPr/>
          </p:nvCxnSpPr>
          <p:spPr>
            <a:xfrm>
              <a:off x="1971675" y="614363"/>
              <a:ext cx="7743825" cy="26860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43727EC5-D9F0-4B41-BF47-052E7EF84F49}"/>
                </a:ext>
              </a:extLst>
            </p:cNvPr>
            <p:cNvCxnSpPr>
              <a:cxnSpLocks/>
            </p:cNvCxnSpPr>
            <p:nvPr/>
          </p:nvCxnSpPr>
          <p:spPr>
            <a:xfrm>
              <a:off x="1971675" y="604838"/>
              <a:ext cx="7743825" cy="29098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992BDC95-34B3-9A41-8D2F-06A7F5A0C935}"/>
                </a:ext>
              </a:extLst>
            </p:cNvPr>
            <p:cNvCxnSpPr>
              <a:cxnSpLocks/>
            </p:cNvCxnSpPr>
            <p:nvPr/>
          </p:nvCxnSpPr>
          <p:spPr>
            <a:xfrm>
              <a:off x="1971675" y="604838"/>
              <a:ext cx="7743825" cy="316706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1EEDBEA2-04C7-1E49-84D1-6EBBE3E826FA}"/>
                </a:ext>
              </a:extLst>
            </p:cNvPr>
            <p:cNvCxnSpPr>
              <a:cxnSpLocks/>
            </p:cNvCxnSpPr>
            <p:nvPr/>
          </p:nvCxnSpPr>
          <p:spPr>
            <a:xfrm>
              <a:off x="1971675" y="588169"/>
              <a:ext cx="7743825" cy="33980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E13FB89B-1E55-9A4A-883B-8D99CF603371}"/>
                </a:ext>
              </a:extLst>
            </p:cNvPr>
            <p:cNvCxnSpPr>
              <a:cxnSpLocks/>
            </p:cNvCxnSpPr>
            <p:nvPr/>
          </p:nvCxnSpPr>
          <p:spPr>
            <a:xfrm>
              <a:off x="1957388" y="588169"/>
              <a:ext cx="7758112" cy="365521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4BB5DF77-6DA2-1E43-9CAD-F2E9120984FE}"/>
                </a:ext>
              </a:extLst>
            </p:cNvPr>
            <p:cNvCxnSpPr>
              <a:cxnSpLocks/>
            </p:cNvCxnSpPr>
            <p:nvPr/>
          </p:nvCxnSpPr>
          <p:spPr>
            <a:xfrm>
              <a:off x="1971675" y="588169"/>
              <a:ext cx="7743825" cy="394096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B66A4597-163C-CF44-B735-8EE2F827D368}"/>
                </a:ext>
              </a:extLst>
            </p:cNvPr>
            <p:cNvCxnSpPr>
              <a:cxnSpLocks/>
            </p:cNvCxnSpPr>
            <p:nvPr/>
          </p:nvCxnSpPr>
          <p:spPr>
            <a:xfrm>
              <a:off x="1971675" y="614363"/>
              <a:ext cx="7743825" cy="420052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55D620B0-4C70-C146-8873-4A9785753536}"/>
                </a:ext>
              </a:extLst>
            </p:cNvPr>
            <p:cNvCxnSpPr>
              <a:cxnSpLocks/>
            </p:cNvCxnSpPr>
            <p:nvPr/>
          </p:nvCxnSpPr>
          <p:spPr>
            <a:xfrm>
              <a:off x="1971675" y="614363"/>
              <a:ext cx="7743825" cy="44577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3651EE98-6181-8648-B0BE-95381CA7313D}"/>
                </a:ext>
              </a:extLst>
            </p:cNvPr>
            <p:cNvCxnSpPr>
              <a:cxnSpLocks/>
            </p:cNvCxnSpPr>
            <p:nvPr/>
          </p:nvCxnSpPr>
          <p:spPr>
            <a:xfrm>
              <a:off x="1971675" y="614363"/>
              <a:ext cx="7743825" cy="47148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8329087B-D899-BE4C-9E26-AE6516B09D74}"/>
                </a:ext>
              </a:extLst>
            </p:cNvPr>
            <p:cNvCxnSpPr>
              <a:cxnSpLocks/>
            </p:cNvCxnSpPr>
            <p:nvPr/>
          </p:nvCxnSpPr>
          <p:spPr>
            <a:xfrm>
              <a:off x="1971675" y="614363"/>
              <a:ext cx="7758112" cy="50149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B1757A29-E087-8D41-B9F3-250E6FA14955}"/>
                </a:ext>
              </a:extLst>
            </p:cNvPr>
            <p:cNvCxnSpPr>
              <a:cxnSpLocks/>
            </p:cNvCxnSpPr>
            <p:nvPr/>
          </p:nvCxnSpPr>
          <p:spPr>
            <a:xfrm>
              <a:off x="1971675" y="614363"/>
              <a:ext cx="7743825" cy="52720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F9D88A5D-A59A-694B-B55C-2926401777C6}"/>
                </a:ext>
              </a:extLst>
            </p:cNvPr>
            <p:cNvCxnSpPr>
              <a:cxnSpLocks/>
            </p:cNvCxnSpPr>
            <p:nvPr/>
          </p:nvCxnSpPr>
          <p:spPr>
            <a:xfrm>
              <a:off x="1971675" y="614363"/>
              <a:ext cx="7743825" cy="55006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295AC7F5-6081-534C-A109-A1B435ABC7BE}"/>
                </a:ext>
              </a:extLst>
            </p:cNvPr>
            <p:cNvCxnSpPr>
              <a:cxnSpLocks/>
            </p:cNvCxnSpPr>
            <p:nvPr/>
          </p:nvCxnSpPr>
          <p:spPr>
            <a:xfrm>
              <a:off x="1971675" y="611982"/>
              <a:ext cx="7743825" cy="576024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B9BA758E-26DC-7849-86ED-BA1D4B1619C9}"/>
                </a:ext>
              </a:extLst>
            </p:cNvPr>
            <p:cNvCxnSpPr>
              <a:cxnSpLocks/>
            </p:cNvCxnSpPr>
            <p:nvPr/>
          </p:nvCxnSpPr>
          <p:spPr>
            <a:xfrm>
              <a:off x="1971675" y="611982"/>
              <a:ext cx="7729538" cy="604599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84851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1BDDA-F59D-E945-9FED-D15FC461C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Aliasing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A824DE73-91B6-7F4E-AB1B-EDFF7E6FCD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9374" y="450850"/>
            <a:ext cx="7471664" cy="5837238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6DF6B239-AF43-374F-95C7-AF18D929F312}"/>
              </a:ext>
            </a:extLst>
          </p:cNvPr>
          <p:cNvSpPr/>
          <p:nvPr/>
        </p:nvSpPr>
        <p:spPr>
          <a:xfrm>
            <a:off x="5229922" y="450850"/>
            <a:ext cx="312234" cy="6754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02BCF9-5099-A146-9C3D-A2A2FBCFFBD9}"/>
              </a:ext>
            </a:extLst>
          </p:cNvPr>
          <p:cNvSpPr txBox="1"/>
          <p:nvPr/>
        </p:nvSpPr>
        <p:spPr>
          <a:xfrm>
            <a:off x="325438" y="2665141"/>
            <a:ext cx="25311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Aliasing artifacts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59161F8-7DDA-BC40-A451-E79E765881DC}"/>
              </a:ext>
            </a:extLst>
          </p:cNvPr>
          <p:cNvCxnSpPr>
            <a:stCxn id="3" idx="2"/>
            <a:endCxn id="4" idx="3"/>
          </p:cNvCxnSpPr>
          <p:nvPr/>
        </p:nvCxnSpPr>
        <p:spPr>
          <a:xfrm flipH="1">
            <a:off x="2856612" y="788562"/>
            <a:ext cx="2373310" cy="241518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2567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vg-nn-hal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447815"/>
            <a:ext cx="3181350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9" name="Picture 3" descr="vg-nn-quar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447815"/>
            <a:ext cx="3181350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0" name="Picture 4" descr="vg-nn-eight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96201" y="1433527"/>
            <a:ext cx="3198813" cy="42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Image sub-sampling</a:t>
            </a:r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5257800" y="5638814"/>
            <a:ext cx="15838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cs typeface="Arial" charset="0"/>
              </a:rPr>
              <a:t>1/4  </a:t>
            </a:r>
            <a:r>
              <a:rPr lang="en-US">
                <a:cs typeface="Arial" charset="0"/>
              </a:rPr>
              <a:t>(2x zoom)</a:t>
            </a:r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8458201" y="5638814"/>
            <a:ext cx="165479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cs typeface="Arial" charset="0"/>
              </a:rPr>
              <a:t>1/16 </a:t>
            </a:r>
            <a:r>
              <a:rPr lang="en-US">
                <a:cs typeface="Arial" charset="0"/>
              </a:rPr>
              <a:t>(</a:t>
            </a:r>
            <a:r>
              <a:rPr lang="en-US" dirty="0">
                <a:cs typeface="Arial" charset="0"/>
              </a:rPr>
              <a:t>4x zoom)</a:t>
            </a:r>
          </a:p>
        </p:txBody>
      </p:sp>
      <p:sp>
        <p:nvSpPr>
          <p:cNvPr id="50184" name="Text Box 8"/>
          <p:cNvSpPr txBox="1">
            <a:spLocks noChangeArrowheads="1"/>
          </p:cNvSpPr>
          <p:nvPr/>
        </p:nvSpPr>
        <p:spPr bwMode="auto">
          <a:xfrm>
            <a:off x="2133600" y="6178076"/>
            <a:ext cx="8305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dirty="0">
                <a:cs typeface="Arial" charset="0"/>
              </a:rPr>
              <a:t>Why does this look so </a:t>
            </a:r>
            <a:r>
              <a:rPr lang="en-US" sz="2000" dirty="0" err="1">
                <a:cs typeface="Arial" charset="0"/>
              </a:rPr>
              <a:t>crufty</a:t>
            </a:r>
            <a:r>
              <a:rPr lang="en-US" sz="2000" dirty="0">
                <a:cs typeface="Arial" charset="0"/>
              </a:rPr>
              <a:t>? Aliasing!</a:t>
            </a:r>
          </a:p>
        </p:txBody>
      </p:sp>
      <p:sp>
        <p:nvSpPr>
          <p:cNvPr id="50185" name="Text Box 9"/>
          <p:cNvSpPr txBox="1">
            <a:spLocks noChangeArrowheads="1"/>
          </p:cNvSpPr>
          <p:nvPr/>
        </p:nvSpPr>
        <p:spPr bwMode="auto">
          <a:xfrm>
            <a:off x="2819401" y="5638814"/>
            <a:ext cx="54373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cs typeface="Arial" charset="0"/>
              </a:rPr>
              <a:t>1/2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8991601" y="6491289"/>
            <a:ext cx="19796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Source: S. </a:t>
            </a:r>
            <a:r>
              <a:rPr lang="en-US" sz="1400" dirty="0"/>
              <a:t>Seitz</a:t>
            </a:r>
          </a:p>
        </p:txBody>
      </p:sp>
    </p:spTree>
    <p:extLst>
      <p:ext uri="{BB962C8B-B14F-4D97-AF65-F5344CB8AC3E}">
        <p14:creationId xmlns:p14="http://schemas.microsoft.com/office/powerpoint/2010/main" val="1952754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F34BD-7C80-9C45-979B-1A5787A9A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aliasing happen?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FEEBE0C-52ED-6245-A702-E85F68C6BC9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 dirty="0"/>
                  <a:t>Consider sampling every P pixels</a:t>
                </a:r>
              </a:p>
              <a:p>
                <a:r>
                  <a:rPr lang="en-US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den>
                                </m:f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𝑘𝑃𝑛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𝑘𝑃𝑛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 fact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𝑚𝑁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 high frequency component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dirty="0"/>
                  <a:t>gets aliased as the low frequency component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This is because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dirty="0"/>
                  <a:t>computes an additional cycle between two samples and ends up in the same place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FEEBE0C-52ED-6245-A702-E85F68C6BC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632" b="-3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9429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AE246-FE37-0B4D-9B58-EDA5C2FC6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aliasing happen?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3B20AEC-6756-014F-85DC-B230307CF49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902561"/>
            <a:ext cx="10502900" cy="43815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2F061B8-00FC-224C-A081-E0D2CF9DCA43}"/>
              </a:ext>
            </a:extLst>
          </p:cNvPr>
          <p:cNvSpPr txBox="1"/>
          <p:nvPr/>
        </p:nvSpPr>
        <p:spPr>
          <a:xfrm>
            <a:off x="1070517" y="1382751"/>
            <a:ext cx="74601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Blue gets aliased as orange</a:t>
            </a:r>
          </a:p>
        </p:txBody>
      </p:sp>
    </p:spTree>
    <p:extLst>
      <p:ext uri="{BB962C8B-B14F-4D97-AF65-F5344CB8AC3E}">
        <p14:creationId xmlns:p14="http://schemas.microsoft.com/office/powerpoint/2010/main" val="4149947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AE246-FE37-0B4D-9B58-EDA5C2FC6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aliasing happen?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F5EF41-257C-0E4B-BC85-989E9DC9A96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739" y="2111375"/>
            <a:ext cx="11353800" cy="4381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905A150-F676-CD4F-846B-F1498951AB66}"/>
              </a:ext>
            </a:extLst>
          </p:cNvPr>
          <p:cNvSpPr txBox="1"/>
          <p:nvPr/>
        </p:nvSpPr>
        <p:spPr>
          <a:xfrm>
            <a:off x="1070517" y="1382751"/>
            <a:ext cx="74601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Blue gets aliased as orange</a:t>
            </a:r>
          </a:p>
        </p:txBody>
      </p:sp>
    </p:spTree>
    <p:extLst>
      <p:ext uri="{BB962C8B-B14F-4D97-AF65-F5344CB8AC3E}">
        <p14:creationId xmlns:p14="http://schemas.microsoft.com/office/powerpoint/2010/main" val="24097510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AE246-FE37-0B4D-9B58-EDA5C2FC6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aliasing happen?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02AD83-8B94-5A41-B11B-9EAE95E3A8F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197255"/>
            <a:ext cx="10477500" cy="4381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274BB4E-89F8-6A4F-A378-D8C1C0E990AE}"/>
              </a:ext>
            </a:extLst>
          </p:cNvPr>
          <p:cNvSpPr txBox="1"/>
          <p:nvPr/>
        </p:nvSpPr>
        <p:spPr>
          <a:xfrm>
            <a:off x="1070517" y="1382751"/>
            <a:ext cx="74601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Blue gets aliased as orange</a:t>
            </a:r>
          </a:p>
        </p:txBody>
      </p:sp>
    </p:spTree>
    <p:extLst>
      <p:ext uri="{BB962C8B-B14F-4D97-AF65-F5344CB8AC3E}">
        <p14:creationId xmlns:p14="http://schemas.microsoft.com/office/powerpoint/2010/main" val="242237005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3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913</TotalTime>
  <Words>681</Words>
  <Application>Microsoft Macintosh PowerPoint</Application>
  <PresentationFormat>Widescreen</PresentationFormat>
  <Paragraphs>155</Paragraphs>
  <Slides>28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Arial</vt:lpstr>
      <vt:lpstr>Calibri</vt:lpstr>
      <vt:lpstr>Calibri Light</vt:lpstr>
      <vt:lpstr>Cambria Math</vt:lpstr>
      <vt:lpstr>Helvetica</vt:lpstr>
      <vt:lpstr>Times New Roman</vt:lpstr>
      <vt:lpstr>Office Theme</vt:lpstr>
      <vt:lpstr>Photo Editor Photo</vt:lpstr>
      <vt:lpstr>Equation</vt:lpstr>
      <vt:lpstr>Resizing and resampling</vt:lpstr>
      <vt:lpstr>Aliasing</vt:lpstr>
      <vt:lpstr>Aliasing</vt:lpstr>
      <vt:lpstr>Aliasing</vt:lpstr>
      <vt:lpstr>Image sub-sampling</vt:lpstr>
      <vt:lpstr>Why does aliasing happen?</vt:lpstr>
      <vt:lpstr>Why does aliasing happen?</vt:lpstr>
      <vt:lpstr>Why does aliasing happen?</vt:lpstr>
      <vt:lpstr>Why does aliasing happen?</vt:lpstr>
      <vt:lpstr>How to avoid aliasing</vt:lpstr>
      <vt:lpstr>PowerPoint Presentation</vt:lpstr>
      <vt:lpstr>Gaussian pre-filtering</vt:lpstr>
      <vt:lpstr>PowerPoint Presentation</vt:lpstr>
      <vt:lpstr>Gaussian pyramids  [Burt and Adelson, 1983]</vt:lpstr>
      <vt:lpstr>Gaussian pyramids - Searching over scales</vt:lpstr>
      <vt:lpstr>Gaussian pyramids - Searching over scales</vt:lpstr>
      <vt:lpstr>PowerPoint Presentation</vt:lpstr>
      <vt:lpstr>Gaussian pyramid and stack</vt:lpstr>
      <vt:lpstr>Memory Usage</vt:lpstr>
      <vt:lpstr>What about upsampling?</vt:lpstr>
      <vt:lpstr>Upsampling</vt:lpstr>
      <vt:lpstr>Upsampling</vt:lpstr>
      <vt:lpstr>Laplacian pyramid</vt:lpstr>
      <vt:lpstr>Laplacian pyramid</vt:lpstr>
      <vt:lpstr>Reconstructing the image from a Laplacian pyramid</vt:lpstr>
      <vt:lpstr>Laplacian pyramid</vt:lpstr>
      <vt:lpstr>Low-pass and high-pass filtering</vt:lpstr>
      <vt:lpstr>Hybrid images (PA1)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Resizing and resampling</dc:title>
  <dc:creator>Bharath Hariharan</dc:creator>
  <cp:lastModifiedBy>Bharath Hariharan</cp:lastModifiedBy>
  <cp:revision>9</cp:revision>
  <dcterms:created xsi:type="dcterms:W3CDTF">2019-02-06T01:30:29Z</dcterms:created>
  <dcterms:modified xsi:type="dcterms:W3CDTF">2019-02-06T16:44:24Z</dcterms:modified>
</cp:coreProperties>
</file>