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52" r:id="rId3"/>
    <p:sldId id="553" r:id="rId4"/>
    <p:sldId id="308" r:id="rId5"/>
    <p:sldId id="554" r:id="rId6"/>
    <p:sldId id="556" r:id="rId7"/>
    <p:sldId id="305" r:id="rId8"/>
    <p:sldId id="306" r:id="rId9"/>
    <p:sldId id="307" r:id="rId10"/>
    <p:sldId id="335" r:id="rId11"/>
    <p:sldId id="310" r:id="rId12"/>
    <p:sldId id="541" r:id="rId13"/>
    <p:sldId id="542" r:id="rId14"/>
    <p:sldId id="543" r:id="rId15"/>
    <p:sldId id="544" r:id="rId16"/>
    <p:sldId id="545" r:id="rId17"/>
    <p:sldId id="546" r:id="rId18"/>
    <p:sldId id="548" r:id="rId19"/>
    <p:sldId id="555" r:id="rId20"/>
    <p:sldId id="549" r:id="rId21"/>
    <p:sldId id="550" r:id="rId22"/>
    <p:sldId id="551" r:id="rId23"/>
    <p:sldId id="539" r:id="rId24"/>
    <p:sldId id="540" r:id="rId25"/>
    <p:sldId id="528" r:id="rId26"/>
    <p:sldId id="529" r:id="rId27"/>
    <p:sldId id="530" r:id="rId28"/>
    <p:sldId id="531" r:id="rId29"/>
    <p:sldId id="533" r:id="rId30"/>
    <p:sldId id="534" r:id="rId31"/>
    <p:sldId id="535" r:id="rId32"/>
    <p:sldId id="536" r:id="rId33"/>
    <p:sldId id="537" r:id="rId34"/>
    <p:sldId id="53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29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276F-6453-0A4C-A9CE-BD9553219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4103D-918D-524F-840C-569022C78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E1A31-F255-D149-A5DE-CA99BFBD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C54F-4481-CC4F-82DC-4F4150B3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C7249-E22F-C44E-BD91-C959FC26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23FB-4016-8741-B6A1-E4D7EC5E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0E7EE-D558-9646-BD87-5596FD09B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13584-5C50-E842-BE05-B0857F8F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333F-0629-414F-A6FD-AC8E3EF3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6D500-FC99-644D-8034-CE15E2ED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4CB6F-1382-044E-B223-19C522096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5E81F-1C7A-7641-B3EE-D2EC57C7E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3419E-87F6-584A-8486-2D8CCBB1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27976-3051-F848-A5A9-8AA20885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F5514-D59F-5745-ACE3-C7572103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75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4187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C18B-9620-3742-A08C-CC12B42D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0369B-7AD6-5E4E-8233-4ECD60EC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887F6-E1F2-7A47-838B-D3CEF08D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FA6E8-FA0C-6E46-AAA6-76B9AEB3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E16E-35C1-1B4A-87FB-17BE9600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C8CA0-B906-F34F-B9D8-312D0735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3D47A-CAC1-3D40-BC65-72084945D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A3050-B6B3-F44E-AB89-1E920520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7AFDC-1643-3C43-A9D0-C1E3DBDE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0BFB-542B-774D-9331-B49649E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2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2940-E25F-5048-85A8-6A1CAC57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9B0A-FE7D-ED44-8EA4-DFB28093D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80BD1-505A-654C-A971-A2D61AA63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3ABFD-F3D1-6042-A2FE-677BFFF3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6C248-74A6-0F46-9437-849DD2BA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FD07A-4A46-F149-A95A-A71626BF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0C945-016B-9747-99A4-C4D10782A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F8320-C960-2A49-B35E-8FCD828C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727B2-F86E-674A-9489-4E9B26162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7400C-D04C-BB44-977B-6C14136D1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53CC-1EC0-BC4C-B3E9-BDFB4545A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5CB0D-45A1-BA47-8DEA-3FC28282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377922-A9A6-664E-9DC9-9B070928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4BB29-A602-D74B-A81B-FA71FECA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3570-E5F4-BF42-95B2-19180D05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FB932-19BB-034C-BD5E-4E4A2046D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7297A-99CC-3C48-828B-B75599E6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84B13-191B-4048-AC04-36C8260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68655-B397-484E-819C-BE213E8F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913B6-AB73-6E4F-9EB3-848516B1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EBED3-9F25-5849-8059-DD64170A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5569-3DE1-F840-97D8-91A86F53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A8FE6-DF0C-324E-9810-9E8E78E3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BC24D-3C9B-2F4B-A6BC-C2C100FDE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EB634-BE63-9C42-A8E7-BD300A09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F1FA7-A9B0-1242-AF5A-291E4CA2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14385-103F-7C44-AE54-0B87C347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3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C4E4-543F-784C-8F49-CB23DE25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7A56A6-8ED1-C24C-9C56-5F0AE05F0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4717A-7983-AE48-88AC-18D99CE38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61EB7-9FD0-A94F-ACE3-BB6A7F23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CD5E3-4DA2-9C48-BE7A-75A97624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D5517-4E3A-9840-A18E-BD012F28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9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3513A-4650-EC42-A517-91A9CBEC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6074-7C9E-394B-8CEC-8B1BABF8A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2C661-0044-C243-98A8-7E3F4F2E8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D092-C4A5-9340-99A5-8F73A1826FC5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BF4B3-7D13-2745-AC93-790385FCA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D8078-8A9F-1A4F-BBA2-D9D29B174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6F24-5C2C-984D-AA52-C2EDE630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FF28E-4CFD-FD48-8234-AC4DBA661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Fourier Transforms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78C3D-0B09-2B46-B222-4C90C4236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D859-41A5-3F43-A78C-B74B29FE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and from the Fourier basis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C68217-58EB-2746-8C2D-EC5556EC2F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image f, Fourier coefficients F</a:t>
                </a:r>
              </a:p>
              <a:p>
                <a:r>
                  <a:rPr lang="en-US" dirty="0"/>
                  <a:t>How do we get f from F?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“Inverse Fourier Transform”</a:t>
                </a:r>
              </a:p>
              <a:p>
                <a:r>
                  <a:rPr lang="en-US" dirty="0"/>
                  <a:t>How do we get F from f?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𝑖𝑙𝑛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“Fourier Transform”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C68217-58EB-2746-8C2D-EC5556EC2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49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F08D-4074-E943-88E8-6DB75FE43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Fourier transforms?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AA9DC-9A7D-3A47-B605-9A35E3EB0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image in terms of low and high frequency information</a:t>
            </a:r>
          </a:p>
          <a:p>
            <a:r>
              <a:rPr lang="en-US" dirty="0"/>
              <a:t>Low frequency: large scale structure, no details</a:t>
            </a:r>
          </a:p>
          <a:p>
            <a:r>
              <a:rPr lang="en-US" dirty="0"/>
              <a:t>High frequency: fine structure</a:t>
            </a:r>
          </a:p>
        </p:txBody>
      </p:sp>
    </p:spTree>
    <p:extLst>
      <p:ext uri="{BB962C8B-B14F-4D97-AF65-F5344CB8AC3E}">
        <p14:creationId xmlns:p14="http://schemas.microsoft.com/office/powerpoint/2010/main" val="267991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AB7D-6C78-0A4D-9A6D-52A13BC0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Fourier transforms?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E836B-F789-644F-AAC3-D2A6128E45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17882"/>
            <a:ext cx="457200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E41308-4ADB-D646-9DD2-139D436352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81788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7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BB90F-2623-3649-8596-EB7BAC62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Fourier transforms?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8C6A2-39F3-5940-8840-8E503152E0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68748"/>
            <a:ext cx="45720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CDF1D-57B6-F94C-973A-D3FBE318F9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220" y="2104755"/>
            <a:ext cx="3676186" cy="27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6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F9B7-F4CD-B644-9BFC-E8E33C7D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Fourier transforms?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363C7-6844-924A-BDD8-A8F4B3B7E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128" y="2071340"/>
            <a:ext cx="3586974" cy="2690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4D5CE-D1CB-DD48-B92B-3391FBBD9D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9"/>
            <a:ext cx="4572000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78D83-2FDC-3048-B2E8-F5FFB355517D}"/>
              </a:ext>
            </a:extLst>
          </p:cNvPr>
          <p:cNvSpPr txBox="1"/>
          <p:nvPr/>
        </p:nvSpPr>
        <p:spPr>
          <a:xfrm>
            <a:off x="1903141" y="5241073"/>
            <a:ext cx="8575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Removing high frequency components looks like blurring. Is there more to this relationship?</a:t>
            </a:r>
          </a:p>
        </p:txBody>
      </p:sp>
    </p:spTree>
    <p:extLst>
      <p:ext uri="{BB962C8B-B14F-4D97-AF65-F5344CB8AC3E}">
        <p14:creationId xmlns:p14="http://schemas.microsoft.com/office/powerpoint/2010/main" val="42761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Dual domains </a:t>
            </a:r>
            <a:endParaRPr dirty="0"/>
          </a:p>
        </p:txBody>
      </p:sp>
      <p:sp>
        <p:nvSpPr>
          <p:cNvPr id="772" name="Shape 7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25046" indent="-326571"/>
            <a:r>
              <a:rPr lang="en-US" dirty="0"/>
              <a:t>Image</a:t>
            </a:r>
            <a:r>
              <a:rPr dirty="0"/>
              <a:t>: </a:t>
            </a:r>
            <a:r>
              <a:rPr lang="en-US" dirty="0"/>
              <a:t>Spatial domain</a:t>
            </a:r>
            <a:endParaRPr dirty="0"/>
          </a:p>
          <a:p>
            <a:pPr marL="825046" indent="-326571"/>
            <a:endParaRPr dirty="0"/>
          </a:p>
          <a:p>
            <a:pPr marL="825046" indent="-326571"/>
            <a:r>
              <a:rPr dirty="0"/>
              <a:t>Fourier Transform: Frequency domain</a:t>
            </a:r>
          </a:p>
          <a:p>
            <a:pPr marL="1222375" lvl="1" indent="-266700"/>
            <a:r>
              <a:rPr dirty="0"/>
              <a:t>Amplitudes are called spectrum</a:t>
            </a:r>
            <a:endParaRPr lang="en-US" dirty="0"/>
          </a:p>
          <a:p>
            <a:pPr marL="1222375" lvl="1" indent="-266700"/>
            <a:endParaRPr lang="en-US" dirty="0"/>
          </a:p>
          <a:p>
            <a:pPr marL="765175" indent="-266700"/>
            <a:r>
              <a:rPr lang="en-US" dirty="0"/>
              <a:t>For any transformations we do in spatial domain, there are corresponding transformations we can do in the frequency domain</a:t>
            </a:r>
          </a:p>
          <a:p>
            <a:pPr marL="765175" indent="-266700"/>
            <a:r>
              <a:rPr lang="en-US" i="1" dirty="0"/>
              <a:t>And vice-versa</a:t>
            </a:r>
          </a:p>
          <a:p>
            <a:pPr marL="1222375" lvl="1" indent="-266700"/>
            <a:endParaRPr lang="en-US" dirty="0"/>
          </a:p>
          <a:p>
            <a:pPr marL="765175" indent="-266700"/>
            <a:endParaRPr dirty="0"/>
          </a:p>
        </p:txBody>
      </p:sp>
      <p:sp>
        <p:nvSpPr>
          <p:cNvPr id="777" name="Shape 777"/>
          <p:cNvSpPr/>
          <p:nvPr/>
        </p:nvSpPr>
        <p:spPr>
          <a:xfrm>
            <a:off x="3090863" y="5918200"/>
            <a:ext cx="210506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FFFFFF"/>
              </a:buClr>
              <a:buFont typeface="Times New Roman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Spatial Domain</a:t>
            </a:r>
          </a:p>
        </p:txBody>
      </p:sp>
    </p:spTree>
    <p:extLst>
      <p:ext uri="{BB962C8B-B14F-4D97-AF65-F5344CB8AC3E}">
        <p14:creationId xmlns:p14="http://schemas.microsoft.com/office/powerpoint/2010/main" val="44397038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Convolution </a:t>
            </a:r>
            <a:r>
              <a:rPr lang="en-US" dirty="0"/>
              <a:t>in spatial domain = </a:t>
            </a:r>
            <a:r>
              <a:rPr lang="en-US" i="1" dirty="0"/>
              <a:t>Point-wise multiplication </a:t>
            </a:r>
            <a:r>
              <a:rPr lang="en-US" dirty="0"/>
              <a:t>in frequency domain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Convolution </a:t>
            </a:r>
            <a:r>
              <a:rPr lang="en-US" dirty="0"/>
              <a:t>in frequency domain = </a:t>
            </a:r>
            <a:r>
              <a:rPr lang="en-US" i="1" dirty="0"/>
              <a:t>Point-wise multiplication </a:t>
            </a:r>
            <a:r>
              <a:rPr lang="en-US" dirty="0"/>
              <a:t>in spatial domain</a:t>
            </a:r>
            <a:endParaRPr lang="en-US" i="1" dirty="0"/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2713036"/>
            <a:ext cx="17780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3279772"/>
            <a:ext cx="17272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6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F83CD-455D-F24C-99D6-3D732274355C}"/>
              </a:ext>
            </a:extLst>
          </p:cNvPr>
          <p:cNvSpPr txBox="1"/>
          <p:nvPr/>
        </p:nvSpPr>
        <p:spPr>
          <a:xfrm>
            <a:off x="2193074" y="312235"/>
            <a:ext cx="221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D835-7E7C-A440-BB5C-F953070BB56F}"/>
              </a:ext>
            </a:extLst>
          </p:cNvPr>
          <p:cNvSpPr txBox="1"/>
          <p:nvPr/>
        </p:nvSpPr>
        <p:spPr>
          <a:xfrm>
            <a:off x="7363523" y="22302"/>
            <a:ext cx="263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Fourier transform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67525-B9B1-544A-93DD-78768E86F6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95" y="1468852"/>
            <a:ext cx="2921000" cy="219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CC9A5D-5AA7-B44D-8834-1C0ABB0E6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724" y="1346189"/>
            <a:ext cx="2921001" cy="2190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F4BB9A-AD94-6A46-9C6A-9AA8B043AA6C}"/>
              </a:ext>
            </a:extLst>
          </p:cNvPr>
          <p:cNvSpPr txBox="1"/>
          <p:nvPr/>
        </p:nvSpPr>
        <p:spPr>
          <a:xfrm>
            <a:off x="2561064" y="3659603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D9AF92-CA66-8247-AAC0-6ED4F539E00E}"/>
              </a:ext>
            </a:extLst>
          </p:cNvPr>
          <p:cNvSpPr txBox="1"/>
          <p:nvPr/>
        </p:nvSpPr>
        <p:spPr>
          <a:xfrm>
            <a:off x="7779837" y="3429001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impulse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425744-1197-3346-8835-DAA3B6A784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95" y="4036741"/>
            <a:ext cx="2921001" cy="21907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B375CE-835B-DC4F-B312-4A62991D198C}"/>
              </a:ext>
            </a:extLst>
          </p:cNvPr>
          <p:cNvSpPr txBox="1"/>
          <p:nvPr/>
        </p:nvSpPr>
        <p:spPr>
          <a:xfrm>
            <a:off x="2535043" y="6148328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impulse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4CC7F5-9F16-964E-85D4-C9A0481C8F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522" y="3957577"/>
            <a:ext cx="2921000" cy="21907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FF635D-D1C6-A14B-86A3-8B1573CD6DA9}"/>
              </a:ext>
            </a:extLst>
          </p:cNvPr>
          <p:cNvSpPr txBox="1"/>
          <p:nvPr/>
        </p:nvSpPr>
        <p:spPr>
          <a:xfrm>
            <a:off x="7898471" y="6111196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</a:t>
            </a:r>
          </a:p>
        </p:txBody>
      </p:sp>
    </p:spTree>
    <p:extLst>
      <p:ext uri="{BB962C8B-B14F-4D97-AF65-F5344CB8AC3E}">
        <p14:creationId xmlns:p14="http://schemas.microsoft.com/office/powerpoint/2010/main" val="11194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F83CD-455D-F24C-99D6-3D732274355C}"/>
              </a:ext>
            </a:extLst>
          </p:cNvPr>
          <p:cNvSpPr txBox="1"/>
          <p:nvPr/>
        </p:nvSpPr>
        <p:spPr>
          <a:xfrm>
            <a:off x="2193074" y="312235"/>
            <a:ext cx="221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D835-7E7C-A440-BB5C-F953070BB56F}"/>
              </a:ext>
            </a:extLst>
          </p:cNvPr>
          <p:cNvSpPr txBox="1"/>
          <p:nvPr/>
        </p:nvSpPr>
        <p:spPr>
          <a:xfrm>
            <a:off x="7363523" y="22302"/>
            <a:ext cx="263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Fourier transform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F4BB9A-AD94-6A46-9C6A-9AA8B043AA6C}"/>
              </a:ext>
            </a:extLst>
          </p:cNvPr>
          <p:cNvSpPr txBox="1"/>
          <p:nvPr/>
        </p:nvSpPr>
        <p:spPr>
          <a:xfrm>
            <a:off x="2581198" y="3518373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D9AF92-CA66-8247-AAC0-6ED4F539E00E}"/>
              </a:ext>
            </a:extLst>
          </p:cNvPr>
          <p:cNvSpPr txBox="1"/>
          <p:nvPr/>
        </p:nvSpPr>
        <p:spPr>
          <a:xfrm>
            <a:off x="7980559" y="3518373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en-US" dirty="0" err="1"/>
              <a:t>sinc</a:t>
            </a:r>
            <a:r>
              <a:rPr lang="en-US" dirty="0"/>
              <a:t>” = sin(x)/x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51B70-0119-8944-BB8C-FCB947D721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250" y="1346189"/>
            <a:ext cx="2921001" cy="2190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CCBA-0C42-234E-924A-8206DA3397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522" y="1346188"/>
            <a:ext cx="2921001" cy="2190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087E09E-0F36-AD49-9C6A-47E5CF1B05F0}"/>
              </a:ext>
            </a:extLst>
          </p:cNvPr>
          <p:cNvSpPr txBox="1"/>
          <p:nvPr/>
        </p:nvSpPr>
        <p:spPr>
          <a:xfrm>
            <a:off x="2663287" y="6067697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en-US" dirty="0" err="1"/>
              <a:t>sinc</a:t>
            </a:r>
            <a:r>
              <a:rPr lang="en-US" dirty="0"/>
              <a:t>” = sin(x)/x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AF3A13-350C-944E-A94A-1255E0BA8C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250" y="3895512"/>
            <a:ext cx="2921001" cy="21907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424BA8-3D63-A144-ACAE-C2AE170B19D2}"/>
              </a:ext>
            </a:extLst>
          </p:cNvPr>
          <p:cNvSpPr txBox="1"/>
          <p:nvPr/>
        </p:nvSpPr>
        <p:spPr>
          <a:xfrm>
            <a:off x="8019973" y="6067696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box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CA734B-F3AD-324A-8A76-512116EA1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025" y="3895512"/>
            <a:ext cx="2921001" cy="219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4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F83CD-455D-F24C-99D6-3D732274355C}"/>
              </a:ext>
            </a:extLst>
          </p:cNvPr>
          <p:cNvSpPr txBox="1"/>
          <p:nvPr/>
        </p:nvSpPr>
        <p:spPr>
          <a:xfrm>
            <a:off x="2193074" y="312235"/>
            <a:ext cx="221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D835-7E7C-A440-BB5C-F953070BB56F}"/>
              </a:ext>
            </a:extLst>
          </p:cNvPr>
          <p:cNvSpPr txBox="1"/>
          <p:nvPr/>
        </p:nvSpPr>
        <p:spPr>
          <a:xfrm>
            <a:off x="7363523" y="22302"/>
            <a:ext cx="263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Fourier transform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375CE-835B-DC4F-B312-4A62991D198C}"/>
              </a:ext>
            </a:extLst>
          </p:cNvPr>
          <p:cNvSpPr txBox="1"/>
          <p:nvPr/>
        </p:nvSpPr>
        <p:spPr>
          <a:xfrm>
            <a:off x="2535041" y="3777226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Gaussian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F635D-D1C6-A14B-86A3-8B1573CD6DA9}"/>
              </a:ext>
            </a:extLst>
          </p:cNvPr>
          <p:cNvSpPr txBox="1"/>
          <p:nvPr/>
        </p:nvSpPr>
        <p:spPr>
          <a:xfrm>
            <a:off x="7898473" y="3802822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Gaussian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09EE2-5FBB-4847-8832-0FD0A7A45C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934" y="1468852"/>
            <a:ext cx="3235319" cy="24264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092BF9-520E-0546-831D-08A46341CD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523" y="1468852"/>
            <a:ext cx="3111958" cy="23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3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4930-8035-9C42-A73D-D7EA5514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for 1D images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7D98A-FEB1-0542-B30B-2E8B7D17B6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1D image with N pixels is a vector of size N</a:t>
                </a:r>
              </a:p>
              <a:p>
                <a:r>
                  <a:rPr lang="en-US" dirty="0"/>
                  <a:t>Every basis has N pixels</a:t>
                </a:r>
              </a:p>
              <a:p>
                <a:r>
                  <a:rPr lang="en-US" dirty="0"/>
                  <a:t>There must be N basis elements</a:t>
                </a:r>
              </a:p>
              <a:p>
                <a:r>
                  <a:rPr lang="en-US" dirty="0"/>
                  <a:t>n-</a:t>
                </a:r>
                <a:r>
                  <a:rPr lang="en-US" dirty="0" err="1"/>
                  <a:t>th</a:t>
                </a:r>
                <a:r>
                  <a:rPr lang="en-US" dirty="0"/>
                  <a:t> element of k-</a:t>
                </a:r>
                <a:r>
                  <a:rPr lang="en-US" dirty="0" err="1"/>
                  <a:t>th</a:t>
                </a:r>
                <a:r>
                  <a:rPr lang="en-US" dirty="0"/>
                  <a:t> basis in standard basis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n-</a:t>
                </a:r>
                <a:r>
                  <a:rPr lang="en-US" dirty="0" err="1"/>
                  <a:t>th</a:t>
                </a:r>
                <a:r>
                  <a:rPr lang="en-US" dirty="0"/>
                  <a:t> element of k-</a:t>
                </a:r>
                <a:r>
                  <a:rPr lang="en-US" dirty="0" err="1"/>
                  <a:t>th</a:t>
                </a:r>
                <a:r>
                  <a:rPr lang="en-US" dirty="0"/>
                  <a:t> basis in Fourier basis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57D98A-FEB1-0542-B30B-2E8B7D17B6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b="-26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03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F83CD-455D-F24C-99D6-3D732274355C}"/>
              </a:ext>
            </a:extLst>
          </p:cNvPr>
          <p:cNvSpPr txBox="1"/>
          <p:nvPr/>
        </p:nvSpPr>
        <p:spPr>
          <a:xfrm>
            <a:off x="2193074" y="312235"/>
            <a:ext cx="221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D835-7E7C-A440-BB5C-F953070BB56F}"/>
              </a:ext>
            </a:extLst>
          </p:cNvPr>
          <p:cNvSpPr txBox="1"/>
          <p:nvPr/>
        </p:nvSpPr>
        <p:spPr>
          <a:xfrm>
            <a:off x="7363523" y="22302"/>
            <a:ext cx="263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Fourier transform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B375CE-835B-DC4F-B312-4A62991D198C}"/>
              </a:ext>
            </a:extLst>
          </p:cNvPr>
          <p:cNvSpPr txBox="1"/>
          <p:nvPr/>
        </p:nvSpPr>
        <p:spPr>
          <a:xfrm>
            <a:off x="2535043" y="6148328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Gaussian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F635D-D1C6-A14B-86A3-8B1573CD6DA9}"/>
              </a:ext>
            </a:extLst>
          </p:cNvPr>
          <p:cNvSpPr txBox="1"/>
          <p:nvPr/>
        </p:nvSpPr>
        <p:spPr>
          <a:xfrm>
            <a:off x="7898471" y="6111196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Gaussian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BB43B-C66F-104F-AFE1-149C205CC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981" y="2418895"/>
            <a:ext cx="4082583" cy="3061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F5085-FC9A-3448-B53E-F9E13A449C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552" y="2418895"/>
            <a:ext cx="4082583" cy="30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74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F83CD-455D-F24C-99D6-3D732274355C}"/>
              </a:ext>
            </a:extLst>
          </p:cNvPr>
          <p:cNvSpPr txBox="1"/>
          <p:nvPr/>
        </p:nvSpPr>
        <p:spPr>
          <a:xfrm>
            <a:off x="2193074" y="312235"/>
            <a:ext cx="221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D835-7E7C-A440-BB5C-F953070BB56F}"/>
              </a:ext>
            </a:extLst>
          </p:cNvPr>
          <p:cNvSpPr txBox="1"/>
          <p:nvPr/>
        </p:nvSpPr>
        <p:spPr>
          <a:xfrm>
            <a:off x="7363523" y="22302"/>
            <a:ext cx="263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Fourier transform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D4A8E-563C-5F48-A073-DDD7D0F2CA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193" y="1482710"/>
            <a:ext cx="3106853" cy="2330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6504B-980D-0F43-BCFF-9BC1A1725D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798" y="1468852"/>
            <a:ext cx="3106853" cy="2330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D40D7F-F7D4-0146-8610-680E530130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85" y="3798993"/>
            <a:ext cx="3246054" cy="24345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EA3C22-FA73-0849-85B2-0130F53FCB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797" y="3798992"/>
            <a:ext cx="3106853" cy="23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84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F83CD-455D-F24C-99D6-3D732274355C}"/>
              </a:ext>
            </a:extLst>
          </p:cNvPr>
          <p:cNvSpPr txBox="1"/>
          <p:nvPr/>
        </p:nvSpPr>
        <p:spPr>
          <a:xfrm>
            <a:off x="2193074" y="312235"/>
            <a:ext cx="221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D835-7E7C-A440-BB5C-F953070BB56F}"/>
              </a:ext>
            </a:extLst>
          </p:cNvPr>
          <p:cNvSpPr txBox="1"/>
          <p:nvPr/>
        </p:nvSpPr>
        <p:spPr>
          <a:xfrm>
            <a:off x="7363523" y="22302"/>
            <a:ext cx="263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Fourier transform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40D7F-F7D4-0146-8610-680E53013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85" y="3798993"/>
            <a:ext cx="3246054" cy="24345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EA3C22-FA73-0849-85B2-0130F53FCB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797" y="3798992"/>
            <a:ext cx="3106853" cy="2330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226F56-2C73-D244-A643-DE8BD745F3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587" y="1260552"/>
            <a:ext cx="3246053" cy="2434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9EE860-DA20-EB4B-8DB4-7C9D829D57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196" y="1335967"/>
            <a:ext cx="3246053" cy="24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2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1C5D-8FD7-3F47-8727-F6DF3860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Detour: Time complexity of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5EF1D-2E11-E44A-A942-4DBF35DF3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is w x h</a:t>
            </a:r>
          </a:p>
          <a:p>
            <a:r>
              <a:rPr lang="en-US" dirty="0"/>
              <a:t>Filter is k x k</a:t>
            </a:r>
          </a:p>
          <a:p>
            <a:r>
              <a:rPr lang="en-US" dirty="0"/>
              <a:t>Every entry takes O(k</a:t>
            </a:r>
            <a:r>
              <a:rPr lang="en-US" baseline="30000" dirty="0"/>
              <a:t>2</a:t>
            </a:r>
            <a:r>
              <a:rPr lang="en-US" dirty="0"/>
              <a:t>) operations</a:t>
            </a:r>
          </a:p>
          <a:p>
            <a:r>
              <a:rPr lang="en-US" dirty="0"/>
              <a:t>Number of output entries:</a:t>
            </a:r>
          </a:p>
          <a:p>
            <a:pPr lvl="1"/>
            <a:r>
              <a:rPr lang="en-US" dirty="0"/>
              <a:t>(w+k-1)(h+k-1) for full</a:t>
            </a:r>
          </a:p>
          <a:p>
            <a:pPr lvl="1"/>
            <a:r>
              <a:rPr lang="en-US" dirty="0" err="1"/>
              <a:t>wh</a:t>
            </a:r>
            <a:r>
              <a:rPr lang="en-US" dirty="0"/>
              <a:t> for same</a:t>
            </a:r>
          </a:p>
          <a:p>
            <a:r>
              <a:rPr lang="en-US" dirty="0"/>
              <a:t>Total time complexity: </a:t>
            </a:r>
          </a:p>
          <a:p>
            <a:pPr lvl="1"/>
            <a:r>
              <a:rPr lang="en-US" dirty="0"/>
              <a:t>O(whk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2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Optimization: separable filters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1752600" y="1219201"/>
            <a:ext cx="8915400" cy="4525963"/>
          </a:xfrm>
          <a:prstGeom prst="rect">
            <a:avLst/>
          </a:prstGeom>
        </p:spPr>
        <p:txBody>
          <a:bodyPr/>
          <a:lstStyle/>
          <a:p>
            <a:pPr marL="574578" indent="-224547"/>
            <a:r>
              <a:rPr dirty="0"/>
              <a:t>basic alg. is </a:t>
            </a:r>
            <a:r>
              <a:rPr i="1" dirty="0"/>
              <a:t>O</a:t>
            </a:r>
            <a:r>
              <a:rPr dirty="0"/>
              <a:t>(</a:t>
            </a:r>
            <a:r>
              <a:rPr i="1" dirty="0"/>
              <a:t>r</a:t>
            </a:r>
            <a:r>
              <a:rPr baseline="30736" dirty="0"/>
              <a:t>2</a:t>
            </a:r>
            <a:r>
              <a:rPr dirty="0"/>
              <a:t>): large filters get expensive fast!</a:t>
            </a:r>
          </a:p>
          <a:p>
            <a:pPr marL="574578" indent="-224547"/>
            <a:r>
              <a:rPr dirty="0"/>
              <a:t>definition: </a:t>
            </a:r>
            <a:r>
              <a:rPr lang="en-US" i="1" dirty="0"/>
              <a:t>w</a:t>
            </a:r>
            <a:r>
              <a:rPr dirty="0"/>
              <a:t>(</a:t>
            </a:r>
            <a:r>
              <a:rPr i="1" dirty="0"/>
              <a:t>x,y</a:t>
            </a:r>
            <a:r>
              <a:rPr dirty="0"/>
              <a:t>) is </a:t>
            </a:r>
            <a:r>
              <a:rPr i="1" dirty="0"/>
              <a:t>separable</a:t>
            </a:r>
            <a:r>
              <a:rPr dirty="0"/>
              <a:t> if it can be written as:</a:t>
            </a:r>
            <a:endParaRPr lang="en-US" dirty="0"/>
          </a:p>
          <a:p>
            <a:pPr marL="574578" indent="-224547"/>
            <a:endParaRPr lang="en-US" dirty="0"/>
          </a:p>
          <a:p>
            <a:pPr marL="574578" indent="-224547"/>
            <a:r>
              <a:rPr lang="en-US" dirty="0"/>
              <a:t>Write u as a k x 1 filter, and v as a 1 x k filter</a:t>
            </a:r>
          </a:p>
          <a:p>
            <a:pPr marL="574578" indent="-224547"/>
            <a:r>
              <a:rPr lang="en-US" dirty="0"/>
              <a:t>Claim: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86E7DD-9023-6C46-AC5B-E7AA7AE0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849" y="2387748"/>
            <a:ext cx="2671956" cy="368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E848E-1270-D948-A852-3D3CDC37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544" y="3367881"/>
            <a:ext cx="18542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0453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4397918" y="1382287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5590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4948045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1877587" y="3965653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2672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3847791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5426850" y="2855273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5426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/>
        </p:nvGraphicFramePr>
        <p:xfrm>
          <a:off x="7337038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074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4397918" y="1382287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5590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4948045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1877587" y="3965653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2672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3847791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6031958" y="2836782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5426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/>
        </p:nvGraphicFramePr>
        <p:xfrm>
          <a:off x="7337038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39106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4397918" y="1382287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5590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4948045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1877587" y="3965653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2672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3847791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6601754" y="2836782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5426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/>
        </p:nvGraphicFramePr>
        <p:xfrm>
          <a:off x="7337038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73084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4397918" y="1382287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5590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4948045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1877587" y="3965653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2672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3847791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5452057" y="3364962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5426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/>
        </p:nvGraphicFramePr>
        <p:xfrm>
          <a:off x="7337038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46749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4397918" y="1382287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5590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4948045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1877587" y="3965653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2672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3847791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6031958" y="3373433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5426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/>
        </p:nvGraphicFramePr>
        <p:xfrm>
          <a:off x="7337038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7578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9786-E770-1E4F-B812-08D994C9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for 1D images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6F8485-EF4D-7540-9A33-AB50293DF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Converting from standard basis to Fourier basis = Fourier transform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can be written as a matrix multiplication with X and x as vectors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Convert from Fourier basis to standard basis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6F8485-EF4D-7540-9A33-AB50293DF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208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4397918" y="1382287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5590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4948045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1877587" y="3965653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2672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3847791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6601754" y="3395018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5426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/>
        </p:nvGraphicFramePr>
        <p:xfrm>
          <a:off x="7337038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51673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4397918" y="1382287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5590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4948045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1877587" y="3965653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2672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3847791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5452057" y="3910084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5426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/>
        </p:nvGraphicFramePr>
        <p:xfrm>
          <a:off x="7337038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99617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4397918" y="1382287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5590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4948045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1877587" y="3965653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2672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3847791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6031958" y="3910084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5426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/>
        </p:nvGraphicFramePr>
        <p:xfrm>
          <a:off x="7337038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25488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>
            <a:extLst>
              <a:ext uri="{FF2B5EF4-FFF2-40B4-BE49-F238E27FC236}">
                <a16:creationId xmlns:a16="http://schemas.microsoft.com/office/drawing/2014/main" id="{63CEAC03-A061-6B4C-B42E-1838B8CBCE1E}"/>
              </a:ext>
            </a:extLst>
          </p:cNvPr>
          <p:cNvSpPr/>
          <p:nvPr/>
        </p:nvSpPr>
        <p:spPr>
          <a:xfrm>
            <a:off x="7243959" y="2888167"/>
            <a:ext cx="2955691" cy="3267307"/>
          </a:xfrm>
          <a:prstGeom prst="up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282D3-99BC-2540-8218-186F76957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DDD714-224C-584B-98B2-1480E1903D1D}"/>
              </a:ext>
            </a:extLst>
          </p:cNvPr>
          <p:cNvGraphicFramePr>
            <a:graphicFrameLocks noGrp="1"/>
          </p:cNvGraphicFramePr>
          <p:nvPr/>
        </p:nvGraphicFramePr>
        <p:xfrm>
          <a:off x="4397918" y="1382287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B7575D-E7A0-0F41-98AC-8FC1FD84BF2E}"/>
              </a:ext>
            </a:extLst>
          </p:cNvPr>
          <p:cNvGraphicFramePr>
            <a:graphicFrameLocks noGrp="1"/>
          </p:cNvGraphicFramePr>
          <p:nvPr/>
        </p:nvGraphicFramePr>
        <p:xfrm>
          <a:off x="5590478" y="1431609"/>
          <a:ext cx="2523894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1298">
                  <a:extLst>
                    <a:ext uri="{9D8B030D-6E8A-4147-A177-3AD203B41FA5}">
                      <a16:colId xmlns:a16="http://schemas.microsoft.com/office/drawing/2014/main" val="2744723629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3963064067"/>
                    </a:ext>
                  </a:extLst>
                </a:gridCol>
                <a:gridCol w="841298">
                  <a:extLst>
                    <a:ext uri="{9D8B030D-6E8A-4147-A177-3AD203B41FA5}">
                      <a16:colId xmlns:a16="http://schemas.microsoft.com/office/drawing/2014/main" val="2420270772"/>
                    </a:ext>
                  </a:extLst>
                </a:gridCol>
              </a:tblGrid>
              <a:tr h="51114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67407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A16F3C-481C-EF43-8848-8BD36B1CBBCF}"/>
              </a:ext>
            </a:extLst>
          </p:cNvPr>
          <p:cNvSpPr txBox="1"/>
          <p:nvPr/>
        </p:nvSpPr>
        <p:spPr>
          <a:xfrm>
            <a:off x="4948045" y="1382286"/>
            <a:ext cx="623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*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F52B46-8692-F546-A470-E27290271437}"/>
              </a:ext>
            </a:extLst>
          </p:cNvPr>
          <p:cNvGraphicFramePr>
            <a:graphicFrameLocks noGrp="1"/>
          </p:cNvGraphicFramePr>
          <p:nvPr/>
        </p:nvGraphicFramePr>
        <p:xfrm>
          <a:off x="1877587" y="3965653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5F0512-3C14-064A-ACB6-3C1B133B5AA1}"/>
              </a:ext>
            </a:extLst>
          </p:cNvPr>
          <p:cNvCxnSpPr/>
          <p:nvPr/>
        </p:nvCxnSpPr>
        <p:spPr>
          <a:xfrm>
            <a:off x="2672576" y="4705815"/>
            <a:ext cx="9367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3E8E3FC-CF48-8A44-9DCB-6DAF3AE64DAB}"/>
              </a:ext>
            </a:extLst>
          </p:cNvPr>
          <p:cNvGraphicFramePr>
            <a:graphicFrameLocks noGrp="1"/>
          </p:cNvGraphicFramePr>
          <p:nvPr/>
        </p:nvGraphicFramePr>
        <p:xfrm>
          <a:off x="3847791" y="3965652"/>
          <a:ext cx="550127" cy="185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7">
                  <a:extLst>
                    <a:ext uri="{9D8B030D-6E8A-4147-A177-3AD203B41FA5}">
                      <a16:colId xmlns:a16="http://schemas.microsoft.com/office/drawing/2014/main" val="2385285692"/>
                    </a:ext>
                  </a:extLst>
                </a:gridCol>
              </a:tblGrid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901374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12570"/>
                  </a:ext>
                </a:extLst>
              </a:tr>
              <a:tr h="6167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979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D324FCBD-822B-9E44-AD79-E3D77B1A9C68}"/>
              </a:ext>
            </a:extLst>
          </p:cNvPr>
          <p:cNvGrpSpPr/>
          <p:nvPr/>
        </p:nvGrpSpPr>
        <p:grpSpPr>
          <a:xfrm>
            <a:off x="6612674" y="3910084"/>
            <a:ext cx="479502" cy="1591462"/>
            <a:chOff x="3791415" y="3429000"/>
            <a:chExt cx="479502" cy="159146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77DEC9-57C4-044B-93CF-AFCCAF75DA90}"/>
                </a:ext>
              </a:extLst>
            </p:cNvPr>
            <p:cNvSpPr/>
            <p:nvPr/>
          </p:nvSpPr>
          <p:spPr>
            <a:xfrm>
              <a:off x="3791415" y="3429000"/>
              <a:ext cx="479502" cy="518160"/>
            </a:xfrm>
            <a:prstGeom prst="rect">
              <a:avLst/>
            </a:prstGeom>
            <a:solidFill>
              <a:srgbClr val="FFFF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402D-12A3-4E49-8A22-A6CA5FFBF4F3}"/>
                </a:ext>
              </a:extLst>
            </p:cNvPr>
            <p:cNvSpPr/>
            <p:nvPr/>
          </p:nvSpPr>
          <p:spPr>
            <a:xfrm>
              <a:off x="3791415" y="3965651"/>
              <a:ext cx="479502" cy="518160"/>
            </a:xfrm>
            <a:prstGeom prst="rect">
              <a:avLst/>
            </a:prstGeom>
            <a:solidFill>
              <a:srgbClr val="FFC000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8DF7C-B211-7F47-B119-9EEF5BE744B5}"/>
                </a:ext>
              </a:extLst>
            </p:cNvPr>
            <p:cNvSpPr/>
            <p:nvPr/>
          </p:nvSpPr>
          <p:spPr>
            <a:xfrm>
              <a:off x="3791415" y="4502302"/>
              <a:ext cx="479502" cy="518160"/>
            </a:xfrm>
            <a:prstGeom prst="rect">
              <a:avLst/>
            </a:prstGeom>
            <a:solidFill>
              <a:srgbClr val="FF000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B90FDF-E551-CD4E-9A10-E86E81ADAD9A}"/>
              </a:ext>
            </a:extLst>
          </p:cNvPr>
          <p:cNvGrpSpPr/>
          <p:nvPr/>
        </p:nvGrpSpPr>
        <p:grpSpPr>
          <a:xfrm>
            <a:off x="5426850" y="3910084"/>
            <a:ext cx="1689718" cy="518160"/>
            <a:chOff x="4483566" y="3447491"/>
            <a:chExt cx="1689718" cy="5181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A270FE-3DB2-9548-A8B6-E55F76BDA893}"/>
                </a:ext>
              </a:extLst>
            </p:cNvPr>
            <p:cNvSpPr/>
            <p:nvPr/>
          </p:nvSpPr>
          <p:spPr>
            <a:xfrm>
              <a:off x="4483566" y="3447491"/>
              <a:ext cx="550126" cy="518160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4C3F8E-FB1E-5340-8958-5B12DE1782C0}"/>
                </a:ext>
              </a:extLst>
            </p:cNvPr>
            <p:cNvSpPr/>
            <p:nvPr/>
          </p:nvSpPr>
          <p:spPr>
            <a:xfrm>
              <a:off x="5053362" y="3447491"/>
              <a:ext cx="550126" cy="518160"/>
            </a:xfrm>
            <a:prstGeom prst="rect">
              <a:avLst/>
            </a:prstGeom>
            <a:solidFill>
              <a:srgbClr val="00B0F0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4688E6-F809-7B45-82E2-6996B42F5F96}"/>
                </a:ext>
              </a:extLst>
            </p:cNvPr>
            <p:cNvSpPr/>
            <p:nvPr/>
          </p:nvSpPr>
          <p:spPr>
            <a:xfrm>
              <a:off x="5623158" y="3447491"/>
              <a:ext cx="550126" cy="51816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68470F6-2636-1D46-9A0E-CA37B4DAC43F}"/>
              </a:ext>
            </a:extLst>
          </p:cNvPr>
          <p:cNvGraphicFramePr>
            <a:graphicFrameLocks noGrp="1"/>
          </p:cNvGraphicFramePr>
          <p:nvPr/>
        </p:nvGraphicFramePr>
        <p:xfrm>
          <a:off x="7337038" y="4190749"/>
          <a:ext cx="2702313" cy="1850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771">
                  <a:extLst>
                    <a:ext uri="{9D8B030D-6E8A-4147-A177-3AD203B41FA5}">
                      <a16:colId xmlns:a16="http://schemas.microsoft.com/office/drawing/2014/main" val="720611069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4146833630"/>
                    </a:ext>
                  </a:extLst>
                </a:gridCol>
                <a:gridCol w="900771">
                  <a:extLst>
                    <a:ext uri="{9D8B030D-6E8A-4147-A177-3AD203B41FA5}">
                      <a16:colId xmlns:a16="http://schemas.microsoft.com/office/drawing/2014/main" val="3746813778"/>
                    </a:ext>
                  </a:extLst>
                </a:gridCol>
              </a:tblGrid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1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97615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41087"/>
                  </a:ext>
                </a:extLst>
              </a:tr>
              <a:tr h="616762"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v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5413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CEC42D-AABD-BC45-8A42-AF88DBDE0FB1}"/>
              </a:ext>
            </a:extLst>
          </p:cNvPr>
          <p:cNvSpPr txBox="1"/>
          <p:nvPr/>
        </p:nvSpPr>
        <p:spPr>
          <a:xfrm>
            <a:off x="8071239" y="2228756"/>
            <a:ext cx="130112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611780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2A5C9-63EA-C842-A96F-401ADFE3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Separable filters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700204-8C01-A84C-B1F9-556134DA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958683"/>
            <a:ext cx="7886700" cy="2218280"/>
          </a:xfrm>
        </p:spPr>
        <p:txBody>
          <a:bodyPr/>
          <a:lstStyle/>
          <a:p>
            <a:r>
              <a:rPr lang="en-US" dirty="0"/>
              <a:t>Time complexity of original : O(whk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Time complexity of separable version : O(</a:t>
            </a:r>
            <a:r>
              <a:rPr lang="en-US" dirty="0" err="1"/>
              <a:t>whk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1BF5D-FF36-FF4E-80D6-C3CA1A5D5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878" y="2460857"/>
            <a:ext cx="36068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1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1B3F-EEDB-8D4D-B903-9B2C8D3F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7105B-E2EE-2349-85C6-AB3BBA436B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Problem: basis is complex, but signal is real?</a:t>
                </a:r>
              </a:p>
              <a:p>
                <a:r>
                  <a:rPr lang="en-US" dirty="0"/>
                  <a:t>Combine a pair of conjugate basis elements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/>
                  <a:t> as basis elements</a:t>
                </a:r>
              </a:p>
              <a:p>
                <a:r>
                  <a:rPr lang="en-US" dirty="0"/>
                  <a:t>Real signals will have same coefficients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7105B-E2EE-2349-85C6-AB3BBA436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22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3A65-0511-FC47-8B8D-9A91320F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Fourier basis for 1D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EDCEA-9A71-6F4E-A789-F21B371425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38250"/>
            <a:ext cx="2635251" cy="197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9F8D7D-A672-FC46-8CA6-B6AAC8AD12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864" y="1238250"/>
            <a:ext cx="2635250" cy="1976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E5544-461A-9D41-B061-8F861B1FBF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114" y="1238250"/>
            <a:ext cx="2635251" cy="1976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334A2F-CE2E-954C-B626-8DD3E83293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65" y="1238250"/>
            <a:ext cx="2635251" cy="1976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93ECFC-8E94-A149-B554-9F50208F48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214688"/>
            <a:ext cx="2635251" cy="1976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4774C8-5351-0342-A2A5-99D38C83C3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451" y="3214688"/>
            <a:ext cx="2635251" cy="19764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B810BF-B04A-FB44-81F5-90514EA982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113" y="3214688"/>
            <a:ext cx="2635251" cy="19764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8A310D-51CA-7C4B-8F32-26F5F98F297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64" y="3214689"/>
            <a:ext cx="2635250" cy="19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F83CD-455D-F24C-99D6-3D732274355C}"/>
              </a:ext>
            </a:extLst>
          </p:cNvPr>
          <p:cNvSpPr txBox="1"/>
          <p:nvPr/>
        </p:nvSpPr>
        <p:spPr>
          <a:xfrm>
            <a:off x="2193074" y="312235"/>
            <a:ext cx="2219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ED835-7E7C-A440-BB5C-F953070BB56F}"/>
              </a:ext>
            </a:extLst>
          </p:cNvPr>
          <p:cNvSpPr txBox="1"/>
          <p:nvPr/>
        </p:nvSpPr>
        <p:spPr>
          <a:xfrm>
            <a:off x="7363523" y="22302"/>
            <a:ext cx="263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Fourier transform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F67525-B9B1-544A-93DD-78768E86F6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95" y="1468852"/>
            <a:ext cx="2921000" cy="219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CC9A5D-5AA7-B44D-8834-1C0ABB0E6E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724" y="1346189"/>
            <a:ext cx="2921001" cy="2190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F4BB9A-AD94-6A46-9C6A-9AA8B043AA6C}"/>
              </a:ext>
            </a:extLst>
          </p:cNvPr>
          <p:cNvSpPr txBox="1"/>
          <p:nvPr/>
        </p:nvSpPr>
        <p:spPr>
          <a:xfrm>
            <a:off x="2561064" y="3659603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D9AF92-CA66-8247-AAC0-6ED4F539E00E}"/>
              </a:ext>
            </a:extLst>
          </p:cNvPr>
          <p:cNvSpPr txBox="1"/>
          <p:nvPr/>
        </p:nvSpPr>
        <p:spPr>
          <a:xfrm>
            <a:off x="7779837" y="3429001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impulse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425744-1197-3346-8835-DAA3B6A784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95" y="4036741"/>
            <a:ext cx="2921001" cy="21907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B375CE-835B-DC4F-B312-4A62991D198C}"/>
              </a:ext>
            </a:extLst>
          </p:cNvPr>
          <p:cNvSpPr txBox="1"/>
          <p:nvPr/>
        </p:nvSpPr>
        <p:spPr>
          <a:xfrm>
            <a:off x="2535043" y="6148328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impulse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4CC7F5-9F16-964E-85D4-C9A0481C8F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522" y="3957577"/>
            <a:ext cx="2921000" cy="21907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FF635D-D1C6-A14B-86A3-8B1573CD6DA9}"/>
              </a:ext>
            </a:extLst>
          </p:cNvPr>
          <p:cNvSpPr txBox="1"/>
          <p:nvPr/>
        </p:nvSpPr>
        <p:spPr>
          <a:xfrm>
            <a:off x="7898471" y="6111196"/>
            <a:ext cx="1851103" cy="37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</a:t>
            </a:r>
          </a:p>
        </p:txBody>
      </p:sp>
    </p:spTree>
    <p:extLst>
      <p:ext uri="{BB962C8B-B14F-4D97-AF65-F5344CB8AC3E}">
        <p14:creationId xmlns:p14="http://schemas.microsoft.com/office/powerpoint/2010/main" val="42591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B3C1-94F4-2847-AD0A-5F349EF8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for images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44CBE-0D6E-AF48-86DB-E0E1EE84E9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Images are 2D arrays</a:t>
                </a:r>
              </a:p>
              <a:p>
                <a:r>
                  <a:rPr lang="en-US" dirty="0"/>
                  <a:t>Fourier basis for 1D array indexed by </a:t>
                </a:r>
                <a:r>
                  <a:rPr lang="en-US" dirty="0" err="1"/>
                  <a:t>frequence</a:t>
                </a:r>
                <a:endParaRPr lang="en-US" dirty="0"/>
              </a:p>
              <a:p>
                <a:r>
                  <a:rPr lang="en-US" dirty="0"/>
                  <a:t>Fourier basis elements are indexed by 2 spatial frequencies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i,j</a:t>
                </a:r>
                <a:r>
                  <a:rPr lang="en-US" dirty="0"/>
                  <a:t>)</a:t>
                </a:r>
                <a:r>
                  <a:rPr lang="en-US" dirty="0" err="1"/>
                  <a:t>th</a:t>
                </a:r>
                <a:r>
                  <a:rPr lang="en-US" dirty="0"/>
                  <a:t> Fourier basis for N x N image</a:t>
                </a:r>
              </a:p>
              <a:p>
                <a:pPr lvl="1"/>
                <a:r>
                  <a:rPr lang="en-US" dirty="0"/>
                  <a:t>Has period N/</a:t>
                </a:r>
                <a:r>
                  <a:rPr lang="en-US" dirty="0" err="1"/>
                  <a:t>i</a:t>
                </a:r>
                <a:r>
                  <a:rPr lang="en-US" dirty="0"/>
                  <a:t> along x</a:t>
                </a:r>
              </a:p>
              <a:p>
                <a:pPr lvl="1"/>
                <a:r>
                  <a:rPr lang="en-US" dirty="0"/>
                  <a:t>Has period N/j along 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𝑖𝑙𝑦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44CBE-0D6E-AF48-86DB-E0E1EE84E9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39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39D5-0800-9240-BEC8-254D36EFE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Fourier basis for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D7A90-E325-DC41-AADC-FB7CF1D2F1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413" y="1265368"/>
            <a:ext cx="3699724" cy="2774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1A249-D942-094D-AFC6-DAF813823B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228" y="1238250"/>
            <a:ext cx="4036122" cy="3027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FFB030-91A1-1B42-BF9A-FC4DF27C4F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560" y="3761563"/>
            <a:ext cx="3913459" cy="29350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BD36C2-82D4-0B48-8977-388433E33F62}"/>
                  </a:ext>
                </a:extLst>
              </p:cNvPr>
              <p:cNvSpPr txBox="1"/>
              <p:nvPr/>
            </p:nvSpPr>
            <p:spPr>
              <a:xfrm>
                <a:off x="2917593" y="1238250"/>
                <a:ext cx="147196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BD36C2-82D4-0B48-8977-388433E33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93" y="1238250"/>
                <a:ext cx="1471961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4EFC37-5FEF-A54A-835A-57E822439B70}"/>
                  </a:ext>
                </a:extLst>
              </p:cNvPr>
              <p:cNvSpPr txBox="1"/>
              <p:nvPr/>
            </p:nvSpPr>
            <p:spPr>
              <a:xfrm>
                <a:off x="7285308" y="1238251"/>
                <a:ext cx="147196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3,20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4EFC37-5FEF-A54A-835A-57E822439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308" y="1238251"/>
                <a:ext cx="1471961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CEEC94-2EB7-2948-9024-4FA0626E9E8D}"/>
                  </a:ext>
                </a:extLst>
              </p:cNvPr>
              <p:cNvSpPr txBox="1"/>
              <p:nvPr/>
            </p:nvSpPr>
            <p:spPr>
              <a:xfrm>
                <a:off x="7285308" y="6476486"/>
                <a:ext cx="147196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CEEC94-2EB7-2948-9024-4FA0626E9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308" y="6476486"/>
                <a:ext cx="1471961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F8983CFB-3886-E049-9367-3E3DA9E74C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413" y="3841714"/>
            <a:ext cx="3699724" cy="27747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AE1A0E-3E7A-314B-BD46-98753673CE8F}"/>
                  </a:ext>
                </a:extLst>
              </p:cNvPr>
              <p:cNvSpPr txBox="1"/>
              <p:nvPr/>
            </p:nvSpPr>
            <p:spPr>
              <a:xfrm>
                <a:off x="2930295" y="6425749"/>
                <a:ext cx="147196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AE1A0E-3E7A-314B-BD46-98753673C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295" y="6425749"/>
                <a:ext cx="1471961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21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F162-24A8-774A-AB76-ABA0FBE1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Fourier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C9A3E-AB72-3743-967C-8E5050036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</a:t>
            </a:r>
            <a:r>
              <a:rPr lang="en-US" dirty="0" err="1"/>
              <a:t>NxN</a:t>
            </a:r>
            <a:r>
              <a:rPr lang="en-US" dirty="0"/>
              <a:t> image, there are </a:t>
            </a:r>
            <a:r>
              <a:rPr lang="en-US" dirty="0" err="1"/>
              <a:t>NxN</a:t>
            </a:r>
            <a:r>
              <a:rPr lang="en-US" dirty="0"/>
              <a:t> basis elements</a:t>
            </a:r>
          </a:p>
          <a:p>
            <a:r>
              <a:rPr lang="en-US" dirty="0"/>
              <a:t>Fourier coefficients can be represented as an </a:t>
            </a:r>
            <a:r>
              <a:rPr lang="en-US" dirty="0" err="1"/>
              <a:t>NxN</a:t>
            </a:r>
            <a:r>
              <a:rPr lang="en-US" dirty="0"/>
              <a:t> image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B23378-FD21-1B48-957D-384076D662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3278459"/>
            <a:ext cx="4772722" cy="3579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F13946-79A0-934D-A74C-99ADA4A83C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91" y="3364878"/>
            <a:ext cx="4537927" cy="340344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6E4356D-F07D-B148-BF9C-9986C891C710}"/>
              </a:ext>
            </a:extLst>
          </p:cNvPr>
          <p:cNvSpPr/>
          <p:nvPr/>
        </p:nvSpPr>
        <p:spPr>
          <a:xfrm>
            <a:off x="8002859" y="4939991"/>
            <a:ext cx="312234" cy="3010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687D73-E794-1941-9041-43981A9362D9}"/>
              </a:ext>
            </a:extLst>
          </p:cNvPr>
          <p:cNvSpPr/>
          <p:nvPr/>
        </p:nvSpPr>
        <p:spPr>
          <a:xfrm>
            <a:off x="8655553" y="4916059"/>
            <a:ext cx="576379" cy="32501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F3BB66-2143-FF4C-AC62-E8151D165100}"/>
              </a:ext>
            </a:extLst>
          </p:cNvPr>
          <p:cNvSpPr/>
          <p:nvPr/>
        </p:nvSpPr>
        <p:spPr>
          <a:xfrm>
            <a:off x="8002859" y="4004100"/>
            <a:ext cx="312235" cy="57986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9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773</Words>
  <Application>Microsoft Macintosh PowerPoint</Application>
  <PresentationFormat>Widescreen</PresentationFormat>
  <Paragraphs>291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Office Theme</vt:lpstr>
      <vt:lpstr>Fourier Transforms</vt:lpstr>
      <vt:lpstr>Fourier transform for 1D images</vt:lpstr>
      <vt:lpstr>Fourier transform for 1D images</vt:lpstr>
      <vt:lpstr>Fourier transform</vt:lpstr>
      <vt:lpstr>Visualizing the Fourier basis for 1D images</vt:lpstr>
      <vt:lpstr>PowerPoint Presentation</vt:lpstr>
      <vt:lpstr>Fourier transform for images</vt:lpstr>
      <vt:lpstr>Visualizing the Fourier basis for images</vt:lpstr>
      <vt:lpstr>Visualizing the Fourier transform</vt:lpstr>
      <vt:lpstr>Converting to and from the Fourier basis</vt:lpstr>
      <vt:lpstr>Why Fourier transforms?</vt:lpstr>
      <vt:lpstr>Why Fourier transforms?</vt:lpstr>
      <vt:lpstr>Why Fourier transforms?</vt:lpstr>
      <vt:lpstr>Why Fourier transforms?</vt:lpstr>
      <vt:lpstr>Dual domains </vt:lpstr>
      <vt:lpstr>Dual domains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Detour: Time complexity of convolution</vt:lpstr>
      <vt:lpstr>Optimization: 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  <vt:lpstr>Separable filters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11</cp:revision>
  <dcterms:created xsi:type="dcterms:W3CDTF">2019-01-31T02:40:09Z</dcterms:created>
  <dcterms:modified xsi:type="dcterms:W3CDTF">2019-02-01T13:58:39Z</dcterms:modified>
</cp:coreProperties>
</file>