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482" r:id="rId4"/>
    <p:sldId id="494" r:id="rId5"/>
    <p:sldId id="500" r:id="rId6"/>
    <p:sldId id="496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501" r:id="rId15"/>
    <p:sldId id="502" r:id="rId16"/>
    <p:sldId id="473" r:id="rId17"/>
    <p:sldId id="474" r:id="rId18"/>
    <p:sldId id="488" r:id="rId19"/>
    <p:sldId id="522" r:id="rId20"/>
    <p:sldId id="523" r:id="rId21"/>
    <p:sldId id="472" r:id="rId22"/>
    <p:sldId id="524" r:id="rId23"/>
    <p:sldId id="525" r:id="rId24"/>
    <p:sldId id="503" r:id="rId25"/>
    <p:sldId id="260" r:id="rId26"/>
    <p:sldId id="262" r:id="rId27"/>
    <p:sldId id="263" r:id="rId28"/>
    <p:sldId id="270" r:id="rId29"/>
    <p:sldId id="271" r:id="rId30"/>
    <p:sldId id="526" r:id="rId31"/>
    <p:sldId id="272" r:id="rId32"/>
    <p:sldId id="273" r:id="rId33"/>
    <p:sldId id="539" r:id="rId34"/>
    <p:sldId id="314" r:id="rId35"/>
    <p:sldId id="528" r:id="rId36"/>
    <p:sldId id="529" r:id="rId37"/>
    <p:sldId id="530" r:id="rId38"/>
    <p:sldId id="531" r:id="rId39"/>
    <p:sldId id="533" r:id="rId40"/>
    <p:sldId id="534" r:id="rId41"/>
    <p:sldId id="535" r:id="rId42"/>
    <p:sldId id="536" r:id="rId43"/>
    <p:sldId id="537" r:id="rId44"/>
    <p:sldId id="538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/>
    <p:restoredTop sz="94627"/>
  </p:normalViewPr>
  <p:slideViewPr>
    <p:cSldViewPr snapToGrid="0" snapToObjects="1">
      <p:cViewPr varScale="1">
        <p:scale>
          <a:sx n="115" d="100"/>
          <a:sy n="115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1A0E-B7E0-474F-BF90-90260D47589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B9623-1C9B-C546-A30A-10E4DEF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045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DC60-F70F-C740-9F54-47153178D372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8.png"/><Relationship Id="rId7" Type="http://schemas.openxmlformats.org/officeDocument/2006/relationships/image" Target="../media/image5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8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about convolution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1513" y="2002155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247" y="1690689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31246" y="165759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0980" y="1312071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128826"/>
            <a:ext cx="7886700" cy="1325563"/>
          </a:xfrm>
        </p:spPr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94323" y="1651598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4006" y="924086"/>
            <a:ext cx="2092114" cy="1843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782993" y="924086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05803" y="924086"/>
            <a:ext cx="3385" cy="18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980776" y="905950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573106" y="924086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54006" y="1268610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151889" y="1620998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73056" y="2030536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92107" y="2369626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2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“Full convolution”: compute if </a:t>
            </a:r>
            <a:r>
              <a:rPr lang="en-US" i="1" dirty="0"/>
              <a:t>any </a:t>
            </a:r>
            <a:r>
              <a:rPr lang="en-US" dirty="0"/>
              <a:t>part of kernel intersects with image</a:t>
            </a:r>
          </a:p>
          <a:p>
            <a:pPr lvl="1"/>
            <a:r>
              <a:rPr lang="en-US" dirty="0"/>
              <a:t>requires padding</a:t>
            </a:r>
          </a:p>
          <a:p>
            <a:pPr lvl="1"/>
            <a:r>
              <a:rPr lang="en-US" dirty="0"/>
              <a:t>Output size = m+k-1</a:t>
            </a:r>
          </a:p>
          <a:p>
            <a:r>
              <a:rPr lang="en-US" dirty="0"/>
              <a:t>“Same convolution”: compute if center of kernel is in image</a:t>
            </a:r>
          </a:p>
          <a:p>
            <a:pPr lvl="1"/>
            <a:r>
              <a:rPr lang="en-US" dirty="0"/>
              <a:t>requires padding</a:t>
            </a:r>
          </a:p>
          <a:p>
            <a:pPr lvl="1"/>
            <a:r>
              <a:rPr lang="en-US" dirty="0"/>
              <a:t>output size = m</a:t>
            </a:r>
          </a:p>
          <a:p>
            <a:r>
              <a:rPr lang="en-US" dirty="0"/>
              <a:t>“Valid convolution”: compute only if </a:t>
            </a:r>
            <a:r>
              <a:rPr lang="en-US" i="1" dirty="0"/>
              <a:t>all </a:t>
            </a:r>
            <a:r>
              <a:rPr lang="en-US" dirty="0"/>
              <a:t>of kernel is in image</a:t>
            </a:r>
          </a:p>
          <a:p>
            <a:pPr lvl="1"/>
            <a:r>
              <a:rPr lang="en-US" dirty="0"/>
              <a:t>no padding</a:t>
            </a:r>
          </a:p>
          <a:p>
            <a:pPr lvl="1"/>
            <a:r>
              <a:rPr lang="en-US" dirty="0"/>
              <a:t>output size = m-k+1</a:t>
            </a:r>
          </a:p>
        </p:txBody>
      </p:sp>
    </p:spTree>
    <p:extLst>
      <p:ext uri="{BB962C8B-B14F-4D97-AF65-F5344CB8AC3E}">
        <p14:creationId xmlns:p14="http://schemas.microsoft.com/office/powerpoint/2010/main" val="22632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096000" y="4659868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 (g)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279525" y="4736068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267200" y="43434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</p:spTree>
    <p:extLst>
      <p:ext uri="{BB962C8B-B14F-4D97-AF65-F5344CB8AC3E}">
        <p14:creationId xmlns:p14="http://schemas.microsoft.com/office/powerpoint/2010/main" val="30054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 (g)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886200" y="44958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</p:spTree>
    <p:extLst>
      <p:ext uri="{BB962C8B-B14F-4D97-AF65-F5344CB8AC3E}">
        <p14:creationId xmlns:p14="http://schemas.microsoft.com/office/powerpoint/2010/main" val="12495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88789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0FB81-9957-FB41-B95D-2C77F2C958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90" r="13326"/>
          <a:stretch/>
        </p:blipFill>
        <p:spPr>
          <a:xfrm>
            <a:off x="6437212" y="1592555"/>
            <a:ext cx="2706788" cy="2186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2C45AF-6373-2140-9757-4EF0850E9B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90" r="13326"/>
          <a:stretch/>
        </p:blipFill>
        <p:spPr>
          <a:xfrm>
            <a:off x="3290686" y="4356914"/>
            <a:ext cx="2706788" cy="21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10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555" y="1619453"/>
            <a:ext cx="2523744" cy="21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914" y="4387788"/>
            <a:ext cx="2523744" cy="217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9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Convolution and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correlation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8" y="2827536"/>
            <a:ext cx="663892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7" y="4707136"/>
            <a:ext cx="6638925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38" y="2582863"/>
            <a:ext cx="192405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137" y="4448969"/>
            <a:ext cx="18288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Up Arrow Callout 47"/>
          <p:cNvSpPr/>
          <p:nvPr/>
        </p:nvSpPr>
        <p:spPr>
          <a:xfrm>
            <a:off x="6781800" y="3461352"/>
            <a:ext cx="1869507" cy="1901752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Callout 46"/>
          <p:cNvSpPr/>
          <p:nvPr/>
        </p:nvSpPr>
        <p:spPr>
          <a:xfrm>
            <a:off x="4794250" y="3504141"/>
            <a:ext cx="1462128" cy="1858963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8768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417762"/>
            <a:ext cx="38989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3088215"/>
            <a:ext cx="53848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791200"/>
            <a:ext cx="4356100" cy="469900"/>
          </a:xfrm>
          <a:prstGeom prst="rect">
            <a:avLst/>
          </a:prstGeom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794500" y="3986211"/>
            <a:ext cx="1676400" cy="1295400"/>
            <a:chOff x="3799" y="2064"/>
            <a:chExt cx="1433" cy="1136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4876800" y="3999971"/>
            <a:ext cx="1225550" cy="1295400"/>
            <a:chOff x="144" y="144"/>
            <a:chExt cx="1152" cy="1136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filter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081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595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0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2DF0-565F-A84C-8AC3-CFAE9C84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BF57B5-BB04-BD43-97F3-F66E00A43ED4}"/>
              </a:ext>
            </a:extLst>
          </p:cNvPr>
          <p:cNvSpPr/>
          <p:nvPr/>
        </p:nvSpPr>
        <p:spPr>
          <a:xfrm>
            <a:off x="2732049" y="2587083"/>
            <a:ext cx="3021980" cy="24867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7F3C46D-66E3-9B41-A304-908833886FFB}"/>
              </a:ext>
            </a:extLst>
          </p:cNvPr>
          <p:cNvSpPr/>
          <p:nvPr/>
        </p:nvSpPr>
        <p:spPr>
          <a:xfrm>
            <a:off x="2732049" y="2575932"/>
            <a:ext cx="3021980" cy="2497873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51505"/>
            <a:ext cx="3962400" cy="227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962400"/>
            <a:ext cx="3962400" cy="22751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29200" y="1676400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006766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683515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3092541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convolution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0" y="2375160"/>
            <a:ext cx="4693093" cy="550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33" y="2464618"/>
            <a:ext cx="2769706" cy="22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822" y="3011636"/>
            <a:ext cx="3201021" cy="521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832" y="2852937"/>
            <a:ext cx="2769706" cy="277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821" y="3961073"/>
            <a:ext cx="1818179" cy="2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is linear</a:t>
            </a:r>
          </a:p>
          <a:p>
            <a:r>
              <a:rPr lang="en-US" dirty="0"/>
              <a:t>Convolution is shift-invariant</a:t>
            </a:r>
          </a:p>
          <a:p>
            <a:r>
              <a:rPr lang="en-US" dirty="0"/>
              <a:t>Convolution is commutative (w*f = f*w)</a:t>
            </a:r>
          </a:p>
          <a:p>
            <a:r>
              <a:rPr lang="en-US" dirty="0"/>
              <a:t>Convolution is </a:t>
            </a:r>
            <a:r>
              <a:rPr lang="en-US" i="1" dirty="0"/>
              <a:t>associative</a:t>
            </a:r>
            <a:r>
              <a:rPr lang="en-US" dirty="0"/>
              <a:t> ( v*(w*f) = (v*w)*f )</a:t>
            </a:r>
          </a:p>
          <a:p>
            <a:r>
              <a:rPr lang="en-US" dirty="0"/>
              <a:t>Every linear shift-invariant operation is a convolution</a:t>
            </a:r>
          </a:p>
        </p:txBody>
      </p:sp>
    </p:spTree>
    <p:extLst>
      <p:ext uri="{BB962C8B-B14F-4D97-AF65-F5344CB8AC3E}">
        <p14:creationId xmlns:p14="http://schemas.microsoft.com/office/powerpoint/2010/main" val="3416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convolution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filter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nearby pixels are more correlated than far-away pixels</a:t>
            </a:r>
          </a:p>
          <a:p>
            <a:r>
              <a:rPr lang="en-US" dirty="0"/>
              <a:t>Weigh nearby pixels more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40480" y="1397000"/>
          <a:ext cx="2583180" cy="1854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2139434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1/25</a:t>
            </a:r>
          </a:p>
        </p:txBody>
      </p:sp>
    </p:spTree>
    <p:extLst>
      <p:ext uri="{BB962C8B-B14F-4D97-AF65-F5344CB8AC3E}">
        <p14:creationId xmlns:p14="http://schemas.microsoft.com/office/powerpoint/2010/main" val="287111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479" y="1950461"/>
            <a:ext cx="3653797" cy="7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1871980"/>
            <a:ext cx="3258820" cy="78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" y="3086100"/>
            <a:ext cx="3624499" cy="2720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19" t="16353" r="11236" b="9422"/>
          <a:stretch/>
        </p:blipFill>
        <p:spPr>
          <a:xfrm>
            <a:off x="4549140" y="2815460"/>
            <a:ext cx="3966210" cy="32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10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34689"/>
            <a:ext cx="4183380" cy="2942273"/>
          </a:xfrm>
        </p:spPr>
        <p:txBody>
          <a:bodyPr/>
          <a:lstStyle/>
          <a:p>
            <a:r>
              <a:rPr lang="en-US" dirty="0"/>
              <a:t>Ignore factor in front, instead, normalize filter to sum to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" y="2030471"/>
            <a:ext cx="3653797" cy="7078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97730" y="2851626"/>
          <a:ext cx="3630930" cy="3325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5x5,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0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correlation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60525" y="32766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4114800" y="2379133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Down Arrow Callout 41"/>
          <p:cNvSpPr/>
          <p:nvPr/>
        </p:nvSpPr>
        <p:spPr>
          <a:xfrm>
            <a:off x="2895600" y="3894666"/>
            <a:ext cx="27432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size = 2k+1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1524000" y="1396998"/>
          <a:ext cx="205740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5943600" y="1396998"/>
          <a:ext cx="205740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5037666"/>
            <a:ext cx="88519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3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34689"/>
            <a:ext cx="4183380" cy="2942273"/>
          </a:xfrm>
        </p:spPr>
        <p:txBody>
          <a:bodyPr/>
          <a:lstStyle/>
          <a:p>
            <a:r>
              <a:rPr lang="en-US" dirty="0"/>
              <a:t>Ignore factor in front, instead, normalize filter to sum to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" y="2030471"/>
            <a:ext cx="3653797" cy="70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5x5,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CAEFF40-4E33-2847-BD3C-675F562F2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76" t="3152" r="16798" b="7771"/>
          <a:stretch/>
        </p:blipFill>
        <p:spPr>
          <a:xfrm>
            <a:off x="4812030" y="2037131"/>
            <a:ext cx="3880625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1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=0.5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1440180"/>
            <a:ext cx="2952750" cy="1695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3794760"/>
            <a:ext cx="2952750" cy="1695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3794760"/>
            <a:ext cx="2952750" cy="169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1440180"/>
            <a:ext cx="2952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Gaussians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8" y="1485900"/>
            <a:ext cx="29527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80" y="1485900"/>
            <a:ext cx="295275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80" y="4199254"/>
            <a:ext cx="2952750" cy="169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0" y="4199254"/>
            <a:ext cx="2811443" cy="2110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43" y="4199254"/>
            <a:ext cx="2811442" cy="21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1C5D-8FD7-3F47-8727-F6DF3860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5EF1D-2E11-E44A-A942-4DBF35DF3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is w x h</a:t>
            </a:r>
          </a:p>
          <a:p>
            <a:r>
              <a:rPr lang="en-US" dirty="0"/>
              <a:t>Filter is k x k</a:t>
            </a:r>
          </a:p>
          <a:p>
            <a:r>
              <a:rPr lang="en-US" dirty="0"/>
              <a:t>Every entry takes O(k</a:t>
            </a:r>
            <a:r>
              <a:rPr lang="en-US" baseline="30000" dirty="0"/>
              <a:t>2</a:t>
            </a:r>
            <a:r>
              <a:rPr lang="en-US" dirty="0"/>
              <a:t>) operations</a:t>
            </a:r>
          </a:p>
          <a:p>
            <a:r>
              <a:rPr lang="en-US" dirty="0"/>
              <a:t>Number of output entries:</a:t>
            </a:r>
          </a:p>
          <a:p>
            <a:pPr lvl="1"/>
            <a:r>
              <a:rPr lang="en-US" dirty="0"/>
              <a:t>(w+k-1)(h+k-1) for full</a:t>
            </a:r>
          </a:p>
          <a:p>
            <a:pPr lvl="1"/>
            <a:r>
              <a:rPr lang="en-US" dirty="0" err="1"/>
              <a:t>wh</a:t>
            </a:r>
            <a:r>
              <a:rPr lang="en-US" dirty="0"/>
              <a:t> for same</a:t>
            </a:r>
          </a:p>
          <a:p>
            <a:r>
              <a:rPr lang="en-US" dirty="0"/>
              <a:t>Total time complexity: </a:t>
            </a:r>
          </a:p>
          <a:p>
            <a:pPr lvl="1"/>
            <a:r>
              <a:rPr lang="en-US" dirty="0"/>
              <a:t>O(whk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9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Optimization: separable filters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basic alg. is </a:t>
            </a:r>
            <a:r>
              <a:rPr i="1" dirty="0"/>
              <a:t>O</a:t>
            </a:r>
            <a:r>
              <a:rPr dirty="0"/>
              <a:t>(</a:t>
            </a:r>
            <a:r>
              <a:rPr i="1" dirty="0"/>
              <a:t>r</a:t>
            </a:r>
            <a:r>
              <a:rPr baseline="30736" dirty="0"/>
              <a:t>2</a:t>
            </a:r>
            <a:r>
              <a:rPr dirty="0"/>
              <a:t>): large filters get expensive fast!</a:t>
            </a:r>
          </a:p>
          <a:p>
            <a:pPr marL="574578" indent="-224547"/>
            <a:r>
              <a:rPr dirty="0"/>
              <a:t>definition: </a:t>
            </a:r>
            <a:r>
              <a:rPr lang="en-US" i="1" dirty="0"/>
              <a:t>w</a:t>
            </a:r>
            <a:r>
              <a:rPr dirty="0"/>
              <a:t>(</a:t>
            </a:r>
            <a:r>
              <a:rPr i="1" dirty="0"/>
              <a:t>x,y</a:t>
            </a:r>
            <a:r>
              <a:rPr dirty="0"/>
              <a:t>) is </a:t>
            </a:r>
            <a:r>
              <a:rPr i="1" dirty="0"/>
              <a:t>separable</a:t>
            </a:r>
            <a:r>
              <a:rPr dirty="0"/>
              <a:t> if it can be written as:</a:t>
            </a:r>
            <a:endParaRPr lang="en-US" dirty="0"/>
          </a:p>
          <a:p>
            <a:pPr marL="574578" indent="-224547"/>
            <a:endParaRPr lang="en-US" dirty="0"/>
          </a:p>
          <a:p>
            <a:pPr marL="574578" indent="-224547"/>
            <a:r>
              <a:rPr lang="en-US" dirty="0"/>
              <a:t>Write u as a k x 1 filter, and v as a 1 x k filter</a:t>
            </a:r>
          </a:p>
          <a:p>
            <a:pPr marL="574578" indent="-224547"/>
            <a:r>
              <a:rPr lang="en-US" dirty="0"/>
              <a:t>Claim: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86E7DD-9023-6C46-AC5B-E7AA7AE0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49" y="2387747"/>
            <a:ext cx="2671956" cy="368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E848E-1270-D948-A852-3D3CDC37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44" y="3367881"/>
            <a:ext cx="1854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587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41113"/>
              </p:ext>
            </p:extLst>
          </p:nvPr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8538"/>
              </p:ext>
            </p:extLst>
          </p:nvPr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3848"/>
              </p:ext>
            </p:extLst>
          </p:nvPr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28097"/>
              </p:ext>
            </p:extLst>
          </p:nvPr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3902850" y="2855273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80729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477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4507958" y="283678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60988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15691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077754" y="283678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71044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3417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3928057" y="336496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74826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43078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4507958" y="3373433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47463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536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352800"/>
            <a:ext cx="24765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3971925"/>
            <a:ext cx="5854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7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077754" y="3395018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92817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6907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3928057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08023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77034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4507958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95332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880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>
            <a:extLst>
              <a:ext uri="{FF2B5EF4-FFF2-40B4-BE49-F238E27FC236}">
                <a16:creationId xmlns:a16="http://schemas.microsoft.com/office/drawing/2014/main" id="{63CEAC03-A061-6B4C-B42E-1838B8CBCE1E}"/>
              </a:ext>
            </a:extLst>
          </p:cNvPr>
          <p:cNvSpPr/>
          <p:nvPr/>
        </p:nvSpPr>
        <p:spPr>
          <a:xfrm>
            <a:off x="5719958" y="2888166"/>
            <a:ext cx="2955691" cy="3267307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2873917" y="1382286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4066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3424044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353586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1148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2323790" y="3965651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088674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3902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98562"/>
              </p:ext>
            </p:extLst>
          </p:nvPr>
        </p:nvGraphicFramePr>
        <p:xfrm>
          <a:off x="5813037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CEC42D-AABD-BC45-8A42-AF88DBDE0FB1}"/>
              </a:ext>
            </a:extLst>
          </p:cNvPr>
          <p:cNvSpPr txBox="1"/>
          <p:nvPr/>
        </p:nvSpPr>
        <p:spPr>
          <a:xfrm>
            <a:off x="6547238" y="2228755"/>
            <a:ext cx="13011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996487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A5C9-63EA-C842-A96F-401ADFE3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700204-8C01-A84C-B1F9-556134DA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58683"/>
            <a:ext cx="7886700" cy="2218280"/>
          </a:xfrm>
        </p:spPr>
        <p:txBody>
          <a:bodyPr/>
          <a:lstStyle/>
          <a:p>
            <a:r>
              <a:rPr lang="en-US" dirty="0"/>
              <a:t>Time complexity of original : O(whk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Time complexity of separable version : O(</a:t>
            </a:r>
            <a:r>
              <a:rPr lang="en-US" dirty="0" err="1"/>
              <a:t>whk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1BF5D-FF36-FF4E-80D6-C3CA1A5D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78" y="2460857"/>
            <a:ext cx="3606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9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have structure at various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040" y="1351630"/>
            <a:ext cx="4514997" cy="2592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6040" y="4263390"/>
            <a:ext cx="4514997" cy="23888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4810" y="4560570"/>
            <a:ext cx="1588770" cy="19088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26280" y="5223510"/>
            <a:ext cx="262890" cy="228600"/>
            <a:chOff x="4526280" y="5223510"/>
            <a:chExt cx="262890" cy="228600"/>
          </a:xfrm>
        </p:grpSpPr>
        <p:sp>
          <p:nvSpPr>
            <p:cNvPr id="8" name="Oval 7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0640" y="5223510"/>
            <a:ext cx="262890" cy="228600"/>
            <a:chOff x="4526280" y="5223510"/>
            <a:chExt cx="262890" cy="228600"/>
          </a:xfrm>
        </p:grpSpPr>
        <p:sp>
          <p:nvSpPr>
            <p:cNvPr id="12" name="Oval 11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839176" y="5417820"/>
            <a:ext cx="231458" cy="5029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7725" y="5932170"/>
            <a:ext cx="684371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3219450"/>
            <a:ext cx="26162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02075"/>
            <a:ext cx="579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</a:t>
            </a:r>
            <a:r>
              <a:rPr lang="en-US" dirty="0">
                <a:solidFill>
                  <a:srgbClr val="FF0000"/>
                </a:solidFill>
              </a:rPr>
              <a:t>equi</a:t>
            </a:r>
            <a:r>
              <a:rPr lang="en-US" dirty="0"/>
              <a:t>variance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4935" y="2179903"/>
            <a:ext cx="8229600" cy="2087563"/>
          </a:xfrm>
        </p:spPr>
        <p:txBody>
          <a:bodyPr/>
          <a:lstStyle/>
          <a:p>
            <a:r>
              <a:rPr lang="en-US" dirty="0"/>
              <a:t>Shift, then convolve = convolve, then shift</a:t>
            </a:r>
          </a:p>
          <a:p>
            <a:r>
              <a:rPr lang="en-US" dirty="0"/>
              <a:t>Output of convolution does not depend on where the pixel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665833"/>
            <a:ext cx="83566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51763"/>
            <a:ext cx="58801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1" y="3827330"/>
            <a:ext cx="2590800" cy="2478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10000"/>
            <a:ext cx="2608917" cy="2495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1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858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3829113"/>
            <a:ext cx="533400" cy="2495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1" y="55626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1" y="56388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367871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What if m-i &lt;0?</a:t>
                </a:r>
              </a:p>
              <a:p>
                <a:r>
                  <a:rPr lang="en-US" dirty="0"/>
                  <a:t>What if m-</a:t>
                </a:r>
                <a:r>
                  <a:rPr lang="en-US" dirty="0" err="1"/>
                  <a:t>i</a:t>
                </a:r>
                <a:r>
                  <a:rPr lang="en-US" dirty="0"/>
                  <a:t> &gt; image size</a:t>
                </a:r>
              </a:p>
              <a:p>
                <a:r>
                  <a:rPr lang="en-US" dirty="0"/>
                  <a:t>Assume f is defined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[−∞,∞]</m:t>
                    </m:r>
                  </m:oMath>
                </a14:m>
                <a:r>
                  <a:rPr lang="en-US" dirty="0"/>
                  <a:t> in both directions, just 0 everywhere else</a:t>
                </a:r>
              </a:p>
              <a:p>
                <a:r>
                  <a:rPr lang="en-US" dirty="0"/>
                  <a:t>Same for w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886700" cy="3678719"/>
              </a:xfrm>
              <a:blipFill rotWithShape="0">
                <a:blip r:embed="rId2"/>
                <a:stretch>
                  <a:fillRect l="-139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49" y="1797835"/>
            <a:ext cx="5664096" cy="857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89" y="5482280"/>
            <a:ext cx="6221621" cy="8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23260" y="272034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2993" y="2369820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82993" y="234315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2726" y="1992630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8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4351</TotalTime>
  <Words>1559</Words>
  <Application>Microsoft Macintosh PowerPoint</Application>
  <PresentationFormat>On-screen Show (4:3)</PresentationFormat>
  <Paragraphs>1061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All about convolution</vt:lpstr>
      <vt:lpstr>Last time: Convolution and cross-correlation</vt:lpstr>
      <vt:lpstr>Cross correlation</vt:lpstr>
      <vt:lpstr>Properties: Linearity</vt:lpstr>
      <vt:lpstr>Properties: Linearity</vt:lpstr>
      <vt:lpstr>Shift equivariance</vt:lpstr>
      <vt:lpstr>Boundary conditions</vt:lpstr>
      <vt:lpstr>Boundary conditions</vt:lpstr>
      <vt:lpstr>Boundary conditions</vt:lpstr>
      <vt:lpstr>Boundary conditions</vt:lpstr>
      <vt:lpstr>Boundary conditions</vt:lpstr>
      <vt:lpstr>Boundary conditions</vt:lpstr>
      <vt:lpstr>Boundary conditions in practice</vt:lpstr>
      <vt:lpstr>Filters: examples</vt:lpstr>
      <vt:lpstr>Filters: examples</vt:lpstr>
      <vt:lpstr>Sharpening</vt:lpstr>
      <vt:lpstr>Sharpening</vt:lpstr>
      <vt:lpstr>Sharpening</vt:lpstr>
      <vt:lpstr>Sharpening</vt:lpstr>
      <vt:lpstr>Sharpening</vt:lpstr>
      <vt:lpstr>Sharpening filter</vt:lpstr>
      <vt:lpstr>Another example</vt:lpstr>
      <vt:lpstr>Another example</vt:lpstr>
      <vt:lpstr>Another example</vt:lpstr>
      <vt:lpstr>More properties of convolution</vt:lpstr>
      <vt:lpstr>More properties of convolution</vt:lpstr>
      <vt:lpstr>More convolution filters</vt:lpstr>
      <vt:lpstr>Gaussian filter</vt:lpstr>
      <vt:lpstr>Gaussian filter</vt:lpstr>
      <vt:lpstr>Gaussian filter</vt:lpstr>
      <vt:lpstr>Gaussian filter</vt:lpstr>
      <vt:lpstr>Difference of Gaussians</vt:lpstr>
      <vt:lpstr>Time complexity of convolution</vt:lpstr>
      <vt:lpstr>Optimization: 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Images have structure at various scales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convolution</dc:title>
  <dc:creator>Bharath Hariharan</dc:creator>
  <cp:lastModifiedBy>Bharath Hariharan</cp:lastModifiedBy>
  <cp:revision>54</cp:revision>
  <cp:lastPrinted>2019-01-28T16:41:03Z</cp:lastPrinted>
  <dcterms:created xsi:type="dcterms:W3CDTF">2018-01-28T03:27:05Z</dcterms:created>
  <dcterms:modified xsi:type="dcterms:W3CDTF">2019-01-28T16:58:57Z</dcterms:modified>
</cp:coreProperties>
</file>