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523" r:id="rId3"/>
    <p:sldId id="306" r:id="rId4"/>
    <p:sldId id="308" r:id="rId5"/>
    <p:sldId id="261" r:id="rId6"/>
    <p:sldId id="307" r:id="rId7"/>
    <p:sldId id="337" r:id="rId8"/>
    <p:sldId id="477" r:id="rId9"/>
    <p:sldId id="478" r:id="rId10"/>
    <p:sldId id="260" r:id="rId11"/>
    <p:sldId id="480" r:id="rId12"/>
    <p:sldId id="446" r:id="rId13"/>
    <p:sldId id="455" r:id="rId14"/>
    <p:sldId id="457" r:id="rId15"/>
    <p:sldId id="456" r:id="rId16"/>
    <p:sldId id="459" r:id="rId17"/>
    <p:sldId id="461" r:id="rId18"/>
    <p:sldId id="460" r:id="rId19"/>
    <p:sldId id="481" r:id="rId20"/>
    <p:sldId id="310" r:id="rId21"/>
    <p:sldId id="265" r:id="rId22"/>
    <p:sldId id="462" r:id="rId23"/>
    <p:sldId id="482" r:id="rId24"/>
    <p:sldId id="521" r:id="rId25"/>
    <p:sldId id="490" r:id="rId26"/>
    <p:sldId id="493" r:id="rId27"/>
    <p:sldId id="494" r:id="rId28"/>
    <p:sldId id="500" r:id="rId29"/>
    <p:sldId id="491" r:id="rId30"/>
    <p:sldId id="492" r:id="rId31"/>
    <p:sldId id="496" r:id="rId32"/>
    <p:sldId id="464" r:id="rId33"/>
    <p:sldId id="497" r:id="rId34"/>
    <p:sldId id="498" r:id="rId35"/>
    <p:sldId id="499" r:id="rId36"/>
    <p:sldId id="273" r:id="rId37"/>
    <p:sldId id="271" r:id="rId38"/>
    <p:sldId id="473" r:id="rId39"/>
    <p:sldId id="474" r:id="rId40"/>
    <p:sldId id="488" r:id="rId41"/>
    <p:sldId id="522" r:id="rId42"/>
    <p:sldId id="501" r:id="rId43"/>
    <p:sldId id="472" r:id="rId44"/>
    <p:sldId id="502" r:id="rId45"/>
    <p:sldId id="503" r:id="rId46"/>
    <p:sldId id="467" r:id="rId47"/>
    <p:sldId id="504" r:id="rId48"/>
    <p:sldId id="505" r:id="rId49"/>
    <p:sldId id="329" r:id="rId50"/>
    <p:sldId id="506" r:id="rId51"/>
    <p:sldId id="507" r:id="rId52"/>
    <p:sldId id="509" r:id="rId53"/>
    <p:sldId id="508" r:id="rId54"/>
    <p:sldId id="510" r:id="rId55"/>
    <p:sldId id="514" r:id="rId56"/>
    <p:sldId id="475" r:id="rId57"/>
    <p:sldId id="515" r:id="rId58"/>
    <p:sldId id="516" r:id="rId59"/>
    <p:sldId id="517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501"/>
    <a:srgbClr val="AEAEAE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6" autoAdjust="0"/>
    <p:restoredTop sz="70739" autoAdjust="0"/>
  </p:normalViewPr>
  <p:slideViewPr>
    <p:cSldViewPr>
      <p:cViewPr varScale="1">
        <p:scale>
          <a:sx n="115" d="100"/>
          <a:sy n="115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00" y="27432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2: Image filtering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grid (matrix) of intensity values: 1 color or 3 colors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assumption about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 us assume noise at a pixel is </a:t>
            </a:r>
          </a:p>
          <a:p>
            <a:pPr lvl="1"/>
            <a:r>
              <a:rPr lang="en-US" dirty="0"/>
              <a:t>independent of other pixels</a:t>
            </a:r>
          </a:p>
          <a:p>
            <a:pPr lvl="1"/>
            <a:r>
              <a:rPr lang="en-US" dirty="0"/>
              <a:t>distributed according to a Gaussian distribution</a:t>
            </a:r>
          </a:p>
          <a:p>
            <a:pPr lvl="2"/>
            <a:r>
              <a:rPr lang="en-US" dirty="0"/>
              <a:t>i.e., low noise values are more likely than high noise values</a:t>
            </a:r>
          </a:p>
          <a:p>
            <a:pPr lvl="2"/>
            <a:r>
              <a:rPr lang="en-US" dirty="0"/>
              <a:t>“grainy images”</a:t>
            </a:r>
          </a:p>
        </p:txBody>
      </p:sp>
      <p:pic>
        <p:nvPicPr>
          <p:cNvPr id="4" name="Picture 5" descr="image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5291667" y="1434571"/>
            <a:ext cx="3672629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Nearby pixels are likely to belong to same object</a:t>
            </a:r>
          </a:p>
          <a:p>
            <a:pPr lvl="1"/>
            <a:r>
              <a:rPr lang="en-US" dirty="0"/>
              <a:t>thus likely to have similar color</a:t>
            </a:r>
          </a:p>
          <a:p>
            <a:r>
              <a:rPr lang="en-US" dirty="0"/>
              <a:t>Replace each pixel by </a:t>
            </a:r>
            <a:r>
              <a:rPr lang="en-US" i="1" dirty="0"/>
              <a:t>average of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54930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72200" y="2438400"/>
            <a:ext cx="838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2100" y="2013876"/>
            <a:ext cx="2438400" cy="13062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+ 10 + 40 + 0 + 10 + 0 + 0)/9 = 6.66</a:t>
            </a:r>
          </a:p>
        </p:txBody>
      </p:sp>
    </p:spTree>
    <p:extLst>
      <p:ext uri="{BB962C8B-B14F-4D97-AF65-F5344CB8AC3E}">
        <p14:creationId xmlns:p14="http://schemas.microsoft.com/office/powerpoint/2010/main" val="157607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(0 + 0 + 0 + 0 + 0 + 10 + 0 + 0 + 0 + 0 + 20 + 10 + 40 + 0 + 0 + 20 + 10 + 0 + 0 + 0 + 30 + 20 + 10 + 0 + 0)/25 = 6.8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11968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2438400"/>
            <a:ext cx="8382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600200"/>
            <a:ext cx="4114800" cy="2209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9099" y="2370138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2334" y="1964267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+ 0 + 0 + 0 + 0 + 10)/9 = 1.11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033124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7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80532" y="2350691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099" y="1964267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+ 0 + 10 + 0 + 10 + 20)/9 = 4.44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18937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50856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316565" y="2288514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5132" y="1981200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+ 10 + 10 + 10 + 20 + 20)/9 = 7.77</a:t>
            </a:r>
          </a:p>
        </p:txBody>
      </p:sp>
    </p:spTree>
    <p:extLst>
      <p:ext uri="{BB962C8B-B14F-4D97-AF65-F5344CB8AC3E}">
        <p14:creationId xmlns:p14="http://schemas.microsoft.com/office/powerpoint/2010/main" val="25704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69099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1433" y="2288514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6407 0.01505 0.32813 0.03032 0.32587 0.05162 C 0.32379 0.07315 -0.01232 0.10718 -0.01284 0.12824 C -0.01354 0.1493 0.32153 0.15139 0.32223 0.17755 C 0.32292 0.20393 -0.00434 0.26065 -0.0092 0.28634 C -0.01423 0.3118 0.29254 0.33079 0.29254 0.3307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6407 0.01505 0.32813 0.03032 0.32587 0.05162 C 0.32379 0.07315 -0.01232 0.10718 -0.01284 0.12824 C -0.01354 0.1493 0.32153 0.15139 0.32223 0.17755 C 0.32292 0.20393 -0.00434 0.26065 -0.0092 0.28634 C -0.01423 0.3118 0.29254 0.33079 0.29254 0.33079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Noise reduction using mean filtering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04999"/>
            <a:ext cx="4114800" cy="4003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4"/>
          <a:stretch/>
        </p:blipFill>
        <p:spPr>
          <a:xfrm>
            <a:off x="4724399" y="1904999"/>
            <a:ext cx="4114801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 grid (matrix) of intensity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Form a new image whose pixels are a combination of the original pixels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get useful information from images</a:t>
            </a:r>
          </a:p>
          <a:p>
            <a:pPr lvl="2"/>
            <a:r>
              <a:rPr lang="en-US" dirty="0"/>
              <a:t>E.g., extract edges or contours (to understand shape)</a:t>
            </a:r>
          </a:p>
          <a:p>
            <a:pPr lvl="1"/>
            <a:r>
              <a:rPr lang="en-US" dirty="0"/>
              <a:t>To enhance the image</a:t>
            </a:r>
          </a:p>
          <a:p>
            <a:pPr lvl="2"/>
            <a:r>
              <a:rPr lang="en-US" dirty="0"/>
              <a:t>E.g., to blur to remove noise</a:t>
            </a:r>
          </a:p>
          <a:p>
            <a:pPr lvl="2"/>
            <a:r>
              <a:rPr lang="en-US" dirty="0"/>
              <a:t>E.g., to sharpen to “enhance image” a la CSI</a:t>
            </a:r>
          </a:p>
        </p:txBody>
      </p:sp>
    </p:spTree>
    <p:extLst>
      <p:ext uri="{BB962C8B-B14F-4D97-AF65-F5344CB8AC3E}">
        <p14:creationId xmlns:p14="http://schemas.microsoft.com/office/powerpoint/2010/main" val="296755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Mean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9850"/>
            <a:ext cx="8724900" cy="1381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Replace pixel by mean of neighborhood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89050" y="2590800"/>
            <a:ext cx="1241425" cy="1143000"/>
            <a:chOff x="2290" y="1920"/>
            <a:chExt cx="782" cy="720"/>
          </a:xfrm>
        </p:grpSpPr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25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26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33827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33828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33829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30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33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33834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1066800" y="3810000"/>
            <a:ext cx="17550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cs typeface="Arial" charset="0"/>
              </a:rPr>
              <a:t>Local image data</a:t>
            </a:r>
          </a:p>
          <a:p>
            <a:pPr algn="ctr" eaLnBrk="0" hangingPunct="0"/>
            <a:r>
              <a:rPr lang="en-US" sz="3200" i="1" dirty="0">
                <a:cs typeface="Arial" charset="0"/>
              </a:rPr>
              <a:t>f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7075" y="2590800"/>
            <a:ext cx="1295400" cy="1219200"/>
            <a:chOff x="2256" y="1920"/>
            <a:chExt cx="816" cy="768"/>
          </a:xfrm>
        </p:grpSpPr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cs typeface="Arial" charset="0"/>
                </a:rPr>
                <a:t>4.1</a:t>
              </a:r>
            </a:p>
          </p:txBody>
        </p: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5502275" y="3810000"/>
            <a:ext cx="21304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cs typeface="Arial" charset="0"/>
              </a:rPr>
              <a:t>Modified image data</a:t>
            </a:r>
          </a:p>
          <a:p>
            <a:pPr algn="ctr" eaLnBrk="0" hangingPunct="0"/>
            <a:r>
              <a:rPr lang="en-US" sz="3200" i="1" dirty="0">
                <a:cs typeface="Arial" charset="0"/>
              </a:rPr>
              <a:t>S</a:t>
            </a:r>
            <a:r>
              <a:rPr lang="en-US" sz="3200" dirty="0">
                <a:cs typeface="Arial" charset="0"/>
              </a:rPr>
              <a:t>[</a:t>
            </a:r>
            <a:r>
              <a:rPr lang="en-US" sz="3200" i="1" dirty="0">
                <a:cs typeface="Arial" charset="0"/>
              </a:rPr>
              <a:t>f</a:t>
            </a:r>
            <a:r>
              <a:rPr lang="en-US" sz="3200" dirty="0">
                <a:cs typeface="Arial" charset="0"/>
              </a:rPr>
              <a:t>]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3444875" y="3200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356225"/>
            <a:ext cx="80137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882775" y="2057400"/>
            <a:ext cx="1241425" cy="1143000"/>
            <a:chOff x="2290" y="1920"/>
            <a:chExt cx="782" cy="72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60525" y="32766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400800" y="2057400"/>
            <a:ext cx="1295400" cy="1219200"/>
            <a:chOff x="2256" y="1920"/>
            <a:chExt cx="816" cy="768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cs typeface="Arial" charset="0"/>
                </a:rPr>
                <a:t>7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4038600" y="26670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3657600" y="3886200"/>
            <a:ext cx="27432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/ 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754562"/>
            <a:ext cx="8813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60525" y="32766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4114800" y="2379133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2895600" y="3894666"/>
            <a:ext cx="27432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size = 2k+1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5518"/>
              </p:ext>
            </p:extLst>
          </p:nvPr>
        </p:nvGraphicFramePr>
        <p:xfrm>
          <a:off x="15240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02456"/>
              </p:ext>
            </p:extLst>
          </p:nvPr>
        </p:nvGraphicFramePr>
        <p:xfrm>
          <a:off x="59436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5037666"/>
            <a:ext cx="8851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0038"/>
            <a:ext cx="8229600" cy="3286125"/>
          </a:xfrm>
        </p:spPr>
        <p:txBody>
          <a:bodyPr/>
          <a:lstStyle/>
          <a:p>
            <a:r>
              <a:rPr lang="en-US" dirty="0"/>
              <a:t>w(</a:t>
            </a:r>
            <a:r>
              <a:rPr lang="en-US" dirty="0" err="1"/>
              <a:t>i,j</a:t>
            </a:r>
            <a:r>
              <a:rPr lang="en-US" dirty="0"/>
              <a:t>) = 1/(2k+1)</a:t>
            </a:r>
            <a:r>
              <a:rPr lang="en-US" baseline="30000" dirty="0"/>
              <a:t>2</a:t>
            </a:r>
            <a:r>
              <a:rPr lang="en-US" dirty="0"/>
              <a:t> for mean filter</a:t>
            </a:r>
          </a:p>
          <a:p>
            <a:r>
              <a:rPr lang="en-US" dirty="0"/>
              <a:t>If w(</a:t>
            </a:r>
            <a:r>
              <a:rPr lang="en-US" dirty="0" err="1"/>
              <a:t>i,j</a:t>
            </a:r>
            <a:r>
              <a:rPr lang="en-US" dirty="0"/>
              <a:t>) &gt;=0 and sum to 1, </a:t>
            </a:r>
            <a:r>
              <a:rPr lang="en-US" i="1" dirty="0"/>
              <a:t>weighted mean</a:t>
            </a:r>
          </a:p>
          <a:p>
            <a:r>
              <a:rPr lang="en-US" dirty="0"/>
              <a:t>But w(</a:t>
            </a:r>
            <a:r>
              <a:rPr lang="en-US" dirty="0" err="1"/>
              <a:t>i,j</a:t>
            </a:r>
            <a:r>
              <a:rPr lang="en-US" dirty="0"/>
              <a:t>) can be </a:t>
            </a:r>
            <a:r>
              <a:rPr lang="en-US" i="1" dirty="0"/>
              <a:t>arbitrary real numbers!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17638"/>
            <a:ext cx="8851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477419"/>
            <a:ext cx="39243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46563"/>
            <a:ext cx="6400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4246563"/>
            <a:ext cx="3937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3581400"/>
            <a:ext cx="149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7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52800"/>
            <a:ext cx="24765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3971925"/>
            <a:ext cx="5854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3219450"/>
            <a:ext cx="26162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02075"/>
            <a:ext cx="579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 invariance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31848"/>
            <a:ext cx="58801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679428"/>
            <a:ext cx="2590800" cy="2478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662098"/>
            <a:ext cx="2608917" cy="24954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7800" y="3662098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1" y="61575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6858" y="61575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" y="1417638"/>
            <a:ext cx="9144000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An image contains discrete numbers of pixels</a:t>
            </a:r>
          </a:p>
          <a:p>
            <a:endParaRPr lang="en-US" dirty="0"/>
          </a:p>
          <a:p>
            <a:r>
              <a:rPr lang="en-US" dirty="0"/>
              <a:t>Pixel value</a:t>
            </a:r>
          </a:p>
          <a:p>
            <a:pPr lvl="1"/>
            <a:r>
              <a:rPr lang="en-US" dirty="0" err="1"/>
              <a:t>grayscale</a:t>
            </a:r>
            <a:r>
              <a:rPr lang="en-US" dirty="0"/>
              <a:t>/intensity</a:t>
            </a:r>
          </a:p>
          <a:p>
            <a:pPr lvl="2"/>
            <a:r>
              <a:rPr lang="en-US" dirty="0"/>
              <a:t>[0,255]</a:t>
            </a:r>
          </a:p>
          <a:p>
            <a:pPr lvl="1"/>
            <a:r>
              <a:rPr lang="en-US" dirty="0"/>
              <a:t>Color</a:t>
            </a:r>
          </a:p>
          <a:p>
            <a:pPr lvl="2"/>
            <a:r>
              <a:rPr lang="en-US" dirty="0"/>
              <a:t>RGB [R, G, B], where [0,255] per channel</a:t>
            </a:r>
          </a:p>
          <a:p>
            <a:pPr lvl="2"/>
            <a:r>
              <a:rPr lang="en-US" dirty="0"/>
              <a:t>Lab [L, a, b]: Lightness, a and b are color-opponent dimensions</a:t>
            </a:r>
          </a:p>
          <a:p>
            <a:pPr lvl="2"/>
            <a:r>
              <a:rPr lang="en-US" dirty="0"/>
              <a:t>HSV [H, S, V]: Hue, saturation, value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31848"/>
            <a:ext cx="58801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782222"/>
            <a:ext cx="5334000" cy="857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" y="1417638"/>
            <a:ext cx="9144000" cy="1367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07844"/>
            <a:ext cx="6802967" cy="990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943600"/>
            <a:ext cx="4038600" cy="3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invariance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935" y="2179903"/>
            <a:ext cx="8229600" cy="2087563"/>
          </a:xfrm>
        </p:spPr>
        <p:txBody>
          <a:bodyPr/>
          <a:lstStyle/>
          <a:p>
            <a:r>
              <a:rPr lang="en-US" dirty="0"/>
              <a:t>Shift, then convolve = convolve, then shift</a:t>
            </a:r>
          </a:p>
          <a:p>
            <a:r>
              <a:rPr lang="en-US" dirty="0"/>
              <a:t>Output of convolution does not depend on where the pixel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665833"/>
            <a:ext cx="83566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51763"/>
            <a:ext cx="58801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827330"/>
            <a:ext cx="2590800" cy="2478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0000"/>
            <a:ext cx="2608917" cy="249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1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858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829113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1" y="55626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1" y="56388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and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correlation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627048"/>
            <a:ext cx="88519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" y="5133181"/>
            <a:ext cx="8851900" cy="142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7" y="2300817"/>
            <a:ext cx="25654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3" y="4788958"/>
            <a:ext cx="2438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Cross-correlation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4133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86400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419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 +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*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03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73764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4133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86400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419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00000"/>
                </a:solidFill>
              </a:rPr>
              <a:t>9 </a:t>
            </a:r>
            <a:r>
              <a:rPr lang="en-US" sz="3200" dirty="0"/>
              <a:t>+ 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*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 +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03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3171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Convolution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7900" y="2514600"/>
            <a:ext cx="2362200" cy="2362200"/>
            <a:chOff x="3352800" y="2590800"/>
            <a:chExt cx="2362200" cy="2362200"/>
          </a:xfrm>
        </p:grpSpPr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3352800" y="2590800"/>
              <a:ext cx="23622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610914"/>
              <a:ext cx="381000" cy="32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</a:t>
            </a:r>
            <a:r>
              <a:rPr lang="en-US" sz="1400" dirty="0"/>
              <a:t>F. Durand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199" y="2514600"/>
            <a:ext cx="931334" cy="922867"/>
            <a:chOff x="457199" y="2514600"/>
            <a:chExt cx="931334" cy="922867"/>
          </a:xfrm>
        </p:grpSpPr>
        <p:sp>
          <p:nvSpPr>
            <p:cNvPr id="4" name="Rectangle 3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2334682" y="2514600"/>
            <a:ext cx="931334" cy="914400"/>
            <a:chOff x="457199" y="2514600"/>
            <a:chExt cx="931334" cy="922867"/>
          </a:xfrm>
        </p:grpSpPr>
        <p:sp>
          <p:nvSpPr>
            <p:cNvPr id="45" name="Rectangle 4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flipH="1" flipV="1">
            <a:off x="4107392" y="2510406"/>
            <a:ext cx="929216" cy="914400"/>
            <a:chOff x="457199" y="2514600"/>
            <a:chExt cx="931334" cy="922867"/>
          </a:xfrm>
        </p:grpSpPr>
        <p:sp>
          <p:nvSpPr>
            <p:cNvPr id="55" name="Rectangle 5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flipH="1" flipV="1">
            <a:off x="6074794" y="2549943"/>
            <a:ext cx="929216" cy="914400"/>
            <a:chOff x="457199" y="2514600"/>
            <a:chExt cx="931334" cy="922867"/>
          </a:xfrm>
        </p:grpSpPr>
        <p:sp>
          <p:nvSpPr>
            <p:cNvPr id="65" name="Rectangle 6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2400" y="1885471"/>
            <a:ext cx="821267" cy="491496"/>
            <a:chOff x="1388533" y="4792021"/>
            <a:chExt cx="821267" cy="4914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88533" y="5029200"/>
              <a:ext cx="821267" cy="8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767417" y="4792021"/>
              <a:ext cx="298450" cy="491496"/>
            </a:xfrm>
            <a:custGeom>
              <a:avLst/>
              <a:gdLst>
                <a:gd name="connsiteX0" fmla="*/ 298450 w 298450"/>
                <a:gd name="connsiteY0" fmla="*/ 355712 h 491496"/>
                <a:gd name="connsiteX1" fmla="*/ 95250 w 298450"/>
                <a:gd name="connsiteY1" fmla="*/ 491179 h 491496"/>
                <a:gd name="connsiteX2" fmla="*/ 10583 w 298450"/>
                <a:gd name="connsiteY2" fmla="*/ 321846 h 491496"/>
                <a:gd name="connsiteX3" fmla="*/ 10583 w 298450"/>
                <a:gd name="connsiteY3" fmla="*/ 101712 h 491496"/>
                <a:gd name="connsiteX4" fmla="*/ 95250 w 298450"/>
                <a:gd name="connsiteY4" fmla="*/ 112 h 491496"/>
                <a:gd name="connsiteX5" fmla="*/ 230716 w 298450"/>
                <a:gd name="connsiteY5" fmla="*/ 118646 h 4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491496">
                  <a:moveTo>
                    <a:pt x="298450" y="355712"/>
                  </a:moveTo>
                  <a:cubicBezTo>
                    <a:pt x="220839" y="426267"/>
                    <a:pt x="143228" y="496823"/>
                    <a:pt x="95250" y="491179"/>
                  </a:cubicBezTo>
                  <a:cubicBezTo>
                    <a:pt x="47272" y="485535"/>
                    <a:pt x="24694" y="386757"/>
                    <a:pt x="10583" y="321846"/>
                  </a:cubicBezTo>
                  <a:cubicBezTo>
                    <a:pt x="-3528" y="256935"/>
                    <a:pt x="-3528" y="155334"/>
                    <a:pt x="10583" y="101712"/>
                  </a:cubicBezTo>
                  <a:cubicBezTo>
                    <a:pt x="24694" y="48090"/>
                    <a:pt x="58561" y="-2710"/>
                    <a:pt x="95250" y="112"/>
                  </a:cubicBezTo>
                  <a:cubicBezTo>
                    <a:pt x="131939" y="2934"/>
                    <a:pt x="181327" y="60790"/>
                    <a:pt x="230716" y="118646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3266016" y="1885471"/>
            <a:ext cx="821267" cy="491496"/>
            <a:chOff x="1388533" y="4792021"/>
            <a:chExt cx="821267" cy="49149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388533" y="5029200"/>
              <a:ext cx="821267" cy="8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>
              <a:off x="1767417" y="4792021"/>
              <a:ext cx="298450" cy="491496"/>
            </a:xfrm>
            <a:custGeom>
              <a:avLst/>
              <a:gdLst>
                <a:gd name="connsiteX0" fmla="*/ 298450 w 298450"/>
                <a:gd name="connsiteY0" fmla="*/ 355712 h 491496"/>
                <a:gd name="connsiteX1" fmla="*/ 95250 w 298450"/>
                <a:gd name="connsiteY1" fmla="*/ 491179 h 491496"/>
                <a:gd name="connsiteX2" fmla="*/ 10583 w 298450"/>
                <a:gd name="connsiteY2" fmla="*/ 321846 h 491496"/>
                <a:gd name="connsiteX3" fmla="*/ 10583 w 298450"/>
                <a:gd name="connsiteY3" fmla="*/ 101712 h 491496"/>
                <a:gd name="connsiteX4" fmla="*/ 95250 w 298450"/>
                <a:gd name="connsiteY4" fmla="*/ 112 h 491496"/>
                <a:gd name="connsiteX5" fmla="*/ 230716 w 298450"/>
                <a:gd name="connsiteY5" fmla="*/ 118646 h 4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491496">
                  <a:moveTo>
                    <a:pt x="298450" y="355712"/>
                  </a:moveTo>
                  <a:cubicBezTo>
                    <a:pt x="220839" y="426267"/>
                    <a:pt x="143228" y="496823"/>
                    <a:pt x="95250" y="491179"/>
                  </a:cubicBezTo>
                  <a:cubicBezTo>
                    <a:pt x="47272" y="485535"/>
                    <a:pt x="24694" y="386757"/>
                    <a:pt x="10583" y="321846"/>
                  </a:cubicBezTo>
                  <a:cubicBezTo>
                    <a:pt x="-3528" y="256935"/>
                    <a:pt x="-3528" y="155334"/>
                    <a:pt x="10583" y="101712"/>
                  </a:cubicBezTo>
                  <a:cubicBezTo>
                    <a:pt x="24694" y="48090"/>
                    <a:pt x="58561" y="-2710"/>
                    <a:pt x="95250" y="112"/>
                  </a:cubicBezTo>
                  <a:cubicBezTo>
                    <a:pt x="131939" y="2934"/>
                    <a:pt x="181327" y="60790"/>
                    <a:pt x="230716" y="118646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1630891" y="2819400"/>
            <a:ext cx="426509" cy="1989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3459691" y="2819400"/>
            <a:ext cx="426509" cy="1989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074794" y="2541852"/>
            <a:ext cx="973706" cy="99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51852E-6 C 0.09706 -0.00626 0.1941 -0.01227 0.1889 0.00486 C 0.18369 0.02222 -0.03142 0.08402 -0.03142 0.1037 C -0.03142 0.12337 0.18976 0.10277 0.1889 0.12337 C 0.18803 0.14398 -0.03732 0.20532 -0.03697 0.22708 C -0.0368 0.24884 0.07692 0.25161 0.19081 0.25439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4" grpId="0" animBg="1"/>
      <p:bldP spid="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096000" y="4659868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 (g)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279525" y="4736068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267200" y="43434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 (g)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886200" y="44958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592547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Can think of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 or R</a:t>
            </a:r>
            <a:r>
              <a:rPr lang="en-US" baseline="30000" dirty="0"/>
              <a:t>M</a:t>
            </a:r>
            <a:r>
              <a:rPr lang="en-US" dirty="0">
                <a:latin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dirty="0" err="1">
                <a:latin typeface="Times New Roman" pitchFamily="18" charset="0"/>
              </a:rPr>
              <a:t>Grayscale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i="1" dirty="0">
                <a:latin typeface="Times New Roman" pitchFamily="18" charset="0"/>
              </a:rPr>
              <a:t> 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2">
              <a:defRPr/>
            </a:pPr>
            <a:r>
              <a:rPr lang="en-US" dirty="0"/>
              <a:t>f: [</a:t>
            </a:r>
            <a:r>
              <a:rPr lang="en-US" dirty="0" err="1"/>
              <a:t>a,b</a:t>
            </a:r>
            <a:r>
              <a:rPr lang="en-US" dirty="0"/>
              <a:t>] x [</a:t>
            </a:r>
            <a:r>
              <a:rPr lang="en-US" dirty="0" err="1"/>
              <a:t>c,d</a:t>
            </a:r>
            <a:r>
              <a:rPr lang="en-US" dirty="0"/>
              <a:t>]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[0,255]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Color: </a:t>
            </a: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= [</a:t>
            </a:r>
            <a:r>
              <a:rPr lang="en-US" i="1" dirty="0">
                <a:latin typeface="Times New Roman" pitchFamily="18" charset="0"/>
              </a:rPr>
              <a:t>r(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g(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b(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</a:rPr>
              <a:t>]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23711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1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Up Arrow Callout 47"/>
          <p:cNvSpPr/>
          <p:nvPr/>
        </p:nvSpPr>
        <p:spPr>
          <a:xfrm>
            <a:off x="6781800" y="3461352"/>
            <a:ext cx="1869507" cy="1901752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Callout 46"/>
          <p:cNvSpPr/>
          <p:nvPr/>
        </p:nvSpPr>
        <p:spPr>
          <a:xfrm>
            <a:off x="4794250" y="3504141"/>
            <a:ext cx="1462128" cy="1858963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8768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17762"/>
            <a:ext cx="38989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3088215"/>
            <a:ext cx="53848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791200"/>
            <a:ext cx="4356100" cy="469900"/>
          </a:xfrm>
          <a:prstGeom prst="rect">
            <a:avLst/>
          </a:prstGeom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794500" y="3986211"/>
            <a:ext cx="1676400" cy="1295400"/>
            <a:chOff x="3799" y="2064"/>
            <a:chExt cx="1433" cy="1136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4876800" y="3999971"/>
            <a:ext cx="1225550" cy="1295400"/>
            <a:chOff x="144" y="144"/>
            <a:chExt cx="1152" cy="1136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6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filter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797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4510"/>
              </p:ext>
            </p:extLst>
          </p:nvPr>
        </p:nvGraphicFramePr>
        <p:xfrm>
          <a:off x="457200" y="1600200"/>
          <a:ext cx="8229595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957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51505"/>
            <a:ext cx="3962400" cy="227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62400"/>
            <a:ext cx="3962400" cy="22751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1676400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006766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683515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3092541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is everywhere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899" y="2450899"/>
            <a:ext cx="5971182" cy="2335596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433157" y="2450899"/>
            <a:ext cx="1016313" cy="2349701"/>
            <a:chOff x="7812504" y="2450899"/>
            <a:chExt cx="1673535" cy="220538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63446" y="3543915"/>
            <a:ext cx="14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1525227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/>
              <a:t>Shift invariance is </a:t>
            </a:r>
            <a:r>
              <a:rPr lang="en-US"/>
              <a:t>a crucial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209800"/>
            <a:ext cx="1828800" cy="174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879" y="4568686"/>
            <a:ext cx="1841588" cy="1761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2209800"/>
            <a:ext cx="1828800" cy="174928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21867" y="2218267"/>
            <a:ext cx="1862666" cy="1794933"/>
          </a:xfrm>
          <a:custGeom>
            <a:avLst/>
            <a:gdLst>
              <a:gd name="connsiteX0" fmla="*/ 33866 w 1862666"/>
              <a:gd name="connsiteY0" fmla="*/ 1557866 h 1794933"/>
              <a:gd name="connsiteX1" fmla="*/ 237066 w 1862666"/>
              <a:gd name="connsiteY1" fmla="*/ 1388533 h 1794933"/>
              <a:gd name="connsiteX2" fmla="*/ 186266 w 1862666"/>
              <a:gd name="connsiteY2" fmla="*/ 931333 h 1794933"/>
              <a:gd name="connsiteX3" fmla="*/ 237066 w 1862666"/>
              <a:gd name="connsiteY3" fmla="*/ 592666 h 1794933"/>
              <a:gd name="connsiteX4" fmla="*/ 101600 w 1862666"/>
              <a:gd name="connsiteY4" fmla="*/ 0 h 1794933"/>
              <a:gd name="connsiteX5" fmla="*/ 270933 w 1862666"/>
              <a:gd name="connsiteY5" fmla="*/ 0 h 1794933"/>
              <a:gd name="connsiteX6" fmla="*/ 609600 w 1862666"/>
              <a:gd name="connsiteY6" fmla="*/ 389466 h 1794933"/>
              <a:gd name="connsiteX7" fmla="*/ 948266 w 1862666"/>
              <a:gd name="connsiteY7" fmla="*/ 338666 h 1794933"/>
              <a:gd name="connsiteX8" fmla="*/ 1320800 w 1862666"/>
              <a:gd name="connsiteY8" fmla="*/ 389466 h 1794933"/>
              <a:gd name="connsiteX9" fmla="*/ 1744133 w 1862666"/>
              <a:gd name="connsiteY9" fmla="*/ 0 h 1794933"/>
              <a:gd name="connsiteX10" fmla="*/ 1744133 w 1862666"/>
              <a:gd name="connsiteY10" fmla="*/ 0 h 1794933"/>
              <a:gd name="connsiteX11" fmla="*/ 1574800 w 1862666"/>
              <a:gd name="connsiteY11" fmla="*/ 643466 h 1794933"/>
              <a:gd name="connsiteX12" fmla="*/ 1862666 w 1862666"/>
              <a:gd name="connsiteY12" fmla="*/ 440266 h 1794933"/>
              <a:gd name="connsiteX13" fmla="*/ 1828800 w 1862666"/>
              <a:gd name="connsiteY13" fmla="*/ 1794933 h 1794933"/>
              <a:gd name="connsiteX14" fmla="*/ 0 w 1862666"/>
              <a:gd name="connsiteY14" fmla="*/ 1727200 h 1794933"/>
              <a:gd name="connsiteX15" fmla="*/ 33866 w 1862666"/>
              <a:gd name="connsiteY15" fmla="*/ 1557866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2666" h="1794933">
                <a:moveTo>
                  <a:pt x="33866" y="1557866"/>
                </a:moveTo>
                <a:lnTo>
                  <a:pt x="237066" y="1388533"/>
                </a:lnTo>
                <a:lnTo>
                  <a:pt x="186266" y="931333"/>
                </a:lnTo>
                <a:lnTo>
                  <a:pt x="237066" y="592666"/>
                </a:lnTo>
                <a:lnTo>
                  <a:pt x="101600" y="0"/>
                </a:lnTo>
                <a:lnTo>
                  <a:pt x="270933" y="0"/>
                </a:lnTo>
                <a:lnTo>
                  <a:pt x="609600" y="389466"/>
                </a:lnTo>
                <a:lnTo>
                  <a:pt x="948266" y="338666"/>
                </a:lnTo>
                <a:lnTo>
                  <a:pt x="1320800" y="389466"/>
                </a:lnTo>
                <a:lnTo>
                  <a:pt x="1744133" y="0"/>
                </a:lnTo>
                <a:lnTo>
                  <a:pt x="1744133" y="0"/>
                </a:lnTo>
                <a:lnTo>
                  <a:pt x="1574800" y="643466"/>
                </a:lnTo>
                <a:lnTo>
                  <a:pt x="1862666" y="440266"/>
                </a:lnTo>
                <a:lnTo>
                  <a:pt x="1828800" y="1794933"/>
                </a:lnTo>
                <a:lnTo>
                  <a:pt x="0" y="1727200"/>
                </a:lnTo>
                <a:lnTo>
                  <a:pt x="33866" y="1557866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45" y="4568685"/>
            <a:ext cx="1841588" cy="176151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11333" y="4538133"/>
            <a:ext cx="1456267" cy="1879600"/>
          </a:xfrm>
          <a:custGeom>
            <a:avLst/>
            <a:gdLst>
              <a:gd name="connsiteX0" fmla="*/ 0 w 1456267"/>
              <a:gd name="connsiteY0" fmla="*/ 1761067 h 1879600"/>
              <a:gd name="connsiteX1" fmla="*/ 237067 w 1456267"/>
              <a:gd name="connsiteY1" fmla="*/ 1473200 h 1879600"/>
              <a:gd name="connsiteX2" fmla="*/ 237067 w 1456267"/>
              <a:gd name="connsiteY2" fmla="*/ 812800 h 1879600"/>
              <a:gd name="connsiteX3" fmla="*/ 101600 w 1456267"/>
              <a:gd name="connsiteY3" fmla="*/ 0 h 1879600"/>
              <a:gd name="connsiteX4" fmla="*/ 575734 w 1456267"/>
              <a:gd name="connsiteY4" fmla="*/ 491067 h 1879600"/>
              <a:gd name="connsiteX5" fmla="*/ 1388534 w 1456267"/>
              <a:gd name="connsiteY5" fmla="*/ 474134 h 1879600"/>
              <a:gd name="connsiteX6" fmla="*/ 1388534 w 1456267"/>
              <a:gd name="connsiteY6" fmla="*/ 474134 h 1879600"/>
              <a:gd name="connsiteX7" fmla="*/ 1456267 w 1456267"/>
              <a:gd name="connsiteY7" fmla="*/ 1879600 h 1879600"/>
              <a:gd name="connsiteX8" fmla="*/ 0 w 1456267"/>
              <a:gd name="connsiteY8" fmla="*/ 1761067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267" h="1879600">
                <a:moveTo>
                  <a:pt x="0" y="1761067"/>
                </a:moveTo>
                <a:lnTo>
                  <a:pt x="237067" y="1473200"/>
                </a:lnTo>
                <a:lnTo>
                  <a:pt x="237067" y="812800"/>
                </a:lnTo>
                <a:lnTo>
                  <a:pt x="101600" y="0"/>
                </a:lnTo>
                <a:lnTo>
                  <a:pt x="575734" y="491067"/>
                </a:lnTo>
                <a:lnTo>
                  <a:pt x="1388534" y="474134"/>
                </a:lnTo>
                <a:lnTo>
                  <a:pt x="1388534" y="474134"/>
                </a:lnTo>
                <a:lnTo>
                  <a:pt x="1456267" y="1879600"/>
                </a:lnTo>
                <a:lnTo>
                  <a:pt x="0" y="1761067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like </a:t>
            </a:r>
            <a:r>
              <a:rPr lang="en-US" dirty="0"/>
              <a:t>linearity</a:t>
            </a:r>
          </a:p>
          <a:p>
            <a:pPr lvl="1"/>
            <a:r>
              <a:rPr lang="en-US" dirty="0"/>
              <a:t>Linear functions behave predictably when input changes</a:t>
            </a:r>
          </a:p>
          <a:p>
            <a:pPr lvl="1"/>
            <a:r>
              <a:rPr lang="en-US" dirty="0"/>
              <a:t>Lots of theory just easier with linear functions</a:t>
            </a:r>
          </a:p>
          <a:p>
            <a:r>
              <a:rPr lang="en-US" i="1" dirty="0"/>
              <a:t>All linear shift-invariant systems can be expressed as a convolution</a:t>
            </a:r>
          </a:p>
        </p:txBody>
      </p:sp>
    </p:spTree>
    <p:extLst>
      <p:ext uri="{BB962C8B-B14F-4D97-AF65-F5344CB8AC3E}">
        <p14:creationId xmlns:p14="http://schemas.microsoft.com/office/powerpoint/2010/main" val="1320684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Thresholding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8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Rectification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g(</a:t>
            </a:r>
            <a:r>
              <a:rPr lang="en-US" dirty="0" err="1"/>
              <a:t>m,n</a:t>
            </a:r>
            <a:r>
              <a:rPr lang="en-US" dirty="0"/>
              <a:t>) = max(f(</a:t>
            </a:r>
            <a:r>
              <a:rPr lang="en-US" dirty="0" err="1"/>
              <a:t>m,n</a:t>
            </a:r>
            <a:r>
              <a:rPr lang="en-US" dirty="0"/>
              <a:t>), 0)</a:t>
            </a:r>
          </a:p>
          <a:p>
            <a:endParaRPr lang="en-US" dirty="0"/>
          </a:p>
          <a:p>
            <a:r>
              <a:rPr lang="en-US" dirty="0"/>
              <a:t>Crucial component of modern convolutional networks</a:t>
            </a:r>
          </a:p>
        </p:txBody>
      </p:sp>
    </p:spTree>
    <p:extLst>
      <p:ext uri="{BB962C8B-B14F-4D97-AF65-F5344CB8AC3E}">
        <p14:creationId xmlns:p14="http://schemas.microsoft.com/office/powerpoint/2010/main" val="1171650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8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2362199"/>
            <a:ext cx="5932198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Mean is sensitive </a:t>
            </a:r>
            <a:r>
              <a:rPr lang="en-US"/>
              <a:t>to outliers</a:t>
            </a:r>
          </a:p>
          <a:p>
            <a:r>
              <a:rPr lang="en-US" dirty="0"/>
              <a:t>Median filter: Replace pixel by </a:t>
            </a:r>
            <a:r>
              <a:rPr lang="en-US" i="1" dirty="0"/>
              <a:t>median </a:t>
            </a:r>
            <a:r>
              <a:rPr lang="en-US" dirty="0"/>
              <a:t>of neighbors</a:t>
            </a:r>
          </a:p>
        </p:txBody>
      </p:sp>
    </p:spTree>
    <p:extLst>
      <p:ext uri="{BB962C8B-B14F-4D97-AF65-F5344CB8AC3E}">
        <p14:creationId xmlns:p14="http://schemas.microsoft.com/office/powerpoint/2010/main" val="1204544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3" y="2362199"/>
            <a:ext cx="5902855" cy="39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general recipes:</a:t>
            </a:r>
          </a:p>
          <a:p>
            <a:pPr lvl="1"/>
            <a:r>
              <a:rPr lang="en-US" dirty="0"/>
              <a:t>convolution</a:t>
            </a:r>
          </a:p>
          <a:p>
            <a:pPr lvl="1"/>
            <a:r>
              <a:rPr lang="en-US" dirty="0"/>
              <a:t>cross-correlation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Shift-invariant: a sensible thing to require</a:t>
            </a:r>
          </a:p>
          <a:p>
            <a:pPr lvl="1"/>
            <a:r>
              <a:rPr lang="en-US" dirty="0"/>
              <a:t>Linearity: convenient</a:t>
            </a:r>
          </a:p>
          <a:p>
            <a:r>
              <a:rPr lang="en-US" dirty="0"/>
              <a:t>Can be used for smoothing, sharpening</a:t>
            </a:r>
          </a:p>
          <a:p>
            <a:r>
              <a:rPr lang="en-US" dirty="0"/>
              <a:t>Also main component of CNNs</a:t>
            </a:r>
          </a:p>
        </p:txBody>
      </p:sp>
    </p:spTree>
    <p:extLst>
      <p:ext uri="{BB962C8B-B14F-4D97-AF65-F5344CB8AC3E}">
        <p14:creationId xmlns:p14="http://schemas.microsoft.com/office/powerpoint/2010/main" val="2033182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linear filters</a:t>
            </a:r>
          </a:p>
          <a:p>
            <a:r>
              <a:rPr lang="en-US" dirty="0"/>
              <a:t>Signal processing view of filtering</a:t>
            </a:r>
          </a:p>
          <a:p>
            <a:r>
              <a:rPr lang="en-US" dirty="0"/>
              <a:t>Filtering for detecting edges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9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An image contains discrete numbers of pixels</a:t>
            </a:r>
          </a:p>
          <a:p>
            <a:endParaRPr lang="en-US" dirty="0"/>
          </a:p>
          <a:p>
            <a:r>
              <a:rPr lang="en-US" dirty="0"/>
              <a:t>Pixel value</a:t>
            </a:r>
          </a:p>
          <a:p>
            <a:pPr lvl="1"/>
            <a:r>
              <a:rPr lang="en-US" dirty="0" err="1"/>
              <a:t>grayscale</a:t>
            </a:r>
            <a:r>
              <a:rPr lang="en-US" dirty="0"/>
              <a:t>/intensity</a:t>
            </a:r>
          </a:p>
          <a:p>
            <a:pPr lvl="2"/>
            <a:r>
              <a:rPr lang="en-US" dirty="0"/>
              <a:t>[0,255]</a:t>
            </a:r>
          </a:p>
          <a:p>
            <a:pPr lvl="1"/>
            <a:r>
              <a:rPr lang="en-US" dirty="0"/>
              <a:t>Color</a:t>
            </a:r>
          </a:p>
          <a:p>
            <a:pPr lvl="2"/>
            <a:r>
              <a:rPr lang="en-US" dirty="0"/>
              <a:t>RGB [R, G, B], where [0,255] per channel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53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Can think of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 or R</a:t>
            </a:r>
            <a:r>
              <a:rPr lang="en-US" baseline="30000" dirty="0"/>
              <a:t>M</a:t>
            </a:r>
            <a:r>
              <a:rPr lang="en-US" dirty="0">
                <a:latin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dirty="0" err="1">
                <a:latin typeface="Times New Roman" pitchFamily="18" charset="0"/>
              </a:rPr>
              <a:t>Grayscale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i="1" dirty="0">
                <a:latin typeface="Times New Roman" pitchFamily="18" charset="0"/>
              </a:rPr>
              <a:t> 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2">
              <a:defRPr/>
            </a:pPr>
            <a:r>
              <a:rPr lang="en-US" dirty="0"/>
              <a:t>f: [</a:t>
            </a:r>
            <a:r>
              <a:rPr lang="en-US" dirty="0" err="1"/>
              <a:t>a,b</a:t>
            </a:r>
            <a:r>
              <a:rPr lang="en-US" dirty="0"/>
              <a:t>] x [</a:t>
            </a:r>
            <a:r>
              <a:rPr lang="en-US" dirty="0" err="1"/>
              <a:t>c,d</a:t>
            </a:r>
            <a:r>
              <a:rPr lang="en-US" dirty="0"/>
              <a:t>]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[0,255]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Color: </a:t>
            </a: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= [</a:t>
            </a:r>
            <a:r>
              <a:rPr lang="en-US" i="1" dirty="0">
                <a:latin typeface="Times New Roman" pitchFamily="18" charset="0"/>
              </a:rPr>
              <a:t>r(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g(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b(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</a:rPr>
              <a:t>]</a:t>
            </a:r>
            <a:endParaRPr lang="en-US" dirty="0">
              <a:sym typeface="Wingdings"/>
            </a:endParaRPr>
          </a:p>
          <a:p>
            <a:pPr>
              <a:defRPr/>
            </a:pPr>
            <a:r>
              <a:rPr lang="en-US" dirty="0">
                <a:sym typeface="Wingdings"/>
              </a:rPr>
              <a:t>Most adjacent pixels are correlated =&gt; function is </a:t>
            </a:r>
            <a:r>
              <a:rPr lang="en-US" i="1" dirty="0">
                <a:sym typeface="Wingdings"/>
              </a:rPr>
              <a:t>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1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1013"/>
            <a:ext cx="1368628" cy="12896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266501" y="2841013"/>
            <a:ext cx="1924499" cy="1283089"/>
            <a:chOff x="2266501" y="2841013"/>
            <a:chExt cx="1924499" cy="12830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28952" y="2841013"/>
              <a:ext cx="1362048" cy="128308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66501" y="3270798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96574" y="4216794"/>
            <a:ext cx="3204248" cy="43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i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g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i="1" dirty="0">
                <a:latin typeface="Times New Roman" pitchFamily="18" charset="0"/>
              </a:rPr>
              <a:t>= 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+ </a:t>
            </a:r>
            <a:r>
              <a:rPr lang="en-US" sz="2000" i="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41013"/>
            <a:ext cx="1368628" cy="12896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181600" y="4216794"/>
            <a:ext cx="32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i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g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i="1" dirty="0">
                <a:latin typeface="Times New Roman" pitchFamily="18" charset="0"/>
              </a:rPr>
              <a:t>= f </a:t>
            </a:r>
            <a:r>
              <a:rPr lang="en-US" sz="2000" dirty="0">
                <a:latin typeface="Times New Roman" pitchFamily="18" charset="0"/>
              </a:rPr>
              <a:t>(-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i="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57501" y="2841013"/>
            <a:ext cx="1921527" cy="1289669"/>
            <a:chOff x="6457501" y="2841013"/>
            <a:chExt cx="1921527" cy="1289669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6457501" y="3270798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10400" y="2841013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08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1-26 at 1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44"/>
            <a:ext cx="5037066" cy="3325755"/>
          </a:xfrm>
          <a:prstGeom prst="rect">
            <a:avLst/>
          </a:prstGeom>
        </p:spPr>
      </p:pic>
      <p:pic>
        <p:nvPicPr>
          <p:cNvPr id="6" name="Picture 5" descr="Screen Shot 2015-01-26 at 11.3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200400"/>
            <a:ext cx="56642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905000"/>
            <a:ext cx="174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Super-resolution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953000"/>
            <a:ext cx="166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reduction</a:t>
            </a:r>
          </a:p>
        </p:txBody>
      </p:sp>
    </p:spTree>
    <p:extLst>
      <p:ext uri="{BB962C8B-B14F-4D97-AF65-F5344CB8AC3E}">
        <p14:creationId xmlns:p14="http://schemas.microsoft.com/office/powerpoint/2010/main" val="29317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denoising</a:t>
            </a:r>
            <a:endParaRPr lang="en-US" dirty="0"/>
          </a:p>
        </p:txBody>
      </p:sp>
      <p:pic>
        <p:nvPicPr>
          <p:cNvPr id="6" name="Picture 5" descr="Screen Shot 2015-01-26 at 11.3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38299"/>
            <a:ext cx="5664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images have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noise</a:t>
            </a:r>
          </a:p>
          <a:p>
            <a:pPr lvl="1"/>
            <a:r>
              <a:rPr lang="en-US" dirty="0"/>
              <a:t>Sensors count photons: noise in count</a:t>
            </a:r>
          </a:p>
          <a:p>
            <a:r>
              <a:rPr lang="en-US" dirty="0"/>
              <a:t>Dead pixels</a:t>
            </a:r>
          </a:p>
          <a:p>
            <a:r>
              <a:rPr lang="en-US" dirty="0"/>
              <a:t>Old photographs</a:t>
            </a:r>
          </a:p>
          <a:p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1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13420</TotalTime>
  <Words>2837</Words>
  <Application>Microsoft Macintosh PowerPoint</Application>
  <PresentationFormat>On-screen Show (4:3)</PresentationFormat>
  <Paragraphs>1833</Paragraphs>
  <Slides>59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Times</vt:lpstr>
      <vt:lpstr>Times New Roman</vt:lpstr>
      <vt:lpstr>Wingdings</vt:lpstr>
      <vt:lpstr>Office Theme</vt:lpstr>
      <vt:lpstr>Lecture 2: Image filtering</vt:lpstr>
      <vt:lpstr>What is an image?</vt:lpstr>
      <vt:lpstr>Images as functions</vt:lpstr>
      <vt:lpstr>Images as functions</vt:lpstr>
      <vt:lpstr>What is an image?</vt:lpstr>
      <vt:lpstr>Image transformations</vt:lpstr>
      <vt:lpstr>PowerPoint Presentation</vt:lpstr>
      <vt:lpstr>Image denoising</vt:lpstr>
      <vt:lpstr>Why would images have noise?</vt:lpstr>
      <vt:lpstr>What is an image?</vt:lpstr>
      <vt:lpstr>An assumption about noise</vt:lpstr>
      <vt:lpstr>Noise reduction</vt:lpstr>
      <vt:lpstr>Mean filtering</vt:lpstr>
      <vt:lpstr>Mean filtering</vt:lpstr>
      <vt:lpstr>Mean filtering</vt:lpstr>
      <vt:lpstr>Mean filtering</vt:lpstr>
      <vt:lpstr>Mean filtering</vt:lpstr>
      <vt:lpstr>Mean filtering</vt:lpstr>
      <vt:lpstr>Noise reduction using mean filtering</vt:lpstr>
      <vt:lpstr>Filters</vt:lpstr>
      <vt:lpstr>Mean filtering</vt:lpstr>
      <vt:lpstr>A more general version</vt:lpstr>
      <vt:lpstr>A more general version</vt:lpstr>
      <vt:lpstr>A more general version</vt:lpstr>
      <vt:lpstr>Properties: Linearity</vt:lpstr>
      <vt:lpstr>Properties: Linearity</vt:lpstr>
      <vt:lpstr>Properties: Linearity</vt:lpstr>
      <vt:lpstr>Properties: Linearity</vt:lpstr>
      <vt:lpstr>Properties: Shift invariance</vt:lpstr>
      <vt:lpstr>Shift invariance</vt:lpstr>
      <vt:lpstr>Shift invariance</vt:lpstr>
      <vt:lpstr>Convolution and cross-correlation</vt:lpstr>
      <vt:lpstr>Cross-correlation</vt:lpstr>
      <vt:lpstr>Convolution</vt:lpstr>
      <vt:lpstr>Convolution</vt:lpstr>
      <vt:lpstr>Filters: examples</vt:lpstr>
      <vt:lpstr>Filters: examples</vt:lpstr>
      <vt:lpstr>Sharpening</vt:lpstr>
      <vt:lpstr>Sharpening</vt:lpstr>
      <vt:lpstr>Sharpening</vt:lpstr>
      <vt:lpstr>Sharpening</vt:lpstr>
      <vt:lpstr>Sharpening</vt:lpstr>
      <vt:lpstr>Sharpening filter</vt:lpstr>
      <vt:lpstr>Another example</vt:lpstr>
      <vt:lpstr>Another example</vt:lpstr>
      <vt:lpstr>Convolution is everywhere</vt:lpstr>
      <vt:lpstr>Why is convolution important?</vt:lpstr>
      <vt:lpstr>Why is convolution important?</vt:lpstr>
      <vt:lpstr>Non-linear filters: Thresholding</vt:lpstr>
      <vt:lpstr>Non-linear filters: Rectification</vt:lpstr>
      <vt:lpstr>Non-linear filters</vt:lpstr>
      <vt:lpstr>Non-linear filters</vt:lpstr>
      <vt:lpstr>Non-linear filters</vt:lpstr>
      <vt:lpstr>Non-linear filters</vt:lpstr>
      <vt:lpstr>Takeaway</vt:lpstr>
      <vt:lpstr>Next up</vt:lpstr>
      <vt:lpstr>Images as functions</vt:lpstr>
      <vt:lpstr>Images as functions</vt:lpstr>
      <vt:lpstr>What is an image?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Bharath Hariharan</cp:lastModifiedBy>
  <cp:revision>346</cp:revision>
  <cp:lastPrinted>2018-01-28T16:11:58Z</cp:lastPrinted>
  <dcterms:created xsi:type="dcterms:W3CDTF">2009-08-25T02:47:59Z</dcterms:created>
  <dcterms:modified xsi:type="dcterms:W3CDTF">2019-01-25T17:31:38Z</dcterms:modified>
</cp:coreProperties>
</file>