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256" r:id="rId2"/>
    <p:sldId id="258" r:id="rId3"/>
    <p:sldId id="274" r:id="rId4"/>
    <p:sldId id="275" r:id="rId5"/>
    <p:sldId id="276" r:id="rId6"/>
    <p:sldId id="311" r:id="rId7"/>
    <p:sldId id="278" r:id="rId8"/>
    <p:sldId id="312" r:id="rId9"/>
    <p:sldId id="313" r:id="rId10"/>
    <p:sldId id="314" r:id="rId11"/>
    <p:sldId id="315" r:id="rId12"/>
    <p:sldId id="316" r:id="rId13"/>
    <p:sldId id="317" r:id="rId14"/>
    <p:sldId id="318" r:id="rId15"/>
    <p:sldId id="320" r:id="rId16"/>
    <p:sldId id="321" r:id="rId17"/>
    <p:sldId id="322" r:id="rId18"/>
    <p:sldId id="323" r:id="rId19"/>
    <p:sldId id="324" r:id="rId20"/>
    <p:sldId id="325" r:id="rId21"/>
    <p:sldId id="330" r:id="rId22"/>
    <p:sldId id="331" r:id="rId23"/>
    <p:sldId id="332" r:id="rId24"/>
    <p:sldId id="333" r:id="rId25"/>
    <p:sldId id="334" r:id="rId26"/>
    <p:sldId id="335" r:id="rId27"/>
    <p:sldId id="336" r:id="rId28"/>
    <p:sldId id="337" r:id="rId29"/>
    <p:sldId id="338" r:id="rId30"/>
    <p:sldId id="277" r:id="rId31"/>
    <p:sldId id="280" r:id="rId32"/>
    <p:sldId id="279" r:id="rId33"/>
    <p:sldId id="281" r:id="rId34"/>
    <p:sldId id="304" r:id="rId35"/>
    <p:sldId id="282" r:id="rId36"/>
    <p:sldId id="283" r:id="rId37"/>
    <p:sldId id="284" r:id="rId38"/>
    <p:sldId id="285" r:id="rId39"/>
    <p:sldId id="286" r:id="rId40"/>
    <p:sldId id="287" r:id="rId41"/>
    <p:sldId id="288" r:id="rId42"/>
    <p:sldId id="289" r:id="rId43"/>
    <p:sldId id="290" r:id="rId44"/>
    <p:sldId id="309" r:id="rId45"/>
    <p:sldId id="291" r:id="rId46"/>
    <p:sldId id="292" r:id="rId47"/>
    <p:sldId id="293" r:id="rId48"/>
    <p:sldId id="295" r:id="rId49"/>
    <p:sldId id="294" r:id="rId50"/>
    <p:sldId id="296" r:id="rId51"/>
    <p:sldId id="297" r:id="rId52"/>
    <p:sldId id="298" r:id="rId53"/>
    <p:sldId id="302" r:id="rId54"/>
    <p:sldId id="303" r:id="rId55"/>
    <p:sldId id="307" r:id="rId56"/>
    <p:sldId id="310"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40"/>
  </p:normalViewPr>
  <p:slideViewPr>
    <p:cSldViewPr snapToGrid="0" snapToObjects="1">
      <p:cViewPr varScale="1">
        <p:scale>
          <a:sx n="118" d="100"/>
          <a:sy n="118" d="100"/>
        </p:scale>
        <p:origin x="1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Mean AP</c:v>
                </c:pt>
              </c:strCache>
            </c:strRef>
          </c:tx>
          <c:spPr>
            <a:ln w="28575" cap="rnd">
              <a:solidFill>
                <a:schemeClr val="accent1"/>
              </a:solidFill>
              <a:round/>
            </a:ln>
            <a:effectLst/>
          </c:spPr>
          <c:marker>
            <c:symbol val="square"/>
            <c:size val="10"/>
            <c:spPr>
              <a:solidFill>
                <a:schemeClr val="accent1"/>
              </a:solidFill>
              <a:ln w="9525">
                <a:noFill/>
              </a:ln>
              <a:effectLst/>
            </c:spPr>
          </c:marker>
          <c:cat>
            <c:strRef>
              <c:f>Sheet1!$A$2:$A$6</c:f>
              <c:strCache>
                <c:ptCount val="5"/>
                <c:pt idx="0">
                  <c:v>R-CNN/10K/VGG</c:v>
                </c:pt>
                <c:pt idx="1">
                  <c:v>Fast R-CNN/10K/VGG</c:v>
                </c:pt>
                <c:pt idx="2">
                  <c:v>Fast R-CNN/20K/VGG</c:v>
                </c:pt>
                <c:pt idx="3">
                  <c:v>Faster R-CNN/20K/VGG</c:v>
                </c:pt>
                <c:pt idx="4">
                  <c:v>Faster R-CNN/20K/ResNet101</c:v>
                </c:pt>
              </c:strCache>
            </c:strRef>
          </c:cat>
          <c:val>
            <c:numRef>
              <c:f>Sheet1!$B$2:$B$6</c:f>
              <c:numCache>
                <c:formatCode>General</c:formatCode>
                <c:ptCount val="5"/>
                <c:pt idx="0">
                  <c:v>62.4</c:v>
                </c:pt>
                <c:pt idx="1">
                  <c:v>65.7</c:v>
                </c:pt>
                <c:pt idx="2">
                  <c:v>68.400000000000006</c:v>
                </c:pt>
                <c:pt idx="3">
                  <c:v>70.400000000000006</c:v>
                </c:pt>
                <c:pt idx="4">
                  <c:v>73.8</c:v>
                </c:pt>
              </c:numCache>
            </c:numRef>
          </c:val>
          <c:smooth val="0"/>
          <c:extLst>
            <c:ext xmlns:c16="http://schemas.microsoft.com/office/drawing/2014/chart" uri="{C3380CC4-5D6E-409C-BE32-E72D297353CC}">
              <c16:uniqueId val="{00000000-1E74-9743-A7F0-B498F4B99EB2}"/>
            </c:ext>
          </c:extLst>
        </c:ser>
        <c:dLbls>
          <c:showLegendKey val="0"/>
          <c:showVal val="0"/>
          <c:showCatName val="0"/>
          <c:showSerName val="0"/>
          <c:showPercent val="0"/>
          <c:showBubbleSize val="0"/>
        </c:dLbls>
        <c:marker val="1"/>
        <c:smooth val="0"/>
        <c:axId val="1793122288"/>
        <c:axId val="1793749536"/>
      </c:lineChart>
      <c:catAx>
        <c:axId val="179312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93749536"/>
        <c:crosses val="autoZero"/>
        <c:auto val="1"/>
        <c:lblAlgn val="ctr"/>
        <c:lblOffset val="100"/>
        <c:noMultiLvlLbl val="0"/>
      </c:catAx>
      <c:valAx>
        <c:axId val="179374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9312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mean </a:t>
            </a:r>
            <a:r>
              <a:rPr lang="en-US" sz="2000" dirty="0" err="1"/>
              <a:t>IoU</a:t>
            </a:r>
            <a:r>
              <a:rPr lang="en-US" sz="2000" dirty="0"/>
              <a:t> on PASCAL VOC</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mean IoU</c:v>
                </c:pt>
              </c:strCache>
            </c:strRef>
          </c:tx>
          <c:spPr>
            <a:ln w="28575" cap="rnd">
              <a:solidFill>
                <a:schemeClr val="tx1"/>
              </a:solidFill>
              <a:round/>
            </a:ln>
            <a:effectLst/>
          </c:spPr>
          <c:marker>
            <c:symbol val="square"/>
            <c:size val="9"/>
            <c:spPr>
              <a:solidFill>
                <a:schemeClr val="accent1"/>
              </a:solidFill>
              <a:ln w="9525">
                <a:solidFill>
                  <a:schemeClr val="accent1"/>
                </a:solidFill>
              </a:ln>
              <a:effectLst/>
            </c:spPr>
          </c:marker>
          <c:cat>
            <c:strRef>
              <c:f>Sheet1!$A$2:$A$5</c:f>
              <c:strCache>
                <c:ptCount val="4"/>
                <c:pt idx="0">
                  <c:v>Basic</c:v>
                </c:pt>
                <c:pt idx="1">
                  <c:v>+Skip</c:v>
                </c:pt>
                <c:pt idx="2">
                  <c:v>+Dilation</c:v>
                </c:pt>
                <c:pt idx="3">
                  <c:v>+CRF</c:v>
                </c:pt>
              </c:strCache>
            </c:strRef>
          </c:cat>
          <c:val>
            <c:numRef>
              <c:f>Sheet1!$B$2:$B$5</c:f>
              <c:numCache>
                <c:formatCode>General</c:formatCode>
                <c:ptCount val="4"/>
                <c:pt idx="0">
                  <c:v>59.8</c:v>
                </c:pt>
                <c:pt idx="1">
                  <c:v>61.3</c:v>
                </c:pt>
                <c:pt idx="2">
                  <c:v>64.2</c:v>
                </c:pt>
                <c:pt idx="3">
                  <c:v>68.7</c:v>
                </c:pt>
              </c:numCache>
            </c:numRef>
          </c:val>
          <c:smooth val="0"/>
          <c:extLst>
            <c:ext xmlns:c16="http://schemas.microsoft.com/office/drawing/2014/chart" uri="{C3380CC4-5D6E-409C-BE32-E72D297353CC}">
              <c16:uniqueId val="{00000000-1E03-2C44-89BA-5D24C624E6F5}"/>
            </c:ext>
          </c:extLst>
        </c:ser>
        <c:dLbls>
          <c:showLegendKey val="0"/>
          <c:showVal val="0"/>
          <c:showCatName val="0"/>
          <c:showSerName val="0"/>
          <c:showPercent val="0"/>
          <c:showBubbleSize val="0"/>
        </c:dLbls>
        <c:marker val="1"/>
        <c:smooth val="0"/>
        <c:axId val="1685758048"/>
        <c:axId val="1424536880"/>
      </c:lineChart>
      <c:catAx>
        <c:axId val="16857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4536880"/>
        <c:crosses val="autoZero"/>
        <c:auto val="1"/>
        <c:lblAlgn val="ctr"/>
        <c:lblOffset val="100"/>
        <c:noMultiLvlLbl val="0"/>
      </c:catAx>
      <c:valAx>
        <c:axId val="142453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8575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17A6C-00E1-674C-A9BF-E5570DD61748}" type="datetimeFigureOut">
              <a:rPr lang="en-US" smtClean="0"/>
              <a:t>5/7/18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18BC2-0BC0-8F4A-A72F-A0C28D2EA094}" type="slidenum">
              <a:rPr lang="en-US" smtClean="0"/>
              <a:t>‹#›</a:t>
            </a:fld>
            <a:endParaRPr lang="en-US"/>
          </a:p>
        </p:txBody>
      </p:sp>
    </p:spTree>
    <p:extLst>
      <p:ext uri="{BB962C8B-B14F-4D97-AF65-F5344CB8AC3E}">
        <p14:creationId xmlns:p14="http://schemas.microsoft.com/office/powerpoint/2010/main" val="61785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Rot="1" noChangeAspect="1" noChangeArrowheads="1"/>
          </p:cNvSpPr>
          <p:nvPr>
            <p:ph type="sldImg"/>
          </p:nvPr>
        </p:nvSpPr>
        <p:spPr>
          <a:solidFill>
            <a:srgbClr val="FFFFFF"/>
          </a:solidFill>
          <a:ln/>
        </p:spPr>
      </p:sp>
      <p:sp>
        <p:nvSpPr>
          <p:cNvPr id="32770"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Here</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s a schematic of the system that we came up with.</a:t>
            </a:r>
          </a:p>
          <a:p>
            <a:pPr eaLnBrk="1" hangingPunct="1">
              <a:defRPr/>
            </a:pPr>
            <a:r>
              <a:rPr lang="en-US" sz="2200">
                <a:latin typeface="Lucida Grande" charset="0"/>
                <a:cs typeface="Lucida Grande" charset="0"/>
                <a:sym typeface="Lucida Grande" charset="0"/>
              </a:rPr>
              <a:t>Compared to previous state-of-the-art methods, R-CNN is relatively simple and does not rely on an ensemble of classifiers.</a:t>
            </a:r>
          </a:p>
          <a:p>
            <a:pPr eaLnBrk="1" hangingPunct="1">
              <a:defRPr/>
            </a:pPr>
            <a:r>
              <a:rPr lang="en-US" sz="2200">
                <a:latin typeface="Lucida Grande" charset="0"/>
                <a:cs typeface="Lucida Grande" charset="0"/>
                <a:sym typeface="Lucida Grande" charset="0"/>
              </a:rPr>
              <a:t>Let</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s see how it works at test time.</a:t>
            </a:r>
          </a:p>
        </p:txBody>
      </p:sp>
    </p:spTree>
    <p:extLst>
      <p:ext uri="{BB962C8B-B14F-4D97-AF65-F5344CB8AC3E}">
        <p14:creationId xmlns:p14="http://schemas.microsoft.com/office/powerpoint/2010/main" val="362171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look at what one of these higher layers is detecting, here I am showing the input image patches that are highly scored by one of the units. This particular layer really likes bicycle wheels, so if this unit fires, you know that there is a bicycle wheel in the image. Unfortunately, you don’t know where the bicycle wheel is, because this unit doesn’t care where the bicycle wheel appears, or at what orientation or what scale.</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48</a:t>
            </a:fld>
            <a:endParaRPr lang="en-US"/>
          </a:p>
        </p:txBody>
      </p:sp>
    </p:spTree>
    <p:extLst>
      <p:ext uri="{BB962C8B-B14F-4D97-AF65-F5344CB8AC3E}">
        <p14:creationId xmlns:p14="http://schemas.microsoft.com/office/powerpoint/2010/main" val="141137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p:cNvSpPr>
          <p:nvPr>
            <p:ph type="sldImg"/>
          </p:nvPr>
        </p:nvSpPr>
        <p:spPr>
          <a:solidFill>
            <a:srgbClr val="FFFFFF"/>
          </a:solidFill>
          <a:ln/>
        </p:spPr>
      </p:sp>
      <p:sp>
        <p:nvSpPr>
          <p:cNvPr id="40962"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Then, we crop out the region of interest...</a:t>
            </a:r>
          </a:p>
        </p:txBody>
      </p:sp>
    </p:spTree>
    <p:extLst>
      <p:ext uri="{BB962C8B-B14F-4D97-AF65-F5344CB8AC3E}">
        <p14:creationId xmlns:p14="http://schemas.microsoft.com/office/powerpoint/2010/main" val="364905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p:cNvSpPr>
          <p:nvPr>
            <p:ph type="sldImg"/>
          </p:nvPr>
        </p:nvSpPr>
        <p:spPr>
          <a:solidFill>
            <a:srgbClr val="FFFFFF"/>
          </a:solidFill>
          <a:ln/>
        </p:spPr>
      </p:sp>
      <p:sp>
        <p:nvSpPr>
          <p:cNvPr id="43010"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...and scale it to a fixed size square so that it can be input into the CNN.</a:t>
            </a:r>
          </a:p>
        </p:txBody>
      </p:sp>
    </p:spTree>
    <p:extLst>
      <p:ext uri="{BB962C8B-B14F-4D97-AF65-F5344CB8AC3E}">
        <p14:creationId xmlns:p14="http://schemas.microsoft.com/office/powerpoint/2010/main" val="330440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Rot="1" noChangeAspect="1" noChangeArrowheads="1"/>
          </p:cNvSpPr>
          <p:nvPr>
            <p:ph type="sldImg"/>
          </p:nvPr>
        </p:nvSpPr>
        <p:spPr>
          <a:solidFill>
            <a:srgbClr val="FFFFFF"/>
          </a:solidFill>
          <a:ln/>
        </p:spPr>
      </p:sp>
      <p:sp>
        <p:nvSpPr>
          <p:cNvPr id="45058"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We then forward propagate it through the network to produce a feature vector from the 7th layer, which we call fc7.</a:t>
            </a:r>
          </a:p>
        </p:txBody>
      </p:sp>
    </p:spTree>
    <p:extLst>
      <p:ext uri="{BB962C8B-B14F-4D97-AF65-F5344CB8AC3E}">
        <p14:creationId xmlns:p14="http://schemas.microsoft.com/office/powerpoint/2010/main" val="3582555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a:solidFill>
            <a:srgbClr val="FFFFFF"/>
          </a:solidFill>
          <a:ln/>
        </p:spPr>
      </p:sp>
      <p:sp>
        <p:nvSpPr>
          <p:cNvPr id="47106"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In step 3, we classify the region using a linear classifier on the four-thousand dimensional fc7 feature vectors.</a:t>
            </a:r>
          </a:p>
          <a:p>
            <a:pPr eaLnBrk="1" hangingPunct="1">
              <a:defRPr/>
            </a:pPr>
            <a:r>
              <a:rPr lang="en-US" sz="2200">
                <a:latin typeface="Lucida Grande" charset="0"/>
                <a:cs typeface="Lucida Grande" charset="0"/>
                <a:sym typeface="Lucida Grande" charset="0"/>
              </a:rPr>
              <a:t>We have one classifier per class that was trained to discriminate between well-localized instances of that class and poorly-localized instances.</a:t>
            </a:r>
          </a:p>
        </p:txBody>
      </p:sp>
    </p:spTree>
    <p:extLst>
      <p:ext uri="{BB962C8B-B14F-4D97-AF65-F5344CB8AC3E}">
        <p14:creationId xmlns:p14="http://schemas.microsoft.com/office/powerpoint/2010/main" val="425984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a:solidFill>
            <a:srgbClr val="FFFFFF"/>
          </a:solidFill>
          <a:ln/>
        </p:spPr>
      </p:sp>
      <p:sp>
        <p:nvSpPr>
          <p:cNvPr id="49154"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Finally, we refine the original object proposals with a simple regression step.</a:t>
            </a:r>
          </a:p>
          <a:p>
            <a:pPr eaLnBrk="1" hangingPunct="1">
              <a:defRPr/>
            </a:pPr>
            <a:r>
              <a:rPr lang="en-US" sz="2200">
                <a:latin typeface="Lucida Grande" charset="0"/>
                <a:cs typeface="Lucida Grande" charset="0"/>
                <a:sym typeface="Lucida Grande" charset="0"/>
              </a:rPr>
              <a:t>We use a linear regressor on the CNN features to predict a new bounding box relative to the proposal.</a:t>
            </a:r>
          </a:p>
          <a:p>
            <a:pPr eaLnBrk="1" hangingPunct="1">
              <a:defRPr/>
            </a:pPr>
            <a:r>
              <a:rPr lang="en-US" sz="2200">
                <a:latin typeface="Lucida Grande" charset="0"/>
                <a:cs typeface="Lucida Grande" charset="0"/>
                <a:sym typeface="Lucida Grande" charset="0"/>
              </a:rPr>
              <a:t>This regression step improves localization and allows non-maximum suppression to be more effective.</a:t>
            </a:r>
          </a:p>
        </p:txBody>
      </p:sp>
    </p:spTree>
    <p:extLst>
      <p:ext uri="{BB962C8B-B14F-4D97-AF65-F5344CB8AC3E}">
        <p14:creationId xmlns:p14="http://schemas.microsoft.com/office/powerpoint/2010/main" val="374206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Rot="1" noChangeAspect="1" noChangeArrowheads="1"/>
          </p:cNvSpPr>
          <p:nvPr>
            <p:ph type="sldImg"/>
          </p:nvPr>
        </p:nvSpPr>
        <p:spPr>
          <a:solidFill>
            <a:srgbClr val="FFFFFF"/>
          </a:solidFill>
          <a:ln/>
        </p:spPr>
      </p:sp>
      <p:sp>
        <p:nvSpPr>
          <p:cNvPr id="51202"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Now, let</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s look at results on PASCAL in more detail.</a:t>
            </a:r>
          </a:p>
          <a:p>
            <a:pPr eaLnBrk="1" hangingPunct="1">
              <a:defRPr/>
            </a:pPr>
            <a:r>
              <a:rPr lang="en-US" sz="2200">
                <a:latin typeface="Lucida Grande" charset="0"/>
                <a:cs typeface="Lucida Grande" charset="0"/>
                <a:sym typeface="Lucida Grande" charset="0"/>
              </a:rPr>
              <a:t>First, here are reference systems including the most recently published top-performing methods.</a:t>
            </a:r>
          </a:p>
        </p:txBody>
      </p:sp>
    </p:spTree>
    <p:extLst>
      <p:ext uri="{BB962C8B-B14F-4D97-AF65-F5344CB8AC3E}">
        <p14:creationId xmlns:p14="http://schemas.microsoft.com/office/powerpoint/2010/main" val="1118808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Rot="1" noChangeAspect="1" noChangeArrowheads="1"/>
          </p:cNvSpPr>
          <p:nvPr>
            <p:ph type="sldImg"/>
          </p:nvPr>
        </p:nvSpPr>
        <p:spPr>
          <a:solidFill>
            <a:srgbClr val="FFFFFF"/>
          </a:solidFill>
          <a:ln/>
        </p:spPr>
      </p:sp>
      <p:sp>
        <p:nvSpPr>
          <p:cNvPr id="53250"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Here are our results using R-CNN.</a:t>
            </a:r>
          </a:p>
          <a:p>
            <a:pPr eaLnBrk="1" hangingPunct="1">
              <a:defRPr/>
            </a:pPr>
            <a:r>
              <a:rPr lang="en-US" sz="2200">
                <a:latin typeface="Lucida Grande" charset="0"/>
                <a:cs typeface="Lucida Grande" charset="0"/>
                <a:sym typeface="Lucida Grande" charset="0"/>
              </a:rPr>
              <a:t>R-CNN improves over the previous state-of-the-art by more than 30% relative and is the most dramatic improvement in object detection performance since the early years of the PASCAL challenge.</a:t>
            </a:r>
          </a:p>
        </p:txBody>
      </p:sp>
    </p:spTree>
    <p:extLst>
      <p:ext uri="{BB962C8B-B14F-4D97-AF65-F5344CB8AC3E}">
        <p14:creationId xmlns:p14="http://schemas.microsoft.com/office/powerpoint/2010/main" val="189632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Rot="1" noChangeAspect="1" noChangeArrowheads="1"/>
          </p:cNvSpPr>
          <p:nvPr>
            <p:ph type="sldImg"/>
          </p:nvPr>
        </p:nvSpPr>
        <p:spPr>
          <a:solidFill>
            <a:srgbClr val="FFFFFF"/>
          </a:solidFill>
          <a:ln/>
        </p:spPr>
      </p:sp>
      <p:sp>
        <p:nvSpPr>
          <p:cNvPr id="77826" name="Rectangle 2"/>
          <p:cNvSpPr>
            <a:spLocks noGrp="1" noChangeArrowheads="1"/>
          </p:cNvSpPr>
          <p:nvPr>
            <p:ph type="body" idx="1"/>
          </p:nvPr>
        </p:nvSpPr>
        <p:spPr>
          <a:ln/>
        </p:spPr>
        <p:txBody>
          <a:bodyPr/>
          <a:lstStyle/>
          <a:p>
            <a:pPr eaLnBrk="1" hangingPunct="1">
              <a:defRPr/>
            </a:pPr>
            <a:r>
              <a:rPr lang="en-US" sz="2200">
                <a:latin typeface="Lucida Grande" charset="0"/>
                <a:cs typeface="Lucida Grande" charset="0"/>
                <a:sym typeface="Lucida Grande" charset="0"/>
              </a:rPr>
              <a:t>Now let</a:t>
            </a:r>
            <a:r>
              <a:rPr lang="ja-JP" altLang="en-US" sz="2200">
                <a:latin typeface="Arial"/>
                <a:cs typeface="Lucida Grande" charset="0"/>
                <a:sym typeface="Lucida Grande" charset="0"/>
              </a:rPr>
              <a:t>’</a:t>
            </a:r>
            <a:r>
              <a:rPr lang="en-US" sz="2200">
                <a:latin typeface="Lucida Grande" charset="0"/>
                <a:cs typeface="Lucida Grande" charset="0"/>
                <a:sym typeface="Lucida Grande" charset="0"/>
              </a:rPr>
              <a:t>s talk about how R-CNN is trained.</a:t>
            </a:r>
          </a:p>
          <a:p>
            <a:pPr eaLnBrk="1" hangingPunct="1">
              <a:defRPr/>
            </a:pPr>
            <a:r>
              <a:rPr lang="en-US" sz="2200">
                <a:latin typeface="Lucida Grande" charset="0"/>
                <a:cs typeface="Lucida Grande" charset="0"/>
                <a:sym typeface="Lucida Grande" charset="0"/>
              </a:rPr>
              <a:t>Unlike image classification, detection training data is relatively scarce.</a:t>
            </a:r>
          </a:p>
          <a:p>
            <a:pPr eaLnBrk="1" hangingPunct="1">
              <a:defRPr/>
            </a:pPr>
            <a:r>
              <a:rPr lang="en-US" sz="2200">
                <a:latin typeface="Lucida Grande" charset="0"/>
                <a:cs typeface="Lucida Grande" charset="0"/>
                <a:sym typeface="Lucida Grande" charset="0"/>
              </a:rPr>
              <a:t>One key insight in this work is that when the target task has too little training data, we can use supervised pre-training on a data-rich auxiliary task and transfer the learned representation to detection.</a:t>
            </a:r>
          </a:p>
        </p:txBody>
      </p:sp>
    </p:spTree>
    <p:extLst>
      <p:ext uri="{BB962C8B-B14F-4D97-AF65-F5344CB8AC3E}">
        <p14:creationId xmlns:p14="http://schemas.microsoft.com/office/powerpoint/2010/main" val="253418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FE0B62-DCF6-064F-9A6D-43A166C01334}"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253143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0B62-DCF6-064F-9A6D-43A166C01334}"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194752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0B62-DCF6-064F-9A6D-43A166C01334}"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359155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0B62-DCF6-064F-9A6D-43A166C01334}"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239327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FE0B62-DCF6-064F-9A6D-43A166C01334}" type="datetimeFigureOut">
              <a:rPr lang="en-US" smtClean="0"/>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264009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FE0B62-DCF6-064F-9A6D-43A166C01334}" type="datetimeFigureOut">
              <a:rPr lang="en-US" smtClean="0"/>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13987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FE0B62-DCF6-064F-9A6D-43A166C01334}" type="datetimeFigureOut">
              <a:rPr lang="en-US" smtClean="0"/>
              <a:t>5/7/18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14332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FE0B62-DCF6-064F-9A6D-43A166C01334}" type="datetimeFigureOut">
              <a:rPr lang="en-US" smtClean="0"/>
              <a:t>5/7/18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359375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E0B62-DCF6-064F-9A6D-43A166C01334}" type="datetimeFigureOut">
              <a:rPr lang="en-US" smtClean="0"/>
              <a:t>5/7/18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286419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FE0B62-DCF6-064F-9A6D-43A166C01334}" type="datetimeFigureOut">
              <a:rPr lang="en-US" smtClean="0"/>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225818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FE0B62-DCF6-064F-9A6D-43A166C01334}" type="datetimeFigureOut">
              <a:rPr lang="en-US" smtClean="0"/>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E00B6-CA4D-344B-8B55-C99B54CDAF4F}" type="slidenum">
              <a:rPr lang="en-US" smtClean="0"/>
              <a:t>‹#›</a:t>
            </a:fld>
            <a:endParaRPr lang="en-US"/>
          </a:p>
        </p:txBody>
      </p:sp>
    </p:spTree>
    <p:extLst>
      <p:ext uri="{BB962C8B-B14F-4D97-AF65-F5344CB8AC3E}">
        <p14:creationId xmlns:p14="http://schemas.microsoft.com/office/powerpoint/2010/main" val="948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E0B62-DCF6-064F-9A6D-43A166C01334}" type="datetimeFigureOut">
              <a:rPr lang="en-US" smtClean="0"/>
              <a:t>5/7/18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E00B6-CA4D-344B-8B55-C99B54CDAF4F}" type="slidenum">
              <a:rPr lang="en-US" smtClean="0"/>
              <a:t>‹#›</a:t>
            </a:fld>
            <a:endParaRPr lang="en-US"/>
          </a:p>
        </p:txBody>
      </p:sp>
    </p:spTree>
    <p:extLst>
      <p:ext uri="{BB962C8B-B14F-4D97-AF65-F5344CB8AC3E}">
        <p14:creationId xmlns:p14="http://schemas.microsoft.com/office/powerpoint/2010/main" val="2370977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30B4-027E-8845-8BA1-196BC5152D94}"/>
              </a:ext>
            </a:extLst>
          </p:cNvPr>
          <p:cNvSpPr>
            <a:spLocks noGrp="1"/>
          </p:cNvSpPr>
          <p:nvPr>
            <p:ph type="ctrTitle"/>
          </p:nvPr>
        </p:nvSpPr>
        <p:spPr/>
        <p:txBody>
          <a:bodyPr/>
          <a:lstStyle/>
          <a:p>
            <a:r>
              <a:rPr lang="en-US" dirty="0"/>
              <a:t>Object detection</a:t>
            </a:r>
          </a:p>
        </p:txBody>
      </p:sp>
      <p:sp>
        <p:nvSpPr>
          <p:cNvPr id="3" name="Subtitle 2">
            <a:extLst>
              <a:ext uri="{FF2B5EF4-FFF2-40B4-BE49-F238E27FC236}">
                <a16:creationId xmlns:a16="http://schemas.microsoft.com/office/drawing/2014/main" id="{65F68C08-0737-1749-9CA4-781B0EDBDEA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834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a:off x="2201168" y="5154853"/>
            <a:ext cx="4809330" cy="29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a:solidFill>
                  <a:srgbClr val="FEFEFE"/>
                </a:solidFill>
                <a:ea typeface="ＭＳ Ｐゴシック" charset="0"/>
                <a:cs typeface="ＭＳ Ｐゴシック" charset="0"/>
              </a:rPr>
              <a:t>metric: mean average precision (higher is better)</a:t>
            </a:r>
          </a:p>
        </p:txBody>
      </p:sp>
      <p:graphicFrame>
        <p:nvGraphicFramePr>
          <p:cNvPr id="52226" name="Group 2"/>
          <p:cNvGraphicFramePr>
            <a:graphicFrameLocks noGrp="1"/>
          </p:cNvGraphicFramePr>
          <p:nvPr/>
        </p:nvGraphicFramePr>
        <p:xfrm>
          <a:off x="1896443" y="1732081"/>
          <a:ext cx="5351115" cy="3394472"/>
        </p:xfrm>
        <a:graphic>
          <a:graphicData uri="http://schemas.openxmlformats.org/drawingml/2006/table">
            <a:tbl>
              <a:tblPr/>
              <a:tblGrid>
                <a:gridCol w="2975261">
                  <a:extLst>
                    <a:ext uri="{9D8B030D-6E8A-4147-A177-3AD203B41FA5}">
                      <a16:colId xmlns:a16="http://schemas.microsoft.com/office/drawing/2014/main" val="20000"/>
                    </a:ext>
                  </a:extLst>
                </a:gridCol>
                <a:gridCol w="1267457">
                  <a:extLst>
                    <a:ext uri="{9D8B030D-6E8A-4147-A177-3AD203B41FA5}">
                      <a16:colId xmlns:a16="http://schemas.microsoft.com/office/drawing/2014/main" val="20001"/>
                    </a:ext>
                  </a:extLst>
                </a:gridCol>
                <a:gridCol w="1108397">
                  <a:extLst>
                    <a:ext uri="{9D8B030D-6E8A-4147-A177-3AD203B41FA5}">
                      <a16:colId xmlns:a16="http://schemas.microsoft.com/office/drawing/2014/main" val="20002"/>
                    </a:ext>
                  </a:extLst>
                </a:gridCol>
              </a:tblGrid>
              <a:tr h="470456">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endPar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endParaRP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charset="0"/>
                          <a:ea typeface="ヒラギノ角ゴ ProN W3" charset="0"/>
                          <a:cs typeface="Source Sans Pro" charset="0"/>
                          <a:sym typeface="Source Sans Pro" charset="0"/>
                        </a:rPr>
                        <a:t>VOC 2007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dirty="0">
                          <a:ln>
                            <a:noFill/>
                          </a:ln>
                          <a:solidFill>
                            <a:schemeClr val="tx1"/>
                          </a:solidFill>
                          <a:effectLst/>
                          <a:latin typeface="Source Sans Pro" charset="0"/>
                          <a:ea typeface="ヒラギノ角ゴ ProN W3" charset="0"/>
                          <a:cs typeface="Source Sans Pro" charset="0"/>
                          <a:sym typeface="Source Sans Pro" charset="0"/>
                        </a:rPr>
                        <a:t>VOC 2010</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DPM v5 (Girshick et al. 2011)</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33.7%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29.6%</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649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UVA sel. search (Uijlings et al. 2013)</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endPar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endParaRP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35.1%</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Regionlets (Wang et al. 2013)</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41.7%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39.7%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SegDPM (Fidler et al. 2013)</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endPar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endParaRP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40.4%</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38100" cap="flat" cmpd="sng" algn="ctr">
                      <a:solidFill>
                        <a:srgbClr val="FF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Bold" charset="0"/>
                          <a:ea typeface="ヒラギノ角ゴ ProN W3" charset="0"/>
                          <a:cs typeface="Source Sans Pro Bold" charset="0"/>
                          <a:sym typeface="Source Sans Pro Bold" charset="0"/>
                        </a:rPr>
                        <a:t>R-CNN</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8000"/>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54.2%</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8000"/>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50.2%</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8000"/>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Bold" charset="0"/>
                          <a:ea typeface="ヒラギノ角ゴ ProN W3" charset="0"/>
                          <a:cs typeface="Source Sans Pro Bold" charset="0"/>
                          <a:sym typeface="Source Sans Pro Bold" charset="0"/>
                        </a:rPr>
                        <a:t>R-CNN + bbox regression</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a:ln>
                            <a:noFill/>
                          </a:ln>
                          <a:solidFill>
                            <a:schemeClr val="tx1"/>
                          </a:solidFill>
                          <a:effectLst/>
                          <a:latin typeface="Source Sans Pro Bold" charset="0"/>
                          <a:ea typeface="ヒラギノ角ゴ ProN W3" charset="0"/>
                          <a:cs typeface="Source Sans Pro Bold" charset="0"/>
                          <a:sym typeface="Source Sans Pro Bold" charset="0"/>
                        </a:rPr>
                        <a:t>58.5%</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Bold" charset="0"/>
                          <a:ea typeface="ヒラギノ角ゴ ProN W3" charset="0"/>
                          <a:cs typeface="Source Sans Pro Bold" charset="0"/>
                          <a:sym typeface="Source Sans Pro Bold" charset="0"/>
                        </a:rPr>
                        <a:t>53.7%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3280" name="Rectangle 76"/>
          <p:cNvSpPr>
            <a:spLocks/>
          </p:cNvSpPr>
          <p:nvPr/>
        </p:nvSpPr>
        <p:spPr bwMode="auto">
          <a:xfrm>
            <a:off x="1812727" y="991196"/>
            <a:ext cx="5518547" cy="542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953" dirty="0">
                <a:latin typeface="Source Sans Pro" charset="0"/>
                <a:ea typeface="ＭＳ Ｐゴシック" charset="0"/>
                <a:cs typeface="ＭＳ Ｐゴシック" charset="0"/>
                <a:sym typeface="Source Sans Pro" charset="0"/>
              </a:rPr>
              <a:t>R-CNN results on PASCAL</a:t>
            </a:r>
          </a:p>
        </p:txBody>
      </p:sp>
      <p:sp>
        <p:nvSpPr>
          <p:cNvPr id="5" name="TextBox 4"/>
          <p:cNvSpPr txBox="1"/>
          <p:nvPr/>
        </p:nvSpPr>
        <p:spPr>
          <a:xfrm>
            <a:off x="7391400" y="5515273"/>
            <a:ext cx="1752600" cy="507831"/>
          </a:xfrm>
          <a:prstGeom prst="rect">
            <a:avLst/>
          </a:prstGeom>
          <a:noFill/>
        </p:spPr>
        <p:txBody>
          <a:bodyPr wrap="square" rtlCol="0">
            <a:spAutoFit/>
          </a:bodyPr>
          <a:lstStyle/>
          <a:p>
            <a:r>
              <a:rPr lang="en-US" sz="1350" dirty="0"/>
              <a:t>Slide credit : Ross </a:t>
            </a:r>
            <a:r>
              <a:rPr lang="en-US" sz="1350" dirty="0" err="1"/>
              <a:t>Girshick</a:t>
            </a:r>
            <a:endParaRPr lang="en-US" sz="1350" dirty="0"/>
          </a:p>
        </p:txBody>
      </p:sp>
    </p:spTree>
    <p:extLst>
      <p:ext uri="{BB962C8B-B14F-4D97-AF65-F5344CB8AC3E}">
        <p14:creationId xmlns:p14="http://schemas.microsoft.com/office/powerpoint/2010/main" val="386844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p:nvPr>
        </p:nvSpPr>
        <p:spPr/>
        <p:txBody>
          <a:bodyPr/>
          <a:lstStyle/>
          <a:p>
            <a:pPr eaLnBrk="1" hangingPunct="1">
              <a:defRPr/>
            </a:pPr>
            <a:r>
              <a:rPr lang="en-US"/>
              <a:t>Training R-CNN</a:t>
            </a:r>
          </a:p>
        </p:txBody>
      </p:sp>
      <p:sp>
        <p:nvSpPr>
          <p:cNvPr id="2" name="Content Placeholder 1"/>
          <p:cNvSpPr>
            <a:spLocks noGrp="1"/>
          </p:cNvSpPr>
          <p:nvPr>
            <p:ph idx="1"/>
          </p:nvPr>
        </p:nvSpPr>
        <p:spPr/>
        <p:txBody>
          <a:bodyPr/>
          <a:lstStyle/>
          <a:p>
            <a:r>
              <a:rPr lang="en-US" dirty="0"/>
              <a:t>Train convolutional network on ImageNet classification</a:t>
            </a:r>
          </a:p>
          <a:p>
            <a:r>
              <a:rPr lang="en-US" i="1" dirty="0" err="1"/>
              <a:t>Finetune</a:t>
            </a:r>
            <a:r>
              <a:rPr lang="en-US" i="1" dirty="0"/>
              <a:t> </a:t>
            </a:r>
            <a:r>
              <a:rPr lang="en-US" dirty="0"/>
              <a:t>on detection</a:t>
            </a:r>
          </a:p>
          <a:p>
            <a:pPr lvl="1"/>
            <a:r>
              <a:rPr lang="en-US" dirty="0"/>
              <a:t>Classification problem!</a:t>
            </a:r>
          </a:p>
          <a:p>
            <a:pPr lvl="1"/>
            <a:r>
              <a:rPr lang="en-US" dirty="0"/>
              <a:t>Proposals with </a:t>
            </a:r>
            <a:r>
              <a:rPr lang="en-US" dirty="0" err="1"/>
              <a:t>IoU</a:t>
            </a:r>
            <a:r>
              <a:rPr lang="en-US" dirty="0"/>
              <a:t> &gt; 50% are positives</a:t>
            </a:r>
          </a:p>
          <a:p>
            <a:pPr lvl="1"/>
            <a:r>
              <a:rPr lang="en-US" dirty="0"/>
              <a:t>Sample fixed proportion of positives in each batch because of imbalance</a:t>
            </a:r>
          </a:p>
        </p:txBody>
      </p:sp>
    </p:spTree>
    <p:extLst>
      <p:ext uri="{BB962C8B-B14F-4D97-AF65-F5344CB8AC3E}">
        <p14:creationId xmlns:p14="http://schemas.microsoft.com/office/powerpoint/2010/main" val="363764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9AA9B61D-9D21-1041-86BA-39DC249E1923}"/>
              </a:ext>
            </a:extLst>
          </p:cNvPr>
          <p:cNvSpPr/>
          <p:nvPr/>
        </p:nvSpPr>
        <p:spPr>
          <a:xfrm>
            <a:off x="4787447" y="4121003"/>
            <a:ext cx="1088571" cy="391886"/>
          </a:xfrm>
          <a:prstGeom prst="parallelogram">
            <a:avLst>
              <a:gd name="adj" fmla="val 9905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2">
            <a:extLst>
              <a:ext uri="{FF2B5EF4-FFF2-40B4-BE49-F238E27FC236}">
                <a16:creationId xmlns:a16="http://schemas.microsoft.com/office/drawing/2014/main" id="{4AE1D260-9D0B-DC4A-A67D-307F8457E989}"/>
              </a:ext>
            </a:extLst>
          </p:cNvPr>
          <p:cNvSpPr/>
          <p:nvPr/>
        </p:nvSpPr>
        <p:spPr>
          <a:xfrm>
            <a:off x="3535589" y="4131893"/>
            <a:ext cx="1088571" cy="391886"/>
          </a:xfrm>
          <a:prstGeom prst="parallelogram">
            <a:avLst>
              <a:gd name="adj" fmla="val 9905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Speeding up R-CNN</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7575" y="4229862"/>
            <a:ext cx="2834640" cy="1961388"/>
          </a:xfrm>
          <a:prstGeom prst="rect">
            <a:avLst/>
          </a:prstGeom>
          <a:scene3d>
            <a:camera prst="orthographicFront">
              <a:rot lat="19061621" lon="3422929" rev="18840000"/>
            </a:camera>
            <a:lightRig rig="threePt" dir="t"/>
          </a:scene3d>
        </p:spPr>
      </p:pic>
      <p:sp>
        <p:nvSpPr>
          <p:cNvPr id="12" name="Up Arrow 11"/>
          <p:cNvSpPr/>
          <p:nvPr/>
        </p:nvSpPr>
        <p:spPr>
          <a:xfrm>
            <a:off x="3946525" y="4565651"/>
            <a:ext cx="266700" cy="4445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Up Arrow 12"/>
          <p:cNvSpPr/>
          <p:nvPr/>
        </p:nvSpPr>
        <p:spPr>
          <a:xfrm>
            <a:off x="5200649" y="4565651"/>
            <a:ext cx="266700" cy="4445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ube 13"/>
          <p:cNvSpPr/>
          <p:nvPr/>
        </p:nvSpPr>
        <p:spPr>
          <a:xfrm>
            <a:off x="3413125" y="2889250"/>
            <a:ext cx="1333500" cy="1340612"/>
          </a:xfrm>
          <a:prstGeom prst="cube">
            <a:avLst>
              <a:gd name="adj" fmla="val 32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CNN</a:t>
            </a:r>
          </a:p>
        </p:txBody>
      </p:sp>
      <p:sp>
        <p:nvSpPr>
          <p:cNvPr id="15" name="Cube 14"/>
          <p:cNvSpPr/>
          <p:nvPr/>
        </p:nvSpPr>
        <p:spPr>
          <a:xfrm>
            <a:off x="4684712" y="2889250"/>
            <a:ext cx="1333500" cy="1340612"/>
          </a:xfrm>
          <a:prstGeom prst="cube">
            <a:avLst>
              <a:gd name="adj" fmla="val 32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CNN</a:t>
            </a:r>
          </a:p>
        </p:txBody>
      </p:sp>
    </p:spTree>
    <p:extLst>
      <p:ext uri="{BB962C8B-B14F-4D97-AF65-F5344CB8AC3E}">
        <p14:creationId xmlns:p14="http://schemas.microsoft.com/office/powerpoint/2010/main" val="2251456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Speeding up R-CNN</a:t>
            </a:r>
          </a:p>
        </p:txBody>
      </p:sp>
      <p:pic>
        <p:nvPicPr>
          <p:cNvPr id="4" name="Picture 3"/>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484467" y="4394754"/>
            <a:ext cx="2751232" cy="1906530"/>
          </a:xfrm>
          <a:prstGeom prst="rect">
            <a:avLst/>
          </a:prstGeom>
          <a:scene3d>
            <a:camera prst="orthographicFront">
              <a:rot lat="19062000" lon="3420000" rev="18840000"/>
            </a:camera>
            <a:lightRig rig="threePt" dir="t"/>
          </a:scene3d>
        </p:spPr>
      </p:pic>
      <p:sp>
        <p:nvSpPr>
          <p:cNvPr id="5" name="Cube 4"/>
          <p:cNvSpPr/>
          <p:nvPr/>
        </p:nvSpPr>
        <p:spPr>
          <a:xfrm>
            <a:off x="3136898" y="2508249"/>
            <a:ext cx="3098801" cy="2654301"/>
          </a:xfrm>
          <a:prstGeom prst="cube">
            <a:avLst>
              <a:gd name="adj" fmla="val 34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CNN</a:t>
            </a:r>
          </a:p>
        </p:txBody>
      </p:sp>
      <p:sp>
        <p:nvSpPr>
          <p:cNvPr id="6" name="Rectangle 5"/>
          <p:cNvSpPr/>
          <p:nvPr/>
        </p:nvSpPr>
        <p:spPr>
          <a:xfrm>
            <a:off x="3708401" y="2647693"/>
            <a:ext cx="508000" cy="841652"/>
          </a:xfrm>
          <a:prstGeom prst="rect">
            <a:avLst/>
          </a:prstGeom>
          <a:noFill/>
          <a:ln w="76200">
            <a:solidFill>
              <a:srgbClr val="C00000"/>
            </a:solidFill>
          </a:ln>
          <a:scene3d>
            <a:camera prst="orthographicFront">
              <a:rot lat="19062000" lon="3420000" rev="188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572000" y="2355850"/>
            <a:ext cx="762000" cy="1095652"/>
          </a:xfrm>
          <a:prstGeom prst="rect">
            <a:avLst/>
          </a:prstGeom>
          <a:noFill/>
          <a:ln w="76200">
            <a:solidFill>
              <a:srgbClr val="C00000"/>
            </a:solidFill>
          </a:ln>
          <a:scene3d>
            <a:camera prst="orthographicFront">
              <a:rot lat="19062000" lon="3420000" rev="188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arallelogram 9">
            <a:extLst>
              <a:ext uri="{FF2B5EF4-FFF2-40B4-BE49-F238E27FC236}">
                <a16:creationId xmlns:a16="http://schemas.microsoft.com/office/drawing/2014/main" id="{41211313-7A11-D54B-86A5-FD06CE11BD59}"/>
              </a:ext>
            </a:extLst>
          </p:cNvPr>
          <p:cNvSpPr/>
          <p:nvPr/>
        </p:nvSpPr>
        <p:spPr>
          <a:xfrm>
            <a:off x="4735287" y="1953074"/>
            <a:ext cx="1088571" cy="391886"/>
          </a:xfrm>
          <a:prstGeom prst="parallelogram">
            <a:avLst>
              <a:gd name="adj" fmla="val 9905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93A911D8-9E19-E849-A342-C342AB79D11F}"/>
              </a:ext>
            </a:extLst>
          </p:cNvPr>
          <p:cNvSpPr/>
          <p:nvPr/>
        </p:nvSpPr>
        <p:spPr>
          <a:xfrm>
            <a:off x="3483429" y="1963964"/>
            <a:ext cx="1088571" cy="391886"/>
          </a:xfrm>
          <a:prstGeom prst="parallelogram">
            <a:avLst>
              <a:gd name="adj" fmla="val 9905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40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ROI Pooling</a:t>
            </a:r>
          </a:p>
        </p:txBody>
      </p:sp>
      <p:sp>
        <p:nvSpPr>
          <p:cNvPr id="3" name="Content Placeholder 2"/>
          <p:cNvSpPr>
            <a:spLocks noGrp="1"/>
          </p:cNvSpPr>
          <p:nvPr>
            <p:ph idx="1"/>
          </p:nvPr>
        </p:nvSpPr>
        <p:spPr>
          <a:xfrm>
            <a:off x="628650" y="2226469"/>
            <a:ext cx="7886700" cy="853281"/>
          </a:xfrm>
        </p:spPr>
        <p:txBody>
          <a:bodyPr>
            <a:normAutofit fontScale="92500" lnSpcReduction="20000"/>
          </a:bodyPr>
          <a:lstStyle/>
          <a:p>
            <a:r>
              <a:rPr lang="en-US" dirty="0"/>
              <a:t>How do we crop from a feature map?</a:t>
            </a:r>
          </a:p>
          <a:p>
            <a:r>
              <a:rPr lang="en-US" dirty="0"/>
              <a:t>Step 1: Resize boxes to account for subsampling</a:t>
            </a:r>
          </a:p>
        </p:txBody>
      </p:sp>
      <p:sp>
        <p:nvSpPr>
          <p:cNvPr id="4" name="Rectangle 3"/>
          <p:cNvSpPr/>
          <p:nvPr/>
        </p:nvSpPr>
        <p:spPr>
          <a:xfrm>
            <a:off x="203200" y="3397251"/>
            <a:ext cx="2451101" cy="22225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a:spLocks noChangeAspect="1"/>
          </p:cNvSpPr>
          <p:nvPr/>
        </p:nvSpPr>
        <p:spPr>
          <a:xfrm>
            <a:off x="3073401" y="3397250"/>
            <a:ext cx="1225550" cy="11112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a:spLocks noChangeAspect="1"/>
          </p:cNvSpPr>
          <p:nvPr/>
        </p:nvSpPr>
        <p:spPr>
          <a:xfrm>
            <a:off x="4572000" y="3397249"/>
            <a:ext cx="612776" cy="55562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168401" y="3952874"/>
            <a:ext cx="660400" cy="108267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a:spLocks noChangeAspect="1"/>
          </p:cNvSpPr>
          <p:nvPr/>
        </p:nvSpPr>
        <p:spPr>
          <a:xfrm>
            <a:off x="3521075" y="3638946"/>
            <a:ext cx="330200" cy="54133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a:spLocks noChangeAspect="1"/>
          </p:cNvSpPr>
          <p:nvPr/>
        </p:nvSpPr>
        <p:spPr>
          <a:xfrm>
            <a:off x="4795837" y="3539728"/>
            <a:ext cx="165101" cy="27066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4960938" y="5619750"/>
            <a:ext cx="4183062" cy="300082"/>
          </a:xfrm>
          <a:prstGeom prst="rect">
            <a:avLst/>
          </a:prstGeom>
          <a:noFill/>
        </p:spPr>
        <p:txBody>
          <a:bodyPr wrap="square" rtlCol="0">
            <a:spAutoFit/>
          </a:bodyPr>
          <a:lstStyle/>
          <a:p>
            <a:r>
              <a:rPr lang="en-US" sz="1350" dirty="0"/>
              <a:t>Fast R-CNN. Ross </a:t>
            </a:r>
            <a:r>
              <a:rPr lang="en-US" sz="1350" dirty="0" err="1"/>
              <a:t>Girshick</a:t>
            </a:r>
            <a:r>
              <a:rPr lang="en-US" sz="1350" dirty="0"/>
              <a:t>. In ICCV 2015</a:t>
            </a:r>
          </a:p>
        </p:txBody>
      </p:sp>
    </p:spTree>
    <p:extLst>
      <p:ext uri="{BB962C8B-B14F-4D97-AF65-F5344CB8AC3E}">
        <p14:creationId xmlns:p14="http://schemas.microsoft.com/office/powerpoint/2010/main" val="42833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ROI Pooling</a:t>
            </a:r>
          </a:p>
        </p:txBody>
      </p:sp>
      <p:sp>
        <p:nvSpPr>
          <p:cNvPr id="3" name="Content Placeholder 2"/>
          <p:cNvSpPr>
            <a:spLocks noGrp="1"/>
          </p:cNvSpPr>
          <p:nvPr>
            <p:ph idx="1"/>
          </p:nvPr>
        </p:nvSpPr>
        <p:spPr>
          <a:xfrm>
            <a:off x="628650" y="2226469"/>
            <a:ext cx="7886700" cy="903134"/>
          </a:xfrm>
        </p:spPr>
        <p:txBody>
          <a:bodyPr>
            <a:normAutofit fontScale="92500" lnSpcReduction="10000"/>
          </a:bodyPr>
          <a:lstStyle/>
          <a:p>
            <a:r>
              <a:rPr lang="en-US" dirty="0"/>
              <a:t>How do we crop from a feature map?</a:t>
            </a:r>
          </a:p>
          <a:p>
            <a:r>
              <a:rPr lang="en-US" dirty="0"/>
              <a:t>Step 2: Snap to feature map grid</a:t>
            </a:r>
          </a:p>
        </p:txBody>
      </p:sp>
      <p:sp>
        <p:nvSpPr>
          <p:cNvPr id="4" name="Rectangle 3"/>
          <p:cNvSpPr/>
          <p:nvPr/>
        </p:nvSpPr>
        <p:spPr>
          <a:xfrm>
            <a:off x="2250368" y="3397251"/>
            <a:ext cx="2451101" cy="2222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6" name="Table 5"/>
          <p:cNvGraphicFramePr>
            <a:graphicFrameLocks noGrp="1"/>
          </p:cNvGraphicFramePr>
          <p:nvPr>
            <p:extLst/>
          </p:nvPr>
        </p:nvGraphicFramePr>
        <p:xfrm>
          <a:off x="2250369" y="3397252"/>
          <a:ext cx="2451099" cy="2222500"/>
        </p:xfrm>
        <a:graphic>
          <a:graphicData uri="http://schemas.openxmlformats.org/drawingml/2006/table">
            <a:tbl>
              <a:tblPr firstRow="1" bandRow="1">
                <a:tableStyleId>{5940675A-B579-460E-94D1-54222C63F5DA}</a:tableStyleId>
              </a:tblPr>
              <a:tblGrid>
                <a:gridCol w="350157">
                  <a:extLst>
                    <a:ext uri="{9D8B030D-6E8A-4147-A177-3AD203B41FA5}">
                      <a16:colId xmlns:a16="http://schemas.microsoft.com/office/drawing/2014/main" val="20000"/>
                    </a:ext>
                  </a:extLst>
                </a:gridCol>
                <a:gridCol w="350157">
                  <a:extLst>
                    <a:ext uri="{9D8B030D-6E8A-4147-A177-3AD203B41FA5}">
                      <a16:colId xmlns:a16="http://schemas.microsoft.com/office/drawing/2014/main" val="20001"/>
                    </a:ext>
                  </a:extLst>
                </a:gridCol>
                <a:gridCol w="350157">
                  <a:extLst>
                    <a:ext uri="{9D8B030D-6E8A-4147-A177-3AD203B41FA5}">
                      <a16:colId xmlns:a16="http://schemas.microsoft.com/office/drawing/2014/main" val="20002"/>
                    </a:ext>
                  </a:extLst>
                </a:gridCol>
                <a:gridCol w="350157">
                  <a:extLst>
                    <a:ext uri="{9D8B030D-6E8A-4147-A177-3AD203B41FA5}">
                      <a16:colId xmlns:a16="http://schemas.microsoft.com/office/drawing/2014/main" val="20003"/>
                    </a:ext>
                  </a:extLst>
                </a:gridCol>
                <a:gridCol w="350157">
                  <a:extLst>
                    <a:ext uri="{9D8B030D-6E8A-4147-A177-3AD203B41FA5}">
                      <a16:colId xmlns:a16="http://schemas.microsoft.com/office/drawing/2014/main" val="20004"/>
                    </a:ext>
                  </a:extLst>
                </a:gridCol>
                <a:gridCol w="350157">
                  <a:extLst>
                    <a:ext uri="{9D8B030D-6E8A-4147-A177-3AD203B41FA5}">
                      <a16:colId xmlns:a16="http://schemas.microsoft.com/office/drawing/2014/main" val="20005"/>
                    </a:ext>
                  </a:extLst>
                </a:gridCol>
                <a:gridCol w="350157">
                  <a:extLst>
                    <a:ext uri="{9D8B030D-6E8A-4147-A177-3AD203B41FA5}">
                      <a16:colId xmlns:a16="http://schemas.microsoft.com/office/drawing/2014/main" val="20006"/>
                    </a:ext>
                  </a:extLst>
                </a:gridCol>
              </a:tblGrid>
              <a:tr h="317500">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0"/>
                  </a:ext>
                </a:extLst>
              </a:tr>
              <a:tr h="31750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1"/>
                  </a:ext>
                </a:extLst>
              </a:tr>
              <a:tr h="31750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2"/>
                  </a:ext>
                </a:extLst>
              </a:tr>
              <a:tr h="31750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3"/>
                  </a:ext>
                </a:extLst>
              </a:tr>
              <a:tr h="31750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4"/>
                  </a:ext>
                </a:extLst>
              </a:tr>
              <a:tr h="31750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5"/>
                  </a:ext>
                </a:extLst>
              </a:tr>
              <a:tr h="31750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6"/>
                  </a:ext>
                </a:extLst>
              </a:tr>
            </a:tbl>
          </a:graphicData>
        </a:graphic>
      </p:graphicFrame>
      <p:sp>
        <p:nvSpPr>
          <p:cNvPr id="5" name="Rectangle 4"/>
          <p:cNvSpPr/>
          <p:nvPr/>
        </p:nvSpPr>
        <p:spPr>
          <a:xfrm>
            <a:off x="3215569" y="3952874"/>
            <a:ext cx="660400" cy="108267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329870" y="4067175"/>
            <a:ext cx="641634" cy="884404"/>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1356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e 6"/>
          <p:cNvSpPr/>
          <p:nvPr/>
        </p:nvSpPr>
        <p:spPr>
          <a:xfrm>
            <a:off x="3517899" y="3130550"/>
            <a:ext cx="2362200" cy="20193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ROI Pooling</a:t>
            </a:r>
          </a:p>
        </p:txBody>
      </p:sp>
      <p:sp>
        <p:nvSpPr>
          <p:cNvPr id="3" name="Content Placeholder 2"/>
          <p:cNvSpPr>
            <a:spLocks noGrp="1"/>
          </p:cNvSpPr>
          <p:nvPr>
            <p:ph idx="1"/>
          </p:nvPr>
        </p:nvSpPr>
        <p:spPr>
          <a:xfrm>
            <a:off x="628650" y="2226469"/>
            <a:ext cx="7886700" cy="904082"/>
          </a:xfrm>
        </p:spPr>
        <p:txBody>
          <a:bodyPr>
            <a:normAutofit fontScale="92500" lnSpcReduction="10000"/>
          </a:bodyPr>
          <a:lstStyle/>
          <a:p>
            <a:r>
              <a:rPr lang="en-US" dirty="0"/>
              <a:t>How do we crop from a feature map?</a:t>
            </a:r>
          </a:p>
          <a:p>
            <a:r>
              <a:rPr lang="en-US" dirty="0"/>
              <a:t>Step 3: Place a grid of fixed size</a:t>
            </a:r>
          </a:p>
        </p:txBody>
      </p:sp>
      <p:graphicFrame>
        <p:nvGraphicFramePr>
          <p:cNvPr id="6" name="Table 5"/>
          <p:cNvGraphicFramePr>
            <a:graphicFrameLocks noGrp="1"/>
          </p:cNvGraphicFramePr>
          <p:nvPr>
            <p:extLst/>
          </p:nvPr>
        </p:nvGraphicFramePr>
        <p:xfrm>
          <a:off x="4038601" y="3787378"/>
          <a:ext cx="660399" cy="1082676"/>
        </p:xfrm>
        <a:graphic>
          <a:graphicData uri="http://schemas.openxmlformats.org/drawingml/2006/table">
            <a:tbl>
              <a:tblPr firstRow="1" bandRow="1">
                <a:tableStyleId>{5940675A-B579-460E-94D1-54222C63F5DA}</a:tableStyleId>
              </a:tblPr>
              <a:tblGrid>
                <a:gridCol w="220133">
                  <a:extLst>
                    <a:ext uri="{9D8B030D-6E8A-4147-A177-3AD203B41FA5}">
                      <a16:colId xmlns:a16="http://schemas.microsoft.com/office/drawing/2014/main" val="20000"/>
                    </a:ext>
                  </a:extLst>
                </a:gridCol>
                <a:gridCol w="220133">
                  <a:extLst>
                    <a:ext uri="{9D8B030D-6E8A-4147-A177-3AD203B41FA5}">
                      <a16:colId xmlns:a16="http://schemas.microsoft.com/office/drawing/2014/main" val="20001"/>
                    </a:ext>
                  </a:extLst>
                </a:gridCol>
                <a:gridCol w="220133">
                  <a:extLst>
                    <a:ext uri="{9D8B030D-6E8A-4147-A177-3AD203B41FA5}">
                      <a16:colId xmlns:a16="http://schemas.microsoft.com/office/drawing/2014/main" val="20002"/>
                    </a:ext>
                  </a:extLst>
                </a:gridCol>
              </a:tblGrid>
              <a:tr h="360892">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0"/>
                  </a:ext>
                </a:extLst>
              </a:tr>
              <a:tr h="360892">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1"/>
                  </a:ext>
                </a:extLst>
              </a:tr>
              <a:tr h="360892">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bl>
          </a:graphicData>
        </a:graphic>
      </p:graphicFrame>
      <p:sp>
        <p:nvSpPr>
          <p:cNvPr id="5" name="Rectangle 4"/>
          <p:cNvSpPr/>
          <p:nvPr/>
        </p:nvSpPr>
        <p:spPr>
          <a:xfrm>
            <a:off x="4038600" y="3787377"/>
            <a:ext cx="660400" cy="1082676"/>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1459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e 6"/>
          <p:cNvSpPr/>
          <p:nvPr/>
        </p:nvSpPr>
        <p:spPr>
          <a:xfrm>
            <a:off x="3517899" y="3130550"/>
            <a:ext cx="2362200" cy="20193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ROI Pooling</a:t>
            </a:r>
          </a:p>
        </p:txBody>
      </p:sp>
      <p:sp>
        <p:nvSpPr>
          <p:cNvPr id="3" name="Content Placeholder 2"/>
          <p:cNvSpPr>
            <a:spLocks noGrp="1"/>
          </p:cNvSpPr>
          <p:nvPr>
            <p:ph idx="1"/>
          </p:nvPr>
        </p:nvSpPr>
        <p:spPr>
          <a:xfrm>
            <a:off x="628650" y="2226469"/>
            <a:ext cx="7886700" cy="904082"/>
          </a:xfrm>
        </p:spPr>
        <p:txBody>
          <a:bodyPr>
            <a:normAutofit fontScale="92500" lnSpcReduction="10000"/>
          </a:bodyPr>
          <a:lstStyle/>
          <a:p>
            <a:r>
              <a:rPr lang="en-US" dirty="0"/>
              <a:t>How do we crop from a feature map?</a:t>
            </a:r>
          </a:p>
          <a:p>
            <a:r>
              <a:rPr lang="en-US" dirty="0"/>
              <a:t>Step 4: Take max in each cell</a:t>
            </a:r>
          </a:p>
        </p:txBody>
      </p:sp>
      <p:graphicFrame>
        <p:nvGraphicFramePr>
          <p:cNvPr id="6" name="Table 5"/>
          <p:cNvGraphicFramePr>
            <a:graphicFrameLocks noGrp="1"/>
          </p:cNvGraphicFramePr>
          <p:nvPr>
            <p:extLst/>
          </p:nvPr>
        </p:nvGraphicFramePr>
        <p:xfrm>
          <a:off x="4038601" y="3787378"/>
          <a:ext cx="660399" cy="1082676"/>
        </p:xfrm>
        <a:graphic>
          <a:graphicData uri="http://schemas.openxmlformats.org/drawingml/2006/table">
            <a:tbl>
              <a:tblPr firstRow="1" bandRow="1">
                <a:tableStyleId>{5940675A-B579-460E-94D1-54222C63F5DA}</a:tableStyleId>
              </a:tblPr>
              <a:tblGrid>
                <a:gridCol w="220133">
                  <a:extLst>
                    <a:ext uri="{9D8B030D-6E8A-4147-A177-3AD203B41FA5}">
                      <a16:colId xmlns:a16="http://schemas.microsoft.com/office/drawing/2014/main" val="20000"/>
                    </a:ext>
                  </a:extLst>
                </a:gridCol>
                <a:gridCol w="220133">
                  <a:extLst>
                    <a:ext uri="{9D8B030D-6E8A-4147-A177-3AD203B41FA5}">
                      <a16:colId xmlns:a16="http://schemas.microsoft.com/office/drawing/2014/main" val="20001"/>
                    </a:ext>
                  </a:extLst>
                </a:gridCol>
                <a:gridCol w="220133">
                  <a:extLst>
                    <a:ext uri="{9D8B030D-6E8A-4147-A177-3AD203B41FA5}">
                      <a16:colId xmlns:a16="http://schemas.microsoft.com/office/drawing/2014/main" val="20002"/>
                    </a:ext>
                  </a:extLst>
                </a:gridCol>
              </a:tblGrid>
              <a:tr h="360892">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0"/>
                  </a:ext>
                </a:extLst>
              </a:tr>
              <a:tr h="360892">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1"/>
                  </a:ext>
                </a:extLst>
              </a:tr>
              <a:tr h="360892">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bl>
          </a:graphicData>
        </a:graphic>
      </p:graphicFrame>
      <p:sp>
        <p:nvSpPr>
          <p:cNvPr id="5" name="Rectangle 4"/>
          <p:cNvSpPr/>
          <p:nvPr/>
        </p:nvSpPr>
        <p:spPr>
          <a:xfrm>
            <a:off x="4038600" y="3787377"/>
            <a:ext cx="660400" cy="1082676"/>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7594600" y="3041651"/>
            <a:ext cx="1168400" cy="1117600"/>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9" name="Table 8"/>
          <p:cNvGraphicFramePr>
            <a:graphicFrameLocks noGrp="1"/>
          </p:cNvGraphicFramePr>
          <p:nvPr/>
        </p:nvGraphicFramePr>
        <p:xfrm>
          <a:off x="7607300" y="3353595"/>
          <a:ext cx="876300" cy="845820"/>
        </p:xfrm>
        <a:graphic>
          <a:graphicData uri="http://schemas.openxmlformats.org/drawingml/2006/table">
            <a:tbl>
              <a:tblPr firstRow="1" bandRow="1">
                <a:tableStyleId>{5940675A-B579-460E-94D1-54222C63F5DA}</a:tableStyleId>
              </a:tblPr>
              <a:tblGrid>
                <a:gridCol w="2921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292100">
                  <a:extLst>
                    <a:ext uri="{9D8B030D-6E8A-4147-A177-3AD203B41FA5}">
                      <a16:colId xmlns:a16="http://schemas.microsoft.com/office/drawing/2014/main" val="20002"/>
                    </a:ext>
                  </a:extLst>
                </a:gridCol>
              </a:tblGrid>
              <a:tr h="274320">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0"/>
                  </a:ext>
                </a:extLst>
              </a:tr>
              <a:tr h="274320">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1"/>
                  </a:ext>
                </a:extLst>
              </a:tr>
              <a:tr h="274320">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2"/>
                  </a:ext>
                </a:extLst>
              </a:tr>
            </a:tbl>
          </a:graphicData>
        </a:graphic>
      </p:graphicFrame>
      <p:sp>
        <p:nvSpPr>
          <p:cNvPr id="10" name="Right Arrow 9"/>
          <p:cNvSpPr/>
          <p:nvPr/>
        </p:nvSpPr>
        <p:spPr>
          <a:xfrm>
            <a:off x="6375400" y="3663950"/>
            <a:ext cx="762000" cy="495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2509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R-CNN</a:t>
            </a:r>
          </a:p>
        </p:txBody>
      </p:sp>
      <p:graphicFrame>
        <p:nvGraphicFramePr>
          <p:cNvPr id="4" name="Content Placeholder 3"/>
          <p:cNvGraphicFramePr>
            <a:graphicFrameLocks noGrp="1"/>
          </p:cNvGraphicFramePr>
          <p:nvPr>
            <p:ph idx="1"/>
          </p:nvPr>
        </p:nvGraphicFramePr>
        <p:xfrm>
          <a:off x="628650" y="2226467"/>
          <a:ext cx="7886700" cy="2669382"/>
        </p:xfrm>
        <a:graphic>
          <a:graphicData uri="http://schemas.openxmlformats.org/drawingml/2006/table">
            <a:tbl>
              <a:tblPr firstRow="1" bandRow="1">
                <a:tableStyleId>{7E9639D4-E3E2-4D34-9284-5A2195B3D0D7}</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444897">
                <a:tc>
                  <a:txBody>
                    <a:bodyPr/>
                    <a:lstStyle/>
                    <a:p>
                      <a:endParaRPr lang="en-US" sz="2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Fast R-CNN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R-CNN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4897">
                <a:tc>
                  <a:txBody>
                    <a:bodyPr/>
                    <a:lstStyle/>
                    <a:p>
                      <a:r>
                        <a:rPr lang="en-US" sz="2400" dirty="0"/>
                        <a:t>Train time (h)</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9.5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84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4897">
                <a:tc>
                  <a:txBody>
                    <a:bodyPr/>
                    <a:lstStyle/>
                    <a:p>
                      <a:r>
                        <a:rPr lang="en-US" sz="2400" dirty="0"/>
                        <a:t>Speedup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8.8x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1x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4897">
                <a:tc>
                  <a:txBody>
                    <a:bodyPr/>
                    <a:lstStyle/>
                    <a:p>
                      <a:r>
                        <a:rPr lang="en-US" sz="2400" dirty="0"/>
                        <a:t>Test time / image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0.32s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47.0s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4897">
                <a:tc>
                  <a:txBody>
                    <a:bodyPr/>
                    <a:lstStyle/>
                    <a:p>
                      <a:r>
                        <a:rPr lang="en-US" sz="2400" dirty="0"/>
                        <a:t>Speedup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146x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1x</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4897">
                <a:tc>
                  <a:txBody>
                    <a:bodyPr/>
                    <a:lstStyle/>
                    <a:p>
                      <a:r>
                        <a:rPr lang="en-US" sz="2400" dirty="0"/>
                        <a:t>mean AP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66.9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66.0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2227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R-CNN</a:t>
            </a:r>
          </a:p>
        </p:txBody>
      </p:sp>
      <p:sp>
        <p:nvSpPr>
          <p:cNvPr id="3" name="Content Placeholder 2"/>
          <p:cNvSpPr>
            <a:spLocks noGrp="1"/>
          </p:cNvSpPr>
          <p:nvPr>
            <p:ph idx="1"/>
          </p:nvPr>
        </p:nvSpPr>
        <p:spPr/>
        <p:txBody>
          <a:bodyPr/>
          <a:lstStyle/>
          <a:p>
            <a:r>
              <a:rPr lang="en-US" dirty="0"/>
              <a:t>Bottleneck remaining (not included in time):</a:t>
            </a:r>
          </a:p>
          <a:p>
            <a:pPr lvl="1"/>
            <a:r>
              <a:rPr lang="en-US" dirty="0"/>
              <a:t>Object proposal generation</a:t>
            </a:r>
          </a:p>
          <a:p>
            <a:pPr lvl="1"/>
            <a:endParaRPr lang="en-US" dirty="0"/>
          </a:p>
          <a:p>
            <a:r>
              <a:rPr lang="en-US" dirty="0"/>
              <a:t>Slow</a:t>
            </a:r>
          </a:p>
          <a:p>
            <a:pPr lvl="1"/>
            <a:r>
              <a:rPr lang="en-US" dirty="0"/>
              <a:t>Requires segmentation</a:t>
            </a:r>
          </a:p>
          <a:p>
            <a:pPr lvl="1"/>
            <a:r>
              <a:rPr lang="en-US" dirty="0"/>
              <a:t>O(1s) per image</a:t>
            </a:r>
          </a:p>
        </p:txBody>
      </p:sp>
    </p:spTree>
    <p:extLst>
      <p:ext uri="{BB962C8B-B14F-4D97-AF65-F5344CB8AC3E}">
        <p14:creationId xmlns:p14="http://schemas.microsoft.com/office/powerpoint/2010/main" val="65318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Task</a:t>
            </a:r>
          </a:p>
        </p:txBody>
      </p:sp>
      <p:grpSp>
        <p:nvGrpSpPr>
          <p:cNvPr id="4" name="Group 3"/>
          <p:cNvGrpSpPr/>
          <p:nvPr/>
        </p:nvGrpSpPr>
        <p:grpSpPr>
          <a:xfrm>
            <a:off x="2139287" y="2394626"/>
            <a:ext cx="5097439" cy="3345111"/>
            <a:chOff x="1354667" y="1408581"/>
            <a:chExt cx="6333066" cy="4749799"/>
          </a:xfrm>
        </p:grpSpPr>
        <p:pic>
          <p:nvPicPr>
            <p:cNvPr id="5" name="Picture 4" descr="vis_0.png"/>
            <p:cNvPicPr>
              <a:picLocks noChangeAspect="1"/>
            </p:cNvPicPr>
            <p:nvPr/>
          </p:nvPicPr>
          <p:blipFill>
            <a:blip r:embed="rId2">
              <a:grayscl/>
              <a:alphaModFix amt="60000"/>
              <a:extLst>
                <a:ext uri="{28A0092B-C50C-407E-A947-70E740481C1C}">
                  <a14:useLocalDpi xmlns:a14="http://schemas.microsoft.com/office/drawing/2010/main"/>
                </a:ext>
              </a:extLst>
            </a:blip>
            <a:stretch>
              <a:fillRect/>
            </a:stretch>
          </p:blipFill>
          <p:spPr>
            <a:xfrm>
              <a:off x="1354667" y="1408581"/>
              <a:ext cx="6333066" cy="4749799"/>
            </a:xfrm>
            <a:prstGeom prst="rect">
              <a:avLst/>
            </a:prstGeom>
          </p:spPr>
        </p:pic>
        <p:sp>
          <p:nvSpPr>
            <p:cNvPr id="6" name="Rectangle 5"/>
            <p:cNvSpPr/>
            <p:nvPr/>
          </p:nvSpPr>
          <p:spPr>
            <a:xfrm>
              <a:off x="3183467" y="2269067"/>
              <a:ext cx="1016000" cy="3217333"/>
            </a:xfrm>
            <a:prstGeom prst="rect">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6045199" y="2607734"/>
              <a:ext cx="829733" cy="2099733"/>
            </a:xfrm>
            <a:prstGeom prst="rect">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1913467" y="3488267"/>
              <a:ext cx="4250266" cy="2624657"/>
            </a:xfrm>
            <a:prstGeom prst="rect">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p:nvSpPr>
          <p:spPr>
            <a:xfrm>
              <a:off x="5723467" y="3081867"/>
              <a:ext cx="1930400" cy="2743200"/>
            </a:xfrm>
            <a:prstGeom prst="rect">
              <a:avLst/>
            </a:prstGeom>
            <a:noFill/>
            <a:ln w="38100">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a:off x="2891816" y="1850794"/>
              <a:ext cx="1623362" cy="35384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person 1</a:t>
              </a:r>
            </a:p>
          </p:txBody>
        </p:sp>
        <p:sp>
          <p:nvSpPr>
            <p:cNvPr id="11" name="Rectangle 10"/>
            <p:cNvSpPr/>
            <p:nvPr/>
          </p:nvSpPr>
          <p:spPr>
            <a:xfrm>
              <a:off x="5784201" y="2269062"/>
              <a:ext cx="1599619" cy="3601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person 2</a:t>
              </a:r>
            </a:p>
          </p:txBody>
        </p:sp>
        <p:sp>
          <p:nvSpPr>
            <p:cNvPr id="12" name="Rectangle 11"/>
            <p:cNvSpPr/>
            <p:nvPr/>
          </p:nvSpPr>
          <p:spPr>
            <a:xfrm>
              <a:off x="1913463" y="3186437"/>
              <a:ext cx="1390376" cy="29188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horse 1</a:t>
              </a:r>
            </a:p>
          </p:txBody>
        </p:sp>
        <p:sp>
          <p:nvSpPr>
            <p:cNvPr id="13" name="Rectangle 12"/>
            <p:cNvSpPr/>
            <p:nvPr/>
          </p:nvSpPr>
          <p:spPr>
            <a:xfrm>
              <a:off x="6159137" y="5503334"/>
              <a:ext cx="1528596" cy="28355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rgbClr val="000000"/>
                  </a:solidFill>
                </a:rPr>
                <a:t>horse 2</a:t>
              </a:r>
            </a:p>
          </p:txBody>
        </p:sp>
      </p:grpSp>
    </p:spTree>
    <p:extLst>
      <p:ext uri="{BB962C8B-B14F-4D97-AF65-F5344CB8AC3E}">
        <p14:creationId xmlns:p14="http://schemas.microsoft.com/office/powerpoint/2010/main" val="418939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a:t>
            </a:r>
            <a:r>
              <a:rPr lang="en-US" i="1" dirty="0"/>
              <a:t>er </a:t>
            </a:r>
            <a:r>
              <a:rPr lang="en-US" dirty="0"/>
              <a:t>R-CNN</a:t>
            </a:r>
          </a:p>
        </p:txBody>
      </p:sp>
      <p:sp>
        <p:nvSpPr>
          <p:cNvPr id="3" name="Content Placeholder 2"/>
          <p:cNvSpPr>
            <a:spLocks noGrp="1"/>
          </p:cNvSpPr>
          <p:nvPr>
            <p:ph idx="1"/>
          </p:nvPr>
        </p:nvSpPr>
        <p:spPr>
          <a:xfrm>
            <a:off x="628650" y="2251868"/>
            <a:ext cx="7886700" cy="3263504"/>
          </a:xfrm>
        </p:spPr>
        <p:txBody>
          <a:bodyPr/>
          <a:lstStyle/>
          <a:p>
            <a:r>
              <a:rPr lang="en-US" dirty="0"/>
              <a:t>Can we produce </a:t>
            </a:r>
            <a:r>
              <a:rPr lang="en-US" i="1" dirty="0"/>
              <a:t>object proposals</a:t>
            </a:r>
            <a:r>
              <a:rPr lang="en-US" dirty="0"/>
              <a:t> from convolutional networks?</a:t>
            </a:r>
          </a:p>
          <a:p>
            <a:r>
              <a:rPr lang="en-US" dirty="0"/>
              <a:t>A change in intuition</a:t>
            </a:r>
          </a:p>
          <a:p>
            <a:pPr lvl="1"/>
            <a:r>
              <a:rPr lang="en-US" dirty="0"/>
              <a:t>Instead of using grouping</a:t>
            </a:r>
          </a:p>
          <a:p>
            <a:pPr lvl="1"/>
            <a:r>
              <a:rPr lang="en-US" dirty="0"/>
              <a:t>Recognize likely objects?</a:t>
            </a:r>
          </a:p>
          <a:p>
            <a:r>
              <a:rPr lang="en-US" dirty="0"/>
              <a:t>For every possible box, score if it is likely to correspond to an object</a:t>
            </a:r>
          </a:p>
        </p:txBody>
      </p:sp>
      <p:sp>
        <p:nvSpPr>
          <p:cNvPr id="4" name="Rectangle 3"/>
          <p:cNvSpPr/>
          <p:nvPr/>
        </p:nvSpPr>
        <p:spPr>
          <a:xfrm>
            <a:off x="0" y="5516002"/>
            <a:ext cx="9144000" cy="507831"/>
          </a:xfrm>
          <a:prstGeom prst="rect">
            <a:avLst/>
          </a:prstGeom>
        </p:spPr>
        <p:txBody>
          <a:bodyPr wrap="square">
            <a:spAutoFit/>
          </a:bodyPr>
          <a:lstStyle/>
          <a:p>
            <a:r>
              <a:rPr lang="en-US" sz="1350" dirty="0">
                <a:solidFill>
                  <a:srgbClr val="222222"/>
                </a:solidFill>
                <a:latin typeface="Helvetica" charset="0"/>
              </a:rPr>
              <a:t>Faster R-CNN: Towards Real-Time Object Detection with Region Proposal Networks. S. Ren, K. He, R. </a:t>
            </a:r>
            <a:r>
              <a:rPr lang="en-US" sz="1350" dirty="0" err="1">
                <a:solidFill>
                  <a:srgbClr val="222222"/>
                </a:solidFill>
                <a:latin typeface="Helvetica" charset="0"/>
              </a:rPr>
              <a:t>Girshick</a:t>
            </a:r>
            <a:r>
              <a:rPr lang="en-US" sz="1350" dirty="0">
                <a:solidFill>
                  <a:srgbClr val="222222"/>
                </a:solidFill>
                <a:latin typeface="Helvetica" charset="0"/>
              </a:rPr>
              <a:t>, J. Sun. In </a:t>
            </a:r>
            <a:r>
              <a:rPr lang="en-US" sz="1350" i="1" dirty="0">
                <a:solidFill>
                  <a:srgbClr val="222222"/>
                </a:solidFill>
                <a:latin typeface="Helvetica" charset="0"/>
              </a:rPr>
              <a:t>NIPS</a:t>
            </a:r>
            <a:r>
              <a:rPr lang="en-US" sz="1350" dirty="0">
                <a:solidFill>
                  <a:srgbClr val="222222"/>
                </a:solidFill>
                <a:latin typeface="Helvetica" charset="0"/>
              </a:rPr>
              <a:t> 2015.</a:t>
            </a:r>
          </a:p>
        </p:txBody>
      </p:sp>
    </p:spTree>
    <p:extLst>
      <p:ext uri="{BB962C8B-B14F-4D97-AF65-F5344CB8AC3E}">
        <p14:creationId xmlns:p14="http://schemas.microsoft.com/office/powerpoint/2010/main" val="338928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R-CNN</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16275" y="1425077"/>
            <a:ext cx="4225925" cy="4407036"/>
          </a:xfrm>
          <a:prstGeom prst="rect">
            <a:avLst/>
          </a:prstGeom>
        </p:spPr>
      </p:pic>
    </p:spTree>
    <p:extLst>
      <p:ext uri="{BB962C8B-B14F-4D97-AF65-F5344CB8AC3E}">
        <p14:creationId xmlns:p14="http://schemas.microsoft.com/office/powerpoint/2010/main" val="2816975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R-CNN</a:t>
            </a:r>
          </a:p>
        </p:txBody>
      </p:sp>
      <p:sp>
        <p:nvSpPr>
          <p:cNvPr id="3" name="Content Placeholder 2"/>
          <p:cNvSpPr>
            <a:spLocks noGrp="1"/>
          </p:cNvSpPr>
          <p:nvPr>
            <p:ph idx="1"/>
          </p:nvPr>
        </p:nvSpPr>
        <p:spPr/>
        <p:txBody>
          <a:bodyPr/>
          <a:lstStyle/>
          <a:p>
            <a:r>
              <a:rPr lang="en-US" dirty="0"/>
              <a:t>At each location, consider boxes of many different sizes and aspect ratios</a:t>
            </a:r>
          </a:p>
        </p:txBody>
      </p:sp>
      <p:sp>
        <p:nvSpPr>
          <p:cNvPr id="4" name="Rectangle 3"/>
          <p:cNvSpPr/>
          <p:nvPr/>
        </p:nvSpPr>
        <p:spPr>
          <a:xfrm>
            <a:off x="2959099" y="3267473"/>
            <a:ext cx="2451101" cy="2222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340100" y="3736974"/>
            <a:ext cx="1549400" cy="132397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581400" y="3736974"/>
            <a:ext cx="1054100" cy="132397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3854450" y="3736974"/>
            <a:ext cx="476251" cy="132397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4025900" y="4298950"/>
            <a:ext cx="127000" cy="1270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3340100" y="4032250"/>
            <a:ext cx="1549400" cy="6604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3340100" y="4191001"/>
            <a:ext cx="1549400" cy="32385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9295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R-CNN</a:t>
            </a:r>
          </a:p>
        </p:txBody>
      </p:sp>
      <p:sp>
        <p:nvSpPr>
          <p:cNvPr id="3" name="Content Placeholder 2"/>
          <p:cNvSpPr>
            <a:spLocks noGrp="1"/>
          </p:cNvSpPr>
          <p:nvPr>
            <p:ph idx="1"/>
          </p:nvPr>
        </p:nvSpPr>
        <p:spPr/>
        <p:txBody>
          <a:bodyPr/>
          <a:lstStyle/>
          <a:p>
            <a:r>
              <a:rPr lang="en-US" dirty="0"/>
              <a:t>At each location, consider boxes of many different sizes and aspect ratios</a:t>
            </a:r>
          </a:p>
        </p:txBody>
      </p:sp>
      <p:sp>
        <p:nvSpPr>
          <p:cNvPr id="4" name="Rectangle 3"/>
          <p:cNvSpPr/>
          <p:nvPr/>
        </p:nvSpPr>
        <p:spPr>
          <a:xfrm>
            <a:off x="2959099" y="3267473"/>
            <a:ext cx="2451101" cy="2222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3854450" y="3736974"/>
            <a:ext cx="476251" cy="132397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4025900" y="4298950"/>
            <a:ext cx="127000" cy="1270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568701" y="3511551"/>
            <a:ext cx="1066799" cy="179069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340100" y="3267473"/>
            <a:ext cx="1549400" cy="222249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32337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R-CNN</a:t>
            </a:r>
          </a:p>
        </p:txBody>
      </p:sp>
      <p:sp>
        <p:nvSpPr>
          <p:cNvPr id="3" name="Content Placeholder 2"/>
          <p:cNvSpPr>
            <a:spLocks noGrp="1"/>
          </p:cNvSpPr>
          <p:nvPr>
            <p:ph idx="1"/>
          </p:nvPr>
        </p:nvSpPr>
        <p:spPr>
          <a:xfrm>
            <a:off x="628650" y="2226469"/>
            <a:ext cx="7886700" cy="799703"/>
          </a:xfrm>
        </p:spPr>
        <p:txBody>
          <a:bodyPr>
            <a:normAutofit lnSpcReduction="10000"/>
          </a:bodyPr>
          <a:lstStyle/>
          <a:p>
            <a:r>
              <a:rPr lang="en-US" dirty="0"/>
              <a:t>At each location, consider boxes of many different sizes and aspect ratios</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0238" y="2636242"/>
            <a:ext cx="5343525" cy="3200400"/>
          </a:xfrm>
          <a:prstGeom prst="rect">
            <a:avLst/>
          </a:prstGeom>
        </p:spPr>
      </p:pic>
    </p:spTree>
    <p:extLst>
      <p:ext uri="{BB962C8B-B14F-4D97-AF65-F5344CB8AC3E}">
        <p14:creationId xmlns:p14="http://schemas.microsoft.com/office/powerpoint/2010/main" val="2047998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R-CNN</a:t>
            </a:r>
          </a:p>
        </p:txBody>
      </p:sp>
      <p:sp>
        <p:nvSpPr>
          <p:cNvPr id="3" name="Content Placeholder 2"/>
          <p:cNvSpPr>
            <a:spLocks noGrp="1"/>
          </p:cNvSpPr>
          <p:nvPr>
            <p:ph idx="1"/>
          </p:nvPr>
        </p:nvSpPr>
        <p:spPr/>
        <p:txBody>
          <a:bodyPr/>
          <a:lstStyle/>
          <a:p>
            <a:r>
              <a:rPr lang="en-US" dirty="0"/>
              <a:t>s scales * a aspect ratios = </a:t>
            </a:r>
            <a:r>
              <a:rPr lang="en-US" dirty="0" err="1"/>
              <a:t>sa</a:t>
            </a:r>
            <a:r>
              <a:rPr lang="en-US" dirty="0"/>
              <a:t> anchor boxes</a:t>
            </a:r>
          </a:p>
          <a:p>
            <a:r>
              <a:rPr lang="en-US" dirty="0"/>
              <a:t>Use convolutional layer on top of filter map to produce </a:t>
            </a:r>
            <a:r>
              <a:rPr lang="en-US" dirty="0" err="1"/>
              <a:t>sa</a:t>
            </a:r>
            <a:r>
              <a:rPr lang="en-US" dirty="0"/>
              <a:t> scores</a:t>
            </a:r>
          </a:p>
          <a:p>
            <a:r>
              <a:rPr lang="en-US" dirty="0"/>
              <a:t>Pick top few boxes as proposals</a:t>
            </a:r>
          </a:p>
        </p:txBody>
      </p:sp>
    </p:spTree>
    <p:extLst>
      <p:ext uri="{BB962C8B-B14F-4D97-AF65-F5344CB8AC3E}">
        <p14:creationId xmlns:p14="http://schemas.microsoft.com/office/powerpoint/2010/main" val="260983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Faster R-CNN</a:t>
            </a:r>
          </a:p>
        </p:txBody>
      </p:sp>
      <p:graphicFrame>
        <p:nvGraphicFramePr>
          <p:cNvPr id="4" name="Content Placeholder 3"/>
          <p:cNvGraphicFramePr>
            <a:graphicFrameLocks noGrp="1"/>
          </p:cNvGraphicFramePr>
          <p:nvPr>
            <p:ph idx="1"/>
            <p:extLst/>
          </p:nvPr>
        </p:nvGraphicFramePr>
        <p:xfrm>
          <a:off x="628650" y="2226469"/>
          <a:ext cx="7886700" cy="2476394"/>
        </p:xfrm>
        <a:graphic>
          <a:graphicData uri="http://schemas.openxmlformats.org/drawingml/2006/table">
            <a:tbl>
              <a:tblPr firstRow="1" bandRow="1">
                <a:tableStyleId>{5C22544A-7EE6-4342-B048-85BDC9FD1C3A}</a:tableStyleId>
              </a:tblPr>
              <a:tblGrid>
                <a:gridCol w="5162550">
                  <a:extLst>
                    <a:ext uri="{9D8B030D-6E8A-4147-A177-3AD203B41FA5}">
                      <a16:colId xmlns:a16="http://schemas.microsoft.com/office/drawing/2014/main" val="20000"/>
                    </a:ext>
                  </a:extLst>
                </a:gridCol>
                <a:gridCol w="2724150">
                  <a:extLst>
                    <a:ext uri="{9D8B030D-6E8A-4147-A177-3AD203B41FA5}">
                      <a16:colId xmlns:a16="http://schemas.microsoft.com/office/drawing/2014/main" val="20001"/>
                    </a:ext>
                  </a:extLst>
                </a:gridCol>
              </a:tblGrid>
              <a:tr h="891540">
                <a:tc>
                  <a:txBody>
                    <a:bodyPr/>
                    <a:lstStyle/>
                    <a:p>
                      <a:r>
                        <a:rPr lang="en-US" sz="2700" dirty="0"/>
                        <a:t>Method</a:t>
                      </a:r>
                    </a:p>
                  </a:txBody>
                  <a:tcPr marL="68580" marR="68580" marT="34290" marB="34290"/>
                </a:tc>
                <a:tc>
                  <a:txBody>
                    <a:bodyPr/>
                    <a:lstStyle/>
                    <a:p>
                      <a:r>
                        <a:rPr lang="en-US" sz="2700" dirty="0"/>
                        <a:t>mean AP (PASCAL VOC)</a:t>
                      </a:r>
                    </a:p>
                  </a:txBody>
                  <a:tcPr marL="68580" marR="68580" marT="34290" marB="34290"/>
                </a:tc>
                <a:extLst>
                  <a:ext uri="{0D108BD9-81ED-4DB2-BD59-A6C34878D82A}">
                    <a16:rowId xmlns:a16="http://schemas.microsoft.com/office/drawing/2014/main" val="10000"/>
                  </a:ext>
                </a:extLst>
              </a:tr>
              <a:tr h="792427">
                <a:tc>
                  <a:txBody>
                    <a:bodyPr/>
                    <a:lstStyle/>
                    <a:p>
                      <a:r>
                        <a:rPr lang="en-US" sz="2700" dirty="0"/>
                        <a:t>Fast R-CNN</a:t>
                      </a:r>
                    </a:p>
                  </a:txBody>
                  <a:tcPr marL="68580" marR="68580" marT="34290" marB="34290"/>
                </a:tc>
                <a:tc>
                  <a:txBody>
                    <a:bodyPr/>
                    <a:lstStyle/>
                    <a:p>
                      <a:r>
                        <a:rPr lang="en-US" sz="2700" dirty="0"/>
                        <a:t>65.7</a:t>
                      </a:r>
                    </a:p>
                  </a:txBody>
                  <a:tcPr marL="68580" marR="68580" marT="34290" marB="34290"/>
                </a:tc>
                <a:extLst>
                  <a:ext uri="{0D108BD9-81ED-4DB2-BD59-A6C34878D82A}">
                    <a16:rowId xmlns:a16="http://schemas.microsoft.com/office/drawing/2014/main" val="10001"/>
                  </a:ext>
                </a:extLst>
              </a:tr>
              <a:tr h="792427">
                <a:tc>
                  <a:txBody>
                    <a:bodyPr/>
                    <a:lstStyle/>
                    <a:p>
                      <a:r>
                        <a:rPr lang="en-US" sz="2700" dirty="0"/>
                        <a:t>Faster R-CNN</a:t>
                      </a:r>
                    </a:p>
                  </a:txBody>
                  <a:tcPr marL="68580" marR="68580" marT="34290" marB="34290"/>
                </a:tc>
                <a:tc>
                  <a:txBody>
                    <a:bodyPr/>
                    <a:lstStyle/>
                    <a:p>
                      <a:r>
                        <a:rPr lang="en-US" sz="2700" dirty="0"/>
                        <a:t>67.0</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5011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Feature Extractors</a:t>
            </a:r>
          </a:p>
        </p:txBody>
      </p:sp>
      <p:graphicFrame>
        <p:nvGraphicFramePr>
          <p:cNvPr id="4" name="Content Placeholder 3"/>
          <p:cNvGraphicFramePr>
            <a:graphicFrameLocks noGrp="1"/>
          </p:cNvGraphicFramePr>
          <p:nvPr>
            <p:ph idx="1"/>
          </p:nvPr>
        </p:nvGraphicFramePr>
        <p:xfrm>
          <a:off x="628650" y="2226468"/>
          <a:ext cx="7886700" cy="1853088"/>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617696">
                <a:tc>
                  <a:txBody>
                    <a:bodyPr/>
                    <a:lstStyle/>
                    <a:p>
                      <a:r>
                        <a:rPr lang="en-US" sz="2400" dirty="0" err="1"/>
                        <a:t>ConvNet</a:t>
                      </a:r>
                      <a:endParaRPr lang="en-US" sz="2400" dirty="0"/>
                    </a:p>
                  </a:txBody>
                  <a:tcPr marL="68580" marR="68580" marT="34290" marB="34290"/>
                </a:tc>
                <a:tc>
                  <a:txBody>
                    <a:bodyPr/>
                    <a:lstStyle/>
                    <a:p>
                      <a:r>
                        <a:rPr lang="en-US" sz="2400" dirty="0"/>
                        <a:t>mean AP (PASCAL</a:t>
                      </a:r>
                      <a:r>
                        <a:rPr lang="en-US" sz="2400" baseline="0" dirty="0"/>
                        <a:t> VOC)</a:t>
                      </a:r>
                      <a:endParaRPr lang="en-US" sz="2400" dirty="0"/>
                    </a:p>
                  </a:txBody>
                  <a:tcPr marL="68580" marR="68580" marT="34290" marB="34290"/>
                </a:tc>
                <a:extLst>
                  <a:ext uri="{0D108BD9-81ED-4DB2-BD59-A6C34878D82A}">
                    <a16:rowId xmlns:a16="http://schemas.microsoft.com/office/drawing/2014/main" val="10000"/>
                  </a:ext>
                </a:extLst>
              </a:tr>
              <a:tr h="617696">
                <a:tc>
                  <a:txBody>
                    <a:bodyPr/>
                    <a:lstStyle/>
                    <a:p>
                      <a:r>
                        <a:rPr lang="en-US" sz="2400" dirty="0"/>
                        <a:t>VGG</a:t>
                      </a:r>
                    </a:p>
                  </a:txBody>
                  <a:tcPr marL="68580" marR="68580" marT="34290" marB="34290"/>
                </a:tc>
                <a:tc>
                  <a:txBody>
                    <a:bodyPr/>
                    <a:lstStyle/>
                    <a:p>
                      <a:r>
                        <a:rPr lang="en-US" sz="2400" dirty="0"/>
                        <a:t>70.4</a:t>
                      </a:r>
                    </a:p>
                  </a:txBody>
                  <a:tcPr marL="68580" marR="68580" marT="34290" marB="34290"/>
                </a:tc>
                <a:extLst>
                  <a:ext uri="{0D108BD9-81ED-4DB2-BD59-A6C34878D82A}">
                    <a16:rowId xmlns:a16="http://schemas.microsoft.com/office/drawing/2014/main" val="10001"/>
                  </a:ext>
                </a:extLst>
              </a:tr>
              <a:tr h="617696">
                <a:tc>
                  <a:txBody>
                    <a:bodyPr/>
                    <a:lstStyle/>
                    <a:p>
                      <a:r>
                        <a:rPr lang="en-US" sz="2400" dirty="0" err="1"/>
                        <a:t>ResNet</a:t>
                      </a:r>
                      <a:r>
                        <a:rPr lang="en-US" sz="2400" dirty="0"/>
                        <a:t> 101</a:t>
                      </a:r>
                    </a:p>
                  </a:txBody>
                  <a:tcPr marL="68580" marR="68580" marT="34290" marB="34290"/>
                </a:tc>
                <a:tc>
                  <a:txBody>
                    <a:bodyPr/>
                    <a:lstStyle/>
                    <a:p>
                      <a:r>
                        <a:rPr lang="en-US" sz="2400" dirty="0"/>
                        <a:t>73.8</a:t>
                      </a: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00010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Additional Data</a:t>
            </a:r>
          </a:p>
        </p:txBody>
      </p:sp>
      <p:graphicFrame>
        <p:nvGraphicFramePr>
          <p:cNvPr id="4" name="Content Placeholder 3"/>
          <p:cNvGraphicFramePr>
            <a:graphicFrameLocks noGrp="1"/>
          </p:cNvGraphicFramePr>
          <p:nvPr>
            <p:ph idx="1"/>
          </p:nvPr>
        </p:nvGraphicFramePr>
        <p:xfrm>
          <a:off x="628650" y="2226468"/>
          <a:ext cx="7886700" cy="363569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800100">
                <a:tc>
                  <a:txBody>
                    <a:bodyPr/>
                    <a:lstStyle/>
                    <a:p>
                      <a:r>
                        <a:rPr lang="en-US" sz="2400" dirty="0"/>
                        <a:t>Method</a:t>
                      </a:r>
                    </a:p>
                  </a:txBody>
                  <a:tcPr marL="68580" marR="68580" marT="34290" marB="34290"/>
                </a:tc>
                <a:tc>
                  <a:txBody>
                    <a:bodyPr/>
                    <a:lstStyle/>
                    <a:p>
                      <a:r>
                        <a:rPr lang="en-US" sz="2400" dirty="0"/>
                        <a:t>Training data</a:t>
                      </a:r>
                    </a:p>
                  </a:txBody>
                  <a:tcPr marL="68580" marR="68580" marT="34290" marB="34290"/>
                </a:tc>
                <a:tc>
                  <a:txBody>
                    <a:bodyPr/>
                    <a:lstStyle/>
                    <a:p>
                      <a:r>
                        <a:rPr lang="en-US" sz="2400" dirty="0"/>
                        <a:t>mean AP (PASCAL</a:t>
                      </a:r>
                      <a:r>
                        <a:rPr lang="en-US" sz="2400" baseline="0" dirty="0"/>
                        <a:t> VOC 2012 Test)</a:t>
                      </a:r>
                      <a:endParaRPr lang="en-US" sz="2400" dirty="0"/>
                    </a:p>
                  </a:txBody>
                  <a:tcPr marL="68580" marR="68580" marT="34290" marB="34290"/>
                </a:tc>
                <a:extLst>
                  <a:ext uri="{0D108BD9-81ED-4DB2-BD59-A6C34878D82A}">
                    <a16:rowId xmlns:a16="http://schemas.microsoft.com/office/drawing/2014/main" val="10000"/>
                  </a:ext>
                </a:extLst>
              </a:tr>
              <a:tr h="617696">
                <a:tc>
                  <a:txBody>
                    <a:bodyPr/>
                    <a:lstStyle/>
                    <a:p>
                      <a:r>
                        <a:rPr lang="en-US" sz="2400" dirty="0"/>
                        <a:t>Fast R-CNN</a:t>
                      </a:r>
                    </a:p>
                  </a:txBody>
                  <a:tcPr marL="68580" marR="68580" marT="34290" marB="34290"/>
                </a:tc>
                <a:tc>
                  <a:txBody>
                    <a:bodyPr/>
                    <a:lstStyle/>
                    <a:p>
                      <a:r>
                        <a:rPr lang="en-US" sz="2400" dirty="0"/>
                        <a:t>VOC 12 Train (10K)</a:t>
                      </a:r>
                    </a:p>
                  </a:txBody>
                  <a:tcPr marL="68580" marR="68580" marT="34290" marB="34290"/>
                </a:tc>
                <a:tc>
                  <a:txBody>
                    <a:bodyPr/>
                    <a:lstStyle/>
                    <a:p>
                      <a:r>
                        <a:rPr lang="en-US" sz="2400" dirty="0"/>
                        <a:t>65.7</a:t>
                      </a:r>
                    </a:p>
                  </a:txBody>
                  <a:tcPr marL="68580" marR="68580" marT="34290" marB="34290"/>
                </a:tc>
                <a:extLst>
                  <a:ext uri="{0D108BD9-81ED-4DB2-BD59-A6C34878D82A}">
                    <a16:rowId xmlns:a16="http://schemas.microsoft.com/office/drawing/2014/main" val="10001"/>
                  </a:ext>
                </a:extLst>
              </a:tr>
              <a:tr h="800100">
                <a:tc>
                  <a:txBody>
                    <a:bodyPr/>
                    <a:lstStyle/>
                    <a:p>
                      <a:r>
                        <a:rPr lang="en-US" sz="2400" dirty="0"/>
                        <a:t>Fast R-CNN</a:t>
                      </a:r>
                    </a:p>
                  </a:txBody>
                  <a:tcPr marL="68580" marR="68580" marT="34290" marB="34290"/>
                </a:tc>
                <a:tc>
                  <a:txBody>
                    <a:bodyPr/>
                    <a:lstStyle/>
                    <a:p>
                      <a:r>
                        <a:rPr lang="en-US" sz="2400" dirty="0"/>
                        <a:t>VOC07 </a:t>
                      </a:r>
                      <a:r>
                        <a:rPr lang="en-US" sz="2400" dirty="0" err="1"/>
                        <a:t>Trainval</a:t>
                      </a:r>
                      <a:r>
                        <a:rPr lang="en-US" sz="2400" dirty="0"/>
                        <a:t> + VOC</a:t>
                      </a:r>
                      <a:r>
                        <a:rPr lang="en-US" sz="2400" baseline="0" dirty="0"/>
                        <a:t> 12 Train</a:t>
                      </a:r>
                      <a:endParaRPr lang="en-US" sz="2400" dirty="0"/>
                    </a:p>
                  </a:txBody>
                  <a:tcPr marL="68580" marR="68580" marT="34290" marB="34290"/>
                </a:tc>
                <a:tc>
                  <a:txBody>
                    <a:bodyPr/>
                    <a:lstStyle/>
                    <a:p>
                      <a:r>
                        <a:rPr lang="en-US" sz="2400" dirty="0"/>
                        <a:t>68.4</a:t>
                      </a:r>
                    </a:p>
                  </a:txBody>
                  <a:tcPr marL="68580" marR="68580" marT="34290" marB="34290"/>
                </a:tc>
                <a:extLst>
                  <a:ext uri="{0D108BD9-81ED-4DB2-BD59-A6C34878D82A}">
                    <a16:rowId xmlns:a16="http://schemas.microsoft.com/office/drawing/2014/main" val="10002"/>
                  </a:ext>
                </a:extLst>
              </a:tr>
              <a:tr h="617696">
                <a:tc>
                  <a:txBody>
                    <a:bodyPr/>
                    <a:lstStyle/>
                    <a:p>
                      <a:r>
                        <a:rPr lang="en-US" sz="2400" dirty="0"/>
                        <a:t>Faster R-CNN</a:t>
                      </a:r>
                    </a:p>
                  </a:txBody>
                  <a:tcPr marL="68580" marR="68580" marT="34290" marB="34290"/>
                </a:tc>
                <a:tc>
                  <a:txBody>
                    <a:bodyPr/>
                    <a:lstStyle/>
                    <a:p>
                      <a:r>
                        <a:rPr lang="en-US" sz="2400" dirty="0"/>
                        <a:t>VOC 12 Train (10K)</a:t>
                      </a:r>
                    </a:p>
                  </a:txBody>
                  <a:tcPr marL="68580" marR="68580" marT="34290" marB="34290"/>
                </a:tc>
                <a:tc>
                  <a:txBody>
                    <a:bodyPr/>
                    <a:lstStyle/>
                    <a:p>
                      <a:r>
                        <a:rPr lang="en-US" sz="2400" dirty="0"/>
                        <a:t>67.0</a:t>
                      </a:r>
                    </a:p>
                  </a:txBody>
                  <a:tcPr marL="68580" marR="68580" marT="34290" marB="34290"/>
                </a:tc>
                <a:extLst>
                  <a:ext uri="{0D108BD9-81ED-4DB2-BD59-A6C34878D82A}">
                    <a16:rowId xmlns:a16="http://schemas.microsoft.com/office/drawing/2014/main" val="10003"/>
                  </a:ext>
                </a:extLst>
              </a:tr>
              <a:tr h="800100">
                <a:tc>
                  <a:txBody>
                    <a:bodyPr/>
                    <a:lstStyle/>
                    <a:p>
                      <a:r>
                        <a:rPr lang="en-US" sz="2400" dirty="0"/>
                        <a:t>Faster R-CNN</a:t>
                      </a:r>
                    </a:p>
                  </a:txBody>
                  <a:tcPr marL="68580" marR="68580" marT="34290" marB="34290"/>
                </a:tc>
                <a:tc>
                  <a:txBody>
                    <a:bodyPr/>
                    <a:lstStyle/>
                    <a:p>
                      <a:r>
                        <a:rPr lang="en-US" sz="2400" dirty="0"/>
                        <a:t>VOC07 </a:t>
                      </a:r>
                      <a:r>
                        <a:rPr lang="en-US" sz="2400" dirty="0" err="1"/>
                        <a:t>Trainval</a:t>
                      </a:r>
                      <a:r>
                        <a:rPr lang="en-US" sz="2400" dirty="0"/>
                        <a:t> + VOC</a:t>
                      </a:r>
                      <a:r>
                        <a:rPr lang="en-US" sz="2400" baseline="0" dirty="0"/>
                        <a:t> 12 Train</a:t>
                      </a:r>
                      <a:endParaRPr lang="en-US" sz="2400" dirty="0"/>
                    </a:p>
                  </a:txBody>
                  <a:tcPr marL="68580" marR="68580" marT="34290" marB="34290"/>
                </a:tc>
                <a:tc>
                  <a:txBody>
                    <a:bodyPr/>
                    <a:lstStyle/>
                    <a:p>
                      <a:r>
                        <a:rPr lang="en-US" sz="2400" dirty="0"/>
                        <a:t>70.4</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9294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R-CNN family of detectors</a:t>
            </a:r>
          </a:p>
        </p:txBody>
      </p:sp>
      <p:graphicFrame>
        <p:nvGraphicFramePr>
          <p:cNvPr id="4" name="Content Placeholder 3"/>
          <p:cNvGraphicFramePr>
            <a:graphicFrameLocks noGrp="1"/>
          </p:cNvGraphicFramePr>
          <p:nvPr>
            <p:ph idx="1"/>
            <p:extLst/>
          </p:nvPr>
        </p:nvGraphicFramePr>
        <p:xfrm>
          <a:off x="628650" y="1251857"/>
          <a:ext cx="7886700" cy="5606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19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pPr eaLnBrk="1" hangingPunct="1">
              <a:defRPr/>
            </a:pPr>
            <a:r>
              <a:rPr lang="en-US" dirty="0"/>
              <a:t>R-CNN: Regions with CNN features</a:t>
            </a:r>
          </a:p>
        </p:txBody>
      </p:sp>
      <p:grpSp>
        <p:nvGrpSpPr>
          <p:cNvPr id="31746" name="Group 4"/>
          <p:cNvGrpSpPr>
            <a:grpSpLocks/>
          </p:cNvGrpSpPr>
          <p:nvPr/>
        </p:nvGrpSpPr>
        <p:grpSpPr bwMode="auto">
          <a:xfrm>
            <a:off x="1186532" y="2538263"/>
            <a:ext cx="6770099" cy="1466702"/>
            <a:chOff x="0" y="0"/>
            <a:chExt cx="8087" cy="1751"/>
          </a:xfrm>
          <a:noFill/>
        </p:grpSpPr>
        <p:sp>
          <p:nvSpPr>
            <p:cNvPr id="31751" name="Rectangle 2"/>
            <p:cNvSpPr>
              <a:spLocks/>
            </p:cNvSpPr>
            <p:nvPr/>
          </p:nvSpPr>
          <p:spPr bwMode="auto">
            <a:xfrm>
              <a:off x="0" y="0"/>
              <a:ext cx="8087" cy="1751"/>
            </a:xfrm>
            <a:prstGeom prst="rect">
              <a:avLst/>
            </a:prstGeom>
            <a:gr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pic>
          <p:nvPicPr>
            <p:cNvPr id="3175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 y="144"/>
              <a:ext cx="7776" cy="1512"/>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31747" name="Rectangle 5"/>
          <p:cNvSpPr>
            <a:spLocks/>
          </p:cNvSpPr>
          <p:nvPr/>
        </p:nvSpPr>
        <p:spPr bwMode="auto">
          <a:xfrm>
            <a:off x="1574974" y="4183429"/>
            <a:ext cx="501676"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Input</a:t>
            </a:r>
          </a:p>
          <a:p>
            <a:r>
              <a:rPr lang="en-US" sz="1582">
                <a:ea typeface="ＭＳ Ｐゴシック" charset="0"/>
                <a:cs typeface="ＭＳ Ｐゴシック" charset="0"/>
              </a:rPr>
              <a:t>image</a:t>
            </a:r>
          </a:p>
        </p:txBody>
      </p:sp>
      <p:sp>
        <p:nvSpPr>
          <p:cNvPr id="31748" name="Rectangle 6"/>
          <p:cNvSpPr>
            <a:spLocks/>
          </p:cNvSpPr>
          <p:nvPr/>
        </p:nvSpPr>
        <p:spPr bwMode="auto">
          <a:xfrm>
            <a:off x="2353531" y="4183429"/>
            <a:ext cx="1933093"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Extract region</a:t>
            </a:r>
          </a:p>
          <a:p>
            <a:r>
              <a:rPr lang="en-US" sz="1582">
                <a:ea typeface="ＭＳ Ｐゴシック" charset="0"/>
                <a:cs typeface="ＭＳ Ｐゴシック" charset="0"/>
              </a:rPr>
              <a:t>proposals (~2k / image)</a:t>
            </a:r>
          </a:p>
        </p:txBody>
      </p:sp>
      <p:sp>
        <p:nvSpPr>
          <p:cNvPr id="31749" name="Rectangle 7"/>
          <p:cNvSpPr>
            <a:spLocks/>
          </p:cNvSpPr>
          <p:nvPr/>
        </p:nvSpPr>
        <p:spPr bwMode="auto">
          <a:xfrm>
            <a:off x="4809753" y="4183429"/>
            <a:ext cx="1171218"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Compute CNN</a:t>
            </a:r>
          </a:p>
          <a:p>
            <a:r>
              <a:rPr lang="en-US" sz="1582">
                <a:ea typeface="ＭＳ Ｐゴシック" charset="0"/>
                <a:cs typeface="ＭＳ Ｐゴシック" charset="0"/>
              </a:rPr>
              <a:t>features</a:t>
            </a:r>
          </a:p>
        </p:txBody>
      </p:sp>
      <p:sp>
        <p:nvSpPr>
          <p:cNvPr id="31750" name="Rectangle 8"/>
          <p:cNvSpPr>
            <a:spLocks/>
          </p:cNvSpPr>
          <p:nvPr/>
        </p:nvSpPr>
        <p:spPr bwMode="auto">
          <a:xfrm>
            <a:off x="6573646" y="4183429"/>
            <a:ext cx="1259832"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Classify regions</a:t>
            </a:r>
          </a:p>
          <a:p>
            <a:r>
              <a:rPr lang="en-US" sz="1582">
                <a:ea typeface="ＭＳ Ｐゴシック" charset="0"/>
                <a:cs typeface="ＭＳ Ｐゴシック" charset="0"/>
              </a:rPr>
              <a:t>(linear SVM)</a:t>
            </a:r>
          </a:p>
        </p:txBody>
      </p:sp>
      <p:sp>
        <p:nvSpPr>
          <p:cNvPr id="2" name="Rectangle 1"/>
          <p:cNvSpPr/>
          <p:nvPr/>
        </p:nvSpPr>
        <p:spPr>
          <a:xfrm>
            <a:off x="0" y="5308253"/>
            <a:ext cx="9144000" cy="715581"/>
          </a:xfrm>
          <a:prstGeom prst="rect">
            <a:avLst/>
          </a:prstGeom>
        </p:spPr>
        <p:txBody>
          <a:bodyPr wrap="square">
            <a:spAutoFit/>
          </a:bodyPr>
          <a:lstStyle/>
          <a:p>
            <a:r>
              <a:rPr lang="en-US" sz="1350" dirty="0"/>
              <a:t>Rich Feature Hierarchies for Accurate Object Detection and Semantic Segmentation</a:t>
            </a:r>
            <a:br>
              <a:rPr lang="en-US" sz="1350" dirty="0"/>
            </a:br>
            <a:r>
              <a:rPr lang="en-US" sz="1350" b="1" dirty="0">
                <a:solidFill>
                  <a:srgbClr val="000000"/>
                </a:solidFill>
                <a:latin typeface="Lato" charset="0"/>
              </a:rPr>
              <a:t>R. </a:t>
            </a:r>
            <a:r>
              <a:rPr lang="en-US" sz="1350" b="1" dirty="0" err="1">
                <a:solidFill>
                  <a:srgbClr val="000000"/>
                </a:solidFill>
                <a:latin typeface="Lato" charset="0"/>
              </a:rPr>
              <a:t>Girshick</a:t>
            </a:r>
            <a:r>
              <a:rPr lang="en-US" sz="1350" dirty="0">
                <a:solidFill>
                  <a:srgbClr val="000000"/>
                </a:solidFill>
                <a:latin typeface="Lato" charset="0"/>
              </a:rPr>
              <a:t>, J. Donahue, T. Darrell, J. Malik</a:t>
            </a:r>
            <a:br>
              <a:rPr lang="en-US" sz="1350" dirty="0"/>
            </a:br>
            <a:r>
              <a:rPr lang="en-US" sz="1350" dirty="0">
                <a:solidFill>
                  <a:srgbClr val="000000"/>
                </a:solidFill>
                <a:latin typeface="Lato" charset="0"/>
              </a:rPr>
              <a:t>IEEE Conference on Computer Vision and Pattern Recognition (CVPR), 2014</a:t>
            </a:r>
            <a:endParaRPr lang="en-US" sz="1350" dirty="0"/>
          </a:p>
        </p:txBody>
      </p:sp>
      <p:sp>
        <p:nvSpPr>
          <p:cNvPr id="11" name="TextBox 10"/>
          <p:cNvSpPr txBox="1"/>
          <p:nvPr/>
        </p:nvSpPr>
        <p:spPr>
          <a:xfrm>
            <a:off x="7391400" y="5515273"/>
            <a:ext cx="1752600" cy="507831"/>
          </a:xfrm>
          <a:prstGeom prst="rect">
            <a:avLst/>
          </a:prstGeom>
          <a:noFill/>
        </p:spPr>
        <p:txBody>
          <a:bodyPr wrap="square" rtlCol="0">
            <a:spAutoFit/>
          </a:bodyPr>
          <a:lstStyle/>
          <a:p>
            <a:r>
              <a:rPr lang="en-US" sz="1350" dirty="0"/>
              <a:t>Slide credit : Ross </a:t>
            </a:r>
            <a:r>
              <a:rPr lang="en-US" sz="1350" dirty="0" err="1"/>
              <a:t>Girshick</a:t>
            </a:r>
            <a:endParaRPr lang="en-US" sz="1350" dirty="0"/>
          </a:p>
        </p:txBody>
      </p:sp>
    </p:spTree>
    <p:extLst>
      <p:ext uri="{BB962C8B-B14F-4D97-AF65-F5344CB8AC3E}">
        <p14:creationId xmlns:p14="http://schemas.microsoft.com/office/powerpoint/2010/main" val="887185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Semantic Segmentation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04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Task</a:t>
            </a:r>
          </a:p>
        </p:txBody>
      </p:sp>
      <p:pic>
        <p:nvPicPr>
          <p:cNvPr id="4" name="Picture 3"/>
          <p:cNvPicPr>
            <a:picLocks noChangeAspect="1"/>
          </p:cNvPicPr>
          <p:nvPr/>
        </p:nvPicPr>
        <p:blipFill>
          <a:blip r:embed="rId2"/>
          <a:stretch>
            <a:fillRect/>
          </a:stretch>
        </p:blipFill>
        <p:spPr>
          <a:xfrm>
            <a:off x="234950" y="2482849"/>
            <a:ext cx="3253317" cy="2439988"/>
          </a:xfrm>
          <a:prstGeom prst="rect">
            <a:avLst/>
          </a:prstGeom>
        </p:spPr>
      </p:pic>
      <p:pic>
        <p:nvPicPr>
          <p:cNvPr id="5" name="Picture 4"/>
          <p:cNvPicPr>
            <a:picLocks noChangeAspect="1"/>
          </p:cNvPicPr>
          <p:nvPr/>
        </p:nvPicPr>
        <p:blipFill>
          <a:blip r:embed="rId3"/>
          <a:stretch>
            <a:fillRect/>
          </a:stretch>
        </p:blipFill>
        <p:spPr>
          <a:xfrm>
            <a:off x="3638550" y="2482848"/>
            <a:ext cx="3253317" cy="2439988"/>
          </a:xfrm>
          <a:prstGeom prst="rect">
            <a:avLst/>
          </a:prstGeom>
        </p:spPr>
      </p:pic>
      <p:grpSp>
        <p:nvGrpSpPr>
          <p:cNvPr id="8" name="Group 7"/>
          <p:cNvGrpSpPr/>
          <p:nvPr/>
        </p:nvGrpSpPr>
        <p:grpSpPr>
          <a:xfrm>
            <a:off x="7042150" y="2571747"/>
            <a:ext cx="1612900" cy="300082"/>
            <a:chOff x="9347200" y="2167464"/>
            <a:chExt cx="2150533" cy="400109"/>
          </a:xfrm>
        </p:grpSpPr>
        <p:sp>
          <p:nvSpPr>
            <p:cNvPr id="6" name="Rectangle 5"/>
            <p:cNvSpPr/>
            <p:nvPr/>
          </p:nvSpPr>
          <p:spPr>
            <a:xfrm>
              <a:off x="9347200" y="2167464"/>
              <a:ext cx="389467" cy="389469"/>
            </a:xfrm>
            <a:prstGeom prst="rect">
              <a:avLst/>
            </a:prstGeom>
            <a:solidFill>
              <a:srgbClr val="2319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9872133" y="2167464"/>
              <a:ext cx="1625600" cy="400109"/>
            </a:xfrm>
            <a:prstGeom prst="rect">
              <a:avLst/>
            </a:prstGeom>
            <a:noFill/>
          </p:spPr>
          <p:txBody>
            <a:bodyPr wrap="square" rtlCol="0">
              <a:spAutoFit/>
            </a:bodyPr>
            <a:lstStyle/>
            <a:p>
              <a:r>
                <a:rPr lang="en-US" sz="1350" dirty="0"/>
                <a:t>person</a:t>
              </a:r>
            </a:p>
          </p:txBody>
        </p:sp>
      </p:grpSp>
      <p:grpSp>
        <p:nvGrpSpPr>
          <p:cNvPr id="9" name="Group 8"/>
          <p:cNvGrpSpPr/>
          <p:nvPr/>
        </p:nvGrpSpPr>
        <p:grpSpPr>
          <a:xfrm>
            <a:off x="7042150" y="2863848"/>
            <a:ext cx="1612900" cy="300082"/>
            <a:chOff x="9347200" y="2167464"/>
            <a:chExt cx="2150533" cy="400109"/>
          </a:xfrm>
        </p:grpSpPr>
        <p:sp>
          <p:nvSpPr>
            <p:cNvPr id="10" name="Rectangle 9"/>
            <p:cNvSpPr/>
            <p:nvPr/>
          </p:nvSpPr>
          <p:spPr>
            <a:xfrm>
              <a:off x="9347200" y="2167464"/>
              <a:ext cx="389467" cy="389469"/>
            </a:xfrm>
            <a:prstGeom prst="rect">
              <a:avLst/>
            </a:prstGeom>
            <a:solidFill>
              <a:srgbClr val="2C1F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9872133" y="2167464"/>
              <a:ext cx="1625600" cy="400109"/>
            </a:xfrm>
            <a:prstGeom prst="rect">
              <a:avLst/>
            </a:prstGeom>
            <a:noFill/>
          </p:spPr>
          <p:txBody>
            <a:bodyPr wrap="square" rtlCol="0">
              <a:spAutoFit/>
            </a:bodyPr>
            <a:lstStyle/>
            <a:p>
              <a:r>
                <a:rPr lang="en-US" sz="1350" dirty="0"/>
                <a:t>grass</a:t>
              </a:r>
            </a:p>
          </p:txBody>
        </p:sp>
      </p:grpSp>
      <p:grpSp>
        <p:nvGrpSpPr>
          <p:cNvPr id="12" name="Group 11"/>
          <p:cNvGrpSpPr/>
          <p:nvPr/>
        </p:nvGrpSpPr>
        <p:grpSpPr>
          <a:xfrm>
            <a:off x="7042150" y="3168648"/>
            <a:ext cx="1612901" cy="300082"/>
            <a:chOff x="9347200" y="2167464"/>
            <a:chExt cx="2150533" cy="418291"/>
          </a:xfrm>
        </p:grpSpPr>
        <p:sp>
          <p:nvSpPr>
            <p:cNvPr id="13" name="Rectangle 12"/>
            <p:cNvSpPr/>
            <p:nvPr/>
          </p:nvSpPr>
          <p:spPr>
            <a:xfrm>
              <a:off x="9347200" y="2167464"/>
              <a:ext cx="389467" cy="389469"/>
            </a:xfrm>
            <a:prstGeom prst="rect">
              <a:avLst/>
            </a:prstGeom>
            <a:solidFill>
              <a:srgbClr val="B2F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9872133" y="2167464"/>
              <a:ext cx="1625600" cy="418291"/>
            </a:xfrm>
            <a:prstGeom prst="rect">
              <a:avLst/>
            </a:prstGeom>
            <a:noFill/>
          </p:spPr>
          <p:txBody>
            <a:bodyPr wrap="square" rtlCol="0">
              <a:spAutoFit/>
            </a:bodyPr>
            <a:lstStyle/>
            <a:p>
              <a:r>
                <a:rPr lang="en-US" sz="1350" dirty="0"/>
                <a:t>trees</a:t>
              </a:r>
            </a:p>
          </p:txBody>
        </p:sp>
      </p:grpSp>
      <p:grpSp>
        <p:nvGrpSpPr>
          <p:cNvPr id="15" name="Group 14"/>
          <p:cNvGrpSpPr/>
          <p:nvPr/>
        </p:nvGrpSpPr>
        <p:grpSpPr>
          <a:xfrm>
            <a:off x="7042150" y="3448053"/>
            <a:ext cx="1612901" cy="300082"/>
            <a:chOff x="9347200" y="2167464"/>
            <a:chExt cx="2150533" cy="418291"/>
          </a:xfrm>
        </p:grpSpPr>
        <p:sp>
          <p:nvSpPr>
            <p:cNvPr id="16" name="Rectangle 15"/>
            <p:cNvSpPr/>
            <p:nvPr/>
          </p:nvSpPr>
          <p:spPr>
            <a:xfrm>
              <a:off x="9347200" y="2167464"/>
              <a:ext cx="389467" cy="389469"/>
            </a:xfrm>
            <a:prstGeom prst="rect">
              <a:avLst/>
            </a:prstGeom>
            <a:solidFill>
              <a:srgbClr val="E7FA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9872133" y="2167464"/>
              <a:ext cx="1625600" cy="418291"/>
            </a:xfrm>
            <a:prstGeom prst="rect">
              <a:avLst/>
            </a:prstGeom>
            <a:noFill/>
          </p:spPr>
          <p:txBody>
            <a:bodyPr wrap="square" rtlCol="0">
              <a:spAutoFit/>
            </a:bodyPr>
            <a:lstStyle/>
            <a:p>
              <a:r>
                <a:rPr lang="en-US" sz="1350" dirty="0"/>
                <a:t>motorbike</a:t>
              </a:r>
            </a:p>
          </p:txBody>
        </p:sp>
      </p:grpSp>
      <p:grpSp>
        <p:nvGrpSpPr>
          <p:cNvPr id="19" name="Group 18"/>
          <p:cNvGrpSpPr/>
          <p:nvPr/>
        </p:nvGrpSpPr>
        <p:grpSpPr>
          <a:xfrm>
            <a:off x="7042150" y="3713012"/>
            <a:ext cx="1612901" cy="300082"/>
            <a:chOff x="9347200" y="2167464"/>
            <a:chExt cx="2150533" cy="418291"/>
          </a:xfrm>
        </p:grpSpPr>
        <p:sp>
          <p:nvSpPr>
            <p:cNvPr id="20" name="Rectangle 19"/>
            <p:cNvSpPr/>
            <p:nvPr/>
          </p:nvSpPr>
          <p:spPr>
            <a:xfrm>
              <a:off x="9347200" y="2167464"/>
              <a:ext cx="389467" cy="3894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9872133" y="2167464"/>
              <a:ext cx="1625600" cy="418291"/>
            </a:xfrm>
            <a:prstGeom prst="rect">
              <a:avLst/>
            </a:prstGeom>
            <a:noFill/>
          </p:spPr>
          <p:txBody>
            <a:bodyPr wrap="square" rtlCol="0">
              <a:spAutoFit/>
            </a:bodyPr>
            <a:lstStyle/>
            <a:p>
              <a:r>
                <a:rPr lang="en-US" sz="1350" dirty="0"/>
                <a:t>road</a:t>
              </a:r>
            </a:p>
          </p:txBody>
        </p:sp>
      </p:grpSp>
    </p:spTree>
    <p:extLst>
      <p:ext uri="{BB962C8B-B14F-4D97-AF65-F5344CB8AC3E}">
        <p14:creationId xmlns:p14="http://schemas.microsoft.com/office/powerpoint/2010/main" val="285301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metric</a:t>
            </a:r>
          </a:p>
        </p:txBody>
      </p:sp>
      <p:sp>
        <p:nvSpPr>
          <p:cNvPr id="3" name="Content Placeholder 2"/>
          <p:cNvSpPr>
            <a:spLocks noGrp="1"/>
          </p:cNvSpPr>
          <p:nvPr>
            <p:ph idx="1"/>
          </p:nvPr>
        </p:nvSpPr>
        <p:spPr>
          <a:xfrm>
            <a:off x="628649" y="2226469"/>
            <a:ext cx="4337049" cy="4152560"/>
          </a:xfrm>
        </p:spPr>
        <p:txBody>
          <a:bodyPr>
            <a:normAutofit lnSpcReduction="10000"/>
          </a:bodyPr>
          <a:lstStyle/>
          <a:p>
            <a:r>
              <a:rPr lang="en-US" dirty="0"/>
              <a:t>Pixel classification!</a:t>
            </a:r>
          </a:p>
          <a:p>
            <a:r>
              <a:rPr lang="en-US" dirty="0"/>
              <a:t>Accuracy?</a:t>
            </a:r>
          </a:p>
          <a:p>
            <a:pPr lvl="1"/>
            <a:r>
              <a:rPr lang="en-US" dirty="0"/>
              <a:t>Heavily unbalanced</a:t>
            </a:r>
          </a:p>
          <a:p>
            <a:pPr lvl="1"/>
            <a:r>
              <a:rPr lang="en-US" dirty="0"/>
              <a:t>Common classes are over-emphasized</a:t>
            </a:r>
          </a:p>
          <a:p>
            <a:r>
              <a:rPr lang="en-US" i="1" dirty="0"/>
              <a:t>Intersection over Union</a:t>
            </a:r>
          </a:p>
          <a:p>
            <a:pPr lvl="1"/>
            <a:r>
              <a:rPr lang="en-US" dirty="0"/>
              <a:t>Average across classes and images</a:t>
            </a:r>
          </a:p>
          <a:p>
            <a:r>
              <a:rPr lang="en-US" dirty="0"/>
              <a:t>Per-class accuracy</a:t>
            </a:r>
          </a:p>
          <a:p>
            <a:pPr lvl="1"/>
            <a:r>
              <a:rPr lang="en-US" dirty="0"/>
              <a:t>Compute accuracy for every class and then average</a:t>
            </a:r>
          </a:p>
          <a:p>
            <a:endParaRPr lang="en-US" i="1" dirty="0"/>
          </a:p>
        </p:txBody>
      </p:sp>
      <p:sp>
        <p:nvSpPr>
          <p:cNvPr id="4" name="Rectangle 3"/>
          <p:cNvSpPr/>
          <p:nvPr/>
        </p:nvSpPr>
        <p:spPr>
          <a:xfrm>
            <a:off x="5092701" y="2125266"/>
            <a:ext cx="2984500" cy="209748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5676900" y="2622550"/>
            <a:ext cx="508000" cy="104140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6769100" y="2653307"/>
            <a:ext cx="508000" cy="1041401"/>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rot="5400000">
            <a:off x="6318249" y="2415679"/>
            <a:ext cx="508000" cy="2044700"/>
          </a:xfrm>
          <a:prstGeom prst="ellipse">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53805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vs Stuff</a:t>
            </a:r>
          </a:p>
        </p:txBody>
      </p:sp>
      <p:sp>
        <p:nvSpPr>
          <p:cNvPr id="4" name="Content Placeholder 3"/>
          <p:cNvSpPr>
            <a:spLocks noGrp="1"/>
          </p:cNvSpPr>
          <p:nvPr>
            <p:ph sz="half" idx="1"/>
          </p:nvPr>
        </p:nvSpPr>
        <p:spPr>
          <a:xfrm>
            <a:off x="628650" y="1870869"/>
            <a:ext cx="3886200" cy="3263504"/>
          </a:xfrm>
        </p:spPr>
        <p:txBody>
          <a:bodyPr>
            <a:normAutofit fontScale="62500" lnSpcReduction="20000"/>
          </a:bodyPr>
          <a:lstStyle/>
          <a:p>
            <a:pPr marL="0" indent="0">
              <a:buNone/>
            </a:pPr>
            <a:r>
              <a:rPr lang="en-US" dirty="0"/>
              <a:t>THINGS</a:t>
            </a:r>
          </a:p>
          <a:p>
            <a:r>
              <a:rPr lang="en-US" dirty="0"/>
              <a:t>Person, cat, horse, </a:t>
            </a:r>
            <a:r>
              <a:rPr lang="en-US" dirty="0" err="1"/>
              <a:t>etc</a:t>
            </a:r>
            <a:endParaRPr lang="en-US" dirty="0"/>
          </a:p>
          <a:p>
            <a:r>
              <a:rPr lang="en-US" dirty="0"/>
              <a:t>Constrained shape</a:t>
            </a:r>
          </a:p>
          <a:p>
            <a:r>
              <a:rPr lang="en-US" dirty="0"/>
              <a:t>Individual instances with separate identity</a:t>
            </a:r>
          </a:p>
          <a:p>
            <a:r>
              <a:rPr lang="en-US" dirty="0"/>
              <a:t>May need to look at objects</a:t>
            </a:r>
          </a:p>
        </p:txBody>
      </p:sp>
      <p:sp>
        <p:nvSpPr>
          <p:cNvPr id="5" name="Content Placeholder 4"/>
          <p:cNvSpPr>
            <a:spLocks noGrp="1"/>
          </p:cNvSpPr>
          <p:nvPr>
            <p:ph sz="half" idx="2"/>
          </p:nvPr>
        </p:nvSpPr>
        <p:spPr>
          <a:xfrm>
            <a:off x="4629150" y="1870869"/>
            <a:ext cx="3886200" cy="1996281"/>
          </a:xfrm>
        </p:spPr>
        <p:txBody>
          <a:bodyPr>
            <a:normAutofit fontScale="62500" lnSpcReduction="20000"/>
          </a:bodyPr>
          <a:lstStyle/>
          <a:p>
            <a:pPr marL="0" indent="0">
              <a:buNone/>
            </a:pPr>
            <a:r>
              <a:rPr lang="en-US" dirty="0"/>
              <a:t>STUFF</a:t>
            </a:r>
          </a:p>
          <a:p>
            <a:r>
              <a:rPr lang="en-US" dirty="0"/>
              <a:t>Road, grass, sky </a:t>
            </a:r>
            <a:r>
              <a:rPr lang="en-US" dirty="0" err="1"/>
              <a:t>etc</a:t>
            </a:r>
            <a:endParaRPr lang="en-US" dirty="0"/>
          </a:p>
          <a:p>
            <a:r>
              <a:rPr lang="en-US" dirty="0"/>
              <a:t>Amorphous, no shape</a:t>
            </a:r>
          </a:p>
          <a:p>
            <a:r>
              <a:rPr lang="en-US" dirty="0"/>
              <a:t>No notion of instances</a:t>
            </a:r>
          </a:p>
          <a:p>
            <a:r>
              <a:rPr lang="en-US" dirty="0"/>
              <a:t>Can be done at pixel level</a:t>
            </a:r>
          </a:p>
          <a:p>
            <a:r>
              <a:rPr lang="en-US" dirty="0"/>
              <a:t>“texture”</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3688" y="4019550"/>
            <a:ext cx="1485900" cy="1981200"/>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9151" y="4138843"/>
            <a:ext cx="3101975" cy="1742615"/>
          </a:xfrm>
          <a:prstGeom prst="rect">
            <a:avLst/>
          </a:prstGeom>
        </p:spPr>
      </p:pic>
    </p:spTree>
    <p:extLst>
      <p:ext uri="{BB962C8B-B14F-4D97-AF65-F5344CB8AC3E}">
        <p14:creationId xmlns:p14="http://schemas.microsoft.com/office/powerpoint/2010/main" val="2439601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in data collection</a:t>
            </a:r>
          </a:p>
        </p:txBody>
      </p:sp>
      <p:sp>
        <p:nvSpPr>
          <p:cNvPr id="3" name="Content Placeholder 2"/>
          <p:cNvSpPr>
            <a:spLocks noGrp="1"/>
          </p:cNvSpPr>
          <p:nvPr>
            <p:ph idx="1"/>
          </p:nvPr>
        </p:nvSpPr>
        <p:spPr>
          <a:xfrm>
            <a:off x="628650" y="2226469"/>
            <a:ext cx="7886700" cy="3774281"/>
          </a:xfrm>
        </p:spPr>
        <p:txBody>
          <a:bodyPr>
            <a:normAutofit fontScale="92500" lnSpcReduction="10000"/>
          </a:bodyPr>
          <a:lstStyle/>
          <a:p>
            <a:r>
              <a:rPr lang="en-US" dirty="0"/>
              <a:t>Precise localization is hard to annotate</a:t>
            </a:r>
          </a:p>
          <a:p>
            <a:endParaRPr lang="en-US" dirty="0"/>
          </a:p>
          <a:p>
            <a:r>
              <a:rPr lang="en-US" dirty="0"/>
              <a:t>Annotating every pixel leads to heavy tails</a:t>
            </a:r>
          </a:p>
          <a:p>
            <a:endParaRPr lang="en-US" dirty="0"/>
          </a:p>
          <a:p>
            <a:r>
              <a:rPr lang="en-US" dirty="0"/>
              <a:t>Common solution: annotate few classes (often things), mark rest as “Other”</a:t>
            </a:r>
          </a:p>
          <a:p>
            <a:endParaRPr lang="en-US" dirty="0"/>
          </a:p>
          <a:p>
            <a:r>
              <a:rPr lang="en-US" dirty="0"/>
              <a:t>Common datasets: PASCAL VOC 2012 (~1500 images, 20 categories), COCO (~100k images, 20 categories)</a:t>
            </a:r>
          </a:p>
        </p:txBody>
      </p:sp>
    </p:spTree>
    <p:extLst>
      <p:ext uri="{BB962C8B-B14F-4D97-AF65-F5344CB8AC3E}">
        <p14:creationId xmlns:p14="http://schemas.microsoft.com/office/powerpoint/2010/main" val="3459831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a:t>
            </a:r>
            <a:r>
              <a:rPr lang="en-US" dirty="0" err="1"/>
              <a:t>convnet</a:t>
            </a:r>
            <a:r>
              <a:rPr lang="en-US" dirty="0"/>
              <a:t> semantic segmentation</a:t>
            </a:r>
          </a:p>
        </p:txBody>
      </p:sp>
      <p:sp>
        <p:nvSpPr>
          <p:cNvPr id="6" name="Content Placeholder 5"/>
          <p:cNvSpPr>
            <a:spLocks noGrp="1"/>
          </p:cNvSpPr>
          <p:nvPr>
            <p:ph idx="1"/>
          </p:nvPr>
        </p:nvSpPr>
        <p:spPr/>
        <p:txBody>
          <a:bodyPr/>
          <a:lstStyle/>
          <a:p>
            <a:r>
              <a:rPr lang="en-US" dirty="0"/>
              <a:t>Things</a:t>
            </a:r>
          </a:p>
          <a:p>
            <a:pPr lvl="1"/>
            <a:r>
              <a:rPr lang="en-US" dirty="0"/>
              <a:t>Do object detection, then segment out detected objects</a:t>
            </a:r>
          </a:p>
          <a:p>
            <a:r>
              <a:rPr lang="en-US" dirty="0"/>
              <a:t>Stuff</a:t>
            </a:r>
          </a:p>
          <a:p>
            <a:pPr lvl="1"/>
            <a:r>
              <a:rPr lang="en-US" dirty="0"/>
              <a:t>”Texture classification”</a:t>
            </a:r>
          </a:p>
          <a:p>
            <a:pPr lvl="1"/>
            <a:r>
              <a:rPr lang="en-US" dirty="0"/>
              <a:t>Compute histograms of filter responses</a:t>
            </a:r>
          </a:p>
          <a:p>
            <a:pPr lvl="1"/>
            <a:r>
              <a:rPr lang="en-US" dirty="0"/>
              <a:t>Classify local image patches</a:t>
            </a:r>
          </a:p>
        </p:txBody>
      </p:sp>
    </p:spTree>
    <p:extLst>
      <p:ext uri="{BB962C8B-B14F-4D97-AF65-F5344CB8AC3E}">
        <p14:creationId xmlns:p14="http://schemas.microsoft.com/office/powerpoint/2010/main" val="250776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2908300" y="2368550"/>
            <a:ext cx="3022600" cy="2794000"/>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a:off x="2908300" y="5429250"/>
            <a:ext cx="28829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22749" y="5429250"/>
            <a:ext cx="393700" cy="300082"/>
          </a:xfrm>
          <a:prstGeom prst="rect">
            <a:avLst/>
          </a:prstGeom>
          <a:noFill/>
        </p:spPr>
        <p:txBody>
          <a:bodyPr wrap="square" rtlCol="0">
            <a:spAutoFit/>
          </a:bodyPr>
          <a:lstStyle/>
          <a:p>
            <a:pPr algn="ctr"/>
            <a:r>
              <a:rPr lang="en-US" sz="1350" dirty="0"/>
              <a:t>h</a:t>
            </a:r>
          </a:p>
        </p:txBody>
      </p:sp>
      <p:cxnSp>
        <p:nvCxnSpPr>
          <p:cNvPr id="8" name="Straight Arrow Connector 7"/>
          <p:cNvCxnSpPr/>
          <p:nvPr/>
        </p:nvCxnSpPr>
        <p:spPr>
          <a:xfrm>
            <a:off x="2794000" y="2469158"/>
            <a:ext cx="0" cy="269339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00300" y="3538854"/>
            <a:ext cx="393700" cy="300082"/>
          </a:xfrm>
          <a:prstGeom prst="rect">
            <a:avLst/>
          </a:prstGeom>
          <a:noFill/>
        </p:spPr>
        <p:txBody>
          <a:bodyPr wrap="square" rtlCol="0">
            <a:spAutoFit/>
          </a:bodyPr>
          <a:lstStyle/>
          <a:p>
            <a:pPr algn="ctr"/>
            <a:r>
              <a:rPr lang="en-US" sz="1350" dirty="0"/>
              <a:t>w</a:t>
            </a:r>
          </a:p>
        </p:txBody>
      </p:sp>
      <p:cxnSp>
        <p:nvCxnSpPr>
          <p:cNvPr id="13" name="Straight Arrow Connector 12"/>
          <p:cNvCxnSpPr/>
          <p:nvPr/>
        </p:nvCxnSpPr>
        <p:spPr>
          <a:xfrm flipV="1">
            <a:off x="5829301" y="5124451"/>
            <a:ext cx="177800" cy="177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22949" y="5162550"/>
            <a:ext cx="393700" cy="300082"/>
          </a:xfrm>
          <a:prstGeom prst="rect">
            <a:avLst/>
          </a:prstGeom>
          <a:noFill/>
        </p:spPr>
        <p:txBody>
          <a:bodyPr wrap="square" rtlCol="0">
            <a:spAutoFit/>
          </a:bodyPr>
          <a:lstStyle/>
          <a:p>
            <a:pPr algn="ctr"/>
            <a:r>
              <a:rPr lang="en-US" sz="1350" dirty="0"/>
              <a:t>3</a:t>
            </a:r>
          </a:p>
        </p:txBody>
      </p:sp>
    </p:spTree>
    <p:extLst>
      <p:ext uri="{BB962C8B-B14F-4D97-AF65-F5344CB8AC3E}">
        <p14:creationId xmlns:p14="http://schemas.microsoft.com/office/powerpoint/2010/main" val="3503445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2908300" y="2368550"/>
            <a:ext cx="3022600" cy="2794000"/>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a:off x="2730500" y="5226050"/>
            <a:ext cx="6096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89249" y="5238750"/>
            <a:ext cx="393700" cy="507831"/>
          </a:xfrm>
          <a:prstGeom prst="rect">
            <a:avLst/>
          </a:prstGeom>
          <a:noFill/>
        </p:spPr>
        <p:txBody>
          <a:bodyPr wrap="square" rtlCol="0">
            <a:spAutoFit/>
          </a:bodyPr>
          <a:lstStyle/>
          <a:p>
            <a:pPr algn="ctr"/>
            <a:r>
              <a:rPr lang="en-US" sz="1350"/>
              <a:t>h/4</a:t>
            </a:r>
            <a:endParaRPr lang="en-US" sz="1350" dirty="0"/>
          </a:p>
        </p:txBody>
      </p:sp>
      <p:cxnSp>
        <p:nvCxnSpPr>
          <p:cNvPr id="8" name="Straight Arrow Connector 7"/>
          <p:cNvCxnSpPr/>
          <p:nvPr/>
        </p:nvCxnSpPr>
        <p:spPr>
          <a:xfrm>
            <a:off x="2641600" y="4400551"/>
            <a:ext cx="0" cy="6857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97099" y="4631055"/>
            <a:ext cx="469901" cy="300082"/>
          </a:xfrm>
          <a:prstGeom prst="rect">
            <a:avLst/>
          </a:prstGeom>
          <a:noFill/>
        </p:spPr>
        <p:txBody>
          <a:bodyPr wrap="square" rtlCol="0">
            <a:spAutoFit/>
          </a:bodyPr>
          <a:lstStyle/>
          <a:p>
            <a:pPr algn="ctr"/>
            <a:r>
              <a:rPr lang="en-US" sz="1350"/>
              <a:t>w/4</a:t>
            </a:r>
            <a:endParaRPr lang="en-US" sz="1350" dirty="0"/>
          </a:p>
        </p:txBody>
      </p:sp>
      <p:sp>
        <p:nvSpPr>
          <p:cNvPr id="10" name="Cube 9"/>
          <p:cNvSpPr/>
          <p:nvPr/>
        </p:nvSpPr>
        <p:spPr>
          <a:xfrm>
            <a:off x="3340101" y="2813049"/>
            <a:ext cx="1803400" cy="1790701"/>
          </a:xfrm>
          <a:prstGeom prst="cube">
            <a:avLst>
              <a:gd name="adj" fmla="val 166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ube 10"/>
          <p:cNvSpPr/>
          <p:nvPr/>
        </p:nvSpPr>
        <p:spPr>
          <a:xfrm>
            <a:off x="2997201" y="3168649"/>
            <a:ext cx="1803400" cy="1790701"/>
          </a:xfrm>
          <a:prstGeom prst="cube">
            <a:avLst>
              <a:gd name="adj" fmla="val 166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ube 13"/>
          <p:cNvSpPr/>
          <p:nvPr/>
        </p:nvSpPr>
        <p:spPr>
          <a:xfrm>
            <a:off x="3086101" y="3752851"/>
            <a:ext cx="927099" cy="9524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ube 14"/>
          <p:cNvSpPr/>
          <p:nvPr/>
        </p:nvSpPr>
        <p:spPr>
          <a:xfrm>
            <a:off x="2717801" y="4121152"/>
            <a:ext cx="927099" cy="9524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3181350" y="4044950"/>
            <a:ext cx="393700" cy="300082"/>
          </a:xfrm>
          <a:prstGeom prst="rect">
            <a:avLst/>
          </a:prstGeom>
          <a:noFill/>
        </p:spPr>
        <p:txBody>
          <a:bodyPr wrap="square" rtlCol="0">
            <a:spAutoFit/>
          </a:bodyPr>
          <a:lstStyle/>
          <a:p>
            <a:pPr algn="ctr"/>
            <a:r>
              <a:rPr lang="en-US" sz="1350" dirty="0">
                <a:solidFill>
                  <a:schemeClr val="bg1"/>
                </a:solidFill>
              </a:rPr>
              <a:t>c</a:t>
            </a:r>
          </a:p>
        </p:txBody>
      </p:sp>
      <p:cxnSp>
        <p:nvCxnSpPr>
          <p:cNvPr id="13" name="Straight Arrow Connector 12"/>
          <p:cNvCxnSpPr/>
          <p:nvPr/>
        </p:nvCxnSpPr>
        <p:spPr>
          <a:xfrm flipV="1">
            <a:off x="3276601" y="4121150"/>
            <a:ext cx="292100" cy="29210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9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1" grpId="0" animBg="1"/>
      <p:bldP spid="14" grpId="0" animBg="1"/>
      <p:bldP spid="15" grpId="0" animBg="1"/>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be 20"/>
          <p:cNvSpPr/>
          <p:nvPr/>
        </p:nvSpPr>
        <p:spPr>
          <a:xfrm>
            <a:off x="3657600" y="2165350"/>
            <a:ext cx="1460500" cy="1460501"/>
          </a:xfrm>
          <a:prstGeom prst="cube">
            <a:avLst>
              <a:gd name="adj" fmla="val 63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dirty="0"/>
              <a:t>Semantic segmentation using convolutional networks</a:t>
            </a:r>
          </a:p>
        </p:txBody>
      </p:sp>
      <p:sp>
        <p:nvSpPr>
          <p:cNvPr id="8" name="Cube 7"/>
          <p:cNvSpPr/>
          <p:nvPr/>
        </p:nvSpPr>
        <p:spPr>
          <a:xfrm>
            <a:off x="3657600" y="2089151"/>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5753101" y="2063751"/>
            <a:ext cx="977900" cy="965200"/>
            <a:chOff x="4775200" y="2099733"/>
            <a:chExt cx="1303867" cy="1286933"/>
          </a:xfrm>
        </p:grpSpPr>
        <p:sp>
          <p:nvSpPr>
            <p:cNvPr id="9" name="TextBox 8"/>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3644900"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3644900" y="5264150"/>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38650" y="5276848"/>
            <a:ext cx="393700" cy="507831"/>
          </a:xfrm>
          <a:prstGeom prst="rect">
            <a:avLst/>
          </a:prstGeom>
          <a:noFill/>
        </p:spPr>
        <p:txBody>
          <a:bodyPr wrap="square" rtlCol="0">
            <a:spAutoFit/>
          </a:bodyPr>
          <a:lstStyle/>
          <a:p>
            <a:pPr algn="ctr"/>
            <a:r>
              <a:rPr lang="en-US" sz="1350"/>
              <a:t>h/4</a:t>
            </a:r>
            <a:endParaRPr lang="en-US" sz="1350" dirty="0"/>
          </a:p>
        </p:txBody>
      </p:sp>
      <p:cxnSp>
        <p:nvCxnSpPr>
          <p:cNvPr id="6" name="Straight Arrow Connector 5"/>
          <p:cNvCxnSpPr/>
          <p:nvPr/>
        </p:nvCxnSpPr>
        <p:spPr>
          <a:xfrm>
            <a:off x="3530600" y="3092450"/>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6100" y="3830956"/>
            <a:ext cx="469901" cy="300082"/>
          </a:xfrm>
          <a:prstGeom prst="rect">
            <a:avLst/>
          </a:prstGeom>
          <a:noFill/>
        </p:spPr>
        <p:txBody>
          <a:bodyPr wrap="square" rtlCol="0">
            <a:spAutoFit/>
          </a:bodyPr>
          <a:lstStyle/>
          <a:p>
            <a:pPr algn="ctr"/>
            <a:r>
              <a:rPr lang="en-US" sz="1350"/>
              <a:t>w/4</a:t>
            </a:r>
            <a:endParaRPr lang="en-US" sz="1350" dirty="0"/>
          </a:p>
        </p:txBody>
      </p:sp>
    </p:spTree>
    <p:extLst>
      <p:ext uri="{BB962C8B-B14F-4D97-AF65-F5344CB8AC3E}">
        <p14:creationId xmlns:p14="http://schemas.microsoft.com/office/powerpoint/2010/main" val="1283547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cxnSp>
        <p:nvCxnSpPr>
          <p:cNvPr id="4" name="Straight Arrow Connector 3"/>
          <p:cNvCxnSpPr/>
          <p:nvPr/>
        </p:nvCxnSpPr>
        <p:spPr>
          <a:xfrm>
            <a:off x="3644900" y="5264150"/>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438650" y="5276848"/>
            <a:ext cx="393700" cy="507831"/>
          </a:xfrm>
          <a:prstGeom prst="rect">
            <a:avLst/>
          </a:prstGeom>
          <a:noFill/>
        </p:spPr>
        <p:txBody>
          <a:bodyPr wrap="square" rtlCol="0">
            <a:spAutoFit/>
          </a:bodyPr>
          <a:lstStyle/>
          <a:p>
            <a:pPr algn="ctr"/>
            <a:r>
              <a:rPr lang="en-US" sz="1350"/>
              <a:t>h/4</a:t>
            </a:r>
            <a:endParaRPr lang="en-US" sz="1350" dirty="0"/>
          </a:p>
        </p:txBody>
      </p:sp>
      <p:cxnSp>
        <p:nvCxnSpPr>
          <p:cNvPr id="6" name="Straight Arrow Connector 5"/>
          <p:cNvCxnSpPr/>
          <p:nvPr/>
        </p:nvCxnSpPr>
        <p:spPr>
          <a:xfrm>
            <a:off x="3530600" y="3092450"/>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6100" y="3830956"/>
            <a:ext cx="469901" cy="300082"/>
          </a:xfrm>
          <a:prstGeom prst="rect">
            <a:avLst/>
          </a:prstGeom>
          <a:noFill/>
        </p:spPr>
        <p:txBody>
          <a:bodyPr wrap="square" rtlCol="0">
            <a:spAutoFit/>
          </a:bodyPr>
          <a:lstStyle/>
          <a:p>
            <a:pPr algn="ctr"/>
            <a:r>
              <a:rPr lang="en-US" sz="1350"/>
              <a:t>w/4</a:t>
            </a:r>
            <a:endParaRPr lang="en-US" sz="1350" dirty="0"/>
          </a:p>
        </p:txBody>
      </p:sp>
      <p:sp>
        <p:nvSpPr>
          <p:cNvPr id="8" name="Cube 7"/>
          <p:cNvSpPr/>
          <p:nvPr/>
        </p:nvSpPr>
        <p:spPr>
          <a:xfrm>
            <a:off x="3657600" y="2089151"/>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5753101" y="2063751"/>
            <a:ext cx="977900" cy="965200"/>
            <a:chOff x="4775200" y="2099733"/>
            <a:chExt cx="1303867" cy="1286933"/>
          </a:xfrm>
        </p:grpSpPr>
        <p:sp>
          <p:nvSpPr>
            <p:cNvPr id="9" name="TextBox 8"/>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3644900"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Cube 20"/>
          <p:cNvSpPr/>
          <p:nvPr/>
        </p:nvSpPr>
        <p:spPr>
          <a:xfrm>
            <a:off x="2743200" y="3079750"/>
            <a:ext cx="1460500" cy="1460501"/>
          </a:xfrm>
          <a:prstGeom prst="cube">
            <a:avLst>
              <a:gd name="adj" fmla="val 6394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C61F3666-7C16-E64D-B5AA-7E0539CE5D26}"/>
              </a:ext>
            </a:extLst>
          </p:cNvPr>
          <p:cNvSpPr txBox="1"/>
          <p:nvPr/>
        </p:nvSpPr>
        <p:spPr>
          <a:xfrm>
            <a:off x="228600" y="4016829"/>
            <a:ext cx="1807029" cy="1200329"/>
          </a:xfrm>
          <a:prstGeom prst="rect">
            <a:avLst/>
          </a:prstGeom>
          <a:noFill/>
        </p:spPr>
        <p:txBody>
          <a:bodyPr wrap="square" rtlCol="0">
            <a:spAutoFit/>
          </a:bodyPr>
          <a:lstStyle/>
          <a:p>
            <a:r>
              <a:rPr lang="en-US" dirty="0"/>
              <a:t>Can be considered as a feature vector for a pixel</a:t>
            </a:r>
          </a:p>
        </p:txBody>
      </p:sp>
      <p:cxnSp>
        <p:nvCxnSpPr>
          <p:cNvPr id="12" name="Straight Arrow Connector 11">
            <a:extLst>
              <a:ext uri="{FF2B5EF4-FFF2-40B4-BE49-F238E27FC236}">
                <a16:creationId xmlns:a16="http://schemas.microsoft.com/office/drawing/2014/main" id="{CC27EE6C-9237-784E-BA10-0516CC132EDB}"/>
              </a:ext>
            </a:extLst>
          </p:cNvPr>
          <p:cNvCxnSpPr>
            <a:stCxn id="3" idx="3"/>
            <a:endCxn id="21" idx="2"/>
          </p:cNvCxnSpPr>
          <p:nvPr/>
        </p:nvCxnSpPr>
        <p:spPr>
          <a:xfrm flipV="1">
            <a:off x="2035629" y="4276922"/>
            <a:ext cx="707571" cy="3400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80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p:txBody>
          <a:bodyPr/>
          <a:lstStyle/>
          <a:p>
            <a:pPr eaLnBrk="1" hangingPunct="1">
              <a:defRPr/>
            </a:pPr>
            <a:r>
              <a:rPr lang="en-US" dirty="0"/>
              <a:t>R-CNN at test time: Step 2</a:t>
            </a:r>
          </a:p>
        </p:txBody>
      </p:sp>
      <p:grpSp>
        <p:nvGrpSpPr>
          <p:cNvPr id="39938" name="Group 4"/>
          <p:cNvGrpSpPr>
            <a:grpSpLocks/>
          </p:cNvGrpSpPr>
          <p:nvPr/>
        </p:nvGrpSpPr>
        <p:grpSpPr bwMode="auto">
          <a:xfrm>
            <a:off x="1186532" y="1674316"/>
            <a:ext cx="6770099" cy="1465865"/>
            <a:chOff x="0" y="0"/>
            <a:chExt cx="8087" cy="1751"/>
          </a:xfrm>
          <a:noFill/>
        </p:grpSpPr>
        <p:sp>
          <p:nvSpPr>
            <p:cNvPr id="39947" name="Rectangle 2"/>
            <p:cNvSpPr>
              <a:spLocks/>
            </p:cNvSpPr>
            <p:nvPr/>
          </p:nvSpPr>
          <p:spPr bwMode="auto">
            <a:xfrm>
              <a:off x="0" y="0"/>
              <a:ext cx="8087" cy="1751"/>
            </a:xfrm>
            <a:prstGeom prst="rect">
              <a:avLst/>
            </a:prstGeom>
            <a:gr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pic>
          <p:nvPicPr>
            <p:cNvPr id="3994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 y="144"/>
              <a:ext cx="7776" cy="1512"/>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39939" name="Rectangle 5"/>
          <p:cNvSpPr>
            <a:spLocks/>
          </p:cNvSpPr>
          <p:nvPr/>
        </p:nvSpPr>
        <p:spPr bwMode="auto">
          <a:xfrm>
            <a:off x="1574974" y="3158748"/>
            <a:ext cx="501676"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Input</a:t>
            </a:r>
          </a:p>
          <a:p>
            <a:r>
              <a:rPr lang="en-US" sz="1582">
                <a:ea typeface="ＭＳ Ｐゴシック" charset="0"/>
                <a:cs typeface="ＭＳ Ｐゴシック" charset="0"/>
              </a:rPr>
              <a:t>image</a:t>
            </a:r>
          </a:p>
        </p:txBody>
      </p:sp>
      <p:sp>
        <p:nvSpPr>
          <p:cNvPr id="39940" name="Rectangle 6"/>
          <p:cNvSpPr>
            <a:spLocks/>
          </p:cNvSpPr>
          <p:nvPr/>
        </p:nvSpPr>
        <p:spPr bwMode="auto">
          <a:xfrm>
            <a:off x="2387017" y="3158748"/>
            <a:ext cx="1933093"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Extract region</a:t>
            </a:r>
          </a:p>
          <a:p>
            <a:r>
              <a:rPr lang="en-US" sz="1582">
                <a:ea typeface="ＭＳ Ｐゴシック" charset="0"/>
                <a:cs typeface="ＭＳ Ｐゴシック" charset="0"/>
              </a:rPr>
              <a:t>proposals (~2k / image)</a:t>
            </a:r>
          </a:p>
        </p:txBody>
      </p:sp>
      <p:sp>
        <p:nvSpPr>
          <p:cNvPr id="39941" name="Rectangle 7"/>
          <p:cNvSpPr>
            <a:spLocks/>
          </p:cNvSpPr>
          <p:nvPr/>
        </p:nvSpPr>
        <p:spPr bwMode="auto">
          <a:xfrm>
            <a:off x="5017368" y="3158748"/>
            <a:ext cx="1171218"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dirty="0">
                <a:solidFill>
                  <a:srgbClr val="C00000"/>
                </a:solidFill>
                <a:ea typeface="ＭＳ Ｐゴシック" charset="0"/>
                <a:cs typeface="ＭＳ Ｐゴシック" charset="0"/>
              </a:rPr>
              <a:t>Compute CNN</a:t>
            </a:r>
          </a:p>
          <a:p>
            <a:r>
              <a:rPr lang="en-US" sz="1582" dirty="0">
                <a:solidFill>
                  <a:srgbClr val="C00000"/>
                </a:solidFill>
                <a:ea typeface="ＭＳ Ｐゴシック" charset="0"/>
                <a:cs typeface="ＭＳ Ｐゴシック" charset="0"/>
              </a:rPr>
              <a:t>features</a:t>
            </a:r>
          </a:p>
        </p:txBody>
      </p:sp>
      <p:sp>
        <p:nvSpPr>
          <p:cNvPr id="39942" name="Line 8"/>
          <p:cNvSpPr>
            <a:spLocks noChangeShapeType="1"/>
          </p:cNvSpPr>
          <p:nvPr/>
        </p:nvSpPr>
        <p:spPr bwMode="auto">
          <a:xfrm flipH="1">
            <a:off x="4417127" y="3402211"/>
            <a:ext cx="544153" cy="0"/>
          </a:xfrm>
          <a:prstGeom prst="line">
            <a:avLst/>
          </a:prstGeom>
          <a:noFill/>
          <a:ln w="25400">
            <a:solidFill>
              <a:srgbClr val="C000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sz="949"/>
          </a:p>
        </p:txBody>
      </p:sp>
      <p:pic>
        <p:nvPicPr>
          <p:cNvPr id="39943"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40111" y="4004965"/>
            <a:ext cx="1741289" cy="1741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39946" name="Rectangle 10"/>
          <p:cNvSpPr>
            <a:spLocks/>
          </p:cNvSpPr>
          <p:nvPr/>
        </p:nvSpPr>
        <p:spPr bwMode="auto">
          <a:xfrm>
            <a:off x="1712268" y="4004965"/>
            <a:ext cx="837158" cy="1373777"/>
          </a:xfrm>
          <a:prstGeom prst="rect">
            <a:avLst/>
          </a:prstGeom>
          <a:noFill/>
          <a:ln w="50800" cap="flat">
            <a:solidFill>
              <a:srgbClr val="FFFF00"/>
            </a:solidFill>
            <a:prstDash val="solid"/>
            <a:miter lim="800000"/>
            <a:headEnd type="none" w="med" len="med"/>
            <a:tailEnd type="none" w="med" len="med"/>
          </a:ln>
          <a:effectLst>
            <a:outerShdw blurRad="38100" dist="25399" dir="5400000" algn="ctr" rotWithShape="0">
              <a:schemeClr val="bg2">
                <a:alpha val="84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949"/>
          </a:p>
        </p:txBody>
      </p:sp>
      <p:sp>
        <p:nvSpPr>
          <p:cNvPr id="39945" name="Rectangle 11"/>
          <p:cNvSpPr>
            <a:spLocks/>
          </p:cNvSpPr>
          <p:nvPr/>
        </p:nvSpPr>
        <p:spPr bwMode="auto">
          <a:xfrm>
            <a:off x="3543133" y="5412697"/>
            <a:ext cx="699807" cy="29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dirty="0">
                <a:solidFill>
                  <a:srgbClr val="FF8000"/>
                </a:solidFill>
                <a:ea typeface="ＭＳ Ｐゴシック" charset="0"/>
                <a:cs typeface="ＭＳ Ｐゴシック" charset="0"/>
              </a:rPr>
              <a:t>a. </a:t>
            </a:r>
            <a:r>
              <a:rPr lang="en-US" sz="1898" dirty="0">
                <a:solidFill>
                  <a:srgbClr val="C00000"/>
                </a:solidFill>
                <a:ea typeface="ＭＳ Ｐゴシック" charset="0"/>
                <a:cs typeface="ＭＳ Ｐゴシック" charset="0"/>
              </a:rPr>
              <a:t>Crop</a:t>
            </a:r>
          </a:p>
        </p:txBody>
      </p:sp>
      <p:pic>
        <p:nvPicPr>
          <p:cNvPr id="2" name="Picture 1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66951" y="3984873"/>
            <a:ext cx="910829" cy="1419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4" name="TextBox 13"/>
          <p:cNvSpPr txBox="1"/>
          <p:nvPr/>
        </p:nvSpPr>
        <p:spPr>
          <a:xfrm>
            <a:off x="7391400" y="5515273"/>
            <a:ext cx="1752600" cy="507831"/>
          </a:xfrm>
          <a:prstGeom prst="rect">
            <a:avLst/>
          </a:prstGeom>
          <a:noFill/>
        </p:spPr>
        <p:txBody>
          <a:bodyPr wrap="square" rtlCol="0">
            <a:spAutoFit/>
          </a:bodyPr>
          <a:lstStyle/>
          <a:p>
            <a:r>
              <a:rPr lang="en-US" sz="1350" dirty="0"/>
              <a:t>Slide credit : Ross </a:t>
            </a:r>
            <a:r>
              <a:rPr lang="en-US" sz="1350" dirty="0" err="1"/>
              <a:t>Girshick</a:t>
            </a:r>
            <a:endParaRPr lang="en-US" sz="1350" dirty="0"/>
          </a:p>
        </p:txBody>
      </p:sp>
    </p:spTree>
    <p:extLst>
      <p:ext uri="{BB962C8B-B14F-4D97-AF65-F5344CB8AC3E}">
        <p14:creationId xmlns:p14="http://schemas.microsoft.com/office/powerpoint/2010/main" val="2717299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215905" y="2089151"/>
            <a:ext cx="3136900" cy="30606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5" name="Table 4"/>
          <p:cNvGraphicFramePr>
            <a:graphicFrameLocks noGrp="1"/>
          </p:cNvGraphicFramePr>
          <p:nvPr>
            <p:extLst/>
          </p:nvPr>
        </p:nvGraphicFramePr>
        <p:xfrm>
          <a:off x="203204" y="31241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p:cNvGrpSpPr/>
          <p:nvPr/>
        </p:nvGrpSpPr>
        <p:grpSpPr>
          <a:xfrm>
            <a:off x="2311405" y="2063751"/>
            <a:ext cx="977900" cy="965200"/>
            <a:chOff x="4775200" y="2099733"/>
            <a:chExt cx="1303867" cy="1286933"/>
          </a:xfrm>
        </p:grpSpPr>
        <p:sp>
          <p:nvSpPr>
            <p:cNvPr id="7" name="TextBox 6"/>
            <p:cNvSpPr txBox="1"/>
            <p:nvPr/>
          </p:nvSpPr>
          <p:spPr>
            <a:xfrm>
              <a:off x="5156199" y="2370668"/>
              <a:ext cx="524933" cy="400109"/>
            </a:xfrm>
            <a:prstGeom prst="rect">
              <a:avLst/>
            </a:prstGeom>
            <a:noFill/>
          </p:spPr>
          <p:txBody>
            <a:bodyPr wrap="square" rtlCol="0">
              <a:spAutoFit/>
            </a:bodyPr>
            <a:lstStyle/>
            <a:p>
              <a:pPr algn="ctr"/>
              <a:r>
                <a:rPr lang="en-US" sz="1350" dirty="0">
                  <a:solidFill>
                    <a:schemeClr val="bg1"/>
                  </a:solidFill>
                </a:rPr>
                <a:t>c</a:t>
              </a:r>
            </a:p>
          </p:txBody>
        </p:sp>
        <p:cxnSp>
          <p:nvCxnSpPr>
            <p:cNvPr id="8" name="Straight Arrow Connector 7"/>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3556000" y="3003550"/>
            <a:ext cx="2438400" cy="1092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Convolve with #classes </a:t>
            </a:r>
            <a:r>
              <a:rPr lang="en-US" sz="1350"/>
              <a:t>1x1 filters</a:t>
            </a:r>
          </a:p>
        </p:txBody>
      </p:sp>
      <p:sp>
        <p:nvSpPr>
          <p:cNvPr id="12" name="Cube 11"/>
          <p:cNvSpPr/>
          <p:nvPr/>
        </p:nvSpPr>
        <p:spPr>
          <a:xfrm>
            <a:off x="6007101" y="1987551"/>
            <a:ext cx="3136900" cy="30606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3" name="Table 12"/>
          <p:cNvGraphicFramePr>
            <a:graphicFrameLocks noGrp="1"/>
          </p:cNvGraphicFramePr>
          <p:nvPr>
            <p:extLst/>
          </p:nvPr>
        </p:nvGraphicFramePr>
        <p:xfrm>
          <a:off x="5994400" y="3022599"/>
          <a:ext cx="2184404" cy="2025652"/>
        </p:xfrm>
        <a:graphic>
          <a:graphicData uri="http://schemas.openxmlformats.org/drawingml/2006/table">
            <a:tbl>
              <a:tblPr firstRow="1" bandRow="1">
                <a:tableStyleId>{5940675A-B579-460E-94D1-54222C63F5DA}</a:tableStyleId>
              </a:tblPr>
              <a:tblGrid>
                <a:gridCol w="546101">
                  <a:extLst>
                    <a:ext uri="{9D8B030D-6E8A-4147-A177-3AD203B41FA5}">
                      <a16:colId xmlns:a16="http://schemas.microsoft.com/office/drawing/2014/main" val="20000"/>
                    </a:ext>
                  </a:extLst>
                </a:gridCol>
                <a:gridCol w="546101">
                  <a:extLst>
                    <a:ext uri="{9D8B030D-6E8A-4147-A177-3AD203B41FA5}">
                      <a16:colId xmlns:a16="http://schemas.microsoft.com/office/drawing/2014/main" val="20001"/>
                    </a:ext>
                  </a:extLst>
                </a:gridCol>
                <a:gridCol w="546101">
                  <a:extLst>
                    <a:ext uri="{9D8B030D-6E8A-4147-A177-3AD203B41FA5}">
                      <a16:colId xmlns:a16="http://schemas.microsoft.com/office/drawing/2014/main" val="20002"/>
                    </a:ext>
                  </a:extLst>
                </a:gridCol>
                <a:gridCol w="546101">
                  <a:extLst>
                    <a:ext uri="{9D8B030D-6E8A-4147-A177-3AD203B41FA5}">
                      <a16:colId xmlns:a16="http://schemas.microsoft.com/office/drawing/2014/main" val="20003"/>
                    </a:ext>
                  </a:extLst>
                </a:gridCol>
              </a:tblGrid>
              <a:tr h="506413">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06413">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Group 13"/>
          <p:cNvGrpSpPr/>
          <p:nvPr/>
        </p:nvGrpSpPr>
        <p:grpSpPr>
          <a:xfrm>
            <a:off x="7747001" y="1962150"/>
            <a:ext cx="1333500" cy="965200"/>
            <a:chOff x="4301067" y="2099733"/>
            <a:chExt cx="1778000" cy="1286933"/>
          </a:xfrm>
        </p:grpSpPr>
        <p:sp>
          <p:nvSpPr>
            <p:cNvPr id="15" name="TextBox 14"/>
            <p:cNvSpPr txBox="1"/>
            <p:nvPr/>
          </p:nvSpPr>
          <p:spPr>
            <a:xfrm>
              <a:off x="4301067" y="2370668"/>
              <a:ext cx="1380067" cy="492443"/>
            </a:xfrm>
            <a:prstGeom prst="rect">
              <a:avLst/>
            </a:prstGeom>
            <a:noFill/>
          </p:spPr>
          <p:txBody>
            <a:bodyPr wrap="square" rtlCol="0">
              <a:spAutoFit/>
            </a:bodyPr>
            <a:lstStyle/>
            <a:p>
              <a:pPr algn="ctr"/>
              <a:r>
                <a:rPr lang="en-US" dirty="0">
                  <a:solidFill>
                    <a:schemeClr val="bg1"/>
                  </a:solidFill>
                </a:rPr>
                <a:t>#classes</a:t>
              </a:r>
            </a:p>
          </p:txBody>
        </p:sp>
        <p:cxnSp>
          <p:nvCxnSpPr>
            <p:cNvPr id="16" name="Straight Arrow Connector 15"/>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6057898" y="5213351"/>
            <a:ext cx="2159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51647" y="5226049"/>
            <a:ext cx="393700" cy="507831"/>
          </a:xfrm>
          <a:prstGeom prst="rect">
            <a:avLst/>
          </a:prstGeom>
          <a:noFill/>
        </p:spPr>
        <p:txBody>
          <a:bodyPr wrap="square" rtlCol="0">
            <a:spAutoFit/>
          </a:bodyPr>
          <a:lstStyle/>
          <a:p>
            <a:pPr algn="ctr"/>
            <a:r>
              <a:rPr lang="en-US" sz="1350"/>
              <a:t>h/4</a:t>
            </a:r>
            <a:endParaRPr lang="en-US" sz="1350" dirty="0"/>
          </a:p>
        </p:txBody>
      </p:sp>
      <p:cxnSp>
        <p:nvCxnSpPr>
          <p:cNvPr id="19" name="Straight Arrow Connector 18"/>
          <p:cNvCxnSpPr/>
          <p:nvPr/>
        </p:nvCxnSpPr>
        <p:spPr>
          <a:xfrm>
            <a:off x="5943598" y="3041651"/>
            <a:ext cx="0" cy="20574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99097" y="3970657"/>
            <a:ext cx="469901" cy="300082"/>
          </a:xfrm>
          <a:prstGeom prst="rect">
            <a:avLst/>
          </a:prstGeom>
          <a:noFill/>
        </p:spPr>
        <p:txBody>
          <a:bodyPr wrap="square" rtlCol="0">
            <a:spAutoFit/>
          </a:bodyPr>
          <a:lstStyle/>
          <a:p>
            <a:pPr algn="ctr"/>
            <a:r>
              <a:rPr lang="en-US" sz="1350" dirty="0"/>
              <a:t>w/4</a:t>
            </a:r>
          </a:p>
        </p:txBody>
      </p:sp>
    </p:spTree>
    <p:extLst>
      <p:ext uri="{BB962C8B-B14F-4D97-AF65-F5344CB8AC3E}">
        <p14:creationId xmlns:p14="http://schemas.microsoft.com/office/powerpoint/2010/main" val="174598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3" name="Content Placeholder 2"/>
          <p:cNvSpPr>
            <a:spLocks noGrp="1"/>
          </p:cNvSpPr>
          <p:nvPr>
            <p:ph idx="1"/>
          </p:nvPr>
        </p:nvSpPr>
        <p:spPr/>
        <p:txBody>
          <a:bodyPr/>
          <a:lstStyle/>
          <a:p>
            <a:r>
              <a:rPr lang="en-US" dirty="0"/>
              <a:t>Pass image through convolution and subsampling layers</a:t>
            </a:r>
          </a:p>
          <a:p>
            <a:r>
              <a:rPr lang="en-US" dirty="0"/>
              <a:t>Final convolution with #classes outputs</a:t>
            </a:r>
          </a:p>
          <a:p>
            <a:r>
              <a:rPr lang="en-US" dirty="0"/>
              <a:t>Get scores for </a:t>
            </a:r>
            <a:r>
              <a:rPr lang="en-US" i="1" dirty="0"/>
              <a:t>subsampled </a:t>
            </a:r>
            <a:r>
              <a:rPr lang="en-US" dirty="0"/>
              <a:t>image</a:t>
            </a:r>
          </a:p>
          <a:p>
            <a:r>
              <a:rPr lang="en-US" dirty="0" err="1"/>
              <a:t>Upsample</a:t>
            </a:r>
            <a:r>
              <a:rPr lang="en-US" dirty="0"/>
              <a:t> back to original size</a:t>
            </a:r>
          </a:p>
        </p:txBody>
      </p:sp>
    </p:spTree>
    <p:extLst>
      <p:ext uri="{BB962C8B-B14F-4D97-AF65-F5344CB8AC3E}">
        <p14:creationId xmlns:p14="http://schemas.microsoft.com/office/powerpoint/2010/main" val="74907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4501" y="2714624"/>
            <a:ext cx="1850572" cy="275272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1550" y="2736850"/>
            <a:ext cx="1833990" cy="2740025"/>
          </a:xfrm>
          <a:prstGeom prst="rect">
            <a:avLst/>
          </a:prstGeom>
        </p:spPr>
      </p:pic>
      <p:sp>
        <p:nvSpPr>
          <p:cNvPr id="7" name="Rectangle 6"/>
          <p:cNvSpPr/>
          <p:nvPr/>
        </p:nvSpPr>
        <p:spPr>
          <a:xfrm>
            <a:off x="6172200" y="2724150"/>
            <a:ext cx="355600" cy="355600"/>
          </a:xfrm>
          <a:prstGeom prst="rect">
            <a:avLst/>
          </a:prstGeom>
          <a:solidFill>
            <a:srgbClr val="F0A7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172200" y="3079751"/>
            <a:ext cx="355600" cy="355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6527800" y="2762250"/>
            <a:ext cx="1130300" cy="300082"/>
          </a:xfrm>
          <a:prstGeom prst="rect">
            <a:avLst/>
          </a:prstGeom>
          <a:noFill/>
        </p:spPr>
        <p:txBody>
          <a:bodyPr wrap="square" rtlCol="0">
            <a:spAutoFit/>
          </a:bodyPr>
          <a:lstStyle/>
          <a:p>
            <a:r>
              <a:rPr lang="en-US" sz="1350"/>
              <a:t>person</a:t>
            </a:r>
          </a:p>
        </p:txBody>
      </p:sp>
      <p:sp>
        <p:nvSpPr>
          <p:cNvPr id="10" name="TextBox 9"/>
          <p:cNvSpPr txBox="1"/>
          <p:nvPr/>
        </p:nvSpPr>
        <p:spPr>
          <a:xfrm>
            <a:off x="6527800" y="3105150"/>
            <a:ext cx="1130300" cy="300082"/>
          </a:xfrm>
          <a:prstGeom prst="rect">
            <a:avLst/>
          </a:prstGeom>
          <a:noFill/>
        </p:spPr>
        <p:txBody>
          <a:bodyPr wrap="square" rtlCol="0">
            <a:spAutoFit/>
          </a:bodyPr>
          <a:lstStyle/>
          <a:p>
            <a:r>
              <a:rPr lang="en-US" sz="1350" dirty="0"/>
              <a:t>bicycle</a:t>
            </a:r>
          </a:p>
        </p:txBody>
      </p:sp>
    </p:spTree>
    <p:extLst>
      <p:ext uri="{BB962C8B-B14F-4D97-AF65-F5344CB8AC3E}">
        <p14:creationId xmlns:p14="http://schemas.microsoft.com/office/powerpoint/2010/main" val="2978608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resolution issue</a:t>
            </a:r>
          </a:p>
        </p:txBody>
      </p:sp>
      <p:sp>
        <p:nvSpPr>
          <p:cNvPr id="3" name="Content Placeholder 2"/>
          <p:cNvSpPr>
            <a:spLocks noGrp="1"/>
          </p:cNvSpPr>
          <p:nvPr>
            <p:ph idx="1"/>
          </p:nvPr>
        </p:nvSpPr>
        <p:spPr/>
        <p:txBody>
          <a:bodyPr/>
          <a:lstStyle/>
          <a:p>
            <a:r>
              <a:rPr lang="en-US" dirty="0"/>
              <a:t>Problem: Need fine details!</a:t>
            </a:r>
          </a:p>
          <a:p>
            <a:r>
              <a:rPr lang="en-US" dirty="0"/>
              <a:t>Shallower network / earlier layers?</a:t>
            </a:r>
          </a:p>
          <a:p>
            <a:pPr lvl="1"/>
            <a:r>
              <a:rPr lang="en-US" dirty="0"/>
              <a:t>Deeper networks work better: more abstract concepts</a:t>
            </a:r>
          </a:p>
          <a:p>
            <a:pPr lvl="1"/>
            <a:r>
              <a:rPr lang="en-US" dirty="0"/>
              <a:t>Shallower network =&gt; Not very semantic!</a:t>
            </a:r>
          </a:p>
          <a:p>
            <a:r>
              <a:rPr lang="en-US" dirty="0"/>
              <a:t>Remove subsampling?</a:t>
            </a:r>
          </a:p>
          <a:p>
            <a:pPr lvl="1"/>
            <a:r>
              <a:rPr lang="en-US" dirty="0"/>
              <a:t>Subsampling allows later layers to capture larger and larger patterns</a:t>
            </a:r>
          </a:p>
          <a:p>
            <a:pPr lvl="1"/>
            <a:r>
              <a:rPr lang="en-US" dirty="0"/>
              <a:t>Without subsampling =&gt; Looks at only a small window!</a:t>
            </a:r>
          </a:p>
          <a:p>
            <a:pPr lvl="1"/>
            <a:endParaRPr lang="en-US" dirty="0"/>
          </a:p>
          <a:p>
            <a:pPr lvl="1"/>
            <a:endParaRPr lang="en-US" dirty="0"/>
          </a:p>
        </p:txBody>
      </p:sp>
    </p:spTree>
    <p:extLst>
      <p:ext uri="{BB962C8B-B14F-4D97-AF65-F5344CB8AC3E}">
        <p14:creationId xmlns:p14="http://schemas.microsoft.com/office/powerpoint/2010/main" val="1268459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FCCC80E-E8FE-964E-89A7-5AE0FDF807B1}"/>
              </a:ext>
            </a:extLst>
          </p:cNvPr>
          <p:cNvSpPr/>
          <p:nvPr/>
        </p:nvSpPr>
        <p:spPr>
          <a:xfrm>
            <a:off x="3439886" y="1593833"/>
            <a:ext cx="1360713" cy="488792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Solution 1: Image pyramids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8723" y="3953920"/>
            <a:ext cx="1004279" cy="150041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4139" y="2726388"/>
            <a:ext cx="553448" cy="82686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1385" y="1938834"/>
            <a:ext cx="258956" cy="386885"/>
          </a:xfrm>
          <a:prstGeom prst="rect">
            <a:avLst/>
          </a:prstGeom>
        </p:spPr>
      </p:pic>
      <p:sp>
        <p:nvSpPr>
          <p:cNvPr id="8" name="Trapezoid 7"/>
          <p:cNvSpPr/>
          <p:nvPr/>
        </p:nvSpPr>
        <p:spPr>
          <a:xfrm rot="5400000">
            <a:off x="3808640" y="1801623"/>
            <a:ext cx="600075" cy="661307"/>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rapezoid 8"/>
          <p:cNvSpPr/>
          <p:nvPr/>
        </p:nvSpPr>
        <p:spPr>
          <a:xfrm rot="5400000">
            <a:off x="3820886" y="2809166"/>
            <a:ext cx="600075" cy="661307"/>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rapezoid 9"/>
          <p:cNvSpPr/>
          <p:nvPr/>
        </p:nvSpPr>
        <p:spPr>
          <a:xfrm rot="5400000">
            <a:off x="3814762" y="4373475"/>
            <a:ext cx="600075" cy="661307"/>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Arrow Connector 11"/>
          <p:cNvCxnSpPr>
            <a:stCxn id="7" idx="3"/>
            <a:endCxn id="8" idx="2"/>
          </p:cNvCxnSpPr>
          <p:nvPr/>
        </p:nvCxnSpPr>
        <p:spPr>
          <a:xfrm>
            <a:off x="1870340" y="2132276"/>
            <a:ext cx="19076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9" idx="2"/>
          </p:cNvCxnSpPr>
          <p:nvPr/>
        </p:nvCxnSpPr>
        <p:spPr>
          <a:xfrm>
            <a:off x="2017586" y="3139820"/>
            <a:ext cx="17726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10" idx="2"/>
          </p:cNvCxnSpPr>
          <p:nvPr/>
        </p:nvCxnSpPr>
        <p:spPr>
          <a:xfrm>
            <a:off x="2243002" y="4704128"/>
            <a:ext cx="15411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517015" y="1938833"/>
            <a:ext cx="269422" cy="386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5363934" y="2726387"/>
            <a:ext cx="575583" cy="8268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5155745" y="3953920"/>
            <a:ext cx="991962" cy="15004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4" name="Straight Arrow Connector 23"/>
          <p:cNvCxnSpPr>
            <a:stCxn id="8" idx="0"/>
            <a:endCxn id="20" idx="1"/>
          </p:cNvCxnSpPr>
          <p:nvPr/>
        </p:nvCxnSpPr>
        <p:spPr>
          <a:xfrm flipV="1">
            <a:off x="4439331" y="2132276"/>
            <a:ext cx="107768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a:endCxn id="21" idx="1"/>
          </p:cNvCxnSpPr>
          <p:nvPr/>
        </p:nvCxnSpPr>
        <p:spPr>
          <a:xfrm flipV="1">
            <a:off x="4451577" y="3139819"/>
            <a:ext cx="91235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0"/>
            <a:endCxn id="22" idx="1"/>
          </p:cNvCxnSpPr>
          <p:nvPr/>
        </p:nvCxnSpPr>
        <p:spPr>
          <a:xfrm>
            <a:off x="4445453" y="4704128"/>
            <a:ext cx="7102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284716" y="2470484"/>
            <a:ext cx="991962" cy="1500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7399016" y="2584784"/>
            <a:ext cx="991962" cy="150041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7513316" y="2699084"/>
            <a:ext cx="991962" cy="150041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 name="Straight Arrow Connector 37"/>
          <p:cNvCxnSpPr>
            <a:stCxn id="22" idx="3"/>
            <a:endCxn id="36" idx="1"/>
          </p:cNvCxnSpPr>
          <p:nvPr/>
        </p:nvCxnSpPr>
        <p:spPr>
          <a:xfrm flipV="1">
            <a:off x="6147708" y="3449293"/>
            <a:ext cx="1365608" cy="12548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3"/>
            <a:endCxn id="35" idx="1"/>
          </p:cNvCxnSpPr>
          <p:nvPr/>
        </p:nvCxnSpPr>
        <p:spPr>
          <a:xfrm>
            <a:off x="5939517" y="3139819"/>
            <a:ext cx="1459499" cy="195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3"/>
            <a:endCxn id="34" idx="1"/>
          </p:cNvCxnSpPr>
          <p:nvPr/>
        </p:nvCxnSpPr>
        <p:spPr>
          <a:xfrm>
            <a:off x="5786437" y="2132275"/>
            <a:ext cx="1498279" cy="10884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585" y="6481759"/>
            <a:ext cx="9144000" cy="507831"/>
          </a:xfrm>
          <a:prstGeom prst="rect">
            <a:avLst/>
          </a:prstGeom>
          <a:noFill/>
        </p:spPr>
        <p:txBody>
          <a:bodyPr wrap="square" rtlCol="0">
            <a:spAutoFit/>
          </a:bodyPr>
          <a:lstStyle/>
          <a:p>
            <a:r>
              <a:rPr lang="en-US" sz="1350" dirty="0"/>
              <a:t>Learning Hierarchical Features for Scene Labeling. Clement </a:t>
            </a:r>
            <a:r>
              <a:rPr lang="en-US" sz="1350" dirty="0" err="1"/>
              <a:t>Farabet</a:t>
            </a:r>
            <a:r>
              <a:rPr lang="en-US" sz="1350" dirty="0"/>
              <a:t>, Camille </a:t>
            </a:r>
            <a:r>
              <a:rPr lang="en-US" sz="1350" dirty="0" err="1"/>
              <a:t>Couprie</a:t>
            </a:r>
            <a:r>
              <a:rPr lang="en-US" sz="1350" dirty="0"/>
              <a:t>, Laurent </a:t>
            </a:r>
            <a:r>
              <a:rPr lang="en-US" sz="1350" dirty="0" err="1"/>
              <a:t>Najman</a:t>
            </a:r>
            <a:r>
              <a:rPr lang="en-US" sz="1350" dirty="0"/>
              <a:t>, Yann </a:t>
            </a:r>
            <a:r>
              <a:rPr lang="en-US" sz="1350" dirty="0" err="1"/>
              <a:t>LeCun</a:t>
            </a:r>
            <a:r>
              <a:rPr lang="en-US" sz="1350" dirty="0"/>
              <a:t>. In </a:t>
            </a:r>
            <a:r>
              <a:rPr lang="en-US" sz="1350" i="1" dirty="0"/>
              <a:t>TPAMI, </a:t>
            </a:r>
            <a:r>
              <a:rPr lang="en-US" sz="1350" dirty="0"/>
              <a:t>2013.</a:t>
            </a:r>
          </a:p>
        </p:txBody>
      </p:sp>
      <p:sp>
        <p:nvSpPr>
          <p:cNvPr id="46" name="Left Arrow 45"/>
          <p:cNvSpPr/>
          <p:nvPr/>
        </p:nvSpPr>
        <p:spPr>
          <a:xfrm rot="16200000">
            <a:off x="-811365" y="2924047"/>
            <a:ext cx="2792186" cy="1194624"/>
          </a:xfrm>
          <a:prstGeom prst="leftArrow">
            <a:avLst/>
          </a:prstGeom>
          <a:gradFill>
            <a:gsLst>
              <a:gs pos="0">
                <a:srgbClr val="C00000"/>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Higher resolution</a:t>
            </a:r>
            <a:br>
              <a:rPr lang="en-US" sz="1350"/>
            </a:br>
            <a:r>
              <a:rPr lang="en-US" sz="1350"/>
              <a:t>Less context</a:t>
            </a:r>
          </a:p>
        </p:txBody>
      </p:sp>
      <p:sp>
        <p:nvSpPr>
          <p:cNvPr id="4" name="TextBox 3">
            <a:extLst>
              <a:ext uri="{FF2B5EF4-FFF2-40B4-BE49-F238E27FC236}">
                <a16:creationId xmlns:a16="http://schemas.microsoft.com/office/drawing/2014/main" id="{83333C43-25F5-3249-90B8-A07345B2E232}"/>
              </a:ext>
            </a:extLst>
          </p:cNvPr>
          <p:cNvSpPr txBox="1"/>
          <p:nvPr/>
        </p:nvSpPr>
        <p:spPr>
          <a:xfrm>
            <a:off x="3439885" y="4927808"/>
            <a:ext cx="1338943" cy="1477328"/>
          </a:xfrm>
          <a:prstGeom prst="rect">
            <a:avLst/>
          </a:prstGeom>
          <a:noFill/>
        </p:spPr>
        <p:txBody>
          <a:bodyPr wrap="square" rtlCol="0">
            <a:spAutoFit/>
          </a:bodyPr>
          <a:lstStyle/>
          <a:p>
            <a:r>
              <a:rPr lang="en-US" dirty="0"/>
              <a:t>Small networks that maintain resolution</a:t>
            </a:r>
          </a:p>
        </p:txBody>
      </p:sp>
    </p:spTree>
    <p:extLst>
      <p:ext uri="{BB962C8B-B14F-4D97-AF65-F5344CB8AC3E}">
        <p14:creationId xmlns:p14="http://schemas.microsoft.com/office/powerpoint/2010/main" val="1245758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887124" y="1857224"/>
            <a:ext cx="3541428" cy="1644110"/>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4533901" y="2559050"/>
            <a:ext cx="4064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067300" y="2444750"/>
            <a:ext cx="431800" cy="4445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p:cNvSpPr/>
          <p:nvPr/>
        </p:nvSpPr>
        <p:spPr>
          <a:xfrm>
            <a:off x="3581401" y="3270250"/>
            <a:ext cx="228600" cy="444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3365500" y="3829051"/>
            <a:ext cx="7239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4930775" y="3829051"/>
            <a:ext cx="704850" cy="7239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Down Arrow 23"/>
          <p:cNvSpPr/>
          <p:nvPr/>
        </p:nvSpPr>
        <p:spPr>
          <a:xfrm>
            <a:off x="5168900" y="3129514"/>
            <a:ext cx="228600" cy="44450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Cross 25"/>
          <p:cNvSpPr/>
          <p:nvPr/>
        </p:nvSpPr>
        <p:spPr>
          <a:xfrm>
            <a:off x="4306887" y="3981451"/>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5499100" y="3129514"/>
            <a:ext cx="1651001" cy="300082"/>
          </a:xfrm>
          <a:prstGeom prst="rect">
            <a:avLst/>
          </a:prstGeom>
          <a:noFill/>
        </p:spPr>
        <p:txBody>
          <a:bodyPr wrap="square" rtlCol="0">
            <a:spAutoFit/>
          </a:bodyPr>
          <a:lstStyle/>
          <a:p>
            <a:r>
              <a:rPr lang="en-US" sz="1350" dirty="0" err="1"/>
              <a:t>upsample</a:t>
            </a:r>
            <a:endParaRPr lang="en-US" sz="1350" dirty="0"/>
          </a:p>
        </p:txBody>
      </p:sp>
      <p:sp>
        <p:nvSpPr>
          <p:cNvPr id="3" name="TextBox 2">
            <a:extLst>
              <a:ext uri="{FF2B5EF4-FFF2-40B4-BE49-F238E27FC236}">
                <a16:creationId xmlns:a16="http://schemas.microsoft.com/office/drawing/2014/main" id="{064B27B7-7998-5F45-B57C-BBA93D6036B0}"/>
              </a:ext>
            </a:extLst>
          </p:cNvPr>
          <p:cNvSpPr txBox="1"/>
          <p:nvPr/>
        </p:nvSpPr>
        <p:spPr>
          <a:xfrm>
            <a:off x="6814457" y="3030835"/>
            <a:ext cx="2329543" cy="923330"/>
          </a:xfrm>
          <a:prstGeom prst="rect">
            <a:avLst/>
          </a:prstGeom>
          <a:noFill/>
        </p:spPr>
        <p:txBody>
          <a:bodyPr wrap="square" rtlCol="0">
            <a:spAutoFit/>
          </a:bodyPr>
          <a:lstStyle/>
          <a:p>
            <a:r>
              <a:rPr lang="en-US" dirty="0"/>
              <a:t>Compute class scores at multiple layers, then </a:t>
            </a:r>
            <a:r>
              <a:rPr lang="en-US" dirty="0" err="1"/>
              <a:t>upsample</a:t>
            </a:r>
            <a:r>
              <a:rPr lang="en-US" dirty="0"/>
              <a:t> and add</a:t>
            </a:r>
          </a:p>
        </p:txBody>
      </p:sp>
    </p:spTree>
    <p:extLst>
      <p:ext uri="{BB962C8B-B14F-4D97-AF65-F5344CB8AC3E}">
        <p14:creationId xmlns:p14="http://schemas.microsoft.com/office/powerpoint/2010/main" val="2256479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887124" y="1857224"/>
            <a:ext cx="3541428" cy="1644110"/>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4533901" y="2559050"/>
            <a:ext cx="4064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067300" y="2444750"/>
            <a:ext cx="431800" cy="444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Down Arrow 16"/>
          <p:cNvSpPr/>
          <p:nvPr/>
        </p:nvSpPr>
        <p:spPr>
          <a:xfrm>
            <a:off x="3581401" y="3270250"/>
            <a:ext cx="161353" cy="231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3352385" y="3562349"/>
            <a:ext cx="7239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own Arrow 18"/>
          <p:cNvSpPr/>
          <p:nvPr/>
        </p:nvSpPr>
        <p:spPr>
          <a:xfrm rot="2160125">
            <a:off x="2493800" y="3258046"/>
            <a:ext cx="172119" cy="850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1193351" y="4679948"/>
            <a:ext cx="1066801" cy="10795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730750" y="4686302"/>
            <a:ext cx="1104900" cy="107314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own Arrow 21"/>
          <p:cNvSpPr/>
          <p:nvPr/>
        </p:nvSpPr>
        <p:spPr>
          <a:xfrm>
            <a:off x="5168899" y="3056834"/>
            <a:ext cx="241301" cy="149611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3176251" y="4679949"/>
            <a:ext cx="107616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own Arrow 26"/>
          <p:cNvSpPr/>
          <p:nvPr/>
        </p:nvSpPr>
        <p:spPr>
          <a:xfrm>
            <a:off x="3581401" y="4416803"/>
            <a:ext cx="161353" cy="231084"/>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Cross 27"/>
          <p:cNvSpPr/>
          <p:nvPr/>
        </p:nvSpPr>
        <p:spPr>
          <a:xfrm>
            <a:off x="2579860" y="5010147"/>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Cross 28"/>
          <p:cNvSpPr/>
          <p:nvPr/>
        </p:nvSpPr>
        <p:spPr>
          <a:xfrm>
            <a:off x="4283539" y="5010147"/>
            <a:ext cx="406400" cy="4191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Left Arrow 2"/>
          <p:cNvSpPr/>
          <p:nvPr/>
        </p:nvSpPr>
        <p:spPr>
          <a:xfrm>
            <a:off x="5076824" y="5086347"/>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Left Arrow 29"/>
          <p:cNvSpPr/>
          <p:nvPr/>
        </p:nvSpPr>
        <p:spPr>
          <a:xfrm>
            <a:off x="3581401" y="5079998"/>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Left Arrow 30"/>
          <p:cNvSpPr/>
          <p:nvPr/>
        </p:nvSpPr>
        <p:spPr>
          <a:xfrm>
            <a:off x="1906476" y="5056458"/>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Left Arrow 31"/>
          <p:cNvSpPr/>
          <p:nvPr/>
        </p:nvSpPr>
        <p:spPr>
          <a:xfrm rot="7926721">
            <a:off x="1591392" y="3932171"/>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Left Arrow 32"/>
          <p:cNvSpPr/>
          <p:nvPr/>
        </p:nvSpPr>
        <p:spPr>
          <a:xfrm rot="5400000">
            <a:off x="2944861" y="4121492"/>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Left Arrow 33"/>
          <p:cNvSpPr/>
          <p:nvPr/>
        </p:nvSpPr>
        <p:spPr>
          <a:xfrm rot="5400000">
            <a:off x="4511676" y="4088709"/>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Left Arrow 34"/>
          <p:cNvSpPr/>
          <p:nvPr/>
        </p:nvSpPr>
        <p:spPr>
          <a:xfrm>
            <a:off x="3820417" y="2565900"/>
            <a:ext cx="1517651" cy="3429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388387C2-A50B-B249-82C1-3B2440B44F71}"/>
              </a:ext>
            </a:extLst>
          </p:cNvPr>
          <p:cNvSpPr txBox="1"/>
          <p:nvPr/>
        </p:nvSpPr>
        <p:spPr>
          <a:xfrm>
            <a:off x="2717926" y="5850616"/>
            <a:ext cx="2079171" cy="646331"/>
          </a:xfrm>
          <a:prstGeom prst="rect">
            <a:avLst/>
          </a:prstGeom>
          <a:noFill/>
        </p:spPr>
        <p:txBody>
          <a:bodyPr wrap="square" rtlCol="0">
            <a:spAutoFit/>
          </a:bodyPr>
          <a:lstStyle/>
          <a:p>
            <a:r>
              <a:rPr lang="en-US" dirty="0"/>
              <a:t>Red arrows indicate backpropagation</a:t>
            </a:r>
          </a:p>
        </p:txBody>
      </p:sp>
    </p:spTree>
    <p:extLst>
      <p:ext uri="{BB962C8B-B14F-4D97-AF65-F5344CB8AC3E}">
        <p14:creationId xmlns:p14="http://schemas.microsoft.com/office/powerpoint/2010/main" val="7774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7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grpId="0" nodeType="after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200"/>
                            </p:stCondLst>
                            <p:childTnLst>
                              <p:par>
                                <p:cTn id="17" presetID="1" presetClass="entr" presetSubtype="0" fill="hold" grpId="0" nodeType="afterEffect">
                                  <p:stCondLst>
                                    <p:cond delay="100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3200"/>
                            </p:stCondLst>
                            <p:childTnLst>
                              <p:par>
                                <p:cTn id="20" presetID="1" presetClass="entr" presetSubtype="0" fill="hold" grpId="0" nodeType="afterEffect">
                                  <p:stCondLst>
                                    <p:cond delay="12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4400"/>
                            </p:stCondLst>
                            <p:childTnLst>
                              <p:par>
                                <p:cTn id="23" presetID="1" presetClass="entr" presetSubtype="0" fill="hold" grpId="0" nodeType="afterEffect">
                                  <p:stCondLst>
                                    <p:cond delay="150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3" grpId="0" animBg="1"/>
      <p:bldP spid="34" grpId="0" animBg="1"/>
      <p:bldP spid="3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8648" y="2279650"/>
            <a:ext cx="1833990" cy="274002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3627" y="2279649"/>
            <a:ext cx="1850572" cy="27527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62674" y="2279649"/>
            <a:ext cx="1857324" cy="2758402"/>
          </a:xfrm>
          <a:prstGeom prst="rect">
            <a:avLst/>
          </a:prstGeom>
        </p:spPr>
      </p:pic>
      <p:sp>
        <p:nvSpPr>
          <p:cNvPr id="7" name="TextBox 6"/>
          <p:cNvSpPr txBox="1"/>
          <p:nvPr/>
        </p:nvSpPr>
        <p:spPr>
          <a:xfrm>
            <a:off x="0" y="5723751"/>
            <a:ext cx="9144000" cy="300082"/>
          </a:xfrm>
          <a:prstGeom prst="rect">
            <a:avLst/>
          </a:prstGeom>
          <a:noFill/>
        </p:spPr>
        <p:txBody>
          <a:bodyPr wrap="square" rtlCol="0">
            <a:spAutoFit/>
          </a:bodyPr>
          <a:lstStyle/>
          <a:p>
            <a:r>
              <a:rPr lang="en-US" sz="1350" dirty="0"/>
              <a:t>Fully convolutional networks for semantic segmentation. Evan </a:t>
            </a:r>
            <a:r>
              <a:rPr lang="en-US" sz="1350" dirty="0" err="1"/>
              <a:t>Shelhamer</a:t>
            </a:r>
            <a:r>
              <a:rPr lang="en-US" sz="1350" dirty="0"/>
              <a:t>, Jon Long, Trevor Darrell. In </a:t>
            </a:r>
            <a:r>
              <a:rPr lang="en-US" sz="1350" i="1" dirty="0"/>
              <a:t>CVPR </a:t>
            </a:r>
            <a:r>
              <a:rPr lang="en-US" sz="1350" dirty="0"/>
              <a:t>2015</a:t>
            </a:r>
          </a:p>
        </p:txBody>
      </p:sp>
      <p:sp>
        <p:nvSpPr>
          <p:cNvPr id="3" name="TextBox 2">
            <a:extLst>
              <a:ext uri="{FF2B5EF4-FFF2-40B4-BE49-F238E27FC236}">
                <a16:creationId xmlns:a16="http://schemas.microsoft.com/office/drawing/2014/main" id="{D00E4069-6D40-6F46-BE9D-DB351DE30514}"/>
              </a:ext>
            </a:extLst>
          </p:cNvPr>
          <p:cNvSpPr txBox="1"/>
          <p:nvPr/>
        </p:nvSpPr>
        <p:spPr>
          <a:xfrm>
            <a:off x="3813627" y="5032375"/>
            <a:ext cx="1850572" cy="369332"/>
          </a:xfrm>
          <a:prstGeom prst="rect">
            <a:avLst/>
          </a:prstGeom>
          <a:noFill/>
        </p:spPr>
        <p:txBody>
          <a:bodyPr wrap="square" rtlCol="0">
            <a:spAutoFit/>
          </a:bodyPr>
          <a:lstStyle/>
          <a:p>
            <a:pPr algn="ctr"/>
            <a:r>
              <a:rPr lang="en-US" dirty="0"/>
              <a:t>without skip</a:t>
            </a:r>
          </a:p>
        </p:txBody>
      </p:sp>
      <p:sp>
        <p:nvSpPr>
          <p:cNvPr id="8" name="TextBox 7">
            <a:extLst>
              <a:ext uri="{FF2B5EF4-FFF2-40B4-BE49-F238E27FC236}">
                <a16:creationId xmlns:a16="http://schemas.microsoft.com/office/drawing/2014/main" id="{C6596FD1-6DFE-F54A-8C7F-D3A1BD9ABA85}"/>
              </a:ext>
            </a:extLst>
          </p:cNvPr>
          <p:cNvSpPr txBox="1"/>
          <p:nvPr/>
        </p:nvSpPr>
        <p:spPr>
          <a:xfrm>
            <a:off x="5762674" y="4990763"/>
            <a:ext cx="1850572" cy="369332"/>
          </a:xfrm>
          <a:prstGeom prst="rect">
            <a:avLst/>
          </a:prstGeom>
          <a:noFill/>
        </p:spPr>
        <p:txBody>
          <a:bodyPr wrap="square" rtlCol="0">
            <a:spAutoFit/>
          </a:bodyPr>
          <a:lstStyle/>
          <a:p>
            <a:pPr algn="ctr"/>
            <a:r>
              <a:rPr lang="en-US" dirty="0"/>
              <a:t>with skip</a:t>
            </a:r>
          </a:p>
        </p:txBody>
      </p:sp>
    </p:spTree>
    <p:extLst>
      <p:ext uri="{BB962C8B-B14F-4D97-AF65-F5344CB8AC3E}">
        <p14:creationId xmlns:p14="http://schemas.microsoft.com/office/powerpoint/2010/main" val="2915753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sp>
        <p:nvSpPr>
          <p:cNvPr id="11" name="Content Placeholder 10"/>
          <p:cNvSpPr>
            <a:spLocks noGrp="1"/>
          </p:cNvSpPr>
          <p:nvPr>
            <p:ph idx="1"/>
          </p:nvPr>
        </p:nvSpPr>
        <p:spPr/>
        <p:txBody>
          <a:bodyPr/>
          <a:lstStyle/>
          <a:p>
            <a:r>
              <a:rPr lang="en-US" dirty="0"/>
              <a:t>Problem: early layers not semantic</a:t>
            </a:r>
          </a:p>
        </p:txBody>
      </p:sp>
      <p:grpSp>
        <p:nvGrpSpPr>
          <p:cNvPr id="5" name="Group 4"/>
          <p:cNvGrpSpPr/>
          <p:nvPr/>
        </p:nvGrpSpPr>
        <p:grpSpPr>
          <a:xfrm>
            <a:off x="1255426" y="2695424"/>
            <a:ext cx="6492617" cy="1644110"/>
            <a:chOff x="149899" y="2450899"/>
            <a:chExt cx="8656823" cy="2192146"/>
          </a:xfrm>
          <a:effectLst/>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a:effectLst>
              <a:glow rad="228600">
                <a:srgbClr val="7030A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7832361" y="3350301"/>
              <a:ext cx="974361" cy="400109"/>
            </a:xfrm>
            <a:prstGeom prst="rect">
              <a:avLst/>
            </a:prstGeom>
            <a:noFill/>
          </p:spPr>
          <p:txBody>
            <a:bodyPr wrap="square" rtlCol="0">
              <a:spAutoFit/>
            </a:bodyPr>
            <a:lstStyle/>
            <a:p>
              <a:r>
                <a:rPr lang="en-US" sz="1350"/>
                <a:t>Horse</a:t>
              </a:r>
              <a:endParaRPr lang="en-US" sz="1350"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16" name="Picture 15" descr="conv5_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7204" y="4140420"/>
            <a:ext cx="1193180" cy="1214873"/>
          </a:xfrm>
          <a:prstGeom prst="rect">
            <a:avLst/>
          </a:prstGeom>
        </p:spPr>
      </p:pic>
      <p:sp>
        <p:nvSpPr>
          <p:cNvPr id="21" name="Right Arrow 20"/>
          <p:cNvSpPr/>
          <p:nvPr/>
        </p:nvSpPr>
        <p:spPr>
          <a:xfrm rot="3389288">
            <a:off x="4425472" y="4211374"/>
            <a:ext cx="858623" cy="132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1143001" y="5734051"/>
            <a:ext cx="6857999" cy="253916"/>
          </a:xfrm>
          <a:prstGeom prst="rect">
            <a:avLst/>
          </a:prstGeom>
          <a:noFill/>
        </p:spPr>
        <p:txBody>
          <a:bodyPr wrap="square" rtlCol="0">
            <a:spAutoFit/>
          </a:bodyPr>
          <a:lstStyle/>
          <a:p>
            <a:r>
              <a:rPr lang="en-US" sz="1050" dirty="0"/>
              <a:t>Visualizations from : M. </a:t>
            </a:r>
            <a:r>
              <a:rPr lang="en-US" sz="1050" dirty="0" err="1"/>
              <a:t>Zeiler</a:t>
            </a:r>
            <a:r>
              <a:rPr lang="en-US" sz="1050" dirty="0"/>
              <a:t> and R. Fergus. Visualizing and Understanding Convolutional Networks. In </a:t>
            </a:r>
            <a:r>
              <a:rPr lang="en-US" sz="1050" i="1" dirty="0"/>
              <a:t>ECCV</a:t>
            </a:r>
            <a:r>
              <a:rPr lang="en-US" sz="1050" dirty="0"/>
              <a:t> 2014.</a:t>
            </a:r>
          </a:p>
        </p:txBody>
      </p:sp>
      <p:pic>
        <p:nvPicPr>
          <p:cNvPr id="18" name="Picture 17" descr="conv2_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28743" y="1848730"/>
            <a:ext cx="1166436" cy="1157105"/>
          </a:xfrm>
          <a:prstGeom prst="rect">
            <a:avLst/>
          </a:prstGeom>
        </p:spPr>
      </p:pic>
      <p:sp>
        <p:nvSpPr>
          <p:cNvPr id="19" name="Right Arrow 18"/>
          <p:cNvSpPr/>
          <p:nvPr/>
        </p:nvSpPr>
        <p:spPr>
          <a:xfrm rot="20154348">
            <a:off x="3808210" y="2577622"/>
            <a:ext cx="1282106" cy="110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4376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88959" y="3155950"/>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628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4152900" y="3422254"/>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4279900" y="342225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406900" y="3422258"/>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151955" y="3549253"/>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278954" y="354925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405954" y="3549258"/>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4153660" y="3684024"/>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280660" y="368402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4407660" y="3684028"/>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3368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defRPr/>
            </a:pPr>
            <a:r>
              <a:rPr lang="en-US" dirty="0"/>
              <a:t>R-CNN at test time: Step 2</a:t>
            </a:r>
          </a:p>
        </p:txBody>
      </p:sp>
      <p:grpSp>
        <p:nvGrpSpPr>
          <p:cNvPr id="41986" name="Group 4"/>
          <p:cNvGrpSpPr>
            <a:grpSpLocks/>
          </p:cNvGrpSpPr>
          <p:nvPr/>
        </p:nvGrpSpPr>
        <p:grpSpPr bwMode="auto">
          <a:xfrm>
            <a:off x="1186532" y="1674316"/>
            <a:ext cx="6770099" cy="1465865"/>
            <a:chOff x="0" y="0"/>
            <a:chExt cx="8087" cy="1751"/>
          </a:xfrm>
          <a:noFill/>
        </p:grpSpPr>
        <p:sp>
          <p:nvSpPr>
            <p:cNvPr id="41998" name="Rectangle 2"/>
            <p:cNvSpPr>
              <a:spLocks/>
            </p:cNvSpPr>
            <p:nvPr/>
          </p:nvSpPr>
          <p:spPr bwMode="auto">
            <a:xfrm>
              <a:off x="0" y="0"/>
              <a:ext cx="8087" cy="1751"/>
            </a:xfrm>
            <a:prstGeom prst="rect">
              <a:avLst/>
            </a:prstGeom>
            <a:gr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pic>
          <p:nvPicPr>
            <p:cNvPr id="419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 y="144"/>
              <a:ext cx="7776" cy="1512"/>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41987" name="Rectangle 5"/>
          <p:cNvSpPr>
            <a:spLocks/>
          </p:cNvSpPr>
          <p:nvPr/>
        </p:nvSpPr>
        <p:spPr bwMode="auto">
          <a:xfrm>
            <a:off x="1574974" y="3158748"/>
            <a:ext cx="501676"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Input</a:t>
            </a:r>
          </a:p>
          <a:p>
            <a:r>
              <a:rPr lang="en-US" sz="1582">
                <a:ea typeface="ＭＳ Ｐゴシック" charset="0"/>
                <a:cs typeface="ＭＳ Ｐゴシック" charset="0"/>
              </a:rPr>
              <a:t>image</a:t>
            </a:r>
          </a:p>
        </p:txBody>
      </p:sp>
      <p:sp>
        <p:nvSpPr>
          <p:cNvPr id="41988" name="Rectangle 6"/>
          <p:cNvSpPr>
            <a:spLocks/>
          </p:cNvSpPr>
          <p:nvPr/>
        </p:nvSpPr>
        <p:spPr bwMode="auto">
          <a:xfrm>
            <a:off x="2387017" y="3158748"/>
            <a:ext cx="1933093"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Extract region</a:t>
            </a:r>
          </a:p>
          <a:p>
            <a:r>
              <a:rPr lang="en-US" sz="1582">
                <a:ea typeface="ＭＳ Ｐゴシック" charset="0"/>
                <a:cs typeface="ＭＳ Ｐゴシック" charset="0"/>
              </a:rPr>
              <a:t>proposals (~2k / image)</a:t>
            </a:r>
          </a:p>
        </p:txBody>
      </p:sp>
      <p:sp>
        <p:nvSpPr>
          <p:cNvPr id="41989" name="Rectangle 7"/>
          <p:cNvSpPr>
            <a:spLocks/>
          </p:cNvSpPr>
          <p:nvPr/>
        </p:nvSpPr>
        <p:spPr bwMode="auto">
          <a:xfrm>
            <a:off x="5017368" y="3158748"/>
            <a:ext cx="1171218"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dirty="0">
                <a:solidFill>
                  <a:srgbClr val="C00000"/>
                </a:solidFill>
                <a:ea typeface="ＭＳ Ｐゴシック" charset="0"/>
                <a:cs typeface="ＭＳ Ｐゴシック" charset="0"/>
              </a:rPr>
              <a:t>Compute</a:t>
            </a:r>
            <a:r>
              <a:rPr lang="en-US" sz="1582" dirty="0">
                <a:solidFill>
                  <a:srgbClr val="FF8000"/>
                </a:solidFill>
                <a:ea typeface="ＭＳ Ｐゴシック" charset="0"/>
                <a:cs typeface="ＭＳ Ｐゴシック" charset="0"/>
              </a:rPr>
              <a:t> </a:t>
            </a:r>
            <a:r>
              <a:rPr lang="en-US" sz="1582" dirty="0">
                <a:solidFill>
                  <a:srgbClr val="C00000"/>
                </a:solidFill>
                <a:ea typeface="ＭＳ Ｐゴシック" charset="0"/>
                <a:cs typeface="ＭＳ Ｐゴシック" charset="0"/>
              </a:rPr>
              <a:t>CNN</a:t>
            </a:r>
          </a:p>
          <a:p>
            <a:r>
              <a:rPr lang="en-US" sz="1582" dirty="0">
                <a:solidFill>
                  <a:srgbClr val="C00000"/>
                </a:solidFill>
                <a:ea typeface="ＭＳ Ｐゴシック" charset="0"/>
                <a:cs typeface="ＭＳ Ｐゴシック" charset="0"/>
              </a:rPr>
              <a:t>features</a:t>
            </a:r>
          </a:p>
        </p:txBody>
      </p:sp>
      <p:sp>
        <p:nvSpPr>
          <p:cNvPr id="41990" name="Line 8"/>
          <p:cNvSpPr>
            <a:spLocks noChangeShapeType="1"/>
          </p:cNvSpPr>
          <p:nvPr/>
        </p:nvSpPr>
        <p:spPr bwMode="auto">
          <a:xfrm flipH="1">
            <a:off x="4417127" y="3402211"/>
            <a:ext cx="544153" cy="0"/>
          </a:xfrm>
          <a:prstGeom prst="line">
            <a:avLst/>
          </a:prstGeom>
          <a:noFill/>
          <a:ln w="25400">
            <a:solidFill>
              <a:srgbClr val="C000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sz="949"/>
          </a:p>
        </p:txBody>
      </p:sp>
      <p:pic>
        <p:nvPicPr>
          <p:cNvPr id="41991"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40111" y="4004965"/>
            <a:ext cx="1741289" cy="1741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1994" name="Rectangle 10"/>
          <p:cNvSpPr>
            <a:spLocks/>
          </p:cNvSpPr>
          <p:nvPr/>
        </p:nvSpPr>
        <p:spPr bwMode="auto">
          <a:xfrm>
            <a:off x="1712268" y="4004965"/>
            <a:ext cx="837158" cy="1373777"/>
          </a:xfrm>
          <a:prstGeom prst="rect">
            <a:avLst/>
          </a:prstGeom>
          <a:noFill/>
          <a:ln w="50800" cap="flat">
            <a:solidFill>
              <a:srgbClr val="FFFF00"/>
            </a:solidFill>
            <a:prstDash val="solid"/>
            <a:miter lim="800000"/>
            <a:headEnd type="none" w="med" len="med"/>
            <a:tailEnd type="none" w="med" len="med"/>
          </a:ln>
          <a:effectLst>
            <a:outerShdw blurRad="38100" dist="25399" dir="5400000" algn="ctr" rotWithShape="0">
              <a:schemeClr val="bg2">
                <a:alpha val="84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949"/>
          </a:p>
        </p:txBody>
      </p:sp>
      <p:sp>
        <p:nvSpPr>
          <p:cNvPr id="41993" name="Rectangle 11"/>
          <p:cNvSpPr>
            <a:spLocks/>
          </p:cNvSpPr>
          <p:nvPr/>
        </p:nvSpPr>
        <p:spPr bwMode="auto">
          <a:xfrm>
            <a:off x="3543133" y="5412697"/>
            <a:ext cx="699807" cy="29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a:ea typeface="ＭＳ Ｐゴシック" charset="0"/>
                <a:cs typeface="ＭＳ Ｐゴシック" charset="0"/>
              </a:rPr>
              <a:t>a. Crop</a:t>
            </a:r>
          </a:p>
        </p:txBody>
      </p:sp>
      <p:sp>
        <p:nvSpPr>
          <p:cNvPr id="2" name="Rectangle 12"/>
          <p:cNvSpPr>
            <a:spLocks/>
          </p:cNvSpPr>
          <p:nvPr/>
        </p:nvSpPr>
        <p:spPr bwMode="auto">
          <a:xfrm>
            <a:off x="4582047" y="5412697"/>
            <a:ext cx="2055499" cy="29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dirty="0">
                <a:solidFill>
                  <a:srgbClr val="C00000"/>
                </a:solidFill>
                <a:ea typeface="ＭＳ Ｐゴシック" charset="0"/>
                <a:cs typeface="ＭＳ Ｐゴシック" charset="0"/>
              </a:rPr>
              <a:t>b. Scale (anisotropic)</a:t>
            </a:r>
          </a:p>
        </p:txBody>
      </p:sp>
      <p:sp>
        <p:nvSpPr>
          <p:cNvPr id="41995" name="Rectangle 13"/>
          <p:cNvSpPr>
            <a:spLocks/>
          </p:cNvSpPr>
          <p:nvPr/>
        </p:nvSpPr>
        <p:spPr bwMode="auto">
          <a:xfrm>
            <a:off x="6438864" y="4577782"/>
            <a:ext cx="745397" cy="227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477">
                <a:ea typeface="ＭＳ Ｐゴシック" charset="0"/>
                <a:cs typeface="ＭＳ Ｐゴシック" charset="0"/>
              </a:rPr>
              <a:t>227 x 227</a:t>
            </a:r>
          </a:p>
        </p:txBody>
      </p:sp>
      <p:pic>
        <p:nvPicPr>
          <p:cNvPr id="41996" name="Picture 1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66951" y="3984873"/>
            <a:ext cx="910829" cy="1419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1997" name="Picture 15"/>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66680" y="3911204"/>
            <a:ext cx="1520279" cy="1520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7" name="TextBox 16"/>
          <p:cNvSpPr txBox="1"/>
          <p:nvPr/>
        </p:nvSpPr>
        <p:spPr>
          <a:xfrm>
            <a:off x="7391400" y="5515273"/>
            <a:ext cx="1752600" cy="507831"/>
          </a:xfrm>
          <a:prstGeom prst="rect">
            <a:avLst/>
          </a:prstGeom>
          <a:noFill/>
        </p:spPr>
        <p:txBody>
          <a:bodyPr wrap="square" rtlCol="0">
            <a:spAutoFit/>
          </a:bodyPr>
          <a:lstStyle/>
          <a:p>
            <a:r>
              <a:rPr lang="en-US" sz="1350" dirty="0"/>
              <a:t>Slide credit : Ross </a:t>
            </a:r>
            <a:r>
              <a:rPr lang="en-US" sz="1350" dirty="0" err="1"/>
              <a:t>Girshick</a:t>
            </a:r>
            <a:endParaRPr lang="en-US" sz="1350" dirty="0"/>
          </a:p>
        </p:txBody>
      </p:sp>
    </p:spTree>
    <p:extLst>
      <p:ext uri="{BB962C8B-B14F-4D97-AF65-F5344CB8AC3E}">
        <p14:creationId xmlns:p14="http://schemas.microsoft.com/office/powerpoint/2010/main" val="2987223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88959" y="3155950"/>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628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3900609" y="33678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4278954" y="3367881"/>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657296" y="337137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900610" y="368402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278954" y="368402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657296" y="368402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3900611" y="4021731"/>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278954" y="4025481"/>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4657296" y="4026283"/>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900609" y="3367881"/>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64247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88959" y="3155950"/>
            <a:ext cx="1833990" cy="2740025"/>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628650" y="2226469"/>
            <a:ext cx="7886700" cy="929480"/>
          </a:xfrm>
        </p:spPr>
        <p:txBody>
          <a:bodyPr>
            <a:normAutofit fontScale="85000" lnSpcReduction="2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3900609" y="3367882"/>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4278954" y="3367881"/>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4657296" y="3371376"/>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3900610" y="368402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278954" y="368402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4657296" y="3684025"/>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3900611" y="4021731"/>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278954" y="4025481"/>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4657296" y="4026283"/>
            <a:ext cx="127000" cy="127397"/>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900609" y="3367881"/>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031535" y="3365802"/>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409880" y="3365801"/>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4788222" y="3369296"/>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4031536" y="3681946"/>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4409880" y="3681945"/>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4788222" y="3681946"/>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4031537" y="4019651"/>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409880" y="4023401"/>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4788222" y="4024203"/>
            <a:ext cx="127000" cy="1273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4031535" y="3365801"/>
            <a:ext cx="883686" cy="781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41138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p:txBody>
          <a:bodyPr/>
          <a:lstStyle/>
          <a:p>
            <a:r>
              <a:rPr lang="en-US" dirty="0"/>
              <a:t>Instead of subsampling by factor of 2: dilate by factor of 2</a:t>
            </a:r>
          </a:p>
          <a:p>
            <a:r>
              <a:rPr lang="en-US" dirty="0"/>
              <a:t>Dilation can be seen as:</a:t>
            </a:r>
          </a:p>
          <a:p>
            <a:pPr lvl="1"/>
            <a:r>
              <a:rPr lang="en-US" dirty="0"/>
              <a:t>Using a much larger filter, but with most entries set to 0</a:t>
            </a:r>
          </a:p>
          <a:p>
            <a:pPr lvl="1"/>
            <a:r>
              <a:rPr lang="en-US" dirty="0"/>
              <a:t>Taking a small filter and “exploding”/ “dilating” it</a:t>
            </a:r>
          </a:p>
          <a:p>
            <a:r>
              <a:rPr lang="en-US" dirty="0"/>
              <a:t>Not panacea: without subsampling, feature maps are much larger: memory issues</a:t>
            </a:r>
          </a:p>
        </p:txBody>
      </p:sp>
    </p:spTree>
    <p:extLst>
      <p:ext uri="{BB962C8B-B14F-4D97-AF65-F5344CB8AC3E}">
        <p14:creationId xmlns:p14="http://schemas.microsoft.com/office/powerpoint/2010/main" val="3234283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graphicFrame>
        <p:nvGraphicFramePr>
          <p:cNvPr id="4" name="Content Placeholder 3"/>
          <p:cNvGraphicFramePr>
            <a:graphicFrameLocks noGrp="1"/>
          </p:cNvGraphicFramePr>
          <p:nvPr>
            <p:ph idx="1"/>
            <p:extLst/>
          </p:nvPr>
        </p:nvGraphicFramePr>
        <p:xfrm>
          <a:off x="628650" y="2226469"/>
          <a:ext cx="788670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6764111" y="4010705"/>
            <a:ext cx="1751239" cy="10293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800" dirty="0"/>
              <a:t>Best Non-CNN approach: ~46.4%</a:t>
            </a:r>
          </a:p>
        </p:txBody>
      </p:sp>
      <p:sp>
        <p:nvSpPr>
          <p:cNvPr id="6" name="TextBox 5"/>
          <p:cNvSpPr txBox="1"/>
          <p:nvPr/>
        </p:nvSpPr>
        <p:spPr>
          <a:xfrm>
            <a:off x="0" y="5489973"/>
            <a:ext cx="9144000" cy="507831"/>
          </a:xfrm>
          <a:prstGeom prst="rect">
            <a:avLst/>
          </a:prstGeom>
          <a:noFill/>
        </p:spPr>
        <p:txBody>
          <a:bodyPr wrap="square" rtlCol="0">
            <a:spAutoFit/>
          </a:bodyPr>
          <a:lstStyle/>
          <a:p>
            <a:r>
              <a:rPr lang="en-US" sz="1350" dirty="0"/>
              <a:t>Semantic Image Segmentation with Deep Convolutional Nets and Fully Connected CRFs. Liang-</a:t>
            </a:r>
            <a:r>
              <a:rPr lang="en-US" sz="1350" dirty="0" err="1"/>
              <a:t>Chieh</a:t>
            </a:r>
            <a:r>
              <a:rPr lang="en-US" sz="1350" dirty="0"/>
              <a:t> Chen, George Papandreou, </a:t>
            </a:r>
            <a:r>
              <a:rPr lang="en-US" sz="1350" dirty="0" err="1"/>
              <a:t>Iasonas</a:t>
            </a:r>
            <a:r>
              <a:rPr lang="en-US" sz="1350" dirty="0"/>
              <a:t> Kokkinos, Kevin Murphy, Alan </a:t>
            </a:r>
            <a:r>
              <a:rPr lang="en-US" sz="1350" dirty="0" err="1"/>
              <a:t>Yuille</a:t>
            </a:r>
            <a:r>
              <a:rPr lang="en-US" sz="1350" dirty="0"/>
              <a:t>. In </a:t>
            </a:r>
            <a:r>
              <a:rPr lang="en-US" sz="1350" i="1" dirty="0"/>
              <a:t>ICLR, </a:t>
            </a:r>
            <a:r>
              <a:rPr lang="en-US" sz="1350" dirty="0"/>
              <a:t>2015.</a:t>
            </a:r>
          </a:p>
        </p:txBody>
      </p:sp>
    </p:spTree>
    <p:extLst>
      <p:ext uri="{BB962C8B-B14F-4D97-AF65-F5344CB8AC3E}">
        <p14:creationId xmlns:p14="http://schemas.microsoft.com/office/powerpoint/2010/main" val="338739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additions</a:t>
            </a:r>
          </a:p>
        </p:txBody>
      </p:sp>
      <p:graphicFrame>
        <p:nvGraphicFramePr>
          <p:cNvPr id="4" name="Content Placeholder 3"/>
          <p:cNvGraphicFramePr>
            <a:graphicFrameLocks noGrp="1"/>
          </p:cNvGraphicFramePr>
          <p:nvPr>
            <p:ph idx="1"/>
            <p:extLst/>
          </p:nvPr>
        </p:nvGraphicFramePr>
        <p:xfrm>
          <a:off x="1828800" y="1831352"/>
          <a:ext cx="5257800" cy="3051404"/>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608546">
                <a:tc>
                  <a:txBody>
                    <a:bodyPr/>
                    <a:lstStyle/>
                    <a:p>
                      <a:r>
                        <a:rPr lang="en-US" sz="1800" dirty="0"/>
                        <a:t>Method</a:t>
                      </a:r>
                    </a:p>
                  </a:txBody>
                  <a:tcPr marL="68580" marR="68580" marT="34290" marB="34290"/>
                </a:tc>
                <a:tc>
                  <a:txBody>
                    <a:bodyPr/>
                    <a:lstStyle/>
                    <a:p>
                      <a:r>
                        <a:rPr lang="en-US" sz="1800" dirty="0"/>
                        <a:t>mean </a:t>
                      </a:r>
                      <a:r>
                        <a:rPr lang="en-US" sz="1800" dirty="0" err="1"/>
                        <a:t>IoU</a:t>
                      </a:r>
                      <a:r>
                        <a:rPr lang="en-US" sz="1800" dirty="0"/>
                        <a:t> (%)</a:t>
                      </a:r>
                    </a:p>
                  </a:txBody>
                  <a:tcPr marL="68580" marR="68580" marT="34290" marB="34290"/>
                </a:tc>
                <a:extLst>
                  <a:ext uri="{0D108BD9-81ED-4DB2-BD59-A6C34878D82A}">
                    <a16:rowId xmlns:a16="http://schemas.microsoft.com/office/drawing/2014/main" val="10000"/>
                  </a:ext>
                </a:extLst>
              </a:tr>
              <a:tr h="608546">
                <a:tc>
                  <a:txBody>
                    <a:bodyPr/>
                    <a:lstStyle/>
                    <a:p>
                      <a:r>
                        <a:rPr lang="en-US" sz="1800" dirty="0"/>
                        <a:t>VGG16 + Skip + Dilation</a:t>
                      </a:r>
                    </a:p>
                  </a:txBody>
                  <a:tcPr marL="68580" marR="68580" marT="34290" marB="34290"/>
                </a:tc>
                <a:tc>
                  <a:txBody>
                    <a:bodyPr/>
                    <a:lstStyle/>
                    <a:p>
                      <a:r>
                        <a:rPr lang="en-US" sz="1800" dirty="0"/>
                        <a:t>65.8</a:t>
                      </a:r>
                    </a:p>
                  </a:txBody>
                  <a:tcPr marL="68580" marR="68580" marT="34290" marB="34290"/>
                </a:tc>
                <a:extLst>
                  <a:ext uri="{0D108BD9-81ED-4DB2-BD59-A6C34878D82A}">
                    <a16:rowId xmlns:a16="http://schemas.microsoft.com/office/drawing/2014/main" val="10001"/>
                  </a:ext>
                </a:extLst>
              </a:tr>
              <a:tr h="608546">
                <a:tc>
                  <a:txBody>
                    <a:bodyPr/>
                    <a:lstStyle/>
                    <a:p>
                      <a:r>
                        <a:rPr lang="en-US" sz="1800" dirty="0"/>
                        <a:t>ResNet101</a:t>
                      </a:r>
                    </a:p>
                  </a:txBody>
                  <a:tcPr marL="68580" marR="68580" marT="34290" marB="34290"/>
                </a:tc>
                <a:tc>
                  <a:txBody>
                    <a:bodyPr/>
                    <a:lstStyle/>
                    <a:p>
                      <a:r>
                        <a:rPr lang="en-US" sz="1800" dirty="0"/>
                        <a:t>68.7</a:t>
                      </a:r>
                    </a:p>
                  </a:txBody>
                  <a:tcPr marL="68580" marR="68580" marT="34290" marB="34290"/>
                </a:tc>
                <a:extLst>
                  <a:ext uri="{0D108BD9-81ED-4DB2-BD59-A6C34878D82A}">
                    <a16:rowId xmlns:a16="http://schemas.microsoft.com/office/drawing/2014/main" val="10002"/>
                  </a:ext>
                </a:extLst>
              </a:tr>
              <a:tr h="608546">
                <a:tc>
                  <a:txBody>
                    <a:bodyPr/>
                    <a:lstStyle/>
                    <a:p>
                      <a:r>
                        <a:rPr lang="en-US" sz="1800" dirty="0"/>
                        <a:t>ResNet101 + Pyramid</a:t>
                      </a:r>
                    </a:p>
                  </a:txBody>
                  <a:tcPr marL="68580" marR="68580" marT="34290" marB="34290"/>
                </a:tc>
                <a:tc>
                  <a:txBody>
                    <a:bodyPr/>
                    <a:lstStyle/>
                    <a:p>
                      <a:r>
                        <a:rPr lang="en-US" sz="1800" dirty="0"/>
                        <a:t>71.3</a:t>
                      </a:r>
                    </a:p>
                  </a:txBody>
                  <a:tcPr marL="68580" marR="68580" marT="34290" marB="34290"/>
                </a:tc>
                <a:extLst>
                  <a:ext uri="{0D108BD9-81ED-4DB2-BD59-A6C34878D82A}">
                    <a16:rowId xmlns:a16="http://schemas.microsoft.com/office/drawing/2014/main" val="10003"/>
                  </a:ext>
                </a:extLst>
              </a:tr>
              <a:tr h="617220">
                <a:tc>
                  <a:txBody>
                    <a:bodyPr/>
                    <a:lstStyle/>
                    <a:p>
                      <a:r>
                        <a:rPr lang="en-US" sz="1800" dirty="0"/>
                        <a:t>ResNet101 + Pyramid + COCO</a:t>
                      </a:r>
                    </a:p>
                  </a:txBody>
                  <a:tcPr marL="68580" marR="68580" marT="34290" marB="34290"/>
                </a:tc>
                <a:tc>
                  <a:txBody>
                    <a:bodyPr/>
                    <a:lstStyle/>
                    <a:p>
                      <a:r>
                        <a:rPr lang="en-US" sz="1800" dirty="0"/>
                        <a:t>74.9</a:t>
                      </a:r>
                    </a:p>
                  </a:txBody>
                  <a:tcPr marL="68580" marR="68580" marT="34290" marB="34290"/>
                </a:tc>
                <a:extLst>
                  <a:ext uri="{0D108BD9-81ED-4DB2-BD59-A6C34878D82A}">
                    <a16:rowId xmlns:a16="http://schemas.microsoft.com/office/drawing/2014/main" val="10004"/>
                  </a:ext>
                </a:extLst>
              </a:tr>
            </a:tbl>
          </a:graphicData>
        </a:graphic>
      </p:graphicFrame>
      <p:sp>
        <p:nvSpPr>
          <p:cNvPr id="5" name="Rectangle 4"/>
          <p:cNvSpPr/>
          <p:nvPr/>
        </p:nvSpPr>
        <p:spPr>
          <a:xfrm>
            <a:off x="0" y="5340637"/>
            <a:ext cx="9144000" cy="507831"/>
          </a:xfrm>
          <a:prstGeom prst="rect">
            <a:avLst/>
          </a:prstGeom>
        </p:spPr>
        <p:txBody>
          <a:bodyPr wrap="square">
            <a:spAutoFit/>
          </a:bodyPr>
          <a:lstStyle/>
          <a:p>
            <a:r>
              <a:rPr lang="en-US" sz="1350" dirty="0" err="1">
                <a:solidFill>
                  <a:srgbClr val="333333"/>
                </a:solidFill>
                <a:latin typeface="Helvetica Neue" charset="0"/>
              </a:rPr>
              <a:t>DeepLab</a:t>
            </a:r>
            <a:r>
              <a:rPr lang="en-US" sz="1350" dirty="0">
                <a:solidFill>
                  <a:srgbClr val="333333"/>
                </a:solidFill>
                <a:latin typeface="Helvetica Neue" charset="0"/>
              </a:rPr>
              <a:t>: Semantic Image Segmentation with Deep Convolutional Nets, </a:t>
            </a:r>
            <a:r>
              <a:rPr lang="en-US" sz="1350" dirty="0" err="1">
                <a:solidFill>
                  <a:srgbClr val="333333"/>
                </a:solidFill>
                <a:latin typeface="Helvetica Neue" charset="0"/>
              </a:rPr>
              <a:t>Atrous</a:t>
            </a:r>
            <a:r>
              <a:rPr lang="en-US" sz="1350" dirty="0">
                <a:solidFill>
                  <a:srgbClr val="333333"/>
                </a:solidFill>
                <a:latin typeface="Helvetica Neue" charset="0"/>
              </a:rPr>
              <a:t> Convolution, and Fully Connected CRFs. </a:t>
            </a:r>
            <a:r>
              <a:rPr lang="en-US" sz="1350" dirty="0"/>
              <a:t>Liang-</a:t>
            </a:r>
            <a:r>
              <a:rPr lang="en-US" sz="1350" dirty="0" err="1"/>
              <a:t>Chieh</a:t>
            </a:r>
            <a:r>
              <a:rPr lang="en-US" sz="1350" dirty="0"/>
              <a:t> Chen, George Papandreou, </a:t>
            </a:r>
            <a:r>
              <a:rPr lang="en-US" sz="1350" dirty="0" err="1"/>
              <a:t>Iasonas</a:t>
            </a:r>
            <a:r>
              <a:rPr lang="en-US" sz="1350" dirty="0"/>
              <a:t> Kokkinos, Kevin Murphy, Alan </a:t>
            </a:r>
            <a:r>
              <a:rPr lang="en-US" sz="1350" dirty="0" err="1"/>
              <a:t>Yuille</a:t>
            </a:r>
            <a:r>
              <a:rPr lang="en-US" sz="1350" dirty="0"/>
              <a:t>. </a:t>
            </a:r>
            <a:r>
              <a:rPr lang="en-US" sz="1350" dirty="0" err="1"/>
              <a:t>Arxiv</a:t>
            </a:r>
            <a:r>
              <a:rPr lang="en-US" sz="1350" dirty="0"/>
              <a:t> 2016.</a:t>
            </a:r>
            <a:endParaRPr lang="en-US" sz="1350" dirty="0">
              <a:solidFill>
                <a:srgbClr val="333333"/>
              </a:solidFill>
              <a:latin typeface="Helvetica Neue" charset="0"/>
            </a:endParaRPr>
          </a:p>
        </p:txBody>
      </p:sp>
    </p:spTree>
    <p:extLst>
      <p:ext uri="{BB962C8B-B14F-4D97-AF65-F5344CB8AC3E}">
        <p14:creationId xmlns:p14="http://schemas.microsoft.com/office/powerpoint/2010/main" val="1669728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430173" y="2959403"/>
            <a:ext cx="3541428" cy="1644110"/>
            <a:chOff x="149899" y="2450899"/>
            <a:chExt cx="4721904" cy="2192146"/>
          </a:xfrm>
        </p:grpSpPr>
        <p:sp>
          <p:nvSpPr>
            <p:cNvPr id="11" name="Cube 10"/>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ube 11"/>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ube 12"/>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Cube 13"/>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ube 14"/>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a:t>Image-to-image translation problems</a:t>
            </a:r>
          </a:p>
        </p:txBody>
      </p:sp>
      <p:grpSp>
        <p:nvGrpSpPr>
          <p:cNvPr id="9" name="Group 8"/>
          <p:cNvGrpSpPr/>
          <p:nvPr/>
        </p:nvGrpSpPr>
        <p:grpSpPr>
          <a:xfrm>
            <a:off x="5410139" y="2761446"/>
            <a:ext cx="1621631" cy="1621631"/>
            <a:chOff x="6625689" y="2522598"/>
            <a:chExt cx="2162175" cy="2162175"/>
          </a:xfrm>
          <a:scene3d>
            <a:camera prst="orthographicFront">
              <a:rot lat="2100000" lon="18000000" rev="0"/>
            </a:camera>
            <a:lightRig rig="threePt" dir="t"/>
          </a:scene3d>
        </p:grpSpPr>
        <p:sp>
          <p:nvSpPr>
            <p:cNvPr id="6" name="Rectangle 5"/>
            <p:cNvSpPr/>
            <p:nvPr/>
          </p:nvSpPr>
          <p:spPr>
            <a:xfrm>
              <a:off x="6625689" y="2522598"/>
              <a:ext cx="2162175" cy="2162175"/>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6792686" y="2596243"/>
              <a:ext cx="1861457" cy="2041071"/>
            </a:xfrm>
            <a:custGeom>
              <a:avLst/>
              <a:gdLst>
                <a:gd name="connsiteX0" fmla="*/ 114300 w 1861457"/>
                <a:gd name="connsiteY0" fmla="*/ 0 h 2041071"/>
                <a:gd name="connsiteX1" fmla="*/ 163285 w 1861457"/>
                <a:gd name="connsiteY1" fmla="*/ 130628 h 2041071"/>
                <a:gd name="connsiteX2" fmla="*/ 65314 w 1861457"/>
                <a:gd name="connsiteY2" fmla="*/ 244928 h 2041071"/>
                <a:gd name="connsiteX3" fmla="*/ 0 w 1861457"/>
                <a:gd name="connsiteY3" fmla="*/ 489857 h 2041071"/>
                <a:gd name="connsiteX4" fmla="*/ 65314 w 1861457"/>
                <a:gd name="connsiteY4" fmla="*/ 653143 h 2041071"/>
                <a:gd name="connsiteX5" fmla="*/ 65314 w 1861457"/>
                <a:gd name="connsiteY5" fmla="*/ 653143 h 2041071"/>
                <a:gd name="connsiteX6" fmla="*/ 277585 w 1861457"/>
                <a:gd name="connsiteY6" fmla="*/ 506186 h 2041071"/>
                <a:gd name="connsiteX7" fmla="*/ 293914 w 1861457"/>
                <a:gd name="connsiteY7" fmla="*/ 979714 h 2041071"/>
                <a:gd name="connsiteX8" fmla="*/ 522514 w 1861457"/>
                <a:gd name="connsiteY8" fmla="*/ 1600200 h 2041071"/>
                <a:gd name="connsiteX9" fmla="*/ 783771 w 1861457"/>
                <a:gd name="connsiteY9" fmla="*/ 1959428 h 2041071"/>
                <a:gd name="connsiteX10" fmla="*/ 914400 w 1861457"/>
                <a:gd name="connsiteY10" fmla="*/ 1698171 h 2041071"/>
                <a:gd name="connsiteX11" fmla="*/ 914400 w 1861457"/>
                <a:gd name="connsiteY11" fmla="*/ 1698171 h 2041071"/>
                <a:gd name="connsiteX12" fmla="*/ 702128 w 1861457"/>
                <a:gd name="connsiteY12" fmla="*/ 1632857 h 2041071"/>
                <a:gd name="connsiteX13" fmla="*/ 702128 w 1861457"/>
                <a:gd name="connsiteY13" fmla="*/ 1632857 h 2041071"/>
                <a:gd name="connsiteX14" fmla="*/ 849085 w 1861457"/>
                <a:gd name="connsiteY14" fmla="*/ 1143000 h 2041071"/>
                <a:gd name="connsiteX15" fmla="*/ 1126671 w 1861457"/>
                <a:gd name="connsiteY15" fmla="*/ 1387928 h 2041071"/>
                <a:gd name="connsiteX16" fmla="*/ 1045028 w 1861457"/>
                <a:gd name="connsiteY16" fmla="*/ 1877786 h 2041071"/>
                <a:gd name="connsiteX17" fmla="*/ 1175657 w 1861457"/>
                <a:gd name="connsiteY17" fmla="*/ 2041071 h 2041071"/>
                <a:gd name="connsiteX18" fmla="*/ 1273628 w 1861457"/>
                <a:gd name="connsiteY18" fmla="*/ 1894114 h 2041071"/>
                <a:gd name="connsiteX19" fmla="*/ 1273628 w 1861457"/>
                <a:gd name="connsiteY19" fmla="*/ 1894114 h 2041071"/>
                <a:gd name="connsiteX20" fmla="*/ 1453243 w 1861457"/>
                <a:gd name="connsiteY20" fmla="*/ 1387928 h 2041071"/>
                <a:gd name="connsiteX21" fmla="*/ 1404257 w 1861457"/>
                <a:gd name="connsiteY21" fmla="*/ 1094014 h 2041071"/>
                <a:gd name="connsiteX22" fmla="*/ 1502228 w 1861457"/>
                <a:gd name="connsiteY22" fmla="*/ 783771 h 2041071"/>
                <a:gd name="connsiteX23" fmla="*/ 1616528 w 1861457"/>
                <a:gd name="connsiteY23" fmla="*/ 979714 h 2041071"/>
                <a:gd name="connsiteX24" fmla="*/ 1861457 w 1861457"/>
                <a:gd name="connsiteY24" fmla="*/ 685800 h 2041071"/>
                <a:gd name="connsiteX25" fmla="*/ 1730828 w 1861457"/>
                <a:gd name="connsiteY25" fmla="*/ 555171 h 2041071"/>
                <a:gd name="connsiteX26" fmla="*/ 1436914 w 1861457"/>
                <a:gd name="connsiteY26" fmla="*/ 555171 h 2041071"/>
                <a:gd name="connsiteX27" fmla="*/ 1240971 w 1861457"/>
                <a:gd name="connsiteY27" fmla="*/ 391886 h 2041071"/>
                <a:gd name="connsiteX28" fmla="*/ 849085 w 1861457"/>
                <a:gd name="connsiteY28" fmla="*/ 506186 h 2041071"/>
                <a:gd name="connsiteX29" fmla="*/ 636814 w 1861457"/>
                <a:gd name="connsiteY29" fmla="*/ 359228 h 2041071"/>
                <a:gd name="connsiteX30" fmla="*/ 571500 w 1861457"/>
                <a:gd name="connsiteY30" fmla="*/ 195943 h 2041071"/>
                <a:gd name="connsiteX31" fmla="*/ 424543 w 1861457"/>
                <a:gd name="connsiteY31" fmla="*/ 81643 h 2041071"/>
                <a:gd name="connsiteX32" fmla="*/ 424543 w 1861457"/>
                <a:gd name="connsiteY32" fmla="*/ 81643 h 2041071"/>
                <a:gd name="connsiteX33" fmla="*/ 424543 w 1861457"/>
                <a:gd name="connsiteY33" fmla="*/ 81643 h 2041071"/>
                <a:gd name="connsiteX34" fmla="*/ 114300 w 1861457"/>
                <a:gd name="connsiteY34" fmla="*/ 0 h 204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61457" h="2041071">
                  <a:moveTo>
                    <a:pt x="114300" y="0"/>
                  </a:moveTo>
                  <a:lnTo>
                    <a:pt x="163285" y="130628"/>
                  </a:lnTo>
                  <a:lnTo>
                    <a:pt x="65314" y="244928"/>
                  </a:lnTo>
                  <a:lnTo>
                    <a:pt x="0" y="489857"/>
                  </a:lnTo>
                  <a:lnTo>
                    <a:pt x="65314" y="653143"/>
                  </a:lnTo>
                  <a:lnTo>
                    <a:pt x="65314" y="653143"/>
                  </a:lnTo>
                  <a:lnTo>
                    <a:pt x="277585" y="506186"/>
                  </a:lnTo>
                  <a:lnTo>
                    <a:pt x="293914" y="979714"/>
                  </a:lnTo>
                  <a:lnTo>
                    <a:pt x="522514" y="1600200"/>
                  </a:lnTo>
                  <a:lnTo>
                    <a:pt x="783771" y="1959428"/>
                  </a:lnTo>
                  <a:lnTo>
                    <a:pt x="914400" y="1698171"/>
                  </a:lnTo>
                  <a:lnTo>
                    <a:pt x="914400" y="1698171"/>
                  </a:lnTo>
                  <a:lnTo>
                    <a:pt x="702128" y="1632857"/>
                  </a:lnTo>
                  <a:lnTo>
                    <a:pt x="702128" y="1632857"/>
                  </a:lnTo>
                  <a:lnTo>
                    <a:pt x="849085" y="1143000"/>
                  </a:lnTo>
                  <a:lnTo>
                    <a:pt x="1126671" y="1387928"/>
                  </a:lnTo>
                  <a:lnTo>
                    <a:pt x="1045028" y="1877786"/>
                  </a:lnTo>
                  <a:lnTo>
                    <a:pt x="1175657" y="2041071"/>
                  </a:lnTo>
                  <a:lnTo>
                    <a:pt x="1273628" y="1894114"/>
                  </a:lnTo>
                  <a:lnTo>
                    <a:pt x="1273628" y="1894114"/>
                  </a:lnTo>
                  <a:lnTo>
                    <a:pt x="1453243" y="1387928"/>
                  </a:lnTo>
                  <a:lnTo>
                    <a:pt x="1404257" y="1094014"/>
                  </a:lnTo>
                  <a:lnTo>
                    <a:pt x="1502228" y="783771"/>
                  </a:lnTo>
                  <a:lnTo>
                    <a:pt x="1616528" y="979714"/>
                  </a:lnTo>
                  <a:lnTo>
                    <a:pt x="1861457" y="685800"/>
                  </a:lnTo>
                  <a:lnTo>
                    <a:pt x="1730828" y="555171"/>
                  </a:lnTo>
                  <a:lnTo>
                    <a:pt x="1436914" y="555171"/>
                  </a:lnTo>
                  <a:lnTo>
                    <a:pt x="1240971" y="391886"/>
                  </a:lnTo>
                  <a:lnTo>
                    <a:pt x="849085" y="506186"/>
                  </a:lnTo>
                  <a:lnTo>
                    <a:pt x="636814" y="359228"/>
                  </a:lnTo>
                  <a:lnTo>
                    <a:pt x="571500" y="195943"/>
                  </a:lnTo>
                  <a:lnTo>
                    <a:pt x="424543" y="81643"/>
                  </a:lnTo>
                  <a:lnTo>
                    <a:pt x="424543" y="81643"/>
                  </a:lnTo>
                  <a:lnTo>
                    <a:pt x="424543" y="81643"/>
                  </a:lnTo>
                  <a:lnTo>
                    <a:pt x="114300" y="0"/>
                  </a:lnTo>
                  <a:close/>
                </a:path>
              </a:pathLst>
            </a:cu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906530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Image-to-image translation problems</a:t>
            </a:r>
          </a:p>
        </p:txBody>
      </p:sp>
      <p:sp>
        <p:nvSpPr>
          <p:cNvPr id="3" name="Content Placeholder 2"/>
          <p:cNvSpPr>
            <a:spLocks noGrp="1"/>
          </p:cNvSpPr>
          <p:nvPr>
            <p:ph idx="1"/>
          </p:nvPr>
        </p:nvSpPr>
        <p:spPr/>
        <p:txBody>
          <a:bodyPr/>
          <a:lstStyle/>
          <a:p>
            <a:r>
              <a:rPr lang="en-US" dirty="0"/>
              <a:t>Segmentation</a:t>
            </a:r>
          </a:p>
          <a:p>
            <a:r>
              <a:rPr lang="en-US" dirty="0"/>
              <a:t>Optical flow estimation</a:t>
            </a:r>
          </a:p>
          <a:p>
            <a:r>
              <a:rPr lang="en-US" dirty="0"/>
              <a:t>Depth estimation</a:t>
            </a:r>
          </a:p>
          <a:p>
            <a:r>
              <a:rPr lang="en-US" dirty="0"/>
              <a:t>Normal estimation</a:t>
            </a:r>
          </a:p>
          <a:p>
            <a:r>
              <a:rPr lang="en-US" dirty="0"/>
              <a:t>Boundary detection</a:t>
            </a:r>
          </a:p>
          <a:p>
            <a:r>
              <a:rPr lang="mr-IN" dirty="0"/>
              <a:t>…</a:t>
            </a:r>
            <a:endParaRPr lang="en-US" dirty="0"/>
          </a:p>
        </p:txBody>
      </p:sp>
    </p:spTree>
    <p:extLst>
      <p:ext uri="{BB962C8B-B14F-4D97-AF65-F5344CB8AC3E}">
        <p14:creationId xmlns:p14="http://schemas.microsoft.com/office/powerpoint/2010/main" val="271468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5201" y="3984873"/>
            <a:ext cx="910829" cy="1419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4034"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94930" y="3911204"/>
            <a:ext cx="1520279" cy="1520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67942" y="4031755"/>
            <a:ext cx="1741289" cy="1741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4036" name="Rectangle 4"/>
          <p:cNvSpPr>
            <a:spLocks/>
          </p:cNvSpPr>
          <p:nvPr/>
        </p:nvSpPr>
        <p:spPr bwMode="auto">
          <a:xfrm>
            <a:off x="-1995785" y="4031755"/>
            <a:ext cx="837158" cy="1373777"/>
          </a:xfrm>
          <a:prstGeom prst="rect">
            <a:avLst/>
          </a:prstGeom>
          <a:noFill/>
          <a:ln w="50800" cap="flat">
            <a:solidFill>
              <a:srgbClr val="FFFF00"/>
            </a:solidFill>
            <a:prstDash val="solid"/>
            <a:miter lim="800000"/>
            <a:headEnd type="none" w="med" len="med"/>
            <a:tailEnd type="none" w="med" len="med"/>
          </a:ln>
          <a:effectLst>
            <a:outerShdw blurRad="38100" dist="25399" dir="5400000" algn="ctr" rotWithShape="0">
              <a:schemeClr val="bg2">
                <a:alpha val="84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sz="949"/>
          </a:p>
        </p:txBody>
      </p:sp>
      <p:sp>
        <p:nvSpPr>
          <p:cNvPr id="44037" name="Rectangle 5"/>
          <p:cNvSpPr>
            <a:spLocks/>
          </p:cNvSpPr>
          <p:nvPr/>
        </p:nvSpPr>
        <p:spPr bwMode="auto">
          <a:xfrm>
            <a:off x="980592" y="5439487"/>
            <a:ext cx="706219" cy="29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a:ea typeface="ＭＳ Ｐゴシック" charset="0"/>
                <a:cs typeface="ＭＳ Ｐゴシック" charset="0"/>
              </a:rPr>
              <a:t>1. Crop</a:t>
            </a:r>
          </a:p>
        </p:txBody>
      </p:sp>
      <p:sp>
        <p:nvSpPr>
          <p:cNvPr id="44038" name="Rectangle 6"/>
          <p:cNvSpPr>
            <a:spLocks/>
          </p:cNvSpPr>
          <p:nvPr/>
        </p:nvSpPr>
        <p:spPr bwMode="auto">
          <a:xfrm>
            <a:off x="2016994" y="5446184"/>
            <a:ext cx="2055499" cy="29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a:ea typeface="ＭＳ Ｐゴシック" charset="0"/>
                <a:cs typeface="ＭＳ Ｐゴシック" charset="0"/>
              </a:rPr>
              <a:t>b. Scale (anisotropic)</a:t>
            </a:r>
          </a:p>
        </p:txBody>
      </p:sp>
      <p:grpSp>
        <p:nvGrpSpPr>
          <p:cNvPr id="44039" name="Group 9"/>
          <p:cNvGrpSpPr>
            <a:grpSpLocks/>
          </p:cNvGrpSpPr>
          <p:nvPr/>
        </p:nvGrpSpPr>
        <p:grpSpPr bwMode="auto">
          <a:xfrm>
            <a:off x="3851208" y="4313040"/>
            <a:ext cx="1970671" cy="709910"/>
            <a:chOff x="0" y="0"/>
            <a:chExt cx="2353" cy="848"/>
          </a:xfrm>
          <a:noFill/>
        </p:grpSpPr>
        <p:sp>
          <p:nvSpPr>
            <p:cNvPr id="44052" name="Rectangle 7"/>
            <p:cNvSpPr>
              <a:spLocks/>
            </p:cNvSpPr>
            <p:nvPr/>
          </p:nvSpPr>
          <p:spPr bwMode="auto">
            <a:xfrm>
              <a:off x="0" y="0"/>
              <a:ext cx="2352" cy="848"/>
            </a:xfrm>
            <a:prstGeom prst="rect">
              <a:avLst/>
            </a:prstGeom>
            <a:gr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pic>
          <p:nvPicPr>
            <p:cNvPr id="44053"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6" y="24"/>
              <a:ext cx="1797" cy="783"/>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44042" name="Rectangle 10"/>
          <p:cNvSpPr>
            <a:spLocks noGrp="1" noChangeArrowheads="1"/>
          </p:cNvSpPr>
          <p:nvPr>
            <p:ph type="title"/>
          </p:nvPr>
        </p:nvSpPr>
        <p:spPr/>
        <p:txBody>
          <a:bodyPr/>
          <a:lstStyle/>
          <a:p>
            <a:pPr eaLnBrk="1" hangingPunct="1">
              <a:defRPr/>
            </a:pPr>
            <a:r>
              <a:rPr lang="en-US" dirty="0"/>
              <a:t>R-CNN at test time: Step 2</a:t>
            </a:r>
          </a:p>
        </p:txBody>
      </p:sp>
      <p:grpSp>
        <p:nvGrpSpPr>
          <p:cNvPr id="44041" name="Group 13"/>
          <p:cNvGrpSpPr>
            <a:grpSpLocks/>
          </p:cNvGrpSpPr>
          <p:nvPr/>
        </p:nvGrpSpPr>
        <p:grpSpPr bwMode="auto">
          <a:xfrm>
            <a:off x="1186532" y="1674316"/>
            <a:ext cx="6770099" cy="1465865"/>
            <a:chOff x="0" y="0"/>
            <a:chExt cx="8087" cy="1751"/>
          </a:xfrm>
          <a:noFill/>
        </p:grpSpPr>
        <p:sp>
          <p:nvSpPr>
            <p:cNvPr id="44050" name="Rectangle 11"/>
            <p:cNvSpPr>
              <a:spLocks/>
            </p:cNvSpPr>
            <p:nvPr/>
          </p:nvSpPr>
          <p:spPr bwMode="auto">
            <a:xfrm>
              <a:off x="0" y="0"/>
              <a:ext cx="8087" cy="1751"/>
            </a:xfrm>
            <a:prstGeom prst="rect">
              <a:avLst/>
            </a:prstGeom>
            <a:gr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pic>
          <p:nvPicPr>
            <p:cNvPr id="44051" name="Picture 1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6" y="144"/>
              <a:ext cx="7776" cy="1512"/>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2" name="Rectangle 14"/>
          <p:cNvSpPr>
            <a:spLocks/>
          </p:cNvSpPr>
          <p:nvPr/>
        </p:nvSpPr>
        <p:spPr bwMode="auto">
          <a:xfrm>
            <a:off x="1574974" y="3158748"/>
            <a:ext cx="501676"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Input</a:t>
            </a:r>
          </a:p>
          <a:p>
            <a:r>
              <a:rPr lang="en-US" sz="1582">
                <a:ea typeface="ＭＳ Ｐゴシック" charset="0"/>
                <a:cs typeface="ＭＳ Ｐゴシック" charset="0"/>
              </a:rPr>
              <a:t>image</a:t>
            </a:r>
          </a:p>
        </p:txBody>
      </p:sp>
      <p:sp>
        <p:nvSpPr>
          <p:cNvPr id="44043" name="Rectangle 15"/>
          <p:cNvSpPr>
            <a:spLocks/>
          </p:cNvSpPr>
          <p:nvPr/>
        </p:nvSpPr>
        <p:spPr bwMode="auto">
          <a:xfrm>
            <a:off x="2387017" y="3158748"/>
            <a:ext cx="1933093"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Extract region</a:t>
            </a:r>
          </a:p>
          <a:p>
            <a:r>
              <a:rPr lang="en-US" sz="1582">
                <a:ea typeface="ＭＳ Ｐゴシック" charset="0"/>
                <a:cs typeface="ＭＳ Ｐゴシック" charset="0"/>
              </a:rPr>
              <a:t>proposals (~2k / image)</a:t>
            </a:r>
          </a:p>
        </p:txBody>
      </p:sp>
      <p:sp>
        <p:nvSpPr>
          <p:cNvPr id="44044" name="Rectangle 16"/>
          <p:cNvSpPr>
            <a:spLocks/>
          </p:cNvSpPr>
          <p:nvPr/>
        </p:nvSpPr>
        <p:spPr bwMode="auto">
          <a:xfrm>
            <a:off x="5017368" y="3158748"/>
            <a:ext cx="1171218"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dirty="0">
                <a:solidFill>
                  <a:srgbClr val="C00000"/>
                </a:solidFill>
                <a:ea typeface="ＭＳ Ｐゴシック" charset="0"/>
                <a:cs typeface="ＭＳ Ｐゴシック" charset="0"/>
              </a:rPr>
              <a:t>Compute CNN</a:t>
            </a:r>
          </a:p>
          <a:p>
            <a:r>
              <a:rPr lang="en-US" sz="1582" dirty="0">
                <a:solidFill>
                  <a:srgbClr val="C00000"/>
                </a:solidFill>
                <a:ea typeface="ＭＳ Ｐゴシック" charset="0"/>
                <a:cs typeface="ＭＳ Ｐゴシック" charset="0"/>
              </a:rPr>
              <a:t>features</a:t>
            </a:r>
          </a:p>
        </p:txBody>
      </p:sp>
      <p:sp>
        <p:nvSpPr>
          <p:cNvPr id="44045" name="Line 17"/>
          <p:cNvSpPr>
            <a:spLocks noChangeShapeType="1"/>
          </p:cNvSpPr>
          <p:nvPr/>
        </p:nvSpPr>
        <p:spPr bwMode="auto">
          <a:xfrm flipH="1">
            <a:off x="4417127" y="3402211"/>
            <a:ext cx="544153" cy="0"/>
          </a:xfrm>
          <a:prstGeom prst="line">
            <a:avLst/>
          </a:prstGeom>
          <a:noFill/>
          <a:ln w="25400">
            <a:solidFill>
              <a:srgbClr val="C000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sz="949"/>
          </a:p>
        </p:txBody>
      </p:sp>
      <p:sp>
        <p:nvSpPr>
          <p:cNvPr id="44046" name="Rectangle 18"/>
          <p:cNvSpPr>
            <a:spLocks/>
          </p:cNvSpPr>
          <p:nvPr/>
        </p:nvSpPr>
        <p:spPr bwMode="auto">
          <a:xfrm>
            <a:off x="3399979" y="4661297"/>
            <a:ext cx="341561" cy="341561"/>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sz="949"/>
          </a:p>
        </p:txBody>
      </p:sp>
      <p:sp>
        <p:nvSpPr>
          <p:cNvPr id="44047" name="Line 19"/>
          <p:cNvSpPr>
            <a:spLocks noChangeShapeType="1"/>
          </p:cNvSpPr>
          <p:nvPr/>
        </p:nvSpPr>
        <p:spPr bwMode="auto">
          <a:xfrm>
            <a:off x="3608432" y="4663810"/>
            <a:ext cx="970266" cy="171617"/>
          </a:xfrm>
          <a:prstGeom prst="line">
            <a:avLst/>
          </a:prstGeom>
          <a:noFill/>
          <a:ln w="25400">
            <a:solidFill>
              <a:srgbClr val="000000"/>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sz="949"/>
          </a:p>
        </p:txBody>
      </p:sp>
      <p:sp>
        <p:nvSpPr>
          <p:cNvPr id="44048" name="Line 20"/>
          <p:cNvSpPr>
            <a:spLocks noChangeShapeType="1"/>
          </p:cNvSpPr>
          <p:nvPr/>
        </p:nvSpPr>
        <p:spPr bwMode="auto">
          <a:xfrm rot="10800000" flipH="1">
            <a:off x="3614292" y="4837100"/>
            <a:ext cx="970267" cy="165758"/>
          </a:xfrm>
          <a:prstGeom prst="line">
            <a:avLst/>
          </a:prstGeom>
          <a:noFill/>
          <a:ln w="25400">
            <a:solidFill>
              <a:srgbClr val="000000"/>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sz="949"/>
          </a:p>
        </p:txBody>
      </p:sp>
      <p:sp>
        <p:nvSpPr>
          <p:cNvPr id="44049" name="Rectangle 21"/>
          <p:cNvSpPr>
            <a:spLocks/>
          </p:cNvSpPr>
          <p:nvPr/>
        </p:nvSpPr>
        <p:spPr bwMode="auto">
          <a:xfrm>
            <a:off x="4381966" y="5306848"/>
            <a:ext cx="2193677" cy="584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pPr algn="l"/>
            <a:r>
              <a:rPr lang="en-US" sz="1898" dirty="0">
                <a:solidFill>
                  <a:srgbClr val="C00000"/>
                </a:solidFill>
                <a:ea typeface="ＭＳ Ｐゴシック" charset="0"/>
                <a:cs typeface="ＭＳ Ｐゴシック" charset="0"/>
              </a:rPr>
              <a:t>c. Forward propagate</a:t>
            </a:r>
          </a:p>
          <a:p>
            <a:pPr algn="l"/>
            <a:r>
              <a:rPr lang="en-US" sz="1898" dirty="0">
                <a:solidFill>
                  <a:srgbClr val="C00000"/>
                </a:solidFill>
                <a:ea typeface="ＭＳ Ｐゴシック" charset="0"/>
                <a:cs typeface="ＭＳ Ｐゴシック" charset="0"/>
              </a:rPr>
              <a:t>Output: </a:t>
            </a:r>
            <a:r>
              <a:rPr lang="ja-JP" altLang="en-US" sz="1898" dirty="0">
                <a:solidFill>
                  <a:srgbClr val="C00000"/>
                </a:solidFill>
                <a:latin typeface="Arial" charset="0"/>
                <a:ea typeface="ＭＳ Ｐゴシック" charset="0"/>
                <a:cs typeface="ＭＳ Ｐゴシック" charset="0"/>
              </a:rPr>
              <a:t>“</a:t>
            </a:r>
            <a:r>
              <a:rPr lang="en-US" altLang="ja-JP" sz="1898" dirty="0">
                <a:solidFill>
                  <a:srgbClr val="C00000"/>
                </a:solidFill>
                <a:cs typeface="Source Sans Pro Light" charset="0"/>
              </a:rPr>
              <a:t>fc</a:t>
            </a:r>
            <a:r>
              <a:rPr lang="en-US" altLang="ja-JP" sz="1898" baseline="-6000" dirty="0">
                <a:solidFill>
                  <a:srgbClr val="C00000"/>
                </a:solidFill>
                <a:cs typeface="Source Sans Pro Light" charset="0"/>
              </a:rPr>
              <a:t>7</a:t>
            </a:r>
            <a:r>
              <a:rPr lang="ja-JP" altLang="en-US" sz="1898" dirty="0">
                <a:solidFill>
                  <a:srgbClr val="C00000"/>
                </a:solidFill>
                <a:latin typeface="Arial" charset="0"/>
                <a:ea typeface="ＭＳ Ｐゴシック" charset="0"/>
                <a:cs typeface="ＭＳ Ｐゴシック" charset="0"/>
              </a:rPr>
              <a:t>”</a:t>
            </a:r>
            <a:r>
              <a:rPr lang="en-US" altLang="ja-JP" sz="1898" dirty="0">
                <a:solidFill>
                  <a:srgbClr val="C00000"/>
                </a:solidFill>
                <a:cs typeface="Source Sans Pro Light" charset="0"/>
              </a:rPr>
              <a:t> features</a:t>
            </a:r>
            <a:endParaRPr lang="en-US" sz="1898" dirty="0">
              <a:solidFill>
                <a:srgbClr val="C00000"/>
              </a:solidFill>
              <a:cs typeface="Source Sans Pro Light" charset="0"/>
            </a:endParaRPr>
          </a:p>
        </p:txBody>
      </p:sp>
      <p:sp>
        <p:nvSpPr>
          <p:cNvPr id="23" name="TextBox 22"/>
          <p:cNvSpPr txBox="1"/>
          <p:nvPr/>
        </p:nvSpPr>
        <p:spPr>
          <a:xfrm>
            <a:off x="7391400" y="5515273"/>
            <a:ext cx="1752600" cy="507831"/>
          </a:xfrm>
          <a:prstGeom prst="rect">
            <a:avLst/>
          </a:prstGeom>
          <a:noFill/>
        </p:spPr>
        <p:txBody>
          <a:bodyPr wrap="square" rtlCol="0">
            <a:spAutoFit/>
          </a:bodyPr>
          <a:lstStyle/>
          <a:p>
            <a:r>
              <a:rPr lang="en-US" sz="1350" dirty="0"/>
              <a:t>Slide credit : Ross </a:t>
            </a:r>
            <a:r>
              <a:rPr lang="en-US" sz="1350" dirty="0" err="1"/>
              <a:t>Girshick</a:t>
            </a:r>
            <a:endParaRPr lang="en-US" sz="1350" dirty="0"/>
          </a:p>
        </p:txBody>
      </p:sp>
    </p:spTree>
    <p:extLst>
      <p:ext uri="{BB962C8B-B14F-4D97-AF65-F5344CB8AC3E}">
        <p14:creationId xmlns:p14="http://schemas.microsoft.com/office/powerpoint/2010/main" val="98937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3"/>
          <p:cNvGrpSpPr>
            <a:grpSpLocks/>
          </p:cNvGrpSpPr>
          <p:nvPr/>
        </p:nvGrpSpPr>
        <p:grpSpPr bwMode="auto">
          <a:xfrm>
            <a:off x="1955881" y="4313040"/>
            <a:ext cx="1970671" cy="709910"/>
            <a:chOff x="0" y="0"/>
            <a:chExt cx="2353" cy="848"/>
          </a:xfrm>
          <a:noFill/>
        </p:grpSpPr>
        <p:sp>
          <p:nvSpPr>
            <p:cNvPr id="46106" name="Rectangle 1"/>
            <p:cNvSpPr>
              <a:spLocks/>
            </p:cNvSpPr>
            <p:nvPr/>
          </p:nvSpPr>
          <p:spPr bwMode="auto">
            <a:xfrm>
              <a:off x="0" y="0"/>
              <a:ext cx="2352" cy="848"/>
            </a:xfrm>
            <a:prstGeom prst="rect">
              <a:avLst/>
            </a:prstGeom>
            <a:gr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pic>
          <p:nvPicPr>
            <p:cNvPr id="4610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 y="24"/>
              <a:ext cx="1797" cy="783"/>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46084" name="Rectangle 4"/>
          <p:cNvSpPr>
            <a:spLocks noGrp="1" noChangeArrowheads="1"/>
          </p:cNvSpPr>
          <p:nvPr>
            <p:ph type="title"/>
          </p:nvPr>
        </p:nvSpPr>
        <p:spPr/>
        <p:txBody>
          <a:bodyPr/>
          <a:lstStyle/>
          <a:p>
            <a:pPr eaLnBrk="1" hangingPunct="1">
              <a:defRPr/>
            </a:pPr>
            <a:r>
              <a:rPr lang="en-US" dirty="0"/>
              <a:t>R-CNN at test time: Step 3</a:t>
            </a:r>
          </a:p>
        </p:txBody>
      </p:sp>
      <p:grpSp>
        <p:nvGrpSpPr>
          <p:cNvPr id="46083" name="Group 7"/>
          <p:cNvGrpSpPr>
            <a:grpSpLocks/>
          </p:cNvGrpSpPr>
          <p:nvPr/>
        </p:nvGrpSpPr>
        <p:grpSpPr bwMode="auto">
          <a:xfrm>
            <a:off x="1186532" y="1674316"/>
            <a:ext cx="6770099" cy="1465865"/>
            <a:chOff x="0" y="0"/>
            <a:chExt cx="8087" cy="1751"/>
          </a:xfrm>
          <a:noFill/>
        </p:grpSpPr>
        <p:sp>
          <p:nvSpPr>
            <p:cNvPr id="46104" name="Rectangle 5"/>
            <p:cNvSpPr>
              <a:spLocks/>
            </p:cNvSpPr>
            <p:nvPr/>
          </p:nvSpPr>
          <p:spPr bwMode="auto">
            <a:xfrm>
              <a:off x="0" y="0"/>
              <a:ext cx="8087" cy="1751"/>
            </a:xfrm>
            <a:prstGeom prst="rect">
              <a:avLst/>
            </a:prstGeom>
            <a:grp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pic>
          <p:nvPicPr>
            <p:cNvPr id="46105"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6" y="144"/>
              <a:ext cx="7776" cy="1512"/>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2" name="Rectangle 8"/>
          <p:cNvSpPr>
            <a:spLocks/>
          </p:cNvSpPr>
          <p:nvPr/>
        </p:nvSpPr>
        <p:spPr bwMode="auto">
          <a:xfrm>
            <a:off x="1574974" y="3158748"/>
            <a:ext cx="501676"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Input</a:t>
            </a:r>
          </a:p>
          <a:p>
            <a:r>
              <a:rPr lang="en-US" sz="1582">
                <a:ea typeface="ＭＳ Ｐゴシック" charset="0"/>
                <a:cs typeface="ＭＳ Ｐゴシック" charset="0"/>
              </a:rPr>
              <a:t>image</a:t>
            </a:r>
          </a:p>
        </p:txBody>
      </p:sp>
      <p:sp>
        <p:nvSpPr>
          <p:cNvPr id="46085" name="Rectangle 9"/>
          <p:cNvSpPr>
            <a:spLocks/>
          </p:cNvSpPr>
          <p:nvPr/>
        </p:nvSpPr>
        <p:spPr bwMode="auto">
          <a:xfrm>
            <a:off x="2387017" y="3158748"/>
            <a:ext cx="1933093"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Extract region</a:t>
            </a:r>
          </a:p>
          <a:p>
            <a:r>
              <a:rPr lang="en-US" sz="1582">
                <a:ea typeface="ＭＳ Ｐゴシック" charset="0"/>
                <a:cs typeface="ＭＳ Ｐゴシック" charset="0"/>
              </a:rPr>
              <a:t>proposals (~2k / image)</a:t>
            </a:r>
          </a:p>
        </p:txBody>
      </p:sp>
      <p:sp>
        <p:nvSpPr>
          <p:cNvPr id="46086" name="Rectangle 10"/>
          <p:cNvSpPr>
            <a:spLocks/>
          </p:cNvSpPr>
          <p:nvPr/>
        </p:nvSpPr>
        <p:spPr bwMode="auto">
          <a:xfrm>
            <a:off x="5017368" y="3158748"/>
            <a:ext cx="1171218"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a:ea typeface="ＭＳ Ｐゴシック" charset="0"/>
                <a:cs typeface="ＭＳ Ｐゴシック" charset="0"/>
              </a:rPr>
              <a:t>Compute CNN</a:t>
            </a:r>
          </a:p>
          <a:p>
            <a:r>
              <a:rPr lang="en-US" sz="1582">
                <a:ea typeface="ＭＳ Ｐゴシック" charset="0"/>
                <a:cs typeface="ＭＳ Ｐゴシック" charset="0"/>
              </a:rPr>
              <a:t>features</a:t>
            </a:r>
          </a:p>
        </p:txBody>
      </p:sp>
      <p:sp>
        <p:nvSpPr>
          <p:cNvPr id="46087" name="Line 11"/>
          <p:cNvSpPr>
            <a:spLocks noChangeShapeType="1"/>
          </p:cNvSpPr>
          <p:nvPr/>
        </p:nvSpPr>
        <p:spPr bwMode="auto">
          <a:xfrm flipH="1">
            <a:off x="6346776" y="3402211"/>
            <a:ext cx="543316" cy="0"/>
          </a:xfrm>
          <a:prstGeom prst="line">
            <a:avLst/>
          </a:prstGeom>
          <a:noFill/>
          <a:ln w="25400">
            <a:solidFill>
              <a:srgbClr val="C000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sz="949"/>
          </a:p>
        </p:txBody>
      </p:sp>
      <p:grpSp>
        <p:nvGrpSpPr>
          <p:cNvPr id="46088" name="Group 14"/>
          <p:cNvGrpSpPr>
            <a:grpSpLocks/>
          </p:cNvGrpSpPr>
          <p:nvPr/>
        </p:nvGrpSpPr>
        <p:grpSpPr bwMode="auto">
          <a:xfrm>
            <a:off x="473274" y="3911204"/>
            <a:ext cx="1520279" cy="1520279"/>
            <a:chOff x="0" y="0"/>
            <a:chExt cx="1816" cy="1816"/>
          </a:xfrm>
        </p:grpSpPr>
        <p:sp>
          <p:nvSpPr>
            <p:cNvPr id="46102" name="Rectangle 12"/>
            <p:cNvSpPr>
              <a:spLocks/>
            </p:cNvSpPr>
            <p:nvPr/>
          </p:nvSpPr>
          <p:spPr bwMode="auto">
            <a:xfrm>
              <a:off x="0" y="0"/>
              <a:ext cx="1816" cy="1798"/>
            </a:xfrm>
            <a:prstGeom prst="rect">
              <a:avLst/>
            </a:prstGeom>
            <a:solidFill>
              <a:srgbClr val="808080"/>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pic>
          <p:nvPicPr>
            <p:cNvPr id="46103" name="Picture 13"/>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52"/>
              <a:ext cx="1816" cy="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sp>
        <p:nvSpPr>
          <p:cNvPr id="46089" name="Rectangle 15"/>
          <p:cNvSpPr>
            <a:spLocks/>
          </p:cNvSpPr>
          <p:nvPr/>
        </p:nvSpPr>
        <p:spPr bwMode="auto">
          <a:xfrm>
            <a:off x="366117" y="5459578"/>
            <a:ext cx="1704441" cy="29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a:ea typeface="ＭＳ Ｐゴシック" charset="0"/>
                <a:cs typeface="ＭＳ Ｐゴシック" charset="0"/>
              </a:rPr>
              <a:t>Warped proposal</a:t>
            </a:r>
          </a:p>
        </p:txBody>
      </p:sp>
      <p:sp>
        <p:nvSpPr>
          <p:cNvPr id="46090" name="Rectangle 16"/>
          <p:cNvSpPr>
            <a:spLocks/>
          </p:cNvSpPr>
          <p:nvPr/>
        </p:nvSpPr>
        <p:spPr bwMode="auto">
          <a:xfrm>
            <a:off x="1504652" y="4661297"/>
            <a:ext cx="341561" cy="341561"/>
          </a:xfrm>
          <a:prstGeom prst="rect">
            <a:avLst/>
          </a:prstGeom>
          <a:noFill/>
          <a:ln w="254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sz="949"/>
          </a:p>
        </p:txBody>
      </p:sp>
      <p:sp>
        <p:nvSpPr>
          <p:cNvPr id="46091" name="Line 17"/>
          <p:cNvSpPr>
            <a:spLocks noChangeShapeType="1"/>
          </p:cNvSpPr>
          <p:nvPr/>
        </p:nvSpPr>
        <p:spPr bwMode="auto">
          <a:xfrm>
            <a:off x="1713105" y="4663810"/>
            <a:ext cx="970266" cy="171617"/>
          </a:xfrm>
          <a:prstGeom prst="line">
            <a:avLst/>
          </a:prstGeom>
          <a:noFill/>
          <a:ln w="25400">
            <a:solidFill>
              <a:srgbClr val="000000"/>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sz="949"/>
          </a:p>
        </p:txBody>
      </p:sp>
      <p:sp>
        <p:nvSpPr>
          <p:cNvPr id="46092" name="Line 18"/>
          <p:cNvSpPr>
            <a:spLocks noChangeShapeType="1"/>
          </p:cNvSpPr>
          <p:nvPr/>
        </p:nvSpPr>
        <p:spPr bwMode="auto">
          <a:xfrm rot="10800000" flipH="1">
            <a:off x="1718965" y="4837100"/>
            <a:ext cx="970267" cy="165758"/>
          </a:xfrm>
          <a:prstGeom prst="line">
            <a:avLst/>
          </a:prstGeom>
          <a:noFill/>
          <a:ln w="25400">
            <a:solidFill>
              <a:srgbClr val="000000"/>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sz="949"/>
          </a:p>
        </p:txBody>
      </p:sp>
      <p:sp>
        <p:nvSpPr>
          <p:cNvPr id="46093" name="Rectangle 19"/>
          <p:cNvSpPr>
            <a:spLocks/>
          </p:cNvSpPr>
          <p:nvPr/>
        </p:nvSpPr>
        <p:spPr bwMode="auto">
          <a:xfrm>
            <a:off x="2272327" y="5320242"/>
            <a:ext cx="1776127" cy="584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a:ea typeface="ＭＳ Ｐゴシック" charset="0"/>
                <a:cs typeface="ＭＳ Ｐゴシック" charset="0"/>
              </a:rPr>
              <a:t>4096-dimensional</a:t>
            </a:r>
          </a:p>
          <a:p>
            <a:r>
              <a:rPr lang="en-US" sz="1898">
                <a:ea typeface="ＭＳ Ｐゴシック" charset="0"/>
                <a:cs typeface="ＭＳ Ｐゴシック" charset="0"/>
              </a:rPr>
              <a:t>fc</a:t>
            </a:r>
            <a:r>
              <a:rPr lang="en-US" sz="1898" baseline="-6000">
                <a:ea typeface="ＭＳ Ｐゴシック" charset="0"/>
                <a:cs typeface="ＭＳ Ｐゴシック" charset="0"/>
              </a:rPr>
              <a:t>7</a:t>
            </a:r>
            <a:r>
              <a:rPr lang="en-US" sz="1898">
                <a:ea typeface="ＭＳ Ｐゴシック" charset="0"/>
                <a:cs typeface="ＭＳ Ｐゴシック" charset="0"/>
              </a:rPr>
              <a:t> feature vector</a:t>
            </a:r>
          </a:p>
        </p:txBody>
      </p:sp>
      <p:sp>
        <p:nvSpPr>
          <p:cNvPr id="46094" name="Rectangle 20"/>
          <p:cNvSpPr>
            <a:spLocks/>
          </p:cNvSpPr>
          <p:nvPr/>
        </p:nvSpPr>
        <p:spPr bwMode="auto">
          <a:xfrm>
            <a:off x="4364385" y="5320242"/>
            <a:ext cx="1719317" cy="584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dirty="0">
                <a:solidFill>
                  <a:srgbClr val="C00000"/>
                </a:solidFill>
                <a:ea typeface="ＭＳ Ｐゴシック" charset="0"/>
                <a:cs typeface="ＭＳ Ｐゴシック" charset="0"/>
              </a:rPr>
              <a:t>linear classifiers</a:t>
            </a:r>
          </a:p>
          <a:p>
            <a:r>
              <a:rPr lang="en-US" sz="1898" dirty="0">
                <a:solidFill>
                  <a:srgbClr val="C00000"/>
                </a:solidFill>
                <a:ea typeface="ＭＳ Ｐゴシック" charset="0"/>
                <a:cs typeface="ＭＳ Ｐゴシック" charset="0"/>
              </a:rPr>
              <a:t>(SVM or </a:t>
            </a:r>
            <a:r>
              <a:rPr lang="en-US" sz="1898" dirty="0" err="1">
                <a:solidFill>
                  <a:srgbClr val="C00000"/>
                </a:solidFill>
                <a:ea typeface="ＭＳ Ｐゴシック" charset="0"/>
                <a:cs typeface="ＭＳ Ｐゴシック" charset="0"/>
              </a:rPr>
              <a:t>softmax</a:t>
            </a:r>
            <a:r>
              <a:rPr lang="en-US" sz="1898" dirty="0">
                <a:solidFill>
                  <a:srgbClr val="C00000"/>
                </a:solidFill>
                <a:ea typeface="ＭＳ Ｐゴシック" charset="0"/>
                <a:cs typeface="ＭＳ Ｐゴシック" charset="0"/>
              </a:rPr>
              <a:t>)</a:t>
            </a:r>
          </a:p>
        </p:txBody>
      </p:sp>
      <p:sp>
        <p:nvSpPr>
          <p:cNvPr id="46095" name="Rectangle 21"/>
          <p:cNvSpPr>
            <a:spLocks/>
          </p:cNvSpPr>
          <p:nvPr/>
        </p:nvSpPr>
        <p:spPr bwMode="auto">
          <a:xfrm>
            <a:off x="4766221" y="3824139"/>
            <a:ext cx="1145233" cy="354955"/>
          </a:xfrm>
          <a:prstGeom prst="rect">
            <a:avLst/>
          </a:prstGeom>
          <a:solidFill>
            <a:srgbClr val="C00000"/>
          </a:solidFill>
          <a:ln>
            <a:solidFill>
              <a:srgbClr val="C00000"/>
            </a:solid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nchor="ctr"/>
          <a:lstStyle/>
          <a:p>
            <a:r>
              <a:rPr lang="en-US" sz="1582" dirty="0">
                <a:solidFill>
                  <a:schemeClr val="bg1"/>
                </a:solidFill>
                <a:ea typeface="ＭＳ Ｐゴシック" charset="0"/>
                <a:cs typeface="ＭＳ Ｐゴシック" charset="0"/>
              </a:rPr>
              <a:t>person?  1.6</a:t>
            </a:r>
          </a:p>
        </p:txBody>
      </p:sp>
      <p:sp>
        <p:nvSpPr>
          <p:cNvPr id="46096" name="Rectangle 22"/>
          <p:cNvSpPr>
            <a:spLocks/>
          </p:cNvSpPr>
          <p:nvPr/>
        </p:nvSpPr>
        <p:spPr bwMode="auto">
          <a:xfrm>
            <a:off x="4766221" y="4487169"/>
            <a:ext cx="1145233" cy="354955"/>
          </a:xfrm>
          <a:prstGeom prst="rect">
            <a:avLst/>
          </a:prstGeom>
          <a:solidFill>
            <a:srgbClr val="C00000"/>
          </a:solidFill>
          <a:ln>
            <a:solidFill>
              <a:srgbClr val="C00000"/>
            </a:solid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nchor="ctr"/>
          <a:lstStyle/>
          <a:p>
            <a:r>
              <a:rPr lang="en-US" sz="1582">
                <a:solidFill>
                  <a:schemeClr val="bg1"/>
                </a:solidFill>
                <a:ea typeface="ＭＳ Ｐゴシック" charset="0"/>
                <a:cs typeface="ＭＳ Ｐゴシック" charset="0"/>
              </a:rPr>
              <a:t>horse?  -0.3</a:t>
            </a:r>
          </a:p>
        </p:txBody>
      </p:sp>
      <p:sp>
        <p:nvSpPr>
          <p:cNvPr id="46097" name="Rectangle 23"/>
          <p:cNvSpPr>
            <a:spLocks/>
          </p:cNvSpPr>
          <p:nvPr/>
        </p:nvSpPr>
        <p:spPr bwMode="auto">
          <a:xfrm>
            <a:off x="5215775" y="4159639"/>
            <a:ext cx="91372" cy="146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949">
                <a:ea typeface="ＭＳ Ｐゴシック" charset="0"/>
                <a:cs typeface="ＭＳ Ｐゴシック" charset="0"/>
              </a:rPr>
              <a:t>...</a:t>
            </a:r>
          </a:p>
        </p:txBody>
      </p:sp>
      <p:sp>
        <p:nvSpPr>
          <p:cNvPr id="46098" name="Rectangle 24"/>
          <p:cNvSpPr>
            <a:spLocks/>
          </p:cNvSpPr>
          <p:nvPr/>
        </p:nvSpPr>
        <p:spPr bwMode="auto">
          <a:xfrm>
            <a:off x="5214938" y="4869549"/>
            <a:ext cx="91372" cy="146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949">
                <a:ea typeface="ＭＳ Ｐゴシック" charset="0"/>
                <a:cs typeface="ＭＳ Ｐゴシック" charset="0"/>
              </a:rPr>
              <a:t>...</a:t>
            </a:r>
          </a:p>
        </p:txBody>
      </p:sp>
      <p:sp>
        <p:nvSpPr>
          <p:cNvPr id="46099" name="Line 25"/>
          <p:cNvSpPr>
            <a:spLocks noChangeShapeType="1"/>
          </p:cNvSpPr>
          <p:nvPr/>
        </p:nvSpPr>
        <p:spPr bwMode="auto">
          <a:xfrm flipH="1">
            <a:off x="3795118" y="4031754"/>
            <a:ext cx="956872" cy="589360"/>
          </a:xfrm>
          <a:prstGeom prst="line">
            <a:avLst/>
          </a:prstGeom>
          <a:noFill/>
          <a:ln w="25400">
            <a:solidFill>
              <a:srgbClr val="C000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sz="949"/>
          </a:p>
        </p:txBody>
      </p:sp>
      <p:sp>
        <p:nvSpPr>
          <p:cNvPr id="46100" name="Line 26"/>
          <p:cNvSpPr>
            <a:spLocks noChangeShapeType="1"/>
          </p:cNvSpPr>
          <p:nvPr/>
        </p:nvSpPr>
        <p:spPr bwMode="auto">
          <a:xfrm flipH="1">
            <a:off x="3790932" y="4626137"/>
            <a:ext cx="971941" cy="0"/>
          </a:xfrm>
          <a:prstGeom prst="line">
            <a:avLst/>
          </a:prstGeom>
          <a:noFill/>
          <a:ln w="25400">
            <a:solidFill>
              <a:srgbClr val="C000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sz="949"/>
          </a:p>
        </p:txBody>
      </p:sp>
      <p:sp>
        <p:nvSpPr>
          <p:cNvPr id="46101" name="Rectangle 27"/>
          <p:cNvSpPr>
            <a:spLocks/>
          </p:cNvSpPr>
          <p:nvPr/>
        </p:nvSpPr>
        <p:spPr bwMode="auto">
          <a:xfrm>
            <a:off x="7052501" y="3185537"/>
            <a:ext cx="610103" cy="486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582" dirty="0">
                <a:solidFill>
                  <a:srgbClr val="C00000"/>
                </a:solidFill>
                <a:ea typeface="ＭＳ Ｐゴシック" charset="0"/>
                <a:cs typeface="ＭＳ Ｐゴシック" charset="0"/>
              </a:rPr>
              <a:t>Classify</a:t>
            </a:r>
          </a:p>
          <a:p>
            <a:r>
              <a:rPr lang="en-US" sz="1582" dirty="0">
                <a:solidFill>
                  <a:srgbClr val="C00000"/>
                </a:solidFill>
                <a:ea typeface="ＭＳ Ｐゴシック" charset="0"/>
                <a:cs typeface="ＭＳ Ｐゴシック" charset="0"/>
              </a:rPr>
              <a:t>regions</a:t>
            </a:r>
          </a:p>
        </p:txBody>
      </p:sp>
      <p:sp>
        <p:nvSpPr>
          <p:cNvPr id="29" name="TextBox 28"/>
          <p:cNvSpPr txBox="1"/>
          <p:nvPr/>
        </p:nvSpPr>
        <p:spPr>
          <a:xfrm>
            <a:off x="7391400" y="5515273"/>
            <a:ext cx="1752600" cy="507831"/>
          </a:xfrm>
          <a:prstGeom prst="rect">
            <a:avLst/>
          </a:prstGeom>
          <a:noFill/>
        </p:spPr>
        <p:txBody>
          <a:bodyPr wrap="square" rtlCol="0">
            <a:spAutoFit/>
          </a:bodyPr>
          <a:lstStyle/>
          <a:p>
            <a:r>
              <a:rPr lang="en-US" sz="1350" dirty="0"/>
              <a:t>Slide credit : Ross </a:t>
            </a:r>
            <a:r>
              <a:rPr lang="en-US" sz="1350" dirty="0" err="1"/>
              <a:t>Girshick</a:t>
            </a:r>
            <a:endParaRPr lang="en-US" sz="1350" dirty="0"/>
          </a:p>
        </p:txBody>
      </p:sp>
    </p:spTree>
    <p:extLst>
      <p:ext uri="{BB962C8B-B14F-4D97-AF65-F5344CB8AC3E}">
        <p14:creationId xmlns:p14="http://schemas.microsoft.com/office/powerpoint/2010/main" val="21393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3544808" y="2578180"/>
            <a:ext cx="160178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a:ea typeface="ＭＳ Ｐゴシック" charset="0"/>
                <a:cs typeface="ＭＳ Ｐゴシック" charset="0"/>
              </a:rPr>
              <a:t>Linear regression</a:t>
            </a:r>
          </a:p>
          <a:p>
            <a:endParaRPr lang="en-US">
              <a:ea typeface="ＭＳ Ｐゴシック" charset="0"/>
              <a:cs typeface="ＭＳ Ｐゴシック" charset="0"/>
            </a:endParaRPr>
          </a:p>
          <a:p>
            <a:r>
              <a:rPr lang="en-US">
                <a:ea typeface="ＭＳ Ｐゴシック" charset="0"/>
                <a:cs typeface="ＭＳ Ｐゴシック" charset="0"/>
              </a:rPr>
              <a:t>on CNN features</a:t>
            </a:r>
          </a:p>
        </p:txBody>
      </p:sp>
      <p:sp>
        <p:nvSpPr>
          <p:cNvPr id="48130" name="Rectangle 2"/>
          <p:cNvSpPr>
            <a:spLocks noGrp="1" noChangeArrowheads="1"/>
          </p:cNvSpPr>
          <p:nvPr>
            <p:ph type="title"/>
          </p:nvPr>
        </p:nvSpPr>
        <p:spPr/>
        <p:txBody>
          <a:bodyPr/>
          <a:lstStyle/>
          <a:p>
            <a:pPr eaLnBrk="1" hangingPunct="1">
              <a:defRPr/>
            </a:pPr>
            <a:r>
              <a:rPr lang="en-US" dirty="0"/>
              <a:t>Step 4:</a:t>
            </a:r>
            <a:r>
              <a:rPr lang="en-US" dirty="0">
                <a:solidFill>
                  <a:srgbClr val="FF8000"/>
                </a:solidFill>
              </a:rPr>
              <a:t> </a:t>
            </a:r>
            <a:r>
              <a:rPr lang="en-US" dirty="0"/>
              <a:t>Object proposal refinement</a:t>
            </a: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369" y="2123034"/>
            <a:ext cx="1741289" cy="1741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8132" name="Rectangle 4"/>
          <p:cNvSpPr>
            <a:spLocks/>
          </p:cNvSpPr>
          <p:nvPr/>
        </p:nvSpPr>
        <p:spPr bwMode="auto">
          <a:xfrm>
            <a:off x="2120801" y="2216795"/>
            <a:ext cx="723305" cy="1185416"/>
          </a:xfrm>
          <a:prstGeom prst="rect">
            <a:avLst/>
          </a:prstGeom>
          <a:noFill/>
          <a:ln w="50800" cap="flat">
            <a:solidFill>
              <a:srgbClr val="FFFF00"/>
            </a:solidFill>
            <a:prstDash val="solid"/>
            <a:miter lim="800000"/>
            <a:headEnd type="none" w="med" len="med"/>
            <a:tailEnd type="none" w="med" len="med"/>
          </a:ln>
          <a:effectLst>
            <a:outerShdw blurRad="38100" dist="25399" dir="5400000" algn="ctr" rotWithShape="0">
              <a:schemeClr val="bg2">
                <a:alpha val="84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a:p>
        </p:txBody>
      </p:sp>
      <p:sp>
        <p:nvSpPr>
          <p:cNvPr id="48133" name="Rectangle 5"/>
          <p:cNvSpPr>
            <a:spLocks/>
          </p:cNvSpPr>
          <p:nvPr/>
        </p:nvSpPr>
        <p:spPr bwMode="auto">
          <a:xfrm>
            <a:off x="1914861" y="4015949"/>
            <a:ext cx="817019"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dirty="0">
                <a:ea typeface="ＭＳ Ｐゴシック" charset="0"/>
                <a:cs typeface="ＭＳ Ｐゴシック" charset="0"/>
              </a:rPr>
              <a:t>Original</a:t>
            </a:r>
          </a:p>
          <a:p>
            <a:r>
              <a:rPr lang="en-US" dirty="0">
                <a:ea typeface="ＭＳ Ｐゴシック" charset="0"/>
                <a:cs typeface="ＭＳ Ｐゴシック" charset="0"/>
              </a:rPr>
              <a:t>proposal</a:t>
            </a:r>
          </a:p>
        </p:txBody>
      </p:sp>
      <p:pic>
        <p:nvPicPr>
          <p:cNvPr id="4813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7417" y="2123034"/>
            <a:ext cx="1741289" cy="1741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48135" name="Rectangle 7"/>
          <p:cNvSpPr>
            <a:spLocks/>
          </p:cNvSpPr>
          <p:nvPr/>
        </p:nvSpPr>
        <p:spPr bwMode="auto">
          <a:xfrm>
            <a:off x="6098977" y="2216795"/>
            <a:ext cx="951012" cy="1413123"/>
          </a:xfrm>
          <a:prstGeom prst="rect">
            <a:avLst/>
          </a:prstGeom>
          <a:noFill/>
          <a:ln w="50800" cap="flat">
            <a:solidFill>
              <a:srgbClr val="FFFF00"/>
            </a:solidFill>
            <a:prstDash val="solid"/>
            <a:miter lim="800000"/>
            <a:headEnd type="none" w="med" len="med"/>
            <a:tailEnd type="none" w="med" len="med"/>
          </a:ln>
          <a:effectLst>
            <a:outerShdw blurRad="38100" dist="25399" dir="5400000" algn="ctr" rotWithShape="0">
              <a:schemeClr val="bg2">
                <a:alpha val="84999"/>
              </a:schemeClr>
            </a:outerShdw>
          </a:effectLst>
          <a:extLst>
            <a:ext uri="{909E8E84-426E-40dd-AFC4-6F175D3DCCD1}">
              <a14:hiddenFill xmlns="" xmlns:a14="http://schemas.microsoft.com/office/drawing/2010/main">
                <a:solidFill>
                  <a:srgbClr val="FFFFFF"/>
                </a:solidFill>
              </a14:hiddenFill>
            </a:ext>
          </a:extLst>
        </p:spPr>
        <p:txBody>
          <a:bodyPr lIns="0" tIns="0" rIns="0" bIns="0"/>
          <a:lstStyle/>
          <a:p>
            <a:pPr>
              <a:defRPr/>
            </a:pPr>
            <a:endParaRPr lang="en-US"/>
          </a:p>
        </p:txBody>
      </p:sp>
      <p:sp>
        <p:nvSpPr>
          <p:cNvPr id="48136" name="Rectangle 8"/>
          <p:cNvSpPr>
            <a:spLocks/>
          </p:cNvSpPr>
          <p:nvPr/>
        </p:nvSpPr>
        <p:spPr bwMode="auto">
          <a:xfrm>
            <a:off x="5757417" y="4015949"/>
            <a:ext cx="192552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dirty="0">
                <a:ea typeface="ＭＳ Ｐゴシック" charset="0"/>
                <a:cs typeface="ＭＳ Ｐゴシック" charset="0"/>
              </a:rPr>
              <a:t>Predicted</a:t>
            </a:r>
          </a:p>
          <a:p>
            <a:r>
              <a:rPr lang="en-US" dirty="0">
                <a:ea typeface="ＭＳ Ｐゴシック" charset="0"/>
                <a:cs typeface="ＭＳ Ｐゴシック" charset="0"/>
              </a:rPr>
              <a:t>object bounding box</a:t>
            </a:r>
          </a:p>
        </p:txBody>
      </p:sp>
      <p:sp>
        <p:nvSpPr>
          <p:cNvPr id="48137" name="Line 9"/>
          <p:cNvSpPr>
            <a:spLocks noChangeShapeType="1"/>
          </p:cNvSpPr>
          <p:nvPr/>
        </p:nvSpPr>
        <p:spPr bwMode="auto">
          <a:xfrm flipH="1">
            <a:off x="3414211" y="2992841"/>
            <a:ext cx="2249444" cy="0"/>
          </a:xfrm>
          <a:prstGeom prst="line">
            <a:avLst/>
          </a:prstGeom>
          <a:noFill/>
          <a:ln w="25400">
            <a:solidFill>
              <a:srgbClr val="C000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endParaRPr lang="en-US"/>
          </a:p>
        </p:txBody>
      </p:sp>
      <p:sp>
        <p:nvSpPr>
          <p:cNvPr id="48138" name="Rectangle 10"/>
          <p:cNvSpPr>
            <a:spLocks/>
          </p:cNvSpPr>
          <p:nvPr/>
        </p:nvSpPr>
        <p:spPr bwMode="auto">
          <a:xfrm>
            <a:off x="3182713" y="4856262"/>
            <a:ext cx="23282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dirty="0">
                <a:solidFill>
                  <a:srgbClr val="C00000"/>
                </a:solidFill>
                <a:ea typeface="ＭＳ Ｐゴシック" charset="0"/>
                <a:cs typeface="ＭＳ Ｐゴシック" charset="0"/>
              </a:rPr>
              <a:t>Bounding-box regression</a:t>
            </a:r>
          </a:p>
        </p:txBody>
      </p:sp>
      <p:sp>
        <p:nvSpPr>
          <p:cNvPr id="12" name="TextBox 11"/>
          <p:cNvSpPr txBox="1"/>
          <p:nvPr/>
        </p:nvSpPr>
        <p:spPr>
          <a:xfrm>
            <a:off x="7391400" y="5515273"/>
            <a:ext cx="1752600" cy="507831"/>
          </a:xfrm>
          <a:prstGeom prst="rect">
            <a:avLst/>
          </a:prstGeom>
          <a:noFill/>
        </p:spPr>
        <p:txBody>
          <a:bodyPr wrap="square" rtlCol="0">
            <a:spAutoFit/>
          </a:bodyPr>
          <a:lstStyle/>
          <a:p>
            <a:r>
              <a:rPr lang="en-US" sz="1350" dirty="0"/>
              <a:t>Slide credit : Ross </a:t>
            </a:r>
            <a:r>
              <a:rPr lang="en-US" sz="1350" dirty="0" err="1"/>
              <a:t>Girshick</a:t>
            </a:r>
            <a:endParaRPr lang="en-US" sz="1350" dirty="0"/>
          </a:p>
        </p:txBody>
      </p:sp>
    </p:spTree>
    <p:extLst>
      <p:ext uri="{BB962C8B-B14F-4D97-AF65-F5344CB8AC3E}">
        <p14:creationId xmlns:p14="http://schemas.microsoft.com/office/powerpoint/2010/main" val="151796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2201168" y="5154853"/>
            <a:ext cx="4809330" cy="292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sz="1898">
                <a:solidFill>
                  <a:srgbClr val="FEFEFE"/>
                </a:solidFill>
                <a:ea typeface="ＭＳ Ｐゴシック" charset="0"/>
                <a:cs typeface="ＭＳ Ｐゴシック" charset="0"/>
              </a:rPr>
              <a:t>metric: mean average precision (higher is better)</a:t>
            </a:r>
          </a:p>
        </p:txBody>
      </p:sp>
      <p:graphicFrame>
        <p:nvGraphicFramePr>
          <p:cNvPr id="50178" name="Group 2"/>
          <p:cNvGraphicFramePr>
            <a:graphicFrameLocks noGrp="1"/>
          </p:cNvGraphicFramePr>
          <p:nvPr/>
        </p:nvGraphicFramePr>
        <p:xfrm>
          <a:off x="1896443" y="1732081"/>
          <a:ext cx="5351115" cy="3394472"/>
        </p:xfrm>
        <a:graphic>
          <a:graphicData uri="http://schemas.openxmlformats.org/drawingml/2006/table">
            <a:tbl>
              <a:tblPr/>
              <a:tblGrid>
                <a:gridCol w="2975261">
                  <a:extLst>
                    <a:ext uri="{9D8B030D-6E8A-4147-A177-3AD203B41FA5}">
                      <a16:colId xmlns:a16="http://schemas.microsoft.com/office/drawing/2014/main" val="20000"/>
                    </a:ext>
                  </a:extLst>
                </a:gridCol>
                <a:gridCol w="1267457">
                  <a:extLst>
                    <a:ext uri="{9D8B030D-6E8A-4147-A177-3AD203B41FA5}">
                      <a16:colId xmlns:a16="http://schemas.microsoft.com/office/drawing/2014/main" val="20001"/>
                    </a:ext>
                  </a:extLst>
                </a:gridCol>
                <a:gridCol w="1108397">
                  <a:extLst>
                    <a:ext uri="{9D8B030D-6E8A-4147-A177-3AD203B41FA5}">
                      <a16:colId xmlns:a16="http://schemas.microsoft.com/office/drawing/2014/main" val="20002"/>
                    </a:ext>
                  </a:extLst>
                </a:gridCol>
              </a:tblGrid>
              <a:tr h="470456">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endPar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endParaRP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charset="0"/>
                          <a:ea typeface="ヒラギノ角ゴ ProN W3" charset="0"/>
                          <a:cs typeface="Source Sans Pro" charset="0"/>
                          <a:sym typeface="Source Sans Pro" charset="0"/>
                        </a:rPr>
                        <a:t>VOC 2007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dirty="0">
                          <a:ln>
                            <a:noFill/>
                          </a:ln>
                          <a:solidFill>
                            <a:schemeClr val="tx1"/>
                          </a:solidFill>
                          <a:effectLst/>
                          <a:latin typeface="Source Sans Pro" charset="0"/>
                          <a:ea typeface="ヒラギノ角ゴ ProN W3" charset="0"/>
                          <a:cs typeface="Source Sans Pro" charset="0"/>
                          <a:sym typeface="Source Sans Pro" charset="0"/>
                        </a:rPr>
                        <a:t>VOC 2010</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DPM v5 (</a:t>
                      </a:r>
                      <a:r>
                        <a:rPr kumimoji="0" lang="en-US" sz="1700" b="0" i="0" u="none" strike="noStrike" cap="none" normalizeH="0" baseline="0" dirty="0" err="1">
                          <a:ln>
                            <a:noFill/>
                          </a:ln>
                          <a:solidFill>
                            <a:schemeClr val="tx1"/>
                          </a:solidFill>
                          <a:effectLst/>
                          <a:latin typeface="Source Sans Pro Light" charset="0"/>
                          <a:ea typeface="ヒラギノ角ゴ ProN W3" charset="0"/>
                          <a:cs typeface="ヒラギノ角ゴ ProN W3" charset="0"/>
                          <a:sym typeface="Source Sans Pro Light" charset="0"/>
                        </a:rPr>
                        <a:t>Girshick</a:t>
                      </a:r>
                      <a:r>
                        <a:rPr kumimoji="0" lang="en-US" sz="17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 et al. 2011)</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33.7%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29.6%</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649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UVA sel. search (</a:t>
                      </a:r>
                      <a:r>
                        <a:rPr kumimoji="0" lang="en-US" sz="1700" b="0" i="0" u="none" strike="noStrike" cap="none" normalizeH="0" baseline="0" dirty="0" err="1">
                          <a:ln>
                            <a:noFill/>
                          </a:ln>
                          <a:solidFill>
                            <a:schemeClr val="tx1"/>
                          </a:solidFill>
                          <a:effectLst/>
                          <a:latin typeface="Source Sans Pro Light" charset="0"/>
                          <a:ea typeface="ヒラギノ角ゴ ProN W3" charset="0"/>
                          <a:cs typeface="ヒラギノ角ゴ ProN W3" charset="0"/>
                          <a:sym typeface="Source Sans Pro Light" charset="0"/>
                        </a:rPr>
                        <a:t>Uijlings</a:t>
                      </a:r>
                      <a:r>
                        <a:rPr kumimoji="0" lang="en-US" sz="17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 et al. 2013)</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endPar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endParaRP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35.1%</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Regionlets (Wang et al. 2013)</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a:ln>
                            <a:noFill/>
                          </a:ln>
                          <a:solidFill>
                            <a:schemeClr val="tx1"/>
                          </a:solidFill>
                          <a:effectLst/>
                          <a:latin typeface="Source Sans Pro Bold" charset="0"/>
                          <a:ea typeface="ヒラギノ角ゴ ProN W3" charset="0"/>
                          <a:cs typeface="Source Sans Pro Bold" charset="0"/>
                          <a:sym typeface="Source Sans Pro Bold" charset="0"/>
                        </a:rPr>
                        <a:t>41.7%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39.7%</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SegDPM (Fidler et al. 2013)</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endPar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endParaRP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Bold" charset="0"/>
                          <a:ea typeface="ヒラギノ角ゴ ProN W3" charset="0"/>
                          <a:cs typeface="Source Sans Pro Bold" charset="0"/>
                          <a:sym typeface="Source Sans Pro Bold" charset="0"/>
                        </a:rPr>
                        <a:t>40.4%</a:t>
                      </a:r>
                    </a:p>
                  </a:txBody>
                  <a:tcPr marL="26789" marR="26789" marT="26788" marB="267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EFEF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R-CNN</a:t>
                      </a:r>
                    </a:p>
                  </a:txBody>
                  <a:tcPr marL="26789" marR="26789" marT="26788" marB="26788" anchor="ctr" horzOverflow="overflow">
                    <a:lnL cap="flat">
                      <a:noFill/>
                    </a:lnL>
                    <a:lnR w="12700" cap="flat" cmpd="sng" algn="ctr">
                      <a:solidFill>
                        <a:srgbClr val="FEFEF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a:ln>
                            <a:noFill/>
                          </a:ln>
                          <a:solidFill>
                            <a:schemeClr val="tx1"/>
                          </a:solidFill>
                          <a:effectLst/>
                          <a:latin typeface="Source Sans Pro Light" charset="0"/>
                          <a:ea typeface="ヒラギノ角ゴ ProN W3" charset="0"/>
                          <a:cs typeface="ヒラギノ角ゴ ProN W3" charset="0"/>
                          <a:sym typeface="Source Sans Pro Light" charset="0"/>
                        </a:rPr>
                        <a:t>54.2%</a:t>
                      </a:r>
                    </a:p>
                  </a:txBody>
                  <a:tcPr marL="26789" marR="26789" marT="26788" marB="26788" anchor="ctr" horzOverflow="overflow">
                    <a:lnL w="12700" cap="flat" cmpd="sng" algn="ctr">
                      <a:solidFill>
                        <a:srgbClr val="FEFEFE"/>
                      </a:solidFill>
                      <a:prstDash val="solid"/>
                      <a:round/>
                      <a:headEnd type="none" w="med" len="med"/>
                      <a:tailEnd type="none" w="med" len="med"/>
                    </a:lnL>
                    <a:lnR w="12700" cap="flat" cmpd="sng" algn="ctr">
                      <a:solidFill>
                        <a:srgbClr val="FEFEFE"/>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chemeClr val="tx1"/>
                          </a:solidFill>
                          <a:effectLst/>
                          <a:latin typeface="Source Sans Pro Light" charset="0"/>
                          <a:ea typeface="ヒラギノ角ゴ ProN W3" charset="0"/>
                          <a:cs typeface="ヒラギノ角ゴ ProN W3" charset="0"/>
                          <a:sym typeface="Source Sans Pro Light" charset="0"/>
                        </a:rPr>
                        <a:t>50.2%</a:t>
                      </a:r>
                    </a:p>
                  </a:txBody>
                  <a:tcPr marL="26789" marR="26789" marT="26788" marB="26788" anchor="ctr" horzOverflow="overflow">
                    <a:lnL w="12700" cap="flat" cmpd="sng" algn="ctr">
                      <a:solidFill>
                        <a:srgbClr val="FEFEFE"/>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rgbClr val="FEFEF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0456">
                <a:tc>
                  <a:txBody>
                    <a:bodyPr/>
                    <a:lstStyle/>
                    <a:p>
                      <a:pPr marL="0" marR="0" lvl="0" indent="0" algn="l"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700" b="0" i="0" u="none" strike="noStrike" cap="none" normalizeH="0" baseline="0">
                          <a:ln>
                            <a:noFill/>
                          </a:ln>
                          <a:solidFill>
                            <a:srgbClr val="FFFEFE"/>
                          </a:solidFill>
                          <a:effectLst/>
                          <a:latin typeface="Source Sans Pro Light" charset="0"/>
                          <a:ea typeface="ヒラギノ角ゴ ProN W3" charset="0"/>
                          <a:cs typeface="ヒラギノ角ゴ ProN W3" charset="0"/>
                          <a:sym typeface="Source Sans Pro Light" charset="0"/>
                        </a:rPr>
                        <a:t>R-CNN + bbox regression</a:t>
                      </a:r>
                    </a:p>
                  </a:txBody>
                  <a:tcPr marL="26789" marR="26789" marT="26788" marB="26788" anchor="ctr" horzOverflow="overflow">
                    <a:lnL cap="flat">
                      <a:noFill/>
                    </a:lnL>
                    <a:lnR w="12700" cap="flat" cmpd="sng" algn="ctr">
                      <a:solidFill>
                        <a:srgbClr val="FEFEFE"/>
                      </a:solidFill>
                      <a:prstDash val="solid"/>
                      <a:round/>
                      <a:headEnd type="none" w="med" len="med"/>
                      <a:tailEnd type="none" w="med" len="med"/>
                    </a:lnR>
                    <a:lnT w="12700" cap="flat" cmpd="sng" algn="ctr">
                      <a:solidFill>
                        <a:srgbClr val="FEFEFE"/>
                      </a:solidFill>
                      <a:prstDash val="solid"/>
                      <a:round/>
                      <a:headEnd type="none" w="med" len="med"/>
                      <a:tailEnd type="none" w="med" len="med"/>
                    </a:lnT>
                    <a:lnB cap="flat">
                      <a:noFill/>
                    </a:lnB>
                    <a:lnTlToBr>
                      <a:noFill/>
                    </a:lnTlToBr>
                    <a:lnBlToTr>
                      <a:noFill/>
                    </a:lnBlToTr>
                    <a:solidFill>
                      <a:srgbClr val="19181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a:ln>
                            <a:noFill/>
                          </a:ln>
                          <a:solidFill>
                            <a:srgbClr val="FC8008"/>
                          </a:solidFill>
                          <a:effectLst/>
                          <a:latin typeface="Source Sans Pro Bold" charset="0"/>
                          <a:ea typeface="ヒラギノ角ゴ ProN W3" charset="0"/>
                          <a:cs typeface="Source Sans Pro Bold" charset="0"/>
                          <a:sym typeface="Source Sans Pro Bold" charset="0"/>
                        </a:rPr>
                        <a:t>58.5%</a:t>
                      </a:r>
                    </a:p>
                  </a:txBody>
                  <a:tcPr marL="26789" marR="26789" marT="26788" marB="26788" anchor="ctr" horzOverflow="overflow">
                    <a:lnL w="12700" cap="flat" cmpd="sng" algn="ctr">
                      <a:solidFill>
                        <a:srgbClr val="FEFEFE"/>
                      </a:solidFill>
                      <a:prstDash val="solid"/>
                      <a:round/>
                      <a:headEnd type="none" w="med" len="med"/>
                      <a:tailEnd type="none" w="med" len="med"/>
                    </a:lnL>
                    <a:lnR w="12700" cap="flat" cmpd="sng" algn="ctr">
                      <a:solidFill>
                        <a:srgbClr val="FEFEFE"/>
                      </a:solidFill>
                      <a:prstDash val="solid"/>
                      <a:round/>
                      <a:headEnd type="none" w="med" len="med"/>
                      <a:tailEnd type="none" w="med" len="med"/>
                    </a:lnR>
                    <a:lnT w="12700" cap="flat" cmpd="sng" algn="ctr">
                      <a:solidFill>
                        <a:srgbClr val="FEFEFE"/>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Source Sans Pro Light" charset="0"/>
                        <a:buNone/>
                        <a:tabLst>
                          <a:tab pos="914400" algn="l"/>
                        </a:tabLst>
                      </a:pPr>
                      <a:r>
                        <a:rPr kumimoji="0" lang="en-US" sz="1500" b="0" i="0" u="none" strike="noStrike" cap="none" normalizeH="0" baseline="0" dirty="0">
                          <a:ln>
                            <a:noFill/>
                          </a:ln>
                          <a:solidFill>
                            <a:srgbClr val="FC8008"/>
                          </a:solidFill>
                          <a:effectLst/>
                          <a:latin typeface="Source Sans Pro Bold" charset="0"/>
                          <a:ea typeface="ヒラギノ角ゴ ProN W3" charset="0"/>
                          <a:cs typeface="Source Sans Pro Bold" charset="0"/>
                          <a:sym typeface="Source Sans Pro Bold" charset="0"/>
                        </a:rPr>
                        <a:t>53.7%</a:t>
                      </a:r>
                    </a:p>
                  </a:txBody>
                  <a:tcPr marL="26789" marR="26789" marT="26788" marB="26788" anchor="ctr" horzOverflow="overflow">
                    <a:lnL w="12700" cap="flat" cmpd="sng" algn="ctr">
                      <a:solidFill>
                        <a:srgbClr val="FEFEFE"/>
                      </a:solidFill>
                      <a:prstDash val="solid"/>
                      <a:round/>
                      <a:headEnd type="none" w="med" len="med"/>
                      <a:tailEnd type="none" w="med" len="med"/>
                    </a:lnL>
                    <a:lnR cap="flat">
                      <a:noFill/>
                    </a:lnR>
                    <a:lnT w="12700" cap="flat" cmpd="sng" algn="ctr">
                      <a:solidFill>
                        <a:srgbClr val="FEFEFE"/>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1232" name="Rectangle 76"/>
          <p:cNvSpPr>
            <a:spLocks/>
          </p:cNvSpPr>
          <p:nvPr/>
        </p:nvSpPr>
        <p:spPr bwMode="auto">
          <a:xfrm>
            <a:off x="1812727" y="991196"/>
            <a:ext cx="5518547" cy="542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nchor="ctr"/>
          <a:lstStyle/>
          <a:p>
            <a:r>
              <a:rPr lang="en-US" sz="2953" dirty="0">
                <a:latin typeface="Source Sans Pro" charset="0"/>
                <a:ea typeface="ＭＳ Ｐゴシック" charset="0"/>
                <a:cs typeface="ＭＳ Ｐゴシック" charset="0"/>
                <a:sym typeface="Source Sans Pro" charset="0"/>
              </a:rPr>
              <a:t>R-CNN results on PASCAL</a:t>
            </a:r>
          </a:p>
        </p:txBody>
      </p:sp>
      <p:sp>
        <p:nvSpPr>
          <p:cNvPr id="51233" name="Rectangle 77"/>
          <p:cNvSpPr>
            <a:spLocks/>
          </p:cNvSpPr>
          <p:nvPr/>
        </p:nvSpPr>
        <p:spPr bwMode="auto">
          <a:xfrm>
            <a:off x="1852910" y="4092029"/>
            <a:ext cx="5451575" cy="1038077"/>
          </a:xfrm>
          <a:prstGeom prst="rect">
            <a:avLst/>
          </a:prstGeom>
          <a:solidFill>
            <a:schemeClr val="bg1"/>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endParaRPr lang="en-US" sz="949"/>
          </a:p>
        </p:txBody>
      </p:sp>
      <p:sp>
        <p:nvSpPr>
          <p:cNvPr id="51234" name="Rectangle 78"/>
          <p:cNvSpPr>
            <a:spLocks/>
          </p:cNvSpPr>
          <p:nvPr/>
        </p:nvSpPr>
        <p:spPr bwMode="auto">
          <a:xfrm>
            <a:off x="3502950" y="4234815"/>
            <a:ext cx="173387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p>
            <a:r>
              <a:rPr lang="en-US" dirty="0">
                <a:solidFill>
                  <a:srgbClr val="FF8000"/>
                </a:solidFill>
                <a:ea typeface="ＭＳ Ｐゴシック" charset="0"/>
                <a:cs typeface="ＭＳ Ｐゴシック" charset="0"/>
              </a:rPr>
              <a:t>Reference systems</a:t>
            </a:r>
          </a:p>
        </p:txBody>
      </p:sp>
      <p:sp>
        <p:nvSpPr>
          <p:cNvPr id="7" name="TextBox 6"/>
          <p:cNvSpPr txBox="1"/>
          <p:nvPr/>
        </p:nvSpPr>
        <p:spPr>
          <a:xfrm>
            <a:off x="7391400" y="5515273"/>
            <a:ext cx="1752600" cy="507831"/>
          </a:xfrm>
          <a:prstGeom prst="rect">
            <a:avLst/>
          </a:prstGeom>
          <a:noFill/>
        </p:spPr>
        <p:txBody>
          <a:bodyPr wrap="square" rtlCol="0">
            <a:spAutoFit/>
          </a:bodyPr>
          <a:lstStyle/>
          <a:p>
            <a:r>
              <a:rPr lang="en-US" sz="1350" dirty="0"/>
              <a:t>Slide credit : Ross </a:t>
            </a:r>
            <a:r>
              <a:rPr lang="en-US" sz="1350" dirty="0" err="1"/>
              <a:t>Girshick</a:t>
            </a:r>
            <a:endParaRPr lang="en-US" sz="1350" dirty="0"/>
          </a:p>
        </p:txBody>
      </p:sp>
    </p:spTree>
    <p:extLst>
      <p:ext uri="{BB962C8B-B14F-4D97-AF65-F5344CB8AC3E}">
        <p14:creationId xmlns:p14="http://schemas.microsoft.com/office/powerpoint/2010/main" val="3521784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5375</TotalTime>
  <Words>1924</Words>
  <Application>Microsoft Macintosh PowerPoint</Application>
  <PresentationFormat>On-screen Show (4:3)</PresentationFormat>
  <Paragraphs>378</Paragraphs>
  <Slides>56</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ＭＳ Ｐゴシック</vt:lpstr>
      <vt:lpstr>游ゴシック</vt:lpstr>
      <vt:lpstr>ヒラギノ角ゴ ProN W3</vt:lpstr>
      <vt:lpstr>Arial</vt:lpstr>
      <vt:lpstr>Calibri</vt:lpstr>
      <vt:lpstr>Calibri Light</vt:lpstr>
      <vt:lpstr>Helvetica</vt:lpstr>
      <vt:lpstr>Helvetica Neue</vt:lpstr>
      <vt:lpstr>Lato</vt:lpstr>
      <vt:lpstr>Lucida Grande</vt:lpstr>
      <vt:lpstr>Mangal</vt:lpstr>
      <vt:lpstr>Source Sans Pro</vt:lpstr>
      <vt:lpstr>Source Sans Pro Bold</vt:lpstr>
      <vt:lpstr>Source Sans Pro Light</vt:lpstr>
      <vt:lpstr>Office Theme</vt:lpstr>
      <vt:lpstr>Object detection</vt:lpstr>
      <vt:lpstr>The Task</vt:lpstr>
      <vt:lpstr>R-CNN: Regions with CNN features</vt:lpstr>
      <vt:lpstr>R-CNN at test time: Step 2</vt:lpstr>
      <vt:lpstr>R-CNN at test time: Step 2</vt:lpstr>
      <vt:lpstr>R-CNN at test time: Step 2</vt:lpstr>
      <vt:lpstr>R-CNN at test time: Step 3</vt:lpstr>
      <vt:lpstr>Step 4: Object proposal refinement</vt:lpstr>
      <vt:lpstr>PowerPoint Presentation</vt:lpstr>
      <vt:lpstr>PowerPoint Presentation</vt:lpstr>
      <vt:lpstr>Training R-CNN</vt:lpstr>
      <vt:lpstr>Speeding up R-CNN</vt:lpstr>
      <vt:lpstr>Speeding up R-CNN</vt:lpstr>
      <vt:lpstr>ROI Pooling</vt:lpstr>
      <vt:lpstr>ROI Pooling</vt:lpstr>
      <vt:lpstr>ROI Pooling</vt:lpstr>
      <vt:lpstr>ROI Pooling</vt:lpstr>
      <vt:lpstr>Fast R-CNN</vt:lpstr>
      <vt:lpstr>Fast R-CNN</vt:lpstr>
      <vt:lpstr>Faster R-CNN</vt:lpstr>
      <vt:lpstr>Faster R-CNN</vt:lpstr>
      <vt:lpstr>Faster R-CNN</vt:lpstr>
      <vt:lpstr>Faster R-CNN</vt:lpstr>
      <vt:lpstr>Faster R-CNN</vt:lpstr>
      <vt:lpstr>Faster R-CNN</vt:lpstr>
      <vt:lpstr>Faster R-CNN</vt:lpstr>
      <vt:lpstr>Impact of Feature Extractors</vt:lpstr>
      <vt:lpstr>Impact of Additional Data</vt:lpstr>
      <vt:lpstr>The R-CNN family of detectors</vt:lpstr>
      <vt:lpstr>Semantic Segmentation</vt:lpstr>
      <vt:lpstr>The Task</vt:lpstr>
      <vt:lpstr>Evaluation metric</vt:lpstr>
      <vt:lpstr>Things vs Stuff</vt:lpstr>
      <vt:lpstr>Challenges in data collection</vt:lpstr>
      <vt:lpstr>Pre-convnet semantic segmentation</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The resolution issue</vt:lpstr>
      <vt:lpstr>Solution 1: Image pyramids</vt:lpstr>
      <vt:lpstr>Solution 2: Skip connections</vt:lpstr>
      <vt:lpstr>Solution 2: Skip connections</vt:lpstr>
      <vt:lpstr>Skip connections</vt:lpstr>
      <vt:lpstr>Skip connections</vt:lpstr>
      <vt:lpstr>Solution 3: Dilation</vt:lpstr>
      <vt:lpstr>Solution 3: Dilation</vt:lpstr>
      <vt:lpstr>Solution 3: Dilation</vt:lpstr>
      <vt:lpstr>Solution 3: Dilation</vt:lpstr>
      <vt:lpstr>Putting it all together</vt:lpstr>
      <vt:lpstr>Other additions</vt:lpstr>
      <vt:lpstr>Image-to-image translation problems</vt:lpstr>
      <vt:lpstr>Image-to-image translation problems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Segmentation</dc:title>
  <dc:creator>Bharath Hariharan</dc:creator>
  <cp:lastModifiedBy>Bharath Hariharan</cp:lastModifiedBy>
  <cp:revision>5</cp:revision>
  <dcterms:created xsi:type="dcterms:W3CDTF">2018-04-28T20:36:08Z</dcterms:created>
  <dcterms:modified xsi:type="dcterms:W3CDTF">2018-05-07T15:25:52Z</dcterms:modified>
</cp:coreProperties>
</file>