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0" r:id="rId2"/>
    <p:sldId id="372" r:id="rId3"/>
    <p:sldId id="292" r:id="rId4"/>
    <p:sldId id="293" r:id="rId5"/>
    <p:sldId id="354" r:id="rId6"/>
    <p:sldId id="348" r:id="rId7"/>
    <p:sldId id="351" r:id="rId8"/>
    <p:sldId id="373" r:id="rId9"/>
    <p:sldId id="374" r:id="rId10"/>
    <p:sldId id="375" r:id="rId11"/>
    <p:sldId id="377" r:id="rId12"/>
    <p:sldId id="376" r:id="rId13"/>
    <p:sldId id="352" r:id="rId14"/>
    <p:sldId id="294" r:id="rId15"/>
    <p:sldId id="295" r:id="rId16"/>
    <p:sldId id="296" r:id="rId17"/>
    <p:sldId id="282" r:id="rId18"/>
    <p:sldId id="283" r:id="rId19"/>
    <p:sldId id="284" r:id="rId20"/>
    <p:sldId id="285" r:id="rId21"/>
    <p:sldId id="370" r:id="rId22"/>
    <p:sldId id="286" r:id="rId23"/>
    <p:sldId id="291" r:id="rId24"/>
    <p:sldId id="358" r:id="rId25"/>
    <p:sldId id="371" r:id="rId26"/>
    <p:sldId id="359" r:id="rId27"/>
    <p:sldId id="362" r:id="rId28"/>
    <p:sldId id="297" r:id="rId29"/>
    <p:sldId id="276" r:id="rId30"/>
    <p:sldId id="364" r:id="rId31"/>
    <p:sldId id="277" r:id="rId32"/>
    <p:sldId id="278" r:id="rId33"/>
    <p:sldId id="279" r:id="rId34"/>
    <p:sldId id="280" r:id="rId35"/>
    <p:sldId id="281" r:id="rId36"/>
    <p:sldId id="356" r:id="rId37"/>
    <p:sldId id="347" r:id="rId38"/>
    <p:sldId id="366" r:id="rId39"/>
    <p:sldId id="368" r:id="rId40"/>
    <p:sldId id="367" r:id="rId41"/>
    <p:sldId id="365" r:id="rId42"/>
    <p:sldId id="349" r:id="rId43"/>
    <p:sldId id="36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4-DE4A-AD6E-2F7F1CA473B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BA-FE43-B26A-DD7C8DD0A1B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A-FE43-B26A-DD7C8DD0A1B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7.1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4-DE4A-AD6E-2F7F1CA47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49296"/>
        <c:axId val="1648951344"/>
      </c:barChart>
      <c:catAx>
        <c:axId val="16489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51344"/>
        <c:crosses val="autoZero"/>
        <c:auto val="1"/>
        <c:lblAlgn val="ctr"/>
        <c:lblOffset val="100"/>
        <c:noMultiLvlLbl val="0"/>
      </c:catAx>
      <c:valAx>
        <c:axId val="16489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2-5F47-AACA-129227B0940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2-5F47-AACA-129227B0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454864"/>
        <c:axId val="1757116912"/>
      </c:barChart>
      <c:catAx>
        <c:axId val="13974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116912"/>
        <c:crosses val="autoZero"/>
        <c:auto val="1"/>
        <c:lblAlgn val="ctr"/>
        <c:lblOffset val="100"/>
        <c:noMultiLvlLbl val="0"/>
      </c:catAx>
      <c:valAx>
        <c:axId val="1757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4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7B44-ACB8-CB0B1604A7A5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7B44-ACB8-CB0B1604A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84800"/>
        <c:axId val="1455426000"/>
      </c:barChart>
      <c:catAx>
        <c:axId val="1398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6000"/>
        <c:crosses val="autoZero"/>
        <c:auto val="1"/>
        <c:lblAlgn val="ctr"/>
        <c:lblOffset val="100"/>
        <c:noMultiLvlLbl val="0"/>
      </c:catAx>
      <c:valAx>
        <c:axId val="1455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6-8444-992C-704C6AF0152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46-8444-992C-704C6AF0152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6-8444-992C-704C6AF01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619232"/>
        <c:axId val="1454134032"/>
      </c:barChart>
      <c:catAx>
        <c:axId val="14236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134032"/>
        <c:crosses val="autoZero"/>
        <c:auto val="1"/>
        <c:lblAlgn val="ctr"/>
        <c:lblOffset val="100"/>
        <c:noMultiLvlLbl val="0"/>
      </c:catAx>
      <c:valAx>
        <c:axId val="14541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6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60325">
                <a:noFill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19</c:v>
                </c:pt>
                <c:pt idx="5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F-7740-927E-F30E5333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432752"/>
        <c:axId val="1397612592"/>
      </c:lineChart>
      <c:catAx>
        <c:axId val="174343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7612592"/>
        <c:crosses val="autoZero"/>
        <c:auto val="1"/>
        <c:lblAlgn val="ctr"/>
        <c:lblOffset val="100"/>
        <c:noMultiLvlLbl val="0"/>
      </c:catAx>
      <c:valAx>
        <c:axId val="1397612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432752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F95A-5F3F-0544-9E6E-27E015D3EE46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microsoft.com/office/2007/relationships/hdphoto" Target="../media/hdphoto1.wdp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06F1-7BEF-2C4F-BCB4-7CFC56C4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overfitting in convolutional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B05A-9360-A74E-8C9E-5FA87C71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parameters?</a:t>
            </a:r>
          </a:p>
          <a:p>
            <a:r>
              <a:rPr lang="en-US" dirty="0"/>
              <a:t>Increase dataset size?</a:t>
            </a:r>
          </a:p>
          <a:p>
            <a:pPr lvl="1"/>
            <a:r>
              <a:rPr lang="en-US" dirty="0"/>
              <a:t>Automatically by jittering examples - “Data augmentation”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05F9-A3B3-9E46-A9A6-631FC09F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3" y="3813628"/>
            <a:ext cx="2217057" cy="22170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AF036-4E21-4E4F-8903-7EFE28A73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456" y="3291114"/>
            <a:ext cx="1232273" cy="123734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3F335-2BB8-A140-B831-F356AF39C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685" y="3291114"/>
            <a:ext cx="1217058" cy="123734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F6B25-68E9-764C-9EA1-17A844BE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456" y="4748593"/>
            <a:ext cx="1232273" cy="1245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7E7E6-5353-364F-8E80-019EE24ADF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5" y="4744181"/>
            <a:ext cx="1217058" cy="12170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588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97F2-88FD-AA4D-A9DF-AE10AFD1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F9AF-36F0-134B-BF54-BB573AA3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3" y="1796142"/>
            <a:ext cx="4066729" cy="305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4F8D2-CE3C-3E40-A35E-D6D19BF6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772" y="1493199"/>
            <a:ext cx="4469485" cy="336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AC2FC-5BED-FC45-9333-B7743C708FC0}"/>
              </a:ext>
            </a:extLst>
          </p:cNvPr>
          <p:cNvSpPr txBox="1"/>
          <p:nvPr/>
        </p:nvSpPr>
        <p:spPr>
          <a:xfrm>
            <a:off x="628650" y="4855029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dropout</a:t>
            </a:r>
          </a:p>
          <a:p>
            <a:r>
              <a:rPr lang="en-US" dirty="0"/>
              <a:t>Train error: 0%</a:t>
            </a:r>
          </a:p>
          <a:p>
            <a:r>
              <a:rPr lang="en-US" dirty="0"/>
              <a:t>Test error: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5A32B-4952-1542-9DEC-59BB5317B3BC}"/>
              </a:ext>
            </a:extLst>
          </p:cNvPr>
          <p:cNvSpPr txBox="1"/>
          <p:nvPr/>
        </p:nvSpPr>
        <p:spPr>
          <a:xfrm>
            <a:off x="4703539" y="4855029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dropout</a:t>
            </a:r>
          </a:p>
          <a:p>
            <a:r>
              <a:rPr lang="en-US" dirty="0"/>
              <a:t>Train error: 0.7%</a:t>
            </a:r>
          </a:p>
          <a:p>
            <a:r>
              <a:rPr lang="en-US" dirty="0"/>
              <a:t>Test error: 0.85%</a:t>
            </a:r>
          </a:p>
        </p:txBody>
      </p:sp>
    </p:spTree>
    <p:extLst>
      <p:ext uri="{BB962C8B-B14F-4D97-AF65-F5344CB8AC3E}">
        <p14:creationId xmlns:p14="http://schemas.microsoft.com/office/powerpoint/2010/main" val="319792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82D3-B191-A64B-9FE5-1E24ED2A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overfitting in convolutional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14F5-964D-D444-AB70-948B1106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Dropout: Internally create data augmentations</a:t>
            </a:r>
          </a:p>
          <a:p>
            <a:pPr lvl="1"/>
            <a:r>
              <a:rPr lang="en-US" dirty="0"/>
              <a:t>Randomly zero out some fraction of values before a layer</a:t>
            </a:r>
          </a:p>
          <a:p>
            <a:pPr lvl="1"/>
            <a:r>
              <a:rPr lang="en-US" dirty="0"/>
              <a:t>Can be thought of as per-layer data augmentation</a:t>
            </a:r>
          </a:p>
          <a:p>
            <a:pPr lvl="1"/>
            <a:r>
              <a:rPr lang="en-US" dirty="0"/>
              <a:t>Typically applied on inputs to linear layers (since linear layers have tons of parameters)</a:t>
            </a:r>
          </a:p>
        </p:txBody>
      </p:sp>
    </p:spTree>
    <p:extLst>
      <p:ext uri="{BB962C8B-B14F-4D97-AF65-F5344CB8AC3E}">
        <p14:creationId xmlns:p14="http://schemas.microsoft.com/office/powerpoint/2010/main" val="374844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571"/>
            <a:ext cx="7886700" cy="1325563"/>
          </a:xfrm>
        </p:spPr>
        <p:txBody>
          <a:bodyPr/>
          <a:lstStyle/>
          <a:p>
            <a:r>
              <a:rPr lang="en-US" dirty="0"/>
              <a:t>MNIST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66674"/>
              </p:ext>
            </p:extLst>
          </p:nvPr>
        </p:nvGraphicFramePr>
        <p:xfrm>
          <a:off x="628650" y="1023545"/>
          <a:ext cx="7886700" cy="252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974">
                <a:tc>
                  <a:txBody>
                    <a:bodyPr/>
                    <a:lstStyle/>
                    <a:p>
                      <a:r>
                        <a:rPr lang="en-US" sz="2000" dirty="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Error</a:t>
                      </a:r>
                      <a:r>
                        <a:rPr lang="en-US" sz="2000" baseline="0" dirty="0"/>
                        <a:t> rate (%)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Non-linear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2105319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Linear classifier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4747027"/>
                  </a:ext>
                </a:extLst>
              </a:tr>
              <a:tr h="351214">
                <a:tc>
                  <a:txBody>
                    <a:bodyPr/>
                    <a:lstStyle/>
                    <a:p>
                      <a:r>
                        <a:rPr lang="en-US" sz="2000" dirty="0"/>
                        <a:t>Kernel SVM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25">
                <a:tc>
                  <a:txBody>
                    <a:bodyPr/>
                    <a:lstStyle/>
                    <a:p>
                      <a:r>
                        <a:rPr lang="en-US" sz="2000" dirty="0"/>
                        <a:t>Convolutional Network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0BE83D3-2610-E541-9FD0-5D6CEF9EC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1" y="4213249"/>
            <a:ext cx="8087179" cy="23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0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1000 categories</a:t>
            </a:r>
          </a:p>
          <a:p>
            <a:r>
              <a:rPr lang="en-US" dirty="0"/>
              <a:t>~1000 instances per category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08253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Olga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Russakovsky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Jia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Deng*,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Hao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Su, Jonathan Krause, Sanjeev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Satheesh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Sean Ma,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Zhiheng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Huang, Andrej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Karpathy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Aditya Khosla, Michael Bernstein, Alexander C. Berg and Li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Fei-Fei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 (* = equal contribution) </a:t>
            </a:r>
            <a:r>
              <a:rPr lang="en-US" sz="1350" b="1" dirty="0">
                <a:solidFill>
                  <a:srgbClr val="333333"/>
                </a:solidFill>
                <a:latin typeface="Helvetica" charset="0"/>
              </a:rPr>
              <a:t>ImageNet Large Scale Visual Recognition Challenge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 </a:t>
            </a:r>
            <a:r>
              <a:rPr lang="en-US" sz="1350" i="1" dirty="0">
                <a:solidFill>
                  <a:srgbClr val="333333"/>
                </a:solidFill>
                <a:latin typeface="Helvetica" charset="0"/>
              </a:rPr>
              <a:t>International Journal of Computer Vision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2015.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3023981"/>
            <a:ext cx="5442172" cy="20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1072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Top-5 error: algorithm makes 5 predictions, true label must be in top 5</a:t>
            </a:r>
          </a:p>
          <a:p>
            <a:r>
              <a:rPr lang="en-US" dirty="0"/>
              <a:t>Useful for incomplete </a:t>
            </a:r>
            <a:r>
              <a:rPr lang="en-US" dirty="0" err="1"/>
              <a:t>labelings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67822"/>
              </p:ext>
            </p:extLst>
          </p:nvPr>
        </p:nvGraphicFramePr>
        <p:xfrm>
          <a:off x="304800" y="787399"/>
          <a:ext cx="83711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3942443" y="1608363"/>
            <a:ext cx="1524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7-layer Convolutional Networks</a:t>
            </a:r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AB35EAB4-AB1D-7047-A4A7-30B151408D0F}"/>
              </a:ext>
            </a:extLst>
          </p:cNvPr>
          <p:cNvSpPr/>
          <p:nvPr/>
        </p:nvSpPr>
        <p:spPr>
          <a:xfrm>
            <a:off x="5714999" y="2511877"/>
            <a:ext cx="1113973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19 layers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92953E15-50EF-0C4D-823A-FAFA5921AFBD}"/>
              </a:ext>
            </a:extLst>
          </p:cNvPr>
          <p:cNvSpPr/>
          <p:nvPr/>
        </p:nvSpPr>
        <p:spPr>
          <a:xfrm>
            <a:off x="7217229" y="2764062"/>
            <a:ext cx="1143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152 layers</a:t>
            </a:r>
          </a:p>
        </p:txBody>
      </p:sp>
    </p:spTree>
    <p:extLst>
      <p:ext uri="{BB962C8B-B14F-4D97-AF65-F5344CB8AC3E}">
        <p14:creationId xmlns:p14="http://schemas.microsoft.com/office/powerpoint/2010/main" val="10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 err="1"/>
              <a:t>convnet</a:t>
            </a:r>
            <a:r>
              <a:rPr lang="en-US" dirty="0"/>
              <a:t> architectures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 layers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16 layers</a:t>
            </a:r>
          </a:p>
        </p:txBody>
      </p:sp>
    </p:spTree>
    <p:extLst>
      <p:ext uri="{BB962C8B-B14F-4D97-AF65-F5344CB8AC3E}">
        <p14:creationId xmlns:p14="http://schemas.microsoft.com/office/powerpoint/2010/main" val="95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Alexnet</a:t>
            </a:r>
            <a:endParaRPr lang="en-US" sz="1350" dirty="0"/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11815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9904-69E6-7440-9D4D-0C915939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 -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F248-0805-B644-AB92-926C5FB1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Convolutions</a:t>
            </a:r>
          </a:p>
          <a:p>
            <a:pPr lvl="1"/>
            <a:r>
              <a:rPr lang="en-US" dirty="0"/>
              <a:t>Reduce parameters</a:t>
            </a:r>
          </a:p>
          <a:p>
            <a:pPr lvl="1"/>
            <a:r>
              <a:rPr lang="en-US" dirty="0"/>
              <a:t>Capture shift-invariance: location of patch in image should not matter</a:t>
            </a:r>
          </a:p>
          <a:p>
            <a:r>
              <a:rPr lang="en-US" dirty="0"/>
              <a:t>Subsampling</a:t>
            </a:r>
          </a:p>
          <a:p>
            <a:pPr lvl="1"/>
            <a:r>
              <a:rPr lang="en-US" dirty="0"/>
              <a:t>Allows greater invariance to deformations</a:t>
            </a:r>
          </a:p>
          <a:p>
            <a:pPr lvl="1"/>
            <a:r>
              <a:rPr lang="en-US" dirty="0"/>
              <a:t>Allows the capture of large patterns with small filters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5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VGG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convolution is 3x3, padded by 1</a:t>
            </a:r>
          </a:p>
          <a:p>
            <a:r>
              <a:rPr lang="en-US" dirty="0"/>
              <a:t>Every convolution followed by </a:t>
            </a:r>
            <a:r>
              <a:rPr lang="en-US" dirty="0" err="1"/>
              <a:t>ReLU</a:t>
            </a:r>
            <a:endParaRPr lang="en-US" dirty="0"/>
          </a:p>
          <a:p>
            <a:r>
              <a:rPr lang="en-US" dirty="0" err="1"/>
              <a:t>ConvNet</a:t>
            </a:r>
            <a:r>
              <a:rPr lang="en-US" dirty="0"/>
              <a:t> is divided into “stages”</a:t>
            </a:r>
          </a:p>
          <a:p>
            <a:pPr lvl="1"/>
            <a:r>
              <a:rPr lang="en-US" dirty="0"/>
              <a:t>Layers within a stage: no subsampling</a:t>
            </a:r>
          </a:p>
          <a:p>
            <a:pPr lvl="1"/>
            <a:r>
              <a:rPr lang="en-US" dirty="0"/>
              <a:t>Subsampling by 2 at the end of each stage</a:t>
            </a:r>
          </a:p>
          <a:p>
            <a:r>
              <a:rPr lang="en-US" dirty="0"/>
              <a:t>Layers within stage have same number of channels</a:t>
            </a:r>
          </a:p>
          <a:p>
            <a:r>
              <a:rPr lang="en-US" dirty="0"/>
              <a:t>Every subsampling </a:t>
            </a:r>
            <a:r>
              <a:rPr lang="en-US" dirty="0">
                <a:sym typeface="Wingdings"/>
              </a:rPr>
              <a:t> double the number of channels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BE7A4-55DF-DC47-A4BF-DEC229F8B82E}"/>
              </a:ext>
            </a:extLst>
          </p:cNvPr>
          <p:cNvSpPr txBox="1"/>
          <p:nvPr/>
        </p:nvSpPr>
        <p:spPr>
          <a:xfrm>
            <a:off x="3216734" y="191383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F8DDD-A262-E94E-A151-3D485D65A501}"/>
              </a:ext>
            </a:extLst>
          </p:cNvPr>
          <p:cNvSpPr txBox="1"/>
          <p:nvPr/>
        </p:nvSpPr>
        <p:spPr>
          <a:xfrm>
            <a:off x="3695707" y="1907936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7C097-E0E0-194F-BC4E-2ABC82D72DF3}"/>
              </a:ext>
            </a:extLst>
          </p:cNvPr>
          <p:cNvSpPr txBox="1"/>
          <p:nvPr/>
        </p:nvSpPr>
        <p:spPr>
          <a:xfrm>
            <a:off x="4256317" y="2181160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82A74-EAF1-8746-8D69-CAA4ADC79131}"/>
              </a:ext>
            </a:extLst>
          </p:cNvPr>
          <p:cNvSpPr txBox="1"/>
          <p:nvPr/>
        </p:nvSpPr>
        <p:spPr>
          <a:xfrm>
            <a:off x="4954820" y="2227942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A9D67-2CC9-9741-AB4A-139A834179C8}"/>
              </a:ext>
            </a:extLst>
          </p:cNvPr>
          <p:cNvSpPr txBox="1"/>
          <p:nvPr/>
        </p:nvSpPr>
        <p:spPr>
          <a:xfrm>
            <a:off x="5540858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7601B-3129-8F40-8C85-010219349E32}"/>
              </a:ext>
            </a:extLst>
          </p:cNvPr>
          <p:cNvSpPr txBox="1"/>
          <p:nvPr/>
        </p:nvSpPr>
        <p:spPr>
          <a:xfrm>
            <a:off x="6334649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225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exploding / vanishing 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67" y="2608625"/>
            <a:ext cx="3292238" cy="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76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1" y="4518402"/>
            <a:ext cx="3292238" cy="58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8" y="3440982"/>
            <a:ext cx="305752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3303889"/>
            <a:ext cx="2895981" cy="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76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1" y="4518402"/>
            <a:ext cx="3292238" cy="589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3297105"/>
            <a:ext cx="3458528" cy="640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440982"/>
            <a:ext cx="37433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5CCA-578C-3C45-9631-063CB345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343036-07C8-9E43-B9B0-67FD36249586}"/>
              </a:ext>
            </a:extLst>
          </p:cNvPr>
          <p:cNvSpPr/>
          <p:nvPr/>
        </p:nvSpPr>
        <p:spPr>
          <a:xfrm>
            <a:off x="3429000" y="3907971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Conv+ReLU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5ABB73-6873-144D-956D-0405DB6C78E4}"/>
              </a:ext>
            </a:extLst>
          </p:cNvPr>
          <p:cNvSpPr/>
          <p:nvPr/>
        </p:nvSpPr>
        <p:spPr>
          <a:xfrm>
            <a:off x="3429000" y="2971800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 + </a:t>
            </a:r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64E039-1D0E-8145-B2DD-97D9D37AC077}"/>
              </a:ext>
            </a:extLst>
          </p:cNvPr>
          <p:cNvCxnSpPr>
            <a:endCxn id="6" idx="2"/>
          </p:cNvCxnSpPr>
          <p:nvPr/>
        </p:nvCxnSpPr>
        <p:spPr>
          <a:xfrm flipV="1">
            <a:off x="4103914" y="4517571"/>
            <a:ext cx="1" cy="859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2EC58-3BAE-5A4E-8C30-74F919C0FE6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03915" y="3581401"/>
            <a:ext cx="0" cy="326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 11">
            <a:extLst>
              <a:ext uri="{FF2B5EF4-FFF2-40B4-BE49-F238E27FC236}">
                <a16:creationId xmlns:a16="http://schemas.microsoft.com/office/drawing/2014/main" id="{42CF28AA-127D-0D4A-9F1A-AB403EF3F078}"/>
              </a:ext>
            </a:extLst>
          </p:cNvPr>
          <p:cNvSpPr/>
          <p:nvPr/>
        </p:nvSpPr>
        <p:spPr>
          <a:xfrm>
            <a:off x="3902528" y="1971677"/>
            <a:ext cx="402771" cy="404811"/>
          </a:xfrm>
          <a:prstGeom prst="flowChar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A2788-1E00-FF4A-9AB1-FFE7F7820549}"/>
              </a:ext>
            </a:extLst>
          </p:cNvPr>
          <p:cNvCxnSpPr>
            <a:stCxn id="7" idx="0"/>
            <a:endCxn id="12" idx="4"/>
          </p:cNvCxnSpPr>
          <p:nvPr/>
        </p:nvCxnSpPr>
        <p:spPr>
          <a:xfrm flipH="1" flipV="1">
            <a:off x="4103914" y="2376488"/>
            <a:ext cx="1" cy="595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7C5312D7-BB0A-E44D-9FE1-B4ADA70E6171}"/>
              </a:ext>
            </a:extLst>
          </p:cNvPr>
          <p:cNvSpPr/>
          <p:nvPr/>
        </p:nvSpPr>
        <p:spPr>
          <a:xfrm>
            <a:off x="4125686" y="2318657"/>
            <a:ext cx="1459613" cy="3058886"/>
          </a:xfrm>
          <a:custGeom>
            <a:avLst/>
            <a:gdLst>
              <a:gd name="connsiteX0" fmla="*/ 0 w 1459613"/>
              <a:gd name="connsiteY0" fmla="*/ 3058886 h 3058886"/>
              <a:gd name="connsiteX1" fmla="*/ 1458685 w 1459613"/>
              <a:gd name="connsiteY1" fmla="*/ 1578429 h 3058886"/>
              <a:gd name="connsiteX2" fmla="*/ 174171 w 1459613"/>
              <a:gd name="connsiteY2" fmla="*/ 0 h 30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613" h="3058886">
                <a:moveTo>
                  <a:pt x="0" y="3058886"/>
                </a:moveTo>
                <a:cubicBezTo>
                  <a:pt x="714828" y="2573564"/>
                  <a:pt x="1429657" y="2088243"/>
                  <a:pt x="1458685" y="1578429"/>
                </a:cubicBezTo>
                <a:cubicBezTo>
                  <a:pt x="1487714" y="1068615"/>
                  <a:pt x="830942" y="534307"/>
                  <a:pt x="174171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823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Assumes all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have the same size</a:t>
            </a:r>
          </a:p>
          <a:p>
            <a:r>
              <a:rPr lang="en-US" dirty="0"/>
              <a:t>True within a stage</a:t>
            </a:r>
          </a:p>
          <a:p>
            <a:r>
              <a:rPr lang="en-US" dirty="0"/>
              <a:t>Across stages?</a:t>
            </a:r>
          </a:p>
          <a:p>
            <a:pPr lvl="1"/>
            <a:r>
              <a:rPr lang="en-US" dirty="0"/>
              <a:t>Doubling of feature channels</a:t>
            </a:r>
          </a:p>
          <a:p>
            <a:pPr lvl="1"/>
            <a:r>
              <a:rPr lang="en-US" dirty="0"/>
              <a:t>Subsampling</a:t>
            </a:r>
          </a:p>
          <a:p>
            <a:r>
              <a:rPr lang="en-US" dirty="0"/>
              <a:t>Increase channels by 1x1 convolution</a:t>
            </a:r>
          </a:p>
          <a:p>
            <a:r>
              <a:rPr lang="en-US" dirty="0"/>
              <a:t>Decrease spatial resolution by subsampling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5049584"/>
            <a:ext cx="5915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ResNet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resolution substantially in first layer</a:t>
            </a:r>
          </a:p>
          <a:p>
            <a:pPr lvl="1"/>
            <a:r>
              <a:rPr lang="en-US" dirty="0"/>
              <a:t>Reduces memory consumption due to intermediate outputs</a:t>
            </a:r>
          </a:p>
          <a:p>
            <a:r>
              <a:rPr lang="en-US" dirty="0"/>
              <a:t>Divide into stages</a:t>
            </a:r>
          </a:p>
          <a:p>
            <a:pPr lvl="1"/>
            <a:r>
              <a:rPr lang="en-US" dirty="0"/>
              <a:t>maintain resolution, channels in each stage</a:t>
            </a:r>
          </a:p>
          <a:p>
            <a:pPr lvl="1"/>
            <a:r>
              <a:rPr lang="en-US" dirty="0"/>
              <a:t>halve resolution, double channels between stages</a:t>
            </a:r>
          </a:p>
          <a:p>
            <a:r>
              <a:rPr lang="en-US" dirty="0"/>
              <a:t>Divide each stage into residual blocks</a:t>
            </a:r>
          </a:p>
          <a:p>
            <a:r>
              <a:rPr lang="en-US" dirty="0"/>
              <a:t>At the end, compute average value of each channel to feed 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79687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- Residual networks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1894332" y="2489454"/>
          <a:ext cx="6252972" cy="31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14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4269187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1524001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2479000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1090268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4679431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2987975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218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16" grpId="0" animBg="1"/>
      <p:bldP spid="17" grpId="0"/>
      <p:bldP spid="18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89134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7915908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5170722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8ECD3A1-582C-434F-97DE-7F7D9D8D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22069" cy="4351338"/>
          </a:xfrm>
        </p:spPr>
        <p:txBody>
          <a:bodyPr/>
          <a:lstStyle/>
          <a:p>
            <a:r>
              <a:rPr lang="en-US" dirty="0"/>
              <a:t>What do we do for a new image classification problem?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i="1" dirty="0"/>
              <a:t>Freeze </a:t>
            </a:r>
            <a:r>
              <a:rPr lang="en-US" dirty="0"/>
              <a:t>parameters in feature extractor</a:t>
            </a:r>
          </a:p>
          <a:p>
            <a:pPr lvl="1"/>
            <a:r>
              <a:rPr lang="en-US" i="1" dirty="0"/>
              <a:t>Retrain </a:t>
            </a:r>
            <a:r>
              <a:rPr lang="en-US" dirty="0"/>
              <a:t>classifier</a:t>
            </a:r>
            <a:endParaRPr lang="en-US" i="1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59145" y="2695424"/>
            <a:ext cx="5139755" cy="1644110"/>
            <a:chOff x="149899" y="2450899"/>
            <a:chExt cx="6853006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6125721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4736989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8326152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6634696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159686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with convolutional networks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49351" y="2125266"/>
          <a:ext cx="7207250" cy="304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Non-</a:t>
                      </a:r>
                      <a:r>
                        <a:rPr lang="en-US" sz="1800" dirty="0" err="1"/>
                        <a:t>Convnet</a:t>
                      </a:r>
                      <a:r>
                        <a:rPr lang="en-US" sz="1800" dirty="0"/>
                        <a:t> 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Non-</a:t>
                      </a:r>
                      <a:r>
                        <a:rPr lang="en-US" sz="1800" dirty="0" err="1"/>
                        <a:t>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MKL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+3.4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+42.2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-22.7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9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transfer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training data</a:t>
            </a:r>
          </a:p>
          <a:p>
            <a:endParaRPr lang="en-US" dirty="0"/>
          </a:p>
          <a:p>
            <a:r>
              <a:rPr lang="en-US" dirty="0"/>
              <a:t>Computational cost</a:t>
            </a:r>
          </a:p>
          <a:p>
            <a:endParaRPr lang="en-US" dirty="0"/>
          </a:p>
          <a:p>
            <a:r>
              <a:rPr lang="en-US" dirty="0"/>
              <a:t>Ability to pre-compute feature vectors and use for multiple tasks</a:t>
            </a:r>
          </a:p>
          <a:p>
            <a:endParaRPr lang="en-US" dirty="0"/>
          </a:p>
          <a:p>
            <a:r>
              <a:rPr lang="en-US" i="1" dirty="0"/>
              <a:t>Con: NO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1568502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85682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25" y="2637959"/>
            <a:ext cx="2609850" cy="1752600"/>
          </a:xfrm>
          <a:prstGeom prst="rect">
            <a:avLst/>
          </a:prstGeom>
          <a:scene3d>
            <a:camera prst="orthographicFront">
              <a:rot lat="210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0772" y="2695425"/>
            <a:ext cx="2698232" cy="1517753"/>
            <a:chOff x="2241030" y="2450899"/>
            <a:chExt cx="3597642" cy="2023671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Bakery</a:t>
            </a:r>
          </a:p>
        </p:txBody>
      </p:sp>
      <p:sp>
        <p:nvSpPr>
          <p:cNvPr id="28" name="Cube 27"/>
          <p:cNvSpPr/>
          <p:nvPr/>
        </p:nvSpPr>
        <p:spPr>
          <a:xfrm>
            <a:off x="4437089" y="3443059"/>
            <a:ext cx="815090" cy="153644"/>
          </a:xfrm>
          <a:prstGeom prst="cube">
            <a:avLst>
              <a:gd name="adj" fmla="val 38662"/>
            </a:avLst>
          </a:prstGeom>
          <a:pattFill prst="sphere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1371600" y="3465539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>
            <a:off x="5477031" y="3484277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eft Arrow 32"/>
          <p:cNvSpPr/>
          <p:nvPr/>
        </p:nvSpPr>
        <p:spPr>
          <a:xfrm>
            <a:off x="794084" y="3636361"/>
            <a:ext cx="7573779" cy="580820"/>
          </a:xfrm>
          <a:prstGeom prst="leftArrow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1635802" y="4463944"/>
            <a:ext cx="1900003" cy="1003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Initialize with pre-trained, then train with low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5551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 animBg="1"/>
      <p:bldP spid="29" grpId="0" animBg="1"/>
      <p:bldP spid="30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55650" y="2125266"/>
          <a:ext cx="7207248" cy="32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Non-</a:t>
                      </a:r>
                      <a:r>
                        <a:rPr lang="en-US" sz="1800" dirty="0" err="1"/>
                        <a:t>Convnet</a:t>
                      </a:r>
                      <a:r>
                        <a:rPr lang="en-US" sz="1800" dirty="0"/>
                        <a:t> 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Non-</a:t>
                      </a:r>
                      <a:r>
                        <a:rPr lang="en-US" sz="1800" dirty="0" err="1"/>
                        <a:t>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Finetuned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MKL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88.4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+51.6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+13.1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SIFT+FK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6270625" y="2660650"/>
            <a:ext cx="1968500" cy="3111500"/>
          </a:xfrm>
          <a:prstGeom prst="donut">
            <a:avLst>
              <a:gd name="adj" fmla="val 68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4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9246-DF87-5441-A9F8-49750C25B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Visualizing convolutional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7F864-0FAC-954E-8709-1B2C543F5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8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8E42-D327-034C-904A-40B19271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input pixels does a particular unit in a feature map depends 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759" y="2777490"/>
            <a:ext cx="2907792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02452" y="2777490"/>
            <a:ext cx="2907792" cy="2688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3470148" y="3902202"/>
            <a:ext cx="2180844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219956" y="2987802"/>
            <a:ext cx="681228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496812" y="3184398"/>
            <a:ext cx="210312" cy="237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BEEA8-19EA-2744-BDA6-595D5B05FCD5}"/>
              </a:ext>
            </a:extLst>
          </p:cNvPr>
          <p:cNvSpPr txBox="1"/>
          <p:nvPr/>
        </p:nvSpPr>
        <p:spPr>
          <a:xfrm>
            <a:off x="3635883" y="41216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2FD34-D8D4-BC49-BFD8-2337D5C74F1C}"/>
              </a:ext>
            </a:extLst>
          </p:cNvPr>
          <p:cNvCxnSpPr/>
          <p:nvPr/>
        </p:nvCxnSpPr>
        <p:spPr>
          <a:xfrm>
            <a:off x="4463143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8F0DA-27EA-8C45-A0B3-FC68D650AEA4}"/>
              </a:ext>
            </a:extLst>
          </p:cNvPr>
          <p:cNvCxnSpPr/>
          <p:nvPr/>
        </p:nvCxnSpPr>
        <p:spPr>
          <a:xfrm>
            <a:off x="4669971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5C315A-441D-4744-B3AD-EA44837F9712}"/>
              </a:ext>
            </a:extLst>
          </p:cNvPr>
          <p:cNvCxnSpPr>
            <a:cxnSpLocks/>
          </p:cNvCxnSpPr>
          <p:nvPr/>
        </p:nvCxnSpPr>
        <p:spPr>
          <a:xfrm>
            <a:off x="4219956" y="3184398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77E8-E033-4640-83AD-A537FE911FC5}"/>
              </a:ext>
            </a:extLst>
          </p:cNvPr>
          <p:cNvCxnSpPr>
            <a:cxnSpLocks/>
          </p:cNvCxnSpPr>
          <p:nvPr/>
        </p:nvCxnSpPr>
        <p:spPr>
          <a:xfrm>
            <a:off x="4219956" y="3406140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5D76D-3A1F-4347-B806-CF6828DCFF27}"/>
              </a:ext>
            </a:extLst>
          </p:cNvPr>
          <p:cNvGrpSpPr/>
          <p:nvPr/>
        </p:nvGrpSpPr>
        <p:grpSpPr>
          <a:xfrm>
            <a:off x="736092" y="2987802"/>
            <a:ext cx="681228" cy="653796"/>
            <a:chOff x="736092" y="2987802"/>
            <a:chExt cx="681228" cy="653796"/>
          </a:xfrm>
        </p:grpSpPr>
        <p:sp>
          <p:nvSpPr>
            <p:cNvPr id="9" name="Rectangle 8"/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6F8AF2-D55C-D948-A70C-B24F933BB1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FF34E-CE49-7542-8AC2-C77A2CB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CA43C-D4F0-2B4B-9A8D-BE205EDF26F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34AC1B-409D-394F-91D4-2265F9659F4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5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186-6348-9440-A4D6-C099EE5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42C51-FE44-C44A-B400-4FC18A1610C0}"/>
              </a:ext>
            </a:extLst>
          </p:cNvPr>
          <p:cNvSpPr/>
          <p:nvPr/>
        </p:nvSpPr>
        <p:spPr>
          <a:xfrm>
            <a:off x="357759" y="2777490"/>
            <a:ext cx="1656098" cy="154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6C5EC-A036-EC4E-9B58-F6BF9B3C6B85}"/>
              </a:ext>
            </a:extLst>
          </p:cNvPr>
          <p:cNvSpPr/>
          <p:nvPr/>
        </p:nvSpPr>
        <p:spPr>
          <a:xfrm>
            <a:off x="3877710" y="2777490"/>
            <a:ext cx="1656098" cy="15441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A37340C-DC2F-4041-BFA5-C8CACC12D67E}"/>
              </a:ext>
            </a:extLst>
          </p:cNvPr>
          <p:cNvSpPr/>
          <p:nvPr/>
        </p:nvSpPr>
        <p:spPr>
          <a:xfrm>
            <a:off x="2283253" y="3477188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EBAD5-1F3E-634F-B44A-82DA840C82F1}"/>
              </a:ext>
            </a:extLst>
          </p:cNvPr>
          <p:cNvSpPr txBox="1"/>
          <p:nvPr/>
        </p:nvSpPr>
        <p:spPr>
          <a:xfrm>
            <a:off x="2357047" y="3619308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E1A69-B736-7947-9875-6E929B4B5026}"/>
              </a:ext>
            </a:extLst>
          </p:cNvPr>
          <p:cNvGrpSpPr/>
          <p:nvPr/>
        </p:nvGrpSpPr>
        <p:grpSpPr>
          <a:xfrm>
            <a:off x="518377" y="2910021"/>
            <a:ext cx="387985" cy="375530"/>
            <a:chOff x="736092" y="2987802"/>
            <a:chExt cx="681228" cy="6537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F40C25-04B7-CC42-A748-271C24A3B53E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31E7C5-6B1E-0140-A0DF-8119309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F68D76-68FB-CA47-8601-41269E61B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567B40-44C7-6540-AB83-39029037EA13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9FF010-4C55-7C46-BC20-5C47414D7A7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154F7A-EA7F-9843-B21D-5A357EA4F4BB}"/>
              </a:ext>
            </a:extLst>
          </p:cNvPr>
          <p:cNvGrpSpPr/>
          <p:nvPr/>
        </p:nvGrpSpPr>
        <p:grpSpPr>
          <a:xfrm>
            <a:off x="2724527" y="2991675"/>
            <a:ext cx="387985" cy="375530"/>
            <a:chOff x="736092" y="2987802"/>
            <a:chExt cx="681228" cy="6537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9F8A14-90D8-F046-9A5A-1CDE1C428EF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A6A440-58BE-9B4A-811D-7A8199D27F8A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3BC793-4CB4-4449-9CC4-9320E2B6D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F6F087-AB24-1A4D-8C27-FAE0EDBAEE1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5BC7B8-7515-2E4F-8549-1DDEDEB4DFD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C3CD298-5732-B74E-818D-7A943DD92DE6}"/>
              </a:ext>
            </a:extLst>
          </p:cNvPr>
          <p:cNvSpPr/>
          <p:nvPr/>
        </p:nvSpPr>
        <p:spPr>
          <a:xfrm>
            <a:off x="7045453" y="2777490"/>
            <a:ext cx="1656098" cy="15441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6B0A4AE-A2A8-0F43-8E2C-88EB1EE9EC92}"/>
              </a:ext>
            </a:extLst>
          </p:cNvPr>
          <p:cNvSpPr/>
          <p:nvPr/>
        </p:nvSpPr>
        <p:spPr>
          <a:xfrm>
            <a:off x="5677969" y="3506093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0C6D0-0744-2E4D-AF8D-4283DB1C8CCE}"/>
              </a:ext>
            </a:extLst>
          </p:cNvPr>
          <p:cNvSpPr txBox="1"/>
          <p:nvPr/>
        </p:nvSpPr>
        <p:spPr>
          <a:xfrm>
            <a:off x="5659218" y="3632145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B4B501-308B-0C40-80D4-0C7240954C05}"/>
              </a:ext>
            </a:extLst>
          </p:cNvPr>
          <p:cNvGrpSpPr/>
          <p:nvPr/>
        </p:nvGrpSpPr>
        <p:grpSpPr>
          <a:xfrm>
            <a:off x="6070146" y="2987803"/>
            <a:ext cx="387985" cy="375530"/>
            <a:chOff x="736092" y="2987802"/>
            <a:chExt cx="681228" cy="6537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BBD946-2DB5-4147-AB4E-7617D4D4AD37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359896-2945-0143-BF45-9D89AE19FC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B5FF30-9019-4940-A6C9-CC1CEB7C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675358-BBB0-0342-9417-0CBB7EFB414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6DDD3E-6CCB-194D-9DF8-FD33DDDB8FD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3162B-160D-1744-AEF0-72ECCC226B24}"/>
              </a:ext>
            </a:extLst>
          </p:cNvPr>
          <p:cNvSpPr/>
          <p:nvPr/>
        </p:nvSpPr>
        <p:spPr>
          <a:xfrm>
            <a:off x="7397661" y="3131066"/>
            <a:ext cx="119780" cy="136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E535D1-64EE-2641-B875-531D877EA2EE}"/>
              </a:ext>
            </a:extLst>
          </p:cNvPr>
          <p:cNvGrpSpPr/>
          <p:nvPr/>
        </p:nvGrpSpPr>
        <p:grpSpPr>
          <a:xfrm>
            <a:off x="4228858" y="2987803"/>
            <a:ext cx="387985" cy="375530"/>
            <a:chOff x="736092" y="2987802"/>
            <a:chExt cx="681228" cy="653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5865C0-1342-8A42-ABB9-E07B03474BD6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E863B5-F9D3-6D44-B00C-387597AE48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950F825-410D-5041-8755-61137D20E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E1489A-9934-244E-A407-0A575A91D9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FF24CF-14EE-0341-8000-0F13E6D4585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90D108-974E-1749-9E0D-C1D51E858C89}"/>
              </a:ext>
            </a:extLst>
          </p:cNvPr>
          <p:cNvGrpSpPr/>
          <p:nvPr/>
        </p:nvGrpSpPr>
        <p:grpSpPr>
          <a:xfrm>
            <a:off x="639344" y="2910021"/>
            <a:ext cx="387985" cy="375530"/>
            <a:chOff x="736092" y="2987802"/>
            <a:chExt cx="681228" cy="6537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368791-42BB-4E44-8157-24D57CC1474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8E258B-C531-764C-A073-2B86A7BC49F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E4F608F-A306-1A4D-AF35-ECB9EDD3843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9A0A63-EF90-E042-BC37-21C54194D361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DA0BE82-B51C-1D49-9213-F3F229E883C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F1B858-2641-5445-A03F-FCDEB17C81B6}"/>
              </a:ext>
            </a:extLst>
          </p:cNvPr>
          <p:cNvGrpSpPr/>
          <p:nvPr/>
        </p:nvGrpSpPr>
        <p:grpSpPr>
          <a:xfrm>
            <a:off x="759576" y="2910021"/>
            <a:ext cx="387985" cy="375530"/>
            <a:chOff x="736092" y="2987802"/>
            <a:chExt cx="681228" cy="65379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804AF57-DD41-4D4D-B058-2E623A3081D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DF594A-EEE1-A642-8AAA-F7A06578CEFC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321C22-3F08-7D4C-B401-1AE1C9A8657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BDA5AC-5AA3-9949-A618-1A1DA0207E67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3C3F259-EB69-934B-BD74-6794C360276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2F76DE-83AC-A943-B5A6-17C8C49A5F8B}"/>
              </a:ext>
            </a:extLst>
          </p:cNvPr>
          <p:cNvGrpSpPr/>
          <p:nvPr/>
        </p:nvGrpSpPr>
        <p:grpSpPr>
          <a:xfrm>
            <a:off x="518671" y="3020004"/>
            <a:ext cx="387985" cy="375530"/>
            <a:chOff x="736092" y="2987802"/>
            <a:chExt cx="681228" cy="65379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FF39FEC-DA62-1C42-9EBD-8D02A9667E0F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A8A44A-157D-994A-9305-AA121547FC6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12754A-FFE5-EE4F-AFAE-A3CA2288E52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189104-A50D-AD4D-BF98-1A3746FC2C9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7B2AD91-EC7D-2E4B-94BE-8B140D6EF5E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4D8C54-435A-D142-9808-67E44500676F}"/>
              </a:ext>
            </a:extLst>
          </p:cNvPr>
          <p:cNvGrpSpPr/>
          <p:nvPr/>
        </p:nvGrpSpPr>
        <p:grpSpPr>
          <a:xfrm>
            <a:off x="638829" y="3020004"/>
            <a:ext cx="387985" cy="375530"/>
            <a:chOff x="736092" y="2987802"/>
            <a:chExt cx="681228" cy="65379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1C8ACD-BA51-5844-8EDB-16EE6F4D7D80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277BB3F-6D0D-F142-B891-CAE27DDFC93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49C5466-C868-0F4F-BF68-9CB82AF7D33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3B9ABD5-61DC-6442-96BB-52506F2E57BC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EB5365-3AD0-CC45-8A18-698F5AFBB324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DE4D3B4-9B44-AE4C-92A8-1E5098CFEBDA}"/>
              </a:ext>
            </a:extLst>
          </p:cNvPr>
          <p:cNvGrpSpPr/>
          <p:nvPr/>
        </p:nvGrpSpPr>
        <p:grpSpPr>
          <a:xfrm>
            <a:off x="767664" y="3020004"/>
            <a:ext cx="387985" cy="375530"/>
            <a:chOff x="736092" y="2987802"/>
            <a:chExt cx="681228" cy="65379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3ACC649-88CE-DD46-803E-105BAD3E883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5AF1DD-A247-F446-A29A-5E2CC10389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867982-5909-6948-9C5C-190CCA75F16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4F5C615-4B14-2C41-87F2-DC72D627B13B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FF73D77-0FA7-F34D-8CA0-D94D892A3BBA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F174BCE-3A2D-BD46-9F6A-9BFDEBEFC0A0}"/>
              </a:ext>
            </a:extLst>
          </p:cNvPr>
          <p:cNvGrpSpPr/>
          <p:nvPr/>
        </p:nvGrpSpPr>
        <p:grpSpPr>
          <a:xfrm>
            <a:off x="517388" y="3143429"/>
            <a:ext cx="387985" cy="375530"/>
            <a:chOff x="736092" y="2987802"/>
            <a:chExt cx="681228" cy="65379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5F0668-4CC0-0B45-87FF-DA3D7493FD71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FBD94EA-F46F-FE45-BAFE-52227C4FD72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1470D9E-A75B-B54C-B102-240305BDBBB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70B0BA2-E442-7441-ADE4-CDD948D6C5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D33020B-D1AC-BB4B-8EAE-A8105AF1F65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A2DC37E-5EED-6F4E-A83F-282A8ECBF54B}"/>
              </a:ext>
            </a:extLst>
          </p:cNvPr>
          <p:cNvGrpSpPr/>
          <p:nvPr/>
        </p:nvGrpSpPr>
        <p:grpSpPr>
          <a:xfrm>
            <a:off x="637547" y="3143429"/>
            <a:ext cx="387985" cy="375530"/>
            <a:chOff x="736092" y="2987802"/>
            <a:chExt cx="681228" cy="65379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7F611A-E4DF-BC4F-B057-7E23DABFCE9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B0E6DA6-11C2-3447-8E0B-C013542B4430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6F7D43-AC81-5A4C-A769-5B2CFFAC2AF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9DE540-D3AB-BB46-BE21-9DD72DCF48C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E84194E-ABC3-2243-8908-71BC66951F9D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DDAC097-FB26-0841-84D9-A94FBF50702E}"/>
              </a:ext>
            </a:extLst>
          </p:cNvPr>
          <p:cNvGrpSpPr/>
          <p:nvPr/>
        </p:nvGrpSpPr>
        <p:grpSpPr>
          <a:xfrm>
            <a:off x="767290" y="3143429"/>
            <a:ext cx="387985" cy="375530"/>
            <a:chOff x="736092" y="2987802"/>
            <a:chExt cx="681228" cy="65379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124184A-6A82-594E-BBAB-04BD41BA3444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3BB10FB-5080-4546-8FD3-175CF9C95EA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5284C43-A754-A049-96FB-4296AFCCDC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A8018-C849-AB42-BF5E-E38EEFC17A58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BA6812C-AC2F-C542-8F18-61C006E1721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06DAE5B-A9AA-EA4D-A8D5-18F866973D70}"/>
              </a:ext>
            </a:extLst>
          </p:cNvPr>
          <p:cNvSpPr txBox="1"/>
          <p:nvPr/>
        </p:nvSpPr>
        <p:spPr>
          <a:xfrm>
            <a:off x="3877710" y="4321629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3x3 receptive field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E545D4-363F-D749-8863-8F917DF67A79}"/>
              </a:ext>
            </a:extLst>
          </p:cNvPr>
          <p:cNvSpPr txBox="1"/>
          <p:nvPr/>
        </p:nvSpPr>
        <p:spPr>
          <a:xfrm>
            <a:off x="255733" y="4322753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receptive field</a:t>
            </a:r>
          </a:p>
        </p:txBody>
      </p:sp>
    </p:spTree>
    <p:extLst>
      <p:ext uri="{BB962C8B-B14F-4D97-AF65-F5344CB8AC3E}">
        <p14:creationId xmlns:p14="http://schemas.microsoft.com/office/powerpoint/2010/main" val="39092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759" y="2777490"/>
            <a:ext cx="2907792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02452" y="2777490"/>
            <a:ext cx="1565148" cy="1344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3470148" y="3902202"/>
            <a:ext cx="2180844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219956" y="2987802"/>
            <a:ext cx="681228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496812" y="3184398"/>
            <a:ext cx="210312" cy="237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BEEA8-19EA-2744-BDA6-595D5B05FCD5}"/>
              </a:ext>
            </a:extLst>
          </p:cNvPr>
          <p:cNvSpPr txBox="1"/>
          <p:nvPr/>
        </p:nvSpPr>
        <p:spPr>
          <a:xfrm>
            <a:off x="3635883" y="41216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filter, subsample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2FD34-D8D4-BC49-BFD8-2337D5C74F1C}"/>
              </a:ext>
            </a:extLst>
          </p:cNvPr>
          <p:cNvCxnSpPr/>
          <p:nvPr/>
        </p:nvCxnSpPr>
        <p:spPr>
          <a:xfrm>
            <a:off x="4463143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8F0DA-27EA-8C45-A0B3-FC68D650AEA4}"/>
              </a:ext>
            </a:extLst>
          </p:cNvPr>
          <p:cNvCxnSpPr/>
          <p:nvPr/>
        </p:nvCxnSpPr>
        <p:spPr>
          <a:xfrm>
            <a:off x="4669971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5C315A-441D-4744-B3AD-EA44837F9712}"/>
              </a:ext>
            </a:extLst>
          </p:cNvPr>
          <p:cNvCxnSpPr>
            <a:cxnSpLocks/>
          </p:cNvCxnSpPr>
          <p:nvPr/>
        </p:nvCxnSpPr>
        <p:spPr>
          <a:xfrm>
            <a:off x="4219956" y="3184398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77E8-E033-4640-83AD-A537FE911FC5}"/>
              </a:ext>
            </a:extLst>
          </p:cNvPr>
          <p:cNvCxnSpPr>
            <a:cxnSpLocks/>
          </p:cNvCxnSpPr>
          <p:nvPr/>
        </p:nvCxnSpPr>
        <p:spPr>
          <a:xfrm>
            <a:off x="4219956" y="3406140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5D76D-3A1F-4347-B806-CF6828DCFF27}"/>
              </a:ext>
            </a:extLst>
          </p:cNvPr>
          <p:cNvGrpSpPr/>
          <p:nvPr/>
        </p:nvGrpSpPr>
        <p:grpSpPr>
          <a:xfrm>
            <a:off x="736092" y="2987802"/>
            <a:ext cx="681228" cy="653796"/>
            <a:chOff x="736092" y="2987802"/>
            <a:chExt cx="681228" cy="653796"/>
          </a:xfrm>
        </p:grpSpPr>
        <p:sp>
          <p:nvSpPr>
            <p:cNvPr id="9" name="Rectangle 8"/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6F8AF2-D55C-D948-A70C-B24F933BB1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FF34E-CE49-7542-8AC2-C77A2CB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CA43C-D4F0-2B4B-9A8D-BE205EDF26F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34AC1B-409D-394F-91D4-2265F9659F4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7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4083050"/>
            <a:ext cx="1247775" cy="35242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5811837" y="1765300"/>
            <a:ext cx="3332163" cy="1515071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Multiclass classification!!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3" y="4083050"/>
            <a:ext cx="24288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8" y="3858221"/>
            <a:ext cx="305752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5066507"/>
            <a:ext cx="3638550" cy="352425"/>
          </a:xfrm>
          <a:prstGeom prst="rect">
            <a:avLst/>
          </a:prstGeom>
        </p:spPr>
      </p:pic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DC7F96EB-5C5A-3F45-A13F-1487D4312293}"/>
              </a:ext>
            </a:extLst>
          </p:cNvPr>
          <p:cNvSpPr/>
          <p:nvPr/>
        </p:nvSpPr>
        <p:spPr>
          <a:xfrm>
            <a:off x="3952761" y="5418932"/>
            <a:ext cx="3341914" cy="12739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log likelihood for multiclass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956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186-6348-9440-A4D6-C099EE5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42C51-FE44-C44A-B400-4FC18A1610C0}"/>
              </a:ext>
            </a:extLst>
          </p:cNvPr>
          <p:cNvSpPr/>
          <p:nvPr/>
        </p:nvSpPr>
        <p:spPr>
          <a:xfrm>
            <a:off x="357759" y="2777490"/>
            <a:ext cx="1656098" cy="154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6C5EC-A036-EC4E-9B58-F6BF9B3C6B85}"/>
              </a:ext>
            </a:extLst>
          </p:cNvPr>
          <p:cNvSpPr/>
          <p:nvPr/>
        </p:nvSpPr>
        <p:spPr>
          <a:xfrm>
            <a:off x="3877710" y="2777490"/>
            <a:ext cx="1125813" cy="9889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A37340C-DC2F-4041-BFA5-C8CACC12D67E}"/>
              </a:ext>
            </a:extLst>
          </p:cNvPr>
          <p:cNvSpPr/>
          <p:nvPr/>
        </p:nvSpPr>
        <p:spPr>
          <a:xfrm>
            <a:off x="2283253" y="3477188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EBAD5-1F3E-634F-B44A-82DA840C82F1}"/>
              </a:ext>
            </a:extLst>
          </p:cNvPr>
          <p:cNvSpPr txBox="1"/>
          <p:nvPr/>
        </p:nvSpPr>
        <p:spPr>
          <a:xfrm>
            <a:off x="2357047" y="3619308"/>
            <a:ext cx="1257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filter, subsample by factor 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E1A69-B736-7947-9875-6E929B4B5026}"/>
              </a:ext>
            </a:extLst>
          </p:cNvPr>
          <p:cNvGrpSpPr/>
          <p:nvPr/>
        </p:nvGrpSpPr>
        <p:grpSpPr>
          <a:xfrm>
            <a:off x="518377" y="2910021"/>
            <a:ext cx="387985" cy="375530"/>
            <a:chOff x="736092" y="2987802"/>
            <a:chExt cx="681228" cy="6537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F40C25-04B7-CC42-A748-271C24A3B53E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31E7C5-6B1E-0140-A0DF-8119309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F68D76-68FB-CA47-8601-41269E61B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567B40-44C7-6540-AB83-39029037EA13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9FF010-4C55-7C46-BC20-5C47414D7A7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154F7A-EA7F-9843-B21D-5A357EA4F4BB}"/>
              </a:ext>
            </a:extLst>
          </p:cNvPr>
          <p:cNvGrpSpPr/>
          <p:nvPr/>
        </p:nvGrpSpPr>
        <p:grpSpPr>
          <a:xfrm>
            <a:off x="2724527" y="2991675"/>
            <a:ext cx="387985" cy="375530"/>
            <a:chOff x="736092" y="2987802"/>
            <a:chExt cx="681228" cy="6537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9F8A14-90D8-F046-9A5A-1CDE1C428EF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A6A440-58BE-9B4A-811D-7A8199D27F8A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3BC793-4CB4-4449-9CC4-9320E2B6D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F6F087-AB24-1A4D-8C27-FAE0EDBAEE1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5BC7B8-7515-2E4F-8549-1DDEDEB4DFD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C3CD298-5732-B74E-818D-7A943DD92DE6}"/>
              </a:ext>
            </a:extLst>
          </p:cNvPr>
          <p:cNvSpPr/>
          <p:nvPr/>
        </p:nvSpPr>
        <p:spPr>
          <a:xfrm>
            <a:off x="7045453" y="2777490"/>
            <a:ext cx="1129718" cy="9889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6B0A4AE-A2A8-0F43-8E2C-88EB1EE9EC92}"/>
              </a:ext>
            </a:extLst>
          </p:cNvPr>
          <p:cNvSpPr/>
          <p:nvPr/>
        </p:nvSpPr>
        <p:spPr>
          <a:xfrm>
            <a:off x="5677969" y="3506093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0C6D0-0744-2E4D-AF8D-4283DB1C8CCE}"/>
              </a:ext>
            </a:extLst>
          </p:cNvPr>
          <p:cNvSpPr txBox="1"/>
          <p:nvPr/>
        </p:nvSpPr>
        <p:spPr>
          <a:xfrm>
            <a:off x="5659218" y="3632145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B4B501-308B-0C40-80D4-0C7240954C05}"/>
              </a:ext>
            </a:extLst>
          </p:cNvPr>
          <p:cNvGrpSpPr/>
          <p:nvPr/>
        </p:nvGrpSpPr>
        <p:grpSpPr>
          <a:xfrm>
            <a:off x="6070146" y="2987803"/>
            <a:ext cx="387985" cy="375530"/>
            <a:chOff x="736092" y="2987802"/>
            <a:chExt cx="681228" cy="6537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BBD946-2DB5-4147-AB4E-7617D4D4AD37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359896-2945-0143-BF45-9D89AE19FC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B5FF30-9019-4940-A6C9-CC1CEB7C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675358-BBB0-0342-9417-0CBB7EFB414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6DDD3E-6CCB-194D-9DF8-FD33DDDB8FD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3162B-160D-1744-AEF0-72ECCC226B24}"/>
              </a:ext>
            </a:extLst>
          </p:cNvPr>
          <p:cNvSpPr/>
          <p:nvPr/>
        </p:nvSpPr>
        <p:spPr>
          <a:xfrm>
            <a:off x="7397661" y="3131066"/>
            <a:ext cx="119780" cy="136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E535D1-64EE-2641-B875-531D877EA2EE}"/>
              </a:ext>
            </a:extLst>
          </p:cNvPr>
          <p:cNvGrpSpPr/>
          <p:nvPr/>
        </p:nvGrpSpPr>
        <p:grpSpPr>
          <a:xfrm>
            <a:off x="4228858" y="2987803"/>
            <a:ext cx="387985" cy="375530"/>
            <a:chOff x="736092" y="2987802"/>
            <a:chExt cx="681228" cy="653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5865C0-1342-8A42-ABB9-E07B03474BD6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E863B5-F9D3-6D44-B00C-387597AE48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950F825-410D-5041-8755-61137D20E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E1489A-9934-244E-A407-0A575A91D9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FF24CF-14EE-0341-8000-0F13E6D4585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06DAE5B-A9AA-EA4D-A8D5-18F866973D70}"/>
              </a:ext>
            </a:extLst>
          </p:cNvPr>
          <p:cNvSpPr txBox="1"/>
          <p:nvPr/>
        </p:nvSpPr>
        <p:spPr>
          <a:xfrm>
            <a:off x="3877710" y="4321629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3x3 receptive field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E545D4-363F-D749-8863-8F917DF67A79}"/>
              </a:ext>
            </a:extLst>
          </p:cNvPr>
          <p:cNvSpPr txBox="1"/>
          <p:nvPr/>
        </p:nvSpPr>
        <p:spPr>
          <a:xfrm>
            <a:off x="255733" y="4322753"/>
            <a:ext cx="165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7x7 receptive field: union of 9 3x3 fields with stride of 2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875676-40E4-DB43-8723-ADD1D92D7396}"/>
              </a:ext>
            </a:extLst>
          </p:cNvPr>
          <p:cNvGrpSpPr/>
          <p:nvPr/>
        </p:nvGrpSpPr>
        <p:grpSpPr>
          <a:xfrm>
            <a:off x="790057" y="2910021"/>
            <a:ext cx="387985" cy="375530"/>
            <a:chOff x="736092" y="2987802"/>
            <a:chExt cx="681228" cy="65379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D2D502C-58C9-A14A-9F1C-10E84ED003D2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0B6DB45-E950-3643-8A72-0712A62D50F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385BB67-4060-4749-A01E-DB6797C19F3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8CC15E9-2AE3-1346-A50C-0277C2F9D93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9B03311-8BCC-2447-ADFF-EF2AA0EE3C7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B09F3B-925B-CA46-9922-98ABC9CAC406}"/>
              </a:ext>
            </a:extLst>
          </p:cNvPr>
          <p:cNvGrpSpPr/>
          <p:nvPr/>
        </p:nvGrpSpPr>
        <p:grpSpPr>
          <a:xfrm>
            <a:off x="1051512" y="2910021"/>
            <a:ext cx="387985" cy="375530"/>
            <a:chOff x="736092" y="2987802"/>
            <a:chExt cx="681228" cy="65379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C282096-9CC7-7F4D-804B-4E5FD4A798DA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B2EDE12-E4C2-1947-81B9-4B88C7221B1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2A7374-5510-8742-AA0A-D6F50818195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2355515-9470-2C49-9701-B830CABE4295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56CA70D-E4DE-6D49-AE5A-4DCBC1A1715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7D50931-6055-A244-B704-155BDC7170EC}"/>
              </a:ext>
            </a:extLst>
          </p:cNvPr>
          <p:cNvGrpSpPr/>
          <p:nvPr/>
        </p:nvGrpSpPr>
        <p:grpSpPr>
          <a:xfrm>
            <a:off x="518201" y="3147574"/>
            <a:ext cx="387985" cy="375530"/>
            <a:chOff x="736092" y="2987802"/>
            <a:chExt cx="681228" cy="653796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EF40A25-19ED-DC49-8508-07178BBBC97A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BF3D087-2AA3-A545-BFCD-B9FA81395A40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F56CEE6-1E8A-D34E-867D-D2D5A457A7A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55F01C7-2C9B-7E46-ADAF-6CF8617CFD4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F8BB730-8BDF-C149-9087-39F52BC74FD9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1416CE-EC72-4147-B92C-7F97D637FDA5}"/>
              </a:ext>
            </a:extLst>
          </p:cNvPr>
          <p:cNvGrpSpPr/>
          <p:nvPr/>
        </p:nvGrpSpPr>
        <p:grpSpPr>
          <a:xfrm>
            <a:off x="789229" y="3147574"/>
            <a:ext cx="387985" cy="375530"/>
            <a:chOff x="736092" y="2987802"/>
            <a:chExt cx="681228" cy="653796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E232E11-5BA1-8F4E-8F0B-CAE9C6A19A7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7ACF422-BD95-374C-A2DF-C613A1A7390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D5A24C-2611-9A43-B9D9-B49CD1EF636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BF3B677-84D0-B84D-8DAF-8D17CF0C783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E99EB14-234F-5B41-A77E-42665C08AFD3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18A10AC-3437-4F49-9CDE-A2A53E1E3E34}"/>
              </a:ext>
            </a:extLst>
          </p:cNvPr>
          <p:cNvGrpSpPr/>
          <p:nvPr/>
        </p:nvGrpSpPr>
        <p:grpSpPr>
          <a:xfrm>
            <a:off x="1050176" y="3147574"/>
            <a:ext cx="387985" cy="375530"/>
            <a:chOff x="736092" y="2987802"/>
            <a:chExt cx="681228" cy="65379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C6C3396-2CB3-4F4C-8500-1AE38CF15B64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D5B7765-6B79-6E49-8E13-875E3B82E64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6C8459D-5252-8A4C-8553-F9CC1C0A2D2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01CB591-DF45-6A42-BC18-BE5D39E92228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E440A13-725D-AC44-A32C-6CB5B74479AF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04EBA89-34E6-9E4E-AA0F-563C4A4CC7FB}"/>
              </a:ext>
            </a:extLst>
          </p:cNvPr>
          <p:cNvGrpSpPr/>
          <p:nvPr/>
        </p:nvGrpSpPr>
        <p:grpSpPr>
          <a:xfrm>
            <a:off x="529295" y="3388694"/>
            <a:ext cx="387985" cy="375530"/>
            <a:chOff x="736092" y="2987802"/>
            <a:chExt cx="681228" cy="65379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67CBF40-2CA0-5048-A878-D44AD724B38F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9C2D198-35D9-D443-8077-FF514131E4C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8EB5A74-079F-3E4D-BC70-2B906DD6037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4DB1BE7-3E1C-874C-B60F-9DD4682C8339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3286AA9-C024-584D-926C-20DF51DA80C8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B2AB173-15E1-1145-A3A1-BE600EC27135}"/>
              </a:ext>
            </a:extLst>
          </p:cNvPr>
          <p:cNvGrpSpPr/>
          <p:nvPr/>
        </p:nvGrpSpPr>
        <p:grpSpPr>
          <a:xfrm>
            <a:off x="791021" y="3388694"/>
            <a:ext cx="387985" cy="375530"/>
            <a:chOff x="736092" y="2987802"/>
            <a:chExt cx="681228" cy="65379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7B58592-954D-D245-B813-433D46F6CE09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943C03C-5083-9C4E-8E48-86C74BC9176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E12922C-329C-D047-A021-F9381AC7D55C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9B7E1A4-AFBC-4542-A171-87219FA7F90F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7CF8F3C-6F88-E04F-AA00-8D11567CF35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52CA251-F249-8146-AA0E-F3D193FFBEE3}"/>
              </a:ext>
            </a:extLst>
          </p:cNvPr>
          <p:cNvGrpSpPr/>
          <p:nvPr/>
        </p:nvGrpSpPr>
        <p:grpSpPr>
          <a:xfrm>
            <a:off x="1052474" y="3388694"/>
            <a:ext cx="387985" cy="375530"/>
            <a:chOff x="736092" y="2987802"/>
            <a:chExt cx="681228" cy="653796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02D57FA-575A-2E47-979D-42D74F7F856C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FB20464-6FA6-1440-9622-8F05D06DD18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025EDC6-7132-2F4E-98E4-064F46C3145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5B112B6-06E8-C14F-9AA2-F74C3E49629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B907639-DEBD-8B43-937B-E11AE10C39B3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70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942393"/>
            <a:ext cx="7886700" cy="3075744"/>
          </a:xfrm>
        </p:spPr>
      </p:pic>
      <p:sp>
        <p:nvSpPr>
          <p:cNvPr id="5" name="TextBox 4"/>
          <p:cNvSpPr txBox="1"/>
          <p:nvPr/>
        </p:nvSpPr>
        <p:spPr>
          <a:xfrm>
            <a:off x="628650" y="6223406"/>
            <a:ext cx="7886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Rich feature hierarchies for accurate object detection and semantic segmentation. R. </a:t>
            </a:r>
            <a:r>
              <a:rPr lang="en-US" sz="1350" dirty="0" err="1"/>
              <a:t>Girshick</a:t>
            </a:r>
            <a:r>
              <a:rPr lang="en-US" sz="1350" dirty="0"/>
              <a:t>, J. Donahue, T. Darrell, J. Malik. In </a:t>
            </a:r>
            <a:r>
              <a:rPr lang="en-US" sz="1350" i="1" dirty="0"/>
              <a:t>CVPR, </a:t>
            </a:r>
            <a:r>
              <a:rPr lang="en-US" sz="1350" dirty="0"/>
              <a:t>2014.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37EB7-4A0F-F042-901D-B162DF2AA858}"/>
              </a:ext>
            </a:extLst>
          </p:cNvPr>
          <p:cNvSpPr txBox="1"/>
          <p:nvPr/>
        </p:nvSpPr>
        <p:spPr>
          <a:xfrm>
            <a:off x="446314" y="1807029"/>
            <a:ext cx="826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images for which a given unit in a feature map scores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the receptive field for each.</a:t>
            </a:r>
          </a:p>
        </p:txBody>
      </p:sp>
    </p:spTree>
    <p:extLst>
      <p:ext uri="{BB962C8B-B14F-4D97-AF65-F5344CB8AC3E}">
        <p14:creationId xmlns:p14="http://schemas.microsoft.com/office/powerpoint/2010/main" val="257117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regions of the image and classify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509" y="5452675"/>
            <a:ext cx="91117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Visualizing and Understanding Convolutional Networks. M. </a:t>
            </a:r>
            <a:r>
              <a:rPr lang="en-US" sz="1350" dirty="0" err="1"/>
              <a:t>Zeiler</a:t>
            </a:r>
            <a:r>
              <a:rPr lang="en-US" sz="1350" dirty="0"/>
              <a:t> and R. Fergus. In </a:t>
            </a:r>
            <a:r>
              <a:rPr lang="en-US" sz="1350" i="1" dirty="0"/>
              <a:t>ECCV 2014.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C8D24-02A2-F14A-A5CC-C903024313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7" y="2601119"/>
            <a:ext cx="3733800" cy="2800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D7E7C0-C20C-1748-9F5A-8730C04374E6}"/>
              </a:ext>
            </a:extLst>
          </p:cNvPr>
          <p:cNvSpPr/>
          <p:nvPr/>
        </p:nvSpPr>
        <p:spPr>
          <a:xfrm>
            <a:off x="2090057" y="2601119"/>
            <a:ext cx="718457" cy="5883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01 C 0.16858 -0.00185 0.33594 -0.00694 0.33334 0.00463 C 0.33073 0.01621 -0.01475 0.06111 -0.01423 0.07292 C -0.01389 0.08472 0.3349 0.06204 0.33559 0.07616 C 0.33646 0.09005 -0.00955 0.14213 -0.00955 0.15695 C -0.00955 0.17176 0.33386 0.1507 0.33559 0.16505 C 0.3375 0.17917 0.00139 0.22824 0.00122 0.24283 C 0.00104 0.25741 0.33108 0.23912 0.33455 0.25232 C 0.33785 0.26551 0.02136 0.30996 0.02136 0.32222 C 0.02136 0.33426 0.17795 0.32986 0.33455 0.3252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pixels important for classification = pixels when blocked cause misclassification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71" y="2894838"/>
            <a:ext cx="22288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57" y="2510433"/>
            <a:ext cx="2257425" cy="2695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509" y="5452675"/>
            <a:ext cx="91117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Visualizing and Understanding Convolutional Networks. M. </a:t>
            </a:r>
            <a:r>
              <a:rPr lang="en-US" sz="1350" dirty="0" err="1"/>
              <a:t>Zeiler</a:t>
            </a:r>
            <a:r>
              <a:rPr lang="en-US" sz="1350" dirty="0"/>
              <a:t> and R. Fergus. In </a:t>
            </a:r>
            <a:r>
              <a:rPr lang="en-US" sz="1350" i="1" dirty="0"/>
              <a:t>ECCV 2014.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0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741E-7159-5343-8FDE-9AA1E3A9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log likelihood for multiclass classification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A0D40-1A7C-D042-B201-C0DD4647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7491"/>
            <a:ext cx="7886700" cy="3739471"/>
          </a:xfrm>
        </p:spPr>
        <p:txBody>
          <a:bodyPr/>
          <a:lstStyle/>
          <a:p>
            <a:r>
              <a:rPr lang="en-US" dirty="0"/>
              <a:t>Often represent label as a ``one-hot’’ vector </a:t>
            </a:r>
            <a:r>
              <a:rPr lang="en-US" b="1" dirty="0"/>
              <a:t>y</a:t>
            </a:r>
          </a:p>
          <a:p>
            <a:pPr lvl="1"/>
            <a:r>
              <a:rPr lang="en-US" b="1" dirty="0"/>
              <a:t>y </a:t>
            </a:r>
            <a:r>
              <a:rPr lang="en-US" dirty="0"/>
              <a:t>= [0, 0, …, 1,… 0]</a:t>
            </a:r>
          </a:p>
          <a:p>
            <a:pPr lvl="1"/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dirty="0"/>
              <a:t> = 1 if label is k, 0 otherwise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7E9EF-65D3-FB42-91B7-68B98F35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7" y="1887878"/>
            <a:ext cx="3638550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972C9-9D88-4648-A2E6-560A4966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76" y="3932463"/>
            <a:ext cx="6448881" cy="9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51228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42917D62-AF5E-134B-B0D4-CF6014351FCF}"/>
              </a:ext>
            </a:extLst>
          </p:cNvPr>
          <p:cNvSpPr/>
          <p:nvPr/>
        </p:nvSpPr>
        <p:spPr>
          <a:xfrm>
            <a:off x="1643743" y="177437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18DC0A63-2897-8C4D-8692-D522E6AB9500}"/>
              </a:ext>
            </a:extLst>
          </p:cNvPr>
          <p:cNvSpPr/>
          <p:nvPr/>
        </p:nvSpPr>
        <p:spPr>
          <a:xfrm rot="10800000" flipH="1">
            <a:off x="2645227" y="5228317"/>
            <a:ext cx="134528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711449BE-02F6-8040-899C-716102616719}"/>
              </a:ext>
            </a:extLst>
          </p:cNvPr>
          <p:cNvSpPr/>
          <p:nvPr/>
        </p:nvSpPr>
        <p:spPr>
          <a:xfrm>
            <a:off x="4498970" y="1581602"/>
            <a:ext cx="1437838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75957F32-85A5-814E-8A91-809056B54773}"/>
              </a:ext>
            </a:extLst>
          </p:cNvPr>
          <p:cNvSpPr/>
          <p:nvPr/>
        </p:nvSpPr>
        <p:spPr>
          <a:xfrm rot="10800000" flipH="1">
            <a:off x="6063342" y="4153808"/>
            <a:ext cx="1432821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251F0C9A-6E0B-FF46-B635-0E673C7EA5F1}"/>
              </a:ext>
            </a:extLst>
          </p:cNvPr>
          <p:cNvSpPr/>
          <p:nvPr/>
        </p:nvSpPr>
        <p:spPr>
          <a:xfrm>
            <a:off x="7123555" y="2704646"/>
            <a:ext cx="139179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EA26-7060-BD4A-AB9C-5790B883A1C8}"/>
              </a:ext>
            </a:extLst>
          </p:cNvPr>
          <p:cNvSpPr txBox="1"/>
          <p:nvPr/>
        </p:nvSpPr>
        <p:spPr>
          <a:xfrm>
            <a:off x="1119643" y="1417742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61917-43A3-F44B-B195-B07ED720049F}"/>
              </a:ext>
            </a:extLst>
          </p:cNvPr>
          <p:cNvSpPr txBox="1"/>
          <p:nvPr/>
        </p:nvSpPr>
        <p:spPr>
          <a:xfrm>
            <a:off x="2075312" y="5968478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E86BC4-1FF6-334D-AB71-C447E34D083F}"/>
              </a:ext>
            </a:extLst>
          </p:cNvPr>
          <p:cNvSpPr txBox="1"/>
          <p:nvPr/>
        </p:nvSpPr>
        <p:spPr>
          <a:xfrm>
            <a:off x="3813882" y="1200234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2343E-7ADD-3B4D-8462-FC53C47BBA53}"/>
              </a:ext>
            </a:extLst>
          </p:cNvPr>
          <p:cNvSpPr txBox="1"/>
          <p:nvPr/>
        </p:nvSpPr>
        <p:spPr>
          <a:xfrm>
            <a:off x="5537195" y="4970855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509013-2AAD-0C47-81AB-634636185995}"/>
              </a:ext>
            </a:extLst>
          </p:cNvPr>
          <p:cNvSpPr txBox="1"/>
          <p:nvPr/>
        </p:nvSpPr>
        <p:spPr>
          <a:xfrm>
            <a:off x="6576895" y="2245397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3F482-8C79-A74E-ADDC-625598A549C7}"/>
              </a:ext>
            </a:extLst>
          </p:cNvPr>
          <p:cNvSpPr txBox="1"/>
          <p:nvPr/>
        </p:nvSpPr>
        <p:spPr>
          <a:xfrm>
            <a:off x="7747007" y="3929516"/>
            <a:ext cx="8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classes</a:t>
            </a:r>
          </a:p>
        </p:txBody>
      </p:sp>
    </p:spTree>
    <p:extLst>
      <p:ext uri="{BB962C8B-B14F-4D97-AF65-F5344CB8AC3E}">
        <p14:creationId xmlns:p14="http://schemas.microsoft.com/office/powerpoint/2010/main" val="1651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7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624536" y="2575999"/>
            <a:ext cx="961572" cy="2259695"/>
          </a:xfrm>
          <a:prstGeom prst="cube">
            <a:avLst>
              <a:gd name="adj" fmla="val 783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22875" y="3154352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6259743" y="3403411"/>
            <a:ext cx="972007" cy="271695"/>
          </a:xfrm>
          <a:prstGeom prst="cube">
            <a:avLst>
              <a:gd name="adj" fmla="val 374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8345722" y="3390205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1CA6A511-9365-C645-9BBF-8D0749E8D111}"/>
              </a:ext>
            </a:extLst>
          </p:cNvPr>
          <p:cNvSpPr/>
          <p:nvPr/>
        </p:nvSpPr>
        <p:spPr>
          <a:xfrm>
            <a:off x="1825157" y="1719717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EF9D1-5754-E149-A9DD-837CA88C84D4}"/>
              </a:ext>
            </a:extLst>
          </p:cNvPr>
          <p:cNvSpPr txBox="1"/>
          <p:nvPr/>
        </p:nvSpPr>
        <p:spPr>
          <a:xfrm>
            <a:off x="1825157" y="1152875"/>
            <a:ext cx="14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no subsample</a:t>
            </a: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53ECB3C8-DD9B-2743-9D2C-B274BB954650}"/>
              </a:ext>
            </a:extLst>
          </p:cNvPr>
          <p:cNvSpPr/>
          <p:nvPr/>
        </p:nvSpPr>
        <p:spPr>
          <a:xfrm rot="10800000" flipH="1">
            <a:off x="2770374" y="5035548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192F1-79B9-D74B-A512-D2E838E0D773}"/>
              </a:ext>
            </a:extLst>
          </p:cNvPr>
          <p:cNvSpPr txBox="1"/>
          <p:nvPr/>
        </p:nvSpPr>
        <p:spPr>
          <a:xfrm>
            <a:off x="2770374" y="5788135"/>
            <a:ext cx="169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subsample by 2</a:t>
            </a: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A777FAE2-B6E8-094C-91DC-31703D2F26DD}"/>
              </a:ext>
            </a:extLst>
          </p:cNvPr>
          <p:cNvSpPr/>
          <p:nvPr/>
        </p:nvSpPr>
        <p:spPr>
          <a:xfrm>
            <a:off x="4626428" y="1708139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A57659-2E11-8347-8BCD-FC0249341A46}"/>
              </a:ext>
            </a:extLst>
          </p:cNvPr>
          <p:cNvSpPr txBox="1"/>
          <p:nvPr/>
        </p:nvSpPr>
        <p:spPr>
          <a:xfrm>
            <a:off x="4726228" y="1161828"/>
            <a:ext cx="169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subsample by 2</a:t>
            </a: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E3D2940A-DACB-7849-86F0-7AFDD52D1F89}"/>
              </a:ext>
            </a:extLst>
          </p:cNvPr>
          <p:cNvSpPr/>
          <p:nvPr/>
        </p:nvSpPr>
        <p:spPr>
          <a:xfrm rot="10800000" flipH="1">
            <a:off x="5659658" y="4258128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73A72-4E58-C844-BAAD-660E3F76D7EF}"/>
              </a:ext>
            </a:extLst>
          </p:cNvPr>
          <p:cNvSpPr txBox="1"/>
          <p:nvPr/>
        </p:nvSpPr>
        <p:spPr>
          <a:xfrm>
            <a:off x="5659658" y="5010715"/>
            <a:ext cx="16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Flatten+ Linear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A666B2AC-7225-E247-9BC8-E69B4DC2053F}"/>
              </a:ext>
            </a:extLst>
          </p:cNvPr>
          <p:cNvSpPr/>
          <p:nvPr/>
        </p:nvSpPr>
        <p:spPr>
          <a:xfrm>
            <a:off x="7251492" y="3400419"/>
            <a:ext cx="972007" cy="271695"/>
          </a:xfrm>
          <a:prstGeom prst="cube">
            <a:avLst>
              <a:gd name="adj" fmla="val 374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CED503F-2A2C-8C4C-8274-7ECDB9394A1C}"/>
              </a:ext>
            </a:extLst>
          </p:cNvPr>
          <p:cNvSpPr/>
          <p:nvPr/>
        </p:nvSpPr>
        <p:spPr>
          <a:xfrm>
            <a:off x="6549046" y="242740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74ACA-9963-3F46-A473-F354D78590A6}"/>
              </a:ext>
            </a:extLst>
          </p:cNvPr>
          <p:cNvSpPr txBox="1"/>
          <p:nvPr/>
        </p:nvSpPr>
        <p:spPr>
          <a:xfrm>
            <a:off x="6690543" y="2054662"/>
            <a:ext cx="16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DCC93770-498F-5E4D-AAB5-FE7F4E5D95C3}"/>
              </a:ext>
            </a:extLst>
          </p:cNvPr>
          <p:cNvSpPr/>
          <p:nvPr/>
        </p:nvSpPr>
        <p:spPr>
          <a:xfrm rot="10800000" flipH="1">
            <a:off x="7551286" y="3792536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BFBCFB-D598-F648-B954-B1BC17FE4863}"/>
              </a:ext>
            </a:extLst>
          </p:cNvPr>
          <p:cNvSpPr txBox="1"/>
          <p:nvPr/>
        </p:nvSpPr>
        <p:spPr>
          <a:xfrm>
            <a:off x="7551286" y="4545123"/>
            <a:ext cx="182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Linear(classifier)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5F63D4-DEF7-1D4E-89A0-74FC313ADF5A}"/>
              </a:ext>
            </a:extLst>
          </p:cNvPr>
          <p:cNvSpPr txBox="1"/>
          <p:nvPr/>
        </p:nvSpPr>
        <p:spPr>
          <a:xfrm>
            <a:off x="2110258" y="2875519"/>
            <a:ext cx="2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9EC3AE-5BFE-2E44-955A-5ED45E3D20AD}"/>
              </a:ext>
            </a:extLst>
          </p:cNvPr>
          <p:cNvSpPr txBox="1"/>
          <p:nvPr/>
        </p:nvSpPr>
        <p:spPr>
          <a:xfrm>
            <a:off x="3688793" y="3060185"/>
            <a:ext cx="2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06E89-6D81-504A-9438-97195CCCAEDA}"/>
              </a:ext>
            </a:extLst>
          </p:cNvPr>
          <p:cNvSpPr txBox="1"/>
          <p:nvPr/>
        </p:nvSpPr>
        <p:spPr>
          <a:xfrm>
            <a:off x="5272772" y="3233584"/>
            <a:ext cx="42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1794C3-B723-F449-BF05-3E40B4BE3830}"/>
              </a:ext>
            </a:extLst>
          </p:cNvPr>
          <p:cNvSpPr txBox="1"/>
          <p:nvPr/>
        </p:nvSpPr>
        <p:spPr>
          <a:xfrm>
            <a:off x="6441383" y="3108834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E8E1E-8C27-1442-BAFF-1444B6DD6637}"/>
              </a:ext>
            </a:extLst>
          </p:cNvPr>
          <p:cNvSpPr txBox="1"/>
          <p:nvPr/>
        </p:nvSpPr>
        <p:spPr>
          <a:xfrm>
            <a:off x="7461715" y="3098856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910E68-D941-B043-BE0C-FC049DD4B659}"/>
              </a:ext>
            </a:extLst>
          </p:cNvPr>
          <p:cNvSpPr txBox="1"/>
          <p:nvPr/>
        </p:nvSpPr>
        <p:spPr>
          <a:xfrm>
            <a:off x="8519489" y="3079613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6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B102-3FC4-3E46-B9FF-A1CE2EB4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4463C-EDB8-6C4D-920B-9EF641C1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851479"/>
            <a:ext cx="5860092" cy="440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4F66C-EA5E-814A-9DF3-5A993996B18B}"/>
              </a:ext>
            </a:extLst>
          </p:cNvPr>
          <p:cNvSpPr txBox="1"/>
          <p:nvPr/>
        </p:nvSpPr>
        <p:spPr>
          <a:xfrm>
            <a:off x="6966857" y="5007820"/>
            <a:ext cx="16437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/>
              <a:t>Overfitting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CF7CBC9-E665-9C4B-B95E-5C304EC2C47F}"/>
              </a:ext>
            </a:extLst>
          </p:cNvPr>
          <p:cNvSpPr/>
          <p:nvPr/>
        </p:nvSpPr>
        <p:spPr>
          <a:xfrm>
            <a:off x="7141029" y="4833257"/>
            <a:ext cx="239485" cy="762000"/>
          </a:xfrm>
          <a:prstGeom prst="rightBrace">
            <a:avLst>
              <a:gd name="adj1" fmla="val 50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1054</Words>
  <Application>Microsoft Macintosh PowerPoint</Application>
  <PresentationFormat>On-screen Show (4:3)</PresentationFormat>
  <Paragraphs>262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Wingdings</vt:lpstr>
      <vt:lpstr>Office Theme</vt:lpstr>
      <vt:lpstr>Image Classification</vt:lpstr>
      <vt:lpstr>Convolutional networks - Why</vt:lpstr>
      <vt:lpstr>How to do machine learning</vt:lpstr>
      <vt:lpstr>How to do machine learning</vt:lpstr>
      <vt:lpstr>Negative log likelihood for multiclass classification</vt:lpstr>
      <vt:lpstr>Building a convolutional network</vt:lpstr>
      <vt:lpstr>Building a convolutional network</vt:lpstr>
      <vt:lpstr>Building a convolutional network</vt:lpstr>
      <vt:lpstr>Training the network</vt:lpstr>
      <vt:lpstr>Controlling overfitting in convolutional networks</vt:lpstr>
      <vt:lpstr>Dropout</vt:lpstr>
      <vt:lpstr>Controlling overfitting in convolutional networks</vt:lpstr>
      <vt:lpstr>MNIST Classification</vt:lpstr>
      <vt:lpstr>ImageNet</vt:lpstr>
      <vt:lpstr>ImageNet</vt:lpstr>
      <vt:lpstr>PowerPoint Presentation</vt:lpstr>
      <vt:lpstr>Exploring convnet architectures</vt:lpstr>
      <vt:lpstr>Deeper is better</vt:lpstr>
      <vt:lpstr>Deeper is better</vt:lpstr>
      <vt:lpstr>The VGG pattern</vt:lpstr>
      <vt:lpstr>Example network</vt:lpstr>
      <vt:lpstr>Challenges in training: exploding / vanishing gradients </vt:lpstr>
      <vt:lpstr>Residual connections</vt:lpstr>
      <vt:lpstr>Residual connections</vt:lpstr>
      <vt:lpstr>Residual block</vt:lpstr>
      <vt:lpstr>Residual connections</vt:lpstr>
      <vt:lpstr>The ResNet pattern</vt:lpstr>
      <vt:lpstr>Putting it all together - Residual networks</vt:lpstr>
      <vt:lpstr>Transfer learning with convolutional networks</vt:lpstr>
      <vt:lpstr>Transfer learning with convolutional networks</vt:lpstr>
      <vt:lpstr>Transfer learning with convolutional networks</vt:lpstr>
      <vt:lpstr>Why transfer learning?</vt:lpstr>
      <vt:lpstr>Finetuning</vt:lpstr>
      <vt:lpstr>Finetuning</vt:lpstr>
      <vt:lpstr>Finetuning</vt:lpstr>
      <vt:lpstr>Visualizing convolutional networks</vt:lpstr>
      <vt:lpstr>Receptive field</vt:lpstr>
      <vt:lpstr>Receptive field</vt:lpstr>
      <vt:lpstr>Receptive field</vt:lpstr>
      <vt:lpstr>Receptive field</vt:lpstr>
      <vt:lpstr>Visualizing convolutional networks </vt:lpstr>
      <vt:lpstr>Visualizing convolutional networks II</vt:lpstr>
      <vt:lpstr>Visualizing convolutional networks II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17</cp:revision>
  <dcterms:created xsi:type="dcterms:W3CDTF">2018-04-28T14:07:14Z</dcterms:created>
  <dcterms:modified xsi:type="dcterms:W3CDTF">2018-04-30T15:36:34Z</dcterms:modified>
</cp:coreProperties>
</file>