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337" r:id="rId8"/>
    <p:sldId id="269" r:id="rId9"/>
    <p:sldId id="270" r:id="rId10"/>
    <p:sldId id="338" r:id="rId11"/>
    <p:sldId id="271" r:id="rId12"/>
    <p:sldId id="272" r:id="rId13"/>
    <p:sldId id="273" r:id="rId14"/>
    <p:sldId id="336" r:id="rId15"/>
    <p:sldId id="276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280" r:id="rId25"/>
    <p:sldId id="281" r:id="rId26"/>
    <p:sldId id="282" r:id="rId27"/>
    <p:sldId id="283" r:id="rId28"/>
    <p:sldId id="285" r:id="rId29"/>
    <p:sldId id="318" r:id="rId30"/>
    <p:sldId id="319" r:id="rId31"/>
    <p:sldId id="320" r:id="rId32"/>
    <p:sldId id="321" r:id="rId33"/>
    <p:sldId id="316" r:id="rId34"/>
    <p:sldId id="350" r:id="rId35"/>
    <p:sldId id="349" r:id="rId36"/>
    <p:sldId id="286" r:id="rId37"/>
    <p:sldId id="290" r:id="rId38"/>
    <p:sldId id="292" r:id="rId39"/>
    <p:sldId id="293" r:id="rId40"/>
    <p:sldId id="348" r:id="rId41"/>
    <p:sldId id="351" r:id="rId42"/>
    <p:sldId id="291" r:id="rId43"/>
    <p:sldId id="294" r:id="rId44"/>
    <p:sldId id="295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4-DE4A-AD6E-2F7F1CA473B7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4-DE4A-AD6E-2F7F1CA47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49296"/>
        <c:axId val="1648951344"/>
      </c:barChart>
      <c:catAx>
        <c:axId val="16489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51344"/>
        <c:crosses val="autoZero"/>
        <c:auto val="1"/>
        <c:lblAlgn val="ctr"/>
        <c:lblOffset val="100"/>
        <c:noMultiLvlLbl val="0"/>
      </c:catAx>
      <c:valAx>
        <c:axId val="16489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9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0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7A9F-C8E8-744E-97F3-25368AA47A98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764C-5606-F241-9097-C66810D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FD41-A71F-6341-959D-8D1B9AC77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E80E5-41FD-4F46-B9AF-13D959C0A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9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308472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63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49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9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8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4471981" y="4932320"/>
            <a:ext cx="457199" cy="1024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5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4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9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2813050" y="3931931"/>
            <a:ext cx="2755898" cy="113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5683246" y="189836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4576753" y="191733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46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48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50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8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8" y="5052221"/>
            <a:ext cx="2333625" cy="771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68" y="4111034"/>
            <a:ext cx="2171700" cy="771525"/>
          </a:xfrm>
          <a:prstGeom prst="rect">
            <a:avLst/>
          </a:prstGeom>
        </p:spPr>
      </p:pic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A4068D54-C5FC-2C4D-B686-6A1D244D5115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266FA50A-82BD-054C-857F-786B81F8B457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>
            <a:extLst>
              <a:ext uri="{FF2B5EF4-FFF2-40B4-BE49-F238E27FC236}">
                <a16:creationId xmlns:a16="http://schemas.microsoft.com/office/drawing/2014/main" id="{1B3CE8A9-72B4-9F4C-8206-C6F6211C0160}"/>
              </a:ext>
            </a:extLst>
          </p:cNvPr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45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9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5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794" y="4209982"/>
            <a:ext cx="2171700" cy="771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4" y="5120795"/>
            <a:ext cx="2333625" cy="771525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5683246" y="4140337"/>
            <a:ext cx="2460629" cy="91081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Recurrence going backward!!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35FB136A-8E43-5449-8913-04A9F85B377A}"/>
              </a:ext>
            </a:extLst>
          </p:cNvPr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>
            <a:extLst>
              <a:ext uri="{FF2B5EF4-FFF2-40B4-BE49-F238E27FC236}">
                <a16:creationId xmlns:a16="http://schemas.microsoft.com/office/drawing/2014/main" id="{E9959914-6394-3346-A88A-B695412FED5B}"/>
              </a:ext>
            </a:extLst>
          </p:cNvPr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>
            <a:extLst>
              <a:ext uri="{FF2B5EF4-FFF2-40B4-BE49-F238E27FC236}">
                <a16:creationId xmlns:a16="http://schemas.microsoft.com/office/drawing/2014/main" id="{5426B92B-A5D3-8E48-90DB-710835F74776}"/>
              </a:ext>
            </a:extLst>
          </p:cNvPr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1E58046A-FEFC-D041-9320-A9E222CFC7DE}"/>
              </a:ext>
            </a:extLst>
          </p:cNvPr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49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6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8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/>
          <p:cNvSpPr/>
          <p:nvPr/>
        </p:nvSpPr>
        <p:spPr>
          <a:xfrm flipH="1">
            <a:off x="5572497" y="1846038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4522844" y="183869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3540127" y="1883770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2444743" y="1912226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5381864" y="312546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4356973" y="3115589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3346441" y="3120573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2265427" y="3166135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6526381" y="3104647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316" y="4519422"/>
            <a:ext cx="5856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39810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5823"/>
            <a:ext cx="7886700" cy="2908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Assume we can compute partial derivatives of each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to store gradient of z </a:t>
            </a:r>
            <a:r>
              <a:rPr lang="en-US" dirty="0" err="1"/>
              <a:t>w.r.t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,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for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endParaRPr lang="en-US" baseline="-25000" dirty="0"/>
          </a:p>
          <a:p>
            <a:r>
              <a:rPr lang="en-US" dirty="0"/>
              <a:t>Calculate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) by iterating backwards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to compute gradient of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048526"/>
            <a:ext cx="2001956" cy="29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47" y="2101259"/>
            <a:ext cx="843531" cy="19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619" y="2101259"/>
            <a:ext cx="890789" cy="19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19" y="2906011"/>
            <a:ext cx="2448992" cy="58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879" y="2926284"/>
            <a:ext cx="2170811" cy="5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13" y="4267612"/>
            <a:ext cx="1637415" cy="512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356" y="4236835"/>
            <a:ext cx="3740403" cy="575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607" y="5251534"/>
            <a:ext cx="3034102" cy="5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as a function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42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4054276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2937369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306436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1724585"/>
            <a:ext cx="1015999" cy="4679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2277076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924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SGD training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55E47-06EC-6D42-8BC2-CF246FBF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image and label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420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4940343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6057248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508272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5067342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55526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55907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5552622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4940341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506734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3727557"/>
            <a:ext cx="1015999" cy="467916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4280048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9EE6F1-C825-E741-B3BF-E8EE322777A1}"/>
              </a:ext>
            </a:extLst>
          </p:cNvPr>
          <p:cNvSpPr/>
          <p:nvPr/>
        </p:nvSpPr>
        <p:spPr>
          <a:xfrm>
            <a:off x="18794" y="3767336"/>
            <a:ext cx="1015999" cy="467916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US" baseline="-25000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49085051-BFEA-EA40-B066-7FD94156D28E}"/>
              </a:ext>
            </a:extLst>
          </p:cNvPr>
          <p:cNvSpPr/>
          <p:nvPr/>
        </p:nvSpPr>
        <p:spPr>
          <a:xfrm flipV="1">
            <a:off x="350393" y="4324153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6904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SGD training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55E47-06EC-6D42-8BC2-CF246FBF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image and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 image through network to get loss (forward)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420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4940343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6057248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508272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5067342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55526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55907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5552622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4940341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506734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3727557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4280048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9EE6F1-C825-E741-B3BF-E8EE322777A1}"/>
              </a:ext>
            </a:extLst>
          </p:cNvPr>
          <p:cNvSpPr/>
          <p:nvPr/>
        </p:nvSpPr>
        <p:spPr>
          <a:xfrm>
            <a:off x="18794" y="3767336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US" baseline="-25000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49085051-BFEA-EA40-B066-7FD94156D28E}"/>
              </a:ext>
            </a:extLst>
          </p:cNvPr>
          <p:cNvSpPr/>
          <p:nvPr/>
        </p:nvSpPr>
        <p:spPr>
          <a:xfrm flipV="1">
            <a:off x="350393" y="4324153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B246A09-98B2-8A4C-9088-30C4DD2A718D}"/>
              </a:ext>
            </a:extLst>
          </p:cNvPr>
          <p:cNvSpPr/>
          <p:nvPr/>
        </p:nvSpPr>
        <p:spPr>
          <a:xfrm>
            <a:off x="0" y="4863087"/>
            <a:ext cx="8904514" cy="719366"/>
          </a:xfrm>
          <a:prstGeom prst="rightArrow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SGD training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55E47-06EC-6D42-8BC2-CF246FBF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image and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 image through network to get loss (forward)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Backpropagate</a:t>
            </a:r>
            <a:r>
              <a:rPr lang="en-US" dirty="0"/>
              <a:t> to get gradients (backward)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420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4940343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6057248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6057248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508272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5067342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55526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55907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5552622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4940341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506734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3727557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4280048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9EE6F1-C825-E741-B3BF-E8EE322777A1}"/>
              </a:ext>
            </a:extLst>
          </p:cNvPr>
          <p:cNvSpPr/>
          <p:nvPr/>
        </p:nvSpPr>
        <p:spPr>
          <a:xfrm>
            <a:off x="18794" y="3767336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US" baseline="-25000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49085051-BFEA-EA40-B066-7FD94156D28E}"/>
              </a:ext>
            </a:extLst>
          </p:cNvPr>
          <p:cNvSpPr/>
          <p:nvPr/>
        </p:nvSpPr>
        <p:spPr>
          <a:xfrm flipV="1">
            <a:off x="350393" y="4324153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B246A09-98B2-8A4C-9088-30C4DD2A718D}"/>
              </a:ext>
            </a:extLst>
          </p:cNvPr>
          <p:cNvSpPr/>
          <p:nvPr/>
        </p:nvSpPr>
        <p:spPr>
          <a:xfrm rot="10800000">
            <a:off x="0" y="4863087"/>
            <a:ext cx="8904514" cy="719366"/>
          </a:xfrm>
          <a:prstGeom prst="rightArrow">
            <a:avLst/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414A-E8E8-8543-B50D-18314F04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E788-2620-BF42-9718-DBF82E1B3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Neural networks are sequences of parametrized functions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1D267E-F12B-B94C-A8BB-1FAF08A952C5}"/>
              </a:ext>
            </a:extLst>
          </p:cNvPr>
          <p:cNvSpPr/>
          <p:nvPr/>
        </p:nvSpPr>
        <p:spPr>
          <a:xfrm>
            <a:off x="469900" y="3486156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0F99AB-F5C5-1441-9266-1CE4AAF5682C}"/>
              </a:ext>
            </a:extLst>
          </p:cNvPr>
          <p:cNvSpPr/>
          <p:nvPr/>
        </p:nvSpPr>
        <p:spPr>
          <a:xfrm>
            <a:off x="469900" y="4587682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6DA50F-4D2F-0742-921C-65CF376E1286}"/>
              </a:ext>
            </a:extLst>
          </p:cNvPr>
          <p:cNvSpPr/>
          <p:nvPr/>
        </p:nvSpPr>
        <p:spPr>
          <a:xfrm>
            <a:off x="1866900" y="3486156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3E2909-177E-9048-AA02-A7D82F4C5781}"/>
              </a:ext>
            </a:extLst>
          </p:cNvPr>
          <p:cNvSpPr/>
          <p:nvPr/>
        </p:nvSpPr>
        <p:spPr>
          <a:xfrm>
            <a:off x="5549900" y="3486156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EDD621-A340-6748-90DA-F7FEEB000CE9}"/>
              </a:ext>
            </a:extLst>
          </p:cNvPr>
          <p:cNvSpPr/>
          <p:nvPr/>
        </p:nvSpPr>
        <p:spPr>
          <a:xfrm>
            <a:off x="3879851" y="3486156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F0AB968-4C42-F64F-908B-959D38041DE0}"/>
              </a:ext>
            </a:extLst>
          </p:cNvPr>
          <p:cNvSpPr/>
          <p:nvPr/>
        </p:nvSpPr>
        <p:spPr>
          <a:xfrm>
            <a:off x="7378702" y="3470777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E872A9-1BFA-394A-A491-5A3B7C3583C3}"/>
              </a:ext>
            </a:extLst>
          </p:cNvPr>
          <p:cNvSpPr/>
          <p:nvPr/>
        </p:nvSpPr>
        <p:spPr>
          <a:xfrm>
            <a:off x="3879850" y="4587682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6692596-CFC5-1C47-B974-6CA63EC801D2}"/>
              </a:ext>
            </a:extLst>
          </p:cNvPr>
          <p:cNvSpPr/>
          <p:nvPr/>
        </p:nvSpPr>
        <p:spPr>
          <a:xfrm>
            <a:off x="7378701" y="4587682"/>
            <a:ext cx="1015999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weights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637E1D9-D036-1243-9329-A3136E2EB660}"/>
              </a:ext>
            </a:extLst>
          </p:cNvPr>
          <p:cNvSpPr/>
          <p:nvPr/>
        </p:nvSpPr>
        <p:spPr>
          <a:xfrm>
            <a:off x="1514474" y="3613155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6426157-401C-2142-8EBD-ECB80BAD74E5}"/>
              </a:ext>
            </a:extLst>
          </p:cNvPr>
          <p:cNvSpPr/>
          <p:nvPr/>
        </p:nvSpPr>
        <p:spPr>
          <a:xfrm>
            <a:off x="3351213" y="3597776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D6E692E-1A5A-A842-A3D3-A4317CB06AF9}"/>
              </a:ext>
            </a:extLst>
          </p:cNvPr>
          <p:cNvSpPr/>
          <p:nvPr/>
        </p:nvSpPr>
        <p:spPr>
          <a:xfrm>
            <a:off x="5045075" y="3613154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45D0F83-DFCD-A046-8516-9359ED7124C6}"/>
              </a:ext>
            </a:extLst>
          </p:cNvPr>
          <p:cNvSpPr/>
          <p:nvPr/>
        </p:nvSpPr>
        <p:spPr>
          <a:xfrm>
            <a:off x="6969126" y="3613154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690EC22E-1F49-E349-BBDA-9228DA385C88}"/>
              </a:ext>
            </a:extLst>
          </p:cNvPr>
          <p:cNvSpPr/>
          <p:nvPr/>
        </p:nvSpPr>
        <p:spPr>
          <a:xfrm>
            <a:off x="762000" y="4083057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DCD943B1-AD31-0540-AC7E-60BAB0D1DD91}"/>
              </a:ext>
            </a:extLst>
          </p:cNvPr>
          <p:cNvSpPr/>
          <p:nvPr/>
        </p:nvSpPr>
        <p:spPr>
          <a:xfrm>
            <a:off x="4178300" y="4121157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949D3E06-055C-DA4D-95DE-ACA16D449926}"/>
              </a:ext>
            </a:extLst>
          </p:cNvPr>
          <p:cNvSpPr/>
          <p:nvPr/>
        </p:nvSpPr>
        <p:spPr>
          <a:xfrm>
            <a:off x="7677151" y="4083056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7E69EA-9B74-FD4F-93F2-221D33A54E11}"/>
                  </a:ext>
                </a:extLst>
              </p:cNvPr>
              <p:cNvSpPr/>
              <p:nvPr/>
            </p:nvSpPr>
            <p:spPr>
              <a:xfrm>
                <a:off x="2088242" y="5743835"/>
                <a:ext cx="4789715" cy="9579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Parameters</a:t>
                </a:r>
                <a:br>
                  <a:rPr lang="en-US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7E69EA-9B74-FD4F-93F2-221D33A54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42" y="5743835"/>
                <a:ext cx="4789715" cy="95794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4490F370-A523-BA41-B110-155F7C532F67}"/>
              </a:ext>
            </a:extLst>
          </p:cNvPr>
          <p:cNvSpPr/>
          <p:nvPr/>
        </p:nvSpPr>
        <p:spPr>
          <a:xfrm rot="19149625">
            <a:off x="5550070" y="5317589"/>
            <a:ext cx="2096409" cy="5984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C3BA536-103F-F744-B735-CC0FC0B60BBC}"/>
              </a:ext>
            </a:extLst>
          </p:cNvPr>
          <p:cNvSpPr/>
          <p:nvPr/>
        </p:nvSpPr>
        <p:spPr>
          <a:xfrm rot="16200000">
            <a:off x="3786112" y="5216373"/>
            <a:ext cx="1089175" cy="5984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E05951E-43D2-474A-9A17-1CA52CC1862E}"/>
              </a:ext>
            </a:extLst>
          </p:cNvPr>
          <p:cNvSpPr/>
          <p:nvPr/>
        </p:nvSpPr>
        <p:spPr>
          <a:xfrm rot="12837823">
            <a:off x="1089982" y="5186508"/>
            <a:ext cx="1987479" cy="5984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415C2-B63C-1445-92B6-FEB544845E20}"/>
              </a:ext>
            </a:extLst>
          </p:cNvPr>
          <p:cNvSpPr txBox="1"/>
          <p:nvPr/>
        </p:nvSpPr>
        <p:spPr>
          <a:xfrm>
            <a:off x="469900" y="2555318"/>
            <a:ext cx="76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9133BC8D-DEB1-FB4E-8295-8421F06DE9C7}"/>
              </a:ext>
            </a:extLst>
          </p:cNvPr>
          <p:cNvSpPr/>
          <p:nvPr/>
        </p:nvSpPr>
        <p:spPr>
          <a:xfrm>
            <a:off x="697593" y="3109517"/>
            <a:ext cx="304800" cy="2637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462270FA-B9B5-A741-AADE-288D5AFB915C}"/>
              </a:ext>
            </a:extLst>
          </p:cNvPr>
          <p:cNvSpPr/>
          <p:nvPr/>
        </p:nvSpPr>
        <p:spPr>
          <a:xfrm rot="10800000">
            <a:off x="7677151" y="3057956"/>
            <a:ext cx="304800" cy="2637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0B6B73-58BD-C646-9A62-D118991FD25E}"/>
                  </a:ext>
                </a:extLst>
              </p:cNvPr>
              <p:cNvSpPr txBox="1"/>
              <p:nvPr/>
            </p:nvSpPr>
            <p:spPr>
              <a:xfrm>
                <a:off x="7378701" y="2555318"/>
                <a:ext cx="901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0B6B73-58BD-C646-9A62-D118991F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1" y="2555318"/>
                <a:ext cx="901701" cy="584775"/>
              </a:xfrm>
              <a:prstGeom prst="rect">
                <a:avLst/>
              </a:prstGeom>
              <a:blipFill>
                <a:blip r:embed="rId3"/>
                <a:stretch>
                  <a:fillRect l="-37500" r="-3333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4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 animBg="1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SGD training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55E47-06EC-6D42-8BC2-CF246FBF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image and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 image through network to get loss (forward)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Backpropagate</a:t>
            </a:r>
            <a:r>
              <a:rPr lang="en-US" dirty="0"/>
              <a:t> to get gradients (backward)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step along negative gradients to update weights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420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6057248"/>
            <a:ext cx="901700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4940343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6057248"/>
            <a:ext cx="901700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6057248"/>
            <a:ext cx="1015999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508272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5067342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55526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55907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5552622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4940341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506734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3727557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4280048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9EE6F1-C825-E741-B3BF-E8EE322777A1}"/>
              </a:ext>
            </a:extLst>
          </p:cNvPr>
          <p:cNvSpPr/>
          <p:nvPr/>
        </p:nvSpPr>
        <p:spPr>
          <a:xfrm>
            <a:off x="18794" y="3767336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US" baseline="-25000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49085051-BFEA-EA40-B066-7FD94156D28E}"/>
              </a:ext>
            </a:extLst>
          </p:cNvPr>
          <p:cNvSpPr/>
          <p:nvPr/>
        </p:nvSpPr>
        <p:spPr>
          <a:xfrm flipV="1">
            <a:off x="350393" y="4324153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206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SGD training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55E47-06EC-6D42-8BC2-CF246FBF8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image and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Pass image through network to get loss (forward)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Backpropagate</a:t>
            </a:r>
            <a:r>
              <a:rPr lang="en-US" dirty="0"/>
              <a:t> to get gradients (backward)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step along negative gradients to update weights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420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58420" y="6057248"/>
            <a:ext cx="901700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1455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138420" y="4955722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3468371" y="4955722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6967222" y="4940343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3468370" y="6057248"/>
            <a:ext cx="901700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6967221" y="6057248"/>
            <a:ext cx="1015999" cy="467916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1102994" y="508272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2939733" y="5067342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4633595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557646" y="508272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350520" y="55526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3766820" y="5590723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7265671" y="5552622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8186421" y="4940341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7916547" y="5067341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8109207" y="3727557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8478393" y="4280048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9EE6F1-C825-E741-B3BF-E8EE322777A1}"/>
              </a:ext>
            </a:extLst>
          </p:cNvPr>
          <p:cNvSpPr/>
          <p:nvPr/>
        </p:nvSpPr>
        <p:spPr>
          <a:xfrm>
            <a:off x="18794" y="3767336"/>
            <a:ext cx="1015999" cy="4679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</a:t>
            </a:r>
            <a:endParaRPr lang="en-US" baseline="-25000" dirty="0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49085051-BFEA-EA40-B066-7FD94156D28E}"/>
              </a:ext>
            </a:extLst>
          </p:cNvPr>
          <p:cNvSpPr/>
          <p:nvPr/>
        </p:nvSpPr>
        <p:spPr>
          <a:xfrm flipV="1">
            <a:off x="350393" y="4324153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545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sequences: computation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Arbitrary </a:t>
            </a:r>
            <a:r>
              <a:rPr lang="en-US" i="1" dirty="0"/>
              <a:t>graphs </a:t>
            </a:r>
            <a:r>
              <a:rPr lang="en-US" dirty="0"/>
              <a:t>of functions</a:t>
            </a:r>
          </a:p>
          <a:p>
            <a:r>
              <a:rPr lang="en-US" dirty="0"/>
              <a:t>No distinction between intermediate outputs and parameters</a:t>
            </a:r>
          </a:p>
        </p:txBody>
      </p:sp>
      <p:sp>
        <p:nvSpPr>
          <p:cNvPr id="4" name="Oval 3"/>
          <p:cNvSpPr/>
          <p:nvPr/>
        </p:nvSpPr>
        <p:spPr>
          <a:xfrm>
            <a:off x="1556657" y="4249984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3341914" y="548287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6" name="Oval 5"/>
          <p:cNvSpPr/>
          <p:nvPr/>
        </p:nvSpPr>
        <p:spPr>
          <a:xfrm>
            <a:off x="3341914" y="301879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4991100" y="301879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6558643" y="4249984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3867540"/>
            <a:ext cx="4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4747807"/>
            <a:ext cx="4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5571491"/>
            <a:ext cx="4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3111515"/>
            <a:ext cx="4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3900" y="433958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CBF27-C66F-AC49-A272-D73008512308}"/>
              </a:ext>
            </a:extLst>
          </p:cNvPr>
          <p:cNvCxnSpPr>
            <a:cxnSpLocks/>
            <a:stCxn id="9" idx="3"/>
            <a:endCxn id="4" idx="2"/>
          </p:cNvCxnSpPr>
          <p:nvPr/>
        </p:nvCxnSpPr>
        <p:spPr>
          <a:xfrm>
            <a:off x="816429" y="4159928"/>
            <a:ext cx="740228" cy="471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F573B-BAFC-A245-AB92-ACBA1D2BC051}"/>
              </a:ext>
            </a:extLst>
          </p:cNvPr>
          <p:cNvCxnSpPr>
            <a:cxnSpLocks/>
            <a:stCxn id="10" idx="3"/>
            <a:endCxn id="4" idx="2"/>
          </p:cNvCxnSpPr>
          <p:nvPr/>
        </p:nvCxnSpPr>
        <p:spPr>
          <a:xfrm flipV="1">
            <a:off x="816429" y="4630984"/>
            <a:ext cx="740228" cy="409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6265CA-4D11-6E4C-9260-BBA6C3E1B0FB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2318657" y="3399791"/>
            <a:ext cx="1023257" cy="123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BF3008-1FF7-684B-A382-6A9BA983EF66}"/>
              </a:ext>
            </a:extLst>
          </p:cNvPr>
          <p:cNvCxnSpPr>
            <a:cxnSpLocks/>
            <a:stCxn id="12" idx="3"/>
            <a:endCxn id="6" idx="2"/>
          </p:cNvCxnSpPr>
          <p:nvPr/>
        </p:nvCxnSpPr>
        <p:spPr>
          <a:xfrm flipV="1">
            <a:off x="816429" y="3399791"/>
            <a:ext cx="2525485" cy="4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13FDA4-22EE-3E4E-9234-5BF9CEAD83D4}"/>
              </a:ext>
            </a:extLst>
          </p:cNvPr>
          <p:cNvCxnSpPr>
            <a:stCxn id="11" idx="3"/>
            <a:endCxn id="5" idx="2"/>
          </p:cNvCxnSpPr>
          <p:nvPr/>
        </p:nvCxnSpPr>
        <p:spPr>
          <a:xfrm flipV="1">
            <a:off x="816429" y="5863878"/>
            <a:ext cx="252548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9D7F22-1F59-B74F-AF5B-E5C77387BA1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318657" y="4630984"/>
            <a:ext cx="1023257" cy="1232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61C1A9-FDBD-6C43-9650-110B0D1ACAC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103914" y="3399791"/>
            <a:ext cx="8871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A1C5EB-3C0D-414F-871E-D0837D5390D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5753100" y="3399791"/>
            <a:ext cx="805543" cy="1231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D5B4C1-3D42-9143-B1B4-C66B856CFE90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4103914" y="4630984"/>
            <a:ext cx="2454729" cy="1232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E2305E-1926-B245-AEF7-BBEC4590F61E}"/>
              </a:ext>
            </a:extLst>
          </p:cNvPr>
          <p:cNvCxnSpPr>
            <a:stCxn id="8" idx="6"/>
            <a:endCxn id="23" idx="1"/>
          </p:cNvCxnSpPr>
          <p:nvPr/>
        </p:nvCxnSpPr>
        <p:spPr>
          <a:xfrm>
            <a:off x="7320643" y="4630984"/>
            <a:ext cx="1023257" cy="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3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functions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</p:spTree>
    <p:extLst>
      <p:ext uri="{BB962C8B-B14F-4D97-AF65-F5344CB8AC3E}">
        <p14:creationId xmlns:p14="http://schemas.microsoft.com/office/powerpoint/2010/main" val="243598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607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3275989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1186" y="25631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781799" y="33621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943099" y="4174909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853536" y="329843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2183735" y="3298429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ight Arrow 2"/>
          <p:cNvSpPr/>
          <p:nvPr/>
        </p:nvSpPr>
        <p:spPr>
          <a:xfrm rot="19188042">
            <a:off x="7169813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1577851">
            <a:off x="7222386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24170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0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943599" y="3362109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2381775" y="28722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2324625" y="3826566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2183735" y="3325591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84" y="3249353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07847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03" y="4118631"/>
            <a:ext cx="331178" cy="63751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8646816">
            <a:off x="8008010" y="2967524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 rot="12636625">
            <a:off x="8060583" y="3693905"/>
            <a:ext cx="800101" cy="50700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r 4"/>
          <p:cNvSpPr/>
          <p:nvPr/>
        </p:nvSpPr>
        <p:spPr>
          <a:xfrm>
            <a:off x="7727003" y="3420603"/>
            <a:ext cx="364791" cy="371962"/>
          </a:xfrm>
          <a:prstGeom prst="flowChar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 rot="10800000">
            <a:off x="7014308" y="3373011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322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75" y="2571750"/>
            <a:ext cx="18478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71713"/>
            <a:ext cx="17811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725" y="4095750"/>
            <a:ext cx="24384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4157663"/>
            <a:ext cx="11715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</a:t>
            </a:r>
            <a:r>
              <a:rPr lang="en-US" i="1" dirty="0"/>
              <a:t> </a:t>
            </a:r>
            <a:r>
              <a:rPr lang="en-US" dirty="0"/>
              <a:t>gradient descent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EC715-A8B0-6F4D-846C-49687F1B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22" y="2504621"/>
            <a:ext cx="6717842" cy="1044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FBE98-6354-5941-88AA-44E5014A538F}"/>
              </a:ext>
            </a:extLst>
          </p:cNvPr>
          <p:cNvSpPr txBox="1"/>
          <p:nvPr/>
        </p:nvSpPr>
        <p:spPr>
          <a:xfrm>
            <a:off x="4480602" y="3995059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Noisy!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865D4E7-AFBB-C247-B733-683B9C488E59}"/>
              </a:ext>
            </a:extLst>
          </p:cNvPr>
          <p:cNvSpPr/>
          <p:nvPr/>
        </p:nvSpPr>
        <p:spPr>
          <a:xfrm rot="5400000">
            <a:off x="5688917" y="1604513"/>
            <a:ext cx="664029" cy="4117063"/>
          </a:xfrm>
          <a:prstGeom prst="rightBrace">
            <a:avLst>
              <a:gd name="adj1" fmla="val 7554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70E9-68DE-764A-B6E7-CC1F3DF3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357D-4D51-454B-A8DB-8770BE2E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are sequences of parametrized functions</a:t>
            </a:r>
          </a:p>
          <a:p>
            <a:r>
              <a:rPr lang="en-US" dirty="0"/>
              <a:t>Parameters need to be set by minimizing some loss function</a:t>
            </a: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9A66CC06-4711-CB4F-9F92-7BB150265306}"/>
              </a:ext>
            </a:extLst>
          </p:cNvPr>
          <p:cNvSpPr/>
          <p:nvPr/>
        </p:nvSpPr>
        <p:spPr>
          <a:xfrm>
            <a:off x="3926114" y="4072166"/>
            <a:ext cx="952500" cy="1536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F1DE7-6DF8-6D4F-821A-2F2947AB8361}"/>
              </a:ext>
            </a:extLst>
          </p:cNvPr>
          <p:cNvSpPr txBox="1"/>
          <p:nvPr/>
        </p:nvSpPr>
        <p:spPr>
          <a:xfrm>
            <a:off x="2668814" y="560886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5DAC4-D525-924D-A60E-A8484F26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55" y="3940629"/>
            <a:ext cx="2941903" cy="8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01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989933"/>
          </a:xfrm>
        </p:spPr>
        <p:txBody>
          <a:bodyPr/>
          <a:lstStyle/>
          <a:p>
            <a:r>
              <a:rPr lang="en-US" i="1" dirty="0"/>
              <a:t>Average </a:t>
            </a:r>
            <a:r>
              <a:rPr lang="en-US" dirty="0"/>
              <a:t>multiple gradient steps</a:t>
            </a:r>
          </a:p>
          <a:p>
            <a:r>
              <a:rPr lang="en-US" dirty="0"/>
              <a:t>Use </a:t>
            </a:r>
            <a:r>
              <a:rPr lang="en-US" i="1" dirty="0"/>
              <a:t>exponential averaging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75128-5EF2-914C-96D8-AF23415E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3310163"/>
            <a:ext cx="6088447" cy="24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decay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to the gradient</a:t>
                </a:r>
              </a:p>
              <a:p>
                <a:r>
                  <a:rPr lang="en-US" dirty="0"/>
                  <a:t>Prevents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growing to infinity</a:t>
                </a:r>
              </a:p>
              <a:p>
                <a:r>
                  <a:rPr lang="en-US" dirty="0"/>
                  <a:t>Equivalent to L2 regularization of weights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05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76919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Large step size / learning rate</a:t>
            </a:r>
          </a:p>
          <a:p>
            <a:pPr lvl="1"/>
            <a:r>
              <a:rPr lang="en-US" dirty="0"/>
              <a:t>Faster convergence initially</a:t>
            </a:r>
          </a:p>
          <a:p>
            <a:pPr lvl="1"/>
            <a:r>
              <a:rPr lang="en-US" dirty="0"/>
              <a:t>Bouncing around at the end because of noisy gradients</a:t>
            </a:r>
          </a:p>
          <a:p>
            <a:r>
              <a:rPr lang="en-US" dirty="0"/>
              <a:t>Learning rate must be decreased over time</a:t>
            </a:r>
          </a:p>
          <a:p>
            <a:r>
              <a:rPr lang="en-US" dirty="0"/>
              <a:t>Usually done in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39" y="2226469"/>
            <a:ext cx="4490761" cy="3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network</a:t>
            </a:r>
          </a:p>
          <a:p>
            <a:r>
              <a:rPr lang="en-US" dirty="0"/>
              <a:t>Sample </a:t>
            </a:r>
            <a:r>
              <a:rPr lang="en-US" i="1" dirty="0" err="1"/>
              <a:t>minibatch</a:t>
            </a:r>
            <a:r>
              <a:rPr lang="en-US" i="1" dirty="0"/>
              <a:t> </a:t>
            </a:r>
            <a:r>
              <a:rPr lang="en-US" dirty="0"/>
              <a:t>of images</a:t>
            </a:r>
          </a:p>
          <a:p>
            <a:r>
              <a:rPr lang="en-US" dirty="0"/>
              <a:t>Forward pass to compute loss</a:t>
            </a:r>
          </a:p>
          <a:p>
            <a:r>
              <a:rPr lang="en-US" dirty="0" err="1"/>
              <a:t>Backpropagate</a:t>
            </a:r>
            <a:r>
              <a:rPr lang="en-US" dirty="0"/>
              <a:t> loss to compute gradient</a:t>
            </a:r>
          </a:p>
          <a:p>
            <a:r>
              <a:rPr lang="en-US" dirty="0"/>
              <a:t>Combine gradient with momentum and weight decay</a:t>
            </a:r>
          </a:p>
          <a:p>
            <a:r>
              <a:rPr lang="en-US" dirty="0"/>
              <a:t>Take step according to current learning rate</a:t>
            </a:r>
          </a:p>
        </p:txBody>
      </p:sp>
    </p:spTree>
    <p:extLst>
      <p:ext uri="{BB962C8B-B14F-4D97-AF65-F5344CB8AC3E}">
        <p14:creationId xmlns:p14="http://schemas.microsoft.com/office/powerpoint/2010/main" val="2612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2001-0E33-6C49-A091-323161BF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</a:t>
            </a:r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E6167-72A9-344C-BB13-85EDA262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a </a:t>
            </a:r>
            <a:r>
              <a:rPr lang="en-US" dirty="0" err="1"/>
              <a:t>hyperparameter</a:t>
            </a:r>
            <a:r>
              <a:rPr lang="en-US" dirty="0"/>
              <a:t> setting that works?</a:t>
            </a:r>
          </a:p>
          <a:p>
            <a:r>
              <a:rPr lang="en-US" dirty="0"/>
              <a:t>Try it!</a:t>
            </a:r>
          </a:p>
          <a:p>
            <a:pPr lvl="1"/>
            <a:r>
              <a:rPr lang="en-US" dirty="0"/>
              <a:t>Train on train</a:t>
            </a:r>
          </a:p>
          <a:p>
            <a:pPr lvl="1"/>
            <a:r>
              <a:rPr lang="en-US" dirty="0"/>
              <a:t>Test on test</a:t>
            </a:r>
          </a:p>
          <a:p>
            <a:r>
              <a:rPr lang="en-US" dirty="0"/>
              <a:t>Picking </a:t>
            </a:r>
            <a:r>
              <a:rPr lang="en-US" dirty="0" err="1"/>
              <a:t>hyperparameters</a:t>
            </a:r>
            <a:r>
              <a:rPr lang="en-US" dirty="0"/>
              <a:t> that work for test = Overfitting on test set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39503B-14D3-964B-ACF2-B3B5C556B928}"/>
              </a:ext>
            </a:extLst>
          </p:cNvPr>
          <p:cNvCxnSpPr/>
          <p:nvPr/>
        </p:nvCxnSpPr>
        <p:spPr>
          <a:xfrm>
            <a:off x="2286000" y="3777343"/>
            <a:ext cx="5878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889ED3-713C-624B-ABE5-206B691BDA20}"/>
              </a:ext>
            </a:extLst>
          </p:cNvPr>
          <p:cNvSpPr txBox="1"/>
          <p:nvPr/>
        </p:nvSpPr>
        <p:spPr>
          <a:xfrm>
            <a:off x="2873828" y="3592677"/>
            <a:ext cx="123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784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E96E-013E-D541-A0A8-55E811E2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</a:t>
            </a:r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5E6688-FD22-1045-9520-A8E3E09B6DF4}"/>
              </a:ext>
            </a:extLst>
          </p:cNvPr>
          <p:cNvSpPr/>
          <p:nvPr/>
        </p:nvSpPr>
        <p:spPr>
          <a:xfrm>
            <a:off x="903514" y="3864429"/>
            <a:ext cx="3439886" cy="66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AD82C-8136-A448-960D-B45E399E289E}"/>
              </a:ext>
            </a:extLst>
          </p:cNvPr>
          <p:cNvSpPr/>
          <p:nvPr/>
        </p:nvSpPr>
        <p:spPr>
          <a:xfrm>
            <a:off x="4343400" y="3864429"/>
            <a:ext cx="1730829" cy="6640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23A5-4BF8-3149-A6CD-0EBA83BB9F39}"/>
              </a:ext>
            </a:extLst>
          </p:cNvPr>
          <p:cNvSpPr/>
          <p:nvPr/>
        </p:nvSpPr>
        <p:spPr>
          <a:xfrm>
            <a:off x="6074229" y="3864429"/>
            <a:ext cx="1730829" cy="6640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C4510-FCBB-8F48-8ACC-392F008E0F0C}"/>
              </a:ext>
            </a:extLst>
          </p:cNvPr>
          <p:cNvSpPr txBox="1"/>
          <p:nvPr/>
        </p:nvSpPr>
        <p:spPr>
          <a:xfrm>
            <a:off x="2002972" y="401177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1E6ED-C900-7846-B8A2-9F2FCF86AB37}"/>
              </a:ext>
            </a:extLst>
          </p:cNvPr>
          <p:cNvSpPr txBox="1"/>
          <p:nvPr/>
        </p:nvSpPr>
        <p:spPr>
          <a:xfrm>
            <a:off x="4397829" y="401177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442DD-605D-C840-B520-CF9336B2CFB3}"/>
              </a:ext>
            </a:extLst>
          </p:cNvPr>
          <p:cNvSpPr txBox="1"/>
          <p:nvPr/>
        </p:nvSpPr>
        <p:spPr>
          <a:xfrm>
            <a:off x="6101443" y="401177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1C2C59-2299-5445-81F5-62D548F090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486" y="2365829"/>
            <a:ext cx="1498600" cy="149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66A3E-6AA8-F24E-BEE5-209CAABFC19B}"/>
              </a:ext>
            </a:extLst>
          </p:cNvPr>
          <p:cNvSpPr txBox="1"/>
          <p:nvPr/>
        </p:nvSpPr>
        <p:spPr>
          <a:xfrm>
            <a:off x="2002972" y="288838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iterations</a:t>
            </a: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D80B9E75-81A1-EA49-8F4E-A6F0D7F81048}"/>
              </a:ext>
            </a:extLst>
          </p:cNvPr>
          <p:cNvSpPr/>
          <p:nvPr/>
        </p:nvSpPr>
        <p:spPr>
          <a:xfrm rot="2115509">
            <a:off x="3066690" y="1886546"/>
            <a:ext cx="2745734" cy="1382486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EA17C-0F21-B340-8F6B-1209FFA7B7A1}"/>
              </a:ext>
            </a:extLst>
          </p:cNvPr>
          <p:cNvSpPr txBox="1"/>
          <p:nvPr/>
        </p:nvSpPr>
        <p:spPr>
          <a:xfrm>
            <a:off x="4018052" y="1853523"/>
            <a:ext cx="153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on validation</a:t>
            </a: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D7CCDE7C-754E-854D-BD17-E20FEAE304C3}"/>
              </a:ext>
            </a:extLst>
          </p:cNvPr>
          <p:cNvSpPr/>
          <p:nvPr/>
        </p:nvSpPr>
        <p:spPr>
          <a:xfrm rot="10800000">
            <a:off x="2306505" y="4691291"/>
            <a:ext cx="2745734" cy="1382486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A5EF7-3E2F-A540-8646-5C52B9513833}"/>
              </a:ext>
            </a:extLst>
          </p:cNvPr>
          <p:cNvSpPr txBox="1"/>
          <p:nvPr/>
        </p:nvSpPr>
        <p:spPr>
          <a:xfrm>
            <a:off x="1524000" y="5590281"/>
            <a:ext cx="178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new </a:t>
            </a:r>
            <a:r>
              <a:rPr lang="en-US" dirty="0" err="1"/>
              <a:t>hyperparameters</a:t>
            </a:r>
            <a:endParaRPr lang="en-US" dirty="0"/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1D091B05-AD0F-814B-8BD3-867233B2B7D5}"/>
              </a:ext>
            </a:extLst>
          </p:cNvPr>
          <p:cNvSpPr/>
          <p:nvPr/>
        </p:nvSpPr>
        <p:spPr>
          <a:xfrm rot="1236363">
            <a:off x="2554572" y="1604589"/>
            <a:ext cx="5168975" cy="1382486"/>
          </a:xfrm>
          <a:prstGeom prst="curvedDown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6B277-B5A4-7E4D-A3D6-AAB329C1C720}"/>
              </a:ext>
            </a:extLst>
          </p:cNvPr>
          <p:cNvSpPr txBox="1"/>
          <p:nvPr/>
        </p:nvSpPr>
        <p:spPr>
          <a:xfrm>
            <a:off x="6242957" y="1530357"/>
            <a:ext cx="153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on test</a:t>
            </a:r>
            <a:br>
              <a:rPr lang="en-US" dirty="0"/>
            </a:br>
            <a:r>
              <a:rPr lang="en-US" dirty="0"/>
              <a:t>(Ideally only once)</a:t>
            </a:r>
          </a:p>
        </p:txBody>
      </p:sp>
    </p:spTree>
    <p:extLst>
      <p:ext uri="{BB962C8B-B14F-4D97-AF65-F5344CB8AC3E}">
        <p14:creationId xmlns:p14="http://schemas.microsoft.com/office/powerpoint/2010/main" val="40958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Vagaries of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Non-convex</a:t>
            </a:r>
          </a:p>
          <a:p>
            <a:pPr lvl="1"/>
            <a:r>
              <a:rPr lang="en-US" dirty="0"/>
              <a:t>Local optima</a:t>
            </a:r>
          </a:p>
          <a:p>
            <a:pPr lvl="1"/>
            <a:r>
              <a:rPr lang="en-US" dirty="0"/>
              <a:t>Sensitivity to initialization</a:t>
            </a:r>
          </a:p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1" y="3555029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89134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training / validation sets</a:t>
            </a:r>
          </a:p>
          <a:p>
            <a:r>
              <a:rPr lang="en-US" dirty="0"/>
              <a:t>Identify loss functions</a:t>
            </a:r>
          </a:p>
          <a:p>
            <a:r>
              <a:rPr lang="en-US" dirty="0"/>
              <a:t>Choose hypothesis class</a:t>
            </a:r>
          </a:p>
          <a:p>
            <a:r>
              <a:rPr lang="en-US" dirty="0"/>
              <a:t>Find best hypothesis by minimizing training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4083050"/>
            <a:ext cx="1247775" cy="35242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5811837" y="1765300"/>
            <a:ext cx="3155951" cy="1515071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Multiclass classification!!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3" y="4083050"/>
            <a:ext cx="242887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18" y="3858221"/>
            <a:ext cx="3057525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5066507"/>
            <a:ext cx="36385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1B2F-C515-C242-B2E2-CCE29DDB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88C0-332E-F54D-8B8C-C81FA5B4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are sequences of parametrized functions</a:t>
            </a:r>
          </a:p>
          <a:p>
            <a:r>
              <a:rPr lang="en-US" dirty="0"/>
              <a:t>Parameters need to be set by minimizing some loss function</a:t>
            </a:r>
          </a:p>
          <a:p>
            <a:r>
              <a:rPr lang="en-US" dirty="0"/>
              <a:t>Minimization through gradient descent requires computing the gradient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6C6DBB-0D53-2544-A824-1DFFF0772A91}"/>
              </a:ext>
            </a:extLst>
          </p:cNvPr>
          <p:cNvSpPr/>
          <p:nvPr/>
        </p:nvSpPr>
        <p:spPr>
          <a:xfrm>
            <a:off x="4902201" y="4540251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1A3F-26B4-AB40-BFA9-6BBFF142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03" y="4567621"/>
            <a:ext cx="5144194" cy="8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51228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42917D62-AF5E-134B-B0D4-CF6014351FCF}"/>
              </a:ext>
            </a:extLst>
          </p:cNvPr>
          <p:cNvSpPr/>
          <p:nvPr/>
        </p:nvSpPr>
        <p:spPr>
          <a:xfrm>
            <a:off x="1643743" y="1774371"/>
            <a:ext cx="1436914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18DC0A63-2897-8C4D-8692-D522E6AB9500}"/>
              </a:ext>
            </a:extLst>
          </p:cNvPr>
          <p:cNvSpPr/>
          <p:nvPr/>
        </p:nvSpPr>
        <p:spPr>
          <a:xfrm rot="10800000" flipH="1">
            <a:off x="2645227" y="5228317"/>
            <a:ext cx="134528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711449BE-02F6-8040-899C-716102616719}"/>
              </a:ext>
            </a:extLst>
          </p:cNvPr>
          <p:cNvSpPr/>
          <p:nvPr/>
        </p:nvSpPr>
        <p:spPr>
          <a:xfrm>
            <a:off x="4498970" y="1581602"/>
            <a:ext cx="1437838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75957F32-85A5-814E-8A91-809056B54773}"/>
              </a:ext>
            </a:extLst>
          </p:cNvPr>
          <p:cNvSpPr/>
          <p:nvPr/>
        </p:nvSpPr>
        <p:spPr>
          <a:xfrm rot="10800000" flipH="1">
            <a:off x="6063342" y="4153808"/>
            <a:ext cx="1432821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251F0C9A-6E0B-FF46-B635-0E673C7EA5F1}"/>
              </a:ext>
            </a:extLst>
          </p:cNvPr>
          <p:cNvSpPr/>
          <p:nvPr/>
        </p:nvSpPr>
        <p:spPr>
          <a:xfrm>
            <a:off x="7123555" y="2704646"/>
            <a:ext cx="1391795" cy="7774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EA26-7060-BD4A-AB9C-5790B883A1C8}"/>
              </a:ext>
            </a:extLst>
          </p:cNvPr>
          <p:cNvSpPr txBox="1"/>
          <p:nvPr/>
        </p:nvSpPr>
        <p:spPr>
          <a:xfrm>
            <a:off x="1119643" y="1417742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61917-43A3-F44B-B195-B07ED720049F}"/>
              </a:ext>
            </a:extLst>
          </p:cNvPr>
          <p:cNvSpPr txBox="1"/>
          <p:nvPr/>
        </p:nvSpPr>
        <p:spPr>
          <a:xfrm>
            <a:off x="2075312" y="5968478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E86BC4-1FF6-334D-AB71-C447E34D083F}"/>
              </a:ext>
            </a:extLst>
          </p:cNvPr>
          <p:cNvSpPr txBox="1"/>
          <p:nvPr/>
        </p:nvSpPr>
        <p:spPr>
          <a:xfrm>
            <a:off x="3813882" y="1200234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</a:t>
            </a:r>
            <a:r>
              <a:rPr lang="en-US" dirty="0" err="1"/>
              <a:t>relu</a:t>
            </a:r>
            <a:r>
              <a:rPr lang="en-US" dirty="0"/>
              <a:t> + subsample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2343E-7ADD-3B4D-8462-FC53C47BBA53}"/>
              </a:ext>
            </a:extLst>
          </p:cNvPr>
          <p:cNvSpPr txBox="1"/>
          <p:nvPr/>
        </p:nvSpPr>
        <p:spPr>
          <a:xfrm>
            <a:off x="5537195" y="4970855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pool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509013-2AAD-0C47-81AB-634636185995}"/>
              </a:ext>
            </a:extLst>
          </p:cNvPr>
          <p:cNvSpPr txBox="1"/>
          <p:nvPr/>
        </p:nvSpPr>
        <p:spPr>
          <a:xfrm>
            <a:off x="6576895" y="2245397"/>
            <a:ext cx="24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3F482-8C79-A74E-ADDC-625598A549C7}"/>
              </a:ext>
            </a:extLst>
          </p:cNvPr>
          <p:cNvSpPr txBox="1"/>
          <p:nvPr/>
        </p:nvSpPr>
        <p:spPr>
          <a:xfrm>
            <a:off x="7747007" y="3929516"/>
            <a:ext cx="8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classes</a:t>
            </a:r>
          </a:p>
        </p:txBody>
      </p:sp>
    </p:spTree>
    <p:extLst>
      <p:ext uri="{BB962C8B-B14F-4D97-AF65-F5344CB8AC3E}">
        <p14:creationId xmlns:p14="http://schemas.microsoft.com/office/powerpoint/2010/main" val="43490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8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10416"/>
              </p:ext>
            </p:extLst>
          </p:nvPr>
        </p:nvGraphicFramePr>
        <p:xfrm>
          <a:off x="628650" y="2226469"/>
          <a:ext cx="7886700" cy="280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271">
                <a:tc>
                  <a:txBody>
                    <a:bodyPr/>
                    <a:lstStyle/>
                    <a:p>
                      <a:r>
                        <a:rPr lang="en-US" sz="2700" dirty="0"/>
                        <a:t>Method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Error</a:t>
                      </a:r>
                      <a:r>
                        <a:rPr lang="en-US" sz="2700" baseline="0" dirty="0"/>
                        <a:t> rate (%)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71">
                <a:tc>
                  <a:txBody>
                    <a:bodyPr/>
                    <a:lstStyle/>
                    <a:p>
                      <a:r>
                        <a:rPr lang="en-US" sz="2700" dirty="0"/>
                        <a:t>Linear classifier over pixels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71">
                <a:tc>
                  <a:txBody>
                    <a:bodyPr/>
                    <a:lstStyle/>
                    <a:p>
                      <a:r>
                        <a:rPr lang="en-US" sz="2700" dirty="0"/>
                        <a:t>Kernel SVM over HOG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0.56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271">
                <a:tc>
                  <a:txBody>
                    <a:bodyPr/>
                    <a:lstStyle/>
                    <a:p>
                      <a:r>
                        <a:rPr lang="en-US" sz="2700" dirty="0"/>
                        <a:t>Convolutional Network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0.8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900" y="3643373"/>
            <a:ext cx="8204200" cy="711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69900" y="4324353"/>
            <a:ext cx="8204200" cy="711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136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1000 categories</a:t>
            </a:r>
          </a:p>
          <a:p>
            <a:r>
              <a:rPr lang="en-US" dirty="0"/>
              <a:t>~1000 instances per category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08253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Olga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Russakovsky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Jia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Deng*,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Hao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Su, Jonathan Krause, Sanjeev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Satheesh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Sean Ma,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Zhiheng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 Huang, Andrej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Karpathy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Aditya Khosla, Michael Bernstein, Alexander C. Berg and Li </a:t>
            </a:r>
            <a:r>
              <a:rPr lang="en-US" sz="1350" dirty="0" err="1">
                <a:solidFill>
                  <a:srgbClr val="333333"/>
                </a:solidFill>
                <a:latin typeface="Helvetica" charset="0"/>
              </a:rPr>
              <a:t>Fei-Fei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 (* = equal contribution) </a:t>
            </a:r>
            <a:r>
              <a:rPr lang="en-US" sz="1350" b="1" dirty="0">
                <a:solidFill>
                  <a:srgbClr val="333333"/>
                </a:solidFill>
                <a:latin typeface="Helvetica" charset="0"/>
              </a:rPr>
              <a:t>ImageNet Large Scale Visual Recognition Challenge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. </a:t>
            </a:r>
            <a:r>
              <a:rPr lang="en-US" sz="1350" i="1" dirty="0">
                <a:solidFill>
                  <a:srgbClr val="333333"/>
                </a:solidFill>
                <a:latin typeface="Helvetica" charset="0"/>
              </a:rPr>
              <a:t>International Journal of Computer Vision</a:t>
            </a:r>
            <a:r>
              <a:rPr lang="en-US" sz="1350" dirty="0">
                <a:solidFill>
                  <a:srgbClr val="333333"/>
                </a:solidFill>
                <a:latin typeface="Helvetica" charset="0"/>
              </a:rPr>
              <a:t>, 2015.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3023981"/>
            <a:ext cx="5442172" cy="20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76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1072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Top-5 error: algorithm makes 5 predictions, true label must be in top 5</a:t>
            </a:r>
          </a:p>
          <a:p>
            <a:r>
              <a:rPr lang="en-US" dirty="0"/>
              <a:t>Useful for incomplete </a:t>
            </a:r>
            <a:r>
              <a:rPr lang="en-US" dirty="0" err="1"/>
              <a:t>labelings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5803900" y="2228850"/>
            <a:ext cx="1524000" cy="10033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Convolutional Networks</a:t>
            </a:r>
          </a:p>
        </p:txBody>
      </p:sp>
    </p:spTree>
    <p:extLst>
      <p:ext uri="{BB962C8B-B14F-4D97-AF65-F5344CB8AC3E}">
        <p14:creationId xmlns:p14="http://schemas.microsoft.com/office/powerpoint/2010/main" val="32372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1B2F-C515-C242-B2E2-CCE29DDB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88C0-332E-F54D-8B8C-C81FA5B4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are sequences of parametrized functions</a:t>
            </a:r>
          </a:p>
          <a:p>
            <a:r>
              <a:rPr lang="en-US" dirty="0"/>
              <a:t>Parameters need to be set by minimizing some loss function</a:t>
            </a:r>
          </a:p>
          <a:p>
            <a:r>
              <a:rPr lang="en-US" dirty="0"/>
              <a:t>Minimization through gradient descent requires computing the gradient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6C6DBB-0D53-2544-A824-1DFFF0772A91}"/>
              </a:ext>
            </a:extLst>
          </p:cNvPr>
          <p:cNvSpPr/>
          <p:nvPr/>
        </p:nvSpPr>
        <p:spPr>
          <a:xfrm>
            <a:off x="4902201" y="4246336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1A3F-26B4-AB40-BFA9-6BBFF142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03" y="4273706"/>
            <a:ext cx="5144194" cy="8799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893E71-F492-C44B-82FB-8DA17CDC4A4A}"/>
              </a:ext>
            </a:extLst>
          </p:cNvPr>
          <p:cNvSpPr/>
          <p:nvPr/>
        </p:nvSpPr>
        <p:spPr>
          <a:xfrm>
            <a:off x="7128327" y="4884362"/>
            <a:ext cx="508000" cy="1295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8E2D8-FD6A-8545-B4AC-F36D4D6D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8" y="5294201"/>
            <a:ext cx="1939929" cy="41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0DA46-C9DA-E544-A3B2-808DBC27D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64" y="5162957"/>
            <a:ext cx="3337625" cy="6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1B2F-C515-C242-B2E2-CCE29DDB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88C0-332E-F54D-8B8C-C81FA5B4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 are sequences of parametrized functions</a:t>
            </a:r>
          </a:p>
          <a:p>
            <a:r>
              <a:rPr lang="en-US" dirty="0"/>
              <a:t>Parameters need to be set by minimizing some loss function</a:t>
            </a:r>
          </a:p>
          <a:p>
            <a:r>
              <a:rPr lang="en-US" dirty="0"/>
              <a:t>Minimization through gradient descent requires computing the gradient</a:t>
            </a:r>
          </a:p>
          <a:p>
            <a:r>
              <a:rPr lang="en-US" b="1" dirty="0"/>
              <a:t>Backpropagation</a:t>
            </a:r>
            <a:r>
              <a:rPr lang="en-US" dirty="0"/>
              <a:t>: way to compute gradient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D7B3F-28C9-E140-B2CD-A5348F24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93" y="4200072"/>
            <a:ext cx="536121" cy="9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3722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49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49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45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214831-8A20-EE47-B3CA-F22622510AA7}"/>
              </a:ext>
            </a:extLst>
          </p:cNvPr>
          <p:cNvSpPr/>
          <p:nvPr/>
        </p:nvSpPr>
        <p:spPr>
          <a:xfrm>
            <a:off x="4010021" y="4582886"/>
            <a:ext cx="187007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991097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809750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38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7949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20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26148" y="2660650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4951" y="286792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2520949" y="286792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3575047" y="2867929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654547" y="2867932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5683246" y="2867934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6737345" y="288063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876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2032000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2955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3111498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010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4165597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5051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5206996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092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6248394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470149" y="236854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4247" y="2368550"/>
            <a:ext cx="48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65644" y="2368552"/>
            <a:ext cx="42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0843" y="2355854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1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7" y="4703279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2569</TotalTime>
  <Words>1037</Words>
  <Application>Microsoft Macintosh PowerPoint</Application>
  <PresentationFormat>On-screen Show (4:3)</PresentationFormat>
  <Paragraphs>384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Backpropagation</vt:lpstr>
      <vt:lpstr>Why backpropagation</vt:lpstr>
      <vt:lpstr>Why backpropagation</vt:lpstr>
      <vt:lpstr>Why backpropagation</vt:lpstr>
      <vt:lpstr>Why backpropagation</vt:lpstr>
      <vt:lpstr>Why backpropagation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Backpropagation for a sequence of functions</vt:lpstr>
      <vt:lpstr>Loss as a function</vt:lpstr>
      <vt:lpstr>Putting it all together: SGD training of ConvNets</vt:lpstr>
      <vt:lpstr>Putting it all together: SGD training of ConvNets</vt:lpstr>
      <vt:lpstr>Putting it all together: SGD training of ConvNets</vt:lpstr>
      <vt:lpstr>Putting it all together: SGD training of ConvNets</vt:lpstr>
      <vt:lpstr>Putting it all together: SGD training of ConvNets</vt:lpstr>
      <vt:lpstr>Beyond sequences: computation graphs</vt:lpstr>
      <vt:lpstr>Computation graph - Functions</vt:lpstr>
      <vt:lpstr>Computation graphs</vt:lpstr>
      <vt:lpstr>Computation graphs</vt:lpstr>
      <vt:lpstr>Computation graphs</vt:lpstr>
      <vt:lpstr>Computation graphs</vt:lpstr>
      <vt:lpstr>Neural network frameworks</vt:lpstr>
      <vt:lpstr>Stochastic gradient descent</vt:lpstr>
      <vt:lpstr>Momentum</vt:lpstr>
      <vt:lpstr>Weight decay</vt:lpstr>
      <vt:lpstr>Learning rate decay</vt:lpstr>
      <vt:lpstr>Convolutional network training</vt:lpstr>
      <vt:lpstr>Setting hyperparameters</vt:lpstr>
      <vt:lpstr>Setting hyperparameters</vt:lpstr>
      <vt:lpstr>Vagaries of optimization</vt:lpstr>
      <vt:lpstr>Image Classification</vt:lpstr>
      <vt:lpstr>How to do machine learning</vt:lpstr>
      <vt:lpstr>How to do machine learning</vt:lpstr>
      <vt:lpstr>Building a convolutional network</vt:lpstr>
      <vt:lpstr>Building a convolutional network</vt:lpstr>
      <vt:lpstr>MNIST Classification</vt:lpstr>
      <vt:lpstr>ImageNet</vt:lpstr>
      <vt:lpstr>ImageNet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Backpropagation</dc:title>
  <dc:creator>Bharath Hariharan</dc:creator>
  <cp:lastModifiedBy>Bharath Hariharan</cp:lastModifiedBy>
  <cp:revision>20</cp:revision>
  <dcterms:created xsi:type="dcterms:W3CDTF">2018-04-25T20:45:25Z</dcterms:created>
  <dcterms:modified xsi:type="dcterms:W3CDTF">2018-04-27T15:35:23Z</dcterms:modified>
</cp:coreProperties>
</file>