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308" r:id="rId3"/>
    <p:sldId id="1985" r:id="rId4"/>
    <p:sldId id="1964" r:id="rId5"/>
    <p:sldId id="1967" r:id="rId6"/>
    <p:sldId id="1965" r:id="rId7"/>
    <p:sldId id="1966" r:id="rId8"/>
    <p:sldId id="1968" r:id="rId9"/>
    <p:sldId id="1969" r:id="rId10"/>
    <p:sldId id="1976" r:id="rId11"/>
    <p:sldId id="270" r:id="rId12"/>
    <p:sldId id="1979" r:id="rId13"/>
    <p:sldId id="1980" r:id="rId14"/>
    <p:sldId id="1978" r:id="rId15"/>
    <p:sldId id="1977" r:id="rId16"/>
    <p:sldId id="1981" r:id="rId17"/>
    <p:sldId id="272" r:id="rId18"/>
    <p:sldId id="275" r:id="rId19"/>
    <p:sldId id="276" r:id="rId20"/>
    <p:sldId id="277" r:id="rId21"/>
    <p:sldId id="279" r:id="rId22"/>
    <p:sldId id="278" r:id="rId23"/>
    <p:sldId id="280" r:id="rId24"/>
    <p:sldId id="281" r:id="rId25"/>
    <p:sldId id="1982" r:id="rId26"/>
    <p:sldId id="282" r:id="rId27"/>
    <p:sldId id="287" r:id="rId28"/>
    <p:sldId id="283" r:id="rId29"/>
    <p:sldId id="284" r:id="rId30"/>
    <p:sldId id="1984" r:id="rId31"/>
    <p:sldId id="286" r:id="rId32"/>
    <p:sldId id="285" r:id="rId33"/>
    <p:sldId id="288" r:id="rId34"/>
    <p:sldId id="289" r:id="rId35"/>
    <p:sldId id="290" r:id="rId36"/>
    <p:sldId id="291" r:id="rId37"/>
    <p:sldId id="292" r:id="rId38"/>
    <p:sldId id="1983" r:id="rId39"/>
    <p:sldId id="294" r:id="rId40"/>
    <p:sldId id="298" r:id="rId41"/>
    <p:sldId id="297" r:id="rId42"/>
    <p:sldId id="296" r:id="rId43"/>
    <p:sldId id="300" r:id="rId44"/>
    <p:sldId id="295" r:id="rId45"/>
    <p:sldId id="302"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802"/>
    <a:srgbClr val="009C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40"/>
  </p:normalViewPr>
  <p:slideViewPr>
    <p:cSldViewPr snapToGrid="0" snapToObjects="1">
      <p:cViewPr varScale="1">
        <p:scale>
          <a:sx n="118" d="100"/>
          <a:sy n="118" d="100"/>
        </p:scale>
        <p:origin x="2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442EE-47C3-2E47-A0E1-DC27D78056DD}" type="datetimeFigureOut">
              <a:rPr lang="en-US" smtClean="0"/>
              <a:t>4/21/18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5B513-3479-CA4C-9CD4-C9CC5C07B9FD}" type="slidenum">
              <a:rPr lang="en-US" smtClean="0"/>
              <a:t>‹#›</a:t>
            </a:fld>
            <a:endParaRPr lang="en-US"/>
          </a:p>
        </p:txBody>
      </p:sp>
    </p:spTree>
    <p:extLst>
      <p:ext uri="{BB962C8B-B14F-4D97-AF65-F5344CB8AC3E}">
        <p14:creationId xmlns:p14="http://schemas.microsoft.com/office/powerpoint/2010/main" val="134391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contrast, if you look at the earlier layers, this particular unit here really likes a dark blob at a very precise location and scale in its field of view. If this unit fired, you will know exactly where the dark blob was. Unfortunately, this unit doesn’t care about the actual semantics of the dark blob: you will have no idea what the dark blob actually is.</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40</a:t>
            </a:fld>
            <a:endParaRPr lang="en-US"/>
          </a:p>
        </p:txBody>
      </p:sp>
    </p:spTree>
    <p:extLst>
      <p:ext uri="{BB962C8B-B14F-4D97-AF65-F5344CB8AC3E}">
        <p14:creationId xmlns:p14="http://schemas.microsoft.com/office/powerpoint/2010/main" val="401785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look at what one of these higher layers is detecting, here I am showing the input image patches that are highly scored by one of the units. This particular layer really likes bicycle wheels, so if this unit fires, you know that there is a bicycle wheel in the image. Unfortunately, you don’t know where the bicycle wheel is, because this unit doesn’t care where the bicycle wheel appears, or at what orientation or what scale.</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41</a:t>
            </a:fld>
            <a:endParaRPr lang="en-US"/>
          </a:p>
        </p:txBody>
      </p:sp>
    </p:spTree>
    <p:extLst>
      <p:ext uri="{BB962C8B-B14F-4D97-AF65-F5344CB8AC3E}">
        <p14:creationId xmlns:p14="http://schemas.microsoft.com/office/powerpoint/2010/main" val="1362735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F039B7-C0CF-4C48-BB7C-99D154FA6872}" type="slidenum">
              <a:rPr lang="en-US"/>
              <a:pPr/>
              <a:t>43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425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9F3D92-EC70-7648-AD69-29731F7D6422}"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3687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F3D92-EC70-7648-AD69-29731F7D6422}"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17538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F3D92-EC70-7648-AD69-29731F7D6422}"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401018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F3D92-EC70-7648-AD69-29731F7D6422}"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184707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9F3D92-EC70-7648-AD69-29731F7D6422}" type="datetimeFigureOut">
              <a:rPr lang="en-US" smtClean="0"/>
              <a:t>4/21/18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292114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9F3D92-EC70-7648-AD69-29731F7D6422}" type="datetimeFigureOut">
              <a:rPr lang="en-US" smtClean="0"/>
              <a:t>4/21/18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340404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9F3D92-EC70-7648-AD69-29731F7D6422}" type="datetimeFigureOut">
              <a:rPr lang="en-US" smtClean="0"/>
              <a:t>4/21/18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3860891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9F3D92-EC70-7648-AD69-29731F7D6422}" type="datetimeFigureOut">
              <a:rPr lang="en-US" smtClean="0"/>
              <a:t>4/21/18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2355028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F3D92-EC70-7648-AD69-29731F7D6422}" type="datetimeFigureOut">
              <a:rPr lang="en-US" smtClean="0"/>
              <a:t>4/21/18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68583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9F3D92-EC70-7648-AD69-29731F7D6422}" type="datetimeFigureOut">
              <a:rPr lang="en-US" smtClean="0"/>
              <a:t>4/21/18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419749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9F3D92-EC70-7648-AD69-29731F7D6422}" type="datetimeFigureOut">
              <a:rPr lang="en-US" smtClean="0"/>
              <a:t>4/21/18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DFF75-01AC-0144-B64B-9A77AD89F60A}" type="slidenum">
              <a:rPr lang="en-US" smtClean="0"/>
              <a:t>‹#›</a:t>
            </a:fld>
            <a:endParaRPr lang="en-US"/>
          </a:p>
        </p:txBody>
      </p:sp>
    </p:spTree>
    <p:extLst>
      <p:ext uri="{BB962C8B-B14F-4D97-AF65-F5344CB8AC3E}">
        <p14:creationId xmlns:p14="http://schemas.microsoft.com/office/powerpoint/2010/main" val="76335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F3D92-EC70-7648-AD69-29731F7D6422}" type="datetimeFigureOut">
              <a:rPr lang="en-US" smtClean="0"/>
              <a:t>4/21/18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DFF75-01AC-0144-B64B-9A77AD89F60A}" type="slidenum">
              <a:rPr lang="en-US" smtClean="0"/>
              <a:t>‹#›</a:t>
            </a:fld>
            <a:endParaRPr lang="en-US"/>
          </a:p>
        </p:txBody>
      </p:sp>
    </p:spTree>
    <p:extLst>
      <p:ext uri="{BB962C8B-B14F-4D97-AF65-F5344CB8AC3E}">
        <p14:creationId xmlns:p14="http://schemas.microsoft.com/office/powerpoint/2010/main" val="225097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C676-1EB7-E142-8956-42B0FED65EB1}"/>
              </a:ext>
            </a:extLst>
          </p:cNvPr>
          <p:cNvSpPr>
            <a:spLocks noGrp="1"/>
          </p:cNvSpPr>
          <p:nvPr>
            <p:ph type="ctrTitle"/>
          </p:nvPr>
        </p:nvSpPr>
        <p:spPr/>
        <p:txBody>
          <a:bodyPr/>
          <a:lstStyle/>
          <a:p>
            <a:r>
              <a:rPr lang="en-US" dirty="0"/>
              <a:t>Non-linear classifiers</a:t>
            </a:r>
            <a:br>
              <a:rPr lang="en-US" dirty="0"/>
            </a:br>
            <a:r>
              <a:rPr lang="en-US" dirty="0"/>
              <a:t>Neural networks</a:t>
            </a:r>
          </a:p>
        </p:txBody>
      </p:sp>
      <p:sp>
        <p:nvSpPr>
          <p:cNvPr id="3" name="Subtitle 2">
            <a:extLst>
              <a:ext uri="{FF2B5EF4-FFF2-40B4-BE49-F238E27FC236}">
                <a16:creationId xmlns:a16="http://schemas.microsoft.com/office/drawing/2014/main" id="{061EADC9-6222-AC4D-8B3B-D47DF71808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700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9965-731A-634B-B92D-62C7C84AF62D}"/>
              </a:ext>
            </a:extLst>
          </p:cNvPr>
          <p:cNvSpPr>
            <a:spLocks noGrp="1"/>
          </p:cNvSpPr>
          <p:nvPr>
            <p:ph type="title"/>
          </p:nvPr>
        </p:nvSpPr>
        <p:spPr/>
        <p:txBody>
          <a:bodyPr/>
          <a:lstStyle/>
          <a:p>
            <a:r>
              <a:rPr lang="en-US" dirty="0"/>
              <a:t>A pipeline for recognition</a:t>
            </a:r>
          </a:p>
        </p:txBody>
      </p:sp>
      <p:pic>
        <p:nvPicPr>
          <p:cNvPr id="4" name="Picture 3">
            <a:extLst>
              <a:ext uri="{FF2B5EF4-FFF2-40B4-BE49-F238E27FC236}">
                <a16:creationId xmlns:a16="http://schemas.microsoft.com/office/drawing/2014/main" id="{EE39880B-2F4E-F44F-BE82-05A27D092453}"/>
              </a:ext>
            </a:extLst>
          </p:cNvPr>
          <p:cNvPicPr>
            <a:picLocks noChangeAspect="1"/>
          </p:cNvPicPr>
          <p:nvPr/>
        </p:nvPicPr>
        <p:blipFill>
          <a:blip r:embed="rId2"/>
          <a:stretch>
            <a:fillRect/>
          </a:stretch>
        </p:blipFill>
        <p:spPr>
          <a:xfrm>
            <a:off x="628650" y="1690689"/>
            <a:ext cx="2353939" cy="1322615"/>
          </a:xfrm>
          <a:prstGeom prst="rect">
            <a:avLst/>
          </a:prstGeom>
        </p:spPr>
      </p:pic>
      <p:sp>
        <p:nvSpPr>
          <p:cNvPr id="5" name="Rounded Rectangle 4">
            <a:extLst>
              <a:ext uri="{FF2B5EF4-FFF2-40B4-BE49-F238E27FC236}">
                <a16:creationId xmlns:a16="http://schemas.microsoft.com/office/drawing/2014/main" id="{56D96624-6123-9740-AEC1-BC2C6DD8531F}"/>
              </a:ext>
            </a:extLst>
          </p:cNvPr>
          <p:cNvSpPr/>
          <p:nvPr/>
        </p:nvSpPr>
        <p:spPr>
          <a:xfrm>
            <a:off x="3526971" y="1796143"/>
            <a:ext cx="1164772"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image gradients</a:t>
            </a:r>
          </a:p>
        </p:txBody>
      </p:sp>
      <p:sp>
        <p:nvSpPr>
          <p:cNvPr id="6" name="Rounded Rectangle 5">
            <a:extLst>
              <a:ext uri="{FF2B5EF4-FFF2-40B4-BE49-F238E27FC236}">
                <a16:creationId xmlns:a16="http://schemas.microsoft.com/office/drawing/2014/main" id="{BF6C0B02-93BF-B947-B178-F6EC3183315E}"/>
              </a:ext>
            </a:extLst>
          </p:cNvPr>
          <p:cNvSpPr/>
          <p:nvPr/>
        </p:nvSpPr>
        <p:spPr>
          <a:xfrm>
            <a:off x="5129764" y="1796143"/>
            <a:ext cx="1347236"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SIFT descriptors</a:t>
            </a:r>
          </a:p>
        </p:txBody>
      </p:sp>
      <p:sp>
        <p:nvSpPr>
          <p:cNvPr id="7" name="Rounded Rectangle 6">
            <a:extLst>
              <a:ext uri="{FF2B5EF4-FFF2-40B4-BE49-F238E27FC236}">
                <a16:creationId xmlns:a16="http://schemas.microsoft.com/office/drawing/2014/main" id="{33BDC8E2-6ACF-6446-A674-DC7975D5155A}"/>
              </a:ext>
            </a:extLst>
          </p:cNvPr>
          <p:cNvSpPr/>
          <p:nvPr/>
        </p:nvSpPr>
        <p:spPr>
          <a:xfrm>
            <a:off x="6915021" y="1796143"/>
            <a:ext cx="1347236"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Assign to k-means centers</a:t>
            </a:r>
          </a:p>
        </p:txBody>
      </p:sp>
      <p:sp>
        <p:nvSpPr>
          <p:cNvPr id="8" name="Rounded Rectangle 7">
            <a:extLst>
              <a:ext uri="{FF2B5EF4-FFF2-40B4-BE49-F238E27FC236}">
                <a16:creationId xmlns:a16="http://schemas.microsoft.com/office/drawing/2014/main" id="{11C2254A-298F-554F-B45B-550171AC7644}"/>
              </a:ext>
            </a:extLst>
          </p:cNvPr>
          <p:cNvSpPr/>
          <p:nvPr/>
        </p:nvSpPr>
        <p:spPr>
          <a:xfrm>
            <a:off x="6915021" y="4386943"/>
            <a:ext cx="1347236"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histogram</a:t>
            </a:r>
          </a:p>
        </p:txBody>
      </p:sp>
      <p:sp>
        <p:nvSpPr>
          <p:cNvPr id="9" name="Rounded Rectangle 8">
            <a:extLst>
              <a:ext uri="{FF2B5EF4-FFF2-40B4-BE49-F238E27FC236}">
                <a16:creationId xmlns:a16="http://schemas.microsoft.com/office/drawing/2014/main" id="{571EF6C1-FEAD-1D49-8210-326345F1584F}"/>
              </a:ext>
            </a:extLst>
          </p:cNvPr>
          <p:cNvSpPr/>
          <p:nvPr/>
        </p:nvSpPr>
        <p:spPr>
          <a:xfrm>
            <a:off x="4933821" y="4386943"/>
            <a:ext cx="1347236" cy="11430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Linear classifier</a:t>
            </a:r>
          </a:p>
        </p:txBody>
      </p:sp>
      <p:sp>
        <p:nvSpPr>
          <p:cNvPr id="10" name="Right Arrow 9">
            <a:extLst>
              <a:ext uri="{FF2B5EF4-FFF2-40B4-BE49-F238E27FC236}">
                <a16:creationId xmlns:a16="http://schemas.microsoft.com/office/drawing/2014/main" id="{AE642BD0-6E94-954F-8BF5-8865707BEC19}"/>
              </a:ext>
            </a:extLst>
          </p:cNvPr>
          <p:cNvSpPr/>
          <p:nvPr/>
        </p:nvSpPr>
        <p:spPr>
          <a:xfrm>
            <a:off x="3088950" y="2209800"/>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52175EA5-0E7F-3445-8341-CF36D8D1B00B}"/>
              </a:ext>
            </a:extLst>
          </p:cNvPr>
          <p:cNvSpPr/>
          <p:nvPr/>
        </p:nvSpPr>
        <p:spPr>
          <a:xfrm>
            <a:off x="4757057" y="2242457"/>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3BFF8C34-B108-9649-8BB6-F33CBFB20FB2}"/>
              </a:ext>
            </a:extLst>
          </p:cNvPr>
          <p:cNvSpPr/>
          <p:nvPr/>
        </p:nvSpPr>
        <p:spPr>
          <a:xfrm>
            <a:off x="6542314" y="2242457"/>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8D154EC2-B618-D54D-89F7-C5BFE4278AE6}"/>
              </a:ext>
            </a:extLst>
          </p:cNvPr>
          <p:cNvSpPr/>
          <p:nvPr/>
        </p:nvSpPr>
        <p:spPr>
          <a:xfrm rot="5400000">
            <a:off x="7253254" y="3541227"/>
            <a:ext cx="670768" cy="243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F680FEB2-C79B-3645-A464-97FC73538F98}"/>
              </a:ext>
            </a:extLst>
          </p:cNvPr>
          <p:cNvSpPr/>
          <p:nvPr/>
        </p:nvSpPr>
        <p:spPr>
          <a:xfrm rot="10800000">
            <a:off x="6444342" y="4936671"/>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7608F6B6-F70C-1C4F-B2A2-0A92EA9AA5F6}"/>
              </a:ext>
            </a:extLst>
          </p:cNvPr>
          <p:cNvSpPr/>
          <p:nvPr/>
        </p:nvSpPr>
        <p:spPr>
          <a:xfrm rot="10800000">
            <a:off x="4419600" y="4833257"/>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FE298C2-3AFF-8E42-91F8-00668BD2D94D}"/>
              </a:ext>
            </a:extLst>
          </p:cNvPr>
          <p:cNvSpPr txBox="1"/>
          <p:nvPr/>
        </p:nvSpPr>
        <p:spPr>
          <a:xfrm>
            <a:off x="2623457" y="4746171"/>
            <a:ext cx="1676400" cy="369332"/>
          </a:xfrm>
          <a:prstGeom prst="rect">
            <a:avLst/>
          </a:prstGeom>
          <a:noFill/>
        </p:spPr>
        <p:txBody>
          <a:bodyPr wrap="square" rtlCol="0">
            <a:spAutoFit/>
          </a:bodyPr>
          <a:lstStyle/>
          <a:p>
            <a:pPr algn="ctr"/>
            <a:r>
              <a:rPr lang="en-US" dirty="0"/>
              <a:t>Horse</a:t>
            </a:r>
          </a:p>
        </p:txBody>
      </p:sp>
    </p:spTree>
    <p:extLst>
      <p:ext uri="{BB962C8B-B14F-4D97-AF65-F5344CB8AC3E}">
        <p14:creationId xmlns:p14="http://schemas.microsoft.com/office/powerpoint/2010/main" val="203968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a:t>
            </a:r>
            <a:r>
              <a:rPr lang="en-US" dirty="0" err="1"/>
              <a:t>perceptrons</a:t>
            </a:r>
            <a:endParaRPr lang="en-US" dirty="0"/>
          </a:p>
        </p:txBody>
      </p:sp>
      <p:sp>
        <p:nvSpPr>
          <p:cNvPr id="3" name="Content Placeholder 2"/>
          <p:cNvSpPr>
            <a:spLocks noGrp="1"/>
          </p:cNvSpPr>
          <p:nvPr>
            <p:ph idx="1"/>
          </p:nvPr>
        </p:nvSpPr>
        <p:spPr/>
        <p:txBody>
          <a:bodyPr/>
          <a:lstStyle/>
          <a:p>
            <a:r>
              <a:rPr lang="en-US" dirty="0"/>
              <a:t>Key idea: build complex functions by composing simple functions</a:t>
            </a:r>
          </a:p>
          <a:p>
            <a:r>
              <a:rPr lang="en-US" dirty="0"/>
              <a:t>Caveat: simple functions must include non-</a:t>
            </a:r>
            <a:r>
              <a:rPr lang="en-US" dirty="0" err="1"/>
              <a:t>linearities</a:t>
            </a:r>
            <a:endParaRPr lang="en-US" dirty="0"/>
          </a:p>
          <a:p>
            <a:r>
              <a:rPr lang="en-US" dirty="0"/>
              <a:t>W(U(</a:t>
            </a:r>
            <a:r>
              <a:rPr lang="en-US" dirty="0" err="1"/>
              <a:t>Vx</a:t>
            </a:r>
            <a:r>
              <a:rPr lang="en-US" dirty="0"/>
              <a:t>)) = (WUV)x</a:t>
            </a:r>
          </a:p>
          <a:p>
            <a:r>
              <a:rPr lang="en-US" dirty="0"/>
              <a:t>Let us start with only two ingredients:</a:t>
            </a:r>
          </a:p>
          <a:p>
            <a:pPr lvl="1"/>
            <a:r>
              <a:rPr lang="en-US" i="1" dirty="0"/>
              <a:t>Linear: y = </a:t>
            </a:r>
            <a:r>
              <a:rPr lang="en-US" i="1" dirty="0" err="1"/>
              <a:t>Wx</a:t>
            </a:r>
            <a:r>
              <a:rPr lang="en-US" i="1" dirty="0"/>
              <a:t> + b</a:t>
            </a:r>
          </a:p>
          <a:p>
            <a:pPr lvl="1"/>
            <a:r>
              <a:rPr lang="en-US" i="1" dirty="0"/>
              <a:t>Rectified linear unit (</a:t>
            </a:r>
            <a:r>
              <a:rPr lang="en-US" i="1" dirty="0" err="1"/>
              <a:t>ReLU</a:t>
            </a:r>
            <a:r>
              <a:rPr lang="en-US" i="1" dirty="0"/>
              <a:t>, also called half-wave rectification): y = max(x,0)</a:t>
            </a:r>
            <a:r>
              <a:rPr lang="en-US" dirty="0"/>
              <a:t> </a:t>
            </a:r>
          </a:p>
        </p:txBody>
      </p:sp>
    </p:spTree>
    <p:extLst>
      <p:ext uri="{BB962C8B-B14F-4D97-AF65-F5344CB8AC3E}">
        <p14:creationId xmlns:p14="http://schemas.microsoft.com/office/powerpoint/2010/main" val="223654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CEF2-CC75-1640-BE4E-50DAB967052D}"/>
              </a:ext>
            </a:extLst>
          </p:cNvPr>
          <p:cNvSpPr>
            <a:spLocks noGrp="1"/>
          </p:cNvSpPr>
          <p:nvPr>
            <p:ph type="title"/>
          </p:nvPr>
        </p:nvSpPr>
        <p:spPr/>
        <p:txBody>
          <a:bodyPr/>
          <a:lstStyle/>
          <a:p>
            <a:r>
              <a:rPr lang="en-US" dirty="0"/>
              <a:t>The linear function</a:t>
            </a:r>
          </a:p>
        </p:txBody>
      </p:sp>
      <p:sp>
        <p:nvSpPr>
          <p:cNvPr id="3" name="Content Placeholder 2">
            <a:extLst>
              <a:ext uri="{FF2B5EF4-FFF2-40B4-BE49-F238E27FC236}">
                <a16:creationId xmlns:a16="http://schemas.microsoft.com/office/drawing/2014/main" id="{51A61D15-90A5-094A-BF49-44553E713D58}"/>
              </a:ext>
            </a:extLst>
          </p:cNvPr>
          <p:cNvSpPr>
            <a:spLocks noGrp="1"/>
          </p:cNvSpPr>
          <p:nvPr>
            <p:ph idx="1"/>
          </p:nvPr>
        </p:nvSpPr>
        <p:spPr/>
        <p:txBody>
          <a:bodyPr>
            <a:normAutofit lnSpcReduction="10000"/>
          </a:bodyPr>
          <a:lstStyle/>
          <a:p>
            <a:r>
              <a:rPr lang="en-US" dirty="0">
                <a:solidFill>
                  <a:srgbClr val="7030A0"/>
                </a:solidFill>
              </a:rPr>
              <a:t>y</a:t>
            </a:r>
            <a:r>
              <a:rPr lang="en-US" dirty="0"/>
              <a:t> = </a:t>
            </a:r>
            <a:r>
              <a:rPr lang="en-US" dirty="0" err="1">
                <a:solidFill>
                  <a:srgbClr val="FF0000"/>
                </a:solidFill>
              </a:rPr>
              <a:t>W</a:t>
            </a:r>
            <a:r>
              <a:rPr lang="en-US" dirty="0" err="1">
                <a:solidFill>
                  <a:srgbClr val="009CD5"/>
                </a:solidFill>
              </a:rPr>
              <a:t>x</a:t>
            </a:r>
            <a:r>
              <a:rPr lang="en-US" dirty="0"/>
              <a:t> + </a:t>
            </a:r>
            <a:r>
              <a:rPr lang="en-US" dirty="0">
                <a:solidFill>
                  <a:srgbClr val="FF0000"/>
                </a:solidFill>
              </a:rPr>
              <a:t>b</a:t>
            </a:r>
          </a:p>
          <a:p>
            <a:r>
              <a:rPr lang="en-US" dirty="0"/>
              <a:t>Parameters: </a:t>
            </a:r>
            <a:r>
              <a:rPr lang="en-US" dirty="0" err="1">
                <a:solidFill>
                  <a:srgbClr val="FF0000"/>
                </a:solidFill>
              </a:rPr>
              <a:t>W,b</a:t>
            </a:r>
            <a:endParaRPr lang="en-US" dirty="0"/>
          </a:p>
          <a:p>
            <a:r>
              <a:rPr lang="en-US" dirty="0"/>
              <a:t>Input: x (column vector, or 1 data point per column)</a:t>
            </a:r>
          </a:p>
          <a:p>
            <a:r>
              <a:rPr lang="en-US" dirty="0"/>
              <a:t>Output: y (column vector or 1 data point per column)</a:t>
            </a:r>
          </a:p>
          <a:p>
            <a:r>
              <a:rPr lang="en-US" dirty="0" err="1"/>
              <a:t>Hyperparameters</a:t>
            </a:r>
            <a:r>
              <a:rPr lang="en-US" dirty="0"/>
              <a:t>:</a:t>
            </a:r>
          </a:p>
          <a:p>
            <a:pPr lvl="1"/>
            <a:r>
              <a:rPr lang="en-US" dirty="0"/>
              <a:t>Input dimension = # of rows in x</a:t>
            </a:r>
          </a:p>
          <a:p>
            <a:pPr lvl="1"/>
            <a:r>
              <a:rPr lang="en-US" dirty="0"/>
              <a:t>Output dimension = # of rows in y</a:t>
            </a:r>
          </a:p>
          <a:p>
            <a:pPr lvl="1"/>
            <a:r>
              <a:rPr lang="en-US" dirty="0"/>
              <a:t>W : </a:t>
            </a:r>
            <a:r>
              <a:rPr lang="en-US" dirty="0" err="1"/>
              <a:t>outdim</a:t>
            </a:r>
            <a:r>
              <a:rPr lang="en-US" dirty="0"/>
              <a:t> x </a:t>
            </a:r>
            <a:r>
              <a:rPr lang="en-US" dirty="0" err="1"/>
              <a:t>indim</a:t>
            </a:r>
            <a:endParaRPr lang="en-US" dirty="0"/>
          </a:p>
          <a:p>
            <a:pPr lvl="1"/>
            <a:r>
              <a:rPr lang="en-US" dirty="0"/>
              <a:t>b : </a:t>
            </a:r>
            <a:r>
              <a:rPr lang="en-US" dirty="0" err="1"/>
              <a:t>outdim</a:t>
            </a:r>
            <a:r>
              <a:rPr lang="en-US" dirty="0"/>
              <a:t> x 1</a:t>
            </a:r>
          </a:p>
        </p:txBody>
      </p:sp>
    </p:spTree>
    <p:extLst>
      <p:ext uri="{BB962C8B-B14F-4D97-AF65-F5344CB8AC3E}">
        <p14:creationId xmlns:p14="http://schemas.microsoft.com/office/powerpoint/2010/main" val="3867015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875C-908A-E449-9793-8B0E634AE03E}"/>
              </a:ext>
            </a:extLst>
          </p:cNvPr>
          <p:cNvSpPr>
            <a:spLocks noGrp="1"/>
          </p:cNvSpPr>
          <p:nvPr>
            <p:ph type="title"/>
          </p:nvPr>
        </p:nvSpPr>
        <p:spPr/>
        <p:txBody>
          <a:bodyPr/>
          <a:lstStyle/>
          <a:p>
            <a:r>
              <a:rPr lang="en-US" dirty="0"/>
              <a:t>The linear function</a:t>
            </a:r>
          </a:p>
        </p:txBody>
      </p:sp>
      <p:sp>
        <p:nvSpPr>
          <p:cNvPr id="3" name="Content Placeholder 2">
            <a:extLst>
              <a:ext uri="{FF2B5EF4-FFF2-40B4-BE49-F238E27FC236}">
                <a16:creationId xmlns:a16="http://schemas.microsoft.com/office/drawing/2014/main" id="{EAE0FA88-B588-E549-BDF3-A46A9EFB4FAC}"/>
              </a:ext>
            </a:extLst>
          </p:cNvPr>
          <p:cNvSpPr>
            <a:spLocks noGrp="1"/>
          </p:cNvSpPr>
          <p:nvPr>
            <p:ph idx="1"/>
          </p:nvPr>
        </p:nvSpPr>
        <p:spPr/>
        <p:txBody>
          <a:bodyPr/>
          <a:lstStyle/>
          <a:p>
            <a:r>
              <a:rPr lang="en-US" dirty="0"/>
              <a:t>y = </a:t>
            </a:r>
            <a:r>
              <a:rPr lang="en-US" dirty="0" err="1"/>
              <a:t>Wx</a:t>
            </a:r>
            <a:r>
              <a:rPr lang="en-US" dirty="0"/>
              <a:t> + b</a:t>
            </a:r>
          </a:p>
          <a:p>
            <a:r>
              <a:rPr lang="en-US" dirty="0"/>
              <a:t>Every row of y corresponds to a hyperplane in x space</a:t>
            </a:r>
          </a:p>
        </p:txBody>
      </p:sp>
      <p:sp>
        <p:nvSpPr>
          <p:cNvPr id="4" name="Rectangle 3">
            <a:extLst>
              <a:ext uri="{FF2B5EF4-FFF2-40B4-BE49-F238E27FC236}">
                <a16:creationId xmlns:a16="http://schemas.microsoft.com/office/drawing/2014/main" id="{87574B87-C0A6-BF44-92CE-48CCB1608F6A}"/>
              </a:ext>
            </a:extLst>
          </p:cNvPr>
          <p:cNvSpPr/>
          <p:nvPr/>
        </p:nvSpPr>
        <p:spPr>
          <a:xfrm>
            <a:off x="1036864" y="3320143"/>
            <a:ext cx="258536" cy="321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8F9472A-6902-624B-9FDF-F407B12882FC}"/>
              </a:ext>
            </a:extLst>
          </p:cNvPr>
          <p:cNvSpPr txBox="1"/>
          <p:nvPr/>
        </p:nvSpPr>
        <p:spPr>
          <a:xfrm>
            <a:off x="1578429" y="4571843"/>
            <a:ext cx="707572" cy="707886"/>
          </a:xfrm>
          <a:prstGeom prst="rect">
            <a:avLst/>
          </a:prstGeom>
          <a:noFill/>
        </p:spPr>
        <p:txBody>
          <a:bodyPr wrap="square" rtlCol="0">
            <a:spAutoFit/>
          </a:bodyPr>
          <a:lstStyle/>
          <a:p>
            <a:r>
              <a:rPr lang="en-US" sz="4000" dirty="0"/>
              <a:t>=</a:t>
            </a:r>
          </a:p>
        </p:txBody>
      </p:sp>
      <p:sp>
        <p:nvSpPr>
          <p:cNvPr id="6" name="Rectangle 5">
            <a:extLst>
              <a:ext uri="{FF2B5EF4-FFF2-40B4-BE49-F238E27FC236}">
                <a16:creationId xmlns:a16="http://schemas.microsoft.com/office/drawing/2014/main" id="{5CDB611C-69CC-C04B-BDBF-9084BDCE9953}"/>
              </a:ext>
            </a:extLst>
          </p:cNvPr>
          <p:cNvSpPr/>
          <p:nvPr/>
        </p:nvSpPr>
        <p:spPr>
          <a:xfrm>
            <a:off x="2529568" y="3320143"/>
            <a:ext cx="2717346" cy="32112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903C6E-5DB3-D645-9AE5-844C64F88047}"/>
              </a:ext>
            </a:extLst>
          </p:cNvPr>
          <p:cNvSpPr/>
          <p:nvPr/>
        </p:nvSpPr>
        <p:spPr>
          <a:xfrm rot="5400000">
            <a:off x="4256993" y="4553631"/>
            <a:ext cx="2717346" cy="25037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A62C08-83CA-984D-B38F-AEEA481A179B}"/>
              </a:ext>
            </a:extLst>
          </p:cNvPr>
          <p:cNvSpPr/>
          <p:nvPr/>
        </p:nvSpPr>
        <p:spPr>
          <a:xfrm>
            <a:off x="1034143" y="3516086"/>
            <a:ext cx="250371" cy="261257"/>
          </a:xfrm>
          <a:prstGeom prst="rect">
            <a:avLst/>
          </a:prstGeom>
          <a:noFill/>
          <a:effectLst>
            <a:glow rad="1270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25E315-27E9-894C-92F1-7927339395F2}"/>
              </a:ext>
            </a:extLst>
          </p:cNvPr>
          <p:cNvSpPr/>
          <p:nvPr/>
        </p:nvSpPr>
        <p:spPr>
          <a:xfrm>
            <a:off x="2546577" y="3516086"/>
            <a:ext cx="2700337" cy="261257"/>
          </a:xfrm>
          <a:prstGeom prst="rect">
            <a:avLst/>
          </a:prstGeom>
          <a:noFill/>
          <a:effectLst>
            <a:glow rad="1270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8BCEBD-326C-5C4A-93B7-8419AC0A9709}"/>
              </a:ext>
            </a:extLst>
          </p:cNvPr>
          <p:cNvSpPr/>
          <p:nvPr/>
        </p:nvSpPr>
        <p:spPr>
          <a:xfrm rot="5400000">
            <a:off x="4270940" y="4556693"/>
            <a:ext cx="2700337" cy="261257"/>
          </a:xfrm>
          <a:prstGeom prst="rect">
            <a:avLst/>
          </a:prstGeom>
          <a:noFill/>
          <a:effectLst>
            <a:glow rad="1270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DF6324-4AF8-2947-A997-E6ACDCE81B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1082" y="3777343"/>
            <a:ext cx="2260600" cy="1695450"/>
          </a:xfrm>
          <a:prstGeom prst="rect">
            <a:avLst/>
          </a:prstGeom>
        </p:spPr>
      </p:pic>
      <p:sp>
        <p:nvSpPr>
          <p:cNvPr id="12" name="TextBox 11">
            <a:extLst>
              <a:ext uri="{FF2B5EF4-FFF2-40B4-BE49-F238E27FC236}">
                <a16:creationId xmlns:a16="http://schemas.microsoft.com/office/drawing/2014/main" id="{0B3B16BF-94DB-2845-BC9C-F4A2E58A4729}"/>
              </a:ext>
            </a:extLst>
          </p:cNvPr>
          <p:cNvSpPr txBox="1"/>
          <p:nvPr/>
        </p:nvSpPr>
        <p:spPr>
          <a:xfrm>
            <a:off x="6481082" y="5506471"/>
            <a:ext cx="2439761" cy="1200329"/>
          </a:xfrm>
          <a:prstGeom prst="rect">
            <a:avLst/>
          </a:prstGeom>
          <a:noFill/>
        </p:spPr>
        <p:txBody>
          <a:bodyPr wrap="square" rtlCol="0">
            <a:spAutoFit/>
          </a:bodyPr>
          <a:lstStyle/>
          <a:p>
            <a:r>
              <a:rPr lang="en-US" dirty="0"/>
              <a:t>The case when d</a:t>
            </a:r>
            <a:r>
              <a:rPr lang="en-US" baseline="-25000" dirty="0"/>
              <a:t>in</a:t>
            </a:r>
            <a:r>
              <a:rPr lang="en-US" dirty="0"/>
              <a:t> = 2. A single row in y plotted for every possible value of x</a:t>
            </a:r>
          </a:p>
        </p:txBody>
      </p:sp>
      <p:sp>
        <p:nvSpPr>
          <p:cNvPr id="13" name="Right Brace 12">
            <a:extLst>
              <a:ext uri="{FF2B5EF4-FFF2-40B4-BE49-F238E27FC236}">
                <a16:creationId xmlns:a16="http://schemas.microsoft.com/office/drawing/2014/main" id="{A2B697B2-6B0F-3A40-96B6-DB4A6DBEBAD8}"/>
              </a:ext>
            </a:extLst>
          </p:cNvPr>
          <p:cNvSpPr/>
          <p:nvPr/>
        </p:nvSpPr>
        <p:spPr>
          <a:xfrm>
            <a:off x="5902778" y="3320143"/>
            <a:ext cx="172811" cy="2717347"/>
          </a:xfrm>
          <a:prstGeom prst="rightBrace">
            <a:avLst>
              <a:gd name="adj1" fmla="val 17456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CD7B15E8-8CE7-EF45-8B97-CFBDDDDCFF8D}"/>
              </a:ext>
            </a:extLst>
          </p:cNvPr>
          <p:cNvSpPr txBox="1"/>
          <p:nvPr/>
        </p:nvSpPr>
        <p:spPr>
          <a:xfrm>
            <a:off x="6075589" y="4484914"/>
            <a:ext cx="586468" cy="369332"/>
          </a:xfrm>
          <a:prstGeom prst="rect">
            <a:avLst/>
          </a:prstGeom>
          <a:noFill/>
        </p:spPr>
        <p:txBody>
          <a:bodyPr wrap="square" rtlCol="0">
            <a:spAutoFit/>
          </a:bodyPr>
          <a:lstStyle/>
          <a:p>
            <a:r>
              <a:rPr lang="en-US" dirty="0"/>
              <a:t>d</a:t>
            </a:r>
            <a:r>
              <a:rPr lang="en-US" baseline="-25000" dirty="0"/>
              <a:t>in</a:t>
            </a:r>
          </a:p>
        </p:txBody>
      </p:sp>
      <p:sp>
        <p:nvSpPr>
          <p:cNvPr id="15" name="Right Brace 14">
            <a:extLst>
              <a:ext uri="{FF2B5EF4-FFF2-40B4-BE49-F238E27FC236}">
                <a16:creationId xmlns:a16="http://schemas.microsoft.com/office/drawing/2014/main" id="{A595AED9-46FF-574A-B6BD-832D2758A773}"/>
              </a:ext>
            </a:extLst>
          </p:cNvPr>
          <p:cNvSpPr/>
          <p:nvPr/>
        </p:nvSpPr>
        <p:spPr>
          <a:xfrm rot="10800000">
            <a:off x="766421" y="3320142"/>
            <a:ext cx="156143" cy="3211286"/>
          </a:xfrm>
          <a:prstGeom prst="rightBrace">
            <a:avLst>
              <a:gd name="adj1" fmla="val 17456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AF09A0CC-ED81-5945-B7C4-BFA149F02D0D}"/>
              </a:ext>
            </a:extLst>
          </p:cNvPr>
          <p:cNvSpPr txBox="1"/>
          <p:nvPr/>
        </p:nvSpPr>
        <p:spPr>
          <a:xfrm>
            <a:off x="299355" y="4741119"/>
            <a:ext cx="586468" cy="369332"/>
          </a:xfrm>
          <a:prstGeom prst="rect">
            <a:avLst/>
          </a:prstGeom>
          <a:noFill/>
        </p:spPr>
        <p:txBody>
          <a:bodyPr wrap="square" rtlCol="0">
            <a:spAutoFit/>
          </a:bodyPr>
          <a:lstStyle/>
          <a:p>
            <a:r>
              <a:rPr lang="en-US" dirty="0" err="1"/>
              <a:t>d</a:t>
            </a:r>
            <a:r>
              <a:rPr lang="en-US" baseline="-25000" dirty="0" err="1"/>
              <a:t>out</a:t>
            </a:r>
            <a:endParaRPr lang="en-US" baseline="-25000" dirty="0"/>
          </a:p>
        </p:txBody>
      </p:sp>
    </p:spTree>
    <p:extLst>
      <p:ext uri="{BB962C8B-B14F-4D97-AF65-F5344CB8AC3E}">
        <p14:creationId xmlns:p14="http://schemas.microsoft.com/office/powerpoint/2010/main" val="30135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a:t>
            </a:r>
            <a:r>
              <a:rPr lang="en-US" dirty="0" err="1"/>
              <a:t>perceptrons</a:t>
            </a:r>
            <a:endParaRPr lang="en-US" dirty="0"/>
          </a:p>
        </p:txBody>
      </p:sp>
      <p:sp>
        <p:nvSpPr>
          <p:cNvPr id="4" name="Content Placeholder 3"/>
          <p:cNvSpPr>
            <a:spLocks noGrp="1"/>
          </p:cNvSpPr>
          <p:nvPr>
            <p:ph idx="1"/>
          </p:nvPr>
        </p:nvSpPr>
        <p:spPr>
          <a:xfrm>
            <a:off x="628650" y="2226469"/>
            <a:ext cx="7886700" cy="510381"/>
          </a:xfrm>
        </p:spPr>
        <p:txBody>
          <a:bodyPr>
            <a:normAutofit fontScale="77500" lnSpcReduction="20000"/>
          </a:bodyPr>
          <a:lstStyle/>
          <a:p>
            <a:r>
              <a:rPr lang="en-US" dirty="0"/>
              <a:t>Key idea: build complex functions by composing </a:t>
            </a:r>
            <a:r>
              <a:rPr lang="en-US"/>
              <a:t>simple functions</a:t>
            </a:r>
            <a:endParaRPr lang="en-US" dirty="0"/>
          </a:p>
        </p:txBody>
      </p:sp>
      <p:sp>
        <p:nvSpPr>
          <p:cNvPr id="5" name="Rounded Rectangle 4"/>
          <p:cNvSpPr/>
          <p:nvPr/>
        </p:nvSpPr>
        <p:spPr>
          <a:xfrm>
            <a:off x="1282700" y="3041650"/>
            <a:ext cx="1016000" cy="749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f(x) = </a:t>
            </a:r>
            <a:r>
              <a:rPr lang="en-US" sz="1350" dirty="0" err="1"/>
              <a:t>Wx</a:t>
            </a:r>
            <a:endParaRPr lang="en-US" sz="1350" dirty="0"/>
          </a:p>
        </p:txBody>
      </p:sp>
      <p:sp>
        <p:nvSpPr>
          <p:cNvPr id="6" name="Rounded Rectangle 5"/>
          <p:cNvSpPr/>
          <p:nvPr/>
        </p:nvSpPr>
        <p:spPr>
          <a:xfrm>
            <a:off x="4349749" y="3041650"/>
            <a:ext cx="946151" cy="749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f(x) = </a:t>
            </a:r>
            <a:r>
              <a:rPr lang="en-US" sz="1350" dirty="0" err="1"/>
              <a:t>Wx</a:t>
            </a:r>
            <a:endParaRPr lang="en-US" sz="1350" dirty="0"/>
          </a:p>
        </p:txBody>
      </p:sp>
      <p:sp>
        <p:nvSpPr>
          <p:cNvPr id="7" name="Rounded Rectangle 6"/>
          <p:cNvSpPr/>
          <p:nvPr/>
        </p:nvSpPr>
        <p:spPr>
          <a:xfrm>
            <a:off x="7416800" y="3041650"/>
            <a:ext cx="952501" cy="749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f(x) = </a:t>
            </a:r>
            <a:r>
              <a:rPr lang="en-US" sz="1350" dirty="0" err="1"/>
              <a:t>Wx</a:t>
            </a:r>
            <a:endParaRPr lang="en-US" sz="1350" dirty="0"/>
          </a:p>
        </p:txBody>
      </p:sp>
      <p:sp>
        <p:nvSpPr>
          <p:cNvPr id="8" name="Rounded Rectangle 7"/>
          <p:cNvSpPr/>
          <p:nvPr/>
        </p:nvSpPr>
        <p:spPr>
          <a:xfrm>
            <a:off x="2781300" y="3041650"/>
            <a:ext cx="1016000" cy="749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g(x) = max(x,0)</a:t>
            </a:r>
            <a:endParaRPr lang="en-US" sz="1350" dirty="0"/>
          </a:p>
        </p:txBody>
      </p:sp>
      <p:sp>
        <p:nvSpPr>
          <p:cNvPr id="9" name="Rounded Rectangle 8"/>
          <p:cNvSpPr/>
          <p:nvPr/>
        </p:nvSpPr>
        <p:spPr>
          <a:xfrm>
            <a:off x="5807074" y="3041650"/>
            <a:ext cx="1016000" cy="749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g(x) = max(x,0)</a:t>
            </a:r>
            <a:endParaRPr lang="en-US" sz="1350"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400" y="4305300"/>
            <a:ext cx="2260600" cy="1695450"/>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0" y="4305300"/>
            <a:ext cx="2260600" cy="1695450"/>
          </a:xfrm>
          <a:prstGeom prst="rect">
            <a:avLst/>
          </a:prstGeom>
        </p:spPr>
      </p:pic>
      <p:sp>
        <p:nvSpPr>
          <p:cNvPr id="13" name="Right Arrow 12"/>
          <p:cNvSpPr/>
          <p:nvPr/>
        </p:nvSpPr>
        <p:spPr>
          <a:xfrm>
            <a:off x="2425700" y="3286124"/>
            <a:ext cx="228600" cy="260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3963986" y="3286124"/>
            <a:ext cx="228600" cy="260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p:cNvSpPr/>
          <p:nvPr/>
        </p:nvSpPr>
        <p:spPr>
          <a:xfrm>
            <a:off x="5453063" y="3286124"/>
            <a:ext cx="228600" cy="260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a:off x="6997700" y="3286124"/>
            <a:ext cx="228600" cy="260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93FBE07E-9DF8-2C4B-8268-F04D9215D428}"/>
              </a:ext>
            </a:extLst>
          </p:cNvPr>
          <p:cNvSpPr txBox="1"/>
          <p:nvPr/>
        </p:nvSpPr>
        <p:spPr>
          <a:xfrm>
            <a:off x="272143" y="3175781"/>
            <a:ext cx="388257" cy="369332"/>
          </a:xfrm>
          <a:prstGeom prst="rect">
            <a:avLst/>
          </a:prstGeom>
          <a:noFill/>
        </p:spPr>
        <p:txBody>
          <a:bodyPr wrap="square" rtlCol="0">
            <a:spAutoFit/>
          </a:bodyPr>
          <a:lstStyle/>
          <a:p>
            <a:r>
              <a:rPr lang="en-US" dirty="0"/>
              <a:t>x</a:t>
            </a:r>
          </a:p>
        </p:txBody>
      </p:sp>
      <p:sp>
        <p:nvSpPr>
          <p:cNvPr id="18" name="Right Arrow 17">
            <a:extLst>
              <a:ext uri="{FF2B5EF4-FFF2-40B4-BE49-F238E27FC236}">
                <a16:creationId xmlns:a16="http://schemas.microsoft.com/office/drawing/2014/main" id="{ACA7DC27-1F04-064B-A68A-C08527790AD4}"/>
              </a:ext>
            </a:extLst>
          </p:cNvPr>
          <p:cNvSpPr/>
          <p:nvPr/>
        </p:nvSpPr>
        <p:spPr>
          <a:xfrm>
            <a:off x="857250" y="3230271"/>
            <a:ext cx="228600" cy="260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Curved Left Arrow 18">
            <a:extLst>
              <a:ext uri="{FF2B5EF4-FFF2-40B4-BE49-F238E27FC236}">
                <a16:creationId xmlns:a16="http://schemas.microsoft.com/office/drawing/2014/main" id="{D965ACA1-3F6D-9345-9979-C9DCACF5F3CB}"/>
              </a:ext>
            </a:extLst>
          </p:cNvPr>
          <p:cNvSpPr/>
          <p:nvPr/>
        </p:nvSpPr>
        <p:spPr>
          <a:xfrm>
            <a:off x="2553494" y="3679372"/>
            <a:ext cx="677863" cy="1279980"/>
          </a:xfrm>
          <a:prstGeom prst="curved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Left Arrow 19">
            <a:extLst>
              <a:ext uri="{FF2B5EF4-FFF2-40B4-BE49-F238E27FC236}">
                <a16:creationId xmlns:a16="http://schemas.microsoft.com/office/drawing/2014/main" id="{6EA4FA58-041C-0549-ADA5-FC625D767B7C}"/>
              </a:ext>
            </a:extLst>
          </p:cNvPr>
          <p:cNvSpPr/>
          <p:nvPr/>
        </p:nvSpPr>
        <p:spPr>
          <a:xfrm>
            <a:off x="8220869" y="3490622"/>
            <a:ext cx="677863" cy="1279980"/>
          </a:xfrm>
          <a:prstGeom prst="curved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E20EF81E-7E79-A844-8BDD-C70B3E5A8888}"/>
              </a:ext>
            </a:extLst>
          </p:cNvPr>
          <p:cNvSpPr txBox="1"/>
          <p:nvPr/>
        </p:nvSpPr>
        <p:spPr>
          <a:xfrm>
            <a:off x="3247627" y="4095750"/>
            <a:ext cx="486966" cy="369332"/>
          </a:xfrm>
          <a:prstGeom prst="rect">
            <a:avLst/>
          </a:prstGeom>
          <a:noFill/>
        </p:spPr>
        <p:txBody>
          <a:bodyPr wrap="square" rtlCol="0">
            <a:spAutoFit/>
          </a:bodyPr>
          <a:lstStyle/>
          <a:p>
            <a:r>
              <a:rPr lang="en-US" dirty="0"/>
              <a:t>z</a:t>
            </a:r>
          </a:p>
        </p:txBody>
      </p:sp>
      <p:sp>
        <p:nvSpPr>
          <p:cNvPr id="22" name="TextBox 21">
            <a:extLst>
              <a:ext uri="{FF2B5EF4-FFF2-40B4-BE49-F238E27FC236}">
                <a16:creationId xmlns:a16="http://schemas.microsoft.com/office/drawing/2014/main" id="{427BB9D1-706A-FA4D-839F-9F4608BD2299}"/>
              </a:ext>
            </a:extLst>
          </p:cNvPr>
          <p:cNvSpPr txBox="1"/>
          <p:nvPr/>
        </p:nvSpPr>
        <p:spPr>
          <a:xfrm>
            <a:off x="1085850" y="5921829"/>
            <a:ext cx="1695450" cy="923330"/>
          </a:xfrm>
          <a:prstGeom prst="rect">
            <a:avLst/>
          </a:prstGeom>
          <a:noFill/>
        </p:spPr>
        <p:txBody>
          <a:bodyPr wrap="square" rtlCol="0">
            <a:spAutoFit/>
          </a:bodyPr>
          <a:lstStyle/>
          <a:p>
            <a:pPr algn="ctr"/>
            <a:r>
              <a:rPr lang="en-US" dirty="0"/>
              <a:t>1 row of z plotted for every value of x</a:t>
            </a:r>
          </a:p>
        </p:txBody>
      </p:sp>
      <p:sp>
        <p:nvSpPr>
          <p:cNvPr id="23" name="TextBox 22">
            <a:extLst>
              <a:ext uri="{FF2B5EF4-FFF2-40B4-BE49-F238E27FC236}">
                <a16:creationId xmlns:a16="http://schemas.microsoft.com/office/drawing/2014/main" id="{7645F3E5-F206-C44D-A3D5-398798BDA3D1}"/>
              </a:ext>
            </a:extLst>
          </p:cNvPr>
          <p:cNvSpPr txBox="1"/>
          <p:nvPr/>
        </p:nvSpPr>
        <p:spPr>
          <a:xfrm>
            <a:off x="6525419" y="5861191"/>
            <a:ext cx="1695450" cy="923330"/>
          </a:xfrm>
          <a:prstGeom prst="rect">
            <a:avLst/>
          </a:prstGeom>
          <a:noFill/>
        </p:spPr>
        <p:txBody>
          <a:bodyPr wrap="square" rtlCol="0">
            <a:spAutoFit/>
          </a:bodyPr>
          <a:lstStyle/>
          <a:p>
            <a:pPr algn="ctr"/>
            <a:r>
              <a:rPr lang="en-US" dirty="0"/>
              <a:t>1 row of y plotted for every value of x</a:t>
            </a:r>
          </a:p>
        </p:txBody>
      </p:sp>
      <p:sp>
        <p:nvSpPr>
          <p:cNvPr id="24" name="TextBox 23">
            <a:extLst>
              <a:ext uri="{FF2B5EF4-FFF2-40B4-BE49-F238E27FC236}">
                <a16:creationId xmlns:a16="http://schemas.microsoft.com/office/drawing/2014/main" id="{76A88D43-F362-2642-89DC-0F621B748C4F}"/>
              </a:ext>
            </a:extLst>
          </p:cNvPr>
          <p:cNvSpPr txBox="1"/>
          <p:nvPr/>
        </p:nvSpPr>
        <p:spPr>
          <a:xfrm>
            <a:off x="8369301" y="3944359"/>
            <a:ext cx="529431" cy="375003"/>
          </a:xfrm>
          <a:prstGeom prst="rect">
            <a:avLst/>
          </a:prstGeom>
          <a:noFill/>
        </p:spPr>
        <p:txBody>
          <a:bodyPr wrap="square" rtlCol="0">
            <a:spAutoFit/>
          </a:bodyPr>
          <a:lstStyle/>
          <a:p>
            <a:pPr algn="r"/>
            <a:r>
              <a:rPr lang="en-US" dirty="0"/>
              <a:t>y</a:t>
            </a:r>
          </a:p>
        </p:txBody>
      </p:sp>
    </p:spTree>
    <p:extLst>
      <p:ext uri="{BB962C8B-B14F-4D97-AF65-F5344CB8AC3E}">
        <p14:creationId xmlns:p14="http://schemas.microsoft.com/office/powerpoint/2010/main" val="22060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0F1C-87BF-A24E-9CB1-CE51CB8E043F}"/>
              </a:ext>
            </a:extLst>
          </p:cNvPr>
          <p:cNvSpPr>
            <a:spLocks noGrp="1"/>
          </p:cNvSpPr>
          <p:nvPr>
            <p:ph type="title"/>
          </p:nvPr>
        </p:nvSpPr>
        <p:spPr/>
        <p:txBody>
          <a:bodyPr/>
          <a:lstStyle/>
          <a:p>
            <a:r>
              <a:rPr lang="en-US" dirty="0"/>
              <a:t>Multilayer perceptron on images</a:t>
            </a:r>
          </a:p>
        </p:txBody>
      </p:sp>
      <p:sp>
        <p:nvSpPr>
          <p:cNvPr id="21" name="Content Placeholder 20">
            <a:extLst>
              <a:ext uri="{FF2B5EF4-FFF2-40B4-BE49-F238E27FC236}">
                <a16:creationId xmlns:a16="http://schemas.microsoft.com/office/drawing/2014/main" id="{B0B2C0D6-8883-4746-BF5C-F2CCBFB4F31C}"/>
              </a:ext>
            </a:extLst>
          </p:cNvPr>
          <p:cNvSpPr>
            <a:spLocks noGrp="1"/>
          </p:cNvSpPr>
          <p:nvPr>
            <p:ph idx="1"/>
          </p:nvPr>
        </p:nvSpPr>
        <p:spPr/>
        <p:txBody>
          <a:bodyPr/>
          <a:lstStyle/>
          <a:p>
            <a:r>
              <a:rPr lang="en-US" dirty="0"/>
              <a:t>An example network for cat vs dog</a:t>
            </a:r>
          </a:p>
        </p:txBody>
      </p:sp>
      <p:cxnSp>
        <p:nvCxnSpPr>
          <p:cNvPr id="6" name="Straight Arrow Connector 5">
            <a:extLst>
              <a:ext uri="{FF2B5EF4-FFF2-40B4-BE49-F238E27FC236}">
                <a16:creationId xmlns:a16="http://schemas.microsoft.com/office/drawing/2014/main" id="{2D6A7279-1385-284E-BA14-AD04BE3D2391}"/>
              </a:ext>
            </a:extLst>
          </p:cNvPr>
          <p:cNvCxnSpPr/>
          <p:nvPr/>
        </p:nvCxnSpPr>
        <p:spPr>
          <a:xfrm>
            <a:off x="182853" y="4502150"/>
            <a:ext cx="115041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14C7796-A2E9-8F40-8DA6-8C623D7E8C7F}"/>
              </a:ext>
            </a:extLst>
          </p:cNvPr>
          <p:cNvCxnSpPr/>
          <p:nvPr/>
        </p:nvCxnSpPr>
        <p:spPr>
          <a:xfrm>
            <a:off x="1498363" y="3253336"/>
            <a:ext cx="0" cy="11638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78A60A-E1FB-DC48-92BF-510D5B976D27}"/>
              </a:ext>
            </a:extLst>
          </p:cNvPr>
          <p:cNvSpPr txBox="1"/>
          <p:nvPr/>
        </p:nvSpPr>
        <p:spPr>
          <a:xfrm>
            <a:off x="-228836" y="4502150"/>
            <a:ext cx="1727200" cy="300082"/>
          </a:xfrm>
          <a:prstGeom prst="rect">
            <a:avLst/>
          </a:prstGeom>
          <a:noFill/>
        </p:spPr>
        <p:txBody>
          <a:bodyPr wrap="square" rtlCol="0">
            <a:spAutoFit/>
          </a:bodyPr>
          <a:lstStyle/>
          <a:p>
            <a:pPr algn="ctr"/>
            <a:r>
              <a:rPr lang="en-US" sz="1350" dirty="0"/>
              <a:t>256</a:t>
            </a:r>
          </a:p>
        </p:txBody>
      </p:sp>
      <p:sp>
        <p:nvSpPr>
          <p:cNvPr id="9" name="TextBox 8">
            <a:extLst>
              <a:ext uri="{FF2B5EF4-FFF2-40B4-BE49-F238E27FC236}">
                <a16:creationId xmlns:a16="http://schemas.microsoft.com/office/drawing/2014/main" id="{EC1A1870-71E4-A744-B391-76CC5C812EEA}"/>
              </a:ext>
            </a:extLst>
          </p:cNvPr>
          <p:cNvSpPr txBox="1"/>
          <p:nvPr/>
        </p:nvSpPr>
        <p:spPr>
          <a:xfrm>
            <a:off x="867107" y="3558277"/>
            <a:ext cx="1727200" cy="300082"/>
          </a:xfrm>
          <a:prstGeom prst="rect">
            <a:avLst/>
          </a:prstGeom>
          <a:noFill/>
        </p:spPr>
        <p:txBody>
          <a:bodyPr wrap="square" rtlCol="0">
            <a:spAutoFit/>
          </a:bodyPr>
          <a:lstStyle/>
          <a:p>
            <a:pPr algn="ctr"/>
            <a:r>
              <a:rPr lang="en-US" sz="1350" dirty="0"/>
              <a:t>256</a:t>
            </a:r>
          </a:p>
        </p:txBody>
      </p:sp>
      <p:pic>
        <p:nvPicPr>
          <p:cNvPr id="10" name="Picture 9">
            <a:extLst>
              <a:ext uri="{FF2B5EF4-FFF2-40B4-BE49-F238E27FC236}">
                <a16:creationId xmlns:a16="http://schemas.microsoft.com/office/drawing/2014/main" id="{786F73B7-6F2D-9C4C-80A2-E86F03B9667C}"/>
              </a:ext>
            </a:extLst>
          </p:cNvPr>
          <p:cNvPicPr>
            <a:picLocks noChangeAspect="1"/>
          </p:cNvPicPr>
          <p:nvPr/>
        </p:nvPicPr>
        <p:blipFill>
          <a:blip r:embed="rId2">
            <a:grayscl/>
          </a:blip>
          <a:stretch>
            <a:fillRect/>
          </a:stretch>
        </p:blipFill>
        <p:spPr>
          <a:xfrm>
            <a:off x="182853" y="3253336"/>
            <a:ext cx="1150410" cy="1163880"/>
          </a:xfrm>
          <a:prstGeom prst="rect">
            <a:avLst/>
          </a:prstGeom>
        </p:spPr>
      </p:pic>
      <p:sp>
        <p:nvSpPr>
          <p:cNvPr id="11" name="Rectangle 10">
            <a:extLst>
              <a:ext uri="{FF2B5EF4-FFF2-40B4-BE49-F238E27FC236}">
                <a16:creationId xmlns:a16="http://schemas.microsoft.com/office/drawing/2014/main" id="{3195AD68-232B-8D4A-97EB-C56C36879540}"/>
              </a:ext>
            </a:extLst>
          </p:cNvPr>
          <p:cNvSpPr/>
          <p:nvPr/>
        </p:nvSpPr>
        <p:spPr>
          <a:xfrm>
            <a:off x="2922415" y="2183492"/>
            <a:ext cx="152400" cy="337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Brace 11">
            <a:extLst>
              <a:ext uri="{FF2B5EF4-FFF2-40B4-BE49-F238E27FC236}">
                <a16:creationId xmlns:a16="http://schemas.microsoft.com/office/drawing/2014/main" id="{43151BF7-C1C6-0B48-AEFD-4F191AA5830F}"/>
              </a:ext>
            </a:extLst>
          </p:cNvPr>
          <p:cNvSpPr/>
          <p:nvPr/>
        </p:nvSpPr>
        <p:spPr>
          <a:xfrm>
            <a:off x="3214515" y="2234292"/>
            <a:ext cx="279401" cy="3327400"/>
          </a:xfrm>
          <a:prstGeom prst="rightBrace">
            <a:avLst>
              <a:gd name="adj1" fmla="val 501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3" name="TextBox 12">
            <a:extLst>
              <a:ext uri="{FF2B5EF4-FFF2-40B4-BE49-F238E27FC236}">
                <a16:creationId xmlns:a16="http://schemas.microsoft.com/office/drawing/2014/main" id="{FF3DC200-AB9A-F44B-BF49-8223AF9FDDD2}"/>
              </a:ext>
            </a:extLst>
          </p:cNvPr>
          <p:cNvSpPr txBox="1"/>
          <p:nvPr/>
        </p:nvSpPr>
        <p:spPr>
          <a:xfrm>
            <a:off x="3493916" y="3675618"/>
            <a:ext cx="977900" cy="461665"/>
          </a:xfrm>
          <a:prstGeom prst="rect">
            <a:avLst/>
          </a:prstGeom>
          <a:noFill/>
        </p:spPr>
        <p:txBody>
          <a:bodyPr wrap="square" rtlCol="0">
            <a:spAutoFit/>
          </a:bodyPr>
          <a:lstStyle/>
          <a:p>
            <a:r>
              <a:rPr lang="en-US" sz="2400" dirty="0"/>
              <a:t>65K</a:t>
            </a:r>
          </a:p>
        </p:txBody>
      </p:sp>
      <p:sp>
        <p:nvSpPr>
          <p:cNvPr id="14" name="Right Arrow 13">
            <a:extLst>
              <a:ext uri="{FF2B5EF4-FFF2-40B4-BE49-F238E27FC236}">
                <a16:creationId xmlns:a16="http://schemas.microsoft.com/office/drawing/2014/main" id="{EDF4EA18-5F88-EE44-B231-B10339726642}"/>
              </a:ext>
            </a:extLst>
          </p:cNvPr>
          <p:cNvSpPr/>
          <p:nvPr/>
        </p:nvSpPr>
        <p:spPr>
          <a:xfrm>
            <a:off x="1910053" y="3449419"/>
            <a:ext cx="963655" cy="562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Reshape</a:t>
            </a:r>
          </a:p>
        </p:txBody>
      </p:sp>
      <p:sp>
        <p:nvSpPr>
          <p:cNvPr id="16" name="Right Arrow 15">
            <a:extLst>
              <a:ext uri="{FF2B5EF4-FFF2-40B4-BE49-F238E27FC236}">
                <a16:creationId xmlns:a16="http://schemas.microsoft.com/office/drawing/2014/main" id="{363BC363-717F-FA4F-82E8-7071E8CBDBEF}"/>
              </a:ext>
            </a:extLst>
          </p:cNvPr>
          <p:cNvSpPr/>
          <p:nvPr/>
        </p:nvSpPr>
        <p:spPr>
          <a:xfrm>
            <a:off x="4093237" y="3210539"/>
            <a:ext cx="963655" cy="1249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Linear + </a:t>
            </a:r>
            <a:r>
              <a:rPr lang="en-US" sz="1350" dirty="0" err="1"/>
              <a:t>ReLU</a:t>
            </a:r>
            <a:endParaRPr lang="en-US" sz="1350" dirty="0"/>
          </a:p>
        </p:txBody>
      </p:sp>
      <p:sp>
        <p:nvSpPr>
          <p:cNvPr id="17" name="Rectangle 16">
            <a:extLst>
              <a:ext uri="{FF2B5EF4-FFF2-40B4-BE49-F238E27FC236}">
                <a16:creationId xmlns:a16="http://schemas.microsoft.com/office/drawing/2014/main" id="{A6C9F943-247B-F84E-8A28-91C3F9A1AD28}"/>
              </a:ext>
            </a:extLst>
          </p:cNvPr>
          <p:cNvSpPr/>
          <p:nvPr/>
        </p:nvSpPr>
        <p:spPr>
          <a:xfrm>
            <a:off x="5164911" y="2520372"/>
            <a:ext cx="169128" cy="2629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F145DB81-941C-1D4F-A335-544D306CC084}"/>
              </a:ext>
            </a:extLst>
          </p:cNvPr>
          <p:cNvSpPr/>
          <p:nvPr/>
        </p:nvSpPr>
        <p:spPr>
          <a:xfrm>
            <a:off x="6617579" y="3284086"/>
            <a:ext cx="169128" cy="1249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ight Arrow 18">
            <a:extLst>
              <a:ext uri="{FF2B5EF4-FFF2-40B4-BE49-F238E27FC236}">
                <a16:creationId xmlns:a16="http://schemas.microsoft.com/office/drawing/2014/main" id="{56B87F61-4D4A-0F42-9BB4-B875E1B88AEB}"/>
              </a:ext>
            </a:extLst>
          </p:cNvPr>
          <p:cNvSpPr/>
          <p:nvPr/>
        </p:nvSpPr>
        <p:spPr>
          <a:xfrm>
            <a:off x="5522805" y="3273255"/>
            <a:ext cx="963655" cy="1249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Linear + </a:t>
            </a:r>
            <a:r>
              <a:rPr lang="en-US" sz="1350" dirty="0" err="1"/>
              <a:t>ReLU</a:t>
            </a:r>
            <a:endParaRPr lang="en-US" sz="1350" dirty="0"/>
          </a:p>
        </p:txBody>
      </p:sp>
      <p:sp>
        <p:nvSpPr>
          <p:cNvPr id="22" name="Right Arrow 21">
            <a:extLst>
              <a:ext uri="{FF2B5EF4-FFF2-40B4-BE49-F238E27FC236}">
                <a16:creationId xmlns:a16="http://schemas.microsoft.com/office/drawing/2014/main" id="{C347B92F-DD24-5045-B7B4-F8E28CDDD5EB}"/>
              </a:ext>
            </a:extLst>
          </p:cNvPr>
          <p:cNvSpPr/>
          <p:nvPr/>
        </p:nvSpPr>
        <p:spPr>
          <a:xfrm>
            <a:off x="6893580" y="3284086"/>
            <a:ext cx="1020333" cy="12447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Linear + sigmoid</a:t>
            </a:r>
          </a:p>
        </p:txBody>
      </p:sp>
      <p:sp>
        <p:nvSpPr>
          <p:cNvPr id="23" name="TextBox 22">
            <a:extLst>
              <a:ext uri="{FF2B5EF4-FFF2-40B4-BE49-F238E27FC236}">
                <a16:creationId xmlns:a16="http://schemas.microsoft.com/office/drawing/2014/main" id="{C2CE476A-C7A4-9548-97F1-25864309908E}"/>
              </a:ext>
            </a:extLst>
          </p:cNvPr>
          <p:cNvSpPr txBox="1"/>
          <p:nvPr/>
        </p:nvSpPr>
        <p:spPr>
          <a:xfrm>
            <a:off x="8070247" y="3675618"/>
            <a:ext cx="890900" cy="646331"/>
          </a:xfrm>
          <a:prstGeom prst="rect">
            <a:avLst/>
          </a:prstGeom>
          <a:noFill/>
        </p:spPr>
        <p:txBody>
          <a:bodyPr wrap="square" rtlCol="0">
            <a:spAutoFit/>
          </a:bodyPr>
          <a:lstStyle/>
          <a:p>
            <a:r>
              <a:rPr lang="en-US" dirty="0"/>
              <a:t>p(dog | image)</a:t>
            </a:r>
          </a:p>
        </p:txBody>
      </p:sp>
      <p:sp>
        <p:nvSpPr>
          <p:cNvPr id="24" name="TextBox 23">
            <a:extLst>
              <a:ext uri="{FF2B5EF4-FFF2-40B4-BE49-F238E27FC236}">
                <a16:creationId xmlns:a16="http://schemas.microsoft.com/office/drawing/2014/main" id="{C4AFEE07-828A-484D-92D0-C95CD72E0DC7}"/>
              </a:ext>
            </a:extLst>
          </p:cNvPr>
          <p:cNvSpPr txBox="1"/>
          <p:nvPr/>
        </p:nvSpPr>
        <p:spPr>
          <a:xfrm>
            <a:off x="4735286" y="5150178"/>
            <a:ext cx="1088571" cy="369332"/>
          </a:xfrm>
          <a:prstGeom prst="rect">
            <a:avLst/>
          </a:prstGeom>
          <a:noFill/>
        </p:spPr>
        <p:txBody>
          <a:bodyPr wrap="square" rtlCol="0">
            <a:spAutoFit/>
          </a:bodyPr>
          <a:lstStyle/>
          <a:p>
            <a:pPr algn="ctr"/>
            <a:r>
              <a:rPr lang="en-US" dirty="0"/>
              <a:t>1024</a:t>
            </a:r>
          </a:p>
        </p:txBody>
      </p:sp>
      <p:sp>
        <p:nvSpPr>
          <p:cNvPr id="25" name="TextBox 24">
            <a:extLst>
              <a:ext uri="{FF2B5EF4-FFF2-40B4-BE49-F238E27FC236}">
                <a16:creationId xmlns:a16="http://schemas.microsoft.com/office/drawing/2014/main" id="{889A99BE-4A2E-754C-B078-1A378F52290D}"/>
              </a:ext>
            </a:extLst>
          </p:cNvPr>
          <p:cNvSpPr txBox="1"/>
          <p:nvPr/>
        </p:nvSpPr>
        <p:spPr>
          <a:xfrm>
            <a:off x="6148167" y="4502150"/>
            <a:ext cx="1088571" cy="369332"/>
          </a:xfrm>
          <a:prstGeom prst="rect">
            <a:avLst/>
          </a:prstGeom>
          <a:noFill/>
        </p:spPr>
        <p:txBody>
          <a:bodyPr wrap="square" rtlCol="0">
            <a:spAutoFit/>
          </a:bodyPr>
          <a:lstStyle/>
          <a:p>
            <a:pPr algn="ctr"/>
            <a:r>
              <a:rPr lang="en-US" dirty="0"/>
              <a:t>32</a:t>
            </a:r>
          </a:p>
        </p:txBody>
      </p:sp>
    </p:spTree>
    <p:extLst>
      <p:ext uri="{BB962C8B-B14F-4D97-AF65-F5344CB8AC3E}">
        <p14:creationId xmlns:p14="http://schemas.microsoft.com/office/powerpoint/2010/main" val="332817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875C-908A-E449-9793-8B0E634AE03E}"/>
              </a:ext>
            </a:extLst>
          </p:cNvPr>
          <p:cNvSpPr>
            <a:spLocks noGrp="1"/>
          </p:cNvSpPr>
          <p:nvPr>
            <p:ph type="title"/>
          </p:nvPr>
        </p:nvSpPr>
        <p:spPr/>
        <p:txBody>
          <a:bodyPr/>
          <a:lstStyle/>
          <a:p>
            <a:r>
              <a:rPr lang="en-US" dirty="0"/>
              <a:t>The linear function</a:t>
            </a:r>
          </a:p>
        </p:txBody>
      </p:sp>
      <p:sp>
        <p:nvSpPr>
          <p:cNvPr id="3" name="Content Placeholder 2">
            <a:extLst>
              <a:ext uri="{FF2B5EF4-FFF2-40B4-BE49-F238E27FC236}">
                <a16:creationId xmlns:a16="http://schemas.microsoft.com/office/drawing/2014/main" id="{EAE0FA88-B588-E549-BDF3-A46A9EFB4FAC}"/>
              </a:ext>
            </a:extLst>
          </p:cNvPr>
          <p:cNvSpPr>
            <a:spLocks noGrp="1"/>
          </p:cNvSpPr>
          <p:nvPr>
            <p:ph idx="1"/>
          </p:nvPr>
        </p:nvSpPr>
        <p:spPr/>
        <p:txBody>
          <a:bodyPr/>
          <a:lstStyle/>
          <a:p>
            <a:r>
              <a:rPr lang="en-US" dirty="0"/>
              <a:t>y = </a:t>
            </a:r>
            <a:r>
              <a:rPr lang="en-US" dirty="0" err="1"/>
              <a:t>Wx</a:t>
            </a:r>
            <a:r>
              <a:rPr lang="en-US" dirty="0"/>
              <a:t> + b</a:t>
            </a:r>
          </a:p>
          <a:p>
            <a:r>
              <a:rPr lang="en-US" dirty="0"/>
              <a:t>How many parameters does a linear function have?</a:t>
            </a:r>
          </a:p>
        </p:txBody>
      </p:sp>
      <p:sp>
        <p:nvSpPr>
          <p:cNvPr id="4" name="Rectangle 3">
            <a:extLst>
              <a:ext uri="{FF2B5EF4-FFF2-40B4-BE49-F238E27FC236}">
                <a16:creationId xmlns:a16="http://schemas.microsoft.com/office/drawing/2014/main" id="{87574B87-C0A6-BF44-92CE-48CCB1608F6A}"/>
              </a:ext>
            </a:extLst>
          </p:cNvPr>
          <p:cNvSpPr/>
          <p:nvPr/>
        </p:nvSpPr>
        <p:spPr>
          <a:xfrm>
            <a:off x="1036864" y="3320143"/>
            <a:ext cx="258536" cy="3211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8F9472A-6902-624B-9FDF-F407B12882FC}"/>
              </a:ext>
            </a:extLst>
          </p:cNvPr>
          <p:cNvSpPr txBox="1"/>
          <p:nvPr/>
        </p:nvSpPr>
        <p:spPr>
          <a:xfrm>
            <a:off x="1578429" y="4571843"/>
            <a:ext cx="707572" cy="707886"/>
          </a:xfrm>
          <a:prstGeom prst="rect">
            <a:avLst/>
          </a:prstGeom>
          <a:noFill/>
        </p:spPr>
        <p:txBody>
          <a:bodyPr wrap="square" rtlCol="0">
            <a:spAutoFit/>
          </a:bodyPr>
          <a:lstStyle/>
          <a:p>
            <a:r>
              <a:rPr lang="en-US" sz="4000" dirty="0"/>
              <a:t>=</a:t>
            </a:r>
          </a:p>
        </p:txBody>
      </p:sp>
      <p:sp>
        <p:nvSpPr>
          <p:cNvPr id="6" name="Rectangle 5">
            <a:extLst>
              <a:ext uri="{FF2B5EF4-FFF2-40B4-BE49-F238E27FC236}">
                <a16:creationId xmlns:a16="http://schemas.microsoft.com/office/drawing/2014/main" id="{5CDB611C-69CC-C04B-BDBF-9084BDCE9953}"/>
              </a:ext>
            </a:extLst>
          </p:cNvPr>
          <p:cNvSpPr/>
          <p:nvPr/>
        </p:nvSpPr>
        <p:spPr>
          <a:xfrm>
            <a:off x="2529568" y="3320143"/>
            <a:ext cx="2717346" cy="32112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903C6E-5DB3-D645-9AE5-844C64F88047}"/>
              </a:ext>
            </a:extLst>
          </p:cNvPr>
          <p:cNvSpPr/>
          <p:nvPr/>
        </p:nvSpPr>
        <p:spPr>
          <a:xfrm rot="5400000">
            <a:off x="4256993" y="4553631"/>
            <a:ext cx="2717346" cy="25037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A62C08-83CA-984D-B38F-AEEA481A179B}"/>
              </a:ext>
            </a:extLst>
          </p:cNvPr>
          <p:cNvSpPr/>
          <p:nvPr/>
        </p:nvSpPr>
        <p:spPr>
          <a:xfrm>
            <a:off x="1034143" y="3516086"/>
            <a:ext cx="250371" cy="261257"/>
          </a:xfrm>
          <a:prstGeom prst="rect">
            <a:avLst/>
          </a:prstGeom>
          <a:noFill/>
          <a:effectLst>
            <a:glow rad="1270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25E315-27E9-894C-92F1-7927339395F2}"/>
              </a:ext>
            </a:extLst>
          </p:cNvPr>
          <p:cNvSpPr/>
          <p:nvPr/>
        </p:nvSpPr>
        <p:spPr>
          <a:xfrm>
            <a:off x="2546577" y="3516086"/>
            <a:ext cx="2700337" cy="261257"/>
          </a:xfrm>
          <a:prstGeom prst="rect">
            <a:avLst/>
          </a:prstGeom>
          <a:noFill/>
          <a:effectLst>
            <a:glow rad="1270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8BCEBD-326C-5C4A-93B7-8419AC0A9709}"/>
              </a:ext>
            </a:extLst>
          </p:cNvPr>
          <p:cNvSpPr/>
          <p:nvPr/>
        </p:nvSpPr>
        <p:spPr>
          <a:xfrm rot="5400000">
            <a:off x="4270940" y="4556693"/>
            <a:ext cx="2700337" cy="261257"/>
          </a:xfrm>
          <a:prstGeom prst="rect">
            <a:avLst/>
          </a:prstGeom>
          <a:noFill/>
          <a:effectLst>
            <a:glow rad="127000">
              <a:schemeClr val="accent2">
                <a:satMod val="17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DF6324-4AF8-2947-A997-E6ACDCE81B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1082" y="3777343"/>
            <a:ext cx="2260600" cy="1695450"/>
          </a:xfrm>
          <a:prstGeom prst="rect">
            <a:avLst/>
          </a:prstGeom>
        </p:spPr>
      </p:pic>
      <p:sp>
        <p:nvSpPr>
          <p:cNvPr id="12" name="TextBox 11">
            <a:extLst>
              <a:ext uri="{FF2B5EF4-FFF2-40B4-BE49-F238E27FC236}">
                <a16:creationId xmlns:a16="http://schemas.microsoft.com/office/drawing/2014/main" id="{0B3B16BF-94DB-2845-BC9C-F4A2E58A4729}"/>
              </a:ext>
            </a:extLst>
          </p:cNvPr>
          <p:cNvSpPr txBox="1"/>
          <p:nvPr/>
        </p:nvSpPr>
        <p:spPr>
          <a:xfrm>
            <a:off x="6481082" y="5506471"/>
            <a:ext cx="2439761" cy="1200329"/>
          </a:xfrm>
          <a:prstGeom prst="rect">
            <a:avLst/>
          </a:prstGeom>
          <a:noFill/>
        </p:spPr>
        <p:txBody>
          <a:bodyPr wrap="square" rtlCol="0">
            <a:spAutoFit/>
          </a:bodyPr>
          <a:lstStyle/>
          <a:p>
            <a:r>
              <a:rPr lang="en-US" dirty="0"/>
              <a:t>The case when d</a:t>
            </a:r>
            <a:r>
              <a:rPr lang="en-US" baseline="-25000" dirty="0"/>
              <a:t>in</a:t>
            </a:r>
            <a:r>
              <a:rPr lang="en-US" dirty="0"/>
              <a:t> = 2. A single row in y plotted for every possible value of x</a:t>
            </a:r>
          </a:p>
        </p:txBody>
      </p:sp>
      <p:sp>
        <p:nvSpPr>
          <p:cNvPr id="13" name="Right Brace 12">
            <a:extLst>
              <a:ext uri="{FF2B5EF4-FFF2-40B4-BE49-F238E27FC236}">
                <a16:creationId xmlns:a16="http://schemas.microsoft.com/office/drawing/2014/main" id="{A2B697B2-6B0F-3A40-96B6-DB4A6DBEBAD8}"/>
              </a:ext>
            </a:extLst>
          </p:cNvPr>
          <p:cNvSpPr/>
          <p:nvPr/>
        </p:nvSpPr>
        <p:spPr>
          <a:xfrm>
            <a:off x="5902778" y="3320143"/>
            <a:ext cx="172811" cy="2717347"/>
          </a:xfrm>
          <a:prstGeom prst="rightBrace">
            <a:avLst>
              <a:gd name="adj1" fmla="val 17456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CD7B15E8-8CE7-EF45-8B97-CFBDDDDCFF8D}"/>
              </a:ext>
            </a:extLst>
          </p:cNvPr>
          <p:cNvSpPr txBox="1"/>
          <p:nvPr/>
        </p:nvSpPr>
        <p:spPr>
          <a:xfrm>
            <a:off x="6075589" y="4484914"/>
            <a:ext cx="586468" cy="369332"/>
          </a:xfrm>
          <a:prstGeom prst="rect">
            <a:avLst/>
          </a:prstGeom>
          <a:noFill/>
        </p:spPr>
        <p:txBody>
          <a:bodyPr wrap="square" rtlCol="0">
            <a:spAutoFit/>
          </a:bodyPr>
          <a:lstStyle/>
          <a:p>
            <a:r>
              <a:rPr lang="en-US" dirty="0"/>
              <a:t>d</a:t>
            </a:r>
            <a:r>
              <a:rPr lang="en-US" baseline="-25000" dirty="0"/>
              <a:t>in</a:t>
            </a:r>
          </a:p>
        </p:txBody>
      </p:sp>
      <p:sp>
        <p:nvSpPr>
          <p:cNvPr id="15" name="Right Brace 14">
            <a:extLst>
              <a:ext uri="{FF2B5EF4-FFF2-40B4-BE49-F238E27FC236}">
                <a16:creationId xmlns:a16="http://schemas.microsoft.com/office/drawing/2014/main" id="{A595AED9-46FF-574A-B6BD-832D2758A773}"/>
              </a:ext>
            </a:extLst>
          </p:cNvPr>
          <p:cNvSpPr/>
          <p:nvPr/>
        </p:nvSpPr>
        <p:spPr>
          <a:xfrm rot="10800000">
            <a:off x="766421" y="3320142"/>
            <a:ext cx="156143" cy="3211286"/>
          </a:xfrm>
          <a:prstGeom prst="rightBrace">
            <a:avLst>
              <a:gd name="adj1" fmla="val 17456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AF09A0CC-ED81-5945-B7C4-BFA149F02D0D}"/>
              </a:ext>
            </a:extLst>
          </p:cNvPr>
          <p:cNvSpPr txBox="1"/>
          <p:nvPr/>
        </p:nvSpPr>
        <p:spPr>
          <a:xfrm>
            <a:off x="299355" y="4741119"/>
            <a:ext cx="586468" cy="369332"/>
          </a:xfrm>
          <a:prstGeom prst="rect">
            <a:avLst/>
          </a:prstGeom>
          <a:noFill/>
        </p:spPr>
        <p:txBody>
          <a:bodyPr wrap="square" rtlCol="0">
            <a:spAutoFit/>
          </a:bodyPr>
          <a:lstStyle/>
          <a:p>
            <a:r>
              <a:rPr lang="en-US" dirty="0" err="1"/>
              <a:t>d</a:t>
            </a:r>
            <a:r>
              <a:rPr lang="en-US" baseline="-25000" dirty="0" err="1"/>
              <a:t>out</a:t>
            </a:r>
            <a:endParaRPr lang="en-US" baseline="-25000" dirty="0"/>
          </a:p>
        </p:txBody>
      </p:sp>
    </p:spTree>
    <p:extLst>
      <p:ext uri="{BB962C8B-B14F-4D97-AF65-F5344CB8AC3E}">
        <p14:creationId xmlns:p14="http://schemas.microsoft.com/office/powerpoint/2010/main" val="379226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linear function for images</a:t>
            </a:r>
          </a:p>
        </p:txBody>
      </p:sp>
      <p:sp>
        <p:nvSpPr>
          <p:cNvPr id="13" name="Rectangle 12"/>
          <p:cNvSpPr/>
          <p:nvPr/>
        </p:nvSpPr>
        <p:spPr>
          <a:xfrm>
            <a:off x="6223000" y="2292350"/>
            <a:ext cx="152400" cy="337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ight Brace 19"/>
          <p:cNvSpPr/>
          <p:nvPr/>
        </p:nvSpPr>
        <p:spPr>
          <a:xfrm>
            <a:off x="6515100" y="2343150"/>
            <a:ext cx="279401" cy="3327400"/>
          </a:xfrm>
          <a:prstGeom prst="rightBrace">
            <a:avLst>
              <a:gd name="adj1" fmla="val 501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1" name="TextBox 20"/>
          <p:cNvSpPr txBox="1"/>
          <p:nvPr/>
        </p:nvSpPr>
        <p:spPr>
          <a:xfrm>
            <a:off x="6794501" y="3784476"/>
            <a:ext cx="977900" cy="461665"/>
          </a:xfrm>
          <a:prstGeom prst="rect">
            <a:avLst/>
          </a:prstGeom>
          <a:noFill/>
        </p:spPr>
        <p:txBody>
          <a:bodyPr wrap="square" rtlCol="0">
            <a:spAutoFit/>
          </a:bodyPr>
          <a:lstStyle/>
          <a:p>
            <a:r>
              <a:rPr lang="en-US" sz="2400" dirty="0"/>
              <a:t>65K</a:t>
            </a:r>
          </a:p>
        </p:txBody>
      </p:sp>
      <p:sp>
        <p:nvSpPr>
          <p:cNvPr id="3" name="Rectangle 2"/>
          <p:cNvSpPr/>
          <p:nvPr/>
        </p:nvSpPr>
        <p:spPr>
          <a:xfrm>
            <a:off x="768351" y="2321520"/>
            <a:ext cx="5181599" cy="30442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t>W</a:t>
            </a:r>
          </a:p>
        </p:txBody>
      </p:sp>
      <p:sp>
        <p:nvSpPr>
          <p:cNvPr id="14" name="Right Brace 13"/>
          <p:cNvSpPr/>
          <p:nvPr/>
        </p:nvSpPr>
        <p:spPr>
          <a:xfrm rot="5400000">
            <a:off x="3295650" y="3079750"/>
            <a:ext cx="260351" cy="5181599"/>
          </a:xfrm>
          <a:prstGeom prst="rightBrace">
            <a:avLst>
              <a:gd name="adj1" fmla="val 501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6" name="TextBox 15"/>
          <p:cNvSpPr txBox="1"/>
          <p:nvPr/>
        </p:nvSpPr>
        <p:spPr>
          <a:xfrm>
            <a:off x="3067049" y="5801031"/>
            <a:ext cx="717553" cy="461665"/>
          </a:xfrm>
          <a:prstGeom prst="rect">
            <a:avLst/>
          </a:prstGeom>
          <a:noFill/>
        </p:spPr>
        <p:txBody>
          <a:bodyPr wrap="square" rtlCol="0">
            <a:spAutoFit/>
          </a:bodyPr>
          <a:lstStyle/>
          <a:p>
            <a:r>
              <a:rPr lang="en-US" sz="2400" dirty="0"/>
              <a:t>65K</a:t>
            </a:r>
          </a:p>
        </p:txBody>
      </p:sp>
      <p:sp>
        <p:nvSpPr>
          <p:cNvPr id="4" name="Left Brace 3"/>
          <p:cNvSpPr/>
          <p:nvPr/>
        </p:nvSpPr>
        <p:spPr>
          <a:xfrm>
            <a:off x="406401" y="2292350"/>
            <a:ext cx="222250" cy="3073399"/>
          </a:xfrm>
          <a:prstGeom prst="leftBrace">
            <a:avLst>
              <a:gd name="adj1" fmla="val 4612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7" name="TextBox 16"/>
          <p:cNvSpPr txBox="1"/>
          <p:nvPr/>
        </p:nvSpPr>
        <p:spPr>
          <a:xfrm>
            <a:off x="0" y="3542869"/>
            <a:ext cx="835026" cy="461665"/>
          </a:xfrm>
          <a:prstGeom prst="rect">
            <a:avLst/>
          </a:prstGeom>
          <a:noFill/>
        </p:spPr>
        <p:txBody>
          <a:bodyPr wrap="square" rtlCol="0">
            <a:spAutoFit/>
          </a:bodyPr>
          <a:lstStyle/>
          <a:p>
            <a:r>
              <a:rPr lang="en-US" sz="2400" dirty="0"/>
              <a:t>1024</a:t>
            </a:r>
          </a:p>
        </p:txBody>
      </p:sp>
    </p:spTree>
    <p:extLst>
      <p:ext uri="{BB962C8B-B14F-4D97-AF65-F5344CB8AC3E}">
        <p14:creationId xmlns:p14="http://schemas.microsoft.com/office/powerpoint/2010/main" val="304921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parameter count</a:t>
            </a:r>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3822700" y="3111653"/>
            <a:ext cx="203201" cy="1921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155700" y="3148905"/>
            <a:ext cx="2482850" cy="141863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t>W</a:t>
            </a:r>
          </a:p>
        </p:txBody>
      </p:sp>
      <p:sp>
        <p:nvSpPr>
          <p:cNvPr id="7" name="Equal 6"/>
          <p:cNvSpPr/>
          <p:nvPr/>
        </p:nvSpPr>
        <p:spPr>
          <a:xfrm>
            <a:off x="4645024" y="3439121"/>
            <a:ext cx="825500" cy="838200"/>
          </a:xfrm>
          <a:prstGeom prst="mathEqual">
            <a:avLst>
              <a:gd name="adj1" fmla="val 11399"/>
              <a:gd name="adj2" fmla="val 1176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Rectangle 7"/>
          <p:cNvSpPr/>
          <p:nvPr/>
        </p:nvSpPr>
        <p:spPr>
          <a:xfrm>
            <a:off x="6362699" y="3148905"/>
            <a:ext cx="215901" cy="14186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362699" y="3308350"/>
            <a:ext cx="215901" cy="13077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1155699" y="3308349"/>
            <a:ext cx="2482850" cy="130772"/>
          </a:xfrm>
          <a:prstGeom prst="rect">
            <a:avLst/>
          </a:prstGeom>
          <a:solidFill>
            <a:srgbClr val="FFA4A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8646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0" presetClass="emph" presetSubtype="0" fill="hold" nodeType="clickEffect">
                                  <p:stCondLst>
                                    <p:cond delay="0"/>
                                  </p:stCondLst>
                                  <p:childTnLst>
                                    <p:animClr clrSpc="hsl" dir="cw">
                                      <p:cBhvr override="childStyle">
                                        <p:cTn id="14" dur="500" fill="hold"/>
                                        <p:tgtEl>
                                          <p:spTgt spid="5"/>
                                        </p:tgtEl>
                                        <p:attrNameLst>
                                          <p:attrName>style.color</p:attrName>
                                        </p:attrNameLst>
                                      </p:cBhvr>
                                      <p:by>
                                        <p:hsl h="0" s="12549" l="25098"/>
                                      </p:by>
                                    </p:animClr>
                                    <p:animClr clrSpc="hsl" dir="cw">
                                      <p:cBhvr>
                                        <p:cTn id="15" dur="500" fill="hold"/>
                                        <p:tgtEl>
                                          <p:spTgt spid="5"/>
                                        </p:tgtEl>
                                        <p:attrNameLst>
                                          <p:attrName>fillcolor</p:attrName>
                                        </p:attrNameLst>
                                      </p:cBhvr>
                                      <p:by>
                                        <p:hsl h="0" s="12549" l="25098"/>
                                      </p:by>
                                    </p:animClr>
                                    <p:animClr clrSpc="hsl" dir="cw">
                                      <p:cBhvr>
                                        <p:cTn id="16" dur="500" fill="hold"/>
                                        <p:tgtEl>
                                          <p:spTgt spid="5"/>
                                        </p:tgtEl>
                                        <p:attrNameLst>
                                          <p:attrName>stroke.color</p:attrName>
                                        </p:attrNameLst>
                                      </p:cBhvr>
                                      <p:by>
                                        <p:hsl h="0" s="12549" l="25098"/>
                                      </p:by>
                                    </p:animClr>
                                    <p:set>
                                      <p:cBhvr>
                                        <p:cTn id="17"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parameter count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grayscl/>
          </a:blip>
          <a:stretch>
            <a:fillRect/>
          </a:stretch>
        </p:blipFill>
        <p:spPr>
          <a:xfrm>
            <a:off x="2292349" y="3342236"/>
            <a:ext cx="2012950" cy="2036519"/>
          </a:xfrm>
          <a:prstGeom prst="rect">
            <a:avLst/>
          </a:prstGeom>
        </p:spPr>
      </p:pic>
      <p:sp>
        <p:nvSpPr>
          <p:cNvPr id="5" name="Rectangle 4"/>
          <p:cNvSpPr/>
          <p:nvPr/>
        </p:nvSpPr>
        <p:spPr>
          <a:xfrm>
            <a:off x="5511800" y="3532361"/>
            <a:ext cx="215901" cy="14186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511800" y="3659736"/>
            <a:ext cx="215901" cy="13077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2260600" y="3346450"/>
            <a:ext cx="3251201" cy="2044700"/>
            <a:chOff x="3014133" y="3318933"/>
            <a:chExt cx="4334934" cy="2726267"/>
          </a:xfrm>
        </p:grpSpPr>
        <p:sp>
          <p:nvSpPr>
            <p:cNvPr id="7" name="Freeform 6"/>
            <p:cNvSpPr/>
            <p:nvPr/>
          </p:nvSpPr>
          <p:spPr>
            <a:xfrm>
              <a:off x="3048000" y="3318933"/>
              <a:ext cx="4301067" cy="2709334"/>
            </a:xfrm>
            <a:custGeom>
              <a:avLst/>
              <a:gdLst>
                <a:gd name="connsiteX0" fmla="*/ 4301067 w 4301067"/>
                <a:gd name="connsiteY0" fmla="*/ 474134 h 2709334"/>
                <a:gd name="connsiteX1" fmla="*/ 0 w 4301067"/>
                <a:gd name="connsiteY1" fmla="*/ 0 h 2709334"/>
                <a:gd name="connsiteX2" fmla="*/ 0 w 4301067"/>
                <a:gd name="connsiteY2" fmla="*/ 2709334 h 2709334"/>
                <a:gd name="connsiteX3" fmla="*/ 4301067 w 4301067"/>
                <a:gd name="connsiteY3" fmla="*/ 474134 h 2709334"/>
              </a:gdLst>
              <a:ahLst/>
              <a:cxnLst>
                <a:cxn ang="0">
                  <a:pos x="connsiteX0" y="connsiteY0"/>
                </a:cxn>
                <a:cxn ang="0">
                  <a:pos x="connsiteX1" y="connsiteY1"/>
                </a:cxn>
                <a:cxn ang="0">
                  <a:pos x="connsiteX2" y="connsiteY2"/>
                </a:cxn>
                <a:cxn ang="0">
                  <a:pos x="connsiteX3" y="connsiteY3"/>
                </a:cxn>
              </a:cxnLst>
              <a:rect l="l" t="t" r="r" b="b"/>
              <a:pathLst>
                <a:path w="4301067" h="2709334">
                  <a:moveTo>
                    <a:pt x="4301067" y="474134"/>
                  </a:moveTo>
                  <a:lnTo>
                    <a:pt x="0" y="0"/>
                  </a:lnTo>
                  <a:lnTo>
                    <a:pt x="0" y="2709334"/>
                  </a:lnTo>
                  <a:lnTo>
                    <a:pt x="4301067" y="474134"/>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3064933" y="3335867"/>
              <a:ext cx="4267200" cy="457200"/>
            </a:xfrm>
            <a:custGeom>
              <a:avLst/>
              <a:gdLst>
                <a:gd name="connsiteX0" fmla="*/ 4267200 w 4267200"/>
                <a:gd name="connsiteY0" fmla="*/ 457200 h 457200"/>
                <a:gd name="connsiteX1" fmla="*/ 0 w 4267200"/>
                <a:gd name="connsiteY1" fmla="*/ 0 h 457200"/>
                <a:gd name="connsiteX2" fmla="*/ 2692400 w 4267200"/>
                <a:gd name="connsiteY2" fmla="*/ 0 h 457200"/>
                <a:gd name="connsiteX3" fmla="*/ 4267200 w 42672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4267200" h="457200">
                  <a:moveTo>
                    <a:pt x="4267200" y="457200"/>
                  </a:moveTo>
                  <a:lnTo>
                    <a:pt x="0" y="0"/>
                  </a:lnTo>
                  <a:lnTo>
                    <a:pt x="2692400" y="0"/>
                  </a:lnTo>
                  <a:lnTo>
                    <a:pt x="4267200" y="457200"/>
                  </a:lnTo>
                  <a:close/>
                </a:path>
              </a:pathLst>
            </a:custGeom>
            <a:solidFill>
              <a:schemeClr val="accent1">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014133" y="3793067"/>
              <a:ext cx="4284134" cy="2252133"/>
            </a:xfrm>
            <a:custGeom>
              <a:avLst/>
              <a:gdLst>
                <a:gd name="connsiteX0" fmla="*/ 4284134 w 4284134"/>
                <a:gd name="connsiteY0" fmla="*/ 0 h 2252133"/>
                <a:gd name="connsiteX1" fmla="*/ 0 w 4284134"/>
                <a:gd name="connsiteY1" fmla="*/ 2252133 h 2252133"/>
                <a:gd name="connsiteX2" fmla="*/ 2743200 w 4284134"/>
                <a:gd name="connsiteY2" fmla="*/ 2218266 h 2252133"/>
                <a:gd name="connsiteX3" fmla="*/ 4284134 w 4284134"/>
                <a:gd name="connsiteY3" fmla="*/ 0 h 2252133"/>
              </a:gdLst>
              <a:ahLst/>
              <a:cxnLst>
                <a:cxn ang="0">
                  <a:pos x="connsiteX0" y="connsiteY0"/>
                </a:cxn>
                <a:cxn ang="0">
                  <a:pos x="connsiteX1" y="connsiteY1"/>
                </a:cxn>
                <a:cxn ang="0">
                  <a:pos x="connsiteX2" y="connsiteY2"/>
                </a:cxn>
                <a:cxn ang="0">
                  <a:pos x="connsiteX3" y="connsiteY3"/>
                </a:cxn>
              </a:cxnLst>
              <a:rect l="l" t="t" r="r" b="b"/>
              <a:pathLst>
                <a:path w="4284134" h="2252133">
                  <a:moveTo>
                    <a:pt x="4284134" y="0"/>
                  </a:moveTo>
                  <a:lnTo>
                    <a:pt x="0" y="2252133"/>
                  </a:lnTo>
                  <a:lnTo>
                    <a:pt x="2743200" y="2218266"/>
                  </a:lnTo>
                  <a:lnTo>
                    <a:pt x="4284134" y="0"/>
                  </a:lnTo>
                  <a:close/>
                </a:path>
              </a:pathLst>
            </a:cu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42376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classifiers on pixels are bad</a:t>
            </a:r>
          </a:p>
        </p:txBody>
      </p:sp>
      <p:sp>
        <p:nvSpPr>
          <p:cNvPr id="8" name="Content Placeholder 7"/>
          <p:cNvSpPr>
            <a:spLocks noGrp="1"/>
          </p:cNvSpPr>
          <p:nvPr>
            <p:ph idx="1"/>
          </p:nvPr>
        </p:nvSpPr>
        <p:spPr>
          <a:xfrm>
            <a:off x="628650" y="4943022"/>
            <a:ext cx="7886700" cy="1102122"/>
          </a:xfrm>
        </p:spPr>
        <p:txBody>
          <a:bodyPr/>
          <a:lstStyle/>
          <a:p>
            <a:r>
              <a:rPr lang="en-US" dirty="0">
                <a:solidFill>
                  <a:srgbClr val="FF0000"/>
                </a:solidFill>
              </a:rPr>
              <a:t>Solution 1: Better feature vectors</a:t>
            </a:r>
          </a:p>
          <a:p>
            <a:r>
              <a:rPr lang="en-US" dirty="0"/>
              <a:t>Solution 2: Non-linear classifiers</a:t>
            </a:r>
          </a:p>
          <a:p>
            <a:endParaRPr lang="en-US" dirty="0"/>
          </a:p>
        </p:txBody>
      </p:sp>
      <p:graphicFrame>
        <p:nvGraphicFramePr>
          <p:cNvPr id="4" name="Table 3"/>
          <p:cNvGraphicFramePr>
            <a:graphicFrameLocks noGrp="1"/>
          </p:cNvGraphicFramePr>
          <p:nvPr>
            <p:extLst/>
          </p:nvPr>
        </p:nvGraphicFramePr>
        <p:xfrm>
          <a:off x="184151" y="2019300"/>
          <a:ext cx="2457452" cy="2051048"/>
        </p:xfrm>
        <a:graphic>
          <a:graphicData uri="http://schemas.openxmlformats.org/drawingml/2006/table">
            <a:tbl>
              <a:tblPr firstRow="1" bandRow="1">
                <a:tableStyleId>{5940675A-B579-460E-94D1-54222C63F5DA}</a:tableStyleId>
              </a:tblPr>
              <a:tblGrid>
                <a:gridCol w="614363">
                  <a:extLst>
                    <a:ext uri="{9D8B030D-6E8A-4147-A177-3AD203B41FA5}">
                      <a16:colId xmlns:a16="http://schemas.microsoft.com/office/drawing/2014/main" val="20000"/>
                    </a:ext>
                  </a:extLst>
                </a:gridCol>
                <a:gridCol w="614363">
                  <a:extLst>
                    <a:ext uri="{9D8B030D-6E8A-4147-A177-3AD203B41FA5}">
                      <a16:colId xmlns:a16="http://schemas.microsoft.com/office/drawing/2014/main" val="20001"/>
                    </a:ext>
                  </a:extLst>
                </a:gridCol>
                <a:gridCol w="614363">
                  <a:extLst>
                    <a:ext uri="{9D8B030D-6E8A-4147-A177-3AD203B41FA5}">
                      <a16:colId xmlns:a16="http://schemas.microsoft.com/office/drawing/2014/main" val="20002"/>
                    </a:ext>
                  </a:extLst>
                </a:gridCol>
                <a:gridCol w="614363">
                  <a:extLst>
                    <a:ext uri="{9D8B030D-6E8A-4147-A177-3AD203B41FA5}">
                      <a16:colId xmlns:a16="http://schemas.microsoft.com/office/drawing/2014/main" val="20003"/>
                    </a:ext>
                  </a:extLst>
                </a:gridCol>
              </a:tblGrid>
              <a:tr h="512762">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0"/>
                  </a:ext>
                </a:extLst>
              </a:tr>
              <a:tr h="512762">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1"/>
                  </a:ext>
                </a:extLst>
              </a:tr>
              <a:tr h="512762">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2"/>
                  </a:ext>
                </a:extLst>
              </a:tr>
              <a:tr h="512762">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nvPr>
        </p:nvGraphicFramePr>
        <p:xfrm>
          <a:off x="3263902" y="2019300"/>
          <a:ext cx="2565400" cy="2051048"/>
        </p:xfrm>
        <a:graphic>
          <a:graphicData uri="http://schemas.openxmlformats.org/drawingml/2006/table">
            <a:tbl>
              <a:tblPr firstRow="1" bandRow="1">
                <a:tableStyleId>{5940675A-B579-460E-94D1-54222C63F5DA}</a:tableStyleId>
              </a:tblPr>
              <a:tblGrid>
                <a:gridCol w="641350">
                  <a:extLst>
                    <a:ext uri="{9D8B030D-6E8A-4147-A177-3AD203B41FA5}">
                      <a16:colId xmlns:a16="http://schemas.microsoft.com/office/drawing/2014/main" val="20000"/>
                    </a:ext>
                  </a:extLst>
                </a:gridCol>
                <a:gridCol w="641350">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gridCol w="641350">
                  <a:extLst>
                    <a:ext uri="{9D8B030D-6E8A-4147-A177-3AD203B41FA5}">
                      <a16:colId xmlns:a16="http://schemas.microsoft.com/office/drawing/2014/main" val="20003"/>
                    </a:ext>
                  </a:extLst>
                </a:gridCol>
              </a:tblGrid>
              <a:tr h="512762">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extLst>
                  <a:ext uri="{0D108BD9-81ED-4DB2-BD59-A6C34878D82A}">
                    <a16:rowId xmlns:a16="http://schemas.microsoft.com/office/drawing/2014/main" val="10000"/>
                  </a:ext>
                </a:extLst>
              </a:tr>
              <a:tr h="512762">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extLst>
                  <a:ext uri="{0D108BD9-81ED-4DB2-BD59-A6C34878D82A}">
                    <a16:rowId xmlns:a16="http://schemas.microsoft.com/office/drawing/2014/main" val="10001"/>
                  </a:ext>
                </a:extLst>
              </a:tr>
              <a:tr h="512762">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extLst>
                  <a:ext uri="{0D108BD9-81ED-4DB2-BD59-A6C34878D82A}">
                    <a16:rowId xmlns:a16="http://schemas.microsoft.com/office/drawing/2014/main" val="10002"/>
                  </a:ext>
                </a:extLst>
              </a:tr>
              <a:tr h="512762">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nvPr>
        </p:nvGraphicFramePr>
        <p:xfrm>
          <a:off x="6502400" y="2019300"/>
          <a:ext cx="2457452" cy="2051048"/>
        </p:xfrm>
        <a:graphic>
          <a:graphicData uri="http://schemas.openxmlformats.org/drawingml/2006/table">
            <a:tbl>
              <a:tblPr firstRow="1" bandRow="1">
                <a:tableStyleId>{5940675A-B579-460E-94D1-54222C63F5DA}</a:tableStyleId>
              </a:tblPr>
              <a:tblGrid>
                <a:gridCol w="614363">
                  <a:extLst>
                    <a:ext uri="{9D8B030D-6E8A-4147-A177-3AD203B41FA5}">
                      <a16:colId xmlns:a16="http://schemas.microsoft.com/office/drawing/2014/main" val="20000"/>
                    </a:ext>
                  </a:extLst>
                </a:gridCol>
                <a:gridCol w="614363">
                  <a:extLst>
                    <a:ext uri="{9D8B030D-6E8A-4147-A177-3AD203B41FA5}">
                      <a16:colId xmlns:a16="http://schemas.microsoft.com/office/drawing/2014/main" val="20001"/>
                    </a:ext>
                  </a:extLst>
                </a:gridCol>
                <a:gridCol w="614363">
                  <a:extLst>
                    <a:ext uri="{9D8B030D-6E8A-4147-A177-3AD203B41FA5}">
                      <a16:colId xmlns:a16="http://schemas.microsoft.com/office/drawing/2014/main" val="20002"/>
                    </a:ext>
                  </a:extLst>
                </a:gridCol>
                <a:gridCol w="614363">
                  <a:extLst>
                    <a:ext uri="{9D8B030D-6E8A-4147-A177-3AD203B41FA5}">
                      <a16:colId xmlns:a16="http://schemas.microsoft.com/office/drawing/2014/main" val="20003"/>
                    </a:ext>
                  </a:extLst>
                </a:gridCol>
              </a:tblGrid>
              <a:tr h="512762">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0"/>
                  </a:ext>
                </a:extLst>
              </a:tr>
              <a:tr h="512762">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1"/>
                  </a:ext>
                </a:extLst>
              </a:tr>
              <a:tr h="512762">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2"/>
                  </a:ext>
                </a:extLst>
              </a:tr>
              <a:tr h="512762">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222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1: local connectivity</a:t>
            </a:r>
          </a:p>
        </p:txBody>
      </p:sp>
      <p:sp>
        <p:nvSpPr>
          <p:cNvPr id="3" name="Content Placeholder 2"/>
          <p:cNvSpPr>
            <a:spLocks noGrp="1"/>
          </p:cNvSpPr>
          <p:nvPr>
            <p:ph idx="1"/>
          </p:nvPr>
        </p:nvSpPr>
        <p:spPr/>
        <p:txBody>
          <a:bodyPr/>
          <a:lstStyle/>
          <a:p>
            <a:r>
              <a:rPr lang="en-US" dirty="0"/>
              <a:t>Pixels only related to nearby pixels</a:t>
            </a:r>
          </a:p>
          <a:p>
            <a:endParaRPr lang="en-US" dirty="0"/>
          </a:p>
        </p:txBody>
      </p:sp>
      <p:pic>
        <p:nvPicPr>
          <p:cNvPr id="4" name="Picture 3"/>
          <p:cNvPicPr>
            <a:picLocks noChangeAspect="1"/>
          </p:cNvPicPr>
          <p:nvPr/>
        </p:nvPicPr>
        <p:blipFill>
          <a:blip r:embed="rId2">
            <a:grayscl/>
          </a:blip>
          <a:stretch>
            <a:fillRect/>
          </a:stretch>
        </p:blipFill>
        <p:spPr>
          <a:xfrm>
            <a:off x="2292349" y="3342236"/>
            <a:ext cx="2012950" cy="2036519"/>
          </a:xfrm>
          <a:prstGeom prst="rect">
            <a:avLst/>
          </a:prstGeom>
        </p:spPr>
      </p:pic>
      <p:sp>
        <p:nvSpPr>
          <p:cNvPr id="5" name="Rectangle 4"/>
          <p:cNvSpPr/>
          <p:nvPr/>
        </p:nvSpPr>
        <p:spPr>
          <a:xfrm>
            <a:off x="5511800" y="3532361"/>
            <a:ext cx="215901" cy="14186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511800" y="3659736"/>
            <a:ext cx="215901" cy="13077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3162299" y="3659736"/>
            <a:ext cx="2451101" cy="829714"/>
            <a:chOff x="3014133" y="3793068"/>
            <a:chExt cx="4334934" cy="2252132"/>
          </a:xfrm>
        </p:grpSpPr>
        <p:sp>
          <p:nvSpPr>
            <p:cNvPr id="7" name="Freeform 6"/>
            <p:cNvSpPr/>
            <p:nvPr/>
          </p:nvSpPr>
          <p:spPr>
            <a:xfrm>
              <a:off x="3048000" y="3793068"/>
              <a:ext cx="4301067" cy="2235199"/>
            </a:xfrm>
            <a:custGeom>
              <a:avLst/>
              <a:gdLst>
                <a:gd name="connsiteX0" fmla="*/ 4301067 w 4301067"/>
                <a:gd name="connsiteY0" fmla="*/ 474134 h 2709334"/>
                <a:gd name="connsiteX1" fmla="*/ 0 w 4301067"/>
                <a:gd name="connsiteY1" fmla="*/ 0 h 2709334"/>
                <a:gd name="connsiteX2" fmla="*/ 0 w 4301067"/>
                <a:gd name="connsiteY2" fmla="*/ 2709334 h 2709334"/>
                <a:gd name="connsiteX3" fmla="*/ 4301067 w 4301067"/>
                <a:gd name="connsiteY3" fmla="*/ 474134 h 2709334"/>
                <a:gd name="connsiteX0" fmla="*/ 4301067 w 4301067"/>
                <a:gd name="connsiteY0" fmla="*/ -1 h 2235199"/>
                <a:gd name="connsiteX1" fmla="*/ 0 w 4301067"/>
                <a:gd name="connsiteY1" fmla="*/ 1373669 h 2235199"/>
                <a:gd name="connsiteX2" fmla="*/ 0 w 4301067"/>
                <a:gd name="connsiteY2" fmla="*/ 2235199 h 2235199"/>
                <a:gd name="connsiteX3" fmla="*/ 4301067 w 4301067"/>
                <a:gd name="connsiteY3" fmla="*/ -1 h 2235199"/>
              </a:gdLst>
              <a:ahLst/>
              <a:cxnLst>
                <a:cxn ang="0">
                  <a:pos x="connsiteX0" y="connsiteY0"/>
                </a:cxn>
                <a:cxn ang="0">
                  <a:pos x="connsiteX1" y="connsiteY1"/>
                </a:cxn>
                <a:cxn ang="0">
                  <a:pos x="connsiteX2" y="connsiteY2"/>
                </a:cxn>
                <a:cxn ang="0">
                  <a:pos x="connsiteX3" y="connsiteY3"/>
                </a:cxn>
              </a:cxnLst>
              <a:rect l="l" t="t" r="r" b="b"/>
              <a:pathLst>
                <a:path w="4301067" h="2235199">
                  <a:moveTo>
                    <a:pt x="4301067" y="-1"/>
                  </a:moveTo>
                  <a:lnTo>
                    <a:pt x="0" y="1373669"/>
                  </a:lnTo>
                  <a:lnTo>
                    <a:pt x="0" y="2235199"/>
                  </a:lnTo>
                  <a:lnTo>
                    <a:pt x="4301067" y="-1"/>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3041501" y="3793068"/>
              <a:ext cx="4290632" cy="1330020"/>
            </a:xfrm>
            <a:custGeom>
              <a:avLst/>
              <a:gdLst>
                <a:gd name="connsiteX0" fmla="*/ 4267200 w 4267200"/>
                <a:gd name="connsiteY0" fmla="*/ 457200 h 457200"/>
                <a:gd name="connsiteX1" fmla="*/ 0 w 4267200"/>
                <a:gd name="connsiteY1" fmla="*/ 0 h 457200"/>
                <a:gd name="connsiteX2" fmla="*/ 2692400 w 4267200"/>
                <a:gd name="connsiteY2" fmla="*/ 0 h 457200"/>
                <a:gd name="connsiteX3" fmla="*/ 4267200 w 4267200"/>
                <a:gd name="connsiteY3" fmla="*/ 457200 h 457200"/>
                <a:gd name="connsiteX0" fmla="*/ 4290632 w 4290632"/>
                <a:gd name="connsiteY0" fmla="*/ 457200 h 1787223"/>
                <a:gd name="connsiteX1" fmla="*/ 0 w 4290632"/>
                <a:gd name="connsiteY1" fmla="*/ 1787223 h 1787223"/>
                <a:gd name="connsiteX2" fmla="*/ 2715832 w 4290632"/>
                <a:gd name="connsiteY2" fmla="*/ 0 h 1787223"/>
                <a:gd name="connsiteX3" fmla="*/ 4290632 w 4290632"/>
                <a:gd name="connsiteY3" fmla="*/ 457200 h 1787223"/>
                <a:gd name="connsiteX0" fmla="*/ 4290632 w 4290632"/>
                <a:gd name="connsiteY0" fmla="*/ 0 h 1330023"/>
                <a:gd name="connsiteX1" fmla="*/ 0 w 4290632"/>
                <a:gd name="connsiteY1" fmla="*/ 1330023 h 1330023"/>
                <a:gd name="connsiteX2" fmla="*/ 1099019 w 4290632"/>
                <a:gd name="connsiteY2" fmla="*/ 936228 h 1330023"/>
                <a:gd name="connsiteX3" fmla="*/ 4290632 w 4290632"/>
                <a:gd name="connsiteY3" fmla="*/ 0 h 1330023"/>
              </a:gdLst>
              <a:ahLst/>
              <a:cxnLst>
                <a:cxn ang="0">
                  <a:pos x="connsiteX0" y="connsiteY0"/>
                </a:cxn>
                <a:cxn ang="0">
                  <a:pos x="connsiteX1" y="connsiteY1"/>
                </a:cxn>
                <a:cxn ang="0">
                  <a:pos x="connsiteX2" y="connsiteY2"/>
                </a:cxn>
                <a:cxn ang="0">
                  <a:pos x="connsiteX3" y="connsiteY3"/>
                </a:cxn>
              </a:cxnLst>
              <a:rect l="l" t="t" r="r" b="b"/>
              <a:pathLst>
                <a:path w="4290632" h="1330023">
                  <a:moveTo>
                    <a:pt x="4290632" y="0"/>
                  </a:moveTo>
                  <a:lnTo>
                    <a:pt x="0" y="1330023"/>
                  </a:lnTo>
                  <a:lnTo>
                    <a:pt x="1099019" y="936228"/>
                  </a:lnTo>
                  <a:lnTo>
                    <a:pt x="4290632" y="0"/>
                  </a:lnTo>
                  <a:close/>
                </a:path>
              </a:pathLst>
            </a:custGeom>
            <a:solidFill>
              <a:schemeClr val="accent1">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014133" y="3793068"/>
              <a:ext cx="4284134" cy="2252132"/>
            </a:xfrm>
            <a:custGeom>
              <a:avLst/>
              <a:gdLst>
                <a:gd name="connsiteX0" fmla="*/ 4284134 w 4284134"/>
                <a:gd name="connsiteY0" fmla="*/ 0 h 2252133"/>
                <a:gd name="connsiteX1" fmla="*/ 0 w 4284134"/>
                <a:gd name="connsiteY1" fmla="*/ 2252133 h 2252133"/>
                <a:gd name="connsiteX2" fmla="*/ 2743200 w 4284134"/>
                <a:gd name="connsiteY2" fmla="*/ 2218266 h 2252133"/>
                <a:gd name="connsiteX3" fmla="*/ 4284134 w 4284134"/>
                <a:gd name="connsiteY3" fmla="*/ 0 h 2252133"/>
                <a:gd name="connsiteX0" fmla="*/ 4284134 w 4284134"/>
                <a:gd name="connsiteY0" fmla="*/ 0 h 2252133"/>
                <a:gd name="connsiteX1" fmla="*/ 0 w 4284134"/>
                <a:gd name="connsiteY1" fmla="*/ 2252133 h 2252133"/>
                <a:gd name="connsiteX2" fmla="*/ 1360709 w 4284134"/>
                <a:gd name="connsiteY2" fmla="*/ 2187974 h 2252133"/>
                <a:gd name="connsiteX3" fmla="*/ 4284134 w 4284134"/>
                <a:gd name="connsiteY3" fmla="*/ 0 h 2252133"/>
                <a:gd name="connsiteX0" fmla="*/ 4284134 w 4284134"/>
                <a:gd name="connsiteY0" fmla="*/ 0 h 2252133"/>
                <a:gd name="connsiteX1" fmla="*/ 0 w 4284134"/>
                <a:gd name="connsiteY1" fmla="*/ 2252133 h 2252133"/>
                <a:gd name="connsiteX2" fmla="*/ 821771 w 4284134"/>
                <a:gd name="connsiteY2" fmla="*/ 2218268 h 2252133"/>
                <a:gd name="connsiteX3" fmla="*/ 4284134 w 4284134"/>
                <a:gd name="connsiteY3" fmla="*/ 0 h 2252133"/>
              </a:gdLst>
              <a:ahLst/>
              <a:cxnLst>
                <a:cxn ang="0">
                  <a:pos x="connsiteX0" y="connsiteY0"/>
                </a:cxn>
                <a:cxn ang="0">
                  <a:pos x="connsiteX1" y="connsiteY1"/>
                </a:cxn>
                <a:cxn ang="0">
                  <a:pos x="connsiteX2" y="connsiteY2"/>
                </a:cxn>
                <a:cxn ang="0">
                  <a:pos x="connsiteX3" y="connsiteY3"/>
                </a:cxn>
              </a:cxnLst>
              <a:rect l="l" t="t" r="r" b="b"/>
              <a:pathLst>
                <a:path w="4284134" h="2252133">
                  <a:moveTo>
                    <a:pt x="4284134" y="0"/>
                  </a:moveTo>
                  <a:lnTo>
                    <a:pt x="0" y="2252133"/>
                  </a:lnTo>
                  <a:lnTo>
                    <a:pt x="821771" y="2218268"/>
                  </a:lnTo>
                  <a:lnTo>
                    <a:pt x="4284134" y="0"/>
                  </a:lnTo>
                  <a:close/>
                </a:path>
              </a:pathLst>
            </a:cu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2610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 2: Translation invariance</a:t>
            </a:r>
          </a:p>
        </p:txBody>
      </p:sp>
      <p:sp>
        <p:nvSpPr>
          <p:cNvPr id="3" name="Content Placeholder 2"/>
          <p:cNvSpPr>
            <a:spLocks noGrp="1"/>
          </p:cNvSpPr>
          <p:nvPr>
            <p:ph idx="1"/>
          </p:nvPr>
        </p:nvSpPr>
        <p:spPr/>
        <p:txBody>
          <a:bodyPr/>
          <a:lstStyle/>
          <a:p>
            <a:r>
              <a:rPr lang="en-US" dirty="0"/>
              <a:t>Pixels only related to nearby pixels</a:t>
            </a:r>
          </a:p>
          <a:p>
            <a:r>
              <a:rPr lang="en-US" dirty="0"/>
              <a:t>Weights should not depend on the location of the neighborhood</a:t>
            </a:r>
          </a:p>
          <a:p>
            <a:endParaRPr lang="en-US" dirty="0"/>
          </a:p>
        </p:txBody>
      </p:sp>
      <p:pic>
        <p:nvPicPr>
          <p:cNvPr id="4" name="Picture 3"/>
          <p:cNvPicPr>
            <a:picLocks noChangeAspect="1"/>
          </p:cNvPicPr>
          <p:nvPr/>
        </p:nvPicPr>
        <p:blipFill>
          <a:blip r:embed="rId2">
            <a:grayscl/>
          </a:blip>
          <a:stretch>
            <a:fillRect/>
          </a:stretch>
        </p:blipFill>
        <p:spPr>
          <a:xfrm>
            <a:off x="2292349" y="3342236"/>
            <a:ext cx="2012950" cy="2036519"/>
          </a:xfrm>
          <a:prstGeom prst="rect">
            <a:avLst/>
          </a:prstGeom>
        </p:spPr>
      </p:pic>
      <p:sp>
        <p:nvSpPr>
          <p:cNvPr id="5" name="Rectangle 4"/>
          <p:cNvSpPr/>
          <p:nvPr/>
        </p:nvSpPr>
        <p:spPr>
          <a:xfrm>
            <a:off x="5511800" y="3532361"/>
            <a:ext cx="215901" cy="14186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511800" y="3659736"/>
            <a:ext cx="215901" cy="13077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3162299" y="3659736"/>
            <a:ext cx="2451101" cy="829714"/>
            <a:chOff x="3014133" y="3793068"/>
            <a:chExt cx="4334934" cy="2252132"/>
          </a:xfrm>
        </p:grpSpPr>
        <p:sp>
          <p:nvSpPr>
            <p:cNvPr id="7" name="Freeform 6"/>
            <p:cNvSpPr/>
            <p:nvPr/>
          </p:nvSpPr>
          <p:spPr>
            <a:xfrm>
              <a:off x="3048000" y="3793068"/>
              <a:ext cx="4301067" cy="2235199"/>
            </a:xfrm>
            <a:custGeom>
              <a:avLst/>
              <a:gdLst>
                <a:gd name="connsiteX0" fmla="*/ 4301067 w 4301067"/>
                <a:gd name="connsiteY0" fmla="*/ 474134 h 2709334"/>
                <a:gd name="connsiteX1" fmla="*/ 0 w 4301067"/>
                <a:gd name="connsiteY1" fmla="*/ 0 h 2709334"/>
                <a:gd name="connsiteX2" fmla="*/ 0 w 4301067"/>
                <a:gd name="connsiteY2" fmla="*/ 2709334 h 2709334"/>
                <a:gd name="connsiteX3" fmla="*/ 4301067 w 4301067"/>
                <a:gd name="connsiteY3" fmla="*/ 474134 h 2709334"/>
                <a:gd name="connsiteX0" fmla="*/ 4301067 w 4301067"/>
                <a:gd name="connsiteY0" fmla="*/ -1 h 2235199"/>
                <a:gd name="connsiteX1" fmla="*/ 0 w 4301067"/>
                <a:gd name="connsiteY1" fmla="*/ 1373669 h 2235199"/>
                <a:gd name="connsiteX2" fmla="*/ 0 w 4301067"/>
                <a:gd name="connsiteY2" fmla="*/ 2235199 h 2235199"/>
                <a:gd name="connsiteX3" fmla="*/ 4301067 w 4301067"/>
                <a:gd name="connsiteY3" fmla="*/ -1 h 2235199"/>
              </a:gdLst>
              <a:ahLst/>
              <a:cxnLst>
                <a:cxn ang="0">
                  <a:pos x="connsiteX0" y="connsiteY0"/>
                </a:cxn>
                <a:cxn ang="0">
                  <a:pos x="connsiteX1" y="connsiteY1"/>
                </a:cxn>
                <a:cxn ang="0">
                  <a:pos x="connsiteX2" y="connsiteY2"/>
                </a:cxn>
                <a:cxn ang="0">
                  <a:pos x="connsiteX3" y="connsiteY3"/>
                </a:cxn>
              </a:cxnLst>
              <a:rect l="l" t="t" r="r" b="b"/>
              <a:pathLst>
                <a:path w="4301067" h="2235199">
                  <a:moveTo>
                    <a:pt x="4301067" y="-1"/>
                  </a:moveTo>
                  <a:lnTo>
                    <a:pt x="0" y="1373669"/>
                  </a:lnTo>
                  <a:lnTo>
                    <a:pt x="0" y="2235199"/>
                  </a:lnTo>
                  <a:lnTo>
                    <a:pt x="4301067" y="-1"/>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3041501" y="3793068"/>
              <a:ext cx="4290632" cy="1330020"/>
            </a:xfrm>
            <a:custGeom>
              <a:avLst/>
              <a:gdLst>
                <a:gd name="connsiteX0" fmla="*/ 4267200 w 4267200"/>
                <a:gd name="connsiteY0" fmla="*/ 457200 h 457200"/>
                <a:gd name="connsiteX1" fmla="*/ 0 w 4267200"/>
                <a:gd name="connsiteY1" fmla="*/ 0 h 457200"/>
                <a:gd name="connsiteX2" fmla="*/ 2692400 w 4267200"/>
                <a:gd name="connsiteY2" fmla="*/ 0 h 457200"/>
                <a:gd name="connsiteX3" fmla="*/ 4267200 w 4267200"/>
                <a:gd name="connsiteY3" fmla="*/ 457200 h 457200"/>
                <a:gd name="connsiteX0" fmla="*/ 4290632 w 4290632"/>
                <a:gd name="connsiteY0" fmla="*/ 457200 h 1787223"/>
                <a:gd name="connsiteX1" fmla="*/ 0 w 4290632"/>
                <a:gd name="connsiteY1" fmla="*/ 1787223 h 1787223"/>
                <a:gd name="connsiteX2" fmla="*/ 2715832 w 4290632"/>
                <a:gd name="connsiteY2" fmla="*/ 0 h 1787223"/>
                <a:gd name="connsiteX3" fmla="*/ 4290632 w 4290632"/>
                <a:gd name="connsiteY3" fmla="*/ 457200 h 1787223"/>
                <a:gd name="connsiteX0" fmla="*/ 4290632 w 4290632"/>
                <a:gd name="connsiteY0" fmla="*/ 0 h 1330023"/>
                <a:gd name="connsiteX1" fmla="*/ 0 w 4290632"/>
                <a:gd name="connsiteY1" fmla="*/ 1330023 h 1330023"/>
                <a:gd name="connsiteX2" fmla="*/ 1099019 w 4290632"/>
                <a:gd name="connsiteY2" fmla="*/ 936228 h 1330023"/>
                <a:gd name="connsiteX3" fmla="*/ 4290632 w 4290632"/>
                <a:gd name="connsiteY3" fmla="*/ 0 h 1330023"/>
              </a:gdLst>
              <a:ahLst/>
              <a:cxnLst>
                <a:cxn ang="0">
                  <a:pos x="connsiteX0" y="connsiteY0"/>
                </a:cxn>
                <a:cxn ang="0">
                  <a:pos x="connsiteX1" y="connsiteY1"/>
                </a:cxn>
                <a:cxn ang="0">
                  <a:pos x="connsiteX2" y="connsiteY2"/>
                </a:cxn>
                <a:cxn ang="0">
                  <a:pos x="connsiteX3" y="connsiteY3"/>
                </a:cxn>
              </a:cxnLst>
              <a:rect l="l" t="t" r="r" b="b"/>
              <a:pathLst>
                <a:path w="4290632" h="1330023">
                  <a:moveTo>
                    <a:pt x="4290632" y="0"/>
                  </a:moveTo>
                  <a:lnTo>
                    <a:pt x="0" y="1330023"/>
                  </a:lnTo>
                  <a:lnTo>
                    <a:pt x="1099019" y="936228"/>
                  </a:lnTo>
                  <a:lnTo>
                    <a:pt x="4290632" y="0"/>
                  </a:lnTo>
                  <a:close/>
                </a:path>
              </a:pathLst>
            </a:custGeom>
            <a:solidFill>
              <a:schemeClr val="accent1">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3014133" y="3793068"/>
              <a:ext cx="4284134" cy="2252132"/>
            </a:xfrm>
            <a:custGeom>
              <a:avLst/>
              <a:gdLst>
                <a:gd name="connsiteX0" fmla="*/ 4284134 w 4284134"/>
                <a:gd name="connsiteY0" fmla="*/ 0 h 2252133"/>
                <a:gd name="connsiteX1" fmla="*/ 0 w 4284134"/>
                <a:gd name="connsiteY1" fmla="*/ 2252133 h 2252133"/>
                <a:gd name="connsiteX2" fmla="*/ 2743200 w 4284134"/>
                <a:gd name="connsiteY2" fmla="*/ 2218266 h 2252133"/>
                <a:gd name="connsiteX3" fmla="*/ 4284134 w 4284134"/>
                <a:gd name="connsiteY3" fmla="*/ 0 h 2252133"/>
                <a:gd name="connsiteX0" fmla="*/ 4284134 w 4284134"/>
                <a:gd name="connsiteY0" fmla="*/ 0 h 2252133"/>
                <a:gd name="connsiteX1" fmla="*/ 0 w 4284134"/>
                <a:gd name="connsiteY1" fmla="*/ 2252133 h 2252133"/>
                <a:gd name="connsiteX2" fmla="*/ 1360709 w 4284134"/>
                <a:gd name="connsiteY2" fmla="*/ 2187974 h 2252133"/>
                <a:gd name="connsiteX3" fmla="*/ 4284134 w 4284134"/>
                <a:gd name="connsiteY3" fmla="*/ 0 h 2252133"/>
                <a:gd name="connsiteX0" fmla="*/ 4284134 w 4284134"/>
                <a:gd name="connsiteY0" fmla="*/ 0 h 2252133"/>
                <a:gd name="connsiteX1" fmla="*/ 0 w 4284134"/>
                <a:gd name="connsiteY1" fmla="*/ 2252133 h 2252133"/>
                <a:gd name="connsiteX2" fmla="*/ 821771 w 4284134"/>
                <a:gd name="connsiteY2" fmla="*/ 2218268 h 2252133"/>
                <a:gd name="connsiteX3" fmla="*/ 4284134 w 4284134"/>
                <a:gd name="connsiteY3" fmla="*/ 0 h 2252133"/>
              </a:gdLst>
              <a:ahLst/>
              <a:cxnLst>
                <a:cxn ang="0">
                  <a:pos x="connsiteX0" y="connsiteY0"/>
                </a:cxn>
                <a:cxn ang="0">
                  <a:pos x="connsiteX1" y="connsiteY1"/>
                </a:cxn>
                <a:cxn ang="0">
                  <a:pos x="connsiteX2" y="connsiteY2"/>
                </a:cxn>
                <a:cxn ang="0">
                  <a:pos x="connsiteX3" y="connsiteY3"/>
                </a:cxn>
              </a:cxnLst>
              <a:rect l="l" t="t" r="r" b="b"/>
              <a:pathLst>
                <a:path w="4284134" h="2252133">
                  <a:moveTo>
                    <a:pt x="4284134" y="0"/>
                  </a:moveTo>
                  <a:lnTo>
                    <a:pt x="0" y="2252133"/>
                  </a:lnTo>
                  <a:lnTo>
                    <a:pt x="821771" y="2218268"/>
                  </a:lnTo>
                  <a:lnTo>
                    <a:pt x="4284134" y="0"/>
                  </a:lnTo>
                  <a:close/>
                </a:path>
              </a:pathLst>
            </a:cu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 name="Group 10"/>
          <p:cNvGrpSpPr/>
          <p:nvPr/>
        </p:nvGrpSpPr>
        <p:grpSpPr>
          <a:xfrm>
            <a:off x="3073403" y="4142335"/>
            <a:ext cx="2451101" cy="829714"/>
            <a:chOff x="3014133" y="3793068"/>
            <a:chExt cx="4334934" cy="2252132"/>
          </a:xfrm>
        </p:grpSpPr>
        <p:sp>
          <p:nvSpPr>
            <p:cNvPr id="12" name="Freeform 11"/>
            <p:cNvSpPr/>
            <p:nvPr/>
          </p:nvSpPr>
          <p:spPr>
            <a:xfrm>
              <a:off x="3048000" y="3793068"/>
              <a:ext cx="4301067" cy="2235199"/>
            </a:xfrm>
            <a:custGeom>
              <a:avLst/>
              <a:gdLst>
                <a:gd name="connsiteX0" fmla="*/ 4301067 w 4301067"/>
                <a:gd name="connsiteY0" fmla="*/ 474134 h 2709334"/>
                <a:gd name="connsiteX1" fmla="*/ 0 w 4301067"/>
                <a:gd name="connsiteY1" fmla="*/ 0 h 2709334"/>
                <a:gd name="connsiteX2" fmla="*/ 0 w 4301067"/>
                <a:gd name="connsiteY2" fmla="*/ 2709334 h 2709334"/>
                <a:gd name="connsiteX3" fmla="*/ 4301067 w 4301067"/>
                <a:gd name="connsiteY3" fmla="*/ 474134 h 2709334"/>
                <a:gd name="connsiteX0" fmla="*/ 4301067 w 4301067"/>
                <a:gd name="connsiteY0" fmla="*/ -1 h 2235199"/>
                <a:gd name="connsiteX1" fmla="*/ 0 w 4301067"/>
                <a:gd name="connsiteY1" fmla="*/ 1373669 h 2235199"/>
                <a:gd name="connsiteX2" fmla="*/ 0 w 4301067"/>
                <a:gd name="connsiteY2" fmla="*/ 2235199 h 2235199"/>
                <a:gd name="connsiteX3" fmla="*/ 4301067 w 4301067"/>
                <a:gd name="connsiteY3" fmla="*/ -1 h 2235199"/>
              </a:gdLst>
              <a:ahLst/>
              <a:cxnLst>
                <a:cxn ang="0">
                  <a:pos x="connsiteX0" y="connsiteY0"/>
                </a:cxn>
                <a:cxn ang="0">
                  <a:pos x="connsiteX1" y="connsiteY1"/>
                </a:cxn>
                <a:cxn ang="0">
                  <a:pos x="connsiteX2" y="connsiteY2"/>
                </a:cxn>
                <a:cxn ang="0">
                  <a:pos x="connsiteX3" y="connsiteY3"/>
                </a:cxn>
              </a:cxnLst>
              <a:rect l="l" t="t" r="r" b="b"/>
              <a:pathLst>
                <a:path w="4301067" h="2235199">
                  <a:moveTo>
                    <a:pt x="4301067" y="-1"/>
                  </a:moveTo>
                  <a:lnTo>
                    <a:pt x="0" y="1373669"/>
                  </a:lnTo>
                  <a:lnTo>
                    <a:pt x="0" y="2235199"/>
                  </a:lnTo>
                  <a:lnTo>
                    <a:pt x="4301067" y="-1"/>
                  </a:lnTo>
                  <a:close/>
                </a:path>
              </a:pathLst>
            </a:cu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3041501" y="3793068"/>
              <a:ext cx="4290632" cy="1330020"/>
            </a:xfrm>
            <a:custGeom>
              <a:avLst/>
              <a:gdLst>
                <a:gd name="connsiteX0" fmla="*/ 4267200 w 4267200"/>
                <a:gd name="connsiteY0" fmla="*/ 457200 h 457200"/>
                <a:gd name="connsiteX1" fmla="*/ 0 w 4267200"/>
                <a:gd name="connsiteY1" fmla="*/ 0 h 457200"/>
                <a:gd name="connsiteX2" fmla="*/ 2692400 w 4267200"/>
                <a:gd name="connsiteY2" fmla="*/ 0 h 457200"/>
                <a:gd name="connsiteX3" fmla="*/ 4267200 w 4267200"/>
                <a:gd name="connsiteY3" fmla="*/ 457200 h 457200"/>
                <a:gd name="connsiteX0" fmla="*/ 4290632 w 4290632"/>
                <a:gd name="connsiteY0" fmla="*/ 457200 h 1787223"/>
                <a:gd name="connsiteX1" fmla="*/ 0 w 4290632"/>
                <a:gd name="connsiteY1" fmla="*/ 1787223 h 1787223"/>
                <a:gd name="connsiteX2" fmla="*/ 2715832 w 4290632"/>
                <a:gd name="connsiteY2" fmla="*/ 0 h 1787223"/>
                <a:gd name="connsiteX3" fmla="*/ 4290632 w 4290632"/>
                <a:gd name="connsiteY3" fmla="*/ 457200 h 1787223"/>
                <a:gd name="connsiteX0" fmla="*/ 4290632 w 4290632"/>
                <a:gd name="connsiteY0" fmla="*/ 0 h 1330023"/>
                <a:gd name="connsiteX1" fmla="*/ 0 w 4290632"/>
                <a:gd name="connsiteY1" fmla="*/ 1330023 h 1330023"/>
                <a:gd name="connsiteX2" fmla="*/ 1099019 w 4290632"/>
                <a:gd name="connsiteY2" fmla="*/ 936228 h 1330023"/>
                <a:gd name="connsiteX3" fmla="*/ 4290632 w 4290632"/>
                <a:gd name="connsiteY3" fmla="*/ 0 h 1330023"/>
              </a:gdLst>
              <a:ahLst/>
              <a:cxnLst>
                <a:cxn ang="0">
                  <a:pos x="connsiteX0" y="connsiteY0"/>
                </a:cxn>
                <a:cxn ang="0">
                  <a:pos x="connsiteX1" y="connsiteY1"/>
                </a:cxn>
                <a:cxn ang="0">
                  <a:pos x="connsiteX2" y="connsiteY2"/>
                </a:cxn>
                <a:cxn ang="0">
                  <a:pos x="connsiteX3" y="connsiteY3"/>
                </a:cxn>
              </a:cxnLst>
              <a:rect l="l" t="t" r="r" b="b"/>
              <a:pathLst>
                <a:path w="4290632" h="1330023">
                  <a:moveTo>
                    <a:pt x="4290632" y="0"/>
                  </a:moveTo>
                  <a:lnTo>
                    <a:pt x="0" y="1330023"/>
                  </a:lnTo>
                  <a:lnTo>
                    <a:pt x="1099019" y="936228"/>
                  </a:lnTo>
                  <a:lnTo>
                    <a:pt x="4290632" y="0"/>
                  </a:lnTo>
                  <a:close/>
                </a:path>
              </a:pathLst>
            </a:custGeom>
            <a:solidFill>
              <a:schemeClr val="accent1">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13"/>
            <p:cNvSpPr/>
            <p:nvPr/>
          </p:nvSpPr>
          <p:spPr>
            <a:xfrm>
              <a:off x="3014133" y="3793068"/>
              <a:ext cx="4284134" cy="2252132"/>
            </a:xfrm>
            <a:custGeom>
              <a:avLst/>
              <a:gdLst>
                <a:gd name="connsiteX0" fmla="*/ 4284134 w 4284134"/>
                <a:gd name="connsiteY0" fmla="*/ 0 h 2252133"/>
                <a:gd name="connsiteX1" fmla="*/ 0 w 4284134"/>
                <a:gd name="connsiteY1" fmla="*/ 2252133 h 2252133"/>
                <a:gd name="connsiteX2" fmla="*/ 2743200 w 4284134"/>
                <a:gd name="connsiteY2" fmla="*/ 2218266 h 2252133"/>
                <a:gd name="connsiteX3" fmla="*/ 4284134 w 4284134"/>
                <a:gd name="connsiteY3" fmla="*/ 0 h 2252133"/>
                <a:gd name="connsiteX0" fmla="*/ 4284134 w 4284134"/>
                <a:gd name="connsiteY0" fmla="*/ 0 h 2252133"/>
                <a:gd name="connsiteX1" fmla="*/ 0 w 4284134"/>
                <a:gd name="connsiteY1" fmla="*/ 2252133 h 2252133"/>
                <a:gd name="connsiteX2" fmla="*/ 1360709 w 4284134"/>
                <a:gd name="connsiteY2" fmla="*/ 2187974 h 2252133"/>
                <a:gd name="connsiteX3" fmla="*/ 4284134 w 4284134"/>
                <a:gd name="connsiteY3" fmla="*/ 0 h 2252133"/>
                <a:gd name="connsiteX0" fmla="*/ 4284134 w 4284134"/>
                <a:gd name="connsiteY0" fmla="*/ 0 h 2252133"/>
                <a:gd name="connsiteX1" fmla="*/ 0 w 4284134"/>
                <a:gd name="connsiteY1" fmla="*/ 2252133 h 2252133"/>
                <a:gd name="connsiteX2" fmla="*/ 821771 w 4284134"/>
                <a:gd name="connsiteY2" fmla="*/ 2218268 h 2252133"/>
                <a:gd name="connsiteX3" fmla="*/ 4284134 w 4284134"/>
                <a:gd name="connsiteY3" fmla="*/ 0 h 2252133"/>
              </a:gdLst>
              <a:ahLst/>
              <a:cxnLst>
                <a:cxn ang="0">
                  <a:pos x="connsiteX0" y="connsiteY0"/>
                </a:cxn>
                <a:cxn ang="0">
                  <a:pos x="connsiteX1" y="connsiteY1"/>
                </a:cxn>
                <a:cxn ang="0">
                  <a:pos x="connsiteX2" y="connsiteY2"/>
                </a:cxn>
                <a:cxn ang="0">
                  <a:pos x="connsiteX3" y="connsiteY3"/>
                </a:cxn>
              </a:cxnLst>
              <a:rect l="l" t="t" r="r" b="b"/>
              <a:pathLst>
                <a:path w="4284134" h="2252133">
                  <a:moveTo>
                    <a:pt x="4284134" y="0"/>
                  </a:moveTo>
                  <a:lnTo>
                    <a:pt x="0" y="2252133"/>
                  </a:lnTo>
                  <a:lnTo>
                    <a:pt x="821771" y="2218268"/>
                  </a:lnTo>
                  <a:lnTo>
                    <a:pt x="4284134" y="0"/>
                  </a:lnTo>
                  <a:close/>
                </a:path>
              </a:pathLst>
            </a:custGeom>
            <a:solidFill>
              <a:schemeClr val="accent1">
                <a:lumMod val="75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Rectangle 14"/>
          <p:cNvSpPr/>
          <p:nvPr/>
        </p:nvSpPr>
        <p:spPr>
          <a:xfrm>
            <a:off x="5511802" y="4066135"/>
            <a:ext cx="215901" cy="13077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function + translation invariance = </a:t>
            </a:r>
            <a:r>
              <a:rPr lang="en-US" i="1" dirty="0"/>
              <a:t>convolution</a:t>
            </a:r>
            <a:endParaRPr lang="en-US" dirty="0"/>
          </a:p>
        </p:txBody>
      </p:sp>
      <p:sp>
        <p:nvSpPr>
          <p:cNvPr id="3" name="Content Placeholder 2">
            <a:extLst>
              <a:ext uri="{FF2B5EF4-FFF2-40B4-BE49-F238E27FC236}">
                <a16:creationId xmlns:a16="http://schemas.microsoft.com/office/drawing/2014/main" id="{4A33E222-985C-2D47-935D-35AAF0A0D436}"/>
              </a:ext>
            </a:extLst>
          </p:cNvPr>
          <p:cNvSpPr>
            <a:spLocks noGrp="1"/>
          </p:cNvSpPr>
          <p:nvPr>
            <p:ph idx="1"/>
          </p:nvPr>
        </p:nvSpPr>
        <p:spPr/>
        <p:txBody>
          <a:bodyPr/>
          <a:lstStyle/>
          <a:p>
            <a:r>
              <a:rPr lang="en-US" dirty="0"/>
              <a:t>Local connectivity determines kernel size</a:t>
            </a:r>
          </a:p>
        </p:txBody>
      </p:sp>
      <p:pic>
        <p:nvPicPr>
          <p:cNvPr id="4" name="Picture 3"/>
          <p:cNvPicPr>
            <a:picLocks noChangeAspect="1"/>
          </p:cNvPicPr>
          <p:nvPr/>
        </p:nvPicPr>
        <p:blipFill>
          <a:blip r:embed="rId2">
            <a:grayscl/>
          </a:blip>
          <a:stretch>
            <a:fillRect/>
          </a:stretch>
        </p:blipFill>
        <p:spPr>
          <a:xfrm>
            <a:off x="3994150" y="3062837"/>
            <a:ext cx="2012950" cy="2036519"/>
          </a:xfrm>
          <a:prstGeom prst="rect">
            <a:avLst/>
          </a:prstGeom>
        </p:spPr>
      </p:pic>
      <p:graphicFrame>
        <p:nvGraphicFramePr>
          <p:cNvPr id="5" name="Table 4"/>
          <p:cNvGraphicFramePr>
            <a:graphicFrameLocks noGrp="1"/>
          </p:cNvGraphicFramePr>
          <p:nvPr>
            <p:extLst/>
          </p:nvPr>
        </p:nvGraphicFramePr>
        <p:xfrm>
          <a:off x="234949" y="3062837"/>
          <a:ext cx="2222502" cy="1441452"/>
        </p:xfrm>
        <a:graphic>
          <a:graphicData uri="http://schemas.openxmlformats.org/drawingml/2006/table">
            <a:tbl>
              <a:tblPr firstRow="1" bandRow="1">
                <a:tableStyleId>{5C22544A-7EE6-4342-B048-85BDC9FD1C3A}</a:tableStyleId>
              </a:tblPr>
              <a:tblGrid>
                <a:gridCol w="740834">
                  <a:extLst>
                    <a:ext uri="{9D8B030D-6E8A-4147-A177-3AD203B41FA5}">
                      <a16:colId xmlns:a16="http://schemas.microsoft.com/office/drawing/2014/main" val="20000"/>
                    </a:ext>
                  </a:extLst>
                </a:gridCol>
                <a:gridCol w="740834">
                  <a:extLst>
                    <a:ext uri="{9D8B030D-6E8A-4147-A177-3AD203B41FA5}">
                      <a16:colId xmlns:a16="http://schemas.microsoft.com/office/drawing/2014/main" val="20001"/>
                    </a:ext>
                  </a:extLst>
                </a:gridCol>
                <a:gridCol w="740834">
                  <a:extLst>
                    <a:ext uri="{9D8B030D-6E8A-4147-A177-3AD203B41FA5}">
                      <a16:colId xmlns:a16="http://schemas.microsoft.com/office/drawing/2014/main" val="20002"/>
                    </a:ext>
                  </a:extLst>
                </a:gridCol>
              </a:tblGrid>
              <a:tr h="480484">
                <a:tc>
                  <a:txBody>
                    <a:bodyPr/>
                    <a:lstStyle/>
                    <a:p>
                      <a:pPr algn="ctr"/>
                      <a:r>
                        <a:rPr lang="en-US" sz="1400" b="0" dirty="0">
                          <a:solidFill>
                            <a:schemeClr val="tx1"/>
                          </a:solidFill>
                        </a:rPr>
                        <a:t>5.4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3.6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0484">
                <a:tc>
                  <a:txBody>
                    <a:bodyPr/>
                    <a:lstStyle/>
                    <a:p>
                      <a:pPr algn="ctr"/>
                      <a:r>
                        <a:rPr lang="en-US" sz="1400" b="0" dirty="0">
                          <a:solidFill>
                            <a:schemeClr val="tx1"/>
                          </a:solidFill>
                        </a:rPr>
                        <a:t>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2.3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4.5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484">
                <a:tc>
                  <a:txBody>
                    <a:bodyPr/>
                    <a:lstStyle/>
                    <a:p>
                      <a:pPr algn="ctr"/>
                      <a:r>
                        <a:rPr lang="en-US" sz="1400" b="0" dirty="0">
                          <a:solidFill>
                            <a:schemeClr val="tx1"/>
                          </a:solidFill>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3.4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7.2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3994150" y="3062837"/>
            <a:ext cx="577850" cy="563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260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function + translation invariance = </a:t>
            </a:r>
            <a:r>
              <a:rPr lang="en-US" i="1" dirty="0"/>
              <a:t>convolution</a:t>
            </a:r>
            <a:endParaRPr lang="en-US" dirty="0"/>
          </a:p>
        </p:txBody>
      </p:sp>
      <p:pic>
        <p:nvPicPr>
          <p:cNvPr id="4" name="Picture 3"/>
          <p:cNvPicPr>
            <a:picLocks noChangeAspect="1"/>
          </p:cNvPicPr>
          <p:nvPr/>
        </p:nvPicPr>
        <p:blipFill>
          <a:blip r:embed="rId2">
            <a:grayscl/>
          </a:blip>
          <a:stretch>
            <a:fillRect/>
          </a:stretch>
        </p:blipFill>
        <p:spPr>
          <a:xfrm>
            <a:off x="3994150" y="3062837"/>
            <a:ext cx="2012950" cy="2036519"/>
          </a:xfrm>
          <a:prstGeom prst="rect">
            <a:avLst/>
          </a:prstGeom>
        </p:spPr>
      </p:pic>
      <p:graphicFrame>
        <p:nvGraphicFramePr>
          <p:cNvPr id="5" name="Table 4"/>
          <p:cNvGraphicFramePr>
            <a:graphicFrameLocks noGrp="1"/>
          </p:cNvGraphicFramePr>
          <p:nvPr>
            <p:extLst/>
          </p:nvPr>
        </p:nvGraphicFramePr>
        <p:xfrm>
          <a:off x="234949" y="3062837"/>
          <a:ext cx="2222502" cy="1441452"/>
        </p:xfrm>
        <a:graphic>
          <a:graphicData uri="http://schemas.openxmlformats.org/drawingml/2006/table">
            <a:tbl>
              <a:tblPr firstRow="1" bandRow="1">
                <a:tableStyleId>{5C22544A-7EE6-4342-B048-85BDC9FD1C3A}</a:tableStyleId>
              </a:tblPr>
              <a:tblGrid>
                <a:gridCol w="740834">
                  <a:extLst>
                    <a:ext uri="{9D8B030D-6E8A-4147-A177-3AD203B41FA5}">
                      <a16:colId xmlns:a16="http://schemas.microsoft.com/office/drawing/2014/main" val="20000"/>
                    </a:ext>
                  </a:extLst>
                </a:gridCol>
                <a:gridCol w="740834">
                  <a:extLst>
                    <a:ext uri="{9D8B030D-6E8A-4147-A177-3AD203B41FA5}">
                      <a16:colId xmlns:a16="http://schemas.microsoft.com/office/drawing/2014/main" val="20001"/>
                    </a:ext>
                  </a:extLst>
                </a:gridCol>
                <a:gridCol w="740834">
                  <a:extLst>
                    <a:ext uri="{9D8B030D-6E8A-4147-A177-3AD203B41FA5}">
                      <a16:colId xmlns:a16="http://schemas.microsoft.com/office/drawing/2014/main" val="20002"/>
                    </a:ext>
                  </a:extLst>
                </a:gridCol>
              </a:tblGrid>
              <a:tr h="480484">
                <a:tc>
                  <a:txBody>
                    <a:bodyPr/>
                    <a:lstStyle/>
                    <a:p>
                      <a:pPr algn="ctr"/>
                      <a:r>
                        <a:rPr lang="en-US" sz="1400" b="0" dirty="0">
                          <a:solidFill>
                            <a:schemeClr val="tx1"/>
                          </a:solidFill>
                        </a:rPr>
                        <a:t>5.4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3.6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0484">
                <a:tc>
                  <a:txBody>
                    <a:bodyPr/>
                    <a:lstStyle/>
                    <a:p>
                      <a:pPr algn="ctr"/>
                      <a:r>
                        <a:rPr lang="en-US" sz="1400" b="0" dirty="0">
                          <a:solidFill>
                            <a:schemeClr val="tx1"/>
                          </a:solidFill>
                        </a:rPr>
                        <a:t>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2.3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4.5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484">
                <a:tc>
                  <a:txBody>
                    <a:bodyPr/>
                    <a:lstStyle/>
                    <a:p>
                      <a:pPr algn="ctr"/>
                      <a:r>
                        <a:rPr lang="en-US" sz="1400" b="0" dirty="0">
                          <a:solidFill>
                            <a:schemeClr val="tx1"/>
                          </a:solidFill>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3.4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7.2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3994150" y="3062837"/>
            <a:ext cx="577850" cy="563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5100" y="3053584"/>
            <a:ext cx="2000250" cy="2005613"/>
          </a:xfrm>
          <a:prstGeom prst="rect">
            <a:avLst/>
          </a:prstGeom>
        </p:spPr>
      </p:pic>
      <p:sp>
        <p:nvSpPr>
          <p:cNvPr id="7" name="Content Placeholder 2">
            <a:extLst>
              <a:ext uri="{FF2B5EF4-FFF2-40B4-BE49-F238E27FC236}">
                <a16:creationId xmlns:a16="http://schemas.microsoft.com/office/drawing/2014/main" id="{EA14C989-A18E-AA46-80B8-110DDF63660F}"/>
              </a:ext>
            </a:extLst>
          </p:cNvPr>
          <p:cNvSpPr>
            <a:spLocks noGrp="1"/>
          </p:cNvSpPr>
          <p:nvPr>
            <p:ph idx="1"/>
          </p:nvPr>
        </p:nvSpPr>
        <p:spPr>
          <a:xfrm>
            <a:off x="628650" y="1825625"/>
            <a:ext cx="7886700" cy="4351338"/>
          </a:xfrm>
        </p:spPr>
        <p:txBody>
          <a:bodyPr/>
          <a:lstStyle/>
          <a:p>
            <a:r>
              <a:rPr lang="en-US" dirty="0"/>
              <a:t>Local connectivity determines kernel size</a:t>
            </a:r>
          </a:p>
        </p:txBody>
      </p:sp>
      <p:sp>
        <p:nvSpPr>
          <p:cNvPr id="8" name="Down Arrow Callout 7">
            <a:extLst>
              <a:ext uri="{FF2B5EF4-FFF2-40B4-BE49-F238E27FC236}">
                <a16:creationId xmlns:a16="http://schemas.microsoft.com/office/drawing/2014/main" id="{7F17927B-C0B9-1C42-A10C-3950AAA9017E}"/>
              </a:ext>
            </a:extLst>
          </p:cNvPr>
          <p:cNvSpPr/>
          <p:nvPr/>
        </p:nvSpPr>
        <p:spPr>
          <a:xfrm>
            <a:off x="6515100" y="2125266"/>
            <a:ext cx="1905000" cy="92831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Feature map</a:t>
            </a:r>
          </a:p>
        </p:txBody>
      </p:sp>
    </p:spTree>
    <p:extLst>
      <p:ext uri="{BB962C8B-B14F-4D97-AF65-F5344CB8AC3E}">
        <p14:creationId xmlns:p14="http://schemas.microsoft.com/office/powerpoint/2010/main" val="25110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7 0 C 0.08681 -0.00463 0.17413 -0.00926 0.17344 -0.00231 C 0.1724 0.00463 -0.00555 0.03218 -0.00555 0.04213 C -0.00555 0.05208 0.1717 0.04699 0.17344 0.05694 C 0.17448 0.0669 0.00278 0.05741 0.00278 0.06806 C 0.00209 0.0787 0.1717 0.07546 0.17049 0.08449 C 0.1691 0.09375 -0.00659 0.11088 -0.00468 0.12407 C -0.00295 0.13704 0.17518 0.11597 0.17691 0.125 C 0.17743 0.13403 -0.00191 0.13912 -0.00295 0.15278 C -0.00399 0.1662 0.17379 0.14352 0.17205 0.16042 C 0.17049 0.17708 -0.00052 0.16875 -0.00087 0.1794 C -0.00156 0.19005 0.14896 0.20903 0.14896 0.20926 " pathEditMode="relative" rAng="0" ptsTypes="AAAAAAAAAAAA">
                                      <p:cBhvr>
                                        <p:cTn id="6" dur="2000" fill="hold"/>
                                        <p:tgtEl>
                                          <p:spTgt spid="6"/>
                                        </p:tgtEl>
                                        <p:attrNameLst>
                                          <p:attrName>ppt_x</p:attrName>
                                          <p:attrName>ppt_y</p:attrName>
                                        </p:attrNameLst>
                                      </p:cBhvr>
                                      <p:rCtr x="8576" y="10162"/>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with multiple filters</a:t>
            </a:r>
          </a:p>
        </p:txBody>
      </p:sp>
      <p:pic>
        <p:nvPicPr>
          <p:cNvPr id="4" name="Picture 3"/>
          <p:cNvPicPr>
            <a:picLocks noChangeAspect="1"/>
          </p:cNvPicPr>
          <p:nvPr/>
        </p:nvPicPr>
        <p:blipFill>
          <a:blip r:embed="rId2">
            <a:grayscl/>
          </a:blip>
          <a:stretch>
            <a:fillRect/>
          </a:stretch>
        </p:blipFill>
        <p:spPr>
          <a:xfrm>
            <a:off x="3994150" y="3062837"/>
            <a:ext cx="2012950" cy="2036519"/>
          </a:xfrm>
          <a:prstGeom prst="rect">
            <a:avLst/>
          </a:prstGeom>
        </p:spPr>
      </p:pic>
      <p:graphicFrame>
        <p:nvGraphicFramePr>
          <p:cNvPr id="5" name="Table 4"/>
          <p:cNvGraphicFramePr>
            <a:graphicFrameLocks noGrp="1"/>
          </p:cNvGraphicFramePr>
          <p:nvPr>
            <p:extLst/>
          </p:nvPr>
        </p:nvGraphicFramePr>
        <p:xfrm>
          <a:off x="234949" y="3062837"/>
          <a:ext cx="2222502" cy="1441452"/>
        </p:xfrm>
        <a:graphic>
          <a:graphicData uri="http://schemas.openxmlformats.org/drawingml/2006/table">
            <a:tbl>
              <a:tblPr firstRow="1" bandRow="1">
                <a:tableStyleId>{5C22544A-7EE6-4342-B048-85BDC9FD1C3A}</a:tableStyleId>
              </a:tblPr>
              <a:tblGrid>
                <a:gridCol w="740834">
                  <a:extLst>
                    <a:ext uri="{9D8B030D-6E8A-4147-A177-3AD203B41FA5}">
                      <a16:colId xmlns:a16="http://schemas.microsoft.com/office/drawing/2014/main" val="20000"/>
                    </a:ext>
                  </a:extLst>
                </a:gridCol>
                <a:gridCol w="740834">
                  <a:extLst>
                    <a:ext uri="{9D8B030D-6E8A-4147-A177-3AD203B41FA5}">
                      <a16:colId xmlns:a16="http://schemas.microsoft.com/office/drawing/2014/main" val="20001"/>
                    </a:ext>
                  </a:extLst>
                </a:gridCol>
                <a:gridCol w="740834">
                  <a:extLst>
                    <a:ext uri="{9D8B030D-6E8A-4147-A177-3AD203B41FA5}">
                      <a16:colId xmlns:a16="http://schemas.microsoft.com/office/drawing/2014/main" val="20002"/>
                    </a:ext>
                  </a:extLst>
                </a:gridCol>
              </a:tblGrid>
              <a:tr h="480484">
                <a:tc>
                  <a:txBody>
                    <a:bodyPr/>
                    <a:lstStyle/>
                    <a:p>
                      <a:pPr algn="ctr"/>
                      <a:r>
                        <a:rPr lang="en-US" sz="1400" b="0" dirty="0">
                          <a:solidFill>
                            <a:schemeClr val="tx1"/>
                          </a:solidFill>
                        </a:rPr>
                        <a:t>5.4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0.1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3.6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0484">
                <a:tc>
                  <a:txBody>
                    <a:bodyPr/>
                    <a:lstStyle/>
                    <a:p>
                      <a:pPr algn="ctr"/>
                      <a:r>
                        <a:rPr lang="en-US" sz="1400" b="0" dirty="0">
                          <a:solidFill>
                            <a:schemeClr val="tx1"/>
                          </a:solidFill>
                        </a:rPr>
                        <a:t>1.8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2.3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4.5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484">
                <a:tc>
                  <a:txBody>
                    <a:bodyPr/>
                    <a:lstStyle/>
                    <a:p>
                      <a:pPr algn="ctr"/>
                      <a:r>
                        <a:rPr lang="en-US" sz="1400" b="0" dirty="0">
                          <a:solidFill>
                            <a:schemeClr val="tx1"/>
                          </a:solidFill>
                        </a:rPr>
                        <a:t>1.1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3.4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7.2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3994150" y="3062837"/>
            <a:ext cx="577850" cy="563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5100" y="3053584"/>
            <a:ext cx="2000250" cy="200561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400" y="3167884"/>
            <a:ext cx="2000250" cy="2005613"/>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3700" y="3282184"/>
            <a:ext cx="2000250" cy="2005613"/>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0" y="3396484"/>
            <a:ext cx="2000250" cy="2005613"/>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2300" y="3510784"/>
            <a:ext cx="2000250" cy="2005613"/>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6600" y="3625084"/>
            <a:ext cx="2000250" cy="2005613"/>
          </a:xfrm>
          <a:prstGeom prst="rect">
            <a:avLst/>
          </a:prstGeom>
        </p:spPr>
      </p:pic>
      <p:sp>
        <p:nvSpPr>
          <p:cNvPr id="12" name="Down Arrow Callout 11"/>
          <p:cNvSpPr/>
          <p:nvPr/>
        </p:nvSpPr>
        <p:spPr>
          <a:xfrm>
            <a:off x="6515100" y="2125266"/>
            <a:ext cx="1905000" cy="92831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Feature map</a:t>
            </a:r>
          </a:p>
        </p:txBody>
      </p:sp>
    </p:spTree>
    <p:extLst>
      <p:ext uri="{BB962C8B-B14F-4D97-AF65-F5344CB8AC3E}">
        <p14:creationId xmlns:p14="http://schemas.microsoft.com/office/powerpoint/2010/main" val="250207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FC09-6AF0-4944-971A-327E7057D89A}"/>
              </a:ext>
            </a:extLst>
          </p:cNvPr>
          <p:cNvSpPr>
            <a:spLocks noGrp="1"/>
          </p:cNvSpPr>
          <p:nvPr>
            <p:ph type="title"/>
          </p:nvPr>
        </p:nvSpPr>
        <p:spPr/>
        <p:txBody>
          <a:bodyPr/>
          <a:lstStyle/>
          <a:p>
            <a:r>
              <a:rPr lang="en-US" dirty="0"/>
              <a:t>Convolution over multiple channels</a:t>
            </a:r>
          </a:p>
        </p:txBody>
      </p:sp>
      <p:pic>
        <p:nvPicPr>
          <p:cNvPr id="4" name="Picture 3">
            <a:extLst>
              <a:ext uri="{FF2B5EF4-FFF2-40B4-BE49-F238E27FC236}">
                <a16:creationId xmlns:a16="http://schemas.microsoft.com/office/drawing/2014/main" id="{2F41345B-BF8B-EF4D-8F78-70612EDF933B}"/>
              </a:ext>
            </a:extLst>
          </p:cNvPr>
          <p:cNvPicPr>
            <a:picLocks noChangeAspect="1"/>
          </p:cNvPicPr>
          <p:nvPr/>
        </p:nvPicPr>
        <p:blipFill>
          <a:blip r:embed="rId2">
            <a:duotone>
              <a:prstClr val="black"/>
              <a:schemeClr val="accent5">
                <a:tint val="45000"/>
                <a:satMod val="400000"/>
              </a:schemeClr>
            </a:duotone>
          </a:blip>
          <a:stretch>
            <a:fillRect/>
          </a:stretch>
        </p:blipFill>
        <p:spPr>
          <a:xfrm>
            <a:off x="86177" y="2910437"/>
            <a:ext cx="2012950" cy="2036519"/>
          </a:xfrm>
          <a:prstGeom prst="rect">
            <a:avLst/>
          </a:prstGeom>
          <a:ln>
            <a:solidFill>
              <a:schemeClr val="tx1"/>
            </a:solidFill>
          </a:ln>
        </p:spPr>
      </p:pic>
      <p:pic>
        <p:nvPicPr>
          <p:cNvPr id="5" name="Picture 4">
            <a:extLst>
              <a:ext uri="{FF2B5EF4-FFF2-40B4-BE49-F238E27FC236}">
                <a16:creationId xmlns:a16="http://schemas.microsoft.com/office/drawing/2014/main" id="{54C43ED8-F92B-484B-A7D0-231B17B68AD4}"/>
              </a:ext>
            </a:extLst>
          </p:cNvPr>
          <p:cNvPicPr>
            <a:picLocks noChangeAspect="1"/>
          </p:cNvPicPr>
          <p:nvPr/>
        </p:nvPicPr>
        <p:blipFill>
          <a:blip r:embed="rId2">
            <a:duotone>
              <a:prstClr val="black"/>
              <a:schemeClr val="accent4">
                <a:tint val="45000"/>
                <a:satMod val="400000"/>
              </a:schemeClr>
            </a:duotone>
          </a:blip>
          <a:stretch>
            <a:fillRect/>
          </a:stretch>
        </p:blipFill>
        <p:spPr>
          <a:xfrm>
            <a:off x="238577" y="3062837"/>
            <a:ext cx="2012950" cy="2036519"/>
          </a:xfrm>
          <a:prstGeom prst="rect">
            <a:avLst/>
          </a:prstGeom>
          <a:ln>
            <a:solidFill>
              <a:schemeClr val="tx1"/>
            </a:solidFill>
          </a:ln>
        </p:spPr>
      </p:pic>
      <p:pic>
        <p:nvPicPr>
          <p:cNvPr id="6" name="Picture 5">
            <a:extLst>
              <a:ext uri="{FF2B5EF4-FFF2-40B4-BE49-F238E27FC236}">
                <a16:creationId xmlns:a16="http://schemas.microsoft.com/office/drawing/2014/main" id="{5B4915C5-0076-DA40-8A33-0FD872C56CF1}"/>
              </a:ext>
            </a:extLst>
          </p:cNvPr>
          <p:cNvPicPr>
            <a:picLocks noChangeAspect="1"/>
          </p:cNvPicPr>
          <p:nvPr/>
        </p:nvPicPr>
        <p:blipFill>
          <a:blip r:embed="rId2">
            <a:duotone>
              <a:prstClr val="black"/>
              <a:schemeClr val="accent2">
                <a:tint val="45000"/>
                <a:satMod val="400000"/>
              </a:schemeClr>
            </a:duotone>
          </a:blip>
          <a:stretch>
            <a:fillRect/>
          </a:stretch>
        </p:blipFill>
        <p:spPr>
          <a:xfrm>
            <a:off x="390977" y="3215237"/>
            <a:ext cx="2012950" cy="2036519"/>
          </a:xfrm>
          <a:prstGeom prst="rect">
            <a:avLst/>
          </a:prstGeom>
          <a:ln>
            <a:solidFill>
              <a:schemeClr val="tx1"/>
            </a:solidFill>
          </a:ln>
        </p:spPr>
      </p:pic>
      <p:sp>
        <p:nvSpPr>
          <p:cNvPr id="7" name="Rectangle 6">
            <a:extLst>
              <a:ext uri="{FF2B5EF4-FFF2-40B4-BE49-F238E27FC236}">
                <a16:creationId xmlns:a16="http://schemas.microsoft.com/office/drawing/2014/main" id="{D892BAD1-3239-EF49-B8A1-570DBDB5DF61}"/>
              </a:ext>
            </a:extLst>
          </p:cNvPr>
          <p:cNvSpPr/>
          <p:nvPr/>
        </p:nvSpPr>
        <p:spPr>
          <a:xfrm>
            <a:off x="3418112" y="3585352"/>
            <a:ext cx="740228" cy="69668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4C6609-636F-B64B-A7DF-81FAA06953A2}"/>
              </a:ext>
            </a:extLst>
          </p:cNvPr>
          <p:cNvSpPr/>
          <p:nvPr/>
        </p:nvSpPr>
        <p:spPr>
          <a:xfrm>
            <a:off x="3559626" y="3737752"/>
            <a:ext cx="740228" cy="696685"/>
          </a:xfrm>
          <a:prstGeom prst="rect">
            <a:avLst/>
          </a:prstGeom>
          <a:solidFill>
            <a:srgbClr val="C9C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43C16E-3F20-4F42-96B6-8D70A2830B63}"/>
              </a:ext>
            </a:extLst>
          </p:cNvPr>
          <p:cNvSpPr/>
          <p:nvPr/>
        </p:nvSpPr>
        <p:spPr>
          <a:xfrm>
            <a:off x="3722912" y="3890152"/>
            <a:ext cx="740228" cy="69668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6C12D30-C063-AF40-84AF-B6051A415747}"/>
              </a:ext>
            </a:extLst>
          </p:cNvPr>
          <p:cNvPicPr>
            <a:picLocks noChangeAspect="1"/>
          </p:cNvPicPr>
          <p:nvPr/>
        </p:nvPicPr>
        <p:blipFill>
          <a:blip r:embed="rId3"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5812057" y="1229991"/>
            <a:ext cx="1028247" cy="1040286"/>
          </a:xfrm>
          <a:prstGeom prst="rect">
            <a:avLst/>
          </a:prstGeom>
          <a:ln>
            <a:solidFill>
              <a:schemeClr val="tx1"/>
            </a:solidFill>
          </a:ln>
        </p:spPr>
      </p:pic>
      <p:pic>
        <p:nvPicPr>
          <p:cNvPr id="11" name="Picture 10">
            <a:extLst>
              <a:ext uri="{FF2B5EF4-FFF2-40B4-BE49-F238E27FC236}">
                <a16:creationId xmlns:a16="http://schemas.microsoft.com/office/drawing/2014/main" id="{3B12FEA4-CC30-D646-B4DB-0BBB4341818D}"/>
              </a:ext>
            </a:extLst>
          </p:cNvPr>
          <p:cNvPicPr>
            <a:picLocks noChangeAspect="1"/>
          </p:cNvPicPr>
          <p:nvPr/>
        </p:nvPicPr>
        <p:blipFill>
          <a:blip r:embed="rId3"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5815463" y="3215237"/>
            <a:ext cx="1028247" cy="1040286"/>
          </a:xfrm>
          <a:prstGeom prst="rect">
            <a:avLst/>
          </a:prstGeom>
          <a:ln>
            <a:solidFill>
              <a:schemeClr val="tx1"/>
            </a:solidFill>
          </a:ln>
        </p:spPr>
      </p:pic>
      <p:pic>
        <p:nvPicPr>
          <p:cNvPr id="12" name="Picture 11">
            <a:extLst>
              <a:ext uri="{FF2B5EF4-FFF2-40B4-BE49-F238E27FC236}">
                <a16:creationId xmlns:a16="http://schemas.microsoft.com/office/drawing/2014/main" id="{2FEA0571-56BB-3A4B-8D09-70BD8ECD5EDE}"/>
              </a:ext>
            </a:extLst>
          </p:cNvPr>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829756" y="5220677"/>
            <a:ext cx="1028247" cy="1040287"/>
          </a:xfrm>
          <a:prstGeom prst="rect">
            <a:avLst/>
          </a:prstGeom>
          <a:ln>
            <a:solidFill>
              <a:schemeClr val="tx1"/>
            </a:solidFill>
          </a:ln>
        </p:spPr>
      </p:pic>
      <p:sp>
        <p:nvSpPr>
          <p:cNvPr id="13" name="TextBox 12">
            <a:extLst>
              <a:ext uri="{FF2B5EF4-FFF2-40B4-BE49-F238E27FC236}">
                <a16:creationId xmlns:a16="http://schemas.microsoft.com/office/drawing/2014/main" id="{21B4004B-D027-134E-BD24-88804EA9F56E}"/>
              </a:ext>
            </a:extLst>
          </p:cNvPr>
          <p:cNvSpPr txBox="1"/>
          <p:nvPr/>
        </p:nvSpPr>
        <p:spPr>
          <a:xfrm>
            <a:off x="2556327" y="3617855"/>
            <a:ext cx="787627" cy="1015663"/>
          </a:xfrm>
          <a:prstGeom prst="rect">
            <a:avLst/>
          </a:prstGeom>
          <a:noFill/>
        </p:spPr>
        <p:txBody>
          <a:bodyPr wrap="square" rtlCol="0" anchor="ctr">
            <a:spAutoFit/>
          </a:bodyPr>
          <a:lstStyle/>
          <a:p>
            <a:pPr algn="ctr"/>
            <a:r>
              <a:rPr lang="en-US" sz="6000" dirty="0"/>
              <a:t>*</a:t>
            </a:r>
          </a:p>
        </p:txBody>
      </p:sp>
      <p:sp>
        <p:nvSpPr>
          <p:cNvPr id="14" name="Rectangle 13">
            <a:extLst>
              <a:ext uri="{FF2B5EF4-FFF2-40B4-BE49-F238E27FC236}">
                <a16:creationId xmlns:a16="http://schemas.microsoft.com/office/drawing/2014/main" id="{C89FA1F4-1E85-4D45-9B36-D00A392D2922}"/>
              </a:ext>
            </a:extLst>
          </p:cNvPr>
          <p:cNvSpPr/>
          <p:nvPr/>
        </p:nvSpPr>
        <p:spPr>
          <a:xfrm>
            <a:off x="7696199" y="5392479"/>
            <a:ext cx="740228" cy="69668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893BAF1-C875-9943-91C1-B6362F035709}"/>
              </a:ext>
            </a:extLst>
          </p:cNvPr>
          <p:cNvSpPr txBox="1"/>
          <p:nvPr/>
        </p:nvSpPr>
        <p:spPr>
          <a:xfrm>
            <a:off x="6858003" y="5311567"/>
            <a:ext cx="787627" cy="1015663"/>
          </a:xfrm>
          <a:prstGeom prst="rect">
            <a:avLst/>
          </a:prstGeom>
          <a:noFill/>
        </p:spPr>
        <p:txBody>
          <a:bodyPr wrap="square" rtlCol="0" anchor="ctr">
            <a:spAutoFit/>
          </a:bodyPr>
          <a:lstStyle/>
          <a:p>
            <a:pPr algn="ctr"/>
            <a:r>
              <a:rPr lang="en-US" sz="6000" dirty="0"/>
              <a:t>*</a:t>
            </a:r>
          </a:p>
        </p:txBody>
      </p:sp>
      <p:sp>
        <p:nvSpPr>
          <p:cNvPr id="16" name="Rectangle 15">
            <a:extLst>
              <a:ext uri="{FF2B5EF4-FFF2-40B4-BE49-F238E27FC236}">
                <a16:creationId xmlns:a16="http://schemas.microsoft.com/office/drawing/2014/main" id="{CE9E664A-6B95-6142-B5F3-8C196F93D4DF}"/>
              </a:ext>
            </a:extLst>
          </p:cNvPr>
          <p:cNvSpPr/>
          <p:nvPr/>
        </p:nvSpPr>
        <p:spPr>
          <a:xfrm>
            <a:off x="7701636" y="3384411"/>
            <a:ext cx="740228" cy="696685"/>
          </a:xfrm>
          <a:prstGeom prst="rect">
            <a:avLst/>
          </a:prstGeom>
          <a:solidFill>
            <a:srgbClr val="C9C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4F6B82-FFA8-A343-9CA3-5696CA8BA300}"/>
              </a:ext>
            </a:extLst>
          </p:cNvPr>
          <p:cNvSpPr/>
          <p:nvPr/>
        </p:nvSpPr>
        <p:spPr>
          <a:xfrm>
            <a:off x="7696199" y="1401791"/>
            <a:ext cx="740228" cy="69668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2753D35-E891-5040-8391-28D51DBF66C6}"/>
              </a:ext>
            </a:extLst>
          </p:cNvPr>
          <p:cNvSpPr txBox="1"/>
          <p:nvPr/>
        </p:nvSpPr>
        <p:spPr>
          <a:xfrm>
            <a:off x="6878859" y="3405136"/>
            <a:ext cx="787627" cy="1015663"/>
          </a:xfrm>
          <a:prstGeom prst="rect">
            <a:avLst/>
          </a:prstGeom>
          <a:noFill/>
        </p:spPr>
        <p:txBody>
          <a:bodyPr wrap="square" rtlCol="0" anchor="ctr">
            <a:spAutoFit/>
          </a:bodyPr>
          <a:lstStyle/>
          <a:p>
            <a:pPr algn="ctr"/>
            <a:r>
              <a:rPr lang="en-US" sz="6000" dirty="0"/>
              <a:t>*</a:t>
            </a:r>
          </a:p>
        </p:txBody>
      </p:sp>
      <p:sp>
        <p:nvSpPr>
          <p:cNvPr id="19" name="TextBox 18">
            <a:extLst>
              <a:ext uri="{FF2B5EF4-FFF2-40B4-BE49-F238E27FC236}">
                <a16:creationId xmlns:a16="http://schemas.microsoft.com/office/drawing/2014/main" id="{98DAD7F2-507A-0F4D-B8AA-32551FA37E96}"/>
              </a:ext>
            </a:extLst>
          </p:cNvPr>
          <p:cNvSpPr txBox="1"/>
          <p:nvPr/>
        </p:nvSpPr>
        <p:spPr>
          <a:xfrm>
            <a:off x="6874438" y="1401791"/>
            <a:ext cx="787627" cy="1015663"/>
          </a:xfrm>
          <a:prstGeom prst="rect">
            <a:avLst/>
          </a:prstGeom>
          <a:noFill/>
        </p:spPr>
        <p:txBody>
          <a:bodyPr wrap="square" rtlCol="0" anchor="ctr">
            <a:spAutoFit/>
          </a:bodyPr>
          <a:lstStyle/>
          <a:p>
            <a:pPr algn="ctr"/>
            <a:r>
              <a:rPr lang="en-US" sz="6000" dirty="0"/>
              <a:t>*</a:t>
            </a:r>
          </a:p>
        </p:txBody>
      </p:sp>
      <p:sp>
        <p:nvSpPr>
          <p:cNvPr id="20" name="TextBox 19">
            <a:extLst>
              <a:ext uri="{FF2B5EF4-FFF2-40B4-BE49-F238E27FC236}">
                <a16:creationId xmlns:a16="http://schemas.microsoft.com/office/drawing/2014/main" id="{D1E63A15-64E5-5242-B5D8-7DAB8D4A0925}"/>
              </a:ext>
            </a:extLst>
          </p:cNvPr>
          <p:cNvSpPr txBox="1"/>
          <p:nvPr/>
        </p:nvSpPr>
        <p:spPr>
          <a:xfrm>
            <a:off x="6874438" y="2248177"/>
            <a:ext cx="897962" cy="707886"/>
          </a:xfrm>
          <a:prstGeom prst="rect">
            <a:avLst/>
          </a:prstGeom>
          <a:noFill/>
        </p:spPr>
        <p:txBody>
          <a:bodyPr wrap="square" rtlCol="0" anchor="ctr">
            <a:spAutoFit/>
          </a:bodyPr>
          <a:lstStyle/>
          <a:p>
            <a:pPr algn="ctr"/>
            <a:r>
              <a:rPr lang="en-US" sz="4000" dirty="0"/>
              <a:t>+</a:t>
            </a:r>
          </a:p>
        </p:txBody>
      </p:sp>
      <p:sp>
        <p:nvSpPr>
          <p:cNvPr id="21" name="TextBox 20">
            <a:extLst>
              <a:ext uri="{FF2B5EF4-FFF2-40B4-BE49-F238E27FC236}">
                <a16:creationId xmlns:a16="http://schemas.microsoft.com/office/drawing/2014/main" id="{5E7E9D8A-7F99-FE41-9CAD-2263641884ED}"/>
              </a:ext>
            </a:extLst>
          </p:cNvPr>
          <p:cNvSpPr txBox="1"/>
          <p:nvPr/>
        </p:nvSpPr>
        <p:spPr>
          <a:xfrm>
            <a:off x="6874438" y="4382844"/>
            <a:ext cx="897962" cy="707886"/>
          </a:xfrm>
          <a:prstGeom prst="rect">
            <a:avLst/>
          </a:prstGeom>
          <a:noFill/>
        </p:spPr>
        <p:txBody>
          <a:bodyPr wrap="square" rtlCol="0" anchor="ctr">
            <a:spAutoFit/>
          </a:bodyPr>
          <a:lstStyle/>
          <a:p>
            <a:pPr algn="ctr"/>
            <a:r>
              <a:rPr lang="en-US" sz="4000" dirty="0"/>
              <a:t>+</a:t>
            </a:r>
          </a:p>
        </p:txBody>
      </p:sp>
      <p:sp>
        <p:nvSpPr>
          <p:cNvPr id="22" name="TextBox 21">
            <a:extLst>
              <a:ext uri="{FF2B5EF4-FFF2-40B4-BE49-F238E27FC236}">
                <a16:creationId xmlns:a16="http://schemas.microsoft.com/office/drawing/2014/main" id="{BAA8E501-6921-FE4A-B97E-9423B6DBCF2D}"/>
              </a:ext>
            </a:extLst>
          </p:cNvPr>
          <p:cNvSpPr txBox="1"/>
          <p:nvPr/>
        </p:nvSpPr>
        <p:spPr>
          <a:xfrm>
            <a:off x="4657662" y="3617855"/>
            <a:ext cx="897962" cy="707886"/>
          </a:xfrm>
          <a:prstGeom prst="rect">
            <a:avLst/>
          </a:prstGeom>
          <a:noFill/>
        </p:spPr>
        <p:txBody>
          <a:bodyPr wrap="square" rtlCol="0" anchor="ctr">
            <a:spAutoFit/>
          </a:bodyPr>
          <a:lstStyle/>
          <a:p>
            <a:pPr algn="ctr"/>
            <a:r>
              <a:rPr lang="en-US" sz="4000" dirty="0"/>
              <a:t>=</a:t>
            </a:r>
          </a:p>
        </p:txBody>
      </p:sp>
    </p:spTree>
    <p:extLst>
      <p:ext uri="{BB962C8B-B14F-4D97-AF65-F5344CB8AC3E}">
        <p14:creationId xmlns:p14="http://schemas.microsoft.com/office/powerpoint/2010/main" val="333017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as a primitive</a:t>
            </a:r>
          </a:p>
        </p:txBody>
      </p:sp>
      <p:grpSp>
        <p:nvGrpSpPr>
          <p:cNvPr id="22" name="Group 21"/>
          <p:cNvGrpSpPr/>
          <p:nvPr/>
        </p:nvGrpSpPr>
        <p:grpSpPr>
          <a:xfrm>
            <a:off x="628650" y="2672704"/>
            <a:ext cx="2289174" cy="2445495"/>
            <a:chOff x="838200" y="2420605"/>
            <a:chExt cx="3052232" cy="3260660"/>
          </a:xfrm>
        </p:grpSpPr>
        <p:sp>
          <p:nvSpPr>
            <p:cNvPr id="4" name="Rectangle 3"/>
            <p:cNvSpPr/>
            <p:nvPr/>
          </p:nvSpPr>
          <p:spPr>
            <a:xfrm>
              <a:off x="838200" y="25738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990600" y="27262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143000" y="28786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295400" y="30310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447800" y="3183467"/>
              <a:ext cx="1905000" cy="18457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p:cNvCxnSpPr/>
            <p:nvPr/>
          </p:nvCxnSpPr>
          <p:spPr>
            <a:xfrm>
              <a:off x="1447800" y="5215467"/>
              <a:ext cx="1905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14033" y="5065712"/>
              <a:ext cx="372533" cy="615553"/>
            </a:xfrm>
            <a:prstGeom prst="rect">
              <a:avLst/>
            </a:prstGeom>
            <a:noFill/>
          </p:spPr>
          <p:txBody>
            <a:bodyPr wrap="square" rtlCol="0">
              <a:spAutoFit/>
            </a:bodyPr>
            <a:lstStyle/>
            <a:p>
              <a:r>
                <a:rPr lang="en-US" sz="2400"/>
                <a:t>w</a:t>
              </a:r>
            </a:p>
          </p:txBody>
        </p:sp>
        <p:cxnSp>
          <p:nvCxnSpPr>
            <p:cNvPr id="12" name="Straight Arrow Connector 11"/>
            <p:cNvCxnSpPr/>
            <p:nvPr/>
          </p:nvCxnSpPr>
          <p:spPr>
            <a:xfrm>
              <a:off x="3505200" y="3183467"/>
              <a:ext cx="0" cy="2032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17899" y="3801533"/>
              <a:ext cx="372533" cy="615553"/>
            </a:xfrm>
            <a:prstGeom prst="rect">
              <a:avLst/>
            </a:prstGeom>
            <a:noFill/>
          </p:spPr>
          <p:txBody>
            <a:bodyPr wrap="square" rtlCol="0">
              <a:spAutoFit/>
            </a:bodyPr>
            <a:lstStyle/>
            <a:p>
              <a:r>
                <a:rPr lang="en-US" sz="2400"/>
                <a:t>h</a:t>
              </a:r>
              <a:endParaRPr lang="en-US" sz="2400" dirty="0"/>
            </a:p>
          </p:txBody>
        </p:sp>
        <p:sp>
          <p:nvSpPr>
            <p:cNvPr id="17" name="TextBox 16"/>
            <p:cNvSpPr txBox="1"/>
            <p:nvPr/>
          </p:nvSpPr>
          <p:spPr>
            <a:xfrm>
              <a:off x="3124200" y="2420605"/>
              <a:ext cx="372533" cy="615553"/>
            </a:xfrm>
            <a:prstGeom prst="rect">
              <a:avLst/>
            </a:prstGeom>
            <a:noFill/>
          </p:spPr>
          <p:txBody>
            <a:bodyPr wrap="square" rtlCol="0">
              <a:spAutoFit/>
            </a:bodyPr>
            <a:lstStyle/>
            <a:p>
              <a:r>
                <a:rPr lang="en-US" sz="2400"/>
                <a:t>c</a:t>
              </a:r>
              <a:endParaRPr lang="en-US" sz="2400" dirty="0"/>
            </a:p>
          </p:txBody>
        </p:sp>
        <p:cxnSp>
          <p:nvCxnSpPr>
            <p:cNvPr id="18" name="Straight Arrow Connector 17"/>
            <p:cNvCxnSpPr/>
            <p:nvPr/>
          </p:nvCxnSpPr>
          <p:spPr>
            <a:xfrm>
              <a:off x="2895600" y="2573867"/>
              <a:ext cx="457200" cy="49953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5797550" y="2831431"/>
            <a:ext cx="1428750" cy="138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5911850" y="2945731"/>
            <a:ext cx="1428750" cy="138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6026150" y="3060031"/>
            <a:ext cx="1428750" cy="138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a:off x="6026150" y="4598475"/>
            <a:ext cx="142875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600825" y="4486158"/>
            <a:ext cx="511175" cy="461665"/>
          </a:xfrm>
          <a:prstGeom prst="rect">
            <a:avLst/>
          </a:prstGeom>
          <a:noFill/>
        </p:spPr>
        <p:txBody>
          <a:bodyPr wrap="square" rtlCol="0">
            <a:spAutoFit/>
          </a:bodyPr>
          <a:lstStyle/>
          <a:p>
            <a:r>
              <a:rPr lang="en-US" sz="2400"/>
              <a:t>w</a:t>
            </a:r>
          </a:p>
        </p:txBody>
      </p:sp>
      <p:cxnSp>
        <p:nvCxnSpPr>
          <p:cNvPr id="31" name="Straight Arrow Connector 30"/>
          <p:cNvCxnSpPr>
            <a:cxnSpLocks/>
          </p:cNvCxnSpPr>
          <p:nvPr/>
        </p:nvCxnSpPr>
        <p:spPr>
          <a:xfrm>
            <a:off x="7667625" y="3130551"/>
            <a:ext cx="0" cy="143594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77150" y="3506043"/>
            <a:ext cx="450851" cy="461665"/>
          </a:xfrm>
          <a:prstGeom prst="rect">
            <a:avLst/>
          </a:prstGeom>
          <a:noFill/>
        </p:spPr>
        <p:txBody>
          <a:bodyPr wrap="square" rtlCol="0">
            <a:spAutoFit/>
          </a:bodyPr>
          <a:lstStyle/>
          <a:p>
            <a:r>
              <a:rPr lang="en-US" sz="2400" dirty="0"/>
              <a:t>h</a:t>
            </a:r>
          </a:p>
        </p:txBody>
      </p:sp>
      <p:sp>
        <p:nvSpPr>
          <p:cNvPr id="33" name="TextBox 32"/>
          <p:cNvSpPr txBox="1"/>
          <p:nvPr/>
        </p:nvSpPr>
        <p:spPr>
          <a:xfrm>
            <a:off x="7356475" y="2598366"/>
            <a:ext cx="425450" cy="461665"/>
          </a:xfrm>
          <a:prstGeom prst="rect">
            <a:avLst/>
          </a:prstGeom>
          <a:noFill/>
        </p:spPr>
        <p:txBody>
          <a:bodyPr wrap="square" rtlCol="0">
            <a:spAutoFit/>
          </a:bodyPr>
          <a:lstStyle/>
          <a:p>
            <a:r>
              <a:rPr lang="en-US" sz="2400" dirty="0"/>
              <a:t>c’</a:t>
            </a:r>
          </a:p>
        </p:txBody>
      </p:sp>
      <p:cxnSp>
        <p:nvCxnSpPr>
          <p:cNvPr id="34" name="Straight Arrow Connector 33"/>
          <p:cNvCxnSpPr/>
          <p:nvPr/>
        </p:nvCxnSpPr>
        <p:spPr>
          <a:xfrm>
            <a:off x="7226300" y="2710684"/>
            <a:ext cx="342900" cy="3746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ight Arrow 36"/>
          <p:cNvSpPr/>
          <p:nvPr/>
        </p:nvSpPr>
        <p:spPr>
          <a:xfrm>
            <a:off x="3251200" y="3435351"/>
            <a:ext cx="1968500" cy="89468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Convolution</a:t>
            </a:r>
          </a:p>
        </p:txBody>
      </p:sp>
      <p:sp>
        <p:nvSpPr>
          <p:cNvPr id="38" name="Cube 37"/>
          <p:cNvSpPr/>
          <p:nvPr/>
        </p:nvSpPr>
        <p:spPr>
          <a:xfrm>
            <a:off x="3251200" y="2457450"/>
            <a:ext cx="495300" cy="488281"/>
          </a:xfrm>
          <a:prstGeom prst="cub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Cube 38"/>
          <p:cNvSpPr/>
          <p:nvPr/>
        </p:nvSpPr>
        <p:spPr>
          <a:xfrm>
            <a:off x="3829050" y="2447494"/>
            <a:ext cx="495300" cy="488281"/>
          </a:xfrm>
          <a:prstGeom prst="cub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Cube 39"/>
          <p:cNvSpPr/>
          <p:nvPr/>
        </p:nvSpPr>
        <p:spPr>
          <a:xfrm>
            <a:off x="4451351" y="2447493"/>
            <a:ext cx="495300" cy="488281"/>
          </a:xfrm>
          <a:prstGeom prst="cub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1" name="Straight Arrow Connector 40"/>
          <p:cNvCxnSpPr/>
          <p:nvPr/>
        </p:nvCxnSpPr>
        <p:spPr>
          <a:xfrm flipH="1">
            <a:off x="3124200" y="2348174"/>
            <a:ext cx="228601" cy="26736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94024" y="2199720"/>
            <a:ext cx="279400" cy="461665"/>
          </a:xfrm>
          <a:prstGeom prst="rect">
            <a:avLst/>
          </a:prstGeom>
          <a:noFill/>
        </p:spPr>
        <p:txBody>
          <a:bodyPr wrap="square" rtlCol="0">
            <a:spAutoFit/>
          </a:bodyPr>
          <a:lstStyle/>
          <a:p>
            <a:r>
              <a:rPr lang="en-US" sz="2400"/>
              <a:t>c</a:t>
            </a:r>
            <a:endParaRPr lang="en-US" sz="2400" dirty="0"/>
          </a:p>
        </p:txBody>
      </p:sp>
      <p:cxnSp>
        <p:nvCxnSpPr>
          <p:cNvPr id="44" name="Straight Arrow Connector 43"/>
          <p:cNvCxnSpPr/>
          <p:nvPr/>
        </p:nvCxnSpPr>
        <p:spPr>
          <a:xfrm flipH="1">
            <a:off x="3302001" y="3016251"/>
            <a:ext cx="1549399"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883023" y="2935775"/>
            <a:ext cx="396878" cy="461665"/>
          </a:xfrm>
          <a:prstGeom prst="rect">
            <a:avLst/>
          </a:prstGeom>
          <a:noFill/>
        </p:spPr>
        <p:txBody>
          <a:bodyPr wrap="square" rtlCol="0">
            <a:spAutoFit/>
          </a:bodyPr>
          <a:lstStyle/>
          <a:p>
            <a:r>
              <a:rPr lang="en-US" sz="2400" dirty="0"/>
              <a:t>c’</a:t>
            </a:r>
          </a:p>
        </p:txBody>
      </p:sp>
    </p:spTree>
    <p:extLst>
      <p:ext uri="{BB962C8B-B14F-4D97-AF65-F5344CB8AC3E}">
        <p14:creationId xmlns:p14="http://schemas.microsoft.com/office/powerpoint/2010/main" val="18054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3" grpId="0"/>
      <p:bldP spid="39" grpId="0" animBg="1"/>
      <p:bldP spid="40"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as a feature detector</a:t>
            </a:r>
          </a:p>
        </p:txBody>
      </p:sp>
      <p:sp>
        <p:nvSpPr>
          <p:cNvPr id="3" name="Content Placeholder 2"/>
          <p:cNvSpPr>
            <a:spLocks noGrp="1"/>
          </p:cNvSpPr>
          <p:nvPr>
            <p:ph idx="1"/>
          </p:nvPr>
        </p:nvSpPr>
        <p:spPr/>
        <p:txBody>
          <a:bodyPr/>
          <a:lstStyle/>
          <a:p>
            <a:r>
              <a:rPr lang="en-US" dirty="0"/>
              <a:t>score at (</a:t>
            </a:r>
            <a:r>
              <a:rPr lang="en-US" dirty="0" err="1"/>
              <a:t>x,y</a:t>
            </a:r>
            <a:r>
              <a:rPr lang="en-US" dirty="0"/>
              <a:t>) = dot product (filter, image patch at (</a:t>
            </a:r>
            <a:r>
              <a:rPr lang="en-US" dirty="0" err="1"/>
              <a:t>x,y</a:t>
            </a:r>
            <a:r>
              <a:rPr lang="en-US" dirty="0"/>
              <a:t>))</a:t>
            </a:r>
          </a:p>
          <a:p>
            <a:r>
              <a:rPr lang="en-US" dirty="0"/>
              <a:t>Response represents similarity between filter and image patch</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flipV="1">
            <a:off x="3804512" y="4127864"/>
            <a:ext cx="603480" cy="60348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9597" y="3353242"/>
            <a:ext cx="2497952" cy="2552852"/>
          </a:xfrm>
          <a:prstGeom prst="rect">
            <a:avLst/>
          </a:prstGeom>
        </p:spPr>
      </p:pic>
      <p:pic>
        <p:nvPicPr>
          <p:cNvPr id="6" name="Picture 5"/>
          <p:cNvPicPr>
            <a:picLocks noChangeAspect="1"/>
          </p:cNvPicPr>
          <p:nvPr/>
        </p:nvPicPr>
        <p:blipFill>
          <a:blip r:embed="rId4">
            <a:grayscl/>
          </a:blip>
          <a:stretch>
            <a:fillRect/>
          </a:stretch>
        </p:blipFill>
        <p:spPr>
          <a:xfrm>
            <a:off x="628650" y="3556364"/>
            <a:ext cx="2121762" cy="2146606"/>
          </a:xfrm>
          <a:prstGeom prst="rect">
            <a:avLst/>
          </a:prstGeom>
        </p:spPr>
      </p:pic>
    </p:spTree>
    <p:extLst>
      <p:ext uri="{BB962C8B-B14F-4D97-AF65-F5344CB8AC3E}">
        <p14:creationId xmlns:p14="http://schemas.microsoft.com/office/powerpoint/2010/main" val="816643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sizes and padding</a:t>
            </a:r>
          </a:p>
        </p:txBody>
      </p:sp>
      <p:pic>
        <p:nvPicPr>
          <p:cNvPr id="4" name="Picture 3"/>
          <p:cNvPicPr>
            <a:picLocks noChangeAspect="1"/>
          </p:cNvPicPr>
          <p:nvPr/>
        </p:nvPicPr>
        <p:blipFill>
          <a:blip r:embed="rId2">
            <a:grayscl/>
          </a:blip>
          <a:stretch>
            <a:fillRect/>
          </a:stretch>
        </p:blipFill>
        <p:spPr>
          <a:xfrm>
            <a:off x="3060700" y="2537111"/>
            <a:ext cx="2984500" cy="3019445"/>
          </a:xfrm>
          <a:prstGeom prst="rect">
            <a:avLst/>
          </a:prstGeom>
        </p:spPr>
      </p:pic>
      <p:grpSp>
        <p:nvGrpSpPr>
          <p:cNvPr id="9" name="Group 8"/>
          <p:cNvGrpSpPr/>
          <p:nvPr/>
        </p:nvGrpSpPr>
        <p:grpSpPr>
          <a:xfrm>
            <a:off x="3079750" y="2537112"/>
            <a:ext cx="1250951" cy="1149924"/>
            <a:chOff x="4106333" y="2239814"/>
            <a:chExt cx="1667934" cy="1533231"/>
          </a:xfrm>
        </p:grpSpPr>
        <p:sp>
          <p:nvSpPr>
            <p:cNvPr id="5" name="Rectangle 4"/>
            <p:cNvSpPr/>
            <p:nvPr/>
          </p:nvSpPr>
          <p:spPr>
            <a:xfrm>
              <a:off x="4106333" y="2239814"/>
              <a:ext cx="1515534" cy="1502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690533" y="3157492"/>
              <a:ext cx="541866" cy="615553"/>
            </a:xfrm>
            <a:prstGeom prst="rect">
              <a:avLst/>
            </a:prstGeom>
            <a:noFill/>
          </p:spPr>
          <p:txBody>
            <a:bodyPr wrap="square" rtlCol="0">
              <a:spAutoFit/>
            </a:bodyPr>
            <a:lstStyle/>
            <a:p>
              <a:r>
                <a:rPr lang="en-US" sz="2400" dirty="0">
                  <a:solidFill>
                    <a:schemeClr val="bg1"/>
                  </a:solidFill>
                </a:rPr>
                <a:t>k</a:t>
              </a:r>
            </a:p>
          </p:txBody>
        </p:sp>
        <p:sp>
          <p:nvSpPr>
            <p:cNvPr id="7" name="TextBox 6"/>
            <p:cNvSpPr txBox="1"/>
            <p:nvPr/>
          </p:nvSpPr>
          <p:spPr>
            <a:xfrm>
              <a:off x="5232401" y="2572716"/>
              <a:ext cx="541866" cy="615553"/>
            </a:xfrm>
            <a:prstGeom prst="rect">
              <a:avLst/>
            </a:prstGeom>
            <a:noFill/>
          </p:spPr>
          <p:txBody>
            <a:bodyPr wrap="square" rtlCol="0">
              <a:spAutoFit/>
            </a:bodyPr>
            <a:lstStyle/>
            <a:p>
              <a:r>
                <a:rPr lang="en-US" sz="2400" dirty="0">
                  <a:solidFill>
                    <a:schemeClr val="bg1"/>
                  </a:solidFill>
                </a:rPr>
                <a:t>k</a:t>
              </a:r>
            </a:p>
          </p:txBody>
        </p:sp>
        <p:sp>
          <p:nvSpPr>
            <p:cNvPr id="8" name="Oval 7"/>
            <p:cNvSpPr/>
            <p:nvPr/>
          </p:nvSpPr>
          <p:spPr>
            <a:xfrm>
              <a:off x="4728633" y="2844846"/>
              <a:ext cx="270933" cy="2923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1139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13 -1.11111E-6 C 0.122 -0.00579 0.24362 -0.01134 0.24127 -0.00208 C 0.2388 0.00718 0.00417 0.04491 0.0026 0.05324 C 0.00104 0.06158 0.23125 0.03681 0.23151 0.04745 C 0.23164 0.0581 0.00469 0.10324 0.00547 0.11482 C 0.00612 0.12616 0.23515 0.10602 0.23568 0.11574 C 0.23607 0.12523 0.00078 0.16343 0.00117 0.17269 C 0.00169 0.18195 0.23958 0.16042 0.23841 0.17153 C 0.23724 0.18241 0.00664 0.22431 0.00547 0.23611 C 0.00377 0.24769 0.22734 0.23102 0.23008 0.24144 C 0.23294 0.25162 0.00013 0.29375 -0.00013 0.30556 C -0.00026 0.31713 0.22838 0.30116 0.22864 0.31181 C 0.2289 0.32176 -0.00013 0.36783 -0.00013 0.36806 " pathEditMode="relative" rAng="0" ptsTypes="AAAAAAAAAAAAA">
                                      <p:cBhvr>
                                        <p:cTn id="6" dur="2000" fill="hold"/>
                                        <p:tgtEl>
                                          <p:spTgt spid="9"/>
                                        </p:tgtEl>
                                        <p:attrNameLst>
                                          <p:attrName>ppt_x</p:attrName>
                                          <p:attrName>ppt_y</p:attrName>
                                        </p:attrNameLst>
                                      </p:cBhvr>
                                      <p:rCtr x="12070" y="1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sizes and padding</a:t>
            </a:r>
          </a:p>
        </p:txBody>
      </p:sp>
      <p:sp>
        <p:nvSpPr>
          <p:cNvPr id="14" name="Content Placeholder 13">
            <a:extLst>
              <a:ext uri="{FF2B5EF4-FFF2-40B4-BE49-F238E27FC236}">
                <a16:creationId xmlns:a16="http://schemas.microsoft.com/office/drawing/2014/main" id="{A7746ED2-D3CF-0842-931B-633B2C4E697C}"/>
              </a:ext>
            </a:extLst>
          </p:cNvPr>
          <p:cNvSpPr>
            <a:spLocks noGrp="1"/>
          </p:cNvSpPr>
          <p:nvPr>
            <p:ph idx="1"/>
          </p:nvPr>
        </p:nvSpPr>
        <p:spPr/>
        <p:txBody>
          <a:bodyPr/>
          <a:lstStyle/>
          <a:p>
            <a:r>
              <a:rPr lang="en-US" dirty="0"/>
              <a:t>Valid convolution decreases size by (k-1)/2 on each side</a:t>
            </a:r>
          </a:p>
          <a:p>
            <a:r>
              <a:rPr lang="en-US" dirty="0"/>
              <a:t>Pad by (k-1)/2!</a:t>
            </a:r>
          </a:p>
        </p:txBody>
      </p:sp>
      <p:pic>
        <p:nvPicPr>
          <p:cNvPr id="4" name="Picture 3"/>
          <p:cNvPicPr>
            <a:picLocks noChangeAspect="1"/>
          </p:cNvPicPr>
          <p:nvPr/>
        </p:nvPicPr>
        <p:blipFill>
          <a:blip r:embed="rId2">
            <a:grayscl/>
          </a:blip>
          <a:stretch>
            <a:fillRect/>
          </a:stretch>
        </p:blipFill>
        <p:spPr>
          <a:xfrm>
            <a:off x="3060700" y="2537111"/>
            <a:ext cx="2984500" cy="3019445"/>
          </a:xfrm>
          <a:prstGeom prst="rect">
            <a:avLst/>
          </a:prstGeom>
        </p:spPr>
      </p:pic>
      <p:grpSp>
        <p:nvGrpSpPr>
          <p:cNvPr id="9" name="Group 8"/>
          <p:cNvGrpSpPr/>
          <p:nvPr/>
        </p:nvGrpSpPr>
        <p:grpSpPr>
          <a:xfrm>
            <a:off x="3079750" y="2537112"/>
            <a:ext cx="1250951" cy="1149924"/>
            <a:chOff x="4106333" y="2239814"/>
            <a:chExt cx="1667934" cy="1533231"/>
          </a:xfrm>
        </p:grpSpPr>
        <p:sp>
          <p:nvSpPr>
            <p:cNvPr id="5" name="Rectangle 4"/>
            <p:cNvSpPr/>
            <p:nvPr/>
          </p:nvSpPr>
          <p:spPr>
            <a:xfrm>
              <a:off x="4106333" y="2239814"/>
              <a:ext cx="1515534" cy="1502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690533" y="3157492"/>
              <a:ext cx="541866" cy="615553"/>
            </a:xfrm>
            <a:prstGeom prst="rect">
              <a:avLst/>
            </a:prstGeom>
            <a:noFill/>
          </p:spPr>
          <p:txBody>
            <a:bodyPr wrap="square" rtlCol="0">
              <a:spAutoFit/>
            </a:bodyPr>
            <a:lstStyle/>
            <a:p>
              <a:r>
                <a:rPr lang="en-US" sz="2400" dirty="0">
                  <a:solidFill>
                    <a:schemeClr val="bg1"/>
                  </a:solidFill>
                </a:rPr>
                <a:t>k</a:t>
              </a:r>
            </a:p>
          </p:txBody>
        </p:sp>
        <p:sp>
          <p:nvSpPr>
            <p:cNvPr id="7" name="TextBox 6"/>
            <p:cNvSpPr txBox="1"/>
            <p:nvPr/>
          </p:nvSpPr>
          <p:spPr>
            <a:xfrm>
              <a:off x="5232401" y="2572716"/>
              <a:ext cx="541866" cy="615553"/>
            </a:xfrm>
            <a:prstGeom prst="rect">
              <a:avLst/>
            </a:prstGeom>
            <a:noFill/>
          </p:spPr>
          <p:txBody>
            <a:bodyPr wrap="square" rtlCol="0">
              <a:spAutoFit/>
            </a:bodyPr>
            <a:lstStyle/>
            <a:p>
              <a:r>
                <a:rPr lang="en-US" sz="2400" dirty="0">
                  <a:solidFill>
                    <a:schemeClr val="bg1"/>
                  </a:solidFill>
                </a:rPr>
                <a:t>k</a:t>
              </a:r>
            </a:p>
          </p:txBody>
        </p:sp>
        <p:sp>
          <p:nvSpPr>
            <p:cNvPr id="8" name="Oval 7"/>
            <p:cNvSpPr/>
            <p:nvPr/>
          </p:nvSpPr>
          <p:spPr>
            <a:xfrm>
              <a:off x="4728633" y="2844846"/>
              <a:ext cx="270933" cy="2923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 name="Rectangle 2"/>
          <p:cNvSpPr/>
          <p:nvPr/>
        </p:nvSpPr>
        <p:spPr>
          <a:xfrm>
            <a:off x="3582987" y="2999100"/>
            <a:ext cx="1939925" cy="209546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Valid convolution</a:t>
            </a:r>
          </a:p>
        </p:txBody>
      </p:sp>
      <p:cxnSp>
        <p:nvCxnSpPr>
          <p:cNvPr id="11" name="Straight Arrow Connector 10">
            <a:extLst>
              <a:ext uri="{FF2B5EF4-FFF2-40B4-BE49-F238E27FC236}">
                <a16:creationId xmlns:a16="http://schemas.microsoft.com/office/drawing/2014/main" id="{14C94A2D-DA4B-F54E-A9D1-6F331F349067}"/>
              </a:ext>
            </a:extLst>
          </p:cNvPr>
          <p:cNvCxnSpPr>
            <a:stCxn id="4" idx="1"/>
            <a:endCxn id="3" idx="1"/>
          </p:cNvCxnSpPr>
          <p:nvPr/>
        </p:nvCxnSpPr>
        <p:spPr>
          <a:xfrm flipV="1">
            <a:off x="3060700" y="4046833"/>
            <a:ext cx="522287" cy="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5556FC-0492-EC44-8FCD-548E4CA18CFC}"/>
              </a:ext>
            </a:extLst>
          </p:cNvPr>
          <p:cNvSpPr txBox="1"/>
          <p:nvPr/>
        </p:nvSpPr>
        <p:spPr>
          <a:xfrm>
            <a:off x="2821668" y="4117726"/>
            <a:ext cx="849993" cy="369332"/>
          </a:xfrm>
          <a:prstGeom prst="rect">
            <a:avLst/>
          </a:prstGeom>
          <a:noFill/>
        </p:spPr>
        <p:txBody>
          <a:bodyPr wrap="square" rtlCol="0">
            <a:spAutoFit/>
          </a:bodyPr>
          <a:lstStyle/>
          <a:p>
            <a:r>
              <a:rPr lang="en-US" dirty="0">
                <a:solidFill>
                  <a:srgbClr val="FF0000"/>
                </a:solidFill>
              </a:rPr>
              <a:t>(k-1)/2</a:t>
            </a:r>
          </a:p>
        </p:txBody>
      </p:sp>
    </p:spTree>
    <p:extLst>
      <p:ext uri="{BB962C8B-B14F-4D97-AF65-F5344CB8AC3E}">
        <p14:creationId xmlns:p14="http://schemas.microsoft.com/office/powerpoint/2010/main" val="425579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9965-731A-634B-B92D-62C7C84AF62D}"/>
              </a:ext>
            </a:extLst>
          </p:cNvPr>
          <p:cNvSpPr>
            <a:spLocks noGrp="1"/>
          </p:cNvSpPr>
          <p:nvPr>
            <p:ph type="title"/>
          </p:nvPr>
        </p:nvSpPr>
        <p:spPr/>
        <p:txBody>
          <a:bodyPr/>
          <a:lstStyle/>
          <a:p>
            <a:r>
              <a:rPr lang="en-US" dirty="0"/>
              <a:t>A pipeline for recognition</a:t>
            </a:r>
          </a:p>
        </p:txBody>
      </p:sp>
      <p:pic>
        <p:nvPicPr>
          <p:cNvPr id="4" name="Picture 3">
            <a:extLst>
              <a:ext uri="{FF2B5EF4-FFF2-40B4-BE49-F238E27FC236}">
                <a16:creationId xmlns:a16="http://schemas.microsoft.com/office/drawing/2014/main" id="{EE39880B-2F4E-F44F-BE82-05A27D092453}"/>
              </a:ext>
            </a:extLst>
          </p:cNvPr>
          <p:cNvPicPr>
            <a:picLocks noChangeAspect="1"/>
          </p:cNvPicPr>
          <p:nvPr/>
        </p:nvPicPr>
        <p:blipFill>
          <a:blip r:embed="rId2"/>
          <a:stretch>
            <a:fillRect/>
          </a:stretch>
        </p:blipFill>
        <p:spPr>
          <a:xfrm>
            <a:off x="628650" y="1690689"/>
            <a:ext cx="2353939" cy="1322615"/>
          </a:xfrm>
          <a:prstGeom prst="rect">
            <a:avLst/>
          </a:prstGeom>
        </p:spPr>
      </p:pic>
      <p:sp>
        <p:nvSpPr>
          <p:cNvPr id="5" name="Rounded Rectangle 4">
            <a:extLst>
              <a:ext uri="{FF2B5EF4-FFF2-40B4-BE49-F238E27FC236}">
                <a16:creationId xmlns:a16="http://schemas.microsoft.com/office/drawing/2014/main" id="{56D96624-6123-9740-AEC1-BC2C6DD8531F}"/>
              </a:ext>
            </a:extLst>
          </p:cNvPr>
          <p:cNvSpPr/>
          <p:nvPr/>
        </p:nvSpPr>
        <p:spPr>
          <a:xfrm>
            <a:off x="3526971" y="1796143"/>
            <a:ext cx="1164772"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image gradients</a:t>
            </a:r>
          </a:p>
        </p:txBody>
      </p:sp>
      <p:sp>
        <p:nvSpPr>
          <p:cNvPr id="6" name="Rounded Rectangle 5">
            <a:extLst>
              <a:ext uri="{FF2B5EF4-FFF2-40B4-BE49-F238E27FC236}">
                <a16:creationId xmlns:a16="http://schemas.microsoft.com/office/drawing/2014/main" id="{BF6C0B02-93BF-B947-B178-F6EC3183315E}"/>
              </a:ext>
            </a:extLst>
          </p:cNvPr>
          <p:cNvSpPr/>
          <p:nvPr/>
        </p:nvSpPr>
        <p:spPr>
          <a:xfrm>
            <a:off x="5129764" y="1796143"/>
            <a:ext cx="1347236"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SIFT descriptors</a:t>
            </a:r>
          </a:p>
        </p:txBody>
      </p:sp>
      <p:sp>
        <p:nvSpPr>
          <p:cNvPr id="7" name="Rounded Rectangle 6">
            <a:extLst>
              <a:ext uri="{FF2B5EF4-FFF2-40B4-BE49-F238E27FC236}">
                <a16:creationId xmlns:a16="http://schemas.microsoft.com/office/drawing/2014/main" id="{33BDC8E2-6ACF-6446-A674-DC7975D5155A}"/>
              </a:ext>
            </a:extLst>
          </p:cNvPr>
          <p:cNvSpPr/>
          <p:nvPr/>
        </p:nvSpPr>
        <p:spPr>
          <a:xfrm>
            <a:off x="6915021" y="1796143"/>
            <a:ext cx="1347236"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Assign to k-means centers</a:t>
            </a:r>
          </a:p>
        </p:txBody>
      </p:sp>
      <p:sp>
        <p:nvSpPr>
          <p:cNvPr id="8" name="Rounded Rectangle 7">
            <a:extLst>
              <a:ext uri="{FF2B5EF4-FFF2-40B4-BE49-F238E27FC236}">
                <a16:creationId xmlns:a16="http://schemas.microsoft.com/office/drawing/2014/main" id="{11C2254A-298F-554F-B45B-550171AC7644}"/>
              </a:ext>
            </a:extLst>
          </p:cNvPr>
          <p:cNvSpPr/>
          <p:nvPr/>
        </p:nvSpPr>
        <p:spPr>
          <a:xfrm>
            <a:off x="6915021" y="4386943"/>
            <a:ext cx="1347236"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histogram</a:t>
            </a:r>
          </a:p>
        </p:txBody>
      </p:sp>
      <p:sp>
        <p:nvSpPr>
          <p:cNvPr id="9" name="Rounded Rectangle 8">
            <a:extLst>
              <a:ext uri="{FF2B5EF4-FFF2-40B4-BE49-F238E27FC236}">
                <a16:creationId xmlns:a16="http://schemas.microsoft.com/office/drawing/2014/main" id="{571EF6C1-FEAD-1D49-8210-326345F1584F}"/>
              </a:ext>
            </a:extLst>
          </p:cNvPr>
          <p:cNvSpPr/>
          <p:nvPr/>
        </p:nvSpPr>
        <p:spPr>
          <a:xfrm>
            <a:off x="4933821" y="4386943"/>
            <a:ext cx="1347236" cy="11430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Linear classifier</a:t>
            </a:r>
          </a:p>
        </p:txBody>
      </p:sp>
      <p:sp>
        <p:nvSpPr>
          <p:cNvPr id="10" name="Right Arrow 9">
            <a:extLst>
              <a:ext uri="{FF2B5EF4-FFF2-40B4-BE49-F238E27FC236}">
                <a16:creationId xmlns:a16="http://schemas.microsoft.com/office/drawing/2014/main" id="{AE642BD0-6E94-954F-8BF5-8865707BEC19}"/>
              </a:ext>
            </a:extLst>
          </p:cNvPr>
          <p:cNvSpPr/>
          <p:nvPr/>
        </p:nvSpPr>
        <p:spPr>
          <a:xfrm>
            <a:off x="3088950" y="2209800"/>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52175EA5-0E7F-3445-8341-CF36D8D1B00B}"/>
              </a:ext>
            </a:extLst>
          </p:cNvPr>
          <p:cNvSpPr/>
          <p:nvPr/>
        </p:nvSpPr>
        <p:spPr>
          <a:xfrm>
            <a:off x="4757057" y="2242457"/>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3BFF8C34-B108-9649-8BB6-F33CBFB20FB2}"/>
              </a:ext>
            </a:extLst>
          </p:cNvPr>
          <p:cNvSpPr/>
          <p:nvPr/>
        </p:nvSpPr>
        <p:spPr>
          <a:xfrm>
            <a:off x="6542314" y="2242457"/>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8D154EC2-B618-D54D-89F7-C5BFE4278AE6}"/>
              </a:ext>
            </a:extLst>
          </p:cNvPr>
          <p:cNvSpPr/>
          <p:nvPr/>
        </p:nvSpPr>
        <p:spPr>
          <a:xfrm rot="5400000">
            <a:off x="7253254" y="3541227"/>
            <a:ext cx="670768" cy="243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F680FEB2-C79B-3645-A464-97FC73538F98}"/>
              </a:ext>
            </a:extLst>
          </p:cNvPr>
          <p:cNvSpPr/>
          <p:nvPr/>
        </p:nvSpPr>
        <p:spPr>
          <a:xfrm rot="10800000">
            <a:off x="6444342" y="4936671"/>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7608F6B6-F70C-1C4F-B2A2-0A92EA9AA5F6}"/>
              </a:ext>
            </a:extLst>
          </p:cNvPr>
          <p:cNvSpPr/>
          <p:nvPr/>
        </p:nvSpPr>
        <p:spPr>
          <a:xfrm rot="10800000">
            <a:off x="4419600" y="4833257"/>
            <a:ext cx="307393"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FE298C2-3AFF-8E42-91F8-00668BD2D94D}"/>
              </a:ext>
            </a:extLst>
          </p:cNvPr>
          <p:cNvSpPr txBox="1"/>
          <p:nvPr/>
        </p:nvSpPr>
        <p:spPr>
          <a:xfrm>
            <a:off x="2623457" y="4746171"/>
            <a:ext cx="1676400" cy="369332"/>
          </a:xfrm>
          <a:prstGeom prst="rect">
            <a:avLst/>
          </a:prstGeom>
          <a:noFill/>
        </p:spPr>
        <p:txBody>
          <a:bodyPr wrap="square" rtlCol="0">
            <a:spAutoFit/>
          </a:bodyPr>
          <a:lstStyle/>
          <a:p>
            <a:pPr algn="ctr"/>
            <a:r>
              <a:rPr lang="en-US" dirty="0"/>
              <a:t>Horse</a:t>
            </a:r>
          </a:p>
        </p:txBody>
      </p:sp>
    </p:spTree>
    <p:extLst>
      <p:ext uri="{BB962C8B-B14F-4D97-AF65-F5344CB8AC3E}">
        <p14:creationId xmlns:p14="http://schemas.microsoft.com/office/powerpoint/2010/main" val="2986735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F5AE-EC0C-734C-96D6-495AB2F61FE7}"/>
              </a:ext>
            </a:extLst>
          </p:cNvPr>
          <p:cNvSpPr>
            <a:spLocks noGrp="1"/>
          </p:cNvSpPr>
          <p:nvPr>
            <p:ph type="title"/>
          </p:nvPr>
        </p:nvSpPr>
        <p:spPr/>
        <p:txBody>
          <a:bodyPr/>
          <a:lstStyle/>
          <a:p>
            <a:r>
              <a:rPr lang="en-US" dirty="0"/>
              <a:t>The convolution unit</a:t>
            </a:r>
          </a:p>
        </p:txBody>
      </p:sp>
      <p:sp>
        <p:nvSpPr>
          <p:cNvPr id="3" name="Content Placeholder 2">
            <a:extLst>
              <a:ext uri="{FF2B5EF4-FFF2-40B4-BE49-F238E27FC236}">
                <a16:creationId xmlns:a16="http://schemas.microsoft.com/office/drawing/2014/main" id="{81931A19-2A78-C745-8020-E294C013747B}"/>
              </a:ext>
            </a:extLst>
          </p:cNvPr>
          <p:cNvSpPr>
            <a:spLocks noGrp="1"/>
          </p:cNvSpPr>
          <p:nvPr>
            <p:ph idx="1"/>
          </p:nvPr>
        </p:nvSpPr>
        <p:spPr/>
        <p:txBody>
          <a:bodyPr/>
          <a:lstStyle/>
          <a:p>
            <a:r>
              <a:rPr lang="en-US" dirty="0"/>
              <a:t>Each convolutional unit takes </a:t>
            </a:r>
            <a:r>
              <a:rPr lang="en-US" i="1" dirty="0"/>
              <a:t>a collection of feature maps </a:t>
            </a:r>
            <a:r>
              <a:rPr lang="en-US" dirty="0"/>
              <a:t>as input, and produces </a:t>
            </a:r>
            <a:r>
              <a:rPr lang="en-US" i="1" dirty="0"/>
              <a:t>a collection of feature maps </a:t>
            </a:r>
            <a:r>
              <a:rPr lang="en-US" dirty="0"/>
              <a:t>as output</a:t>
            </a:r>
          </a:p>
          <a:p>
            <a:r>
              <a:rPr lang="en-US" dirty="0"/>
              <a:t>Parameters: Filters (+bias)</a:t>
            </a:r>
          </a:p>
          <a:p>
            <a:r>
              <a:rPr lang="en-US" dirty="0"/>
              <a:t>If </a:t>
            </a:r>
            <a:r>
              <a:rPr lang="en-US" dirty="0" err="1"/>
              <a:t>c</a:t>
            </a:r>
            <a:r>
              <a:rPr lang="en-US" baseline="-25000" dirty="0" err="1"/>
              <a:t>in</a:t>
            </a:r>
            <a:r>
              <a:rPr lang="en-US" dirty="0"/>
              <a:t> input feature maps and </a:t>
            </a:r>
            <a:r>
              <a:rPr lang="en-US" dirty="0" err="1"/>
              <a:t>c</a:t>
            </a:r>
            <a:r>
              <a:rPr lang="en-US" baseline="-25000" dirty="0" err="1"/>
              <a:t>out</a:t>
            </a:r>
            <a:r>
              <a:rPr lang="en-US" dirty="0"/>
              <a:t> output feature maps</a:t>
            </a:r>
          </a:p>
          <a:p>
            <a:pPr lvl="1"/>
            <a:r>
              <a:rPr lang="en-US" dirty="0"/>
              <a:t>Each filter is k x k x </a:t>
            </a:r>
            <a:r>
              <a:rPr lang="en-US" dirty="0" err="1"/>
              <a:t>c</a:t>
            </a:r>
            <a:r>
              <a:rPr lang="en-US" baseline="-25000" dirty="0" err="1"/>
              <a:t>in</a:t>
            </a:r>
            <a:endParaRPr lang="en-US" baseline="-25000" dirty="0"/>
          </a:p>
          <a:p>
            <a:pPr lvl="1"/>
            <a:r>
              <a:rPr lang="en-US" dirty="0"/>
              <a:t>There are </a:t>
            </a:r>
            <a:r>
              <a:rPr lang="en-US" dirty="0" err="1"/>
              <a:t>c</a:t>
            </a:r>
            <a:r>
              <a:rPr lang="en-US" baseline="-25000" dirty="0" err="1"/>
              <a:t>out</a:t>
            </a:r>
            <a:r>
              <a:rPr lang="en-US" baseline="-25000" dirty="0"/>
              <a:t> </a:t>
            </a:r>
            <a:r>
              <a:rPr lang="en-US" dirty="0"/>
              <a:t>such filters</a:t>
            </a:r>
          </a:p>
          <a:p>
            <a:r>
              <a:rPr lang="en-US" dirty="0"/>
              <a:t>Other </a:t>
            </a:r>
            <a:r>
              <a:rPr lang="en-US" dirty="0" err="1"/>
              <a:t>hyperparameters</a:t>
            </a:r>
            <a:r>
              <a:rPr lang="en-US" dirty="0"/>
              <a:t>: padding</a:t>
            </a:r>
          </a:p>
        </p:txBody>
      </p:sp>
    </p:spTree>
    <p:extLst>
      <p:ext uri="{BB962C8B-B14F-4D97-AF65-F5344CB8AC3E}">
        <p14:creationId xmlns:p14="http://schemas.microsoft.com/office/powerpoint/2010/main" val="2939125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Invariance to distortions</a:t>
            </a:r>
          </a:p>
        </p:txBody>
      </p:sp>
      <p:sp>
        <p:nvSpPr>
          <p:cNvPr id="3" name="Content Placeholder 2"/>
          <p:cNvSpPr>
            <a:spLocks noGrp="1"/>
          </p:cNvSpPr>
          <p:nvPr>
            <p:ph idx="1"/>
          </p:nvPr>
        </p:nvSpPr>
        <p:spPr/>
        <p:txBody>
          <a:bodyPr/>
          <a:lstStyle/>
          <a:p>
            <a:pPr marL="0" indent="0" defTabSz="685800">
              <a:lnSpc>
                <a:spcPct val="100000"/>
              </a:lnSpc>
              <a:spcBef>
                <a:spcPts val="0"/>
              </a:spcBef>
              <a:buNone/>
              <a:defRPr/>
            </a:pPr>
            <a:endParaRPr lang="en-US" dirty="0"/>
          </a:p>
        </p:txBody>
      </p:sp>
      <p:pic>
        <p:nvPicPr>
          <p:cNvPr id="4" name="Picture 3"/>
          <p:cNvPicPr>
            <a:picLocks noChangeAspect="1"/>
          </p:cNvPicPr>
          <p:nvPr/>
        </p:nvPicPr>
        <p:blipFill>
          <a:blip r:embed="rId2"/>
          <a:stretch>
            <a:fillRect/>
          </a:stretch>
        </p:blipFill>
        <p:spPr>
          <a:xfrm>
            <a:off x="354012" y="3009899"/>
            <a:ext cx="4125044" cy="231775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7300" y="2914650"/>
            <a:ext cx="3152384" cy="2184517"/>
          </a:xfrm>
          <a:prstGeom prst="rect">
            <a:avLst/>
          </a:prstGeom>
        </p:spPr>
      </p:pic>
      <p:sp>
        <p:nvSpPr>
          <p:cNvPr id="6" name="Donut 5"/>
          <p:cNvSpPr/>
          <p:nvPr/>
        </p:nvSpPr>
        <p:spPr>
          <a:xfrm>
            <a:off x="952500" y="3496271"/>
            <a:ext cx="685800" cy="723900"/>
          </a:xfrm>
          <a:prstGeom prst="donut">
            <a:avLst>
              <a:gd name="adj" fmla="val 1384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Donut 6"/>
          <p:cNvSpPr/>
          <p:nvPr/>
        </p:nvSpPr>
        <p:spPr>
          <a:xfrm>
            <a:off x="1536700" y="4344592"/>
            <a:ext cx="685800" cy="723900"/>
          </a:xfrm>
          <a:prstGeom prst="donut">
            <a:avLst>
              <a:gd name="adj" fmla="val 1384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Donut 7"/>
          <p:cNvSpPr/>
          <p:nvPr/>
        </p:nvSpPr>
        <p:spPr>
          <a:xfrm>
            <a:off x="6458234" y="4168775"/>
            <a:ext cx="685800" cy="723900"/>
          </a:xfrm>
          <a:prstGeom prst="donut">
            <a:avLst>
              <a:gd name="adj" fmla="val 1384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 name="Donut 8"/>
          <p:cNvSpPr/>
          <p:nvPr/>
        </p:nvSpPr>
        <p:spPr>
          <a:xfrm>
            <a:off x="6911151" y="3307276"/>
            <a:ext cx="670750" cy="750374"/>
          </a:xfrm>
          <a:prstGeom prst="donut">
            <a:avLst>
              <a:gd name="adj" fmla="val 1384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794228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Invariance to distortions</a:t>
            </a:r>
          </a:p>
        </p:txBody>
      </p:sp>
      <p:pic>
        <p:nvPicPr>
          <p:cNvPr id="16" name="Picture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5600" y="2722166"/>
            <a:ext cx="5019675" cy="2124075"/>
          </a:xfrm>
          <a:prstGeom prst="rect">
            <a:avLst/>
          </a:prstGeom>
        </p:spPr>
      </p:pic>
    </p:spTree>
    <p:extLst>
      <p:ext uri="{BB962C8B-B14F-4D97-AF65-F5344CB8AC3E}">
        <p14:creationId xmlns:p14="http://schemas.microsoft.com/office/powerpoint/2010/main" val="459864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Invariance to distortions</a:t>
            </a:r>
          </a:p>
        </p:txBody>
      </p:sp>
      <p:pic>
        <p:nvPicPr>
          <p:cNvPr id="4" name="Picture 3"/>
          <p:cNvPicPr>
            <a:picLocks noChangeAspect="1"/>
          </p:cNvPicPr>
          <p:nvPr/>
        </p:nvPicPr>
        <p:blipFill>
          <a:blip r:embed="rId2"/>
          <a:stretch>
            <a:fillRect/>
          </a:stretch>
        </p:blipFill>
        <p:spPr>
          <a:xfrm>
            <a:off x="2347912" y="2565399"/>
            <a:ext cx="4125044" cy="2317751"/>
          </a:xfrm>
          <a:prstGeom prst="rect">
            <a:avLst/>
          </a:prstGeom>
        </p:spPr>
      </p:pic>
      <p:cxnSp>
        <p:nvCxnSpPr>
          <p:cNvPr id="6" name="Straight Connector 5"/>
          <p:cNvCxnSpPr>
            <a:stCxn id="4" idx="0"/>
            <a:endCxn id="4" idx="2"/>
          </p:cNvCxnSpPr>
          <p:nvPr/>
        </p:nvCxnSpPr>
        <p:spPr>
          <a:xfrm>
            <a:off x="4410434" y="2565399"/>
            <a:ext cx="0" cy="2317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 idx="3"/>
            <a:endCxn id="4" idx="1"/>
          </p:cNvCxnSpPr>
          <p:nvPr/>
        </p:nvCxnSpPr>
        <p:spPr>
          <a:xfrm flipH="1">
            <a:off x="2347912" y="3724274"/>
            <a:ext cx="412504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6734410" y="1852314"/>
            <a:ext cx="1780940" cy="1426171"/>
          </a:xfrm>
          <a:prstGeom prst="rect">
            <a:avLst/>
          </a:prstGeom>
        </p:spPr>
      </p:pic>
      <p:pic>
        <p:nvPicPr>
          <p:cNvPr id="11" name="Picture 10"/>
          <p:cNvPicPr>
            <a:picLocks noChangeAspect="1"/>
          </p:cNvPicPr>
          <p:nvPr/>
        </p:nvPicPr>
        <p:blipFill>
          <a:blip r:embed="rId3"/>
          <a:stretch>
            <a:fillRect/>
          </a:stretch>
        </p:blipFill>
        <p:spPr>
          <a:xfrm>
            <a:off x="6754539" y="4479329"/>
            <a:ext cx="1780940" cy="1426171"/>
          </a:xfrm>
          <a:prstGeom prst="rect">
            <a:avLst/>
          </a:prstGeom>
        </p:spPr>
      </p:pic>
      <p:pic>
        <p:nvPicPr>
          <p:cNvPr id="12" name="Picture 11"/>
          <p:cNvPicPr>
            <a:picLocks noChangeAspect="1"/>
          </p:cNvPicPr>
          <p:nvPr/>
        </p:nvPicPr>
        <p:blipFill>
          <a:blip r:embed="rId3"/>
          <a:stretch>
            <a:fillRect/>
          </a:stretch>
        </p:blipFill>
        <p:spPr>
          <a:xfrm>
            <a:off x="362290" y="4479329"/>
            <a:ext cx="1780940" cy="1426171"/>
          </a:xfrm>
          <a:prstGeom prst="rect">
            <a:avLst/>
          </a:prstGeom>
        </p:spPr>
      </p:pic>
      <p:pic>
        <p:nvPicPr>
          <p:cNvPr id="13" name="Picture 12"/>
          <p:cNvPicPr>
            <a:picLocks noChangeAspect="1"/>
          </p:cNvPicPr>
          <p:nvPr/>
        </p:nvPicPr>
        <p:blipFill>
          <a:blip r:embed="rId3"/>
          <a:stretch>
            <a:fillRect/>
          </a:stretch>
        </p:blipFill>
        <p:spPr>
          <a:xfrm>
            <a:off x="285389" y="1876126"/>
            <a:ext cx="1780940" cy="1426171"/>
          </a:xfrm>
          <a:prstGeom prst="rect">
            <a:avLst/>
          </a:prstGeom>
        </p:spPr>
      </p:pic>
      <p:sp>
        <p:nvSpPr>
          <p:cNvPr id="14" name="Right Arrow 13"/>
          <p:cNvSpPr/>
          <p:nvPr/>
        </p:nvSpPr>
        <p:spPr>
          <a:xfrm rot="18983661">
            <a:off x="5853327" y="2715122"/>
            <a:ext cx="892411" cy="324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p:cNvSpPr/>
          <p:nvPr/>
        </p:nvSpPr>
        <p:spPr>
          <a:xfrm rot="2221832">
            <a:off x="5834386" y="4322968"/>
            <a:ext cx="892411" cy="324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rot="8389280">
            <a:off x="2214924" y="4472686"/>
            <a:ext cx="892411" cy="324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ight Arrow 16"/>
          <p:cNvSpPr/>
          <p:nvPr/>
        </p:nvSpPr>
        <p:spPr>
          <a:xfrm rot="13203973">
            <a:off x="2215246" y="2746591"/>
            <a:ext cx="892411" cy="324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99379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5297" y="2431489"/>
            <a:ext cx="3492503" cy="3569261"/>
          </a:xfrm>
          <a:prstGeom prst="rect">
            <a:avLst/>
          </a:prstGeom>
        </p:spPr>
      </p:pic>
      <p:sp>
        <p:nvSpPr>
          <p:cNvPr id="2" name="Title 1"/>
          <p:cNvSpPr>
            <a:spLocks noGrp="1"/>
          </p:cNvSpPr>
          <p:nvPr>
            <p:ph type="title"/>
          </p:nvPr>
        </p:nvSpPr>
        <p:spPr/>
        <p:txBody>
          <a:bodyPr/>
          <a:lstStyle/>
          <a:p>
            <a:r>
              <a:rPr lang="en-US" dirty="0"/>
              <a:t>Invariance to distortions: Pooling</a:t>
            </a:r>
          </a:p>
        </p:txBody>
      </p:sp>
      <p:sp>
        <p:nvSpPr>
          <p:cNvPr id="5" name="Rectangle 4"/>
          <p:cNvSpPr/>
          <p:nvPr/>
        </p:nvSpPr>
        <p:spPr>
          <a:xfrm>
            <a:off x="3047997" y="2432050"/>
            <a:ext cx="1104900" cy="965201"/>
          </a:xfrm>
          <a:prstGeom prst="rect">
            <a:avLst/>
          </a:pr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403597" y="2432053"/>
            <a:ext cx="1104900" cy="965201"/>
          </a:xfrm>
          <a:prstGeom prst="rect">
            <a:avLst/>
          </a:pr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708396" y="2432054"/>
            <a:ext cx="1104900" cy="965201"/>
          </a:xfrm>
          <a:prstGeom prst="rect">
            <a:avLst/>
          </a:pr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4813296" y="2520950"/>
            <a:ext cx="1625604" cy="784830"/>
          </a:xfrm>
          <a:prstGeom prst="rect">
            <a:avLst/>
          </a:prstGeom>
          <a:noFill/>
        </p:spPr>
        <p:txBody>
          <a:bodyPr wrap="square" rtlCol="0">
            <a:spAutoFit/>
          </a:bodyPr>
          <a:lstStyle/>
          <a:p>
            <a:r>
              <a:rPr lang="mr-IN" sz="4500" b="1" dirty="0">
                <a:solidFill>
                  <a:schemeClr val="bg1"/>
                </a:solidFill>
              </a:rPr>
              <a:t>…</a:t>
            </a:r>
            <a:endParaRPr lang="en-US" sz="4500" b="1" dirty="0">
              <a:solidFill>
                <a:schemeClr val="bg1"/>
              </a:solidFill>
            </a:endParaRPr>
          </a:p>
        </p:txBody>
      </p:sp>
    </p:spTree>
    <p:extLst>
      <p:ext uri="{BB962C8B-B14F-4D97-AF65-F5344CB8AC3E}">
        <p14:creationId xmlns:p14="http://schemas.microsoft.com/office/powerpoint/2010/main" val="3662614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Invariance to distortions: Subsampling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596" y="2125266"/>
            <a:ext cx="3492503" cy="356926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8700" y="2811067"/>
            <a:ext cx="1729278" cy="1767284"/>
          </a:xfrm>
          <a:prstGeom prst="rect">
            <a:avLst/>
          </a:prstGeom>
        </p:spPr>
      </p:pic>
      <p:sp>
        <p:nvSpPr>
          <p:cNvPr id="6" name="Right Arrow 5"/>
          <p:cNvSpPr/>
          <p:nvPr/>
        </p:nvSpPr>
        <p:spPr>
          <a:xfrm>
            <a:off x="4451349" y="3373801"/>
            <a:ext cx="1181100" cy="477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44368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subsampling convolution</a:t>
            </a:r>
          </a:p>
        </p:txBody>
      </p:sp>
      <p:sp>
        <p:nvSpPr>
          <p:cNvPr id="36" name="Cube 35"/>
          <p:cNvSpPr/>
          <p:nvPr/>
        </p:nvSpPr>
        <p:spPr>
          <a:xfrm>
            <a:off x="850899" y="2952749"/>
            <a:ext cx="1638300" cy="1676400"/>
          </a:xfrm>
          <a:prstGeom prst="cube">
            <a:avLst>
              <a:gd name="adj" fmla="val 12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Cube 36"/>
          <p:cNvSpPr/>
          <p:nvPr/>
        </p:nvSpPr>
        <p:spPr>
          <a:xfrm>
            <a:off x="3416299" y="2952749"/>
            <a:ext cx="1638300" cy="1676400"/>
          </a:xfrm>
          <a:prstGeom prst="cube">
            <a:avLst>
              <a:gd name="adj" fmla="val 1259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Cube 37"/>
          <p:cNvSpPr/>
          <p:nvPr/>
        </p:nvSpPr>
        <p:spPr>
          <a:xfrm>
            <a:off x="6083299" y="3397249"/>
            <a:ext cx="723900" cy="787400"/>
          </a:xfrm>
          <a:prstGeom prst="cube">
            <a:avLst>
              <a:gd name="adj" fmla="val 2663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Cube 38"/>
          <p:cNvSpPr/>
          <p:nvPr/>
        </p:nvSpPr>
        <p:spPr>
          <a:xfrm>
            <a:off x="7619999" y="3397249"/>
            <a:ext cx="723900" cy="787400"/>
          </a:xfrm>
          <a:prstGeom prst="cube">
            <a:avLst>
              <a:gd name="adj" fmla="val 26632"/>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p:nvSpPr>
        <p:spPr>
          <a:xfrm>
            <a:off x="850900" y="3155950"/>
            <a:ext cx="330200" cy="33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p:cNvSpPr/>
          <p:nvPr/>
        </p:nvSpPr>
        <p:spPr>
          <a:xfrm>
            <a:off x="6089649" y="3600449"/>
            <a:ext cx="330200" cy="33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ight Arrow 42"/>
          <p:cNvSpPr/>
          <p:nvPr/>
        </p:nvSpPr>
        <p:spPr>
          <a:xfrm>
            <a:off x="2705100" y="3765548"/>
            <a:ext cx="444500" cy="1651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ight Arrow 43"/>
          <p:cNvSpPr/>
          <p:nvPr/>
        </p:nvSpPr>
        <p:spPr>
          <a:xfrm>
            <a:off x="5321299" y="3708398"/>
            <a:ext cx="444500" cy="1651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ight Arrow 44"/>
          <p:cNvSpPr/>
          <p:nvPr/>
        </p:nvSpPr>
        <p:spPr>
          <a:xfrm>
            <a:off x="7010399" y="3708398"/>
            <a:ext cx="444500" cy="1651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853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subsampling convolution</a:t>
            </a:r>
          </a:p>
        </p:txBody>
      </p:sp>
      <p:sp>
        <p:nvSpPr>
          <p:cNvPr id="3" name="Content Placeholder 2"/>
          <p:cNvSpPr>
            <a:spLocks noGrp="1"/>
          </p:cNvSpPr>
          <p:nvPr>
            <p:ph idx="1"/>
          </p:nvPr>
        </p:nvSpPr>
        <p:spPr/>
        <p:txBody>
          <a:bodyPr/>
          <a:lstStyle/>
          <a:p>
            <a:r>
              <a:rPr lang="en-US" dirty="0"/>
              <a:t>Convolution in earlier steps detects </a:t>
            </a:r>
            <a:r>
              <a:rPr lang="en-US" i="1" dirty="0"/>
              <a:t>more local </a:t>
            </a:r>
            <a:r>
              <a:rPr lang="en-US" dirty="0"/>
              <a:t>patterns </a:t>
            </a:r>
            <a:r>
              <a:rPr lang="en-US" i="1" dirty="0"/>
              <a:t>less resilient</a:t>
            </a:r>
            <a:r>
              <a:rPr lang="en-US" dirty="0"/>
              <a:t> to distortion</a:t>
            </a:r>
          </a:p>
          <a:p>
            <a:r>
              <a:rPr lang="en-US" dirty="0"/>
              <a:t>Convolution in later steps detects </a:t>
            </a:r>
            <a:r>
              <a:rPr lang="en-US" i="1" dirty="0"/>
              <a:t>more global </a:t>
            </a:r>
            <a:r>
              <a:rPr lang="en-US" dirty="0"/>
              <a:t>patterns </a:t>
            </a:r>
            <a:r>
              <a:rPr lang="en-US" i="1" dirty="0"/>
              <a:t>more resilient </a:t>
            </a:r>
            <a:r>
              <a:rPr lang="en-US" dirty="0"/>
              <a:t>to distortion</a:t>
            </a:r>
          </a:p>
          <a:p>
            <a:r>
              <a:rPr lang="en-US" dirty="0"/>
              <a:t>Subsampling allows capture of </a:t>
            </a:r>
            <a:r>
              <a:rPr lang="en-US" i="1" dirty="0"/>
              <a:t>larger, more invariant </a:t>
            </a:r>
            <a:r>
              <a:rPr lang="en-US" dirty="0"/>
              <a:t>patterns</a:t>
            </a:r>
          </a:p>
        </p:txBody>
      </p:sp>
    </p:spTree>
    <p:extLst>
      <p:ext uri="{BB962C8B-B14F-4D97-AF65-F5344CB8AC3E}">
        <p14:creationId xmlns:p14="http://schemas.microsoft.com/office/powerpoint/2010/main" val="192354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A39B-07FA-6746-920E-8575B8714967}"/>
              </a:ext>
            </a:extLst>
          </p:cNvPr>
          <p:cNvSpPr>
            <a:spLocks noGrp="1"/>
          </p:cNvSpPr>
          <p:nvPr>
            <p:ph type="title"/>
          </p:nvPr>
        </p:nvSpPr>
        <p:spPr/>
        <p:txBody>
          <a:bodyPr/>
          <a:lstStyle/>
          <a:p>
            <a:r>
              <a:rPr lang="en-US" dirty="0" err="1"/>
              <a:t>Strided</a:t>
            </a:r>
            <a:r>
              <a:rPr lang="en-US" dirty="0"/>
              <a:t> convolution</a:t>
            </a:r>
          </a:p>
        </p:txBody>
      </p:sp>
      <p:sp>
        <p:nvSpPr>
          <p:cNvPr id="3" name="Content Placeholder 2">
            <a:extLst>
              <a:ext uri="{FF2B5EF4-FFF2-40B4-BE49-F238E27FC236}">
                <a16:creationId xmlns:a16="http://schemas.microsoft.com/office/drawing/2014/main" id="{535F73E1-BAC7-E74B-A9CA-6A2372017A8A}"/>
              </a:ext>
            </a:extLst>
          </p:cNvPr>
          <p:cNvSpPr>
            <a:spLocks noGrp="1"/>
          </p:cNvSpPr>
          <p:nvPr>
            <p:ph idx="1"/>
          </p:nvPr>
        </p:nvSpPr>
        <p:spPr/>
        <p:txBody>
          <a:bodyPr/>
          <a:lstStyle/>
          <a:p>
            <a:r>
              <a:rPr lang="en-US" dirty="0"/>
              <a:t>Convolution with stride s = standard convolution + subsampling by picking 1 value every s values</a:t>
            </a:r>
          </a:p>
          <a:p>
            <a:r>
              <a:rPr lang="en-US" dirty="0"/>
              <a:t>Example: convolution with stride 2 = standard convolution + subsampling by a factor of 2</a:t>
            </a:r>
          </a:p>
        </p:txBody>
      </p:sp>
    </p:spTree>
    <p:extLst>
      <p:ext uri="{BB962C8B-B14F-4D97-AF65-F5344CB8AC3E}">
        <p14:creationId xmlns:p14="http://schemas.microsoft.com/office/powerpoint/2010/main" val="4049855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a:t>
            </a:r>
          </a:p>
        </p:txBody>
      </p:sp>
      <p:grpSp>
        <p:nvGrpSpPr>
          <p:cNvPr id="4" name="Group 3"/>
          <p:cNvGrpSpPr/>
          <p:nvPr/>
        </p:nvGrpSpPr>
        <p:grpSpPr>
          <a:xfrm>
            <a:off x="112424" y="2695424"/>
            <a:ext cx="5628809" cy="1644110"/>
            <a:chOff x="149899" y="2450899"/>
            <a:chExt cx="7505078"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ube 9"/>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ube 10"/>
            <p:cNvSpPr/>
            <p:nvPr/>
          </p:nvSpPr>
          <p:spPr>
            <a:xfrm>
              <a:off x="5916118" y="3447746"/>
              <a:ext cx="1086787" cy="204858"/>
            </a:xfrm>
            <a:prstGeom prst="cube">
              <a:avLst>
                <a:gd name="adj" fmla="val 38662"/>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ight Arrow 12"/>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5859379" y="2695425"/>
            <a:ext cx="1255151" cy="1654039"/>
            <a:chOff x="7812504" y="2450899"/>
            <a:chExt cx="1673535" cy="2205385"/>
          </a:xfrm>
        </p:grpSpPr>
        <p:cxnSp>
          <p:nvCxnSpPr>
            <p:cNvPr id="32" name="Straight Connector 31"/>
            <p:cNvCxnSpPr/>
            <p:nvPr/>
          </p:nvCxnSpPr>
          <p:spPr>
            <a:xfrm flipH="1">
              <a:off x="7828547" y="2450899"/>
              <a:ext cx="0" cy="2192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28547" y="2480870"/>
              <a:ext cx="35292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7842880" y="2631691"/>
              <a:ext cx="806537" cy="133993"/>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7828547" y="2768579"/>
              <a:ext cx="641685"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7812504" y="2905739"/>
              <a:ext cx="109728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p:nvSpPr>
          <p:spPr>
            <a:xfrm>
              <a:off x="7840119" y="3151944"/>
              <a:ext cx="2743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38"/>
            <p:cNvSpPr/>
            <p:nvPr/>
          </p:nvSpPr>
          <p:spPr>
            <a:xfrm>
              <a:off x="7832099" y="3304344"/>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p:nvSpPr>
          <p:spPr>
            <a:xfrm>
              <a:off x="7840119" y="3634369"/>
              <a:ext cx="16459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p:nvSpPr>
          <p:spPr>
            <a:xfrm>
              <a:off x="7832099" y="3789210"/>
              <a:ext cx="731520"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p:cNvSpPr/>
            <p:nvPr/>
          </p:nvSpPr>
          <p:spPr>
            <a:xfrm>
              <a:off x="7824079" y="3941610"/>
              <a:ext cx="16459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p:nvSpPr>
          <p:spPr>
            <a:xfrm>
              <a:off x="7848143" y="4366724"/>
              <a:ext cx="43891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7840123" y="4519124"/>
              <a:ext cx="256032" cy="13716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5" name="TextBox 44"/>
          <p:cNvSpPr txBox="1"/>
          <p:nvPr/>
        </p:nvSpPr>
        <p:spPr>
          <a:xfrm>
            <a:off x="7114529" y="3514258"/>
            <a:ext cx="1395663" cy="300082"/>
          </a:xfrm>
          <a:prstGeom prst="rect">
            <a:avLst/>
          </a:prstGeom>
          <a:noFill/>
        </p:spPr>
        <p:txBody>
          <a:bodyPr wrap="square" rtlCol="0">
            <a:spAutoFit/>
          </a:bodyPr>
          <a:lstStyle/>
          <a:p>
            <a:r>
              <a:rPr lang="en-US" sz="1350"/>
              <a:t>Horse</a:t>
            </a:r>
          </a:p>
        </p:txBody>
      </p:sp>
    </p:spTree>
    <p:extLst>
      <p:ext uri="{BB962C8B-B14F-4D97-AF65-F5344CB8AC3E}">
        <p14:creationId xmlns:p14="http://schemas.microsoft.com/office/powerpoint/2010/main" val="270324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classifiers on pixels are bad</a:t>
            </a:r>
          </a:p>
        </p:txBody>
      </p:sp>
      <p:sp>
        <p:nvSpPr>
          <p:cNvPr id="8" name="Content Placeholder 7"/>
          <p:cNvSpPr>
            <a:spLocks noGrp="1"/>
          </p:cNvSpPr>
          <p:nvPr>
            <p:ph idx="1"/>
          </p:nvPr>
        </p:nvSpPr>
        <p:spPr>
          <a:xfrm>
            <a:off x="628650" y="4943022"/>
            <a:ext cx="7886700" cy="1102122"/>
          </a:xfrm>
        </p:spPr>
        <p:txBody>
          <a:bodyPr/>
          <a:lstStyle/>
          <a:p>
            <a:r>
              <a:rPr lang="en-US" dirty="0"/>
              <a:t>Solution 1: Better feature vectors</a:t>
            </a:r>
          </a:p>
          <a:p>
            <a:r>
              <a:rPr lang="en-US" dirty="0">
                <a:solidFill>
                  <a:srgbClr val="FF0000"/>
                </a:solidFill>
              </a:rPr>
              <a:t>Solution 2: Non-linear classifiers</a:t>
            </a:r>
          </a:p>
          <a:p>
            <a:endParaRPr lang="en-US" dirty="0"/>
          </a:p>
        </p:txBody>
      </p:sp>
      <p:graphicFrame>
        <p:nvGraphicFramePr>
          <p:cNvPr id="4" name="Table 3"/>
          <p:cNvGraphicFramePr>
            <a:graphicFrameLocks noGrp="1"/>
          </p:cNvGraphicFramePr>
          <p:nvPr>
            <p:extLst/>
          </p:nvPr>
        </p:nvGraphicFramePr>
        <p:xfrm>
          <a:off x="184151" y="2019300"/>
          <a:ext cx="2457452" cy="2051048"/>
        </p:xfrm>
        <a:graphic>
          <a:graphicData uri="http://schemas.openxmlformats.org/drawingml/2006/table">
            <a:tbl>
              <a:tblPr firstRow="1" bandRow="1">
                <a:tableStyleId>{5940675A-B579-460E-94D1-54222C63F5DA}</a:tableStyleId>
              </a:tblPr>
              <a:tblGrid>
                <a:gridCol w="614363">
                  <a:extLst>
                    <a:ext uri="{9D8B030D-6E8A-4147-A177-3AD203B41FA5}">
                      <a16:colId xmlns:a16="http://schemas.microsoft.com/office/drawing/2014/main" val="20000"/>
                    </a:ext>
                  </a:extLst>
                </a:gridCol>
                <a:gridCol w="614363">
                  <a:extLst>
                    <a:ext uri="{9D8B030D-6E8A-4147-A177-3AD203B41FA5}">
                      <a16:colId xmlns:a16="http://schemas.microsoft.com/office/drawing/2014/main" val="20001"/>
                    </a:ext>
                  </a:extLst>
                </a:gridCol>
                <a:gridCol w="614363">
                  <a:extLst>
                    <a:ext uri="{9D8B030D-6E8A-4147-A177-3AD203B41FA5}">
                      <a16:colId xmlns:a16="http://schemas.microsoft.com/office/drawing/2014/main" val="20002"/>
                    </a:ext>
                  </a:extLst>
                </a:gridCol>
                <a:gridCol w="614363">
                  <a:extLst>
                    <a:ext uri="{9D8B030D-6E8A-4147-A177-3AD203B41FA5}">
                      <a16:colId xmlns:a16="http://schemas.microsoft.com/office/drawing/2014/main" val="20003"/>
                    </a:ext>
                  </a:extLst>
                </a:gridCol>
              </a:tblGrid>
              <a:tr h="512762">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0"/>
                  </a:ext>
                </a:extLst>
              </a:tr>
              <a:tr h="512762">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1"/>
                  </a:ext>
                </a:extLst>
              </a:tr>
              <a:tr h="512762">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2"/>
                  </a:ext>
                </a:extLst>
              </a:tr>
              <a:tr h="512762">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nvPr>
        </p:nvGraphicFramePr>
        <p:xfrm>
          <a:off x="3263902" y="2019300"/>
          <a:ext cx="2565400" cy="2051048"/>
        </p:xfrm>
        <a:graphic>
          <a:graphicData uri="http://schemas.openxmlformats.org/drawingml/2006/table">
            <a:tbl>
              <a:tblPr firstRow="1" bandRow="1">
                <a:tableStyleId>{5940675A-B579-460E-94D1-54222C63F5DA}</a:tableStyleId>
              </a:tblPr>
              <a:tblGrid>
                <a:gridCol w="641350">
                  <a:extLst>
                    <a:ext uri="{9D8B030D-6E8A-4147-A177-3AD203B41FA5}">
                      <a16:colId xmlns:a16="http://schemas.microsoft.com/office/drawing/2014/main" val="20000"/>
                    </a:ext>
                  </a:extLst>
                </a:gridCol>
                <a:gridCol w="641350">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gridCol w="641350">
                  <a:extLst>
                    <a:ext uri="{9D8B030D-6E8A-4147-A177-3AD203B41FA5}">
                      <a16:colId xmlns:a16="http://schemas.microsoft.com/office/drawing/2014/main" val="20003"/>
                    </a:ext>
                  </a:extLst>
                </a:gridCol>
              </a:tblGrid>
              <a:tr h="512762">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extLst>
                  <a:ext uri="{0D108BD9-81ED-4DB2-BD59-A6C34878D82A}">
                    <a16:rowId xmlns:a16="http://schemas.microsoft.com/office/drawing/2014/main" val="10000"/>
                  </a:ext>
                </a:extLst>
              </a:tr>
              <a:tr h="512762">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extLst>
                  <a:ext uri="{0D108BD9-81ED-4DB2-BD59-A6C34878D82A}">
                    <a16:rowId xmlns:a16="http://schemas.microsoft.com/office/drawing/2014/main" val="10001"/>
                  </a:ext>
                </a:extLst>
              </a:tr>
              <a:tr h="512762">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extLst>
                  <a:ext uri="{0D108BD9-81ED-4DB2-BD59-A6C34878D82A}">
                    <a16:rowId xmlns:a16="http://schemas.microsoft.com/office/drawing/2014/main" val="10002"/>
                  </a:ext>
                </a:extLst>
              </a:tr>
              <a:tr h="512762">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noFill/>
                  </a:tcPr>
                </a:tc>
                <a:tc>
                  <a:txBody>
                    <a:bodyPr/>
                    <a:lstStyle/>
                    <a:p>
                      <a:endParaRPr lang="en-US" sz="1000" dirty="0"/>
                    </a:p>
                  </a:txBody>
                  <a:tcPr marL="68580" marR="68580" marT="34290" marB="34290">
                    <a:solidFill>
                      <a:schemeClr val="tx1"/>
                    </a:solidFill>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nvPr>
        </p:nvGraphicFramePr>
        <p:xfrm>
          <a:off x="6502400" y="2019300"/>
          <a:ext cx="2457452" cy="2051048"/>
        </p:xfrm>
        <a:graphic>
          <a:graphicData uri="http://schemas.openxmlformats.org/drawingml/2006/table">
            <a:tbl>
              <a:tblPr firstRow="1" bandRow="1">
                <a:tableStyleId>{5940675A-B579-460E-94D1-54222C63F5DA}</a:tableStyleId>
              </a:tblPr>
              <a:tblGrid>
                <a:gridCol w="614363">
                  <a:extLst>
                    <a:ext uri="{9D8B030D-6E8A-4147-A177-3AD203B41FA5}">
                      <a16:colId xmlns:a16="http://schemas.microsoft.com/office/drawing/2014/main" val="20000"/>
                    </a:ext>
                  </a:extLst>
                </a:gridCol>
                <a:gridCol w="614363">
                  <a:extLst>
                    <a:ext uri="{9D8B030D-6E8A-4147-A177-3AD203B41FA5}">
                      <a16:colId xmlns:a16="http://schemas.microsoft.com/office/drawing/2014/main" val="20001"/>
                    </a:ext>
                  </a:extLst>
                </a:gridCol>
                <a:gridCol w="614363">
                  <a:extLst>
                    <a:ext uri="{9D8B030D-6E8A-4147-A177-3AD203B41FA5}">
                      <a16:colId xmlns:a16="http://schemas.microsoft.com/office/drawing/2014/main" val="20002"/>
                    </a:ext>
                  </a:extLst>
                </a:gridCol>
                <a:gridCol w="614363">
                  <a:extLst>
                    <a:ext uri="{9D8B030D-6E8A-4147-A177-3AD203B41FA5}">
                      <a16:colId xmlns:a16="http://schemas.microsoft.com/office/drawing/2014/main" val="20003"/>
                    </a:ext>
                  </a:extLst>
                </a:gridCol>
              </a:tblGrid>
              <a:tr h="512762">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0"/>
                  </a:ext>
                </a:extLst>
              </a:tr>
              <a:tr h="512762">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1"/>
                  </a:ext>
                </a:extLst>
              </a:tr>
              <a:tr h="512762">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solidFill>
                      <a:schemeClr val="tx1"/>
                    </a:solidFill>
                  </a:tcPr>
                </a:tc>
                <a:tc>
                  <a:txBody>
                    <a:bodyPr/>
                    <a:lstStyle/>
                    <a:p>
                      <a:endParaRPr lang="en-US" sz="1000"/>
                    </a:p>
                  </a:txBody>
                  <a:tcPr marL="68580" marR="68580" marT="34290" marB="34290"/>
                </a:tc>
                <a:extLst>
                  <a:ext uri="{0D108BD9-81ED-4DB2-BD59-A6C34878D82A}">
                    <a16:rowId xmlns:a16="http://schemas.microsoft.com/office/drawing/2014/main" val="10002"/>
                  </a:ext>
                </a:extLst>
              </a:tr>
              <a:tr h="512762">
                <a:tc>
                  <a:txBody>
                    <a:bodyPr/>
                    <a:lstStyle/>
                    <a:p>
                      <a:endParaRPr lang="en-US" sz="1000"/>
                    </a:p>
                  </a:txBody>
                  <a:tcPr marL="68580" marR="68580" marT="34290" marB="34290"/>
                </a:tc>
                <a:tc>
                  <a:txBody>
                    <a:bodyPr/>
                    <a:lstStyle/>
                    <a:p>
                      <a:endParaRPr lang="en-US" sz="1000"/>
                    </a:p>
                  </a:txBody>
                  <a:tcPr marL="68580" marR="68580" marT="34290" marB="34290"/>
                </a:tc>
                <a:tc>
                  <a:txBody>
                    <a:bodyPr/>
                    <a:lstStyle/>
                    <a:p>
                      <a:endParaRPr lang="en-US" sz="1000" dirty="0"/>
                    </a:p>
                  </a:txBody>
                  <a:tcPr marL="68580" marR="68580" marT="34290" marB="34290">
                    <a:solidFill>
                      <a:schemeClr val="tx1"/>
                    </a:solidFill>
                  </a:tcPr>
                </a:tc>
                <a:tc>
                  <a:txBody>
                    <a:bodyPr/>
                    <a:lstStyle/>
                    <a:p>
                      <a:endParaRPr lang="en-US" sz="1000" dirty="0"/>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9173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a:t>
            </a:r>
          </a:p>
        </p:txBody>
      </p:sp>
      <p:grpSp>
        <p:nvGrpSpPr>
          <p:cNvPr id="5" name="Group 4"/>
          <p:cNvGrpSpPr/>
          <p:nvPr/>
        </p:nvGrpSpPr>
        <p:grpSpPr>
          <a:xfrm>
            <a:off x="1255426" y="2695424"/>
            <a:ext cx="6492617" cy="1644110"/>
            <a:chOff x="149899" y="2450899"/>
            <a:chExt cx="8656823" cy="2192146"/>
          </a:xfrm>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a:effectLst>
              <a:glow rad="228600">
                <a:srgbClr val="00B050">
                  <a:alpha val="6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7832361" y="3350301"/>
              <a:ext cx="974361" cy="400109"/>
            </a:xfrm>
            <a:prstGeom prst="rect">
              <a:avLst/>
            </a:prstGeom>
            <a:noFill/>
          </p:spPr>
          <p:txBody>
            <a:bodyPr wrap="square" rtlCol="0">
              <a:spAutoFit/>
            </a:bodyPr>
            <a:lstStyle/>
            <a:p>
              <a:r>
                <a:rPr lang="en-US" sz="1350"/>
                <a:t>Horse</a:t>
              </a:r>
              <a:endParaRPr lang="en-US" sz="1350"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20" name="Picture 19" descr="conv2_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8743" y="1848730"/>
            <a:ext cx="1166436" cy="1157105"/>
          </a:xfrm>
          <a:prstGeom prst="rect">
            <a:avLst/>
          </a:prstGeom>
        </p:spPr>
      </p:pic>
      <p:sp>
        <p:nvSpPr>
          <p:cNvPr id="15" name="Right Arrow 14"/>
          <p:cNvSpPr/>
          <p:nvPr/>
        </p:nvSpPr>
        <p:spPr>
          <a:xfrm rot="20154348">
            <a:off x="3808210" y="2577622"/>
            <a:ext cx="1282106" cy="110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1143001" y="5734051"/>
            <a:ext cx="6857999" cy="253916"/>
          </a:xfrm>
          <a:prstGeom prst="rect">
            <a:avLst/>
          </a:prstGeom>
          <a:noFill/>
        </p:spPr>
        <p:txBody>
          <a:bodyPr wrap="square" rtlCol="0">
            <a:spAutoFit/>
          </a:bodyPr>
          <a:lstStyle/>
          <a:p>
            <a:r>
              <a:rPr lang="en-US" sz="1050"/>
              <a:t>Visualizations </a:t>
            </a:r>
            <a:r>
              <a:rPr lang="en-US" sz="1050" dirty="0"/>
              <a:t>from : M. </a:t>
            </a:r>
            <a:r>
              <a:rPr lang="en-US" sz="1050" dirty="0" err="1"/>
              <a:t>Zeiler</a:t>
            </a:r>
            <a:r>
              <a:rPr lang="en-US" sz="1050" dirty="0"/>
              <a:t> and R. Fergus. Visualizing and Understanding Convolutional Networks. In ECCV 2014.</a:t>
            </a:r>
          </a:p>
        </p:txBody>
      </p:sp>
    </p:spTree>
    <p:extLst>
      <p:ext uri="{BB962C8B-B14F-4D97-AF65-F5344CB8AC3E}">
        <p14:creationId xmlns:p14="http://schemas.microsoft.com/office/powerpoint/2010/main" val="18338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a:t>
            </a:r>
          </a:p>
        </p:txBody>
      </p:sp>
      <p:grpSp>
        <p:nvGrpSpPr>
          <p:cNvPr id="5" name="Group 4"/>
          <p:cNvGrpSpPr/>
          <p:nvPr/>
        </p:nvGrpSpPr>
        <p:grpSpPr>
          <a:xfrm>
            <a:off x="1255426" y="2695424"/>
            <a:ext cx="6492617" cy="1644110"/>
            <a:chOff x="149899" y="2450899"/>
            <a:chExt cx="8656823" cy="2192146"/>
          </a:xfrm>
          <a:effectLst/>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a:effectLst>
              <a:glow rad="228600">
                <a:srgbClr val="7030A0">
                  <a:alpha val="6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7832361" y="3350301"/>
              <a:ext cx="974361" cy="400109"/>
            </a:xfrm>
            <a:prstGeom prst="rect">
              <a:avLst/>
            </a:prstGeom>
            <a:noFill/>
          </p:spPr>
          <p:txBody>
            <a:bodyPr wrap="square" rtlCol="0">
              <a:spAutoFit/>
            </a:bodyPr>
            <a:lstStyle/>
            <a:p>
              <a:r>
                <a:rPr lang="en-US" sz="1350"/>
                <a:t>Horse</a:t>
              </a:r>
              <a:endParaRPr lang="en-US" sz="1350"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16" name="Picture 15" descr="conv5_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7204" y="4140420"/>
            <a:ext cx="1193180" cy="1214873"/>
          </a:xfrm>
          <a:prstGeom prst="rect">
            <a:avLst/>
          </a:prstGeom>
        </p:spPr>
      </p:pic>
      <p:sp>
        <p:nvSpPr>
          <p:cNvPr id="21" name="Right Arrow 20"/>
          <p:cNvSpPr/>
          <p:nvPr/>
        </p:nvSpPr>
        <p:spPr>
          <a:xfrm rot="3389288">
            <a:off x="4425472" y="4211374"/>
            <a:ext cx="858623" cy="132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1143001" y="5734051"/>
            <a:ext cx="6857999" cy="253916"/>
          </a:xfrm>
          <a:prstGeom prst="rect">
            <a:avLst/>
          </a:prstGeom>
          <a:noFill/>
        </p:spPr>
        <p:txBody>
          <a:bodyPr wrap="square" rtlCol="0">
            <a:spAutoFit/>
          </a:bodyPr>
          <a:lstStyle/>
          <a:p>
            <a:r>
              <a:rPr lang="en-US" sz="1050" dirty="0"/>
              <a:t>Visualizations from : M. </a:t>
            </a:r>
            <a:r>
              <a:rPr lang="en-US" sz="1050" dirty="0" err="1"/>
              <a:t>Zeiler</a:t>
            </a:r>
            <a:r>
              <a:rPr lang="en-US" sz="1050" dirty="0"/>
              <a:t> and R. Fergus. Visualizing and Understanding Convolutional Networks. In </a:t>
            </a:r>
            <a:r>
              <a:rPr lang="en-US" sz="1050" i="1" dirty="0"/>
              <a:t>ECCV</a:t>
            </a:r>
            <a:r>
              <a:rPr lang="en-US" sz="1050" dirty="0"/>
              <a:t> 2014.</a:t>
            </a:r>
          </a:p>
        </p:txBody>
      </p:sp>
      <p:pic>
        <p:nvPicPr>
          <p:cNvPr id="18" name="Picture 17" descr="conv2_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28743" y="1848730"/>
            <a:ext cx="1166436" cy="1157105"/>
          </a:xfrm>
          <a:prstGeom prst="rect">
            <a:avLst/>
          </a:prstGeom>
        </p:spPr>
      </p:pic>
      <p:sp>
        <p:nvSpPr>
          <p:cNvPr id="19" name="Right Arrow 18"/>
          <p:cNvSpPr/>
          <p:nvPr/>
        </p:nvSpPr>
        <p:spPr>
          <a:xfrm rot="20154348">
            <a:off x="3808210" y="2577622"/>
            <a:ext cx="1282106" cy="110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4220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 and the Brain </a:t>
            </a:r>
          </a:p>
        </p:txBody>
      </p:sp>
      <p:pic>
        <p:nvPicPr>
          <p:cNvPr id="4" name="Picture 4" descr="scan000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52550" y="1881183"/>
            <a:ext cx="5556250" cy="3775079"/>
          </a:xfrm>
          <a:prstGeom prst="rect">
            <a:avLst/>
          </a:prstGeom>
          <a:noFill/>
        </p:spPr>
      </p:pic>
      <p:sp>
        <p:nvSpPr>
          <p:cNvPr id="5" name="TextBox 4"/>
          <p:cNvSpPr txBox="1"/>
          <p:nvPr/>
        </p:nvSpPr>
        <p:spPr>
          <a:xfrm>
            <a:off x="4013200" y="5656261"/>
            <a:ext cx="5003801" cy="300082"/>
          </a:xfrm>
          <a:prstGeom prst="rect">
            <a:avLst/>
          </a:prstGeom>
          <a:noFill/>
        </p:spPr>
        <p:txBody>
          <a:bodyPr wrap="square" rtlCol="0">
            <a:spAutoFit/>
          </a:bodyPr>
          <a:lstStyle/>
          <a:p>
            <a:pPr algn="r"/>
            <a:r>
              <a:rPr lang="en-US" sz="1350" dirty="0"/>
              <a:t>Slide credit: </a:t>
            </a:r>
            <a:r>
              <a:rPr lang="en-US" sz="1350" dirty="0" err="1"/>
              <a:t>Jitendra</a:t>
            </a:r>
            <a:r>
              <a:rPr lang="en-US" sz="1350" dirty="0"/>
              <a:t> Malik</a:t>
            </a:r>
          </a:p>
        </p:txBody>
      </p:sp>
    </p:spTree>
    <p:extLst>
      <p:ext uri="{BB962C8B-B14F-4D97-AF65-F5344CB8AC3E}">
        <p14:creationId xmlns:p14="http://schemas.microsoft.com/office/powerpoint/2010/main" val="3835109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Picture 4" descr="Scan0002"/>
          <p:cNvPicPr>
            <a:picLocks noChangeAspect="1" noChangeArrowheads="1"/>
          </p:cNvPicPr>
          <p:nvPr/>
        </p:nvPicPr>
        <p:blipFill>
          <a:blip r:embed="rId3"/>
          <a:srcRect/>
          <a:stretch>
            <a:fillRect/>
          </a:stretch>
        </p:blipFill>
        <p:spPr bwMode="auto">
          <a:xfrm>
            <a:off x="1143000" y="2857500"/>
            <a:ext cx="2400300" cy="1943100"/>
          </a:xfrm>
          <a:prstGeom prst="rect">
            <a:avLst/>
          </a:prstGeom>
          <a:noFill/>
        </p:spPr>
      </p:pic>
      <p:pic>
        <p:nvPicPr>
          <p:cNvPr id="187397" name="Picture 5" descr="Scan0003"/>
          <p:cNvPicPr>
            <a:picLocks noChangeAspect="1" noChangeArrowheads="1"/>
          </p:cNvPicPr>
          <p:nvPr/>
        </p:nvPicPr>
        <p:blipFill>
          <a:blip r:embed="rId4"/>
          <a:srcRect/>
          <a:stretch>
            <a:fillRect/>
          </a:stretch>
        </p:blipFill>
        <p:spPr bwMode="auto">
          <a:xfrm>
            <a:off x="3543300" y="2857500"/>
            <a:ext cx="2214563" cy="1939529"/>
          </a:xfrm>
          <a:prstGeom prst="rect">
            <a:avLst/>
          </a:prstGeom>
          <a:noFill/>
        </p:spPr>
      </p:pic>
      <p:pic>
        <p:nvPicPr>
          <p:cNvPr id="187398" name="Picture 6" descr="Scan0004"/>
          <p:cNvPicPr>
            <a:picLocks noChangeAspect="1" noChangeArrowheads="1"/>
          </p:cNvPicPr>
          <p:nvPr/>
        </p:nvPicPr>
        <p:blipFill>
          <a:blip r:embed="rId5"/>
          <a:srcRect/>
          <a:stretch>
            <a:fillRect/>
          </a:stretch>
        </p:blipFill>
        <p:spPr bwMode="auto">
          <a:xfrm>
            <a:off x="5903120" y="2857500"/>
            <a:ext cx="2097881" cy="1947863"/>
          </a:xfrm>
          <a:prstGeom prst="rect">
            <a:avLst/>
          </a:prstGeom>
          <a:noFill/>
        </p:spPr>
      </p:pic>
      <p:sp>
        <p:nvSpPr>
          <p:cNvPr id="5" name="Title 4"/>
          <p:cNvSpPr>
            <a:spLocks noGrp="1"/>
          </p:cNvSpPr>
          <p:nvPr>
            <p:ph type="title"/>
          </p:nvPr>
        </p:nvSpPr>
        <p:spPr/>
        <p:txBody>
          <a:bodyPr>
            <a:normAutofit/>
          </a:bodyPr>
          <a:lstStyle/>
          <a:p>
            <a:r>
              <a:rPr lang="en-US" dirty="0"/>
              <a:t>Receptive fields of simple cells</a:t>
            </a:r>
            <a:br>
              <a:rPr lang="en-US" dirty="0"/>
            </a:br>
            <a:r>
              <a:rPr lang="en-US" dirty="0"/>
              <a:t>(</a:t>
            </a:r>
            <a:r>
              <a:rPr lang="en-US"/>
              <a:t>discovered by Hubel </a:t>
            </a:r>
            <a:r>
              <a:rPr lang="en-US" dirty="0"/>
              <a:t>&amp; Wiesel)</a:t>
            </a:r>
          </a:p>
        </p:txBody>
      </p:sp>
      <p:sp>
        <p:nvSpPr>
          <p:cNvPr id="6" name="TextBox 5"/>
          <p:cNvSpPr txBox="1"/>
          <p:nvPr/>
        </p:nvSpPr>
        <p:spPr>
          <a:xfrm>
            <a:off x="4013200" y="5656261"/>
            <a:ext cx="5003801" cy="300082"/>
          </a:xfrm>
          <a:prstGeom prst="rect">
            <a:avLst/>
          </a:prstGeom>
          <a:noFill/>
        </p:spPr>
        <p:txBody>
          <a:bodyPr wrap="square" rtlCol="0">
            <a:spAutoFit/>
          </a:bodyPr>
          <a:lstStyle/>
          <a:p>
            <a:pPr algn="r"/>
            <a:r>
              <a:rPr lang="en-US" sz="1350" dirty="0"/>
              <a:t>Slide credit: </a:t>
            </a:r>
            <a:r>
              <a:rPr lang="en-US" sz="1350" dirty="0" err="1"/>
              <a:t>Jitendra</a:t>
            </a:r>
            <a:r>
              <a:rPr lang="en-US" sz="1350" dirty="0"/>
              <a:t> Malik</a:t>
            </a:r>
          </a:p>
        </p:txBody>
      </p:sp>
    </p:spTree>
    <p:extLst>
      <p:ext uri="{BB962C8B-B14F-4D97-AF65-F5344CB8AC3E}">
        <p14:creationId xmlns:p14="http://schemas.microsoft.com/office/powerpoint/2010/main" val="1634831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a:t>
            </a:r>
          </a:p>
        </p:txBody>
      </p:sp>
      <p:sp>
        <p:nvSpPr>
          <p:cNvPr id="4" name="TextBox 3"/>
          <p:cNvSpPr txBox="1"/>
          <p:nvPr/>
        </p:nvSpPr>
        <p:spPr>
          <a:xfrm>
            <a:off x="628650" y="2783270"/>
            <a:ext cx="7778750" cy="1061829"/>
          </a:xfrm>
          <a:prstGeom prst="rect">
            <a:avLst/>
          </a:prstGeom>
          <a:noFill/>
        </p:spPr>
        <p:txBody>
          <a:bodyPr wrap="square" rtlCol="0">
            <a:spAutoFit/>
          </a:bodyPr>
          <a:lstStyle/>
          <a:p>
            <a:r>
              <a:rPr lang="en-US" sz="2100" dirty="0"/>
              <a:t>Yann </a:t>
            </a:r>
            <a:r>
              <a:rPr lang="en-US" sz="2100" dirty="0" err="1"/>
              <a:t>LeCun</a:t>
            </a:r>
            <a:r>
              <a:rPr lang="en-US" sz="2100" dirty="0"/>
              <a:t>, Léon </a:t>
            </a:r>
            <a:r>
              <a:rPr lang="en-US" sz="2100" dirty="0" err="1"/>
              <a:t>Bottou</a:t>
            </a:r>
            <a:r>
              <a:rPr lang="en-US" sz="2100" dirty="0"/>
              <a:t>, </a:t>
            </a:r>
            <a:r>
              <a:rPr lang="en-US" sz="2100" dirty="0" err="1"/>
              <a:t>Yoshua</a:t>
            </a:r>
            <a:r>
              <a:rPr lang="en-US" sz="2100" dirty="0"/>
              <a:t> </a:t>
            </a:r>
            <a:r>
              <a:rPr lang="en-US" sz="2100" dirty="0" err="1"/>
              <a:t>Bengio</a:t>
            </a:r>
            <a:r>
              <a:rPr lang="en-US" sz="2100" dirty="0"/>
              <a:t>, and Patrick </a:t>
            </a:r>
            <a:r>
              <a:rPr lang="en-US" sz="2100" dirty="0" err="1"/>
              <a:t>Haffner</a:t>
            </a:r>
            <a:r>
              <a:rPr lang="en-US" sz="2100" dirty="0"/>
              <a:t>. Gradient-based learning applied to document recognition. </a:t>
            </a:r>
            <a:r>
              <a:rPr lang="en-US" sz="2100" i="1" dirty="0"/>
              <a:t>Proceedings of the IEEE</a:t>
            </a:r>
            <a:r>
              <a:rPr lang="en-US" sz="2100" dirty="0"/>
              <a:t> 86.11 (1998): 2278-2324.</a:t>
            </a:r>
          </a:p>
        </p:txBody>
      </p:sp>
    </p:spTree>
    <p:extLst>
      <p:ext uri="{BB962C8B-B14F-4D97-AF65-F5344CB8AC3E}">
        <p14:creationId xmlns:p14="http://schemas.microsoft.com/office/powerpoint/2010/main" val="3111759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3375" y="2125266"/>
            <a:ext cx="8563416" cy="3049984"/>
          </a:xfrm>
          <a:prstGeom prst="rect">
            <a:avLst/>
          </a:prstGeom>
        </p:spPr>
      </p:pic>
    </p:spTree>
    <p:extLst>
      <p:ext uri="{BB962C8B-B14F-4D97-AF65-F5344CB8AC3E}">
        <p14:creationId xmlns:p14="http://schemas.microsoft.com/office/powerpoint/2010/main" val="2310583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networks</a:t>
            </a:r>
          </a:p>
        </p:txBody>
      </p:sp>
      <p:sp>
        <p:nvSpPr>
          <p:cNvPr id="4" name="Rounded Rectangle 3"/>
          <p:cNvSpPr/>
          <p:nvPr/>
        </p:nvSpPr>
        <p:spPr>
          <a:xfrm>
            <a:off x="469900" y="2952750"/>
            <a:ext cx="901700" cy="50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a:t>
            </a:r>
            <a:endParaRPr lang="en-US" baseline="-25000" dirty="0"/>
          </a:p>
        </p:txBody>
      </p:sp>
      <p:sp>
        <p:nvSpPr>
          <p:cNvPr id="5" name="Rounded Rectangle 4"/>
          <p:cNvSpPr/>
          <p:nvPr/>
        </p:nvSpPr>
        <p:spPr>
          <a:xfrm>
            <a:off x="469900" y="4054276"/>
            <a:ext cx="901700" cy="46791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filters</a:t>
            </a:r>
            <a:endParaRPr lang="en-US" baseline="-25000" dirty="0"/>
          </a:p>
        </p:txBody>
      </p:sp>
      <p:sp>
        <p:nvSpPr>
          <p:cNvPr id="6" name="Rounded Rectangle 5"/>
          <p:cNvSpPr/>
          <p:nvPr/>
        </p:nvSpPr>
        <p:spPr>
          <a:xfrm>
            <a:off x="1866900" y="2952750"/>
            <a:ext cx="1244601" cy="50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subsample</a:t>
            </a:r>
            <a:endParaRPr lang="en-US" baseline="-25000" dirty="0"/>
          </a:p>
        </p:txBody>
      </p:sp>
      <p:sp>
        <p:nvSpPr>
          <p:cNvPr id="7" name="Rounded Rectangle 6"/>
          <p:cNvSpPr/>
          <p:nvPr/>
        </p:nvSpPr>
        <p:spPr>
          <a:xfrm>
            <a:off x="5549900" y="2952750"/>
            <a:ext cx="1244601" cy="50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subsample</a:t>
            </a:r>
            <a:endParaRPr lang="en-US" baseline="-25000" dirty="0"/>
          </a:p>
        </p:txBody>
      </p:sp>
      <p:sp>
        <p:nvSpPr>
          <p:cNvPr id="8" name="Rounded Rectangle 7"/>
          <p:cNvSpPr/>
          <p:nvPr/>
        </p:nvSpPr>
        <p:spPr>
          <a:xfrm>
            <a:off x="3879851" y="2952750"/>
            <a:ext cx="901700" cy="50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a:t>
            </a:r>
            <a:endParaRPr lang="en-US" baseline="-25000" dirty="0"/>
          </a:p>
        </p:txBody>
      </p:sp>
      <p:sp>
        <p:nvSpPr>
          <p:cNvPr id="9" name="Rounded Rectangle 8"/>
          <p:cNvSpPr/>
          <p:nvPr/>
        </p:nvSpPr>
        <p:spPr>
          <a:xfrm>
            <a:off x="7378702" y="2937371"/>
            <a:ext cx="901700" cy="50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linear</a:t>
            </a:r>
            <a:endParaRPr lang="en-US" baseline="-25000" dirty="0"/>
          </a:p>
        </p:txBody>
      </p:sp>
      <p:sp>
        <p:nvSpPr>
          <p:cNvPr id="10" name="Rounded Rectangle 9"/>
          <p:cNvSpPr/>
          <p:nvPr/>
        </p:nvSpPr>
        <p:spPr>
          <a:xfrm>
            <a:off x="3879850" y="4054276"/>
            <a:ext cx="901700" cy="46791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filters</a:t>
            </a:r>
            <a:endParaRPr lang="en-US" baseline="-25000" dirty="0"/>
          </a:p>
        </p:txBody>
      </p:sp>
      <p:sp>
        <p:nvSpPr>
          <p:cNvPr id="11" name="Rounded Rectangle 10"/>
          <p:cNvSpPr/>
          <p:nvPr/>
        </p:nvSpPr>
        <p:spPr>
          <a:xfrm>
            <a:off x="7378701" y="4054276"/>
            <a:ext cx="1015999" cy="46791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weights</a:t>
            </a:r>
            <a:endParaRPr lang="en-US" baseline="-25000" dirty="0"/>
          </a:p>
        </p:txBody>
      </p:sp>
      <p:sp>
        <p:nvSpPr>
          <p:cNvPr id="12" name="Right Arrow 11"/>
          <p:cNvSpPr/>
          <p:nvPr/>
        </p:nvSpPr>
        <p:spPr>
          <a:xfrm>
            <a:off x="1514474" y="3079749"/>
            <a:ext cx="241301" cy="254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ight Arrow 12"/>
          <p:cNvSpPr/>
          <p:nvPr/>
        </p:nvSpPr>
        <p:spPr>
          <a:xfrm>
            <a:off x="3351213" y="3064370"/>
            <a:ext cx="241301" cy="254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5045075" y="3079748"/>
            <a:ext cx="241301" cy="254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p:cNvSpPr/>
          <p:nvPr/>
        </p:nvSpPr>
        <p:spPr>
          <a:xfrm>
            <a:off x="6969126" y="3079748"/>
            <a:ext cx="241301" cy="254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Up Arrow 16"/>
          <p:cNvSpPr/>
          <p:nvPr/>
        </p:nvSpPr>
        <p:spPr>
          <a:xfrm>
            <a:off x="762000" y="3549651"/>
            <a:ext cx="304800" cy="355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Up Arrow 17"/>
          <p:cNvSpPr/>
          <p:nvPr/>
        </p:nvSpPr>
        <p:spPr>
          <a:xfrm>
            <a:off x="4178300" y="3587751"/>
            <a:ext cx="304800" cy="355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Up Arrow 18"/>
          <p:cNvSpPr/>
          <p:nvPr/>
        </p:nvSpPr>
        <p:spPr>
          <a:xfrm>
            <a:off x="7677151" y="3549650"/>
            <a:ext cx="304800" cy="355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9617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C22B-F16C-7B46-9741-E64672040372}"/>
              </a:ext>
            </a:extLst>
          </p:cNvPr>
          <p:cNvSpPr>
            <a:spLocks noGrp="1"/>
          </p:cNvSpPr>
          <p:nvPr>
            <p:ph type="title"/>
          </p:nvPr>
        </p:nvSpPr>
        <p:spPr/>
        <p:txBody>
          <a:bodyPr/>
          <a:lstStyle/>
          <a:p>
            <a:r>
              <a:rPr lang="en-US" dirty="0"/>
              <a:t>Non-linear classifiers</a:t>
            </a:r>
          </a:p>
        </p:txBody>
      </p:sp>
      <p:sp>
        <p:nvSpPr>
          <p:cNvPr id="3" name="Content Placeholder 2">
            <a:extLst>
              <a:ext uri="{FF2B5EF4-FFF2-40B4-BE49-F238E27FC236}">
                <a16:creationId xmlns:a16="http://schemas.microsoft.com/office/drawing/2014/main" id="{B622FFB2-1D60-4742-9969-ED6A58D80A51}"/>
              </a:ext>
            </a:extLst>
          </p:cNvPr>
          <p:cNvSpPr>
            <a:spLocks noGrp="1"/>
          </p:cNvSpPr>
          <p:nvPr>
            <p:ph idx="1"/>
          </p:nvPr>
        </p:nvSpPr>
        <p:spPr>
          <a:xfrm>
            <a:off x="628650" y="1825625"/>
            <a:ext cx="3823605" cy="4351338"/>
          </a:xfrm>
        </p:spPr>
        <p:txBody>
          <a:bodyPr/>
          <a:lstStyle/>
          <a:p>
            <a:r>
              <a:rPr lang="en-US" dirty="0"/>
              <a:t>Suppose we have a feature vector for every image</a:t>
            </a:r>
          </a:p>
        </p:txBody>
      </p:sp>
      <p:cxnSp>
        <p:nvCxnSpPr>
          <p:cNvPr id="5" name="Straight Connector 4">
            <a:extLst>
              <a:ext uri="{FF2B5EF4-FFF2-40B4-BE49-F238E27FC236}">
                <a16:creationId xmlns:a16="http://schemas.microsoft.com/office/drawing/2014/main" id="{E5E950D4-7744-1D43-9184-8C194B995056}"/>
              </a:ext>
            </a:extLst>
          </p:cNvPr>
          <p:cNvCxnSpPr/>
          <p:nvPr/>
        </p:nvCxnSpPr>
        <p:spPr>
          <a:xfrm>
            <a:off x="4593771" y="2536371"/>
            <a:ext cx="0" cy="3472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3D75B2-258B-BA4B-BC1B-D8595EEF2A9E}"/>
              </a:ext>
            </a:extLst>
          </p:cNvPr>
          <p:cNvCxnSpPr>
            <a:cxnSpLocks/>
          </p:cNvCxnSpPr>
          <p:nvPr/>
        </p:nvCxnSpPr>
        <p:spPr>
          <a:xfrm flipH="1">
            <a:off x="4593771" y="6008914"/>
            <a:ext cx="439782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58F3A1E-D4C5-5547-88B5-399E7139F40E}"/>
              </a:ext>
            </a:extLst>
          </p:cNvPr>
          <p:cNvSpPr/>
          <p:nvPr/>
        </p:nvSpPr>
        <p:spPr>
          <a:xfrm>
            <a:off x="4920344" y="35487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120AC3-A9AD-F944-8A78-60B3BA6D4A54}"/>
              </a:ext>
            </a:extLst>
          </p:cNvPr>
          <p:cNvSpPr/>
          <p:nvPr/>
        </p:nvSpPr>
        <p:spPr>
          <a:xfrm>
            <a:off x="5072744" y="37011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CF5206-3850-C142-89D3-F1BD4B7C6449}"/>
              </a:ext>
            </a:extLst>
          </p:cNvPr>
          <p:cNvSpPr/>
          <p:nvPr/>
        </p:nvSpPr>
        <p:spPr>
          <a:xfrm>
            <a:off x="5225144" y="3428998"/>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796533-D3E8-9245-92A3-0050420901EA}"/>
              </a:ext>
            </a:extLst>
          </p:cNvPr>
          <p:cNvSpPr/>
          <p:nvPr/>
        </p:nvSpPr>
        <p:spPr>
          <a:xfrm>
            <a:off x="4985657" y="41474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F45373-5BDB-554A-8AE7-BEFC1ED7EC3D}"/>
              </a:ext>
            </a:extLst>
          </p:cNvPr>
          <p:cNvSpPr/>
          <p:nvPr/>
        </p:nvSpPr>
        <p:spPr>
          <a:xfrm>
            <a:off x="5279571" y="42998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B5BFFC1-0FFA-B644-B55F-42463153117B}"/>
              </a:ext>
            </a:extLst>
          </p:cNvPr>
          <p:cNvSpPr/>
          <p:nvPr/>
        </p:nvSpPr>
        <p:spPr>
          <a:xfrm>
            <a:off x="6531429" y="3755570"/>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C30D60D-293F-9D4E-9E84-CEC7FAC9C2E5}"/>
              </a:ext>
            </a:extLst>
          </p:cNvPr>
          <p:cNvSpPr/>
          <p:nvPr/>
        </p:nvSpPr>
        <p:spPr>
          <a:xfrm>
            <a:off x="6683829" y="3962399"/>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7442FF-DE94-0F43-A6B9-F3C6AF86256A}"/>
              </a:ext>
            </a:extLst>
          </p:cNvPr>
          <p:cNvSpPr/>
          <p:nvPr/>
        </p:nvSpPr>
        <p:spPr>
          <a:xfrm>
            <a:off x="6836229" y="348342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C6F51E-BA2E-6A49-8ACC-2CBB6671AC1E}"/>
              </a:ext>
            </a:extLst>
          </p:cNvPr>
          <p:cNvSpPr/>
          <p:nvPr/>
        </p:nvSpPr>
        <p:spPr>
          <a:xfrm>
            <a:off x="6988629" y="374468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8D0393-0140-D640-92A2-647458F9D516}"/>
              </a:ext>
            </a:extLst>
          </p:cNvPr>
          <p:cNvSpPr/>
          <p:nvPr/>
        </p:nvSpPr>
        <p:spPr>
          <a:xfrm>
            <a:off x="7130143" y="5007433"/>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ED34760-5382-9542-B097-27CFD7F2636C}"/>
              </a:ext>
            </a:extLst>
          </p:cNvPr>
          <p:cNvSpPr/>
          <p:nvPr/>
        </p:nvSpPr>
        <p:spPr>
          <a:xfrm>
            <a:off x="7282543" y="52033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42E72F3-83D8-6B4A-B064-96F3D9D2EC97}"/>
              </a:ext>
            </a:extLst>
          </p:cNvPr>
          <p:cNvSpPr/>
          <p:nvPr/>
        </p:nvSpPr>
        <p:spPr>
          <a:xfrm>
            <a:off x="6999513" y="53557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1BBC49-1C7B-5D4F-8842-EC04F564393C}"/>
              </a:ext>
            </a:extLst>
          </p:cNvPr>
          <p:cNvSpPr/>
          <p:nvPr/>
        </p:nvSpPr>
        <p:spPr>
          <a:xfrm>
            <a:off x="6857999" y="5138061"/>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682F06-D1DD-4B49-82E0-ADF335B75ED8}"/>
              </a:ext>
            </a:extLst>
          </p:cNvPr>
          <p:cNvSpPr/>
          <p:nvPr/>
        </p:nvSpPr>
        <p:spPr>
          <a:xfrm>
            <a:off x="5018312" y="52904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E1C3F4-8AEA-D14E-9CBE-DD076B410FFD}"/>
              </a:ext>
            </a:extLst>
          </p:cNvPr>
          <p:cNvSpPr/>
          <p:nvPr/>
        </p:nvSpPr>
        <p:spPr>
          <a:xfrm>
            <a:off x="5170712" y="54428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42B2AA7-01E0-A149-936D-16EF2EFA5268}"/>
              </a:ext>
            </a:extLst>
          </p:cNvPr>
          <p:cNvSpPr/>
          <p:nvPr/>
        </p:nvSpPr>
        <p:spPr>
          <a:xfrm>
            <a:off x="5323112" y="5279574"/>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5B68F39-3EFD-424F-8823-989F3D38825E}"/>
              </a:ext>
            </a:extLst>
          </p:cNvPr>
          <p:cNvSpPr/>
          <p:nvPr/>
        </p:nvSpPr>
        <p:spPr>
          <a:xfrm>
            <a:off x="5475512" y="5040088"/>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86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C22B-F16C-7B46-9741-E64672040372}"/>
              </a:ext>
            </a:extLst>
          </p:cNvPr>
          <p:cNvSpPr>
            <a:spLocks noGrp="1"/>
          </p:cNvSpPr>
          <p:nvPr>
            <p:ph type="title"/>
          </p:nvPr>
        </p:nvSpPr>
        <p:spPr/>
        <p:txBody>
          <a:bodyPr/>
          <a:lstStyle/>
          <a:p>
            <a:r>
              <a:rPr lang="en-US" dirty="0"/>
              <a:t>Non-linear classifiers</a:t>
            </a:r>
          </a:p>
        </p:txBody>
      </p:sp>
      <p:sp>
        <p:nvSpPr>
          <p:cNvPr id="3" name="Content Placeholder 2">
            <a:extLst>
              <a:ext uri="{FF2B5EF4-FFF2-40B4-BE49-F238E27FC236}">
                <a16:creationId xmlns:a16="http://schemas.microsoft.com/office/drawing/2014/main" id="{B622FFB2-1D60-4742-9969-ED6A58D80A51}"/>
              </a:ext>
            </a:extLst>
          </p:cNvPr>
          <p:cNvSpPr>
            <a:spLocks noGrp="1"/>
          </p:cNvSpPr>
          <p:nvPr>
            <p:ph idx="1"/>
          </p:nvPr>
        </p:nvSpPr>
        <p:spPr>
          <a:xfrm>
            <a:off x="628650" y="1825625"/>
            <a:ext cx="3823605" cy="4351338"/>
          </a:xfrm>
        </p:spPr>
        <p:txBody>
          <a:bodyPr/>
          <a:lstStyle/>
          <a:p>
            <a:r>
              <a:rPr lang="en-US" dirty="0"/>
              <a:t>Suppose we have a feature vector for every image</a:t>
            </a:r>
          </a:p>
          <a:p>
            <a:pPr lvl="1"/>
            <a:r>
              <a:rPr lang="en-US" dirty="0"/>
              <a:t>Linear classifier</a:t>
            </a:r>
          </a:p>
          <a:p>
            <a:endParaRPr lang="en-US" dirty="0"/>
          </a:p>
        </p:txBody>
      </p:sp>
      <p:cxnSp>
        <p:nvCxnSpPr>
          <p:cNvPr id="5" name="Straight Connector 4">
            <a:extLst>
              <a:ext uri="{FF2B5EF4-FFF2-40B4-BE49-F238E27FC236}">
                <a16:creationId xmlns:a16="http://schemas.microsoft.com/office/drawing/2014/main" id="{E5E950D4-7744-1D43-9184-8C194B995056}"/>
              </a:ext>
            </a:extLst>
          </p:cNvPr>
          <p:cNvCxnSpPr/>
          <p:nvPr/>
        </p:nvCxnSpPr>
        <p:spPr>
          <a:xfrm>
            <a:off x="4593771" y="2536371"/>
            <a:ext cx="0" cy="3472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3D75B2-258B-BA4B-BC1B-D8595EEF2A9E}"/>
              </a:ext>
            </a:extLst>
          </p:cNvPr>
          <p:cNvCxnSpPr>
            <a:cxnSpLocks/>
          </p:cNvCxnSpPr>
          <p:nvPr/>
        </p:nvCxnSpPr>
        <p:spPr>
          <a:xfrm flipH="1">
            <a:off x="4593771" y="6008914"/>
            <a:ext cx="439782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58F3A1E-D4C5-5547-88B5-399E7139F40E}"/>
              </a:ext>
            </a:extLst>
          </p:cNvPr>
          <p:cNvSpPr/>
          <p:nvPr/>
        </p:nvSpPr>
        <p:spPr>
          <a:xfrm>
            <a:off x="4920344" y="35487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120AC3-A9AD-F944-8A78-60B3BA6D4A54}"/>
              </a:ext>
            </a:extLst>
          </p:cNvPr>
          <p:cNvSpPr/>
          <p:nvPr/>
        </p:nvSpPr>
        <p:spPr>
          <a:xfrm>
            <a:off x="5072744" y="37011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CF5206-3850-C142-89D3-F1BD4B7C6449}"/>
              </a:ext>
            </a:extLst>
          </p:cNvPr>
          <p:cNvSpPr/>
          <p:nvPr/>
        </p:nvSpPr>
        <p:spPr>
          <a:xfrm>
            <a:off x="5225144" y="3428998"/>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796533-D3E8-9245-92A3-0050420901EA}"/>
              </a:ext>
            </a:extLst>
          </p:cNvPr>
          <p:cNvSpPr/>
          <p:nvPr/>
        </p:nvSpPr>
        <p:spPr>
          <a:xfrm>
            <a:off x="4985657" y="41474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F45373-5BDB-554A-8AE7-BEFC1ED7EC3D}"/>
              </a:ext>
            </a:extLst>
          </p:cNvPr>
          <p:cNvSpPr/>
          <p:nvPr/>
        </p:nvSpPr>
        <p:spPr>
          <a:xfrm>
            <a:off x="5279571" y="42998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B5BFFC1-0FFA-B644-B55F-42463153117B}"/>
              </a:ext>
            </a:extLst>
          </p:cNvPr>
          <p:cNvSpPr/>
          <p:nvPr/>
        </p:nvSpPr>
        <p:spPr>
          <a:xfrm>
            <a:off x="6531429" y="3755570"/>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C30D60D-293F-9D4E-9E84-CEC7FAC9C2E5}"/>
              </a:ext>
            </a:extLst>
          </p:cNvPr>
          <p:cNvSpPr/>
          <p:nvPr/>
        </p:nvSpPr>
        <p:spPr>
          <a:xfrm>
            <a:off x="6683829" y="3962399"/>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7442FF-DE94-0F43-A6B9-F3C6AF86256A}"/>
              </a:ext>
            </a:extLst>
          </p:cNvPr>
          <p:cNvSpPr/>
          <p:nvPr/>
        </p:nvSpPr>
        <p:spPr>
          <a:xfrm>
            <a:off x="6836229" y="348342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C6F51E-BA2E-6A49-8ACC-2CBB6671AC1E}"/>
              </a:ext>
            </a:extLst>
          </p:cNvPr>
          <p:cNvSpPr/>
          <p:nvPr/>
        </p:nvSpPr>
        <p:spPr>
          <a:xfrm>
            <a:off x="6988629" y="374468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8D0393-0140-D640-92A2-647458F9D516}"/>
              </a:ext>
            </a:extLst>
          </p:cNvPr>
          <p:cNvSpPr/>
          <p:nvPr/>
        </p:nvSpPr>
        <p:spPr>
          <a:xfrm>
            <a:off x="7130143" y="5007433"/>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ED34760-5382-9542-B097-27CFD7F2636C}"/>
              </a:ext>
            </a:extLst>
          </p:cNvPr>
          <p:cNvSpPr/>
          <p:nvPr/>
        </p:nvSpPr>
        <p:spPr>
          <a:xfrm>
            <a:off x="7282543" y="52033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42E72F3-83D8-6B4A-B064-96F3D9D2EC97}"/>
              </a:ext>
            </a:extLst>
          </p:cNvPr>
          <p:cNvSpPr/>
          <p:nvPr/>
        </p:nvSpPr>
        <p:spPr>
          <a:xfrm>
            <a:off x="6999513" y="53557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1BBC49-1C7B-5D4F-8842-EC04F564393C}"/>
              </a:ext>
            </a:extLst>
          </p:cNvPr>
          <p:cNvSpPr/>
          <p:nvPr/>
        </p:nvSpPr>
        <p:spPr>
          <a:xfrm>
            <a:off x="6857999" y="5138061"/>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682F06-D1DD-4B49-82E0-ADF335B75ED8}"/>
              </a:ext>
            </a:extLst>
          </p:cNvPr>
          <p:cNvSpPr/>
          <p:nvPr/>
        </p:nvSpPr>
        <p:spPr>
          <a:xfrm>
            <a:off x="5018312" y="52904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E1C3F4-8AEA-D14E-9CBE-DD076B410FFD}"/>
              </a:ext>
            </a:extLst>
          </p:cNvPr>
          <p:cNvSpPr/>
          <p:nvPr/>
        </p:nvSpPr>
        <p:spPr>
          <a:xfrm>
            <a:off x="5170712" y="54428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42B2AA7-01E0-A149-936D-16EF2EFA5268}"/>
              </a:ext>
            </a:extLst>
          </p:cNvPr>
          <p:cNvSpPr/>
          <p:nvPr/>
        </p:nvSpPr>
        <p:spPr>
          <a:xfrm>
            <a:off x="5323112" y="5279574"/>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5B68F39-3EFD-424F-8823-989F3D38825E}"/>
              </a:ext>
            </a:extLst>
          </p:cNvPr>
          <p:cNvSpPr/>
          <p:nvPr/>
        </p:nvSpPr>
        <p:spPr>
          <a:xfrm>
            <a:off x="5475512" y="5040088"/>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BB7E2F9-F5EF-6E4A-951B-29D3B698C136}"/>
              </a:ext>
            </a:extLst>
          </p:cNvPr>
          <p:cNvCxnSpPr/>
          <p:nvPr/>
        </p:nvCxnSpPr>
        <p:spPr>
          <a:xfrm flipV="1">
            <a:off x="4593771" y="2590803"/>
            <a:ext cx="3048004" cy="281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AE5F3E14-EDCD-074A-95FE-B602EC7C6861}"/>
              </a:ext>
            </a:extLst>
          </p:cNvPr>
          <p:cNvSpPr/>
          <p:nvPr/>
        </p:nvSpPr>
        <p:spPr>
          <a:xfrm>
            <a:off x="4593771" y="2612571"/>
            <a:ext cx="3048000" cy="2775858"/>
          </a:xfrm>
          <a:custGeom>
            <a:avLst/>
            <a:gdLst>
              <a:gd name="connsiteX0" fmla="*/ 0 w 3048000"/>
              <a:gd name="connsiteY0" fmla="*/ 2775858 h 2775858"/>
              <a:gd name="connsiteX1" fmla="*/ 0 w 3048000"/>
              <a:gd name="connsiteY1" fmla="*/ 239486 h 2775858"/>
              <a:gd name="connsiteX2" fmla="*/ 3048000 w 3048000"/>
              <a:gd name="connsiteY2" fmla="*/ 0 h 2775858"/>
              <a:gd name="connsiteX3" fmla="*/ 0 w 3048000"/>
              <a:gd name="connsiteY3" fmla="*/ 2775858 h 2775858"/>
            </a:gdLst>
            <a:ahLst/>
            <a:cxnLst>
              <a:cxn ang="0">
                <a:pos x="connsiteX0" y="connsiteY0"/>
              </a:cxn>
              <a:cxn ang="0">
                <a:pos x="connsiteX1" y="connsiteY1"/>
              </a:cxn>
              <a:cxn ang="0">
                <a:pos x="connsiteX2" y="connsiteY2"/>
              </a:cxn>
              <a:cxn ang="0">
                <a:pos x="connsiteX3" y="connsiteY3"/>
              </a:cxn>
            </a:cxnLst>
            <a:rect l="l" t="t" r="r" b="b"/>
            <a:pathLst>
              <a:path w="3048000" h="2775858">
                <a:moveTo>
                  <a:pt x="0" y="2775858"/>
                </a:moveTo>
                <a:lnTo>
                  <a:pt x="0" y="239486"/>
                </a:lnTo>
                <a:lnTo>
                  <a:pt x="3048000" y="0"/>
                </a:lnTo>
                <a:lnTo>
                  <a:pt x="0" y="2775858"/>
                </a:lnTo>
                <a:close/>
              </a:path>
            </a:pathLst>
          </a:custGeom>
          <a:solidFill>
            <a:srgbClr val="0070C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B14814D1-14DE-714B-B650-8489120B8085}"/>
              </a:ext>
            </a:extLst>
          </p:cNvPr>
          <p:cNvSpPr/>
          <p:nvPr/>
        </p:nvSpPr>
        <p:spPr>
          <a:xfrm>
            <a:off x="4593771" y="2623457"/>
            <a:ext cx="3429000" cy="3396343"/>
          </a:xfrm>
          <a:custGeom>
            <a:avLst/>
            <a:gdLst>
              <a:gd name="connsiteX0" fmla="*/ 10886 w 3429000"/>
              <a:gd name="connsiteY0" fmla="*/ 2797629 h 3396343"/>
              <a:gd name="connsiteX1" fmla="*/ 0 w 3429000"/>
              <a:gd name="connsiteY1" fmla="*/ 3396343 h 3396343"/>
              <a:gd name="connsiteX2" fmla="*/ 3429000 w 3429000"/>
              <a:gd name="connsiteY2" fmla="*/ 3396343 h 3396343"/>
              <a:gd name="connsiteX3" fmla="*/ 2993572 w 3429000"/>
              <a:gd name="connsiteY3" fmla="*/ 0 h 3396343"/>
              <a:gd name="connsiteX4" fmla="*/ 10886 w 3429000"/>
              <a:gd name="connsiteY4" fmla="*/ 2797629 h 339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3396343">
                <a:moveTo>
                  <a:pt x="10886" y="2797629"/>
                </a:moveTo>
                <a:lnTo>
                  <a:pt x="0" y="3396343"/>
                </a:lnTo>
                <a:lnTo>
                  <a:pt x="3429000" y="3396343"/>
                </a:lnTo>
                <a:lnTo>
                  <a:pt x="2993572" y="0"/>
                </a:lnTo>
                <a:lnTo>
                  <a:pt x="10886" y="2797629"/>
                </a:lnTo>
                <a:close/>
              </a:path>
            </a:pathLst>
          </a:cu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54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C22B-F16C-7B46-9741-E64672040372}"/>
              </a:ext>
            </a:extLst>
          </p:cNvPr>
          <p:cNvSpPr>
            <a:spLocks noGrp="1"/>
          </p:cNvSpPr>
          <p:nvPr>
            <p:ph type="title"/>
          </p:nvPr>
        </p:nvSpPr>
        <p:spPr/>
        <p:txBody>
          <a:bodyPr/>
          <a:lstStyle/>
          <a:p>
            <a:r>
              <a:rPr lang="en-US" dirty="0"/>
              <a:t>Non-linear classifiers</a:t>
            </a:r>
          </a:p>
        </p:txBody>
      </p:sp>
      <p:sp>
        <p:nvSpPr>
          <p:cNvPr id="3" name="Content Placeholder 2">
            <a:extLst>
              <a:ext uri="{FF2B5EF4-FFF2-40B4-BE49-F238E27FC236}">
                <a16:creationId xmlns:a16="http://schemas.microsoft.com/office/drawing/2014/main" id="{B622FFB2-1D60-4742-9969-ED6A58D80A51}"/>
              </a:ext>
            </a:extLst>
          </p:cNvPr>
          <p:cNvSpPr>
            <a:spLocks noGrp="1"/>
          </p:cNvSpPr>
          <p:nvPr>
            <p:ph idx="1"/>
          </p:nvPr>
        </p:nvSpPr>
        <p:spPr>
          <a:xfrm>
            <a:off x="628650" y="1825625"/>
            <a:ext cx="3823605" cy="4351338"/>
          </a:xfrm>
        </p:spPr>
        <p:txBody>
          <a:bodyPr/>
          <a:lstStyle/>
          <a:p>
            <a:r>
              <a:rPr lang="en-US" dirty="0"/>
              <a:t>Suppose we have a feature vector for every image</a:t>
            </a:r>
          </a:p>
          <a:p>
            <a:pPr lvl="1"/>
            <a:r>
              <a:rPr lang="en-US" dirty="0"/>
              <a:t>Linear classifier</a:t>
            </a:r>
          </a:p>
          <a:p>
            <a:pPr lvl="1"/>
            <a:r>
              <a:rPr lang="en-US" dirty="0"/>
              <a:t>Nearest neighbor: assign each point the label of the nearest neighbor</a:t>
            </a:r>
          </a:p>
          <a:p>
            <a:endParaRPr lang="en-US" dirty="0"/>
          </a:p>
        </p:txBody>
      </p:sp>
      <p:cxnSp>
        <p:nvCxnSpPr>
          <p:cNvPr id="5" name="Straight Connector 4">
            <a:extLst>
              <a:ext uri="{FF2B5EF4-FFF2-40B4-BE49-F238E27FC236}">
                <a16:creationId xmlns:a16="http://schemas.microsoft.com/office/drawing/2014/main" id="{E5E950D4-7744-1D43-9184-8C194B995056}"/>
              </a:ext>
            </a:extLst>
          </p:cNvPr>
          <p:cNvCxnSpPr/>
          <p:nvPr/>
        </p:nvCxnSpPr>
        <p:spPr>
          <a:xfrm>
            <a:off x="4593771" y="2536371"/>
            <a:ext cx="0" cy="3472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3D75B2-258B-BA4B-BC1B-D8595EEF2A9E}"/>
              </a:ext>
            </a:extLst>
          </p:cNvPr>
          <p:cNvCxnSpPr>
            <a:cxnSpLocks/>
          </p:cNvCxnSpPr>
          <p:nvPr/>
        </p:nvCxnSpPr>
        <p:spPr>
          <a:xfrm flipH="1">
            <a:off x="4593771" y="6008914"/>
            <a:ext cx="439782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58F3A1E-D4C5-5547-88B5-399E7139F40E}"/>
              </a:ext>
            </a:extLst>
          </p:cNvPr>
          <p:cNvSpPr/>
          <p:nvPr/>
        </p:nvSpPr>
        <p:spPr>
          <a:xfrm>
            <a:off x="4920344" y="35487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120AC3-A9AD-F944-8A78-60B3BA6D4A54}"/>
              </a:ext>
            </a:extLst>
          </p:cNvPr>
          <p:cNvSpPr/>
          <p:nvPr/>
        </p:nvSpPr>
        <p:spPr>
          <a:xfrm>
            <a:off x="5072744" y="37011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CF5206-3850-C142-89D3-F1BD4B7C6449}"/>
              </a:ext>
            </a:extLst>
          </p:cNvPr>
          <p:cNvSpPr/>
          <p:nvPr/>
        </p:nvSpPr>
        <p:spPr>
          <a:xfrm>
            <a:off x="5225144" y="3428998"/>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796533-D3E8-9245-92A3-0050420901EA}"/>
              </a:ext>
            </a:extLst>
          </p:cNvPr>
          <p:cNvSpPr/>
          <p:nvPr/>
        </p:nvSpPr>
        <p:spPr>
          <a:xfrm>
            <a:off x="4985657" y="41474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F45373-5BDB-554A-8AE7-BEFC1ED7EC3D}"/>
              </a:ext>
            </a:extLst>
          </p:cNvPr>
          <p:cNvSpPr/>
          <p:nvPr/>
        </p:nvSpPr>
        <p:spPr>
          <a:xfrm>
            <a:off x="5279571" y="42998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B5BFFC1-0FFA-B644-B55F-42463153117B}"/>
              </a:ext>
            </a:extLst>
          </p:cNvPr>
          <p:cNvSpPr/>
          <p:nvPr/>
        </p:nvSpPr>
        <p:spPr>
          <a:xfrm>
            <a:off x="6531429" y="3755570"/>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C30D60D-293F-9D4E-9E84-CEC7FAC9C2E5}"/>
              </a:ext>
            </a:extLst>
          </p:cNvPr>
          <p:cNvSpPr/>
          <p:nvPr/>
        </p:nvSpPr>
        <p:spPr>
          <a:xfrm>
            <a:off x="6683829" y="3962399"/>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7442FF-DE94-0F43-A6B9-F3C6AF86256A}"/>
              </a:ext>
            </a:extLst>
          </p:cNvPr>
          <p:cNvSpPr/>
          <p:nvPr/>
        </p:nvSpPr>
        <p:spPr>
          <a:xfrm>
            <a:off x="6836229" y="348342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C6F51E-BA2E-6A49-8ACC-2CBB6671AC1E}"/>
              </a:ext>
            </a:extLst>
          </p:cNvPr>
          <p:cNvSpPr/>
          <p:nvPr/>
        </p:nvSpPr>
        <p:spPr>
          <a:xfrm>
            <a:off x="6988629" y="374468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8D0393-0140-D640-92A2-647458F9D516}"/>
              </a:ext>
            </a:extLst>
          </p:cNvPr>
          <p:cNvSpPr/>
          <p:nvPr/>
        </p:nvSpPr>
        <p:spPr>
          <a:xfrm>
            <a:off x="7130143" y="5007433"/>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ED34760-5382-9542-B097-27CFD7F2636C}"/>
              </a:ext>
            </a:extLst>
          </p:cNvPr>
          <p:cNvSpPr/>
          <p:nvPr/>
        </p:nvSpPr>
        <p:spPr>
          <a:xfrm>
            <a:off x="7282543" y="52033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42E72F3-83D8-6B4A-B064-96F3D9D2EC97}"/>
              </a:ext>
            </a:extLst>
          </p:cNvPr>
          <p:cNvSpPr/>
          <p:nvPr/>
        </p:nvSpPr>
        <p:spPr>
          <a:xfrm>
            <a:off x="6999513" y="53557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1BBC49-1C7B-5D4F-8842-EC04F564393C}"/>
              </a:ext>
            </a:extLst>
          </p:cNvPr>
          <p:cNvSpPr/>
          <p:nvPr/>
        </p:nvSpPr>
        <p:spPr>
          <a:xfrm>
            <a:off x="6857999" y="5138061"/>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682F06-D1DD-4B49-82E0-ADF335B75ED8}"/>
              </a:ext>
            </a:extLst>
          </p:cNvPr>
          <p:cNvSpPr/>
          <p:nvPr/>
        </p:nvSpPr>
        <p:spPr>
          <a:xfrm>
            <a:off x="5018312" y="52904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E1C3F4-8AEA-D14E-9CBE-DD076B410FFD}"/>
              </a:ext>
            </a:extLst>
          </p:cNvPr>
          <p:cNvSpPr/>
          <p:nvPr/>
        </p:nvSpPr>
        <p:spPr>
          <a:xfrm>
            <a:off x="5170712" y="54428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42B2AA7-01E0-A149-936D-16EF2EFA5268}"/>
              </a:ext>
            </a:extLst>
          </p:cNvPr>
          <p:cNvSpPr/>
          <p:nvPr/>
        </p:nvSpPr>
        <p:spPr>
          <a:xfrm>
            <a:off x="5323112" y="5279574"/>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5B68F39-3EFD-424F-8823-989F3D38825E}"/>
              </a:ext>
            </a:extLst>
          </p:cNvPr>
          <p:cNvSpPr/>
          <p:nvPr/>
        </p:nvSpPr>
        <p:spPr>
          <a:xfrm>
            <a:off x="5475512" y="5040088"/>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C1DE7AE2-27D8-A543-9F72-888DEAE32401}"/>
              </a:ext>
            </a:extLst>
          </p:cNvPr>
          <p:cNvSpPr/>
          <p:nvPr/>
        </p:nvSpPr>
        <p:spPr>
          <a:xfrm>
            <a:off x="4593771" y="2264229"/>
            <a:ext cx="2710543" cy="2590800"/>
          </a:xfrm>
          <a:custGeom>
            <a:avLst/>
            <a:gdLst>
              <a:gd name="connsiteX0" fmla="*/ 10886 w 2710543"/>
              <a:gd name="connsiteY0" fmla="*/ 2579914 h 2590800"/>
              <a:gd name="connsiteX1" fmla="*/ 685800 w 2710543"/>
              <a:gd name="connsiteY1" fmla="*/ 2590800 h 2590800"/>
              <a:gd name="connsiteX2" fmla="*/ 1404258 w 2710543"/>
              <a:gd name="connsiteY2" fmla="*/ 2002971 h 2590800"/>
              <a:gd name="connsiteX3" fmla="*/ 1197429 w 2710543"/>
              <a:gd name="connsiteY3" fmla="*/ 1382485 h 2590800"/>
              <a:gd name="connsiteX4" fmla="*/ 1317172 w 2710543"/>
              <a:gd name="connsiteY4" fmla="*/ 979714 h 2590800"/>
              <a:gd name="connsiteX5" fmla="*/ 2710543 w 2710543"/>
              <a:gd name="connsiteY5" fmla="*/ 0 h 2590800"/>
              <a:gd name="connsiteX6" fmla="*/ 0 w 2710543"/>
              <a:gd name="connsiteY6" fmla="*/ 272142 h 2590800"/>
              <a:gd name="connsiteX7" fmla="*/ 10886 w 2710543"/>
              <a:gd name="connsiteY7" fmla="*/ 2579914 h 2590800"/>
              <a:gd name="connsiteX0" fmla="*/ 10886 w 2710543"/>
              <a:gd name="connsiteY0" fmla="*/ 2579914 h 2590800"/>
              <a:gd name="connsiteX1" fmla="*/ 685800 w 2710543"/>
              <a:gd name="connsiteY1" fmla="*/ 2590800 h 2590800"/>
              <a:gd name="connsiteX2" fmla="*/ 1404258 w 2710543"/>
              <a:gd name="connsiteY2" fmla="*/ 2002971 h 2590800"/>
              <a:gd name="connsiteX3" fmla="*/ 1458686 w 2710543"/>
              <a:gd name="connsiteY3" fmla="*/ 1393371 h 2590800"/>
              <a:gd name="connsiteX4" fmla="*/ 1317172 w 2710543"/>
              <a:gd name="connsiteY4" fmla="*/ 979714 h 2590800"/>
              <a:gd name="connsiteX5" fmla="*/ 2710543 w 2710543"/>
              <a:gd name="connsiteY5" fmla="*/ 0 h 2590800"/>
              <a:gd name="connsiteX6" fmla="*/ 0 w 2710543"/>
              <a:gd name="connsiteY6" fmla="*/ 272142 h 2590800"/>
              <a:gd name="connsiteX7" fmla="*/ 10886 w 2710543"/>
              <a:gd name="connsiteY7" fmla="*/ 2579914 h 2590800"/>
              <a:gd name="connsiteX0" fmla="*/ 10886 w 2710543"/>
              <a:gd name="connsiteY0" fmla="*/ 2579914 h 2590800"/>
              <a:gd name="connsiteX1" fmla="*/ 685800 w 2710543"/>
              <a:gd name="connsiteY1" fmla="*/ 2590800 h 2590800"/>
              <a:gd name="connsiteX2" fmla="*/ 1404258 w 2710543"/>
              <a:gd name="connsiteY2" fmla="*/ 2002971 h 2590800"/>
              <a:gd name="connsiteX3" fmla="*/ 1458686 w 2710543"/>
              <a:gd name="connsiteY3" fmla="*/ 1393371 h 2590800"/>
              <a:gd name="connsiteX4" fmla="*/ 1752601 w 2710543"/>
              <a:gd name="connsiteY4" fmla="*/ 957943 h 2590800"/>
              <a:gd name="connsiteX5" fmla="*/ 2710543 w 2710543"/>
              <a:gd name="connsiteY5" fmla="*/ 0 h 2590800"/>
              <a:gd name="connsiteX6" fmla="*/ 0 w 2710543"/>
              <a:gd name="connsiteY6" fmla="*/ 272142 h 2590800"/>
              <a:gd name="connsiteX7" fmla="*/ 10886 w 2710543"/>
              <a:gd name="connsiteY7" fmla="*/ 2579914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0543" h="2590800">
                <a:moveTo>
                  <a:pt x="10886" y="2579914"/>
                </a:moveTo>
                <a:lnTo>
                  <a:pt x="685800" y="2590800"/>
                </a:lnTo>
                <a:lnTo>
                  <a:pt x="1404258" y="2002971"/>
                </a:lnTo>
                <a:lnTo>
                  <a:pt x="1458686" y="1393371"/>
                </a:lnTo>
                <a:lnTo>
                  <a:pt x="1752601" y="957943"/>
                </a:lnTo>
                <a:lnTo>
                  <a:pt x="2710543" y="0"/>
                </a:lnTo>
                <a:lnTo>
                  <a:pt x="0" y="272142"/>
                </a:lnTo>
                <a:cubicBezTo>
                  <a:pt x="3629" y="1048656"/>
                  <a:pt x="7257" y="1825171"/>
                  <a:pt x="10886" y="2579914"/>
                </a:cubicBezTo>
                <a:close/>
              </a:path>
            </a:pathLst>
          </a:cu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5F9AF832-DA4B-844E-AD53-57B80E794D17}"/>
              </a:ext>
            </a:extLst>
          </p:cNvPr>
          <p:cNvSpPr/>
          <p:nvPr/>
        </p:nvSpPr>
        <p:spPr>
          <a:xfrm>
            <a:off x="6074229" y="4408714"/>
            <a:ext cx="2220685" cy="1611086"/>
          </a:xfrm>
          <a:custGeom>
            <a:avLst/>
            <a:gdLst>
              <a:gd name="connsiteX0" fmla="*/ 0 w 2220685"/>
              <a:gd name="connsiteY0" fmla="*/ 1600200 h 1611086"/>
              <a:gd name="connsiteX1" fmla="*/ 141514 w 2220685"/>
              <a:gd name="connsiteY1" fmla="*/ 228600 h 1611086"/>
              <a:gd name="connsiteX2" fmla="*/ 2220685 w 2220685"/>
              <a:gd name="connsiteY2" fmla="*/ 0 h 1611086"/>
              <a:gd name="connsiteX3" fmla="*/ 2133600 w 2220685"/>
              <a:gd name="connsiteY3" fmla="*/ 1611086 h 1611086"/>
              <a:gd name="connsiteX4" fmla="*/ 0 w 2220685"/>
              <a:gd name="connsiteY4" fmla="*/ 1600200 h 161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85" h="1611086">
                <a:moveTo>
                  <a:pt x="0" y="1600200"/>
                </a:moveTo>
                <a:lnTo>
                  <a:pt x="141514" y="228600"/>
                </a:lnTo>
                <a:lnTo>
                  <a:pt x="2220685" y="0"/>
                </a:lnTo>
                <a:lnTo>
                  <a:pt x="2133600" y="1611086"/>
                </a:lnTo>
                <a:lnTo>
                  <a:pt x="0" y="1600200"/>
                </a:lnTo>
                <a:close/>
              </a:path>
            </a:pathLst>
          </a:cu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E83B25D4-5747-E649-B1A7-08FD8E800571}"/>
              </a:ext>
            </a:extLst>
          </p:cNvPr>
          <p:cNvSpPr/>
          <p:nvPr/>
        </p:nvSpPr>
        <p:spPr>
          <a:xfrm>
            <a:off x="4593771" y="2286000"/>
            <a:ext cx="3701143" cy="3755571"/>
          </a:xfrm>
          <a:custGeom>
            <a:avLst/>
            <a:gdLst>
              <a:gd name="connsiteX0" fmla="*/ 10886 w 3701143"/>
              <a:gd name="connsiteY0" fmla="*/ 2558143 h 3755571"/>
              <a:gd name="connsiteX1" fmla="*/ 0 w 3701143"/>
              <a:gd name="connsiteY1" fmla="*/ 3755571 h 3755571"/>
              <a:gd name="connsiteX2" fmla="*/ 1480458 w 3701143"/>
              <a:gd name="connsiteY2" fmla="*/ 3712029 h 3755571"/>
              <a:gd name="connsiteX3" fmla="*/ 1621972 w 3701143"/>
              <a:gd name="connsiteY3" fmla="*/ 2362200 h 3755571"/>
              <a:gd name="connsiteX4" fmla="*/ 3701143 w 3701143"/>
              <a:gd name="connsiteY4" fmla="*/ 2133600 h 3755571"/>
              <a:gd name="connsiteX5" fmla="*/ 2710543 w 3701143"/>
              <a:gd name="connsiteY5" fmla="*/ 0 h 3755571"/>
              <a:gd name="connsiteX6" fmla="*/ 1752600 w 3701143"/>
              <a:gd name="connsiteY6" fmla="*/ 947057 h 3755571"/>
              <a:gd name="connsiteX7" fmla="*/ 1469572 w 3701143"/>
              <a:gd name="connsiteY7" fmla="*/ 1371600 h 3755571"/>
              <a:gd name="connsiteX8" fmla="*/ 1404258 w 3701143"/>
              <a:gd name="connsiteY8" fmla="*/ 1992086 h 3755571"/>
              <a:gd name="connsiteX9" fmla="*/ 674915 w 3701143"/>
              <a:gd name="connsiteY9" fmla="*/ 2569029 h 3755571"/>
              <a:gd name="connsiteX10" fmla="*/ 10886 w 3701143"/>
              <a:gd name="connsiteY10" fmla="*/ 2558143 h 375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1143" h="3755571">
                <a:moveTo>
                  <a:pt x="10886" y="2558143"/>
                </a:moveTo>
                <a:cubicBezTo>
                  <a:pt x="7257" y="2957286"/>
                  <a:pt x="3629" y="3356428"/>
                  <a:pt x="0" y="3755571"/>
                </a:cubicBezTo>
                <a:lnTo>
                  <a:pt x="1480458" y="3712029"/>
                </a:lnTo>
                <a:lnTo>
                  <a:pt x="1621972" y="2362200"/>
                </a:lnTo>
                <a:lnTo>
                  <a:pt x="3701143" y="2133600"/>
                </a:lnTo>
                <a:lnTo>
                  <a:pt x="2710543" y="0"/>
                </a:lnTo>
                <a:lnTo>
                  <a:pt x="1752600" y="947057"/>
                </a:lnTo>
                <a:lnTo>
                  <a:pt x="1469572" y="1371600"/>
                </a:lnTo>
                <a:lnTo>
                  <a:pt x="1404258" y="1992086"/>
                </a:lnTo>
                <a:lnTo>
                  <a:pt x="674915" y="2569029"/>
                </a:lnTo>
                <a:lnTo>
                  <a:pt x="10886" y="2558143"/>
                </a:lnTo>
                <a:close/>
              </a:path>
            </a:pathLst>
          </a:cu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13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C22B-F16C-7B46-9741-E64672040372}"/>
              </a:ext>
            </a:extLst>
          </p:cNvPr>
          <p:cNvSpPr>
            <a:spLocks noGrp="1"/>
          </p:cNvSpPr>
          <p:nvPr>
            <p:ph type="title"/>
          </p:nvPr>
        </p:nvSpPr>
        <p:spPr/>
        <p:txBody>
          <a:bodyPr/>
          <a:lstStyle/>
          <a:p>
            <a:r>
              <a:rPr lang="en-US" dirty="0"/>
              <a:t>Non-linear classifiers</a:t>
            </a:r>
          </a:p>
        </p:txBody>
      </p:sp>
      <p:sp>
        <p:nvSpPr>
          <p:cNvPr id="3" name="Content Placeholder 2">
            <a:extLst>
              <a:ext uri="{FF2B5EF4-FFF2-40B4-BE49-F238E27FC236}">
                <a16:creationId xmlns:a16="http://schemas.microsoft.com/office/drawing/2014/main" id="{B622FFB2-1D60-4742-9969-ED6A58D80A51}"/>
              </a:ext>
            </a:extLst>
          </p:cNvPr>
          <p:cNvSpPr>
            <a:spLocks noGrp="1"/>
          </p:cNvSpPr>
          <p:nvPr>
            <p:ph idx="1"/>
          </p:nvPr>
        </p:nvSpPr>
        <p:spPr>
          <a:xfrm>
            <a:off x="628650" y="1825625"/>
            <a:ext cx="3823605" cy="4351338"/>
          </a:xfrm>
        </p:spPr>
        <p:txBody>
          <a:bodyPr/>
          <a:lstStyle/>
          <a:p>
            <a:r>
              <a:rPr lang="en-US" dirty="0"/>
              <a:t>Suppose we have a feature vector for every image</a:t>
            </a:r>
          </a:p>
          <a:p>
            <a:pPr lvl="1"/>
            <a:r>
              <a:rPr lang="en-US" dirty="0"/>
              <a:t>Linear classifier</a:t>
            </a:r>
          </a:p>
          <a:p>
            <a:pPr lvl="1"/>
            <a:r>
              <a:rPr lang="en-US" dirty="0"/>
              <a:t>Nearest neighbor: assign each point the label of the nearest neighbor</a:t>
            </a:r>
          </a:p>
          <a:p>
            <a:pPr lvl="1"/>
            <a:r>
              <a:rPr lang="en-US" dirty="0"/>
              <a:t>Decision tree: series of if-then-else statements on different features</a:t>
            </a:r>
          </a:p>
          <a:p>
            <a:endParaRPr lang="en-US" dirty="0"/>
          </a:p>
        </p:txBody>
      </p:sp>
      <p:cxnSp>
        <p:nvCxnSpPr>
          <p:cNvPr id="5" name="Straight Connector 4">
            <a:extLst>
              <a:ext uri="{FF2B5EF4-FFF2-40B4-BE49-F238E27FC236}">
                <a16:creationId xmlns:a16="http://schemas.microsoft.com/office/drawing/2014/main" id="{E5E950D4-7744-1D43-9184-8C194B995056}"/>
              </a:ext>
            </a:extLst>
          </p:cNvPr>
          <p:cNvCxnSpPr/>
          <p:nvPr/>
        </p:nvCxnSpPr>
        <p:spPr>
          <a:xfrm>
            <a:off x="4593771" y="2536371"/>
            <a:ext cx="0" cy="3472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3D75B2-258B-BA4B-BC1B-D8595EEF2A9E}"/>
              </a:ext>
            </a:extLst>
          </p:cNvPr>
          <p:cNvCxnSpPr>
            <a:cxnSpLocks/>
          </p:cNvCxnSpPr>
          <p:nvPr/>
        </p:nvCxnSpPr>
        <p:spPr>
          <a:xfrm flipH="1">
            <a:off x="4593771" y="6008914"/>
            <a:ext cx="439782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58F3A1E-D4C5-5547-88B5-399E7139F40E}"/>
              </a:ext>
            </a:extLst>
          </p:cNvPr>
          <p:cNvSpPr/>
          <p:nvPr/>
        </p:nvSpPr>
        <p:spPr>
          <a:xfrm>
            <a:off x="4920344" y="35487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120AC3-A9AD-F944-8A78-60B3BA6D4A54}"/>
              </a:ext>
            </a:extLst>
          </p:cNvPr>
          <p:cNvSpPr/>
          <p:nvPr/>
        </p:nvSpPr>
        <p:spPr>
          <a:xfrm>
            <a:off x="5072744" y="37011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CF5206-3850-C142-89D3-F1BD4B7C6449}"/>
              </a:ext>
            </a:extLst>
          </p:cNvPr>
          <p:cNvSpPr/>
          <p:nvPr/>
        </p:nvSpPr>
        <p:spPr>
          <a:xfrm>
            <a:off x="5225144" y="3428998"/>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796533-D3E8-9245-92A3-0050420901EA}"/>
              </a:ext>
            </a:extLst>
          </p:cNvPr>
          <p:cNvSpPr/>
          <p:nvPr/>
        </p:nvSpPr>
        <p:spPr>
          <a:xfrm>
            <a:off x="4985657" y="41474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F45373-5BDB-554A-8AE7-BEFC1ED7EC3D}"/>
              </a:ext>
            </a:extLst>
          </p:cNvPr>
          <p:cNvSpPr/>
          <p:nvPr/>
        </p:nvSpPr>
        <p:spPr>
          <a:xfrm>
            <a:off x="5279571" y="42998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B5BFFC1-0FFA-B644-B55F-42463153117B}"/>
              </a:ext>
            </a:extLst>
          </p:cNvPr>
          <p:cNvSpPr/>
          <p:nvPr/>
        </p:nvSpPr>
        <p:spPr>
          <a:xfrm>
            <a:off x="6531429" y="3755570"/>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C30D60D-293F-9D4E-9E84-CEC7FAC9C2E5}"/>
              </a:ext>
            </a:extLst>
          </p:cNvPr>
          <p:cNvSpPr/>
          <p:nvPr/>
        </p:nvSpPr>
        <p:spPr>
          <a:xfrm>
            <a:off x="6683829" y="3962399"/>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7442FF-DE94-0F43-A6B9-F3C6AF86256A}"/>
              </a:ext>
            </a:extLst>
          </p:cNvPr>
          <p:cNvSpPr/>
          <p:nvPr/>
        </p:nvSpPr>
        <p:spPr>
          <a:xfrm>
            <a:off x="6836229" y="348342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C6F51E-BA2E-6A49-8ACC-2CBB6671AC1E}"/>
              </a:ext>
            </a:extLst>
          </p:cNvPr>
          <p:cNvSpPr/>
          <p:nvPr/>
        </p:nvSpPr>
        <p:spPr>
          <a:xfrm>
            <a:off x="6988629" y="374468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8D0393-0140-D640-92A2-647458F9D516}"/>
              </a:ext>
            </a:extLst>
          </p:cNvPr>
          <p:cNvSpPr/>
          <p:nvPr/>
        </p:nvSpPr>
        <p:spPr>
          <a:xfrm>
            <a:off x="7130143" y="5007433"/>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ED34760-5382-9542-B097-27CFD7F2636C}"/>
              </a:ext>
            </a:extLst>
          </p:cNvPr>
          <p:cNvSpPr/>
          <p:nvPr/>
        </p:nvSpPr>
        <p:spPr>
          <a:xfrm>
            <a:off x="7282543" y="52033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42E72F3-83D8-6B4A-B064-96F3D9D2EC97}"/>
              </a:ext>
            </a:extLst>
          </p:cNvPr>
          <p:cNvSpPr/>
          <p:nvPr/>
        </p:nvSpPr>
        <p:spPr>
          <a:xfrm>
            <a:off x="6999513" y="53557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1BBC49-1C7B-5D4F-8842-EC04F564393C}"/>
              </a:ext>
            </a:extLst>
          </p:cNvPr>
          <p:cNvSpPr/>
          <p:nvPr/>
        </p:nvSpPr>
        <p:spPr>
          <a:xfrm>
            <a:off x="6857999" y="5138061"/>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682F06-D1DD-4B49-82E0-ADF335B75ED8}"/>
              </a:ext>
            </a:extLst>
          </p:cNvPr>
          <p:cNvSpPr/>
          <p:nvPr/>
        </p:nvSpPr>
        <p:spPr>
          <a:xfrm>
            <a:off x="5018312" y="52904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E1C3F4-8AEA-D14E-9CBE-DD076B410FFD}"/>
              </a:ext>
            </a:extLst>
          </p:cNvPr>
          <p:cNvSpPr/>
          <p:nvPr/>
        </p:nvSpPr>
        <p:spPr>
          <a:xfrm>
            <a:off x="5170712" y="54428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42B2AA7-01E0-A149-936D-16EF2EFA5268}"/>
              </a:ext>
            </a:extLst>
          </p:cNvPr>
          <p:cNvSpPr/>
          <p:nvPr/>
        </p:nvSpPr>
        <p:spPr>
          <a:xfrm>
            <a:off x="5323112" y="5279574"/>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5B68F39-3EFD-424F-8823-989F3D38825E}"/>
              </a:ext>
            </a:extLst>
          </p:cNvPr>
          <p:cNvSpPr/>
          <p:nvPr/>
        </p:nvSpPr>
        <p:spPr>
          <a:xfrm>
            <a:off x="5475512" y="5040088"/>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20DD1EC-6D33-C047-8CD4-81D39D29E5B5}"/>
              </a:ext>
            </a:extLst>
          </p:cNvPr>
          <p:cNvSpPr/>
          <p:nvPr/>
        </p:nvSpPr>
        <p:spPr>
          <a:xfrm>
            <a:off x="4593771" y="2536371"/>
            <a:ext cx="1480458" cy="2188029"/>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115C16A-DB7F-B74E-8ED2-699312AE9FBB}"/>
              </a:ext>
            </a:extLst>
          </p:cNvPr>
          <p:cNvSpPr/>
          <p:nvPr/>
        </p:nvSpPr>
        <p:spPr>
          <a:xfrm>
            <a:off x="6085112" y="4724400"/>
            <a:ext cx="1480458" cy="1284514"/>
          </a:xfrm>
          <a:prstGeom prst="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D544DB-71CB-0846-8DD9-911BDE014167}"/>
              </a:ext>
            </a:extLst>
          </p:cNvPr>
          <p:cNvSpPr/>
          <p:nvPr/>
        </p:nvSpPr>
        <p:spPr>
          <a:xfrm>
            <a:off x="6074228" y="2522081"/>
            <a:ext cx="1491342" cy="2202318"/>
          </a:xfrm>
          <a:prstGeom prst="rect">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ECFA2E-62FB-E847-A1E1-B35D7AC8621C}"/>
              </a:ext>
            </a:extLst>
          </p:cNvPr>
          <p:cNvSpPr/>
          <p:nvPr/>
        </p:nvSpPr>
        <p:spPr>
          <a:xfrm>
            <a:off x="4604655" y="4724400"/>
            <a:ext cx="1480458" cy="1284514"/>
          </a:xfrm>
          <a:prstGeom prst="rect">
            <a:avLst/>
          </a:pr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11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C22B-F16C-7B46-9741-E64672040372}"/>
              </a:ext>
            </a:extLst>
          </p:cNvPr>
          <p:cNvSpPr>
            <a:spLocks noGrp="1"/>
          </p:cNvSpPr>
          <p:nvPr>
            <p:ph type="title"/>
          </p:nvPr>
        </p:nvSpPr>
        <p:spPr/>
        <p:txBody>
          <a:bodyPr/>
          <a:lstStyle/>
          <a:p>
            <a:r>
              <a:rPr lang="en-US" dirty="0"/>
              <a:t>Non-linear classifiers</a:t>
            </a:r>
          </a:p>
        </p:txBody>
      </p:sp>
      <p:sp>
        <p:nvSpPr>
          <p:cNvPr id="3" name="Content Placeholder 2">
            <a:extLst>
              <a:ext uri="{FF2B5EF4-FFF2-40B4-BE49-F238E27FC236}">
                <a16:creationId xmlns:a16="http://schemas.microsoft.com/office/drawing/2014/main" id="{B622FFB2-1D60-4742-9969-ED6A58D80A51}"/>
              </a:ext>
            </a:extLst>
          </p:cNvPr>
          <p:cNvSpPr>
            <a:spLocks noGrp="1"/>
          </p:cNvSpPr>
          <p:nvPr>
            <p:ph idx="1"/>
          </p:nvPr>
        </p:nvSpPr>
        <p:spPr>
          <a:xfrm>
            <a:off x="628650" y="1825624"/>
            <a:ext cx="3823605" cy="5032375"/>
          </a:xfrm>
        </p:spPr>
        <p:txBody>
          <a:bodyPr/>
          <a:lstStyle/>
          <a:p>
            <a:r>
              <a:rPr lang="en-US" dirty="0"/>
              <a:t>Suppose we have a feature vector for every image</a:t>
            </a:r>
          </a:p>
          <a:p>
            <a:pPr lvl="1"/>
            <a:r>
              <a:rPr lang="en-US" dirty="0"/>
              <a:t>Linear classifier</a:t>
            </a:r>
          </a:p>
          <a:p>
            <a:pPr lvl="1"/>
            <a:r>
              <a:rPr lang="en-US" dirty="0"/>
              <a:t>Nearest neighbor: assign each point the label of the nearest neighbor</a:t>
            </a:r>
          </a:p>
          <a:p>
            <a:pPr lvl="1"/>
            <a:r>
              <a:rPr lang="en-US" dirty="0"/>
              <a:t>Decision tree: series of if-then-else statements on different features</a:t>
            </a:r>
          </a:p>
          <a:p>
            <a:pPr lvl="1"/>
            <a:r>
              <a:rPr lang="en-US" dirty="0"/>
              <a:t>Neural networks / multi-layer </a:t>
            </a:r>
            <a:r>
              <a:rPr lang="en-US" dirty="0" err="1"/>
              <a:t>perceptrons</a:t>
            </a:r>
            <a:endParaRPr lang="en-US" dirty="0"/>
          </a:p>
          <a:p>
            <a:endParaRPr lang="en-US" dirty="0"/>
          </a:p>
        </p:txBody>
      </p:sp>
      <p:cxnSp>
        <p:nvCxnSpPr>
          <p:cNvPr id="5" name="Straight Connector 4">
            <a:extLst>
              <a:ext uri="{FF2B5EF4-FFF2-40B4-BE49-F238E27FC236}">
                <a16:creationId xmlns:a16="http://schemas.microsoft.com/office/drawing/2014/main" id="{E5E950D4-7744-1D43-9184-8C194B995056}"/>
              </a:ext>
            </a:extLst>
          </p:cNvPr>
          <p:cNvCxnSpPr/>
          <p:nvPr/>
        </p:nvCxnSpPr>
        <p:spPr>
          <a:xfrm>
            <a:off x="4593771" y="2536371"/>
            <a:ext cx="0" cy="3472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03D75B2-258B-BA4B-BC1B-D8595EEF2A9E}"/>
              </a:ext>
            </a:extLst>
          </p:cNvPr>
          <p:cNvCxnSpPr>
            <a:cxnSpLocks/>
          </p:cNvCxnSpPr>
          <p:nvPr/>
        </p:nvCxnSpPr>
        <p:spPr>
          <a:xfrm flipH="1">
            <a:off x="4593771" y="6008914"/>
            <a:ext cx="439782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58F3A1E-D4C5-5547-88B5-399E7139F40E}"/>
              </a:ext>
            </a:extLst>
          </p:cNvPr>
          <p:cNvSpPr/>
          <p:nvPr/>
        </p:nvSpPr>
        <p:spPr>
          <a:xfrm>
            <a:off x="4920344" y="35487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A120AC3-A9AD-F944-8A78-60B3BA6D4A54}"/>
              </a:ext>
            </a:extLst>
          </p:cNvPr>
          <p:cNvSpPr/>
          <p:nvPr/>
        </p:nvSpPr>
        <p:spPr>
          <a:xfrm>
            <a:off x="5072744" y="3701142"/>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CF5206-3850-C142-89D3-F1BD4B7C6449}"/>
              </a:ext>
            </a:extLst>
          </p:cNvPr>
          <p:cNvSpPr/>
          <p:nvPr/>
        </p:nvSpPr>
        <p:spPr>
          <a:xfrm>
            <a:off x="5225144" y="3428998"/>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0796533-D3E8-9245-92A3-0050420901EA}"/>
              </a:ext>
            </a:extLst>
          </p:cNvPr>
          <p:cNvSpPr/>
          <p:nvPr/>
        </p:nvSpPr>
        <p:spPr>
          <a:xfrm>
            <a:off x="4985657" y="41474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F45373-5BDB-554A-8AE7-BEFC1ED7EC3D}"/>
              </a:ext>
            </a:extLst>
          </p:cNvPr>
          <p:cNvSpPr/>
          <p:nvPr/>
        </p:nvSpPr>
        <p:spPr>
          <a:xfrm>
            <a:off x="5279571" y="4299856"/>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B5BFFC1-0FFA-B644-B55F-42463153117B}"/>
              </a:ext>
            </a:extLst>
          </p:cNvPr>
          <p:cNvSpPr/>
          <p:nvPr/>
        </p:nvSpPr>
        <p:spPr>
          <a:xfrm>
            <a:off x="6531429" y="3755570"/>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C30D60D-293F-9D4E-9E84-CEC7FAC9C2E5}"/>
              </a:ext>
            </a:extLst>
          </p:cNvPr>
          <p:cNvSpPr/>
          <p:nvPr/>
        </p:nvSpPr>
        <p:spPr>
          <a:xfrm>
            <a:off x="6683829" y="3962399"/>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67442FF-DE94-0F43-A6B9-F3C6AF86256A}"/>
              </a:ext>
            </a:extLst>
          </p:cNvPr>
          <p:cNvSpPr/>
          <p:nvPr/>
        </p:nvSpPr>
        <p:spPr>
          <a:xfrm>
            <a:off x="6836229" y="348342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C6F51E-BA2E-6A49-8ACC-2CBB6671AC1E}"/>
              </a:ext>
            </a:extLst>
          </p:cNvPr>
          <p:cNvSpPr/>
          <p:nvPr/>
        </p:nvSpPr>
        <p:spPr>
          <a:xfrm>
            <a:off x="6988629" y="3744687"/>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88D0393-0140-D640-92A2-647458F9D516}"/>
              </a:ext>
            </a:extLst>
          </p:cNvPr>
          <p:cNvSpPr/>
          <p:nvPr/>
        </p:nvSpPr>
        <p:spPr>
          <a:xfrm>
            <a:off x="7130143" y="5007433"/>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ED34760-5382-9542-B097-27CFD7F2636C}"/>
              </a:ext>
            </a:extLst>
          </p:cNvPr>
          <p:cNvSpPr/>
          <p:nvPr/>
        </p:nvSpPr>
        <p:spPr>
          <a:xfrm>
            <a:off x="7282543" y="52033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42E72F3-83D8-6B4A-B064-96F3D9D2EC97}"/>
              </a:ext>
            </a:extLst>
          </p:cNvPr>
          <p:cNvSpPr/>
          <p:nvPr/>
        </p:nvSpPr>
        <p:spPr>
          <a:xfrm>
            <a:off x="6999513" y="5355777"/>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1BBC49-1C7B-5D4F-8842-EC04F564393C}"/>
              </a:ext>
            </a:extLst>
          </p:cNvPr>
          <p:cNvSpPr/>
          <p:nvPr/>
        </p:nvSpPr>
        <p:spPr>
          <a:xfrm>
            <a:off x="6857999" y="5138061"/>
            <a:ext cx="130628" cy="1306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682F06-D1DD-4B49-82E0-ADF335B75ED8}"/>
              </a:ext>
            </a:extLst>
          </p:cNvPr>
          <p:cNvSpPr/>
          <p:nvPr/>
        </p:nvSpPr>
        <p:spPr>
          <a:xfrm>
            <a:off x="5018312" y="52904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AE1C3F4-8AEA-D14E-9CBE-DD076B410FFD}"/>
              </a:ext>
            </a:extLst>
          </p:cNvPr>
          <p:cNvSpPr/>
          <p:nvPr/>
        </p:nvSpPr>
        <p:spPr>
          <a:xfrm>
            <a:off x="5170712" y="5442861"/>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42B2AA7-01E0-A149-936D-16EF2EFA5268}"/>
              </a:ext>
            </a:extLst>
          </p:cNvPr>
          <p:cNvSpPr/>
          <p:nvPr/>
        </p:nvSpPr>
        <p:spPr>
          <a:xfrm>
            <a:off x="5323112" y="5279574"/>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5B68F39-3EFD-424F-8823-989F3D38825E}"/>
              </a:ext>
            </a:extLst>
          </p:cNvPr>
          <p:cNvSpPr/>
          <p:nvPr/>
        </p:nvSpPr>
        <p:spPr>
          <a:xfrm>
            <a:off x="5475512" y="5040088"/>
            <a:ext cx="130628" cy="1306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761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2587</TotalTime>
  <Words>1141</Words>
  <Application>Microsoft Macintosh PowerPoint</Application>
  <PresentationFormat>On-screen Show (4:3)</PresentationFormat>
  <Paragraphs>224</Paragraphs>
  <Slides>46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Mangal</vt:lpstr>
      <vt:lpstr>Office Theme</vt:lpstr>
      <vt:lpstr>Non-linear classifiers Neural networks</vt:lpstr>
      <vt:lpstr>Linear classifiers on pixels are bad</vt:lpstr>
      <vt:lpstr>A pipeline for recognition</vt:lpstr>
      <vt:lpstr>Linear classifiers on pixels are bad</vt:lpstr>
      <vt:lpstr>Non-linear classifiers</vt:lpstr>
      <vt:lpstr>Non-linear classifiers</vt:lpstr>
      <vt:lpstr>Non-linear classifiers</vt:lpstr>
      <vt:lpstr>Non-linear classifiers</vt:lpstr>
      <vt:lpstr>Non-linear classifiers</vt:lpstr>
      <vt:lpstr>A pipeline for recognition</vt:lpstr>
      <vt:lpstr>Multilayer perceptrons</vt:lpstr>
      <vt:lpstr>The linear function</vt:lpstr>
      <vt:lpstr>The linear function</vt:lpstr>
      <vt:lpstr>Multilayer perceptrons</vt:lpstr>
      <vt:lpstr>Multilayer perceptron on images</vt:lpstr>
      <vt:lpstr>The linear function</vt:lpstr>
      <vt:lpstr>The linear function for images</vt:lpstr>
      <vt:lpstr>Reducing parameter count</vt:lpstr>
      <vt:lpstr>Reducing parameter count</vt:lpstr>
      <vt:lpstr>Idea 1: local connectivity</vt:lpstr>
      <vt:lpstr>Idea 2: Translation invariance</vt:lpstr>
      <vt:lpstr>Linear function + translation invariance = convolution</vt:lpstr>
      <vt:lpstr>Linear function + translation invariance = convolution</vt:lpstr>
      <vt:lpstr>Convolution with multiple filters</vt:lpstr>
      <vt:lpstr>Convolution over multiple channels</vt:lpstr>
      <vt:lpstr>Convolution as a primitive</vt:lpstr>
      <vt:lpstr>Convolution as a feature detector</vt:lpstr>
      <vt:lpstr>Kernel sizes and padding</vt:lpstr>
      <vt:lpstr>Kernel sizes and padding</vt:lpstr>
      <vt:lpstr>The convolution unit</vt:lpstr>
      <vt:lpstr>Invariance to distortions</vt:lpstr>
      <vt:lpstr>Invariance to distortions</vt:lpstr>
      <vt:lpstr>Invariance to distortions</vt:lpstr>
      <vt:lpstr>Invariance to distortions: Pooling</vt:lpstr>
      <vt:lpstr>Invariance to distortions: Subsampling</vt:lpstr>
      <vt:lpstr>Convolution subsampling convolution</vt:lpstr>
      <vt:lpstr>Convolution subsampling convolution</vt:lpstr>
      <vt:lpstr>Strided convolution</vt:lpstr>
      <vt:lpstr>Convolutional networks</vt:lpstr>
      <vt:lpstr>Convolutional networks</vt:lpstr>
      <vt:lpstr>Convolutional networks</vt:lpstr>
      <vt:lpstr>Convolutional Networks and the Brain </vt:lpstr>
      <vt:lpstr>Receptive fields of simple cells (discovered by Hubel &amp; Wiesel)</vt:lpstr>
      <vt:lpstr>Convolutional networks</vt:lpstr>
      <vt:lpstr>Convolutional networks</vt:lpstr>
      <vt:lpstr>Convolutional networks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Non-linear classifiers Neural networks</dc:title>
  <dc:creator>Bharath Hariharan</dc:creator>
  <cp:lastModifiedBy>Bharath Hariharan</cp:lastModifiedBy>
  <cp:revision>11</cp:revision>
  <cp:lastPrinted>2018-04-23T14:35:18Z</cp:lastPrinted>
  <dcterms:created xsi:type="dcterms:W3CDTF">2018-04-21T19:27:51Z</dcterms:created>
  <dcterms:modified xsi:type="dcterms:W3CDTF">2018-04-23T14:35:30Z</dcterms:modified>
</cp:coreProperties>
</file>