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343" r:id="rId3"/>
    <p:sldId id="300" r:id="rId4"/>
    <p:sldId id="302" r:id="rId5"/>
    <p:sldId id="307" r:id="rId6"/>
    <p:sldId id="305" r:id="rId7"/>
    <p:sldId id="333" r:id="rId8"/>
    <p:sldId id="334" r:id="rId9"/>
    <p:sldId id="335" r:id="rId10"/>
    <p:sldId id="1973" r:id="rId11"/>
    <p:sldId id="1974" r:id="rId12"/>
    <p:sldId id="1975" r:id="rId13"/>
    <p:sldId id="330" r:id="rId14"/>
    <p:sldId id="306" r:id="rId15"/>
    <p:sldId id="326" r:id="rId16"/>
    <p:sldId id="345" r:id="rId17"/>
    <p:sldId id="308" r:id="rId18"/>
    <p:sldId id="346" r:id="rId19"/>
    <p:sldId id="1955" r:id="rId20"/>
    <p:sldId id="1880" r:id="rId21"/>
    <p:sldId id="314" r:id="rId22"/>
    <p:sldId id="315" r:id="rId23"/>
    <p:sldId id="316" r:id="rId24"/>
    <p:sldId id="319" r:id="rId25"/>
    <p:sldId id="317" r:id="rId26"/>
    <p:sldId id="318" r:id="rId27"/>
    <p:sldId id="1957" r:id="rId28"/>
    <p:sldId id="1958" r:id="rId29"/>
    <p:sldId id="1959" r:id="rId30"/>
    <p:sldId id="1961" r:id="rId31"/>
    <p:sldId id="1956" r:id="rId32"/>
    <p:sldId id="1963" r:id="rId33"/>
    <p:sldId id="321" r:id="rId34"/>
    <p:sldId id="322" r:id="rId35"/>
    <p:sldId id="323" r:id="rId36"/>
    <p:sldId id="1976" r:id="rId37"/>
    <p:sldId id="1964" r:id="rId38"/>
    <p:sldId id="1967" r:id="rId39"/>
    <p:sldId id="1965" r:id="rId40"/>
    <p:sldId id="1966" r:id="rId41"/>
    <p:sldId id="1968" r:id="rId42"/>
    <p:sldId id="196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>
      <p:cViewPr varScale="1">
        <p:scale>
          <a:sx n="118" d="100"/>
          <a:sy n="118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0DF51-BC52-4845-B3A5-D658670112A1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AFCD8-5B1A-C542-91CF-F474AAE57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scale-space invariant feature detection using </a:t>
            </a:r>
            <a:r>
              <a:rPr lang="en-US" dirty="0" err="1"/>
              <a:t>DoG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7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6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1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0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1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4DF5-FE33-0F4B-9556-AD149CAA2BD4}" type="datetimeFigureOut">
              <a:rPr lang="en-US" smtClean="0"/>
              <a:t>4/20/18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4C58-0858-4745-8D4A-4C5C1D6A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9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25.tiff"/><Relationship Id="rId7" Type="http://schemas.openxmlformats.org/officeDocument/2006/relationships/image" Target="../media/image29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Relationship Id="rId9" Type="http://schemas.openxmlformats.org/officeDocument/2006/relationships/image" Target="../media/image31.tif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3B8E-EBAE-984C-BE02-31ACD4D5B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86679-3B9B-DC42-B1F2-2CC2EED47B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FCB5-3F23-0349-8B77-C7831DCD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error and priors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8ACF-5FD4-484F-97C9-5FB65D3D9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Regularization can be thought of as introducing prior knowledge into the model</a:t>
            </a:r>
          </a:p>
          <a:p>
            <a:pPr lvl="1"/>
            <a:r>
              <a:rPr lang="en-US" dirty="0"/>
              <a:t>L2-regularization: model output varies slowly as image changes</a:t>
            </a:r>
          </a:p>
          <a:p>
            <a:pPr lvl="1"/>
            <a:r>
              <a:rPr lang="en-US" i="1" dirty="0"/>
              <a:t>Biases </a:t>
            </a:r>
            <a:r>
              <a:rPr lang="en-US" dirty="0"/>
              <a:t>the training to consider some hypotheses more than others</a:t>
            </a:r>
          </a:p>
          <a:p>
            <a:r>
              <a:rPr lang="en-US" dirty="0"/>
              <a:t>What if bias is wrong?</a:t>
            </a:r>
          </a:p>
        </p:txBody>
      </p:sp>
    </p:spTree>
    <p:extLst>
      <p:ext uri="{BB962C8B-B14F-4D97-AF65-F5344CB8AC3E}">
        <p14:creationId xmlns:p14="http://schemas.microsoft.com/office/powerpoint/2010/main" val="408393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BF1-8B0C-154E-A11A-49B5B9FD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A919-8487-554D-BB2A-C4F3B160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dirty="0"/>
              <a:t>Two things characterize a learning algorithm</a:t>
            </a:r>
          </a:p>
          <a:p>
            <a:r>
              <a:rPr lang="en-US" i="1" dirty="0"/>
              <a:t>Variance</a:t>
            </a:r>
          </a:p>
          <a:p>
            <a:pPr lvl="1"/>
            <a:r>
              <a:rPr lang="en-US" dirty="0"/>
              <a:t>How sensitive is the algorithm to the training set?</a:t>
            </a:r>
          </a:p>
          <a:p>
            <a:pPr lvl="1"/>
            <a:r>
              <a:rPr lang="en-US" dirty="0"/>
              <a:t>High variance = learnt model varies a lot depending on training set</a:t>
            </a:r>
          </a:p>
          <a:p>
            <a:pPr lvl="1"/>
            <a:r>
              <a:rPr lang="en-US" dirty="0"/>
              <a:t>High variance = </a:t>
            </a:r>
            <a:r>
              <a:rPr lang="en-US" i="1" dirty="0"/>
              <a:t>overfitting</a:t>
            </a:r>
            <a:r>
              <a:rPr lang="en-US" dirty="0"/>
              <a:t>, i.e., high </a:t>
            </a:r>
            <a:r>
              <a:rPr lang="en-US" i="1" dirty="0"/>
              <a:t>generalization error</a:t>
            </a:r>
          </a:p>
          <a:p>
            <a:r>
              <a:rPr lang="en-US" i="1" dirty="0"/>
              <a:t>Bias</a:t>
            </a:r>
          </a:p>
          <a:p>
            <a:pPr lvl="1"/>
            <a:r>
              <a:rPr lang="en-US" dirty="0"/>
              <a:t>How much prior knowledge has been put in?</a:t>
            </a:r>
          </a:p>
          <a:p>
            <a:pPr lvl="1"/>
            <a:r>
              <a:rPr lang="en-US" dirty="0"/>
              <a:t>If prior knowledge is wrong, model learnt will not be able to achieve low loss (favors bad hypotheses in general)</a:t>
            </a:r>
          </a:p>
          <a:p>
            <a:pPr lvl="1"/>
            <a:r>
              <a:rPr lang="en-US" dirty="0"/>
              <a:t>High bias = </a:t>
            </a:r>
            <a:r>
              <a:rPr lang="en-US" i="1" dirty="0" err="1"/>
              <a:t>underfitting</a:t>
            </a:r>
            <a:r>
              <a:rPr lang="en-US" i="1" dirty="0"/>
              <a:t>, </a:t>
            </a:r>
            <a:r>
              <a:rPr lang="en-US" dirty="0"/>
              <a:t>i.e., high </a:t>
            </a:r>
            <a:r>
              <a:rPr lang="en-US" i="1" dirty="0"/>
              <a:t>training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1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D4BAA40-13EB-A04E-B570-5E0DE170D8B4}"/>
              </a:ext>
            </a:extLst>
          </p:cNvPr>
          <p:cNvSpPr/>
          <p:nvPr/>
        </p:nvSpPr>
        <p:spPr>
          <a:xfrm>
            <a:off x="4815564" y="1284515"/>
            <a:ext cx="2891522" cy="4376056"/>
          </a:xfrm>
          <a:prstGeom prst="rect">
            <a:avLst/>
          </a:prstGeom>
          <a:solidFill>
            <a:srgbClr val="00B050">
              <a:alpha val="61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6506AD-C9AB-DF4D-932B-9C0585E07DB1}"/>
              </a:ext>
            </a:extLst>
          </p:cNvPr>
          <p:cNvSpPr/>
          <p:nvPr/>
        </p:nvSpPr>
        <p:spPr>
          <a:xfrm>
            <a:off x="2364342" y="1600199"/>
            <a:ext cx="1870201" cy="3973287"/>
          </a:xfrm>
          <a:prstGeom prst="rect">
            <a:avLst/>
          </a:prstGeom>
          <a:solidFill>
            <a:srgbClr val="7030A0">
              <a:alpha val="61000"/>
            </a:srgb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A1C22B-2A70-4A4A-84E7-D2754A9D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variance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DED40F-AF8E-DE4B-B548-A4A30443D4EA}"/>
              </a:ext>
            </a:extLst>
          </p:cNvPr>
          <p:cNvCxnSpPr/>
          <p:nvPr/>
        </p:nvCxnSpPr>
        <p:spPr>
          <a:xfrm flipV="1">
            <a:off x="2416629" y="1600200"/>
            <a:ext cx="0" cy="379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5A70CE-D04F-8742-AA7A-C6B9E0AFD512}"/>
              </a:ext>
            </a:extLst>
          </p:cNvPr>
          <p:cNvCxnSpPr>
            <a:cxnSpLocks/>
          </p:cNvCxnSpPr>
          <p:nvPr/>
        </p:nvCxnSpPr>
        <p:spPr>
          <a:xfrm>
            <a:off x="2416629" y="5399314"/>
            <a:ext cx="4582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253AFC7-0311-7644-ADEE-FDAF8C989F58}"/>
              </a:ext>
            </a:extLst>
          </p:cNvPr>
          <p:cNvSpPr txBox="1"/>
          <p:nvPr/>
        </p:nvSpPr>
        <p:spPr>
          <a:xfrm>
            <a:off x="3222171" y="5399314"/>
            <a:ext cx="380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Decreasing regularization </a:t>
            </a:r>
            <a:r>
              <a:rPr lang="en-US" i="1" dirty="0">
                <a:sym typeface="Wingdings" pitchFamily="2" charset="2"/>
              </a:rPr>
              <a:t>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90A5B-8DD6-644B-BAF7-458EFE7B9B27}"/>
              </a:ext>
            </a:extLst>
          </p:cNvPr>
          <p:cNvSpPr txBox="1"/>
          <p:nvPr/>
        </p:nvSpPr>
        <p:spPr>
          <a:xfrm rot="16200000">
            <a:off x="541377" y="2492829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Training error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32DC71-6483-3A44-994C-DF6285726209}"/>
              </a:ext>
            </a:extLst>
          </p:cNvPr>
          <p:cNvSpPr txBox="1"/>
          <p:nvPr/>
        </p:nvSpPr>
        <p:spPr>
          <a:xfrm rot="16200000">
            <a:off x="735178" y="2340027"/>
            <a:ext cx="29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Test error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86F38F1-4148-7443-9461-CAF116ED3346}"/>
              </a:ext>
            </a:extLst>
          </p:cNvPr>
          <p:cNvSpPr/>
          <p:nvPr/>
        </p:nvSpPr>
        <p:spPr>
          <a:xfrm>
            <a:off x="2558143" y="1894114"/>
            <a:ext cx="4656358" cy="3394473"/>
          </a:xfrm>
          <a:custGeom>
            <a:avLst/>
            <a:gdLst>
              <a:gd name="connsiteX0" fmla="*/ 0 w 4656358"/>
              <a:gd name="connsiteY0" fmla="*/ 0 h 3394473"/>
              <a:gd name="connsiteX1" fmla="*/ 457200 w 4656358"/>
              <a:gd name="connsiteY1" fmla="*/ 1382486 h 3394473"/>
              <a:gd name="connsiteX2" fmla="*/ 1143000 w 4656358"/>
              <a:gd name="connsiteY2" fmla="*/ 2547257 h 3394473"/>
              <a:gd name="connsiteX3" fmla="*/ 2046514 w 4656358"/>
              <a:gd name="connsiteY3" fmla="*/ 3167743 h 3394473"/>
              <a:gd name="connsiteX4" fmla="*/ 4430486 w 4656358"/>
              <a:gd name="connsiteY4" fmla="*/ 3374572 h 3394473"/>
              <a:gd name="connsiteX5" fmla="*/ 4419600 w 4656358"/>
              <a:gd name="connsiteY5" fmla="*/ 3374572 h 339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6358" h="3394473">
                <a:moveTo>
                  <a:pt x="0" y="0"/>
                </a:moveTo>
                <a:cubicBezTo>
                  <a:pt x="133350" y="478971"/>
                  <a:pt x="266700" y="957943"/>
                  <a:pt x="457200" y="1382486"/>
                </a:cubicBezTo>
                <a:cubicBezTo>
                  <a:pt x="647700" y="1807029"/>
                  <a:pt x="878114" y="2249714"/>
                  <a:pt x="1143000" y="2547257"/>
                </a:cubicBezTo>
                <a:cubicBezTo>
                  <a:pt x="1407886" y="2844800"/>
                  <a:pt x="1498600" y="3029857"/>
                  <a:pt x="2046514" y="3167743"/>
                </a:cubicBezTo>
                <a:cubicBezTo>
                  <a:pt x="2594428" y="3305629"/>
                  <a:pt x="4430486" y="3374572"/>
                  <a:pt x="4430486" y="3374572"/>
                </a:cubicBezTo>
                <a:cubicBezTo>
                  <a:pt x="4826000" y="3409043"/>
                  <a:pt x="4622800" y="3391807"/>
                  <a:pt x="4419600" y="337457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71E6539-13D1-9740-B12C-262E92426D92}"/>
              </a:ext>
            </a:extLst>
          </p:cNvPr>
          <p:cNvSpPr/>
          <p:nvPr/>
        </p:nvSpPr>
        <p:spPr>
          <a:xfrm>
            <a:off x="2645229" y="1741714"/>
            <a:ext cx="4550228" cy="3074710"/>
          </a:xfrm>
          <a:custGeom>
            <a:avLst/>
            <a:gdLst>
              <a:gd name="connsiteX0" fmla="*/ 0 w 4550228"/>
              <a:gd name="connsiteY0" fmla="*/ 0 h 3074710"/>
              <a:gd name="connsiteX1" fmla="*/ 391885 w 4550228"/>
              <a:gd name="connsiteY1" fmla="*/ 1338943 h 3074710"/>
              <a:gd name="connsiteX2" fmla="*/ 1143000 w 4550228"/>
              <a:gd name="connsiteY2" fmla="*/ 2699657 h 3074710"/>
              <a:gd name="connsiteX3" fmla="*/ 1741714 w 4550228"/>
              <a:gd name="connsiteY3" fmla="*/ 3069772 h 3074710"/>
              <a:gd name="connsiteX4" fmla="*/ 2612571 w 4550228"/>
              <a:gd name="connsiteY4" fmla="*/ 2852057 h 3074710"/>
              <a:gd name="connsiteX5" fmla="*/ 3614057 w 4550228"/>
              <a:gd name="connsiteY5" fmla="*/ 2046515 h 3074710"/>
              <a:gd name="connsiteX6" fmla="*/ 4550228 w 4550228"/>
              <a:gd name="connsiteY6" fmla="*/ 304800 h 307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0228" h="3074710">
                <a:moveTo>
                  <a:pt x="0" y="0"/>
                </a:moveTo>
                <a:cubicBezTo>
                  <a:pt x="100692" y="444500"/>
                  <a:pt x="201385" y="889000"/>
                  <a:pt x="391885" y="1338943"/>
                </a:cubicBezTo>
                <a:cubicBezTo>
                  <a:pt x="582385" y="1788886"/>
                  <a:pt x="918029" y="2411186"/>
                  <a:pt x="1143000" y="2699657"/>
                </a:cubicBezTo>
                <a:cubicBezTo>
                  <a:pt x="1367972" y="2988129"/>
                  <a:pt x="1496786" y="3044372"/>
                  <a:pt x="1741714" y="3069772"/>
                </a:cubicBezTo>
                <a:cubicBezTo>
                  <a:pt x="1986643" y="3095172"/>
                  <a:pt x="2300514" y="3022600"/>
                  <a:pt x="2612571" y="2852057"/>
                </a:cubicBezTo>
                <a:cubicBezTo>
                  <a:pt x="2924628" y="2681514"/>
                  <a:pt x="3291114" y="2471058"/>
                  <a:pt x="3614057" y="2046515"/>
                </a:cubicBezTo>
                <a:cubicBezTo>
                  <a:pt x="3937000" y="1621972"/>
                  <a:pt x="4243614" y="963386"/>
                  <a:pt x="4550228" y="30480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C8B13F-8FF5-9545-B572-E203FA50A6B9}"/>
              </a:ext>
            </a:extLst>
          </p:cNvPr>
          <p:cNvSpPr txBox="1"/>
          <p:nvPr/>
        </p:nvSpPr>
        <p:spPr>
          <a:xfrm rot="16200000">
            <a:off x="1535686" y="3961855"/>
            <a:ext cx="2394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bias = </a:t>
            </a:r>
            <a:r>
              <a:rPr lang="en-US" dirty="0" err="1">
                <a:solidFill>
                  <a:schemeClr val="bg1"/>
                </a:solidFill>
              </a:rPr>
              <a:t>underfitting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4BB173-0A97-3548-854D-517F5EBE8C28}"/>
              </a:ext>
            </a:extLst>
          </p:cNvPr>
          <p:cNvSpPr txBox="1"/>
          <p:nvPr/>
        </p:nvSpPr>
        <p:spPr>
          <a:xfrm rot="16200000">
            <a:off x="4249325" y="2906095"/>
            <a:ext cx="267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variance = overfitting</a:t>
            </a:r>
          </a:p>
        </p:txBody>
      </p:sp>
    </p:spTree>
    <p:extLst>
      <p:ext uri="{BB962C8B-B14F-4D97-AF65-F5344CB8AC3E}">
        <p14:creationId xmlns:p14="http://schemas.microsoft.com/office/powerpoint/2010/main" val="122217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Want model with least expected risk = expected loss</a:t>
            </a:r>
          </a:p>
          <a:p>
            <a:r>
              <a:rPr lang="en-US" dirty="0"/>
              <a:t>But expected risk hard to evaluate</a:t>
            </a:r>
          </a:p>
          <a:p>
            <a:r>
              <a:rPr lang="en-US" dirty="0"/>
              <a:t>Empirical Risk Minimization: minimize empirical risk in training set</a:t>
            </a:r>
          </a:p>
          <a:p>
            <a:r>
              <a:rPr lang="en-US" dirty="0"/>
              <a:t>Might end up picking special case: overfitting</a:t>
            </a:r>
          </a:p>
          <a:p>
            <a:r>
              <a:rPr lang="en-US" dirty="0"/>
              <a:t>Avoid overfitting by:</a:t>
            </a:r>
          </a:p>
          <a:p>
            <a:pPr lvl="1"/>
            <a:r>
              <a:rPr lang="en-US" dirty="0"/>
              <a:t>Constructing large training sets</a:t>
            </a:r>
          </a:p>
          <a:p>
            <a:pPr lvl="1"/>
            <a:r>
              <a:rPr lang="en-US" dirty="0"/>
              <a:t>Reducing size of model class</a:t>
            </a:r>
          </a:p>
          <a:p>
            <a:pPr lvl="1"/>
            <a:r>
              <a:rPr lang="en-US" dirty="0"/>
              <a:t>Regularization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training set and validation set</a:t>
            </a:r>
          </a:p>
          <a:p>
            <a:r>
              <a:rPr lang="en-US" dirty="0"/>
              <a:t>Pick hypothesis class</a:t>
            </a:r>
          </a:p>
          <a:p>
            <a:r>
              <a:rPr lang="en-US" dirty="0"/>
              <a:t>Pick loss function</a:t>
            </a:r>
          </a:p>
          <a:p>
            <a:r>
              <a:rPr lang="en-US" dirty="0"/>
              <a:t>Minimize empirical risk (+ regularization)</a:t>
            </a:r>
          </a:p>
          <a:p>
            <a:r>
              <a:rPr lang="en-US" dirty="0"/>
              <a:t>Measure performance on held-out validation set</a:t>
            </a:r>
          </a:p>
          <a:p>
            <a:r>
              <a:rPr lang="en-US" dirty="0"/>
              <a:t>Profit!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4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 and hypothesis classes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2609850"/>
            <a:ext cx="8823829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0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DE322-5B8D-6143-932D-D208D4EF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images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9D0B-57AB-B840-8C2C-0BBAEAC4AE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721429"/>
                <a:ext cx="7886700" cy="3455534"/>
              </a:xfrm>
            </p:spPr>
            <p:txBody>
              <a:bodyPr/>
              <a:lstStyle/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be?</a:t>
                </a:r>
              </a:p>
              <a:p>
                <a:r>
                  <a:rPr lang="en-US" dirty="0"/>
                  <a:t>Simplest solution: string 2D image intensity values into vector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9D0B-57AB-B840-8C2C-0BBAEAC4AE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721429"/>
                <a:ext cx="7886700" cy="3455534"/>
              </a:xfrm>
              <a:blipFill>
                <a:blip r:embed="rId2"/>
                <a:stretch>
                  <a:fillRect l="-1447" t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055697F-0C6E-7B48-96C6-3A56F4759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924" y="1774765"/>
            <a:ext cx="4550152" cy="4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19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on pixels are bad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943022"/>
            <a:ext cx="7886700" cy="110212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Solution 1: Better feature vectors</a:t>
            </a:r>
          </a:p>
          <a:p>
            <a:r>
              <a:rPr lang="en-US" dirty="0"/>
              <a:t>Solution 2: Non-linear classifiers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151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63902" y="2019300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02400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3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feature vectors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151" y="2922814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63902" y="2922814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02400" y="2922814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Freeform 15">
            <a:extLst>
              <a:ext uri="{FF2B5EF4-FFF2-40B4-BE49-F238E27FC236}">
                <a16:creationId xmlns:a16="http://schemas.microsoft.com/office/drawing/2014/main" id="{42A8FB55-6BD6-584C-B034-794E742A6B5A}"/>
              </a:ext>
            </a:extLst>
          </p:cNvPr>
          <p:cNvSpPr/>
          <p:nvPr/>
        </p:nvSpPr>
        <p:spPr>
          <a:xfrm>
            <a:off x="1262743" y="4963886"/>
            <a:ext cx="3331028" cy="772888"/>
          </a:xfrm>
          <a:custGeom>
            <a:avLst/>
            <a:gdLst>
              <a:gd name="connsiteX0" fmla="*/ 0 w 3331028"/>
              <a:gd name="connsiteY0" fmla="*/ 0 h 925287"/>
              <a:gd name="connsiteX1" fmla="*/ 1817914 w 3331028"/>
              <a:gd name="connsiteY1" fmla="*/ 925285 h 925287"/>
              <a:gd name="connsiteX2" fmla="*/ 3331028 w 3331028"/>
              <a:gd name="connsiteY2" fmla="*/ 10885 h 925287"/>
              <a:gd name="connsiteX3" fmla="*/ 3331028 w 3331028"/>
              <a:gd name="connsiteY3" fmla="*/ 10885 h 925287"/>
              <a:gd name="connsiteX0" fmla="*/ 0 w 3331028"/>
              <a:gd name="connsiteY0" fmla="*/ 0 h 762002"/>
              <a:gd name="connsiteX1" fmla="*/ 1600200 w 3331028"/>
              <a:gd name="connsiteY1" fmla="*/ 761999 h 762002"/>
              <a:gd name="connsiteX2" fmla="*/ 3331028 w 3331028"/>
              <a:gd name="connsiteY2" fmla="*/ 10885 h 762002"/>
              <a:gd name="connsiteX3" fmla="*/ 3331028 w 3331028"/>
              <a:gd name="connsiteY3" fmla="*/ 10885 h 762002"/>
              <a:gd name="connsiteX0" fmla="*/ 0 w 3331028"/>
              <a:gd name="connsiteY0" fmla="*/ 0 h 772888"/>
              <a:gd name="connsiteX1" fmla="*/ 1687286 w 3331028"/>
              <a:gd name="connsiteY1" fmla="*/ 772885 h 772888"/>
              <a:gd name="connsiteX2" fmla="*/ 3331028 w 3331028"/>
              <a:gd name="connsiteY2" fmla="*/ 10885 h 772888"/>
              <a:gd name="connsiteX3" fmla="*/ 3331028 w 3331028"/>
              <a:gd name="connsiteY3" fmla="*/ 10885 h 7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8" h="772888">
                <a:moveTo>
                  <a:pt x="0" y="0"/>
                </a:moveTo>
                <a:cubicBezTo>
                  <a:pt x="631371" y="461735"/>
                  <a:pt x="1132115" y="771071"/>
                  <a:pt x="1687286" y="772885"/>
                </a:cubicBezTo>
                <a:cubicBezTo>
                  <a:pt x="2242457" y="774699"/>
                  <a:pt x="3057071" y="137885"/>
                  <a:pt x="3331028" y="10885"/>
                </a:cubicBezTo>
                <a:lnTo>
                  <a:pt x="3331028" y="10885"/>
                </a:lnTo>
              </a:path>
            </a:pathLst>
          </a:custGeom>
          <a:noFill/>
          <a:ln w="76200">
            <a:solidFill>
              <a:srgbClr val="00B0F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9ABA44-9361-8C44-97FA-A00DD2E3C297}"/>
              </a:ext>
            </a:extLst>
          </p:cNvPr>
          <p:cNvSpPr txBox="1"/>
          <p:nvPr/>
        </p:nvSpPr>
        <p:spPr>
          <a:xfrm>
            <a:off x="1164771" y="573677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must have similar feature vectors: </a:t>
            </a:r>
            <a:r>
              <a:rPr lang="en-US" i="1" dirty="0"/>
              <a:t>invariance</a:t>
            </a:r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EFF5598-3E5A-D845-A2AE-D4FD24FA516B}"/>
              </a:ext>
            </a:extLst>
          </p:cNvPr>
          <p:cNvSpPr/>
          <p:nvPr/>
        </p:nvSpPr>
        <p:spPr>
          <a:xfrm rot="10800000">
            <a:off x="1502229" y="2067157"/>
            <a:ext cx="6422570" cy="772888"/>
          </a:xfrm>
          <a:custGeom>
            <a:avLst/>
            <a:gdLst>
              <a:gd name="connsiteX0" fmla="*/ 0 w 3331028"/>
              <a:gd name="connsiteY0" fmla="*/ 0 h 925287"/>
              <a:gd name="connsiteX1" fmla="*/ 1817914 w 3331028"/>
              <a:gd name="connsiteY1" fmla="*/ 925285 h 925287"/>
              <a:gd name="connsiteX2" fmla="*/ 3331028 w 3331028"/>
              <a:gd name="connsiteY2" fmla="*/ 10885 h 925287"/>
              <a:gd name="connsiteX3" fmla="*/ 3331028 w 3331028"/>
              <a:gd name="connsiteY3" fmla="*/ 10885 h 925287"/>
              <a:gd name="connsiteX0" fmla="*/ 0 w 3331028"/>
              <a:gd name="connsiteY0" fmla="*/ 0 h 762002"/>
              <a:gd name="connsiteX1" fmla="*/ 1600200 w 3331028"/>
              <a:gd name="connsiteY1" fmla="*/ 761999 h 762002"/>
              <a:gd name="connsiteX2" fmla="*/ 3331028 w 3331028"/>
              <a:gd name="connsiteY2" fmla="*/ 10885 h 762002"/>
              <a:gd name="connsiteX3" fmla="*/ 3331028 w 3331028"/>
              <a:gd name="connsiteY3" fmla="*/ 10885 h 762002"/>
              <a:gd name="connsiteX0" fmla="*/ 0 w 3331028"/>
              <a:gd name="connsiteY0" fmla="*/ 0 h 772888"/>
              <a:gd name="connsiteX1" fmla="*/ 1687286 w 3331028"/>
              <a:gd name="connsiteY1" fmla="*/ 772885 h 772888"/>
              <a:gd name="connsiteX2" fmla="*/ 3331028 w 3331028"/>
              <a:gd name="connsiteY2" fmla="*/ 10885 h 772888"/>
              <a:gd name="connsiteX3" fmla="*/ 3331028 w 3331028"/>
              <a:gd name="connsiteY3" fmla="*/ 10885 h 77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1028" h="772888">
                <a:moveTo>
                  <a:pt x="0" y="0"/>
                </a:moveTo>
                <a:cubicBezTo>
                  <a:pt x="631371" y="461735"/>
                  <a:pt x="1132115" y="771071"/>
                  <a:pt x="1687286" y="772885"/>
                </a:cubicBezTo>
                <a:cubicBezTo>
                  <a:pt x="2242457" y="774699"/>
                  <a:pt x="3057071" y="137885"/>
                  <a:pt x="3331028" y="10885"/>
                </a:cubicBezTo>
                <a:lnTo>
                  <a:pt x="3331028" y="10885"/>
                </a:lnTo>
              </a:path>
            </a:pathLst>
          </a:custGeom>
          <a:noFill/>
          <a:ln w="76200">
            <a:solidFill>
              <a:srgbClr val="C00000"/>
            </a:solidFill>
            <a:headEnd type="stealt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1C0F6-B2AC-924D-BE06-D20193071C03}"/>
              </a:ext>
            </a:extLst>
          </p:cNvPr>
          <p:cNvSpPr txBox="1"/>
          <p:nvPr/>
        </p:nvSpPr>
        <p:spPr>
          <a:xfrm>
            <a:off x="2743200" y="137944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must have different feature vectors: </a:t>
            </a:r>
            <a:r>
              <a:rPr lang="en-US" i="1" dirty="0"/>
              <a:t>discriminability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0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</a:t>
            </a:r>
            <a:r>
              <a:rPr lang="en-US" i="1" dirty="0"/>
              <a:t>pattern of edges</a:t>
            </a:r>
          </a:p>
          <a:p>
            <a:pPr lvl="1"/>
            <a:r>
              <a:rPr lang="en-US" dirty="0"/>
              <a:t>Edge orientation </a:t>
            </a:r>
            <a:r>
              <a:rPr lang="mr-IN" dirty="0"/>
              <a:t>–</a:t>
            </a:r>
            <a:r>
              <a:rPr lang="en-US" dirty="0"/>
              <a:t> clue to shape</a:t>
            </a:r>
          </a:p>
          <a:p>
            <a:pPr lvl="1"/>
            <a:endParaRPr lang="en-US" i="1" dirty="0"/>
          </a:p>
          <a:p>
            <a:r>
              <a:rPr lang="en-US" dirty="0"/>
              <a:t>Be resilient to </a:t>
            </a:r>
            <a:r>
              <a:rPr lang="en-US" i="1" dirty="0"/>
              <a:t>small deformations</a:t>
            </a:r>
          </a:p>
          <a:p>
            <a:pPr lvl="1"/>
            <a:r>
              <a:rPr lang="en-US" dirty="0"/>
              <a:t>Deformations might move pixels around, but slightly</a:t>
            </a:r>
          </a:p>
          <a:p>
            <a:pPr lvl="1"/>
            <a:r>
              <a:rPr lang="en-US" dirty="0"/>
              <a:t>Deformations might change edge orientations, but slightly</a:t>
            </a:r>
          </a:p>
        </p:txBody>
      </p:sp>
    </p:spTree>
    <p:extLst>
      <p:ext uri="{BB962C8B-B14F-4D97-AF65-F5344CB8AC3E}">
        <p14:creationId xmlns:p14="http://schemas.microsoft.com/office/powerpoint/2010/main" val="47540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508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Fix </a:t>
            </a:r>
            <a:r>
              <a:rPr lang="en-US" dirty="0">
                <a:solidFill>
                  <a:srgbClr val="C00000"/>
                </a:solidFill>
              </a:rPr>
              <a:t>hypothesis class</a:t>
            </a:r>
          </a:p>
          <a:p>
            <a:endParaRPr lang="en-US" dirty="0"/>
          </a:p>
          <a:p>
            <a:r>
              <a:rPr lang="en-US" dirty="0"/>
              <a:t>Define </a:t>
            </a:r>
            <a:r>
              <a:rPr lang="en-US" dirty="0">
                <a:solidFill>
                  <a:srgbClr val="C00000"/>
                </a:solidFill>
              </a:rPr>
              <a:t>loss function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Minimize average loss </a:t>
            </a:r>
            <a:r>
              <a:rPr lang="en-US" dirty="0"/>
              <a:t>on the training set using SGD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C683D-0FB6-6248-85EA-41769D761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763" y="2597898"/>
            <a:ext cx="4550152" cy="4312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F6EEB7-F2AE-384A-B318-8D207EE1804E}"/>
              </a:ext>
            </a:extLst>
          </p:cNvPr>
          <p:cNvSpPr/>
          <p:nvPr/>
        </p:nvSpPr>
        <p:spPr>
          <a:xfrm>
            <a:off x="3805126" y="1333619"/>
            <a:ext cx="5009762" cy="10414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Logistic Regression!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98D04-F826-0846-8C90-4A63ADFD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7" y="3699020"/>
            <a:ext cx="7199039" cy="263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094235-4C7E-EF4C-AB48-53149344B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276" y="4446314"/>
            <a:ext cx="3408806" cy="8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The SIFT descriptor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3019425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9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but different: HOG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5274" y="2125266"/>
            <a:ext cx="3032125" cy="2917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186" y="5042662"/>
            <a:ext cx="84963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Histogram of oriented gradients</a:t>
            </a:r>
          </a:p>
          <a:p>
            <a:pPr algn="ctr"/>
            <a:r>
              <a:rPr lang="en-US" sz="3300" dirty="0"/>
              <a:t>Same as SIFT but without orientation normalization. Why?</a:t>
            </a:r>
          </a:p>
        </p:txBody>
      </p:sp>
    </p:spTree>
    <p:extLst>
      <p:ext uri="{BB962C8B-B14F-4D97-AF65-F5344CB8AC3E}">
        <p14:creationId xmlns:p14="http://schemas.microsoft.com/office/powerpoint/2010/main" val="72261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to large deformations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609850"/>
            <a:ext cx="2286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600" y="2610697"/>
            <a:ext cx="2336800" cy="171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969" y="2326890"/>
            <a:ext cx="1997460" cy="19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Invariance to large deformations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deformations can cause objects / object parts to move a lot (much more than single grid cell)</a:t>
            </a:r>
          </a:p>
          <a:p>
            <a:r>
              <a:rPr lang="en-US" dirty="0"/>
              <a:t>Yet, object parts themselves have precise appearance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want to represent the image as a “bag of object parts”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838450"/>
            <a:ext cx="2286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469" y="2838450"/>
            <a:ext cx="1714500" cy="17145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1727200" y="3079751"/>
            <a:ext cx="330200" cy="381000"/>
          </a:xfrm>
          <a:prstGeom prst="donut">
            <a:avLst>
              <a:gd name="adj" fmla="val 253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904999" y="2940052"/>
            <a:ext cx="330200" cy="381000"/>
          </a:xfrm>
          <a:prstGeom prst="donut">
            <a:avLst>
              <a:gd name="adj" fmla="val 25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624319" y="3079751"/>
            <a:ext cx="624082" cy="711198"/>
          </a:xfrm>
          <a:prstGeom prst="donut">
            <a:avLst>
              <a:gd name="adj" fmla="val 2531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572000" y="3746499"/>
            <a:ext cx="914400" cy="958453"/>
          </a:xfrm>
          <a:prstGeom prst="donut">
            <a:avLst>
              <a:gd name="adj" fmla="val 1975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09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Bags of words</a:t>
            </a:r>
          </a:p>
        </p:txBody>
      </p:sp>
      <p:sp>
        <p:nvSpPr>
          <p:cNvPr id="4" name="Document 3"/>
          <p:cNvSpPr/>
          <p:nvPr/>
        </p:nvSpPr>
        <p:spPr>
          <a:xfrm>
            <a:off x="628650" y="2571750"/>
            <a:ext cx="3409950" cy="3251201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Last night I dreamt I went to </a:t>
            </a:r>
            <a:r>
              <a:rPr lang="en-US" sz="1350" dirty="0" err="1">
                <a:solidFill>
                  <a:schemeClr val="tx1"/>
                </a:solidFill>
              </a:rPr>
              <a:t>Manderley</a:t>
            </a:r>
            <a:r>
              <a:rPr lang="en-US" sz="1350" dirty="0">
                <a:solidFill>
                  <a:schemeClr val="tx1"/>
                </a:solidFill>
              </a:rPr>
              <a:t> again. It seemed to me I stood by the iron gate leading to the drive, and for a while I could not enter, for the way was barred to me. There was a padlock and a chain upon the gate. I called in my dream to the lodge-keeper, and had no answer, and peering closer through the rusted spokes of the gate I saw that the lodge was uninhabited</a:t>
            </a:r>
            <a:r>
              <a:rPr lang="mr-IN" sz="1350" dirty="0">
                <a:solidFill>
                  <a:schemeClr val="tx1"/>
                </a:solidFill>
              </a:rPr>
              <a:t>…</a:t>
            </a:r>
            <a:r>
              <a:rPr lang="en-US" sz="135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318000" y="3689350"/>
            <a:ext cx="1117601" cy="469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" name="Group 5"/>
          <p:cNvGrpSpPr/>
          <p:nvPr/>
        </p:nvGrpSpPr>
        <p:grpSpPr>
          <a:xfrm>
            <a:off x="6595979" y="2708124"/>
            <a:ext cx="1773322" cy="2467126"/>
            <a:chOff x="7812504" y="2450899"/>
            <a:chExt cx="1673535" cy="220538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7828547" y="2450899"/>
              <a:ext cx="0" cy="2192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828547" y="2480870"/>
              <a:ext cx="35292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842880" y="2631691"/>
              <a:ext cx="806537" cy="13399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28547" y="2768579"/>
              <a:ext cx="641685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12504" y="2905739"/>
              <a:ext cx="109728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40119" y="3151944"/>
              <a:ext cx="2743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32099" y="3304344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40119" y="3634369"/>
              <a:ext cx="16459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32099" y="3789210"/>
              <a:ext cx="731520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24079" y="3941610"/>
              <a:ext cx="16459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48143" y="4366724"/>
              <a:ext cx="43891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0123" y="4519124"/>
              <a:ext cx="256032" cy="13716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16166" y="3970329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gate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16166" y="4143489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lodge</a:t>
            </a:r>
            <a:endParaRPr lang="en-US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5824664" y="3165026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drive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16166" y="3000304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night</a:t>
            </a:r>
            <a:endParaRPr lang="en-US" sz="1350" dirty="0"/>
          </a:p>
        </p:txBody>
      </p:sp>
      <p:sp>
        <p:nvSpPr>
          <p:cNvPr id="36" name="TextBox 35"/>
          <p:cNvSpPr txBox="1"/>
          <p:nvPr/>
        </p:nvSpPr>
        <p:spPr>
          <a:xfrm>
            <a:off x="5831282" y="2860793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dream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31282" y="3596320"/>
            <a:ext cx="792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locked</a:t>
            </a:r>
            <a:endParaRPr lang="en-US" sz="1350" dirty="0"/>
          </a:p>
        </p:txBody>
      </p:sp>
      <p:sp>
        <p:nvSpPr>
          <p:cNvPr id="38" name="TextBox 37"/>
          <p:cNvSpPr txBox="1"/>
          <p:nvPr/>
        </p:nvSpPr>
        <p:spPr>
          <a:xfrm>
            <a:off x="5435601" y="4789543"/>
            <a:ext cx="11981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/>
              <a:t>uninhabited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20980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Bags of visual words</a:t>
            </a:r>
          </a:p>
        </p:txBody>
      </p:sp>
      <p:pic>
        <p:nvPicPr>
          <p:cNvPr id="4" name="Shape 32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920" y="2728707"/>
            <a:ext cx="4744162" cy="327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5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word is a sequence of letters that commonly occurs</a:t>
            </a:r>
          </a:p>
          <a:p>
            <a:pPr lvl="1"/>
            <a:r>
              <a:rPr lang="en-US" dirty="0" err="1"/>
              <a:t>cthn</a:t>
            </a:r>
            <a:r>
              <a:rPr lang="en-US" dirty="0"/>
              <a:t> is not a word, cotton is</a:t>
            </a:r>
          </a:p>
          <a:p>
            <a:r>
              <a:rPr lang="en-US" dirty="0"/>
              <a:t>Typically such a sequence of letters means something</a:t>
            </a:r>
          </a:p>
          <a:p>
            <a:r>
              <a:rPr lang="en-US" dirty="0"/>
              <a:t>Visual words are image patches that frequently occur</a:t>
            </a:r>
          </a:p>
          <a:p>
            <a:r>
              <a:rPr lang="en-US" dirty="0"/>
              <a:t>How do we get these visual words?</a:t>
            </a:r>
          </a:p>
        </p:txBody>
      </p:sp>
    </p:spTree>
    <p:extLst>
      <p:ext uri="{BB962C8B-B14F-4D97-AF65-F5344CB8AC3E}">
        <p14:creationId xmlns:p14="http://schemas.microsoft.com/office/powerpoint/2010/main" val="275481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D9D0-DE90-FB4D-B214-384E5513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C198A-88D6-8149-B31A-4C771C1B2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“Image patches that occur frequently”</a:t>
            </a:r>
          </a:p>
          <a:p>
            <a:r>
              <a:rPr lang="en-US" dirty="0"/>
              <a:t>..but obviously under small variations of color and deformations</a:t>
            </a:r>
          </a:p>
          <a:p>
            <a:r>
              <a:rPr lang="en-US" dirty="0"/>
              <a:t>Each occurrence of image patch is slightly different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C494C-CBCD-664A-8D7E-A835C62617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12" y="3940952"/>
            <a:ext cx="966480" cy="900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327FF-5F14-5F4D-B243-1321AA510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838" y="4479838"/>
            <a:ext cx="941696" cy="926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4C246-6455-B049-BE91-A4B7191F0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041" y="4821169"/>
            <a:ext cx="691179" cy="943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3F7AC-02C5-0F47-8CE5-42D7C5F993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679" y="5406451"/>
            <a:ext cx="1335088" cy="8884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35F755-DFA9-2845-A0D3-4CE0C854A438}"/>
              </a:ext>
            </a:extLst>
          </p:cNvPr>
          <p:cNvCxnSpPr>
            <a:stCxn id="6" idx="3"/>
          </p:cNvCxnSpPr>
          <p:nvPr/>
        </p:nvCxnSpPr>
        <p:spPr>
          <a:xfrm flipV="1">
            <a:off x="2582220" y="4391008"/>
            <a:ext cx="654092" cy="9017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7B9702-275D-D242-8047-9F9EE7D44A5F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 flipV="1">
            <a:off x="2582220" y="4943145"/>
            <a:ext cx="2425618" cy="3496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4237C6-8CBF-A346-9945-0C5B23403F2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582220" y="5292755"/>
            <a:ext cx="888459" cy="5579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1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9F32-20FE-F74D-8F41-6A0F6252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8202-58D8-AC48-BB14-F7F15AC8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representing each image patch with SIFT descriptors</a:t>
            </a:r>
          </a:p>
          <a:p>
            <a:r>
              <a:rPr lang="en-US" dirty="0"/>
              <a:t>Consider plotting them out in feature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7E7F-E857-1840-9E1E-AE0E46CC4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98" y="3826911"/>
            <a:ext cx="558245" cy="76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CCCD3-2191-0345-8B9B-F99A14C0A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91" y="3307685"/>
            <a:ext cx="714678" cy="66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E7227-9225-BC4E-BE1B-9DBB0C49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4" y="5556282"/>
            <a:ext cx="630784" cy="62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0F88-9B94-5049-AFE1-9F41BF9A4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330" y="5866622"/>
            <a:ext cx="904137" cy="601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34652-DD53-F948-BDD4-DA761FCAF7F1}"/>
              </a:ext>
            </a:extLst>
          </p:cNvPr>
          <p:cNvSpPr/>
          <p:nvPr/>
        </p:nvSpPr>
        <p:spPr>
          <a:xfrm>
            <a:off x="2786743" y="4588683"/>
            <a:ext cx="76200" cy="9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C5BA9-45C1-1F44-AC55-ECE0BF06A8C5}"/>
              </a:ext>
            </a:extLst>
          </p:cNvPr>
          <p:cNvSpPr/>
          <p:nvPr/>
        </p:nvSpPr>
        <p:spPr>
          <a:xfrm>
            <a:off x="2939143" y="4741083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8DB845-4D85-B34C-A921-0F22A7EF4B18}"/>
              </a:ext>
            </a:extLst>
          </p:cNvPr>
          <p:cNvSpPr/>
          <p:nvPr/>
        </p:nvSpPr>
        <p:spPr>
          <a:xfrm>
            <a:off x="3058885" y="4501597"/>
            <a:ext cx="76200" cy="9217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7CFB4-D35F-3349-BC0E-66A37D1228CA}"/>
              </a:ext>
            </a:extLst>
          </p:cNvPr>
          <p:cNvSpPr/>
          <p:nvPr/>
        </p:nvSpPr>
        <p:spPr>
          <a:xfrm>
            <a:off x="2732312" y="4871710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7DDE4-E4A3-1248-BA1D-0B9B2513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3" y="3699939"/>
            <a:ext cx="707439" cy="425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8995D-838E-434A-B99A-F6B56BFD9A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74" y="4833257"/>
            <a:ext cx="728135" cy="54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C25F7E-A0B7-E34A-8C32-C388E858EC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309" y="4053322"/>
            <a:ext cx="716948" cy="4749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6CF1B8-4CFB-E240-B5BF-FCDB75F2AE35}"/>
              </a:ext>
            </a:extLst>
          </p:cNvPr>
          <p:cNvSpPr/>
          <p:nvPr/>
        </p:nvSpPr>
        <p:spPr>
          <a:xfrm>
            <a:off x="4212773" y="4653997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811FA-F044-DE42-A8F5-099EA310C068}"/>
              </a:ext>
            </a:extLst>
          </p:cNvPr>
          <p:cNvSpPr/>
          <p:nvPr/>
        </p:nvSpPr>
        <p:spPr>
          <a:xfrm>
            <a:off x="4278087" y="4534254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668C36-EA77-3B43-8197-71486AE45156}"/>
              </a:ext>
            </a:extLst>
          </p:cNvPr>
          <p:cNvSpPr/>
          <p:nvPr/>
        </p:nvSpPr>
        <p:spPr>
          <a:xfrm>
            <a:off x="4430487" y="4773742"/>
            <a:ext cx="76200" cy="9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F75E6-5EA0-7242-A6DC-EC50127C1E4E}"/>
              </a:ext>
            </a:extLst>
          </p:cNvPr>
          <p:cNvCxnSpPr>
            <a:stCxn id="5" idx="2"/>
            <a:endCxn id="10" idx="2"/>
          </p:cNvCxnSpPr>
          <p:nvPr/>
        </p:nvCxnSpPr>
        <p:spPr>
          <a:xfrm>
            <a:off x="2610330" y="3973287"/>
            <a:ext cx="448555" cy="5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4E50-D298-334F-AEA3-56F9D8C61E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719943" y="4207797"/>
            <a:ext cx="1077959" cy="394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96ACF-9A59-104E-AEC2-50A021B1F6A2}"/>
              </a:ext>
            </a:extLst>
          </p:cNvPr>
          <p:cNvCxnSpPr>
            <a:cxnSpLocks/>
            <a:stCxn id="6" idx="0"/>
            <a:endCxn id="11" idx="1"/>
          </p:cNvCxnSpPr>
          <p:nvPr/>
        </p:nvCxnSpPr>
        <p:spPr>
          <a:xfrm flipV="1">
            <a:off x="1431306" y="4885209"/>
            <a:ext cx="1312165" cy="67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1B04F-DA8E-924D-9E4C-1CE18024B06D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3004184" y="4819758"/>
            <a:ext cx="58215" cy="104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E30C9-3713-FC41-84ED-E0DA0FF7575F}"/>
              </a:ext>
            </a:extLst>
          </p:cNvPr>
          <p:cNvCxnSpPr>
            <a:cxnSpLocks/>
            <a:stCxn id="12" idx="2"/>
            <a:endCxn id="16" idx="7"/>
          </p:cNvCxnSpPr>
          <p:nvPr/>
        </p:nvCxnSpPr>
        <p:spPr>
          <a:xfrm flipH="1">
            <a:off x="4343128" y="4125686"/>
            <a:ext cx="750615" cy="4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F3C091-B6E4-8640-90D4-42ECFC0021B5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>
            <a:off x="4288973" y="4290811"/>
            <a:ext cx="1351336" cy="409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AD2F-3E35-C745-A2CA-93B834F0E959}"/>
              </a:ext>
            </a:extLst>
          </p:cNvPr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4495528" y="4852417"/>
            <a:ext cx="416646" cy="253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69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9F32-20FE-F74D-8F41-6A0F6252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visual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8202-58D8-AC48-BB14-F7F15AC8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plotting SIFT feature vectors </a:t>
            </a:r>
            <a:r>
              <a:rPr lang="en-US" i="1" dirty="0"/>
              <a:t>and clustering them using k-means</a:t>
            </a:r>
          </a:p>
          <a:p>
            <a:r>
              <a:rPr lang="en-US" i="1" dirty="0"/>
              <a:t>Each k-means center is a visual word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7E7F-E857-1840-9E1E-AE0E46CC4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98" y="3826911"/>
            <a:ext cx="558245" cy="76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CCCD3-2191-0345-8B9B-F99A14C0A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91" y="3307685"/>
            <a:ext cx="714678" cy="66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E7227-9225-BC4E-BE1B-9DBB0C49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4" y="5556282"/>
            <a:ext cx="630784" cy="62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0F88-9B94-5049-AFE1-9F41BF9A4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330" y="5866622"/>
            <a:ext cx="904137" cy="601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34652-DD53-F948-BDD4-DA761FCAF7F1}"/>
              </a:ext>
            </a:extLst>
          </p:cNvPr>
          <p:cNvSpPr/>
          <p:nvPr/>
        </p:nvSpPr>
        <p:spPr>
          <a:xfrm>
            <a:off x="2786743" y="4588683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C5BA9-45C1-1F44-AC55-ECE0BF06A8C5}"/>
              </a:ext>
            </a:extLst>
          </p:cNvPr>
          <p:cNvSpPr/>
          <p:nvPr/>
        </p:nvSpPr>
        <p:spPr>
          <a:xfrm>
            <a:off x="2939143" y="4741083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8DB845-4D85-B34C-A921-0F22A7EF4B18}"/>
              </a:ext>
            </a:extLst>
          </p:cNvPr>
          <p:cNvSpPr/>
          <p:nvPr/>
        </p:nvSpPr>
        <p:spPr>
          <a:xfrm>
            <a:off x="3058885" y="4501597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7CFB4-D35F-3349-BC0E-66A37D1228CA}"/>
              </a:ext>
            </a:extLst>
          </p:cNvPr>
          <p:cNvSpPr/>
          <p:nvPr/>
        </p:nvSpPr>
        <p:spPr>
          <a:xfrm>
            <a:off x="2732312" y="4871710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7DDE4-E4A3-1248-BA1D-0B9B2513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3" y="3699939"/>
            <a:ext cx="707439" cy="425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8995D-838E-434A-B99A-F6B56BFD9A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74" y="4833257"/>
            <a:ext cx="728135" cy="54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C25F7E-A0B7-E34A-8C32-C388E858EC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309" y="4053322"/>
            <a:ext cx="716948" cy="4749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6CF1B8-4CFB-E240-B5BF-FCDB75F2AE35}"/>
              </a:ext>
            </a:extLst>
          </p:cNvPr>
          <p:cNvSpPr/>
          <p:nvPr/>
        </p:nvSpPr>
        <p:spPr>
          <a:xfrm>
            <a:off x="4212773" y="4653997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811FA-F044-DE42-A8F5-099EA310C068}"/>
              </a:ext>
            </a:extLst>
          </p:cNvPr>
          <p:cNvSpPr/>
          <p:nvPr/>
        </p:nvSpPr>
        <p:spPr>
          <a:xfrm>
            <a:off x="4278087" y="4534254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668C36-EA77-3B43-8197-71486AE45156}"/>
              </a:ext>
            </a:extLst>
          </p:cNvPr>
          <p:cNvSpPr/>
          <p:nvPr/>
        </p:nvSpPr>
        <p:spPr>
          <a:xfrm>
            <a:off x="4430487" y="4773742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F75E6-5EA0-7242-A6DC-EC50127C1E4E}"/>
              </a:ext>
            </a:extLst>
          </p:cNvPr>
          <p:cNvCxnSpPr>
            <a:stCxn id="5" idx="2"/>
            <a:endCxn id="10" idx="2"/>
          </p:cNvCxnSpPr>
          <p:nvPr/>
        </p:nvCxnSpPr>
        <p:spPr>
          <a:xfrm>
            <a:off x="2610330" y="3973287"/>
            <a:ext cx="448555" cy="5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4E50-D298-334F-AEA3-56F9D8C61E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719943" y="4207797"/>
            <a:ext cx="1077959" cy="394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96ACF-9A59-104E-AEC2-50A021B1F6A2}"/>
              </a:ext>
            </a:extLst>
          </p:cNvPr>
          <p:cNvCxnSpPr>
            <a:cxnSpLocks/>
            <a:stCxn id="6" idx="0"/>
            <a:endCxn id="11" idx="1"/>
          </p:cNvCxnSpPr>
          <p:nvPr/>
        </p:nvCxnSpPr>
        <p:spPr>
          <a:xfrm flipV="1">
            <a:off x="1431306" y="4885209"/>
            <a:ext cx="1312165" cy="67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1B04F-DA8E-924D-9E4C-1CE18024B06D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3004184" y="4819758"/>
            <a:ext cx="58215" cy="104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E30C9-3713-FC41-84ED-E0DA0FF7575F}"/>
              </a:ext>
            </a:extLst>
          </p:cNvPr>
          <p:cNvCxnSpPr>
            <a:cxnSpLocks/>
            <a:stCxn id="12" idx="2"/>
            <a:endCxn id="16" idx="7"/>
          </p:cNvCxnSpPr>
          <p:nvPr/>
        </p:nvCxnSpPr>
        <p:spPr>
          <a:xfrm flipH="1">
            <a:off x="4343128" y="4125686"/>
            <a:ext cx="750615" cy="4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F3C091-B6E4-8640-90D4-42ECFC0021B5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>
            <a:off x="4288973" y="4290811"/>
            <a:ext cx="1351336" cy="409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AD2F-3E35-C745-A2CA-93B834F0E959}"/>
              </a:ext>
            </a:extLst>
          </p:cNvPr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4495528" y="4852417"/>
            <a:ext cx="416646" cy="253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EBBCEC89-351E-A343-AA7B-9264531336F2}"/>
              </a:ext>
            </a:extLst>
          </p:cNvPr>
          <p:cNvSpPr/>
          <p:nvPr/>
        </p:nvSpPr>
        <p:spPr>
          <a:xfrm>
            <a:off x="2852059" y="4526603"/>
            <a:ext cx="225503" cy="217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79122C6A-819B-2A4A-9C82-EBE823203678}"/>
              </a:ext>
            </a:extLst>
          </p:cNvPr>
          <p:cNvSpPr/>
          <p:nvPr/>
        </p:nvSpPr>
        <p:spPr>
          <a:xfrm>
            <a:off x="4278085" y="4570144"/>
            <a:ext cx="225503" cy="217025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Distribution       over (</a:t>
            </a:r>
            <a:r>
              <a:rPr lang="en-US" dirty="0" err="1"/>
              <a:t>x,y</a:t>
            </a:r>
            <a:r>
              <a:rPr lang="en-US" dirty="0"/>
              <a:t>) pairs</a:t>
            </a:r>
          </a:p>
          <a:p>
            <a:pPr lvl="1"/>
            <a:r>
              <a:rPr lang="en-US" dirty="0"/>
              <a:t>A hypothesis                 from hypothesis class H</a:t>
            </a:r>
          </a:p>
          <a:p>
            <a:pPr lvl="1"/>
            <a:r>
              <a:rPr lang="en-US" dirty="0"/>
              <a:t>Loss function L</a:t>
            </a:r>
          </a:p>
          <a:p>
            <a:r>
              <a:rPr lang="en-US" dirty="0"/>
              <a:t>We are interested in </a:t>
            </a:r>
            <a:r>
              <a:rPr lang="en-US" dirty="0">
                <a:solidFill>
                  <a:srgbClr val="C00000"/>
                </a:solidFill>
              </a:rPr>
              <a:t>Expected Risk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Given training set S, and a particular hypothesis h, </a:t>
            </a:r>
            <a:r>
              <a:rPr lang="en-US" dirty="0">
                <a:solidFill>
                  <a:srgbClr val="C00000"/>
                </a:solidFill>
              </a:rPr>
              <a:t>Empirical Risk: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489" y="2394992"/>
            <a:ext cx="190310" cy="17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70" y="2758010"/>
            <a:ext cx="725487" cy="213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023" y="4118050"/>
            <a:ext cx="3692525" cy="369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762" y="5317866"/>
            <a:ext cx="45624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9F32-20FE-F74D-8F41-6A0F6252D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words in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D8202-58D8-AC48-BB14-F7F15AC81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new patch, we can assign it to the closest center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27E7F-E857-1840-9E1E-AE0E46CC4A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698" y="3826911"/>
            <a:ext cx="558245" cy="761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CCCD3-2191-0345-8B9B-F99A14C0AD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991" y="3307685"/>
            <a:ext cx="714678" cy="66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6E7227-9225-BC4E-BE1B-9DBB0C49ED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914" y="5556282"/>
            <a:ext cx="630784" cy="620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A0F88-9B94-5049-AFE1-9F41BF9A4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330" y="5866622"/>
            <a:ext cx="904137" cy="6016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5534652-DD53-F948-BDD4-DA761FCAF7F1}"/>
              </a:ext>
            </a:extLst>
          </p:cNvPr>
          <p:cNvSpPr/>
          <p:nvPr/>
        </p:nvSpPr>
        <p:spPr>
          <a:xfrm>
            <a:off x="2786743" y="4588683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4C5BA9-45C1-1F44-AC55-ECE0BF06A8C5}"/>
              </a:ext>
            </a:extLst>
          </p:cNvPr>
          <p:cNvSpPr/>
          <p:nvPr/>
        </p:nvSpPr>
        <p:spPr>
          <a:xfrm>
            <a:off x="2939143" y="4741083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8DB845-4D85-B34C-A921-0F22A7EF4B18}"/>
              </a:ext>
            </a:extLst>
          </p:cNvPr>
          <p:cNvSpPr/>
          <p:nvPr/>
        </p:nvSpPr>
        <p:spPr>
          <a:xfrm>
            <a:off x="3058885" y="4501597"/>
            <a:ext cx="76200" cy="921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F7CFB4-D35F-3349-BC0E-66A37D1228CA}"/>
              </a:ext>
            </a:extLst>
          </p:cNvPr>
          <p:cNvSpPr/>
          <p:nvPr/>
        </p:nvSpPr>
        <p:spPr>
          <a:xfrm>
            <a:off x="2732312" y="4871710"/>
            <a:ext cx="76200" cy="9217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57DDE4-E4A3-1248-BA1D-0B9B2513A6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023" y="3699939"/>
            <a:ext cx="707439" cy="425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8995D-838E-434A-B99A-F6B56BFD9A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174" y="4833257"/>
            <a:ext cx="728135" cy="5461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C25F7E-A0B7-E34A-8C32-C388E858EC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309" y="4053322"/>
            <a:ext cx="716948" cy="47497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66CF1B8-4CFB-E240-B5BF-FCDB75F2AE35}"/>
              </a:ext>
            </a:extLst>
          </p:cNvPr>
          <p:cNvSpPr/>
          <p:nvPr/>
        </p:nvSpPr>
        <p:spPr>
          <a:xfrm>
            <a:off x="4212773" y="4653997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7811FA-F044-DE42-A8F5-099EA310C068}"/>
              </a:ext>
            </a:extLst>
          </p:cNvPr>
          <p:cNvSpPr/>
          <p:nvPr/>
        </p:nvSpPr>
        <p:spPr>
          <a:xfrm>
            <a:off x="4278087" y="4534254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668C36-EA77-3B43-8197-71486AE45156}"/>
              </a:ext>
            </a:extLst>
          </p:cNvPr>
          <p:cNvSpPr/>
          <p:nvPr/>
        </p:nvSpPr>
        <p:spPr>
          <a:xfrm>
            <a:off x="4430487" y="4773742"/>
            <a:ext cx="76200" cy="9217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7F75E6-5EA0-7242-A6DC-EC50127C1E4E}"/>
              </a:ext>
            </a:extLst>
          </p:cNvPr>
          <p:cNvCxnSpPr>
            <a:stCxn id="5" idx="2"/>
            <a:endCxn id="10" idx="2"/>
          </p:cNvCxnSpPr>
          <p:nvPr/>
        </p:nvCxnSpPr>
        <p:spPr>
          <a:xfrm>
            <a:off x="2610330" y="3973287"/>
            <a:ext cx="448555" cy="574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114E50-D298-334F-AEA3-56F9D8C61E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1719943" y="4207797"/>
            <a:ext cx="1077959" cy="3943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396ACF-9A59-104E-AEC2-50A021B1F6A2}"/>
              </a:ext>
            </a:extLst>
          </p:cNvPr>
          <p:cNvCxnSpPr>
            <a:cxnSpLocks/>
            <a:stCxn id="6" idx="0"/>
            <a:endCxn id="11" idx="1"/>
          </p:cNvCxnSpPr>
          <p:nvPr/>
        </p:nvCxnSpPr>
        <p:spPr>
          <a:xfrm flipV="1">
            <a:off x="1431306" y="4885209"/>
            <a:ext cx="1312165" cy="671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91B04F-DA8E-924D-9E4C-1CE18024B06D}"/>
              </a:ext>
            </a:extLst>
          </p:cNvPr>
          <p:cNvCxnSpPr>
            <a:cxnSpLocks/>
            <a:stCxn id="7" idx="0"/>
            <a:endCxn id="9" idx="5"/>
          </p:cNvCxnSpPr>
          <p:nvPr/>
        </p:nvCxnSpPr>
        <p:spPr>
          <a:xfrm flipH="1" flipV="1">
            <a:off x="3004184" y="4819758"/>
            <a:ext cx="58215" cy="1046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63E30C9-3713-FC41-84ED-E0DA0FF7575F}"/>
              </a:ext>
            </a:extLst>
          </p:cNvPr>
          <p:cNvCxnSpPr>
            <a:cxnSpLocks/>
            <a:stCxn id="12" idx="2"/>
            <a:endCxn id="16" idx="7"/>
          </p:cNvCxnSpPr>
          <p:nvPr/>
        </p:nvCxnSpPr>
        <p:spPr>
          <a:xfrm flipH="1">
            <a:off x="4343128" y="4125686"/>
            <a:ext cx="750615" cy="422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F3C091-B6E4-8640-90D4-42ECFC0021B5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>
            <a:off x="4288973" y="4290811"/>
            <a:ext cx="1351336" cy="409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24AD2F-3E35-C745-A2CA-93B834F0E959}"/>
              </a:ext>
            </a:extLst>
          </p:cNvPr>
          <p:cNvCxnSpPr>
            <a:cxnSpLocks/>
            <a:stCxn id="13" idx="1"/>
            <a:endCxn id="17" idx="5"/>
          </p:cNvCxnSpPr>
          <p:nvPr/>
        </p:nvCxnSpPr>
        <p:spPr>
          <a:xfrm flipH="1" flipV="1">
            <a:off x="4495528" y="4852417"/>
            <a:ext cx="416646" cy="2538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EBBCEC89-351E-A343-AA7B-9264531336F2}"/>
              </a:ext>
            </a:extLst>
          </p:cNvPr>
          <p:cNvSpPr/>
          <p:nvPr/>
        </p:nvSpPr>
        <p:spPr>
          <a:xfrm>
            <a:off x="2852059" y="4526603"/>
            <a:ext cx="225503" cy="2170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>
            <a:extLst>
              <a:ext uri="{FF2B5EF4-FFF2-40B4-BE49-F238E27FC236}">
                <a16:creationId xmlns:a16="http://schemas.microsoft.com/office/drawing/2014/main" id="{79122C6A-819B-2A4A-9C82-EBE823203678}"/>
              </a:ext>
            </a:extLst>
          </p:cNvPr>
          <p:cNvSpPr/>
          <p:nvPr/>
        </p:nvSpPr>
        <p:spPr>
          <a:xfrm>
            <a:off x="4278085" y="4570144"/>
            <a:ext cx="225503" cy="217025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B0D694-4F57-6145-A365-2D67E85D4D6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133" y="2845266"/>
            <a:ext cx="704712" cy="5299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43E8DB-83ED-F546-BFF8-3B87806612A5}"/>
              </a:ext>
            </a:extLst>
          </p:cNvPr>
          <p:cNvCxnSpPr>
            <a:cxnSpLocks/>
            <a:stCxn id="21" idx="2"/>
            <a:endCxn id="31" idx="0"/>
          </p:cNvCxnSpPr>
          <p:nvPr/>
        </p:nvCxnSpPr>
        <p:spPr>
          <a:xfrm flipH="1">
            <a:off x="3255663" y="3375166"/>
            <a:ext cx="740826" cy="1232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96C00F2-F894-0147-980C-57C376FBC074}"/>
              </a:ext>
            </a:extLst>
          </p:cNvPr>
          <p:cNvSpPr/>
          <p:nvPr/>
        </p:nvSpPr>
        <p:spPr>
          <a:xfrm>
            <a:off x="3203499" y="4607909"/>
            <a:ext cx="104328" cy="1023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98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A4D5-81AE-534F-B8B3-0B499D6B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words in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D425-B018-624C-A39C-0D940E80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image, take every patch and assign it to the closest k-means center</a:t>
            </a:r>
          </a:p>
          <a:p>
            <a:pPr lvl="1"/>
            <a:r>
              <a:rPr lang="en-US" dirty="0"/>
              <a:t>Each k-means center is a “word”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327C4-319D-D844-BEE8-62381E02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3562350"/>
            <a:ext cx="2656609" cy="208733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9A8636-593F-754C-95C5-CA7ABCAE8767}"/>
              </a:ext>
            </a:extLst>
          </p:cNvPr>
          <p:cNvGraphicFramePr>
            <a:graphicFrameLocks noGrp="1"/>
          </p:cNvGraphicFramePr>
          <p:nvPr/>
        </p:nvGraphicFramePr>
        <p:xfrm>
          <a:off x="5214257" y="3562350"/>
          <a:ext cx="3192235" cy="21423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38447">
                  <a:extLst>
                    <a:ext uri="{9D8B030D-6E8A-4147-A177-3AD203B41FA5}">
                      <a16:colId xmlns:a16="http://schemas.microsoft.com/office/drawing/2014/main" val="3696748654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1246284249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152714800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528247535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540028411"/>
                    </a:ext>
                  </a:extLst>
                </a:gridCol>
              </a:tblGrid>
              <a:tr h="42377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362480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649397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660676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815549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84078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D6741FC-6B08-B047-86CE-88BA3F245089}"/>
              </a:ext>
            </a:extLst>
          </p:cNvPr>
          <p:cNvSpPr/>
          <p:nvPr/>
        </p:nvSpPr>
        <p:spPr>
          <a:xfrm>
            <a:off x="996042" y="3562350"/>
            <a:ext cx="484415" cy="438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90D4C-9613-B64F-9FBD-4A7091E8F014}"/>
              </a:ext>
            </a:extLst>
          </p:cNvPr>
          <p:cNvSpPr/>
          <p:nvPr/>
        </p:nvSpPr>
        <p:spPr>
          <a:xfrm>
            <a:off x="1534637" y="3562350"/>
            <a:ext cx="484415" cy="4389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0D008-1995-CC41-80F9-DD8C3855286B}"/>
              </a:ext>
            </a:extLst>
          </p:cNvPr>
          <p:cNvSpPr/>
          <p:nvPr/>
        </p:nvSpPr>
        <p:spPr>
          <a:xfrm>
            <a:off x="2013361" y="3562350"/>
            <a:ext cx="484415" cy="43894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E84D0E-5BF9-D142-B39B-1CA0F42481E9}"/>
              </a:ext>
            </a:extLst>
          </p:cNvPr>
          <p:cNvSpPr/>
          <p:nvPr/>
        </p:nvSpPr>
        <p:spPr>
          <a:xfrm>
            <a:off x="2497776" y="3562350"/>
            <a:ext cx="484415" cy="43894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87E6C9-6066-5643-A2F6-E9C745C451F3}"/>
              </a:ext>
            </a:extLst>
          </p:cNvPr>
          <p:cNvSpPr txBox="1"/>
          <p:nvPr/>
        </p:nvSpPr>
        <p:spPr>
          <a:xfrm>
            <a:off x="5214257" y="3562350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603F1-5C38-1B40-9EC4-07420B86CAA5}"/>
              </a:ext>
            </a:extLst>
          </p:cNvPr>
          <p:cNvSpPr txBox="1"/>
          <p:nvPr/>
        </p:nvSpPr>
        <p:spPr>
          <a:xfrm>
            <a:off x="5878286" y="3562350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41210-931D-9E4E-BB51-FC8975A3FB58}"/>
              </a:ext>
            </a:extLst>
          </p:cNvPr>
          <p:cNvSpPr txBox="1"/>
          <p:nvPr/>
        </p:nvSpPr>
        <p:spPr>
          <a:xfrm>
            <a:off x="6516459" y="3597156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69089-1622-6444-916D-7EF412255778}"/>
              </a:ext>
            </a:extLst>
          </p:cNvPr>
          <p:cNvSpPr txBox="1"/>
          <p:nvPr/>
        </p:nvSpPr>
        <p:spPr>
          <a:xfrm>
            <a:off x="7142389" y="3597156"/>
            <a:ext cx="58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23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0A5FAC53-5D6C-B047-BE7B-BC73BDBB0D7E}"/>
              </a:ext>
            </a:extLst>
          </p:cNvPr>
          <p:cNvSpPr/>
          <p:nvPr/>
        </p:nvSpPr>
        <p:spPr>
          <a:xfrm>
            <a:off x="3962400" y="4528457"/>
            <a:ext cx="805543" cy="32657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7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5A4D5-81AE-534F-B8B3-0B499D6B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words in an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D425-B018-624C-A39C-0D940E80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image, take every patch and assign it to the closest k-means center</a:t>
            </a:r>
          </a:p>
          <a:p>
            <a:pPr lvl="1"/>
            <a:r>
              <a:rPr lang="en-US" dirty="0"/>
              <a:t>Each k-means center is a “word”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327C4-319D-D844-BEE8-62381E02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2" y="3562350"/>
            <a:ext cx="2656609" cy="208733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9A8636-593F-754C-95C5-CA7ABCAE8767}"/>
              </a:ext>
            </a:extLst>
          </p:cNvPr>
          <p:cNvGraphicFramePr>
            <a:graphicFrameLocks noGrp="1"/>
          </p:cNvGraphicFramePr>
          <p:nvPr/>
        </p:nvGraphicFramePr>
        <p:xfrm>
          <a:off x="5214257" y="3562350"/>
          <a:ext cx="3192235" cy="21423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38447">
                  <a:extLst>
                    <a:ext uri="{9D8B030D-6E8A-4147-A177-3AD203B41FA5}">
                      <a16:colId xmlns:a16="http://schemas.microsoft.com/office/drawing/2014/main" val="3696748654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1246284249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152714800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528247535"/>
                    </a:ext>
                  </a:extLst>
                </a:gridCol>
                <a:gridCol w="638447">
                  <a:extLst>
                    <a:ext uri="{9D8B030D-6E8A-4147-A177-3AD203B41FA5}">
                      <a16:colId xmlns:a16="http://schemas.microsoft.com/office/drawing/2014/main" val="2540028411"/>
                    </a:ext>
                  </a:extLst>
                </a:gridCol>
              </a:tblGrid>
              <a:tr h="42377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2362480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649397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3660676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815549"/>
                  </a:ext>
                </a:extLst>
              </a:tr>
              <a:tr h="4296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7840781"/>
                  </a:ext>
                </a:extLst>
              </a:tr>
            </a:tbl>
          </a:graphicData>
        </a:graphic>
      </p:graphicFrame>
      <p:sp>
        <p:nvSpPr>
          <p:cNvPr id="15" name="Right Arrow 14">
            <a:extLst>
              <a:ext uri="{FF2B5EF4-FFF2-40B4-BE49-F238E27FC236}">
                <a16:creationId xmlns:a16="http://schemas.microsoft.com/office/drawing/2014/main" id="{0A5FAC53-5D6C-B047-BE7B-BC73BDBB0D7E}"/>
              </a:ext>
            </a:extLst>
          </p:cNvPr>
          <p:cNvSpPr/>
          <p:nvPr/>
        </p:nvSpPr>
        <p:spPr>
          <a:xfrm>
            <a:off x="3962400" y="4528457"/>
            <a:ext cx="805543" cy="32657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0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images as bag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564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Densely extract image patches from image</a:t>
            </a:r>
          </a:p>
          <a:p>
            <a:r>
              <a:rPr lang="en-US" dirty="0"/>
              <a:t>Compute SIFT vector for each patch</a:t>
            </a:r>
          </a:p>
          <a:p>
            <a:r>
              <a:rPr lang="en-US" dirty="0"/>
              <a:t>Assign each patch to a visual word</a:t>
            </a:r>
          </a:p>
          <a:p>
            <a:r>
              <a:rPr lang="en-US" dirty="0">
                <a:solidFill>
                  <a:srgbClr val="FF0000"/>
                </a:solidFill>
              </a:rPr>
              <a:t>Compute histogram of occurrence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70500" y="5391150"/>
            <a:ext cx="259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97500" y="5111751"/>
            <a:ext cx="10160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5499100" y="4794250"/>
            <a:ext cx="1397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5969000" y="4984750"/>
            <a:ext cx="127001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438900" y="4070350"/>
            <a:ext cx="114301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7353300" y="4984750"/>
            <a:ext cx="114301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ight Arrow 13"/>
          <p:cNvSpPr/>
          <p:nvPr/>
        </p:nvSpPr>
        <p:spPr>
          <a:xfrm>
            <a:off x="3705225" y="4730750"/>
            <a:ext cx="736600" cy="3302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DD6B79-6960-5B4B-BD32-C4854B6A1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6" y="4017282"/>
            <a:ext cx="2656609" cy="20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45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invariance?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parts appear in somewhat fixed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2" y="3009899"/>
            <a:ext cx="4125044" cy="2317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2914650"/>
            <a:ext cx="3152384" cy="2184517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952500" y="3496271"/>
            <a:ext cx="685800" cy="723900"/>
          </a:xfrm>
          <a:prstGeom prst="donut">
            <a:avLst>
              <a:gd name="adj" fmla="val 1384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536700" y="4344592"/>
            <a:ext cx="685800" cy="723900"/>
          </a:xfrm>
          <a:prstGeom prst="donut">
            <a:avLst>
              <a:gd name="adj" fmla="val 1384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458234" y="4168775"/>
            <a:ext cx="685800" cy="723900"/>
          </a:xfrm>
          <a:prstGeom prst="donut">
            <a:avLst>
              <a:gd name="adj" fmla="val 1384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911151" y="3307276"/>
            <a:ext cx="670750" cy="750374"/>
          </a:xfrm>
          <a:prstGeom prst="donut">
            <a:avLst>
              <a:gd name="adj" fmla="val 1384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1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Spatial pyramids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2565399"/>
            <a:ext cx="4125044" cy="2317751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4410434" y="2565399"/>
            <a:ext cx="0" cy="23177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3"/>
            <a:endCxn id="4" idx="1"/>
          </p:cNvCxnSpPr>
          <p:nvPr/>
        </p:nvCxnSpPr>
        <p:spPr>
          <a:xfrm flipH="1">
            <a:off x="2347912" y="3724274"/>
            <a:ext cx="41250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410" y="1852314"/>
            <a:ext cx="1780940" cy="1426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539" y="4479329"/>
            <a:ext cx="1780940" cy="1426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90" y="4479329"/>
            <a:ext cx="1780940" cy="1426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9" y="1876126"/>
            <a:ext cx="1780940" cy="142617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8983661">
            <a:off x="5853327" y="2715122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 rot="2221832">
            <a:off x="5834386" y="4322968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ight Arrow 15"/>
          <p:cNvSpPr/>
          <p:nvPr/>
        </p:nvSpPr>
        <p:spPr>
          <a:xfrm rot="8389280">
            <a:off x="2214924" y="4472686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ight Arrow 16"/>
          <p:cNvSpPr/>
          <p:nvPr/>
        </p:nvSpPr>
        <p:spPr>
          <a:xfrm rot="13203973">
            <a:off x="2215246" y="2746591"/>
            <a:ext cx="892411" cy="324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D5DD7-67F0-AF43-9FF5-71D8CB4A82E2}"/>
              </a:ext>
            </a:extLst>
          </p:cNvPr>
          <p:cNvSpPr txBox="1"/>
          <p:nvPr/>
        </p:nvSpPr>
        <p:spPr>
          <a:xfrm>
            <a:off x="2215647" y="1589314"/>
            <a:ext cx="451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 the image into four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separate histogram in each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Concatenate into a single feature vector</a:t>
            </a:r>
          </a:p>
        </p:txBody>
      </p:sp>
    </p:spTree>
    <p:extLst>
      <p:ext uri="{BB962C8B-B14F-4D97-AF65-F5344CB8AC3E}">
        <p14:creationId xmlns:p14="http://schemas.microsoft.com/office/powerpoint/2010/main" val="1164263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9965-731A-634B-B92D-62C7C84A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pipeline for recognition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9880B-2F4E-F44F-BE82-05A27D092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2353939" cy="132261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6D96624-6123-9740-AEC1-BC2C6DD8531F}"/>
              </a:ext>
            </a:extLst>
          </p:cNvPr>
          <p:cNvSpPr/>
          <p:nvPr/>
        </p:nvSpPr>
        <p:spPr>
          <a:xfrm>
            <a:off x="3526971" y="1796143"/>
            <a:ext cx="116477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image gradients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6C0B02-93BF-B947-B178-F6EC3183315E}"/>
              </a:ext>
            </a:extLst>
          </p:cNvPr>
          <p:cNvSpPr/>
          <p:nvPr/>
        </p:nvSpPr>
        <p:spPr>
          <a:xfrm>
            <a:off x="5129764" y="1796143"/>
            <a:ext cx="1347236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SIFT descriptors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BDC8E2-6ACF-6446-A674-DC7975D5155A}"/>
              </a:ext>
            </a:extLst>
          </p:cNvPr>
          <p:cNvSpPr/>
          <p:nvPr/>
        </p:nvSpPr>
        <p:spPr>
          <a:xfrm>
            <a:off x="6915021" y="1796143"/>
            <a:ext cx="1347236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Assign to k-means centers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C2254A-298F-554F-B45B-550171AC7644}"/>
              </a:ext>
            </a:extLst>
          </p:cNvPr>
          <p:cNvSpPr/>
          <p:nvPr/>
        </p:nvSpPr>
        <p:spPr>
          <a:xfrm>
            <a:off x="6915021" y="4386943"/>
            <a:ext cx="1347236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histogram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71EF6C1-FEAD-1D49-8210-326345F1584F}"/>
              </a:ext>
            </a:extLst>
          </p:cNvPr>
          <p:cNvSpPr/>
          <p:nvPr/>
        </p:nvSpPr>
        <p:spPr>
          <a:xfrm>
            <a:off x="4933821" y="4386943"/>
            <a:ext cx="1347236" cy="1143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classifier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E642BD0-6E94-954F-8BF5-8865707BEC19}"/>
              </a:ext>
            </a:extLst>
          </p:cNvPr>
          <p:cNvSpPr/>
          <p:nvPr/>
        </p:nvSpPr>
        <p:spPr>
          <a:xfrm>
            <a:off x="3088950" y="2209800"/>
            <a:ext cx="307393" cy="25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2175EA5-0E7F-3445-8341-CF36D8D1B00B}"/>
              </a:ext>
            </a:extLst>
          </p:cNvPr>
          <p:cNvSpPr/>
          <p:nvPr/>
        </p:nvSpPr>
        <p:spPr>
          <a:xfrm>
            <a:off x="4757057" y="2242457"/>
            <a:ext cx="307393" cy="25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3BFF8C34-B108-9649-8BB6-F33CBFB20FB2}"/>
              </a:ext>
            </a:extLst>
          </p:cNvPr>
          <p:cNvSpPr/>
          <p:nvPr/>
        </p:nvSpPr>
        <p:spPr>
          <a:xfrm>
            <a:off x="6542314" y="2242457"/>
            <a:ext cx="307393" cy="25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D154EC2-B618-D54D-89F7-C5BFE4278AE6}"/>
              </a:ext>
            </a:extLst>
          </p:cNvPr>
          <p:cNvSpPr/>
          <p:nvPr/>
        </p:nvSpPr>
        <p:spPr>
          <a:xfrm rot="5400000">
            <a:off x="7253254" y="3541227"/>
            <a:ext cx="670768" cy="243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680FEB2-C79B-3645-A464-97FC73538F98}"/>
              </a:ext>
            </a:extLst>
          </p:cNvPr>
          <p:cNvSpPr/>
          <p:nvPr/>
        </p:nvSpPr>
        <p:spPr>
          <a:xfrm rot="10800000">
            <a:off x="6444342" y="4936671"/>
            <a:ext cx="307393" cy="25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608F6B6-F70C-1C4F-B2A2-0A92EA9AA5F6}"/>
              </a:ext>
            </a:extLst>
          </p:cNvPr>
          <p:cNvSpPr/>
          <p:nvPr/>
        </p:nvSpPr>
        <p:spPr>
          <a:xfrm rot="10800000">
            <a:off x="4419600" y="4833257"/>
            <a:ext cx="307393" cy="25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E298C2-3AFF-8E42-91F8-00668BD2D94D}"/>
              </a:ext>
            </a:extLst>
          </p:cNvPr>
          <p:cNvSpPr txBox="1"/>
          <p:nvPr/>
        </p:nvSpPr>
        <p:spPr>
          <a:xfrm>
            <a:off x="2623457" y="474617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Horse</a:t>
            </a:r>
          </a:p>
        </p:txBody>
      </p:sp>
    </p:spTree>
    <p:extLst>
      <p:ext uri="{BB962C8B-B14F-4D97-AF65-F5344CB8AC3E}">
        <p14:creationId xmlns:p14="http://schemas.microsoft.com/office/powerpoint/2010/main" val="3524516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 on pixels are bad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4943022"/>
            <a:ext cx="7886700" cy="1102122"/>
          </a:xfrm>
        </p:spPr>
        <p:txBody>
          <a:bodyPr/>
          <a:lstStyle/>
          <a:p>
            <a:r>
              <a:rPr lang="en-US" dirty="0"/>
              <a:t>Solution 1: Better feature vectors</a:t>
            </a:r>
          </a:p>
          <a:p>
            <a:r>
              <a:rPr lang="en-US" dirty="0">
                <a:solidFill>
                  <a:srgbClr val="FF0000"/>
                </a:solidFill>
              </a:rPr>
              <a:t>Solution 2: Non-linear classifiers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151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63902" y="2019300"/>
          <a:ext cx="2565400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02400" y="2019300"/>
          <a:ext cx="2457452" cy="2051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93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3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BB7E2F9-F5EF-6E4A-951B-29D3B698C136}"/>
              </a:ext>
            </a:extLst>
          </p:cNvPr>
          <p:cNvCxnSpPr/>
          <p:nvPr/>
        </p:nvCxnSpPr>
        <p:spPr>
          <a:xfrm flipV="1">
            <a:off x="4593771" y="2590803"/>
            <a:ext cx="3048004" cy="2819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AE5F3E14-EDCD-074A-95FE-B602EC7C6861}"/>
              </a:ext>
            </a:extLst>
          </p:cNvPr>
          <p:cNvSpPr/>
          <p:nvPr/>
        </p:nvSpPr>
        <p:spPr>
          <a:xfrm>
            <a:off x="4593771" y="2612571"/>
            <a:ext cx="3048000" cy="2775858"/>
          </a:xfrm>
          <a:custGeom>
            <a:avLst/>
            <a:gdLst>
              <a:gd name="connsiteX0" fmla="*/ 0 w 3048000"/>
              <a:gd name="connsiteY0" fmla="*/ 2775858 h 2775858"/>
              <a:gd name="connsiteX1" fmla="*/ 0 w 3048000"/>
              <a:gd name="connsiteY1" fmla="*/ 239486 h 2775858"/>
              <a:gd name="connsiteX2" fmla="*/ 3048000 w 3048000"/>
              <a:gd name="connsiteY2" fmla="*/ 0 h 2775858"/>
              <a:gd name="connsiteX3" fmla="*/ 0 w 3048000"/>
              <a:gd name="connsiteY3" fmla="*/ 2775858 h 277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775858">
                <a:moveTo>
                  <a:pt x="0" y="2775858"/>
                </a:moveTo>
                <a:lnTo>
                  <a:pt x="0" y="239486"/>
                </a:lnTo>
                <a:lnTo>
                  <a:pt x="3048000" y="0"/>
                </a:lnTo>
                <a:lnTo>
                  <a:pt x="0" y="2775858"/>
                </a:lnTo>
                <a:close/>
              </a:path>
            </a:pathLst>
          </a:custGeom>
          <a:solidFill>
            <a:srgbClr val="0070C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14814D1-14DE-714B-B650-8489120B8085}"/>
              </a:ext>
            </a:extLst>
          </p:cNvPr>
          <p:cNvSpPr/>
          <p:nvPr/>
        </p:nvSpPr>
        <p:spPr>
          <a:xfrm>
            <a:off x="4593771" y="2623457"/>
            <a:ext cx="3429000" cy="3396343"/>
          </a:xfrm>
          <a:custGeom>
            <a:avLst/>
            <a:gdLst>
              <a:gd name="connsiteX0" fmla="*/ 10886 w 3429000"/>
              <a:gd name="connsiteY0" fmla="*/ 2797629 h 3396343"/>
              <a:gd name="connsiteX1" fmla="*/ 0 w 3429000"/>
              <a:gd name="connsiteY1" fmla="*/ 3396343 h 3396343"/>
              <a:gd name="connsiteX2" fmla="*/ 3429000 w 3429000"/>
              <a:gd name="connsiteY2" fmla="*/ 3396343 h 3396343"/>
              <a:gd name="connsiteX3" fmla="*/ 2993572 w 3429000"/>
              <a:gd name="connsiteY3" fmla="*/ 0 h 3396343"/>
              <a:gd name="connsiteX4" fmla="*/ 10886 w 3429000"/>
              <a:gd name="connsiteY4" fmla="*/ 2797629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3396343">
                <a:moveTo>
                  <a:pt x="10886" y="2797629"/>
                </a:moveTo>
                <a:lnTo>
                  <a:pt x="0" y="3396343"/>
                </a:lnTo>
                <a:lnTo>
                  <a:pt x="3429000" y="3396343"/>
                </a:lnTo>
                <a:lnTo>
                  <a:pt x="2993572" y="0"/>
                </a:lnTo>
                <a:lnTo>
                  <a:pt x="10886" y="2797629"/>
                </a:lnTo>
                <a:close/>
              </a:path>
            </a:pathLst>
          </a:custGeom>
          <a:solidFill>
            <a:srgbClr val="FF00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Callout 7"/>
          <p:cNvSpPr/>
          <p:nvPr/>
        </p:nvSpPr>
        <p:spPr>
          <a:xfrm>
            <a:off x="4660900" y="3486150"/>
            <a:ext cx="2482850" cy="1244600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Callout 6"/>
          <p:cNvSpPr/>
          <p:nvPr/>
        </p:nvSpPr>
        <p:spPr>
          <a:xfrm>
            <a:off x="3162301" y="3486151"/>
            <a:ext cx="1168400" cy="1244600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613150"/>
            <a:ext cx="5143500" cy="41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473075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Training error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1563" y="4730750"/>
            <a:ext cx="204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Generalization error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2" y="2245283"/>
            <a:ext cx="3692525" cy="369253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38552"/>
            <a:ext cx="4562475" cy="9525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070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1DE7AE2-27D8-A543-9F72-888DEAE32401}"/>
              </a:ext>
            </a:extLst>
          </p:cNvPr>
          <p:cNvSpPr/>
          <p:nvPr/>
        </p:nvSpPr>
        <p:spPr>
          <a:xfrm>
            <a:off x="4593771" y="2264229"/>
            <a:ext cx="2710543" cy="2590800"/>
          </a:xfrm>
          <a:custGeom>
            <a:avLst/>
            <a:gdLst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197429 w 2710543"/>
              <a:gd name="connsiteY3" fmla="*/ 1382485 h 2590800"/>
              <a:gd name="connsiteX4" fmla="*/ 1317172 w 2710543"/>
              <a:gd name="connsiteY4" fmla="*/ 979714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458686 w 2710543"/>
              <a:gd name="connsiteY3" fmla="*/ 1393371 h 2590800"/>
              <a:gd name="connsiteX4" fmla="*/ 1317172 w 2710543"/>
              <a:gd name="connsiteY4" fmla="*/ 979714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  <a:gd name="connsiteX0" fmla="*/ 10886 w 2710543"/>
              <a:gd name="connsiteY0" fmla="*/ 2579914 h 2590800"/>
              <a:gd name="connsiteX1" fmla="*/ 685800 w 2710543"/>
              <a:gd name="connsiteY1" fmla="*/ 2590800 h 2590800"/>
              <a:gd name="connsiteX2" fmla="*/ 1404258 w 2710543"/>
              <a:gd name="connsiteY2" fmla="*/ 2002971 h 2590800"/>
              <a:gd name="connsiteX3" fmla="*/ 1458686 w 2710543"/>
              <a:gd name="connsiteY3" fmla="*/ 1393371 h 2590800"/>
              <a:gd name="connsiteX4" fmla="*/ 1752601 w 2710543"/>
              <a:gd name="connsiteY4" fmla="*/ 957943 h 2590800"/>
              <a:gd name="connsiteX5" fmla="*/ 2710543 w 2710543"/>
              <a:gd name="connsiteY5" fmla="*/ 0 h 2590800"/>
              <a:gd name="connsiteX6" fmla="*/ 0 w 2710543"/>
              <a:gd name="connsiteY6" fmla="*/ 272142 h 2590800"/>
              <a:gd name="connsiteX7" fmla="*/ 10886 w 2710543"/>
              <a:gd name="connsiteY7" fmla="*/ 2579914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0543" h="2590800">
                <a:moveTo>
                  <a:pt x="10886" y="2579914"/>
                </a:moveTo>
                <a:lnTo>
                  <a:pt x="685800" y="2590800"/>
                </a:lnTo>
                <a:lnTo>
                  <a:pt x="1404258" y="2002971"/>
                </a:lnTo>
                <a:lnTo>
                  <a:pt x="1458686" y="1393371"/>
                </a:lnTo>
                <a:lnTo>
                  <a:pt x="1752601" y="957943"/>
                </a:lnTo>
                <a:lnTo>
                  <a:pt x="2710543" y="0"/>
                </a:lnTo>
                <a:lnTo>
                  <a:pt x="0" y="272142"/>
                </a:lnTo>
                <a:cubicBezTo>
                  <a:pt x="3629" y="1048656"/>
                  <a:pt x="7257" y="1825171"/>
                  <a:pt x="10886" y="2579914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F9AF832-DA4B-844E-AD53-57B80E794D17}"/>
              </a:ext>
            </a:extLst>
          </p:cNvPr>
          <p:cNvSpPr/>
          <p:nvPr/>
        </p:nvSpPr>
        <p:spPr>
          <a:xfrm>
            <a:off x="6074229" y="4408714"/>
            <a:ext cx="2220685" cy="1611086"/>
          </a:xfrm>
          <a:custGeom>
            <a:avLst/>
            <a:gdLst>
              <a:gd name="connsiteX0" fmla="*/ 0 w 2220685"/>
              <a:gd name="connsiteY0" fmla="*/ 1600200 h 1611086"/>
              <a:gd name="connsiteX1" fmla="*/ 141514 w 2220685"/>
              <a:gd name="connsiteY1" fmla="*/ 228600 h 1611086"/>
              <a:gd name="connsiteX2" fmla="*/ 2220685 w 2220685"/>
              <a:gd name="connsiteY2" fmla="*/ 0 h 1611086"/>
              <a:gd name="connsiteX3" fmla="*/ 2133600 w 2220685"/>
              <a:gd name="connsiteY3" fmla="*/ 1611086 h 1611086"/>
              <a:gd name="connsiteX4" fmla="*/ 0 w 2220685"/>
              <a:gd name="connsiteY4" fmla="*/ 160020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685" h="1611086">
                <a:moveTo>
                  <a:pt x="0" y="1600200"/>
                </a:moveTo>
                <a:lnTo>
                  <a:pt x="141514" y="228600"/>
                </a:lnTo>
                <a:lnTo>
                  <a:pt x="2220685" y="0"/>
                </a:lnTo>
                <a:lnTo>
                  <a:pt x="2133600" y="1611086"/>
                </a:lnTo>
                <a:lnTo>
                  <a:pt x="0" y="1600200"/>
                </a:lnTo>
                <a:close/>
              </a:path>
            </a:pathLst>
          </a:cu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83B25D4-5747-E649-B1A7-08FD8E800571}"/>
              </a:ext>
            </a:extLst>
          </p:cNvPr>
          <p:cNvSpPr/>
          <p:nvPr/>
        </p:nvSpPr>
        <p:spPr>
          <a:xfrm>
            <a:off x="4593771" y="2286000"/>
            <a:ext cx="3701143" cy="3755571"/>
          </a:xfrm>
          <a:custGeom>
            <a:avLst/>
            <a:gdLst>
              <a:gd name="connsiteX0" fmla="*/ 10886 w 3701143"/>
              <a:gd name="connsiteY0" fmla="*/ 2558143 h 3755571"/>
              <a:gd name="connsiteX1" fmla="*/ 0 w 3701143"/>
              <a:gd name="connsiteY1" fmla="*/ 3755571 h 3755571"/>
              <a:gd name="connsiteX2" fmla="*/ 1480458 w 3701143"/>
              <a:gd name="connsiteY2" fmla="*/ 3712029 h 3755571"/>
              <a:gd name="connsiteX3" fmla="*/ 1621972 w 3701143"/>
              <a:gd name="connsiteY3" fmla="*/ 2362200 h 3755571"/>
              <a:gd name="connsiteX4" fmla="*/ 3701143 w 3701143"/>
              <a:gd name="connsiteY4" fmla="*/ 2133600 h 3755571"/>
              <a:gd name="connsiteX5" fmla="*/ 2710543 w 3701143"/>
              <a:gd name="connsiteY5" fmla="*/ 0 h 3755571"/>
              <a:gd name="connsiteX6" fmla="*/ 1752600 w 3701143"/>
              <a:gd name="connsiteY6" fmla="*/ 947057 h 3755571"/>
              <a:gd name="connsiteX7" fmla="*/ 1469572 w 3701143"/>
              <a:gd name="connsiteY7" fmla="*/ 1371600 h 3755571"/>
              <a:gd name="connsiteX8" fmla="*/ 1404258 w 3701143"/>
              <a:gd name="connsiteY8" fmla="*/ 1992086 h 3755571"/>
              <a:gd name="connsiteX9" fmla="*/ 674915 w 3701143"/>
              <a:gd name="connsiteY9" fmla="*/ 2569029 h 3755571"/>
              <a:gd name="connsiteX10" fmla="*/ 10886 w 3701143"/>
              <a:gd name="connsiteY10" fmla="*/ 2558143 h 375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1143" h="3755571">
                <a:moveTo>
                  <a:pt x="10886" y="2558143"/>
                </a:moveTo>
                <a:cubicBezTo>
                  <a:pt x="7257" y="2957286"/>
                  <a:pt x="3629" y="3356428"/>
                  <a:pt x="0" y="3755571"/>
                </a:cubicBezTo>
                <a:lnTo>
                  <a:pt x="1480458" y="3712029"/>
                </a:lnTo>
                <a:lnTo>
                  <a:pt x="1621972" y="2362200"/>
                </a:lnTo>
                <a:lnTo>
                  <a:pt x="3701143" y="2133600"/>
                </a:lnTo>
                <a:lnTo>
                  <a:pt x="2710543" y="0"/>
                </a:lnTo>
                <a:lnTo>
                  <a:pt x="1752600" y="947057"/>
                </a:lnTo>
                <a:lnTo>
                  <a:pt x="1469572" y="1371600"/>
                </a:lnTo>
                <a:lnTo>
                  <a:pt x="1404258" y="1992086"/>
                </a:lnTo>
                <a:lnTo>
                  <a:pt x="674915" y="2569029"/>
                </a:lnTo>
                <a:lnTo>
                  <a:pt x="10886" y="2558143"/>
                </a:lnTo>
                <a:close/>
              </a:path>
            </a:pathLst>
          </a:cu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9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823605" cy="4351338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pPr lvl="1"/>
            <a:r>
              <a:rPr lang="en-US" dirty="0"/>
              <a:t>Decision tree: series of if-then-else statements on different features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0DD1EC-6D33-C047-8CD4-81D39D29E5B5}"/>
              </a:ext>
            </a:extLst>
          </p:cNvPr>
          <p:cNvSpPr/>
          <p:nvPr/>
        </p:nvSpPr>
        <p:spPr>
          <a:xfrm>
            <a:off x="4593771" y="2536371"/>
            <a:ext cx="1480458" cy="2188029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15C16A-DB7F-B74E-8ED2-699312AE9FBB}"/>
              </a:ext>
            </a:extLst>
          </p:cNvPr>
          <p:cNvSpPr/>
          <p:nvPr/>
        </p:nvSpPr>
        <p:spPr>
          <a:xfrm>
            <a:off x="6085112" y="4724400"/>
            <a:ext cx="1480458" cy="128451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D544DB-71CB-0846-8DD9-911BDE014167}"/>
              </a:ext>
            </a:extLst>
          </p:cNvPr>
          <p:cNvSpPr/>
          <p:nvPr/>
        </p:nvSpPr>
        <p:spPr>
          <a:xfrm>
            <a:off x="6074228" y="2522081"/>
            <a:ext cx="1491342" cy="2202318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ECFA2E-62FB-E847-A1E1-B35D7AC8621C}"/>
              </a:ext>
            </a:extLst>
          </p:cNvPr>
          <p:cNvSpPr/>
          <p:nvPr/>
        </p:nvSpPr>
        <p:spPr>
          <a:xfrm>
            <a:off x="4604655" y="4724400"/>
            <a:ext cx="1480458" cy="1284514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63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C22B-F16C-7B46-9741-E64672040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2FFB2-1D60-4742-9969-ED6A58D8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3823605" cy="5032375"/>
          </a:xfrm>
        </p:spPr>
        <p:txBody>
          <a:bodyPr/>
          <a:lstStyle/>
          <a:p>
            <a:r>
              <a:rPr lang="en-US" dirty="0"/>
              <a:t>Suppose we have a feature vector for every image</a:t>
            </a:r>
          </a:p>
          <a:p>
            <a:pPr lvl="1"/>
            <a:r>
              <a:rPr lang="en-US" dirty="0"/>
              <a:t>Linear classifier</a:t>
            </a:r>
          </a:p>
          <a:p>
            <a:pPr lvl="1"/>
            <a:r>
              <a:rPr lang="en-US" dirty="0"/>
              <a:t>Nearest neighbor: assign each point the label of the nearest neighbor</a:t>
            </a:r>
          </a:p>
          <a:p>
            <a:pPr lvl="1"/>
            <a:r>
              <a:rPr lang="en-US" dirty="0"/>
              <a:t>Decision tree: series of if-then-else statements on different features</a:t>
            </a:r>
          </a:p>
          <a:p>
            <a:pPr lvl="1"/>
            <a:r>
              <a:rPr lang="en-US" dirty="0"/>
              <a:t>Neural networks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E950D4-7744-1D43-9184-8C194B995056}"/>
              </a:ext>
            </a:extLst>
          </p:cNvPr>
          <p:cNvCxnSpPr/>
          <p:nvPr/>
        </p:nvCxnSpPr>
        <p:spPr>
          <a:xfrm>
            <a:off x="4593771" y="2536371"/>
            <a:ext cx="0" cy="347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3D75B2-258B-BA4B-BC1B-D8595EEF2A9E}"/>
              </a:ext>
            </a:extLst>
          </p:cNvPr>
          <p:cNvCxnSpPr>
            <a:cxnSpLocks/>
          </p:cNvCxnSpPr>
          <p:nvPr/>
        </p:nvCxnSpPr>
        <p:spPr>
          <a:xfrm flipH="1">
            <a:off x="4593771" y="6008914"/>
            <a:ext cx="4397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58F3A1E-D4C5-5547-88B5-399E7139F40E}"/>
              </a:ext>
            </a:extLst>
          </p:cNvPr>
          <p:cNvSpPr/>
          <p:nvPr/>
        </p:nvSpPr>
        <p:spPr>
          <a:xfrm>
            <a:off x="4920344" y="35487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120AC3-A9AD-F944-8A78-60B3BA6D4A54}"/>
              </a:ext>
            </a:extLst>
          </p:cNvPr>
          <p:cNvSpPr/>
          <p:nvPr/>
        </p:nvSpPr>
        <p:spPr>
          <a:xfrm>
            <a:off x="5072744" y="3701142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4CF5206-3850-C142-89D3-F1BD4B7C6449}"/>
              </a:ext>
            </a:extLst>
          </p:cNvPr>
          <p:cNvSpPr/>
          <p:nvPr/>
        </p:nvSpPr>
        <p:spPr>
          <a:xfrm>
            <a:off x="5225144" y="3428998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796533-D3E8-9245-92A3-0050420901EA}"/>
              </a:ext>
            </a:extLst>
          </p:cNvPr>
          <p:cNvSpPr/>
          <p:nvPr/>
        </p:nvSpPr>
        <p:spPr>
          <a:xfrm>
            <a:off x="4985657" y="41474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F45373-5BDB-554A-8AE7-BEFC1ED7EC3D}"/>
              </a:ext>
            </a:extLst>
          </p:cNvPr>
          <p:cNvSpPr/>
          <p:nvPr/>
        </p:nvSpPr>
        <p:spPr>
          <a:xfrm>
            <a:off x="5279571" y="4299856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5BFFC1-0FFA-B644-B55F-42463153117B}"/>
              </a:ext>
            </a:extLst>
          </p:cNvPr>
          <p:cNvSpPr/>
          <p:nvPr/>
        </p:nvSpPr>
        <p:spPr>
          <a:xfrm>
            <a:off x="6531429" y="3755570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30D60D-293F-9D4E-9E84-CEC7FAC9C2E5}"/>
              </a:ext>
            </a:extLst>
          </p:cNvPr>
          <p:cNvSpPr/>
          <p:nvPr/>
        </p:nvSpPr>
        <p:spPr>
          <a:xfrm>
            <a:off x="6683829" y="3962399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7442FF-DE94-0F43-A6B9-F3C6AF86256A}"/>
              </a:ext>
            </a:extLst>
          </p:cNvPr>
          <p:cNvSpPr/>
          <p:nvPr/>
        </p:nvSpPr>
        <p:spPr>
          <a:xfrm>
            <a:off x="6836229" y="348342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6F51E-BA2E-6A49-8ACC-2CBB6671AC1E}"/>
              </a:ext>
            </a:extLst>
          </p:cNvPr>
          <p:cNvSpPr/>
          <p:nvPr/>
        </p:nvSpPr>
        <p:spPr>
          <a:xfrm>
            <a:off x="6988629" y="3744687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88D0393-0140-D640-92A2-647458F9D516}"/>
              </a:ext>
            </a:extLst>
          </p:cNvPr>
          <p:cNvSpPr/>
          <p:nvPr/>
        </p:nvSpPr>
        <p:spPr>
          <a:xfrm>
            <a:off x="7130143" y="5007433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D34760-5382-9542-B097-27CFD7F2636C}"/>
              </a:ext>
            </a:extLst>
          </p:cNvPr>
          <p:cNvSpPr/>
          <p:nvPr/>
        </p:nvSpPr>
        <p:spPr>
          <a:xfrm>
            <a:off x="7282543" y="52033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42E72F3-83D8-6B4A-B064-96F3D9D2EC97}"/>
              </a:ext>
            </a:extLst>
          </p:cNvPr>
          <p:cNvSpPr/>
          <p:nvPr/>
        </p:nvSpPr>
        <p:spPr>
          <a:xfrm>
            <a:off x="6999513" y="5355777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1BBC49-1C7B-5D4F-8842-EC04F564393C}"/>
              </a:ext>
            </a:extLst>
          </p:cNvPr>
          <p:cNvSpPr/>
          <p:nvPr/>
        </p:nvSpPr>
        <p:spPr>
          <a:xfrm>
            <a:off x="6857999" y="5138061"/>
            <a:ext cx="130628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2682F06-D1DD-4B49-82E0-ADF335B75ED8}"/>
              </a:ext>
            </a:extLst>
          </p:cNvPr>
          <p:cNvSpPr/>
          <p:nvPr/>
        </p:nvSpPr>
        <p:spPr>
          <a:xfrm>
            <a:off x="5018312" y="52904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E1C3F4-8AEA-D14E-9CBE-DD076B410FFD}"/>
              </a:ext>
            </a:extLst>
          </p:cNvPr>
          <p:cNvSpPr/>
          <p:nvPr/>
        </p:nvSpPr>
        <p:spPr>
          <a:xfrm>
            <a:off x="5170712" y="5442861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2B2AA7-01E0-A149-936D-16EF2EFA5268}"/>
              </a:ext>
            </a:extLst>
          </p:cNvPr>
          <p:cNvSpPr/>
          <p:nvPr/>
        </p:nvSpPr>
        <p:spPr>
          <a:xfrm>
            <a:off x="5323112" y="5279574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68F39-3EFD-424F-8823-989F3D38825E}"/>
              </a:ext>
            </a:extLst>
          </p:cNvPr>
          <p:cNvSpPr/>
          <p:nvPr/>
        </p:nvSpPr>
        <p:spPr>
          <a:xfrm>
            <a:off x="5475512" y="5040088"/>
            <a:ext cx="130628" cy="1306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we are overfitting?</a:t>
            </a:r>
          </a:p>
          <a:p>
            <a:pPr lvl="1"/>
            <a:r>
              <a:rPr lang="en-US" dirty="0"/>
              <a:t>Use a </a:t>
            </a:r>
            <a:r>
              <a:rPr lang="en-US" i="1" dirty="0"/>
              <a:t>held-out </a:t>
            </a:r>
            <a:r>
              <a:rPr lang="en-US" dirty="0"/>
              <a:t>“validation set”</a:t>
            </a:r>
          </a:p>
          <a:p>
            <a:pPr lvl="1"/>
            <a:r>
              <a:rPr lang="en-US" dirty="0"/>
              <a:t>To be an unbiased sample, must be completely </a:t>
            </a:r>
            <a:r>
              <a:rPr lang="en-US" i="1" dirty="0"/>
              <a:t>unseen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8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Variance of empirical risk inversely proportional to size of S</a:t>
            </a:r>
          </a:p>
          <a:p>
            <a:pPr lvl="1"/>
            <a:r>
              <a:rPr lang="en-US" dirty="0"/>
              <a:t>Choose very large S!</a:t>
            </a:r>
          </a:p>
          <a:p>
            <a:pPr lvl="1"/>
            <a:endParaRPr lang="en-US" dirty="0"/>
          </a:p>
          <a:p>
            <a:r>
              <a:rPr lang="en-US" i="1" dirty="0"/>
              <a:t>Larger</a:t>
            </a:r>
            <a:r>
              <a:rPr lang="en-US" dirty="0"/>
              <a:t> the hypothesis class H, </a:t>
            </a:r>
            <a:r>
              <a:rPr lang="en-US" i="1" dirty="0"/>
              <a:t>Higher </a:t>
            </a:r>
            <a:r>
              <a:rPr lang="en-US" dirty="0"/>
              <a:t>the chance of hitting bad hypotheses with low training error and high generalization error</a:t>
            </a:r>
          </a:p>
          <a:p>
            <a:pPr lvl="1"/>
            <a:r>
              <a:rPr lang="en-US" dirty="0"/>
              <a:t>Choose small H!</a:t>
            </a:r>
          </a:p>
          <a:p>
            <a:pPr lvl="1"/>
            <a:endParaRPr lang="en-US" dirty="0"/>
          </a:p>
          <a:p>
            <a:r>
              <a:rPr lang="en-US" dirty="0"/>
              <a:t>For many models, can </a:t>
            </a:r>
            <a:r>
              <a:rPr lang="en-US" i="1" dirty="0"/>
              <a:t>bound </a:t>
            </a:r>
            <a:r>
              <a:rPr lang="en-US" dirty="0"/>
              <a:t>generalization error using some property of parameters</a:t>
            </a:r>
          </a:p>
          <a:p>
            <a:pPr lvl="1"/>
            <a:r>
              <a:rPr lang="en-US" dirty="0"/>
              <a:t>Regularize during optimization!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. L2 regularization</a:t>
            </a:r>
          </a:p>
        </p:txBody>
      </p:sp>
    </p:spTree>
    <p:extLst>
      <p:ext uri="{BB962C8B-B14F-4D97-AF65-F5344CB8AC3E}">
        <p14:creationId xmlns:p14="http://schemas.microsoft.com/office/powerpoint/2010/main" val="26324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40E6-FB8A-3749-8310-EF29C620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size of the hypothesis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F3D89-365D-C644-A6D9-95241A7EE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How many parameters (</a:t>
                </a:r>
                <a:r>
                  <a:rPr lang="en-US" b="1" dirty="0"/>
                  <a:t>w, </a:t>
                </a:r>
                <a:r>
                  <a:rPr lang="en-US" dirty="0"/>
                  <a:t>b) are there to find?</a:t>
                </a:r>
              </a:p>
              <a:p>
                <a:r>
                  <a:rPr lang="en-US" dirty="0"/>
                  <a:t>Depends on dimensionality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Large dimensionality = large number of parameters = more chance of overfitting</a:t>
                </a:r>
              </a:p>
              <a:p>
                <a:r>
                  <a:rPr lang="en-US" dirty="0"/>
                  <a:t>Rule of thumb: size of training set should be at least 10x number of parameters</a:t>
                </a:r>
              </a:p>
              <a:p>
                <a:r>
                  <a:rPr lang="en-US" dirty="0"/>
                  <a:t>Often training sets are much smaller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3F3D89-365D-C644-A6D9-95241A7EE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r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5BBF589-3D2E-2340-817D-11D97D31E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992" y="1825625"/>
            <a:ext cx="4550152" cy="4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3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FCDC-7946-0849-9691-2C48980B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6499A-CD82-E84C-80E1-944B84129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objective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objective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does this help?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F9A4E-818D-144D-B76F-007710A36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565" y="2307713"/>
            <a:ext cx="3195512" cy="883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52C49E-212A-0F4B-A30B-895110934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38813"/>
            <a:ext cx="3906157" cy="77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0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FD6-B300-3746-AC5A-10F5C694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EBC5-E72D-9E47-85AB-3D6EEE170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Ensures classifier does not weigh any one feature too highly</a:t>
            </a:r>
          </a:p>
          <a:p>
            <a:r>
              <a:rPr lang="en-US" dirty="0"/>
              <a:t>Makes sure classifier scores </a:t>
            </a:r>
            <a:r>
              <a:rPr lang="en-US" i="1" dirty="0"/>
              <a:t>vary slowly </a:t>
            </a:r>
            <a:r>
              <a:rPr lang="en-US" dirty="0"/>
              <a:t>when image changes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Prevents “crazy hypotheses” that are unlikely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F1DF3-ED86-D948-B6C0-1AD56025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37991"/>
            <a:ext cx="3906157" cy="775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6133B-734D-8641-934C-29D560368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3" y="4368986"/>
            <a:ext cx="5875047" cy="33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5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1211</Words>
  <Application>Microsoft Macintosh PowerPoint</Application>
  <PresentationFormat>On-screen Show (4:3)</PresentationFormat>
  <Paragraphs>234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Mangal</vt:lpstr>
      <vt:lpstr>Wingdings</vt:lpstr>
      <vt:lpstr>Office Theme</vt:lpstr>
      <vt:lpstr>PowerPoint Presentation</vt:lpstr>
      <vt:lpstr>General recipe</vt:lpstr>
      <vt:lpstr>Risk</vt:lpstr>
      <vt:lpstr>Generalization</vt:lpstr>
      <vt:lpstr>Controlling generalization error</vt:lpstr>
      <vt:lpstr>Controlling generalization error</vt:lpstr>
      <vt:lpstr>Controlling the size of the hypothesis class</vt:lpstr>
      <vt:lpstr>Regularization</vt:lpstr>
      <vt:lpstr>Regularization</vt:lpstr>
      <vt:lpstr>Generalization error and priors</vt:lpstr>
      <vt:lpstr>Bias and variance</vt:lpstr>
      <vt:lpstr>Bias and variance</vt:lpstr>
      <vt:lpstr>Putting it all together</vt:lpstr>
      <vt:lpstr>Putting it all together</vt:lpstr>
      <vt:lpstr>Loss functions and hypothesis classes</vt:lpstr>
      <vt:lpstr>Back to images</vt:lpstr>
      <vt:lpstr>Linear classifiers on pixels are bad</vt:lpstr>
      <vt:lpstr>Better feature vectors</vt:lpstr>
      <vt:lpstr>SIFT</vt:lpstr>
      <vt:lpstr>The SIFT descriptor</vt:lpstr>
      <vt:lpstr>Same but different: HOG</vt:lpstr>
      <vt:lpstr>Invariance to large deformations</vt:lpstr>
      <vt:lpstr>Invariance to large deformations</vt:lpstr>
      <vt:lpstr>Bags of words</vt:lpstr>
      <vt:lpstr>Bags of visual words</vt:lpstr>
      <vt:lpstr>What should be visual words?</vt:lpstr>
      <vt:lpstr>What should be visual words?</vt:lpstr>
      <vt:lpstr>What should be visual words?</vt:lpstr>
      <vt:lpstr>What should be visual words?</vt:lpstr>
      <vt:lpstr>Identifying the words in an image</vt:lpstr>
      <vt:lpstr>Identifying the words in an image</vt:lpstr>
      <vt:lpstr>Identifying the words in an image</vt:lpstr>
      <vt:lpstr>Encoding images as bag of words</vt:lpstr>
      <vt:lpstr>Too much invariance?</vt:lpstr>
      <vt:lpstr>Idea: Spatial pyramids</vt:lpstr>
      <vt:lpstr>A pipeline for recognition</vt:lpstr>
      <vt:lpstr>Linear classifiers on pixels are bad</vt:lpstr>
      <vt:lpstr>Non-linear classifiers</vt:lpstr>
      <vt:lpstr>Non-linear classifiers</vt:lpstr>
      <vt:lpstr>Non-linear classifiers</vt:lpstr>
      <vt:lpstr>Non-linear classifiers</vt:lpstr>
      <vt:lpstr>Non-linear classifiers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4</cp:revision>
  <dcterms:created xsi:type="dcterms:W3CDTF">2018-04-20T13:33:33Z</dcterms:created>
  <dcterms:modified xsi:type="dcterms:W3CDTF">2018-04-20T16:56:51Z</dcterms:modified>
</cp:coreProperties>
</file>