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5"/>
  </p:notesMasterIdLst>
  <p:sldIdLst>
    <p:sldId id="356" r:id="rId2"/>
    <p:sldId id="351" r:id="rId3"/>
    <p:sldId id="357" r:id="rId4"/>
    <p:sldId id="358" r:id="rId5"/>
    <p:sldId id="359" r:id="rId6"/>
    <p:sldId id="295" r:id="rId7"/>
    <p:sldId id="296" r:id="rId8"/>
    <p:sldId id="297" r:id="rId9"/>
    <p:sldId id="298" r:id="rId10"/>
    <p:sldId id="339" r:id="rId11"/>
    <p:sldId id="301" r:id="rId12"/>
    <p:sldId id="302" r:id="rId13"/>
    <p:sldId id="340" r:id="rId14"/>
    <p:sldId id="341" r:id="rId15"/>
    <p:sldId id="305" r:id="rId16"/>
    <p:sldId id="256" r:id="rId17"/>
    <p:sldId id="257" r:id="rId18"/>
    <p:sldId id="258" r:id="rId19"/>
    <p:sldId id="259" r:id="rId20"/>
    <p:sldId id="260" r:id="rId21"/>
    <p:sldId id="273" r:id="rId22"/>
    <p:sldId id="274" r:id="rId23"/>
    <p:sldId id="275" r:id="rId24"/>
    <p:sldId id="276" r:id="rId25"/>
    <p:sldId id="266" r:id="rId26"/>
    <p:sldId id="271" r:id="rId27"/>
    <p:sldId id="267" r:id="rId28"/>
    <p:sldId id="268" r:id="rId29"/>
    <p:sldId id="270" r:id="rId30"/>
    <p:sldId id="272" r:id="rId31"/>
    <p:sldId id="331" r:id="rId32"/>
    <p:sldId id="332" r:id="rId33"/>
    <p:sldId id="263" r:id="rId34"/>
    <p:sldId id="278" r:id="rId35"/>
    <p:sldId id="279" r:id="rId36"/>
    <p:sldId id="277" r:id="rId37"/>
    <p:sldId id="280" r:id="rId38"/>
    <p:sldId id="281" r:id="rId39"/>
    <p:sldId id="283" r:id="rId40"/>
    <p:sldId id="282" r:id="rId41"/>
    <p:sldId id="284" r:id="rId42"/>
    <p:sldId id="334" r:id="rId43"/>
    <p:sldId id="285" r:id="rId44"/>
    <p:sldId id="286" r:id="rId45"/>
    <p:sldId id="287" r:id="rId46"/>
    <p:sldId id="335" r:id="rId47"/>
    <p:sldId id="291" r:id="rId48"/>
    <p:sldId id="336" r:id="rId49"/>
    <p:sldId id="290" r:id="rId50"/>
    <p:sldId id="292" r:id="rId51"/>
    <p:sldId id="293" r:id="rId52"/>
    <p:sldId id="294" r:id="rId53"/>
    <p:sldId id="299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D9F9"/>
    <a:srgbClr val="F936E5"/>
    <a:srgbClr val="9E4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18"/>
    <p:restoredTop sz="94646"/>
  </p:normalViewPr>
  <p:slideViewPr>
    <p:cSldViewPr snapToGrid="0" snapToObjects="1">
      <p:cViewPr varScale="1">
        <p:scale>
          <a:sx n="118" d="100"/>
          <a:sy n="118" d="100"/>
        </p:scale>
        <p:origin x="12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DFC32-8FDF-434E-A7B7-828CF808D48B}" type="datetimeFigureOut">
              <a:rPr lang="en-US" smtClean="0"/>
              <a:t>4/12/18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D0077-54F2-6947-8A87-4904A167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5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1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45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5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31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2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4/12/18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06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4/12/18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36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4/12/18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3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4/12/18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38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4/12/18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58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4/12/18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21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766B5-44C0-9E49-831D-5A5AEC615BD9}" type="datetimeFigureOut">
              <a:rPr lang="en-US" smtClean="0"/>
              <a:t>4/12/18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1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087E6-9921-6A4B-9CDE-3C5E5651EE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05F40F2-60A0-3F4B-A0AF-FA801FC89A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06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2989FDA8-ED3B-D948-A162-B0D7B15388A2}"/>
              </a:ext>
            </a:extLst>
          </p:cNvPr>
          <p:cNvSpPr>
            <a:spLocks/>
          </p:cNvSpPr>
          <p:nvPr/>
        </p:nvSpPr>
        <p:spPr bwMode="auto">
          <a:xfrm>
            <a:off x="484436" y="3247058"/>
            <a:ext cx="3019351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53EA98E1-EBD4-464E-8289-7F34C5522DAD}"/>
              </a:ext>
            </a:extLst>
          </p:cNvPr>
          <p:cNvSpPr>
            <a:spLocks/>
          </p:cNvSpPr>
          <p:nvPr/>
        </p:nvSpPr>
        <p:spPr bwMode="auto">
          <a:xfrm>
            <a:off x="1819424" y="3793162"/>
            <a:ext cx="15709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I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1695DE5D-D584-784F-A354-A2E342A2687F}"/>
              </a:ext>
            </a:extLst>
          </p:cNvPr>
          <p:cNvSpPr>
            <a:spLocks/>
          </p:cNvSpPr>
          <p:nvPr/>
        </p:nvSpPr>
        <p:spPr bwMode="auto">
          <a:xfrm>
            <a:off x="3929063" y="3247058"/>
            <a:ext cx="926455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1B938627-858C-154A-A97D-E856969F3945}"/>
              </a:ext>
            </a:extLst>
          </p:cNvPr>
          <p:cNvSpPr>
            <a:spLocks/>
          </p:cNvSpPr>
          <p:nvPr/>
        </p:nvSpPr>
        <p:spPr bwMode="auto">
          <a:xfrm>
            <a:off x="5996285" y="3235896"/>
            <a:ext cx="3018234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BADDFE0E-2467-F445-BDEB-2849023310A3}"/>
              </a:ext>
            </a:extLst>
          </p:cNvPr>
          <p:cNvSpPr>
            <a:spLocks/>
          </p:cNvSpPr>
          <p:nvPr/>
        </p:nvSpPr>
        <p:spPr bwMode="auto">
          <a:xfrm>
            <a:off x="4236021" y="3793162"/>
            <a:ext cx="29495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</a:t>
            </a:r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id="{9EB64E86-9FFB-3142-A6C7-F84E4FFEB3F5}"/>
              </a:ext>
            </a:extLst>
          </p:cNvPr>
          <p:cNvSpPr>
            <a:spLocks/>
          </p:cNvSpPr>
          <p:nvPr/>
        </p:nvSpPr>
        <p:spPr bwMode="auto">
          <a:xfrm>
            <a:off x="7366992" y="3479507"/>
            <a:ext cx="25968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V</a:t>
            </a:r>
          </a:p>
        </p:txBody>
      </p:sp>
      <p:sp>
        <p:nvSpPr>
          <p:cNvPr id="46087" name="Rectangle 7">
            <a:extLst>
              <a:ext uri="{FF2B5EF4-FFF2-40B4-BE49-F238E27FC236}">
                <a16:creationId xmlns:a16="http://schemas.microsoft.com/office/drawing/2014/main" id="{2651E66C-6B04-C441-8FB0-3467F5B0D493}"/>
              </a:ext>
            </a:extLst>
          </p:cNvPr>
          <p:cNvSpPr>
            <a:spLocks/>
          </p:cNvSpPr>
          <p:nvPr/>
        </p:nvSpPr>
        <p:spPr bwMode="auto">
          <a:xfrm>
            <a:off x="3576340" y="3793162"/>
            <a:ext cx="275718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=</a:t>
            </a:r>
          </a:p>
        </p:txBody>
      </p:sp>
      <p:sp>
        <p:nvSpPr>
          <p:cNvPr id="46088" name="Rectangle 8">
            <a:extLst>
              <a:ext uri="{FF2B5EF4-FFF2-40B4-BE49-F238E27FC236}">
                <a16:creationId xmlns:a16="http://schemas.microsoft.com/office/drawing/2014/main" id="{E0E3C3B6-8D74-D743-AFF9-FB2A6154B81B}"/>
              </a:ext>
            </a:extLst>
          </p:cNvPr>
          <p:cNvSpPr>
            <a:spLocks/>
          </p:cNvSpPr>
          <p:nvPr/>
        </p:nvSpPr>
        <p:spPr bwMode="auto">
          <a:xfrm>
            <a:off x="4976069" y="3247058"/>
            <a:ext cx="927572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46089" name="Picture 9" descr="pasted-image.pdf">
            <a:extLst>
              <a:ext uri="{FF2B5EF4-FFF2-40B4-BE49-F238E27FC236}">
                <a16:creationId xmlns:a16="http://schemas.microsoft.com/office/drawing/2014/main" id="{60F0C672-A7DB-594C-91F0-08CEAF242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75" y="3599781"/>
            <a:ext cx="196453" cy="22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90" name="Rectangle 10">
            <a:extLst>
              <a:ext uri="{FF2B5EF4-FFF2-40B4-BE49-F238E27FC236}">
                <a16:creationId xmlns:a16="http://schemas.microsoft.com/office/drawing/2014/main" id="{8BDBA2C1-C7B8-E144-A83B-0FA1E01DB89F}"/>
              </a:ext>
            </a:extLst>
          </p:cNvPr>
          <p:cNvSpPr>
            <a:spLocks/>
          </p:cNvSpPr>
          <p:nvPr/>
        </p:nvSpPr>
        <p:spPr bwMode="auto">
          <a:xfrm>
            <a:off x="478855" y="2332042"/>
            <a:ext cx="414055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Use the SVD to decompose I:</a:t>
            </a:r>
          </a:p>
        </p:txBody>
      </p:sp>
      <p:sp>
        <p:nvSpPr>
          <p:cNvPr id="46091" name="Rectangle 11">
            <a:extLst>
              <a:ext uri="{FF2B5EF4-FFF2-40B4-BE49-F238E27FC236}">
                <a16:creationId xmlns:a16="http://schemas.microsoft.com/office/drawing/2014/main" id="{F6D76B5D-B56B-A44A-B9C0-82E56F6EF9D5}"/>
              </a:ext>
            </a:extLst>
          </p:cNvPr>
          <p:cNvSpPr>
            <a:spLocks/>
          </p:cNvSpPr>
          <p:nvPr/>
        </p:nvSpPr>
        <p:spPr bwMode="auto">
          <a:xfrm>
            <a:off x="476623" y="5074572"/>
            <a:ext cx="795746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SVD gives the best rank-3 approximation of a matrix. </a:t>
            </a:r>
          </a:p>
        </p:txBody>
      </p:sp>
      <p:sp>
        <p:nvSpPr>
          <p:cNvPr id="46092" name="Line 12">
            <a:extLst>
              <a:ext uri="{FF2B5EF4-FFF2-40B4-BE49-F238E27FC236}">
                <a16:creationId xmlns:a16="http://schemas.microsoft.com/office/drawing/2014/main" id="{53802CA2-E89E-5F45-8F69-4899CD38BE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7185" y="3247058"/>
            <a:ext cx="308074" cy="308074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93" name="Line 13">
            <a:extLst>
              <a:ext uri="{FF2B5EF4-FFF2-40B4-BE49-F238E27FC236}">
                <a16:creationId xmlns:a16="http://schemas.microsoft.com/office/drawing/2014/main" id="{DB102728-B248-D54D-83C3-DD489A558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1055" y="3850928"/>
            <a:ext cx="324818" cy="32481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94" name="Rectangle 14">
            <a:extLst>
              <a:ext uri="{FF2B5EF4-FFF2-40B4-BE49-F238E27FC236}">
                <a16:creationId xmlns:a16="http://schemas.microsoft.com/office/drawing/2014/main" id="{B14A43AB-FA9B-7F4F-8467-1B0B169442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17DC7276-AD1D-6F4D-BF04-43CEA7072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623" y="5511381"/>
                <a:ext cx="7957467" cy="4414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algn="l">
                  <a:defRPr/>
                </a:pPr>
                <a:r>
                  <a:rPr lang="en-US" sz="2400" dirty="0">
                    <a:latin typeface="Helvetica Light" charset="0"/>
                    <a:ea typeface="ＭＳ Ｐゴシック" charset="0"/>
                    <a:cs typeface="Helvetica Light" charset="0"/>
                    <a:sym typeface="Helvetica Light" charset="0"/>
                  </a:rPr>
                  <a:t>What do we do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ＭＳ Ｐゴシック" charset="0"/>
                        <a:cs typeface="Helvetica Light" charset="0"/>
                        <a:sym typeface="Helvetica Light" charset="0"/>
                      </a:rPr>
                      <m:t>Σ</m:t>
                    </m:r>
                  </m:oMath>
                </a14:m>
                <a:r>
                  <a:rPr lang="en-US" sz="2400" dirty="0">
                    <a:latin typeface="Helvetica Light" charset="0"/>
                    <a:ea typeface="ＭＳ Ｐゴシック" charset="0"/>
                    <a:cs typeface="Helvetica Light" charset="0"/>
                    <a:sym typeface="Helvetica Light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17DC7276-AD1D-6F4D-BF04-43CEA70729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6623" y="5511381"/>
                <a:ext cx="7957467" cy="441468"/>
              </a:xfrm>
              <a:prstGeom prst="rect">
                <a:avLst/>
              </a:prstGeom>
              <a:blipFill>
                <a:blip r:embed="rId3"/>
                <a:stretch>
                  <a:fillRect l="-1914" t="-11111" b="-305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88309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7521B493-6D84-8C4F-B4C7-DFA1974825D4}"/>
              </a:ext>
            </a:extLst>
          </p:cNvPr>
          <p:cNvSpPr>
            <a:spLocks/>
          </p:cNvSpPr>
          <p:nvPr/>
        </p:nvSpPr>
        <p:spPr bwMode="auto">
          <a:xfrm>
            <a:off x="484436" y="3247058"/>
            <a:ext cx="3019351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7E7CB875-A66E-0A4E-A1B7-C017BCD45515}"/>
              </a:ext>
            </a:extLst>
          </p:cNvPr>
          <p:cNvSpPr>
            <a:spLocks/>
          </p:cNvSpPr>
          <p:nvPr/>
        </p:nvSpPr>
        <p:spPr bwMode="auto">
          <a:xfrm>
            <a:off x="1819424" y="3793162"/>
            <a:ext cx="15709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I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20EE776B-CE78-EC42-9E23-804DF2E71793}"/>
              </a:ext>
            </a:extLst>
          </p:cNvPr>
          <p:cNvSpPr>
            <a:spLocks/>
          </p:cNvSpPr>
          <p:nvPr/>
        </p:nvSpPr>
        <p:spPr bwMode="auto">
          <a:xfrm>
            <a:off x="3929063" y="3247058"/>
            <a:ext cx="926455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74CF2ECD-5BF5-FF4B-B956-14DAEA5DFAA9}"/>
              </a:ext>
            </a:extLst>
          </p:cNvPr>
          <p:cNvSpPr>
            <a:spLocks/>
          </p:cNvSpPr>
          <p:nvPr/>
        </p:nvSpPr>
        <p:spPr bwMode="auto">
          <a:xfrm>
            <a:off x="4924723" y="3247058"/>
            <a:ext cx="3018234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B9A5AD6E-4CE6-E844-B0C8-EAD1F0D971CE}"/>
              </a:ext>
            </a:extLst>
          </p:cNvPr>
          <p:cNvSpPr>
            <a:spLocks/>
          </p:cNvSpPr>
          <p:nvPr/>
        </p:nvSpPr>
        <p:spPr bwMode="auto">
          <a:xfrm>
            <a:off x="4011662" y="3793162"/>
            <a:ext cx="29495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2A30A123-9773-9E47-96AC-70DC260C2895}"/>
              </a:ext>
            </a:extLst>
          </p:cNvPr>
          <p:cNvSpPr>
            <a:spLocks/>
          </p:cNvSpPr>
          <p:nvPr/>
        </p:nvSpPr>
        <p:spPr bwMode="auto">
          <a:xfrm>
            <a:off x="6485185" y="3490669"/>
            <a:ext cx="25968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V</a:t>
            </a:r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1BF1FA2B-251E-5647-AD36-04AF8FDC282A}"/>
              </a:ext>
            </a:extLst>
          </p:cNvPr>
          <p:cNvSpPr>
            <a:spLocks/>
          </p:cNvSpPr>
          <p:nvPr/>
        </p:nvSpPr>
        <p:spPr bwMode="auto">
          <a:xfrm>
            <a:off x="3576340" y="3880429"/>
            <a:ext cx="179537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=</a:t>
            </a:r>
          </a:p>
        </p:txBody>
      </p:sp>
      <p:sp>
        <p:nvSpPr>
          <p:cNvPr id="49160" name="Rectangle 8">
            <a:extLst>
              <a:ext uri="{FF2B5EF4-FFF2-40B4-BE49-F238E27FC236}">
                <a16:creationId xmlns:a16="http://schemas.microsoft.com/office/drawing/2014/main" id="{529BDD6F-8493-DE47-9ABB-0FD427D3F77C}"/>
              </a:ext>
            </a:extLst>
          </p:cNvPr>
          <p:cNvSpPr>
            <a:spLocks/>
          </p:cNvSpPr>
          <p:nvPr/>
        </p:nvSpPr>
        <p:spPr bwMode="auto">
          <a:xfrm>
            <a:off x="478855" y="2332042"/>
            <a:ext cx="414055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Use the SVD to decompose I:</a:t>
            </a:r>
          </a:p>
        </p:txBody>
      </p:sp>
      <p:sp>
        <p:nvSpPr>
          <p:cNvPr id="49161" name="Rectangle 9">
            <a:extLst>
              <a:ext uri="{FF2B5EF4-FFF2-40B4-BE49-F238E27FC236}">
                <a16:creationId xmlns:a16="http://schemas.microsoft.com/office/drawing/2014/main" id="{D958353B-0297-5F43-8DBE-53974675EBFE}"/>
              </a:ext>
            </a:extLst>
          </p:cNvPr>
          <p:cNvSpPr>
            <a:spLocks/>
          </p:cNvSpPr>
          <p:nvPr/>
        </p:nvSpPr>
        <p:spPr bwMode="auto">
          <a:xfrm>
            <a:off x="412998" y="5074572"/>
            <a:ext cx="795858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Can we just do that?</a:t>
            </a:r>
          </a:p>
        </p:txBody>
      </p:sp>
      <p:pic>
        <p:nvPicPr>
          <p:cNvPr id="49162" name="Picture 10" descr="pasted-image.pdf">
            <a:extLst>
              <a:ext uri="{FF2B5EF4-FFF2-40B4-BE49-F238E27FC236}">
                <a16:creationId xmlns:a16="http://schemas.microsoft.com/office/drawing/2014/main" id="{616EF47A-8C3E-A047-BD9C-17EDCD46B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064" y="3876601"/>
            <a:ext cx="399604" cy="27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9163" name="Picture 11" descr="pasted-image.pdf">
            <a:extLst>
              <a:ext uri="{FF2B5EF4-FFF2-40B4-BE49-F238E27FC236}">
                <a16:creationId xmlns:a16="http://schemas.microsoft.com/office/drawing/2014/main" id="{32A694A0-D8A0-2344-A98B-EC652F71D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791" y="3574107"/>
            <a:ext cx="399604" cy="27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9164" name="Rectangle 12">
            <a:extLst>
              <a:ext uri="{FF2B5EF4-FFF2-40B4-BE49-F238E27FC236}">
                <a16:creationId xmlns:a16="http://schemas.microsoft.com/office/drawing/2014/main" id="{5A25F8E7-D08B-0A4B-8D36-CFC781D03D2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08254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9828B3AB-F776-8946-BFC7-C72FD5B06821}"/>
              </a:ext>
            </a:extLst>
          </p:cNvPr>
          <p:cNvSpPr>
            <a:spLocks/>
          </p:cNvSpPr>
          <p:nvPr/>
        </p:nvSpPr>
        <p:spPr bwMode="auto">
          <a:xfrm>
            <a:off x="41300" y="3247058"/>
            <a:ext cx="2731368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5953ADBA-31E1-A848-9BDB-A5ADD32BCEA9}"/>
              </a:ext>
            </a:extLst>
          </p:cNvPr>
          <p:cNvSpPr>
            <a:spLocks/>
          </p:cNvSpPr>
          <p:nvPr/>
        </p:nvSpPr>
        <p:spPr bwMode="auto">
          <a:xfrm>
            <a:off x="1070447" y="3793162"/>
            <a:ext cx="15709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I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A7869D1-2227-794B-A0B6-17B8BBE3A7DA}"/>
              </a:ext>
            </a:extLst>
          </p:cNvPr>
          <p:cNvSpPr>
            <a:spLocks/>
          </p:cNvSpPr>
          <p:nvPr/>
        </p:nvSpPr>
        <p:spPr bwMode="auto">
          <a:xfrm>
            <a:off x="3104183" y="3247058"/>
            <a:ext cx="927571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A8877290-7DBB-4348-9CB7-84562CD6D623}"/>
              </a:ext>
            </a:extLst>
          </p:cNvPr>
          <p:cNvSpPr>
            <a:spLocks/>
          </p:cNvSpPr>
          <p:nvPr/>
        </p:nvSpPr>
        <p:spPr bwMode="auto">
          <a:xfrm>
            <a:off x="6283152" y="3247058"/>
            <a:ext cx="2731368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9BDD3EBA-37C2-D342-91A9-C454B59A3FC8}"/>
              </a:ext>
            </a:extLst>
          </p:cNvPr>
          <p:cNvSpPr>
            <a:spLocks/>
          </p:cNvSpPr>
          <p:nvPr/>
        </p:nvSpPr>
        <p:spPr bwMode="auto">
          <a:xfrm>
            <a:off x="3186782" y="3793162"/>
            <a:ext cx="29495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9B03D168-EDAB-9744-98C0-AF6B545815AB}"/>
              </a:ext>
            </a:extLst>
          </p:cNvPr>
          <p:cNvSpPr>
            <a:spLocks/>
          </p:cNvSpPr>
          <p:nvPr/>
        </p:nvSpPr>
        <p:spPr bwMode="auto">
          <a:xfrm>
            <a:off x="7555632" y="3490669"/>
            <a:ext cx="25968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V</a:t>
            </a: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96BAF249-B223-C242-9A91-0D4DE3A056AA}"/>
              </a:ext>
            </a:extLst>
          </p:cNvPr>
          <p:cNvSpPr>
            <a:spLocks/>
          </p:cNvSpPr>
          <p:nvPr/>
        </p:nvSpPr>
        <p:spPr bwMode="auto">
          <a:xfrm>
            <a:off x="2825130" y="3880429"/>
            <a:ext cx="179537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=</a:t>
            </a: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id="{255FB048-A78E-374F-B77C-5E51DCFC1818}"/>
              </a:ext>
            </a:extLst>
          </p:cNvPr>
          <p:cNvSpPr>
            <a:spLocks/>
          </p:cNvSpPr>
          <p:nvPr/>
        </p:nvSpPr>
        <p:spPr bwMode="auto">
          <a:xfrm>
            <a:off x="478855" y="2332042"/>
            <a:ext cx="414055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Use the SVD to decompose I:</a:t>
            </a:r>
          </a:p>
        </p:txBody>
      </p:sp>
      <p:sp>
        <p:nvSpPr>
          <p:cNvPr id="50185" name="Rectangle 9">
            <a:extLst>
              <a:ext uri="{FF2B5EF4-FFF2-40B4-BE49-F238E27FC236}">
                <a16:creationId xmlns:a16="http://schemas.microsoft.com/office/drawing/2014/main" id="{D575EBD1-F142-7643-8C01-2974C0087495}"/>
              </a:ext>
            </a:extLst>
          </p:cNvPr>
          <p:cNvSpPr>
            <a:spLocks/>
          </p:cNvSpPr>
          <p:nvPr/>
        </p:nvSpPr>
        <p:spPr bwMode="auto">
          <a:xfrm>
            <a:off x="412998" y="5074572"/>
            <a:ext cx="795858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Can we just do that?</a:t>
            </a:r>
          </a:p>
        </p:txBody>
      </p:sp>
      <p:pic>
        <p:nvPicPr>
          <p:cNvPr id="50186" name="Picture 10" descr="pasted-image.pdf">
            <a:extLst>
              <a:ext uri="{FF2B5EF4-FFF2-40B4-BE49-F238E27FC236}">
                <a16:creationId xmlns:a16="http://schemas.microsoft.com/office/drawing/2014/main" id="{E3AA0401-4AF2-D442-A9D8-B78C692DE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184" y="3876601"/>
            <a:ext cx="399604" cy="27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187" name="Picture 11" descr="pasted-image.pdf">
            <a:extLst>
              <a:ext uri="{FF2B5EF4-FFF2-40B4-BE49-F238E27FC236}">
                <a16:creationId xmlns:a16="http://schemas.microsoft.com/office/drawing/2014/main" id="{74992C10-FB03-2F47-B87A-D14FDE131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236" y="3574107"/>
            <a:ext cx="399604" cy="27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8" name="Rectangle 12">
            <a:extLst>
              <a:ext uri="{FF2B5EF4-FFF2-40B4-BE49-F238E27FC236}">
                <a16:creationId xmlns:a16="http://schemas.microsoft.com/office/drawing/2014/main" id="{EF9236BA-425E-174E-944F-5FF2B21F0F3E}"/>
              </a:ext>
            </a:extLst>
          </p:cNvPr>
          <p:cNvSpPr>
            <a:spLocks/>
          </p:cNvSpPr>
          <p:nvPr/>
        </p:nvSpPr>
        <p:spPr bwMode="auto">
          <a:xfrm>
            <a:off x="3892228" y="5064505"/>
            <a:ext cx="1442704" cy="46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9pPr>
          </a:lstStyle>
          <a:p>
            <a:pPr algn="l" eaLnBrk="1"/>
            <a:r>
              <a:rPr lang="en-US" altLang="en-US" sz="2531"/>
              <a:t>…almost.</a:t>
            </a:r>
            <a:endParaRPr lang="en-US" altLang="en-US" sz="1266"/>
          </a:p>
        </p:txBody>
      </p:sp>
      <p:sp>
        <p:nvSpPr>
          <p:cNvPr id="50189" name="Rectangle 13">
            <a:extLst>
              <a:ext uri="{FF2B5EF4-FFF2-40B4-BE49-F238E27FC236}">
                <a16:creationId xmlns:a16="http://schemas.microsoft.com/office/drawing/2014/main" id="{D451FBD2-3A81-3747-9898-2DB8CE90886D}"/>
              </a:ext>
            </a:extLst>
          </p:cNvPr>
          <p:cNvSpPr>
            <a:spLocks/>
          </p:cNvSpPr>
          <p:nvPr/>
        </p:nvSpPr>
        <p:spPr bwMode="auto">
          <a:xfrm>
            <a:off x="5212705" y="3247058"/>
            <a:ext cx="927572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90" name="Rectangle 14">
            <a:extLst>
              <a:ext uri="{FF2B5EF4-FFF2-40B4-BE49-F238E27FC236}">
                <a16:creationId xmlns:a16="http://schemas.microsoft.com/office/drawing/2014/main" id="{F0A09B88-646F-D145-995A-01DD253D319A}"/>
              </a:ext>
            </a:extLst>
          </p:cNvPr>
          <p:cNvSpPr>
            <a:spLocks/>
          </p:cNvSpPr>
          <p:nvPr/>
        </p:nvSpPr>
        <p:spPr bwMode="auto">
          <a:xfrm>
            <a:off x="4157886" y="3247058"/>
            <a:ext cx="927571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50191" name="Picture 15" descr="pasted-image.pdf">
            <a:extLst>
              <a:ext uri="{FF2B5EF4-FFF2-40B4-BE49-F238E27FC236}">
                <a16:creationId xmlns:a16="http://schemas.microsoft.com/office/drawing/2014/main" id="{FACA0F0D-EC49-484F-9F30-5231C0A5A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144" y="3590851"/>
            <a:ext cx="232172" cy="24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192" name="Picture 16" descr="pasted-image.pdf">
            <a:extLst>
              <a:ext uri="{FF2B5EF4-FFF2-40B4-BE49-F238E27FC236}">
                <a16:creationId xmlns:a16="http://schemas.microsoft.com/office/drawing/2014/main" id="{4F493362-430E-514A-A37E-DC7F340FA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391" y="3540621"/>
            <a:ext cx="544711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93" name="Rectangle 17">
            <a:extLst>
              <a:ext uri="{FF2B5EF4-FFF2-40B4-BE49-F238E27FC236}">
                <a16:creationId xmlns:a16="http://schemas.microsoft.com/office/drawing/2014/main" id="{6662D169-5B33-CD4B-94FE-CC14527CE57B}"/>
              </a:ext>
            </a:extLst>
          </p:cNvPr>
          <p:cNvSpPr>
            <a:spLocks/>
          </p:cNvSpPr>
          <p:nvPr/>
        </p:nvSpPr>
        <p:spPr bwMode="auto">
          <a:xfrm>
            <a:off x="168548" y="5807923"/>
            <a:ext cx="780662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The decomposition is unique up to an invertible 3x3 A. </a:t>
            </a:r>
          </a:p>
        </p:txBody>
      </p:sp>
      <p:sp>
        <p:nvSpPr>
          <p:cNvPr id="50194" name="Rectangle 18">
            <a:extLst>
              <a:ext uri="{FF2B5EF4-FFF2-40B4-BE49-F238E27FC236}">
                <a16:creationId xmlns:a16="http://schemas.microsoft.com/office/drawing/2014/main" id="{2B36C5C4-759A-314A-BC88-417B696B40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10721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9828B3AB-F776-8946-BFC7-C72FD5B06821}"/>
              </a:ext>
            </a:extLst>
          </p:cNvPr>
          <p:cNvSpPr>
            <a:spLocks/>
          </p:cNvSpPr>
          <p:nvPr/>
        </p:nvSpPr>
        <p:spPr bwMode="auto">
          <a:xfrm>
            <a:off x="41300" y="3247058"/>
            <a:ext cx="2731368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5953ADBA-31E1-A848-9BDB-A5ADD32BCEA9}"/>
              </a:ext>
            </a:extLst>
          </p:cNvPr>
          <p:cNvSpPr>
            <a:spLocks/>
          </p:cNvSpPr>
          <p:nvPr/>
        </p:nvSpPr>
        <p:spPr bwMode="auto">
          <a:xfrm>
            <a:off x="1070447" y="3793162"/>
            <a:ext cx="15709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I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A7869D1-2227-794B-A0B6-17B8BBE3A7DA}"/>
              </a:ext>
            </a:extLst>
          </p:cNvPr>
          <p:cNvSpPr>
            <a:spLocks/>
          </p:cNvSpPr>
          <p:nvPr/>
        </p:nvSpPr>
        <p:spPr bwMode="auto">
          <a:xfrm>
            <a:off x="3104183" y="3247058"/>
            <a:ext cx="927571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A8877290-7DBB-4348-9CB7-84562CD6D623}"/>
              </a:ext>
            </a:extLst>
          </p:cNvPr>
          <p:cNvSpPr>
            <a:spLocks/>
          </p:cNvSpPr>
          <p:nvPr/>
        </p:nvSpPr>
        <p:spPr bwMode="auto">
          <a:xfrm>
            <a:off x="6283152" y="3247058"/>
            <a:ext cx="2731368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9BDD3EBA-37C2-D342-91A9-C454B59A3FC8}"/>
              </a:ext>
            </a:extLst>
          </p:cNvPr>
          <p:cNvSpPr>
            <a:spLocks/>
          </p:cNvSpPr>
          <p:nvPr/>
        </p:nvSpPr>
        <p:spPr bwMode="auto">
          <a:xfrm>
            <a:off x="3186782" y="3793162"/>
            <a:ext cx="29495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9B03D168-EDAB-9744-98C0-AF6B545815AB}"/>
              </a:ext>
            </a:extLst>
          </p:cNvPr>
          <p:cNvSpPr>
            <a:spLocks/>
          </p:cNvSpPr>
          <p:nvPr/>
        </p:nvSpPr>
        <p:spPr bwMode="auto">
          <a:xfrm>
            <a:off x="7555632" y="3490669"/>
            <a:ext cx="25968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V</a:t>
            </a: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96BAF249-B223-C242-9A91-0D4DE3A056AA}"/>
              </a:ext>
            </a:extLst>
          </p:cNvPr>
          <p:cNvSpPr>
            <a:spLocks/>
          </p:cNvSpPr>
          <p:nvPr/>
        </p:nvSpPr>
        <p:spPr bwMode="auto">
          <a:xfrm>
            <a:off x="2825130" y="3880429"/>
            <a:ext cx="179537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=</a:t>
            </a: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id="{255FB048-A78E-374F-B77C-5E51DCFC1818}"/>
              </a:ext>
            </a:extLst>
          </p:cNvPr>
          <p:cNvSpPr>
            <a:spLocks/>
          </p:cNvSpPr>
          <p:nvPr/>
        </p:nvSpPr>
        <p:spPr bwMode="auto">
          <a:xfrm>
            <a:off x="478855" y="2332042"/>
            <a:ext cx="414055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Use the SVD to decompose I:</a:t>
            </a:r>
          </a:p>
        </p:txBody>
      </p:sp>
      <p:sp>
        <p:nvSpPr>
          <p:cNvPr id="50185" name="Rectangle 9">
            <a:extLst>
              <a:ext uri="{FF2B5EF4-FFF2-40B4-BE49-F238E27FC236}">
                <a16:creationId xmlns:a16="http://schemas.microsoft.com/office/drawing/2014/main" id="{D575EBD1-F142-7643-8C01-2974C0087495}"/>
              </a:ext>
            </a:extLst>
          </p:cNvPr>
          <p:cNvSpPr>
            <a:spLocks/>
          </p:cNvSpPr>
          <p:nvPr/>
        </p:nvSpPr>
        <p:spPr bwMode="auto">
          <a:xfrm>
            <a:off x="412998" y="5074572"/>
            <a:ext cx="795858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Can we just do that?</a:t>
            </a:r>
          </a:p>
        </p:txBody>
      </p:sp>
      <p:pic>
        <p:nvPicPr>
          <p:cNvPr id="50186" name="Picture 10" descr="pasted-image.pdf">
            <a:extLst>
              <a:ext uri="{FF2B5EF4-FFF2-40B4-BE49-F238E27FC236}">
                <a16:creationId xmlns:a16="http://schemas.microsoft.com/office/drawing/2014/main" id="{E3AA0401-4AF2-D442-A9D8-B78C692DE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184" y="3876601"/>
            <a:ext cx="399604" cy="27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187" name="Picture 11" descr="pasted-image.pdf">
            <a:extLst>
              <a:ext uri="{FF2B5EF4-FFF2-40B4-BE49-F238E27FC236}">
                <a16:creationId xmlns:a16="http://schemas.microsoft.com/office/drawing/2014/main" id="{74992C10-FB03-2F47-B87A-D14FDE131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236" y="3574107"/>
            <a:ext cx="399604" cy="27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8" name="Rectangle 12">
            <a:extLst>
              <a:ext uri="{FF2B5EF4-FFF2-40B4-BE49-F238E27FC236}">
                <a16:creationId xmlns:a16="http://schemas.microsoft.com/office/drawing/2014/main" id="{EF9236BA-425E-174E-944F-5FF2B21F0F3E}"/>
              </a:ext>
            </a:extLst>
          </p:cNvPr>
          <p:cNvSpPr>
            <a:spLocks/>
          </p:cNvSpPr>
          <p:nvPr/>
        </p:nvSpPr>
        <p:spPr bwMode="auto">
          <a:xfrm>
            <a:off x="3892228" y="5064505"/>
            <a:ext cx="1442704" cy="46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9pPr>
          </a:lstStyle>
          <a:p>
            <a:pPr algn="l" eaLnBrk="1"/>
            <a:r>
              <a:rPr lang="en-US" altLang="en-US" sz="2531"/>
              <a:t>…almost.</a:t>
            </a:r>
            <a:endParaRPr lang="en-US" altLang="en-US" sz="1266"/>
          </a:p>
        </p:txBody>
      </p:sp>
      <p:sp>
        <p:nvSpPr>
          <p:cNvPr id="50189" name="Rectangle 13">
            <a:extLst>
              <a:ext uri="{FF2B5EF4-FFF2-40B4-BE49-F238E27FC236}">
                <a16:creationId xmlns:a16="http://schemas.microsoft.com/office/drawing/2014/main" id="{D451FBD2-3A81-3747-9898-2DB8CE90886D}"/>
              </a:ext>
            </a:extLst>
          </p:cNvPr>
          <p:cNvSpPr>
            <a:spLocks/>
          </p:cNvSpPr>
          <p:nvPr/>
        </p:nvSpPr>
        <p:spPr bwMode="auto">
          <a:xfrm>
            <a:off x="5212705" y="3247058"/>
            <a:ext cx="927572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90" name="Rectangle 14">
            <a:extLst>
              <a:ext uri="{FF2B5EF4-FFF2-40B4-BE49-F238E27FC236}">
                <a16:creationId xmlns:a16="http://schemas.microsoft.com/office/drawing/2014/main" id="{F0A09B88-646F-D145-995A-01DD253D319A}"/>
              </a:ext>
            </a:extLst>
          </p:cNvPr>
          <p:cNvSpPr>
            <a:spLocks/>
          </p:cNvSpPr>
          <p:nvPr/>
        </p:nvSpPr>
        <p:spPr bwMode="auto">
          <a:xfrm>
            <a:off x="4157886" y="3247058"/>
            <a:ext cx="927571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50191" name="Picture 15" descr="pasted-image.pdf">
            <a:extLst>
              <a:ext uri="{FF2B5EF4-FFF2-40B4-BE49-F238E27FC236}">
                <a16:creationId xmlns:a16="http://schemas.microsoft.com/office/drawing/2014/main" id="{FACA0F0D-EC49-484F-9F30-5231C0A5A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144" y="3590851"/>
            <a:ext cx="232172" cy="24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192" name="Picture 16" descr="pasted-image.pdf">
            <a:extLst>
              <a:ext uri="{FF2B5EF4-FFF2-40B4-BE49-F238E27FC236}">
                <a16:creationId xmlns:a16="http://schemas.microsoft.com/office/drawing/2014/main" id="{4F493362-430E-514A-A37E-DC7F340FA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391" y="3540621"/>
            <a:ext cx="544711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93" name="Rectangle 17">
            <a:extLst>
              <a:ext uri="{FF2B5EF4-FFF2-40B4-BE49-F238E27FC236}">
                <a16:creationId xmlns:a16="http://schemas.microsoft.com/office/drawing/2014/main" id="{6662D169-5B33-CD4B-94FE-CC14527CE57B}"/>
              </a:ext>
            </a:extLst>
          </p:cNvPr>
          <p:cNvSpPr>
            <a:spLocks/>
          </p:cNvSpPr>
          <p:nvPr/>
        </p:nvSpPr>
        <p:spPr bwMode="auto">
          <a:xfrm>
            <a:off x="168548" y="5807923"/>
            <a:ext cx="780662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The decomposition is unique up to an invertible 3x3 A. </a:t>
            </a:r>
          </a:p>
        </p:txBody>
      </p:sp>
      <p:sp>
        <p:nvSpPr>
          <p:cNvPr id="50194" name="Rectangle 18">
            <a:extLst>
              <a:ext uri="{FF2B5EF4-FFF2-40B4-BE49-F238E27FC236}">
                <a16:creationId xmlns:a16="http://schemas.microsoft.com/office/drawing/2014/main" id="{2B36C5C4-759A-314A-BC88-417B696B40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05A4CAF-F249-904C-8657-720337CF040E}"/>
                  </a:ext>
                </a:extLst>
              </p:cNvPr>
              <p:cNvSpPr txBox="1"/>
              <p:nvPr/>
            </p:nvSpPr>
            <p:spPr>
              <a:xfrm>
                <a:off x="5510511" y="4960749"/>
                <a:ext cx="3504009" cy="502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𝑈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</m:ra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</m:ra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05A4CAF-F249-904C-8657-720337CF0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511" y="4960749"/>
                <a:ext cx="3504009" cy="502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263572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9828B3AB-F776-8946-BFC7-C72FD5B06821}"/>
              </a:ext>
            </a:extLst>
          </p:cNvPr>
          <p:cNvSpPr>
            <a:spLocks/>
          </p:cNvSpPr>
          <p:nvPr/>
        </p:nvSpPr>
        <p:spPr bwMode="auto">
          <a:xfrm>
            <a:off x="41300" y="3247058"/>
            <a:ext cx="2731368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5953ADBA-31E1-A848-9BDB-A5ADD32BCEA9}"/>
              </a:ext>
            </a:extLst>
          </p:cNvPr>
          <p:cNvSpPr>
            <a:spLocks/>
          </p:cNvSpPr>
          <p:nvPr/>
        </p:nvSpPr>
        <p:spPr bwMode="auto">
          <a:xfrm>
            <a:off x="1070447" y="3793162"/>
            <a:ext cx="15709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I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A7869D1-2227-794B-A0B6-17B8BBE3A7DA}"/>
              </a:ext>
            </a:extLst>
          </p:cNvPr>
          <p:cNvSpPr>
            <a:spLocks/>
          </p:cNvSpPr>
          <p:nvPr/>
        </p:nvSpPr>
        <p:spPr bwMode="auto">
          <a:xfrm>
            <a:off x="3104183" y="3247058"/>
            <a:ext cx="927571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A8877290-7DBB-4348-9CB7-84562CD6D623}"/>
              </a:ext>
            </a:extLst>
          </p:cNvPr>
          <p:cNvSpPr>
            <a:spLocks/>
          </p:cNvSpPr>
          <p:nvPr/>
        </p:nvSpPr>
        <p:spPr bwMode="auto">
          <a:xfrm>
            <a:off x="6283152" y="3247058"/>
            <a:ext cx="2731368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9BDD3EBA-37C2-D342-91A9-C454B59A3FC8}"/>
              </a:ext>
            </a:extLst>
          </p:cNvPr>
          <p:cNvSpPr>
            <a:spLocks/>
          </p:cNvSpPr>
          <p:nvPr/>
        </p:nvSpPr>
        <p:spPr bwMode="auto">
          <a:xfrm>
            <a:off x="3186782" y="3793162"/>
            <a:ext cx="29495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9B03D168-EDAB-9744-98C0-AF6B545815AB}"/>
              </a:ext>
            </a:extLst>
          </p:cNvPr>
          <p:cNvSpPr>
            <a:spLocks/>
          </p:cNvSpPr>
          <p:nvPr/>
        </p:nvSpPr>
        <p:spPr bwMode="auto">
          <a:xfrm>
            <a:off x="7555632" y="3490669"/>
            <a:ext cx="25968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V</a:t>
            </a: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96BAF249-B223-C242-9A91-0D4DE3A056AA}"/>
              </a:ext>
            </a:extLst>
          </p:cNvPr>
          <p:cNvSpPr>
            <a:spLocks/>
          </p:cNvSpPr>
          <p:nvPr/>
        </p:nvSpPr>
        <p:spPr bwMode="auto">
          <a:xfrm>
            <a:off x="2825130" y="3880429"/>
            <a:ext cx="179537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=</a:t>
            </a: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id="{255FB048-A78E-374F-B77C-5E51DCFC1818}"/>
              </a:ext>
            </a:extLst>
          </p:cNvPr>
          <p:cNvSpPr>
            <a:spLocks/>
          </p:cNvSpPr>
          <p:nvPr/>
        </p:nvSpPr>
        <p:spPr bwMode="auto">
          <a:xfrm>
            <a:off x="478855" y="2332042"/>
            <a:ext cx="414055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Use the SVD to decompose I:</a:t>
            </a:r>
          </a:p>
        </p:txBody>
      </p:sp>
      <p:pic>
        <p:nvPicPr>
          <p:cNvPr id="50186" name="Picture 10" descr="pasted-image.pdf">
            <a:extLst>
              <a:ext uri="{FF2B5EF4-FFF2-40B4-BE49-F238E27FC236}">
                <a16:creationId xmlns:a16="http://schemas.microsoft.com/office/drawing/2014/main" id="{E3AA0401-4AF2-D442-A9D8-B78C692DE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184" y="3876601"/>
            <a:ext cx="399604" cy="27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187" name="Picture 11" descr="pasted-image.pdf">
            <a:extLst>
              <a:ext uri="{FF2B5EF4-FFF2-40B4-BE49-F238E27FC236}">
                <a16:creationId xmlns:a16="http://schemas.microsoft.com/office/drawing/2014/main" id="{74992C10-FB03-2F47-B87A-D14FDE131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236" y="3574107"/>
            <a:ext cx="399604" cy="27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9" name="Rectangle 13">
            <a:extLst>
              <a:ext uri="{FF2B5EF4-FFF2-40B4-BE49-F238E27FC236}">
                <a16:creationId xmlns:a16="http://schemas.microsoft.com/office/drawing/2014/main" id="{D451FBD2-3A81-3747-9898-2DB8CE90886D}"/>
              </a:ext>
            </a:extLst>
          </p:cNvPr>
          <p:cNvSpPr>
            <a:spLocks/>
          </p:cNvSpPr>
          <p:nvPr/>
        </p:nvSpPr>
        <p:spPr bwMode="auto">
          <a:xfrm>
            <a:off x="5212705" y="3247058"/>
            <a:ext cx="927572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90" name="Rectangle 14">
            <a:extLst>
              <a:ext uri="{FF2B5EF4-FFF2-40B4-BE49-F238E27FC236}">
                <a16:creationId xmlns:a16="http://schemas.microsoft.com/office/drawing/2014/main" id="{F0A09B88-646F-D145-995A-01DD253D319A}"/>
              </a:ext>
            </a:extLst>
          </p:cNvPr>
          <p:cNvSpPr>
            <a:spLocks/>
          </p:cNvSpPr>
          <p:nvPr/>
        </p:nvSpPr>
        <p:spPr bwMode="auto">
          <a:xfrm>
            <a:off x="4157886" y="3247058"/>
            <a:ext cx="927571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50191" name="Picture 15" descr="pasted-image.pdf">
            <a:extLst>
              <a:ext uri="{FF2B5EF4-FFF2-40B4-BE49-F238E27FC236}">
                <a16:creationId xmlns:a16="http://schemas.microsoft.com/office/drawing/2014/main" id="{FACA0F0D-EC49-484F-9F30-5231C0A5A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144" y="3590851"/>
            <a:ext cx="232172" cy="24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192" name="Picture 16" descr="pasted-image.pdf">
            <a:extLst>
              <a:ext uri="{FF2B5EF4-FFF2-40B4-BE49-F238E27FC236}">
                <a16:creationId xmlns:a16="http://schemas.microsoft.com/office/drawing/2014/main" id="{4F493362-430E-514A-A37E-DC7F340FA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391" y="3540621"/>
            <a:ext cx="544711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94" name="Rectangle 18">
            <a:extLst>
              <a:ext uri="{FF2B5EF4-FFF2-40B4-BE49-F238E27FC236}">
                <a16:creationId xmlns:a16="http://schemas.microsoft.com/office/drawing/2014/main" id="{2B36C5C4-759A-314A-BC88-417B696B40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05A4CAF-F249-904C-8657-720337CF040E}"/>
                  </a:ext>
                </a:extLst>
              </p:cNvPr>
              <p:cNvSpPr txBox="1"/>
              <p:nvPr/>
            </p:nvSpPr>
            <p:spPr>
              <a:xfrm>
                <a:off x="5510511" y="4960749"/>
                <a:ext cx="3504009" cy="502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𝑈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</m:ra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</m:ra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05A4CAF-F249-904C-8657-720337CF0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511" y="4960749"/>
                <a:ext cx="3504009" cy="502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15">
            <a:extLst>
              <a:ext uri="{FF2B5EF4-FFF2-40B4-BE49-F238E27FC236}">
                <a16:creationId xmlns:a16="http://schemas.microsoft.com/office/drawing/2014/main" id="{B99ABA4E-E33F-D84B-AA63-D6ABA6572E66}"/>
              </a:ext>
            </a:extLst>
          </p:cNvPr>
          <p:cNvSpPr>
            <a:spLocks/>
          </p:cNvSpPr>
          <p:nvPr/>
        </p:nvSpPr>
        <p:spPr bwMode="auto">
          <a:xfrm>
            <a:off x="523845" y="5463515"/>
            <a:ext cx="5432257" cy="11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207608" indent="-207608"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You can find A if you know </a:t>
            </a:r>
          </a:p>
          <a:p>
            <a:pPr marL="207608" indent="-207608">
              <a:buSzPct val="75000"/>
              <a:buFontTx/>
              <a:buChar char="•"/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6 points with the same reflectance, or</a:t>
            </a:r>
          </a:p>
          <a:p>
            <a:pPr marL="207608" indent="-207608">
              <a:buSzPct val="75000"/>
              <a:buFontTx/>
              <a:buChar char="•"/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6 lights with the same intensity.</a:t>
            </a:r>
          </a:p>
        </p:txBody>
      </p:sp>
    </p:spTree>
    <p:extLst>
      <p:ext uri="{BB962C8B-B14F-4D97-AF65-F5344CB8AC3E}">
        <p14:creationId xmlns:p14="http://schemas.microsoft.com/office/powerpoint/2010/main" val="265348943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4F0E8727-908C-2845-97F6-DAEA9E149E6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Lighting: Ambiguities</a:t>
            </a:r>
            <a:endParaRPr lang="en-US" sz="1266">
              <a:sym typeface="Calibri" charset="0"/>
            </a:endParaRPr>
          </a:p>
        </p:txBody>
      </p:sp>
      <p:pic>
        <p:nvPicPr>
          <p:cNvPr id="53250" name="Picture 2" descr="pasted-image.pdf">
            <a:extLst>
              <a:ext uri="{FF2B5EF4-FFF2-40B4-BE49-F238E27FC236}">
                <a16:creationId xmlns:a16="http://schemas.microsoft.com/office/drawing/2014/main" id="{B697E0A7-F7A3-9B4E-99B1-3B48F6B03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0" t="32184" r="30940" b="862"/>
          <a:stretch>
            <a:fillRect/>
          </a:stretch>
        </p:blipFill>
        <p:spPr bwMode="auto">
          <a:xfrm>
            <a:off x="5473898" y="1829470"/>
            <a:ext cx="3487043" cy="459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3251" name="Rectangle 3">
            <a:extLst>
              <a:ext uri="{FF2B5EF4-FFF2-40B4-BE49-F238E27FC236}">
                <a16:creationId xmlns:a16="http://schemas.microsoft.com/office/drawing/2014/main" id="{69E86D7C-46F0-AD48-8A09-4F3A96C2803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6531" y="1627436"/>
            <a:ext cx="4564186" cy="5257354"/>
          </a:xfrm>
        </p:spPr>
        <p:txBody>
          <a:bodyPr/>
          <a:lstStyle/>
          <a:p>
            <a:pPr eaLnBrk="1">
              <a:buFont typeface="Arial" charset="0"/>
              <a:buChar char="•"/>
              <a:defRPr/>
            </a:pPr>
            <a:r>
              <a:rPr lang="en-US" sz="2531">
                <a:sym typeface="Calibri" charset="0"/>
              </a:rPr>
              <a:t>Multiple combinations of lighting and geometry can produce the same sets of images.</a:t>
            </a:r>
          </a:p>
          <a:p>
            <a:pPr eaLnBrk="1">
              <a:buFont typeface="Arial" charset="0"/>
              <a:buChar char="•"/>
              <a:defRPr/>
            </a:pPr>
            <a:r>
              <a:rPr lang="en-US" sz="2531">
                <a:sym typeface="Calibri" charset="0"/>
              </a:rPr>
              <a:t>Add assumptions or prior knowledge about geometry or lighting, etc. to limit the ambiguity.</a:t>
            </a:r>
            <a:endParaRPr lang="en-US" sz="1266"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77777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Recognition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38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an image, produce a label</a:t>
            </a:r>
          </a:p>
          <a:p>
            <a:r>
              <a:rPr lang="en-US" dirty="0"/>
              <a:t>Label can be:</a:t>
            </a:r>
          </a:p>
          <a:p>
            <a:pPr lvl="1"/>
            <a:r>
              <a:rPr lang="en-US" dirty="0"/>
              <a:t>0/1 or yes/no: </a:t>
            </a:r>
            <a:r>
              <a:rPr lang="en-US" i="1" dirty="0"/>
              <a:t>Binary classification</a:t>
            </a:r>
          </a:p>
          <a:p>
            <a:pPr lvl="1"/>
            <a:r>
              <a:rPr lang="en-US" dirty="0"/>
              <a:t>one-of-k: </a:t>
            </a:r>
            <a:r>
              <a:rPr lang="en-US" i="1" dirty="0"/>
              <a:t>Multiclass classification</a:t>
            </a:r>
          </a:p>
          <a:p>
            <a:pPr lvl="1"/>
            <a:r>
              <a:rPr lang="en-US" dirty="0"/>
              <a:t>0/1 for each of k concepts: </a:t>
            </a:r>
            <a:r>
              <a:rPr lang="en-US" i="1" dirty="0" err="1"/>
              <a:t>Multilabel</a:t>
            </a:r>
            <a:r>
              <a:rPr lang="en-US" i="1" dirty="0"/>
              <a:t>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89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 - Binary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597695"/>
            <a:ext cx="2657475" cy="1724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6125" y="2917251"/>
            <a:ext cx="29786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Is this a dog? </a:t>
            </a:r>
            <a:r>
              <a:rPr lang="en-US" sz="3300" dirty="0">
                <a:solidFill>
                  <a:srgbClr val="C00000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78655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 - Multiclass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597695"/>
            <a:ext cx="2657475" cy="1724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6125" y="2663336"/>
            <a:ext cx="40836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Which of these is it: dog, cat or zebra? </a:t>
            </a:r>
          </a:p>
          <a:p>
            <a:r>
              <a:rPr lang="en-US" sz="3300" dirty="0">
                <a:solidFill>
                  <a:srgbClr val="C00000"/>
                </a:solidFill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1079224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7162-7C95-4A4A-8884-62E1ADCDA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pixels: matrix 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FF5DB-F822-0749-9653-AD6CA3185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985" y="1690689"/>
            <a:ext cx="2206628" cy="5043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FDC12D-A6CC-1A4D-B219-AA140C029195}"/>
              </a:ext>
            </a:extLst>
          </p:cNvPr>
          <p:cNvSpPr/>
          <p:nvPr/>
        </p:nvSpPr>
        <p:spPr>
          <a:xfrm>
            <a:off x="1328057" y="3124200"/>
            <a:ext cx="1665514" cy="2852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576591-A88C-4A41-9559-8AB2AA1586F3}"/>
              </a:ext>
            </a:extLst>
          </p:cNvPr>
          <p:cNvSpPr/>
          <p:nvPr/>
        </p:nvSpPr>
        <p:spPr>
          <a:xfrm>
            <a:off x="4327300" y="3124199"/>
            <a:ext cx="723672" cy="28520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L</a:t>
            </a:r>
            <a:r>
              <a:rPr lang="en-US" sz="44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B4FFFD-C6C6-2F4F-8F09-C22D28250DD2}"/>
              </a:ext>
            </a:extLst>
          </p:cNvPr>
          <p:cNvSpPr/>
          <p:nvPr/>
        </p:nvSpPr>
        <p:spPr>
          <a:xfrm>
            <a:off x="5430613" y="3124197"/>
            <a:ext cx="1665514" cy="7223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41AB3E-3D06-BD48-9FA7-4790913FC017}"/>
              </a:ext>
            </a:extLst>
          </p:cNvPr>
          <p:cNvSpPr txBox="1"/>
          <p:nvPr/>
        </p:nvSpPr>
        <p:spPr>
          <a:xfrm>
            <a:off x="3309257" y="4071257"/>
            <a:ext cx="816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EFD6C-0A66-AD4C-8BF5-B1E7DB0FECD4}"/>
              </a:ext>
            </a:extLst>
          </p:cNvPr>
          <p:cNvSpPr txBox="1"/>
          <p:nvPr/>
        </p:nvSpPr>
        <p:spPr>
          <a:xfrm rot="16200000">
            <a:off x="703097" y="4316576"/>
            <a:ext cx="8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#lights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412B4-E4F4-4340-A64B-E394C829F78C}"/>
              </a:ext>
            </a:extLst>
          </p:cNvPr>
          <p:cNvSpPr txBox="1"/>
          <p:nvPr/>
        </p:nvSpPr>
        <p:spPr>
          <a:xfrm>
            <a:off x="1741714" y="2699657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#pixels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8E7245-3FB8-FC4B-B383-26E78E55155C}"/>
              </a:ext>
            </a:extLst>
          </p:cNvPr>
          <p:cNvSpPr txBox="1"/>
          <p:nvPr/>
        </p:nvSpPr>
        <p:spPr>
          <a:xfrm>
            <a:off x="5949272" y="2754865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#pixels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BDC19-381B-6242-A72B-4465604BCF8E}"/>
              </a:ext>
            </a:extLst>
          </p:cNvPr>
          <p:cNvSpPr txBox="1"/>
          <p:nvPr/>
        </p:nvSpPr>
        <p:spPr>
          <a:xfrm rot="16200000">
            <a:off x="3712648" y="4316576"/>
            <a:ext cx="8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#lights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5E5305-899E-8741-A670-2E3E83F795FA}"/>
              </a:ext>
            </a:extLst>
          </p:cNvPr>
          <p:cNvSpPr txBox="1"/>
          <p:nvPr/>
        </p:nvSpPr>
        <p:spPr>
          <a:xfrm>
            <a:off x="4265162" y="2763826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76CDAE-6FDA-9640-B698-CFD12D2E6E2A}"/>
              </a:ext>
            </a:extLst>
          </p:cNvPr>
          <p:cNvSpPr txBox="1"/>
          <p:nvPr/>
        </p:nvSpPr>
        <p:spPr>
          <a:xfrm>
            <a:off x="4871476" y="3300719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27933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 - </a:t>
            </a:r>
            <a:r>
              <a:rPr lang="en-US" dirty="0" err="1"/>
              <a:t>Multilabel</a:t>
            </a:r>
            <a:r>
              <a:rPr lang="en-US" dirty="0"/>
              <a:t>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597695"/>
            <a:ext cx="2657475" cy="1724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6125" y="2663336"/>
            <a:ext cx="430885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Is this a dog? </a:t>
            </a:r>
            <a:r>
              <a:rPr lang="en-US" sz="3300" dirty="0">
                <a:solidFill>
                  <a:srgbClr val="C00000"/>
                </a:solidFill>
              </a:rPr>
              <a:t>Yes</a:t>
            </a:r>
          </a:p>
          <a:p>
            <a:r>
              <a:rPr lang="en-US" sz="3300" dirty="0"/>
              <a:t>Is this furry? </a:t>
            </a:r>
            <a:r>
              <a:rPr lang="en-US" sz="3300" dirty="0">
                <a:solidFill>
                  <a:srgbClr val="C00000"/>
                </a:solidFill>
              </a:rPr>
              <a:t>Yes</a:t>
            </a:r>
          </a:p>
          <a:p>
            <a:r>
              <a:rPr lang="en-US" sz="3300" dirty="0"/>
              <a:t>Is this sitting down? </a:t>
            </a:r>
            <a:r>
              <a:rPr lang="en-US" sz="3300" dirty="0">
                <a:solidFill>
                  <a:srgbClr val="C00000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819277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history of classification : MNIST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114723" y="2226469"/>
            <a:ext cx="5400627" cy="2721224"/>
          </a:xfrm>
        </p:spPr>
        <p:txBody>
          <a:bodyPr/>
          <a:lstStyle/>
          <a:p>
            <a:r>
              <a:rPr lang="en-US" dirty="0"/>
              <a:t>2D</a:t>
            </a:r>
          </a:p>
          <a:p>
            <a:r>
              <a:rPr lang="en-US" dirty="0"/>
              <a:t>10 classes</a:t>
            </a:r>
          </a:p>
          <a:p>
            <a:r>
              <a:rPr lang="en-US" dirty="0"/>
              <a:t>6000 examples per class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67" y="2566916"/>
            <a:ext cx="2133600" cy="213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245" y="5146060"/>
            <a:ext cx="8813042" cy="214952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entagon 5"/>
          <p:cNvSpPr/>
          <p:nvPr/>
        </p:nvSpPr>
        <p:spPr>
          <a:xfrm rot="16200000">
            <a:off x="53340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96935" y="5583167"/>
            <a:ext cx="129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1990’s</a:t>
            </a:r>
          </a:p>
        </p:txBody>
      </p:sp>
    </p:spTree>
    <p:extLst>
      <p:ext uri="{BB962C8B-B14F-4D97-AF65-F5344CB8AC3E}">
        <p14:creationId xmlns:p14="http://schemas.microsoft.com/office/powerpoint/2010/main" val="1130735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history of classification : Caltech 101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724400" y="2226469"/>
            <a:ext cx="3790950" cy="27212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101 classes</a:t>
            </a:r>
          </a:p>
          <a:p>
            <a:r>
              <a:rPr lang="en-US" dirty="0"/>
              <a:t>10 classes</a:t>
            </a:r>
          </a:p>
          <a:p>
            <a:r>
              <a:rPr lang="en-US" dirty="0"/>
              <a:t>30 examples per class</a:t>
            </a:r>
          </a:p>
          <a:p>
            <a:r>
              <a:rPr lang="en-US" dirty="0"/>
              <a:t>Strong category-specific biases</a:t>
            </a:r>
          </a:p>
          <a:p>
            <a:r>
              <a:rPr lang="en-US" dirty="0"/>
              <a:t>Clean images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245" y="5146060"/>
            <a:ext cx="8813042" cy="214952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entagon 5"/>
          <p:cNvSpPr/>
          <p:nvPr/>
        </p:nvSpPr>
        <p:spPr>
          <a:xfrm rot="16200000">
            <a:off x="53340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96935" y="5583167"/>
            <a:ext cx="129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1990’s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6935" y="4425950"/>
            <a:ext cx="1298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MNIST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160" y="1874698"/>
            <a:ext cx="1146942" cy="9137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039" y="1881986"/>
            <a:ext cx="1003300" cy="1003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22" y="2582002"/>
            <a:ext cx="1034009" cy="1926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86" y="2868869"/>
            <a:ext cx="1264598" cy="830420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 rot="16200000">
            <a:off x="2385877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2149410" y="5516916"/>
            <a:ext cx="129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1195042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history of classification: PASCAL VOC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0525" y="2202617"/>
            <a:ext cx="3790950" cy="2721224"/>
          </a:xfrm>
        </p:spPr>
        <p:txBody>
          <a:bodyPr/>
          <a:lstStyle/>
          <a:p>
            <a:r>
              <a:rPr lang="en-US" dirty="0"/>
              <a:t>20 classes</a:t>
            </a:r>
          </a:p>
          <a:p>
            <a:r>
              <a:rPr lang="en-US" dirty="0"/>
              <a:t>~500 examples per class</a:t>
            </a:r>
          </a:p>
          <a:p>
            <a:r>
              <a:rPr lang="en-US" dirty="0"/>
              <a:t>Clutter, occlusion, natural scenes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245" y="5146060"/>
            <a:ext cx="8813042" cy="214952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entagon 5"/>
          <p:cNvSpPr/>
          <p:nvPr/>
        </p:nvSpPr>
        <p:spPr>
          <a:xfrm rot="16200000">
            <a:off x="53340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96935" y="5583167"/>
            <a:ext cx="129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1990’s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6935" y="4425950"/>
            <a:ext cx="1298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MNIST</a:t>
            </a:r>
          </a:p>
        </p:txBody>
      </p:sp>
      <p:sp>
        <p:nvSpPr>
          <p:cNvPr id="13" name="Pentagon 12"/>
          <p:cNvSpPr/>
          <p:nvPr/>
        </p:nvSpPr>
        <p:spPr>
          <a:xfrm rot="16200000">
            <a:off x="2385877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2149410" y="5516916"/>
            <a:ext cx="129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2004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49410" y="4424623"/>
            <a:ext cx="1298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Caltech 101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775984"/>
            <a:ext cx="1524000" cy="1143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2299275"/>
            <a:ext cx="1524000" cy="1143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813" y="2901501"/>
            <a:ext cx="1524000" cy="1143000"/>
          </a:xfrm>
          <a:prstGeom prst="rect">
            <a:avLst/>
          </a:prstGeom>
        </p:spPr>
      </p:pic>
      <p:sp>
        <p:nvSpPr>
          <p:cNvPr id="18" name="Pentagon 17"/>
          <p:cNvSpPr/>
          <p:nvPr/>
        </p:nvSpPr>
        <p:spPr>
          <a:xfrm rot="16200000">
            <a:off x="428459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3933031" y="5516916"/>
            <a:ext cx="152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2007-2012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4079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history of classification: ImageNet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0525" y="2202617"/>
            <a:ext cx="3790950" cy="2721224"/>
          </a:xfrm>
        </p:spPr>
        <p:txBody>
          <a:bodyPr/>
          <a:lstStyle/>
          <a:p>
            <a:r>
              <a:rPr lang="en-US" dirty="0"/>
              <a:t>1000 classes</a:t>
            </a:r>
          </a:p>
          <a:p>
            <a:r>
              <a:rPr lang="en-US" dirty="0"/>
              <a:t>~1000 examples per class</a:t>
            </a:r>
          </a:p>
          <a:p>
            <a:r>
              <a:rPr lang="en-US" dirty="0"/>
              <a:t>Mix of cluttered and clean images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245" y="5146060"/>
            <a:ext cx="8813042" cy="214952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entagon 5"/>
          <p:cNvSpPr/>
          <p:nvPr/>
        </p:nvSpPr>
        <p:spPr>
          <a:xfrm rot="16200000">
            <a:off x="53340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96935" y="5583167"/>
            <a:ext cx="129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1990’s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6935" y="4425950"/>
            <a:ext cx="1298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MNIST</a:t>
            </a:r>
          </a:p>
        </p:txBody>
      </p:sp>
      <p:sp>
        <p:nvSpPr>
          <p:cNvPr id="13" name="Pentagon 12"/>
          <p:cNvSpPr/>
          <p:nvPr/>
        </p:nvSpPr>
        <p:spPr>
          <a:xfrm rot="16200000">
            <a:off x="2385877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2149410" y="5516916"/>
            <a:ext cx="129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2004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49410" y="4424623"/>
            <a:ext cx="1298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Caltech 101</a:t>
            </a:r>
          </a:p>
        </p:txBody>
      </p:sp>
      <p:sp>
        <p:nvSpPr>
          <p:cNvPr id="18" name="Pentagon 17"/>
          <p:cNvSpPr/>
          <p:nvPr/>
        </p:nvSpPr>
        <p:spPr>
          <a:xfrm rot="16200000">
            <a:off x="428459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3933031" y="5516916"/>
            <a:ext cx="152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2007-2013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013" y="2671209"/>
            <a:ext cx="4351337" cy="16337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048124" y="4418203"/>
            <a:ext cx="12984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PASCAL VOC</a:t>
            </a:r>
          </a:p>
        </p:txBody>
      </p:sp>
      <p:sp>
        <p:nvSpPr>
          <p:cNvPr id="21" name="Pentagon 20"/>
          <p:cNvSpPr/>
          <p:nvPr/>
        </p:nvSpPr>
        <p:spPr>
          <a:xfrm rot="16200000">
            <a:off x="6501240" y="5037066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/>
          <p:cNvSpPr txBox="1"/>
          <p:nvPr/>
        </p:nvSpPr>
        <p:spPr>
          <a:xfrm>
            <a:off x="6149679" y="5553903"/>
            <a:ext cx="152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2013-2017</a:t>
            </a:r>
          </a:p>
        </p:txBody>
      </p:sp>
    </p:spTree>
    <p:extLst>
      <p:ext uri="{BB962C8B-B14F-4D97-AF65-F5344CB8AC3E}">
        <p14:creationId xmlns:p14="http://schemas.microsoft.com/office/powerpoint/2010/main" val="840208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2609850"/>
            <a:ext cx="2286000" cy="171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200" y="2609850"/>
            <a:ext cx="2336800" cy="1713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32435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Pose variation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557" y="2615239"/>
            <a:ext cx="2271244" cy="170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83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32435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Lighting variation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609850"/>
            <a:ext cx="2286000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08727" y="2326890"/>
            <a:ext cx="2112773" cy="19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28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2609850"/>
            <a:ext cx="2286000" cy="1714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32435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Scale variation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169" y="2326890"/>
            <a:ext cx="1997460" cy="19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81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32435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Clutter and occlusion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0" y="2609850"/>
            <a:ext cx="2286000" cy="171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60985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91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32435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Intrinsic intra-class variation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0" y="2609850"/>
            <a:ext cx="2286000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50" y="260985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82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8A05A5F1-7125-D54F-85F6-07ED9D5653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6531" y="1627436"/>
            <a:ext cx="8229823" cy="5257354"/>
          </a:xfrm>
        </p:spPr>
        <p:txBody>
          <a:bodyPr/>
          <a:lstStyle/>
          <a:p>
            <a:pPr eaLnBrk="1"/>
            <a:r>
              <a:rPr lang="en-US" altLang="en-US"/>
              <a:t>What we</a:t>
            </a:r>
            <a:r>
              <a:rPr lang="ja-JP" altLang="en-US">
                <a:latin typeface="Arial" panose="020B0604020202020204" pitchFamily="34" charset="0"/>
              </a:rPr>
              <a:t>’</a:t>
            </a:r>
            <a:r>
              <a:rPr lang="en-US" altLang="ja-JP"/>
              <a:t>ve seen so far: [Woodham 1980]</a:t>
            </a:r>
          </a:p>
          <a:p>
            <a:pPr eaLnBrk="1"/>
            <a:endParaRPr lang="en-US" altLang="en-US"/>
          </a:p>
          <a:p>
            <a:pPr eaLnBrk="1"/>
            <a:r>
              <a:rPr lang="en-US" altLang="en-US"/>
              <a:t>Next up: Unknown light directions [Hayakawa 1994]</a:t>
            </a:r>
            <a:endParaRPr lang="en-US" altLang="en-US" sz="1266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B1D8664B-56E7-564E-B366-E7F11C121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171F711B-D62A-BE4B-A6BB-30A805577672}"/>
              </a:ext>
            </a:extLst>
          </p:cNvPr>
          <p:cNvSpPr>
            <a:spLocks/>
          </p:cNvSpPr>
          <p:nvPr/>
        </p:nvSpPr>
        <p:spPr bwMode="auto">
          <a:xfrm>
            <a:off x="6552158" y="6406035"/>
            <a:ext cx="2134195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9pPr>
          </a:lstStyle>
          <a:p>
            <a:pPr algn="r" defTabSz="642915" eaLnBrk="1"/>
            <a:fld id="{992829E7-3D7C-8947-BE71-852FA1821086}" type="slidenum">
              <a:rPr lang="en-US" altLang="en-US" sz="1125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 algn="r" defTabSz="642915" eaLnBrk="1"/>
              <a:t>3</a:t>
            </a:fld>
            <a:endParaRPr lang="en-US" altLang="en-US" sz="1266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11045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recognition hard?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32435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/>
              <a:t>Inter-class similarity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2419350"/>
            <a:ext cx="2619375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713" y="2419350"/>
            <a:ext cx="26193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0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8E230-D7FF-CB41-8819-45498453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language of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CA4B1-05A0-BB4B-95D6-3B3FBE628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Boundaries of classes are often fuzzy</a:t>
            </a:r>
          </a:p>
          <a:p>
            <a:r>
              <a:rPr lang="en-US" dirty="0"/>
              <a:t>“A dog is an animal with four legs, a tail and a snout”</a:t>
            </a:r>
          </a:p>
          <a:p>
            <a:r>
              <a:rPr lang="en-US" dirty="0"/>
              <a:t>Really?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29742F-C779-F24E-8064-C89F3132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315" y="3949020"/>
            <a:ext cx="3788228" cy="252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41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AAE7-8157-4C4D-B744-6D399277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language of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428D2-1037-9C4C-A715-FA5F4EBC5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“… Practically anything can happen in an image and furthermore practically everything did” - Marr</a:t>
            </a:r>
          </a:p>
          <a:p>
            <a:r>
              <a:rPr lang="en-US" dirty="0"/>
              <a:t>Much better to talk in terms of </a:t>
            </a:r>
            <a:r>
              <a:rPr lang="en-US" i="1" dirty="0"/>
              <a:t>probabilities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Joint distribution of images and labels </a:t>
            </a:r>
            <a:r>
              <a:rPr lang="en-US" dirty="0"/>
              <a:t>: P(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  <a:p>
            <a:r>
              <a:rPr lang="en-US" i="1" dirty="0"/>
              <a:t>Conditional distribution of labels given image </a:t>
            </a:r>
            <a:r>
              <a:rPr lang="en-US" dirty="0"/>
              <a:t>: P(</a:t>
            </a:r>
            <a:r>
              <a:rPr lang="en-US" dirty="0" err="1"/>
              <a:t>y|x</a:t>
            </a:r>
            <a:r>
              <a:rPr lang="en-US" dirty="0"/>
              <a:t>)</a:t>
            </a:r>
            <a:endParaRPr lang="en-US" i="1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59B9D-EE45-254B-BF37-6ADC51416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676" y="3514093"/>
            <a:ext cx="3043238" cy="9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7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interested in the conditional distribution</a:t>
            </a:r>
          </a:p>
          <a:p>
            <a:r>
              <a:rPr lang="en-US" dirty="0"/>
              <a:t>Key idea: teach computer visual concepts by </a:t>
            </a:r>
            <a:r>
              <a:rPr lang="en-US" i="1" dirty="0"/>
              <a:t>providing examples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534" y="3449803"/>
            <a:ext cx="3043238" cy="974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643" y="1938901"/>
            <a:ext cx="887413" cy="325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475" y="5040292"/>
            <a:ext cx="4591050" cy="352425"/>
          </a:xfrm>
          <a:prstGeom prst="rect">
            <a:avLst/>
          </a:prstGeom>
        </p:spPr>
      </p:pic>
      <p:sp>
        <p:nvSpPr>
          <p:cNvPr id="9" name="Right Arrow Callout 8"/>
          <p:cNvSpPr/>
          <p:nvPr/>
        </p:nvSpPr>
        <p:spPr>
          <a:xfrm>
            <a:off x="381001" y="4682066"/>
            <a:ext cx="1663700" cy="1068877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Training Set</a:t>
            </a:r>
          </a:p>
        </p:txBody>
      </p:sp>
    </p:spTree>
    <p:extLst>
      <p:ext uri="{BB962C8B-B14F-4D97-AF65-F5344CB8AC3E}">
        <p14:creationId xmlns:p14="http://schemas.microsoft.com/office/powerpoint/2010/main" val="1817325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Binary classifier “Dog” or ”not Dog”</a:t>
            </a:r>
          </a:p>
          <a:p>
            <a:r>
              <a:rPr lang="en-US" dirty="0"/>
              <a:t>Labels: {0, 1}</a:t>
            </a:r>
          </a:p>
          <a:p>
            <a:r>
              <a:rPr lang="en-US" dirty="0"/>
              <a:t>Training set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3" y="3981449"/>
            <a:ext cx="1557866" cy="116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621" y="3979860"/>
            <a:ext cx="1559985" cy="1169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6" y="3947966"/>
            <a:ext cx="1652588" cy="12018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7919" y="4283450"/>
            <a:ext cx="11557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, 1),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3606" y="4283450"/>
            <a:ext cx="109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, 1),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12836" y="4283450"/>
            <a:ext cx="16223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, 0) , </a:t>
            </a:r>
            <a:r>
              <a:rPr lang="mr-IN" sz="3000" dirty="0"/>
              <a:t>…</a:t>
            </a:r>
            <a:r>
              <a:rPr lang="en-US" sz="3000" dirty="0"/>
              <a:t> 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349248" y="4283450"/>
            <a:ext cx="749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/>
              <a:t>{(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64321" y="4283450"/>
            <a:ext cx="749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/>
              <a:t>(</a:t>
            </a:r>
            <a:endParaRPr lang="en-US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5095878" y="4285017"/>
            <a:ext cx="749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/>
              <a:t>(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046955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model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2834481"/>
          </a:xfrm>
        </p:spPr>
        <p:txBody>
          <a:bodyPr/>
          <a:lstStyle/>
          <a:p>
            <a:r>
              <a:rPr lang="en-US" dirty="0"/>
              <a:t>Will try and find P(y = 1 | x)</a:t>
            </a:r>
          </a:p>
          <a:p>
            <a:r>
              <a:rPr lang="en-US" dirty="0"/>
              <a:t>P(y=0 | x) = 1 - P(y=1 | x)</a:t>
            </a:r>
          </a:p>
          <a:p>
            <a:r>
              <a:rPr lang="en-US" dirty="0"/>
              <a:t>Need to find</a:t>
            </a:r>
          </a:p>
          <a:p>
            <a:r>
              <a:rPr lang="en-US" dirty="0"/>
              <a:t>But: </a:t>
            </a:r>
            <a:r>
              <a:rPr lang="en-US" i="1" dirty="0"/>
              <a:t>enormous number of possible mappings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164" y="3291284"/>
            <a:ext cx="19431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4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model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Assume h is a </a:t>
            </a:r>
            <a:r>
              <a:rPr lang="en-US" dirty="0">
                <a:solidFill>
                  <a:srgbClr val="C00000"/>
                </a:solidFill>
              </a:rPr>
              <a:t>linear classifier</a:t>
            </a:r>
            <a:r>
              <a:rPr lang="en-US" dirty="0"/>
              <a:t> in </a:t>
            </a:r>
            <a:r>
              <a:rPr lang="en-US" dirty="0">
                <a:solidFill>
                  <a:srgbClr val="00B0F0"/>
                </a:solidFill>
              </a:rPr>
              <a:t>feature space</a:t>
            </a:r>
          </a:p>
          <a:p>
            <a:r>
              <a:rPr lang="en-US" dirty="0">
                <a:solidFill>
                  <a:srgbClr val="00B0F0"/>
                </a:solidFill>
              </a:rPr>
              <a:t>Feature space?</a:t>
            </a:r>
          </a:p>
          <a:p>
            <a:r>
              <a:rPr lang="en-US" dirty="0">
                <a:solidFill>
                  <a:srgbClr val="C00000"/>
                </a:solidFill>
              </a:rPr>
              <a:t>Linear classifier?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45" y="1825625"/>
            <a:ext cx="19431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70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space: representing images as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4197480"/>
          </a:xfrm>
        </p:spPr>
        <p:txBody>
          <a:bodyPr>
            <a:normAutofit/>
          </a:bodyPr>
          <a:lstStyle/>
          <a:p>
            <a:r>
              <a:rPr lang="en-US" dirty="0"/>
              <a:t>Represent an image as a vector in </a:t>
            </a:r>
          </a:p>
          <a:p>
            <a:r>
              <a:rPr lang="en-US" dirty="0"/>
              <a:t>Simple way: step 1: convert image to gray-scale and resize to fixed size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664" y="2210966"/>
            <a:ext cx="381000" cy="314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777" y="3868592"/>
            <a:ext cx="3028905" cy="2271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105164" y="4325209"/>
            <a:ext cx="1757262" cy="177783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704745" y="4758852"/>
            <a:ext cx="1209919" cy="491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72721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space: representing images as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4595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Step 2: Flatten 2D array into 1D vector</a:t>
            </a:r>
          </a:p>
          <a:p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3759200" y="4057650"/>
            <a:ext cx="9525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787253"/>
            <a:ext cx="3041650" cy="3033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1" y="3981450"/>
            <a:ext cx="401481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666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space: representing images as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618746"/>
          </a:xfrm>
        </p:spPr>
        <p:txBody>
          <a:bodyPr>
            <a:normAutofit/>
          </a:bodyPr>
          <a:lstStyle/>
          <a:p>
            <a:r>
              <a:rPr lang="en-US" dirty="0"/>
              <a:t>Can represent this as a </a:t>
            </a:r>
            <a:r>
              <a:rPr lang="en-US" i="1" dirty="0"/>
              <a:t>function </a:t>
            </a:r>
            <a:r>
              <a:rPr lang="en-US" dirty="0"/>
              <a:t>that takes an image and converts into a vector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1" y="3981450"/>
            <a:ext cx="4014818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525" y="3621563"/>
            <a:ext cx="1557866" cy="116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3896677"/>
            <a:ext cx="374651" cy="618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1400" y="3879850"/>
            <a:ext cx="52705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/>
              <a:t>(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6319" y="3896677"/>
            <a:ext cx="17250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/>
              <a:t>)    =</a:t>
            </a:r>
          </a:p>
        </p:txBody>
      </p:sp>
    </p:spTree>
    <p:extLst>
      <p:ext uri="{BB962C8B-B14F-4D97-AF65-F5344CB8AC3E}">
        <p14:creationId xmlns:p14="http://schemas.microsoft.com/office/powerpoint/2010/main" val="1816731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DE1B6CC4-4083-6B41-B226-2F860C5279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1CFC8A74-A082-E04A-BAC7-C835447E1EF8}"/>
              </a:ext>
            </a:extLst>
          </p:cNvPr>
          <p:cNvSpPr>
            <a:spLocks/>
          </p:cNvSpPr>
          <p:nvPr/>
        </p:nvSpPr>
        <p:spPr bwMode="auto">
          <a:xfrm>
            <a:off x="6552158" y="6406035"/>
            <a:ext cx="2134195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9pPr>
          </a:lstStyle>
          <a:p>
            <a:pPr algn="r" defTabSz="642915" eaLnBrk="1"/>
            <a:fld id="{C193730A-45EB-CF4B-BD75-62516B27D3C9}" type="slidenum">
              <a:rPr lang="en-US" altLang="en-US" sz="1125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 algn="r" defTabSz="642915" eaLnBrk="1"/>
              <a:t>4</a:t>
            </a:fld>
            <a:endParaRPr lang="en-US" altLang="en-US" sz="1266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40963" name="Picture 3" descr="pasted-image.pdf">
            <a:extLst>
              <a:ext uri="{FF2B5EF4-FFF2-40B4-BE49-F238E27FC236}">
                <a16:creationId xmlns:a16="http://schemas.microsoft.com/office/drawing/2014/main" id="{DE5F00ED-A4EB-894A-8594-D3A4BB39A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682" y="3047256"/>
            <a:ext cx="2521521" cy="37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4" name="Rectangle 4">
            <a:extLst>
              <a:ext uri="{FF2B5EF4-FFF2-40B4-BE49-F238E27FC236}">
                <a16:creationId xmlns:a16="http://schemas.microsoft.com/office/drawing/2014/main" id="{BE5E8261-5C89-3D4C-8142-E347B816A9DB}"/>
              </a:ext>
            </a:extLst>
          </p:cNvPr>
          <p:cNvSpPr>
            <a:spLocks/>
          </p:cNvSpPr>
          <p:nvPr/>
        </p:nvSpPr>
        <p:spPr bwMode="auto">
          <a:xfrm>
            <a:off x="2774901" y="4187809"/>
            <a:ext cx="1712268" cy="81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ＭＳ Ｐゴシック" charset="0"/>
                <a:sym typeface="Calibri" charset="0"/>
              </a:rPr>
              <a:t>Diffuse albedo</a:t>
            </a:r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027A662D-8EB0-564D-9453-AB7EAB52200E}"/>
              </a:ext>
            </a:extLst>
          </p:cNvPr>
          <p:cNvSpPr>
            <a:spLocks/>
          </p:cNvSpPr>
          <p:nvPr/>
        </p:nvSpPr>
        <p:spPr bwMode="auto">
          <a:xfrm>
            <a:off x="5396881" y="4085118"/>
            <a:ext cx="1605111" cy="81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ＭＳ Ｐゴシック" charset="0"/>
                <a:sym typeface="Calibri" charset="0"/>
              </a:rPr>
              <a:t>Light intensity</a:t>
            </a:r>
          </a:p>
        </p:txBody>
      </p:sp>
      <p:sp>
        <p:nvSpPr>
          <p:cNvPr id="40966" name="Line 6">
            <a:extLst>
              <a:ext uri="{FF2B5EF4-FFF2-40B4-BE49-F238E27FC236}">
                <a16:creationId xmlns:a16="http://schemas.microsoft.com/office/drawing/2014/main" id="{3BB3E774-3797-0746-8DBD-F568222F3D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89537" y="3476998"/>
            <a:ext cx="569268" cy="56926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0967" name="Line 7">
            <a:extLst>
              <a:ext uri="{FF2B5EF4-FFF2-40B4-BE49-F238E27FC236}">
                <a16:creationId xmlns:a16="http://schemas.microsoft.com/office/drawing/2014/main" id="{01805565-2EB7-CB4F-AC06-E582BB169C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22553" y="3476998"/>
            <a:ext cx="569268" cy="56926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0968" name="Rectangle 8">
            <a:extLst>
              <a:ext uri="{FF2B5EF4-FFF2-40B4-BE49-F238E27FC236}">
                <a16:creationId xmlns:a16="http://schemas.microsoft.com/office/drawing/2014/main" id="{5BE5567F-4C88-A847-A81B-60960101EED1}"/>
              </a:ext>
            </a:extLst>
          </p:cNvPr>
          <p:cNvSpPr>
            <a:spLocks/>
          </p:cNvSpPr>
          <p:nvPr/>
        </p:nvSpPr>
        <p:spPr bwMode="auto">
          <a:xfrm>
            <a:off x="2750344" y="1599807"/>
            <a:ext cx="2286000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ＭＳ Ｐゴシック" charset="0"/>
                <a:sym typeface="Calibri" charset="0"/>
              </a:rPr>
              <a:t>Surface </a:t>
            </a:r>
            <a:r>
              <a:rPr lang="en-US" sz="2400" dirty="0" err="1">
                <a:latin typeface="Calibri" charset="0"/>
                <a:ea typeface="ＭＳ Ｐゴシック" charset="0"/>
                <a:sym typeface="Calibri" charset="0"/>
              </a:rPr>
              <a:t>normals</a:t>
            </a:r>
            <a:endParaRPr lang="en-US" sz="2400" dirty="0">
              <a:latin typeface="Calibri" charset="0"/>
              <a:ea typeface="ＭＳ Ｐゴシック" charset="0"/>
              <a:sym typeface="Calibri" charset="0"/>
            </a:endParaRPr>
          </a:p>
        </p:txBody>
      </p:sp>
      <p:sp>
        <p:nvSpPr>
          <p:cNvPr id="40969" name="Rectangle 9">
            <a:extLst>
              <a:ext uri="{FF2B5EF4-FFF2-40B4-BE49-F238E27FC236}">
                <a16:creationId xmlns:a16="http://schemas.microsoft.com/office/drawing/2014/main" id="{5AE1100E-D9CE-6C4D-B986-ECD1B084E646}"/>
              </a:ext>
            </a:extLst>
          </p:cNvPr>
          <p:cNvSpPr>
            <a:spLocks/>
          </p:cNvSpPr>
          <p:nvPr/>
        </p:nvSpPr>
        <p:spPr bwMode="auto">
          <a:xfrm>
            <a:off x="5168057" y="1599807"/>
            <a:ext cx="2286000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ＭＳ Ｐゴシック" charset="0"/>
                <a:sym typeface="Calibri" charset="0"/>
              </a:rPr>
              <a:t>Light directions</a:t>
            </a:r>
          </a:p>
        </p:txBody>
      </p:sp>
      <p:sp>
        <p:nvSpPr>
          <p:cNvPr id="40970" name="Line 10">
            <a:extLst>
              <a:ext uri="{FF2B5EF4-FFF2-40B4-BE49-F238E27FC236}">
                <a16:creationId xmlns:a16="http://schemas.microsoft.com/office/drawing/2014/main" id="{D314309A-EF6A-604B-A202-502C7B96A9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7673" y="2288233"/>
            <a:ext cx="168548" cy="732234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0971" name="Line 11">
            <a:extLst>
              <a:ext uri="{FF2B5EF4-FFF2-40B4-BE49-F238E27FC236}">
                <a16:creationId xmlns:a16="http://schemas.microsoft.com/office/drawing/2014/main" id="{5BB5FAC8-E282-A04F-8619-A7622B6075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85322" y="2254746"/>
            <a:ext cx="487784" cy="688703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6399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utoUpdateAnimBg="0"/>
      <p:bldP spid="40965" grpId="0" autoUpdateAnimBg="0"/>
      <p:bldP spid="40968" grpId="0" autoUpdateAnimBg="0"/>
      <p:bldP spid="40969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99A420-A1DA-DB4F-B798-2118F09E01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an image, can 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to get a vector and plot it as a point in high dimensional space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99A420-A1DA-DB4F-B798-2118F09E01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26" y="4162524"/>
            <a:ext cx="1557866" cy="116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0" y="3447992"/>
            <a:ext cx="4126043" cy="309453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302000" y="3244689"/>
            <a:ext cx="0" cy="3283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02001" y="6521485"/>
            <a:ext cx="439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4" idx="3"/>
          </p:cNvCxnSpPr>
          <p:nvPr/>
        </p:nvCxnSpPr>
        <p:spPr>
          <a:xfrm>
            <a:off x="1902092" y="4746724"/>
            <a:ext cx="3055409" cy="1204197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728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B2D5B9-730D-4047-B405-F314B1D1C1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4162503" cy="4351338"/>
              </a:xfrm>
            </p:spPr>
            <p:txBody>
              <a:bodyPr/>
              <a:lstStyle/>
              <a:p>
                <a:r>
                  <a:rPr lang="en-US" dirty="0"/>
                  <a:t>A linear classifier corresponds to a hyperplane</a:t>
                </a:r>
              </a:p>
              <a:p>
                <a:pPr lvl="1"/>
                <a:r>
                  <a:rPr lang="en-US" dirty="0"/>
                  <a:t>Equivalent of a line in high-dimensional space</a:t>
                </a:r>
              </a:p>
              <a:p>
                <a:pPr lvl="1"/>
                <a:r>
                  <a:rPr lang="en-US" dirty="0"/>
                  <a:t>Equation: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Points on the same side are the same class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B2D5B9-730D-4047-B405-F314B1D1C1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4162503" cy="4351338"/>
              </a:xfrm>
              <a:blipFill>
                <a:blip r:embed="rId2"/>
                <a:stretch>
                  <a:fillRect l="-2744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493" y="2125267"/>
            <a:ext cx="4126043" cy="309453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4841433" y="1936750"/>
            <a:ext cx="0" cy="3283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41434" y="5213546"/>
            <a:ext cx="439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574213" y="1805632"/>
            <a:ext cx="4226603" cy="3733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841433" y="1802507"/>
            <a:ext cx="3909103" cy="3411040"/>
          </a:xfrm>
          <a:prstGeom prst="rect">
            <a:avLst/>
          </a:prstGeom>
          <a:gradFill>
            <a:gsLst>
              <a:gs pos="50500">
                <a:schemeClr val="bg2">
                  <a:lumMod val="90000"/>
                  <a:alpha val="59000"/>
                </a:schemeClr>
              </a:gs>
              <a:gs pos="1000">
                <a:srgbClr val="0070C0">
                  <a:alpha val="62000"/>
                </a:srgbClr>
              </a:gs>
              <a:gs pos="100000">
                <a:srgbClr val="FF0000">
                  <a:alpha val="51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831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B2D5B9-730D-4047-B405-F314B1D1C1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4162503" cy="4351338"/>
              </a:xfrm>
            </p:spPr>
            <p:txBody>
              <a:bodyPr/>
              <a:lstStyle/>
              <a:p>
                <a:r>
                  <a:rPr lang="en-US" dirty="0"/>
                  <a:t>p(y = 1 | x) is high on the red side and low on the blue side</a:t>
                </a:r>
              </a:p>
              <a:p>
                <a:r>
                  <a:rPr lang="en-US" dirty="0"/>
                  <a:t>A common way of defining p: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B2D5B9-730D-4047-B405-F314B1D1C1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4162503" cy="4351338"/>
              </a:xfrm>
              <a:blipFill>
                <a:blip r:embed="rId2"/>
                <a:stretch>
                  <a:fillRect l="-2744" t="-2632" r="-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493" y="2125267"/>
            <a:ext cx="4126043" cy="309453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4841433" y="1936750"/>
            <a:ext cx="0" cy="3283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41434" y="5213546"/>
            <a:ext cx="439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574213" y="1805632"/>
            <a:ext cx="4226603" cy="3733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841433" y="1802507"/>
            <a:ext cx="3909103" cy="3411040"/>
          </a:xfrm>
          <a:prstGeom prst="rect">
            <a:avLst/>
          </a:prstGeom>
          <a:gradFill>
            <a:gsLst>
              <a:gs pos="50500">
                <a:schemeClr val="bg2">
                  <a:lumMod val="90000"/>
                  <a:alpha val="59000"/>
                </a:schemeClr>
              </a:gs>
              <a:gs pos="1000">
                <a:srgbClr val="0070C0">
                  <a:alpha val="62000"/>
                </a:srgbClr>
              </a:gs>
              <a:gs pos="100000">
                <a:srgbClr val="FF0000">
                  <a:alpha val="51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BAF6703F-B046-804B-83E7-7B69A2B07CAF}"/>
              </a:ext>
            </a:extLst>
          </p:cNvPr>
          <p:cNvSpPr/>
          <p:nvPr/>
        </p:nvSpPr>
        <p:spPr>
          <a:xfrm rot="5400000">
            <a:off x="2693037" y="4540145"/>
            <a:ext cx="300942" cy="2299516"/>
          </a:xfrm>
          <a:prstGeom prst="rightBrace">
            <a:avLst>
              <a:gd name="adj1" fmla="val 4950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B27F7-F2D4-1A4F-B61E-DD600A915429}"/>
              </a:ext>
            </a:extLst>
          </p:cNvPr>
          <p:cNvSpPr txBox="1"/>
          <p:nvPr/>
        </p:nvSpPr>
        <p:spPr>
          <a:xfrm>
            <a:off x="1689904" y="5879939"/>
            <a:ext cx="2338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sigmoid function</a:t>
            </a:r>
          </a:p>
        </p:txBody>
      </p:sp>
    </p:spTree>
    <p:extLst>
      <p:ext uri="{BB962C8B-B14F-4D97-AF65-F5344CB8AC3E}">
        <p14:creationId xmlns:p14="http://schemas.microsoft.com/office/powerpoint/2010/main" val="275001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 in feature space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87" y="4010423"/>
            <a:ext cx="2238375" cy="733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15" y="2257426"/>
            <a:ext cx="3777635" cy="2835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1C5970-D0E3-9A4B-A33D-1F9E11EEF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87" y="3490511"/>
            <a:ext cx="3716596" cy="3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55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 in feature space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60400" y="2515790"/>
            <a:ext cx="7886700" cy="4116503"/>
          </a:xfrm>
        </p:spPr>
        <p:txBody>
          <a:bodyPr/>
          <a:lstStyle/>
          <a:p>
            <a:r>
              <a:rPr lang="en-US" i="1" dirty="0"/>
              <a:t>Family </a:t>
            </a:r>
            <a:r>
              <a:rPr lang="en-US" dirty="0"/>
              <a:t>of functions depending on </a:t>
            </a:r>
            <a:r>
              <a:rPr lang="en-US" b="1" dirty="0"/>
              <a:t>w </a:t>
            </a:r>
            <a:r>
              <a:rPr lang="en-US" dirty="0"/>
              <a:t>and b</a:t>
            </a:r>
          </a:p>
          <a:p>
            <a:r>
              <a:rPr lang="en-US" dirty="0"/>
              <a:t>Each function is called a </a:t>
            </a:r>
            <a:r>
              <a:rPr lang="en-US" i="1" dirty="0"/>
              <a:t>hypothesis</a:t>
            </a:r>
          </a:p>
          <a:p>
            <a:r>
              <a:rPr lang="en-US" dirty="0"/>
              <a:t>Family is called a </a:t>
            </a:r>
            <a:r>
              <a:rPr lang="en-US" i="1" dirty="0"/>
              <a:t>hypothesis class</a:t>
            </a:r>
          </a:p>
          <a:p>
            <a:r>
              <a:rPr lang="en-US" dirty="0"/>
              <a:t>Hypotheses indexed by </a:t>
            </a:r>
            <a:r>
              <a:rPr lang="en-US" b="1" dirty="0"/>
              <a:t>w </a:t>
            </a:r>
            <a:r>
              <a:rPr lang="en-US" dirty="0"/>
              <a:t>and b</a:t>
            </a:r>
            <a:endParaRPr lang="en-US" b="1" dirty="0"/>
          </a:p>
          <a:p>
            <a:r>
              <a:rPr lang="en-US" dirty="0"/>
              <a:t>Need to find the best hypothesis = need to find best </a:t>
            </a:r>
            <a:r>
              <a:rPr lang="en-US" b="1" dirty="0"/>
              <a:t>w </a:t>
            </a:r>
            <a:r>
              <a:rPr lang="en-US" dirty="0"/>
              <a:t>and b</a:t>
            </a:r>
          </a:p>
          <a:p>
            <a:r>
              <a:rPr lang="en-US" b="1" dirty="0"/>
              <a:t>w </a:t>
            </a:r>
            <a:r>
              <a:rPr lang="en-US" dirty="0"/>
              <a:t>and b are called </a:t>
            </a:r>
            <a:r>
              <a:rPr lang="en-US" i="1" dirty="0"/>
              <a:t>parameters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F82D1-721C-154B-B5FA-EC10B6634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163" y="1848919"/>
            <a:ext cx="4550152" cy="43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91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Use training set to find </a:t>
                </a:r>
                <a:r>
                  <a:rPr lang="en-US" i="1" dirty="0"/>
                  <a:t>best-fitting </a:t>
                </a:r>
                <a:r>
                  <a:rPr lang="en-US" dirty="0"/>
                  <a:t>hypothesis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={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 …,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Question: how do we define fit?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7454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Use training set to find </a:t>
                </a:r>
                <a:r>
                  <a:rPr lang="en-US" i="1" dirty="0"/>
                  <a:t>best-fitting </a:t>
                </a:r>
                <a:r>
                  <a:rPr lang="en-US" dirty="0"/>
                  <a:t>hypothesis</a:t>
                </a:r>
              </a:p>
              <a:p>
                <a:r>
                  <a:rPr lang="en-US" dirty="0"/>
                  <a:t>Question: how do we define fit?</a:t>
                </a:r>
              </a:p>
              <a:p>
                <a:r>
                  <a:rPr lang="en-US" dirty="0"/>
                  <a:t>Given (</a:t>
                </a:r>
                <a:r>
                  <a:rPr lang="en-US" dirty="0" err="1"/>
                  <a:t>x,y</a:t>
                </a:r>
                <a:r>
                  <a:rPr lang="en-US" dirty="0"/>
                  <a:t>), and candidate hypothesis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(⋅;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baseline="-25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estimated probability label is 1</a:t>
                </a:r>
              </a:p>
              <a:p>
                <a:pPr lvl="1"/>
                <a:r>
                  <a:rPr lang="en-US" dirty="0"/>
                  <a:t>Idea: compute estimated probability for true label y</a:t>
                </a:r>
              </a:p>
              <a:p>
                <a:pPr lvl="1"/>
                <a:r>
                  <a:rPr lang="en-US" dirty="0"/>
                  <a:t>Want this probability to be high</a:t>
                </a:r>
              </a:p>
              <a:p>
                <a:pPr lvl="1"/>
                <a:r>
                  <a:rPr lang="en-US" i="1" dirty="0"/>
                  <a:t>Likelihood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4C8C1D4-3107-DE4F-953D-B5B720E7C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961" y="5077346"/>
            <a:ext cx="6682741" cy="8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5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alternate expression for the hypothesis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7FC5E6-29FE-9149-A9B1-25EC56A4C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983" y="2519242"/>
            <a:ext cx="6682741" cy="8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62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alternate expression for the hypothesis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7FC5E6-29FE-9149-A9B1-25EC56A4C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983" y="2519242"/>
            <a:ext cx="6682741" cy="825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E967A4-0050-9042-9E1B-D7E9212E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983" y="4173536"/>
            <a:ext cx="7756128" cy="43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257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Likelihood of a single data point</a:t>
            </a:r>
          </a:p>
          <a:p>
            <a:r>
              <a:rPr lang="en-US" dirty="0"/>
              <a:t>Fit = </a:t>
            </a:r>
            <a:r>
              <a:rPr lang="en-US" i="1" dirty="0"/>
              <a:t>total likelihood of entire training dataset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262" y="2226469"/>
            <a:ext cx="5476875" cy="390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475" y="4370785"/>
            <a:ext cx="4591050" cy="352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21E02D-F28B-9E44-8DD3-D47589584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474" y="4858145"/>
            <a:ext cx="5653889" cy="97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52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9C9936CB-EB3C-684D-BF2F-3819FED079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91B84004-6C48-984F-9304-0D629445153F}"/>
              </a:ext>
            </a:extLst>
          </p:cNvPr>
          <p:cNvSpPr>
            <a:spLocks/>
          </p:cNvSpPr>
          <p:nvPr/>
        </p:nvSpPr>
        <p:spPr bwMode="auto">
          <a:xfrm>
            <a:off x="6552158" y="6406035"/>
            <a:ext cx="2134195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9pPr>
          </a:lstStyle>
          <a:p>
            <a:pPr algn="r" defTabSz="642915" eaLnBrk="1"/>
            <a:fld id="{1830319E-3D4F-E346-A853-016561909A0B}" type="slidenum">
              <a:rPr lang="en-US" altLang="en-US" sz="1125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 algn="r" defTabSz="642915" eaLnBrk="1"/>
              <a:t>5</a:t>
            </a:fld>
            <a:endParaRPr lang="en-US" altLang="en-US" sz="1266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4DB132DA-97EA-1A4E-A2E9-DE4DCD1CD5FB}"/>
              </a:ext>
            </a:extLst>
          </p:cNvPr>
          <p:cNvSpPr>
            <a:spLocks/>
          </p:cNvSpPr>
          <p:nvPr/>
        </p:nvSpPr>
        <p:spPr bwMode="auto">
          <a:xfrm>
            <a:off x="1732359" y="1398398"/>
            <a:ext cx="3247058" cy="81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ＭＳ Ｐゴシック" charset="0"/>
                <a:sym typeface="Calibri" charset="0"/>
              </a:rPr>
              <a:t>Surface </a:t>
            </a:r>
            <a:r>
              <a:rPr lang="en-US" sz="2400" dirty="0" err="1">
                <a:latin typeface="Calibri" charset="0"/>
                <a:ea typeface="ＭＳ Ｐゴシック" charset="0"/>
                <a:sym typeface="Calibri" charset="0"/>
              </a:rPr>
              <a:t>normals</a:t>
            </a:r>
            <a:r>
              <a:rPr lang="en-US" sz="2400" dirty="0">
                <a:latin typeface="Calibri" charset="0"/>
                <a:ea typeface="ＭＳ Ｐゴシック" charset="0"/>
                <a:sym typeface="Calibri" charset="0"/>
              </a:rPr>
              <a:t>, scaled by albedo</a:t>
            </a:r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3810EA0F-9E56-A147-ADAE-7FE2559AFF44}"/>
              </a:ext>
            </a:extLst>
          </p:cNvPr>
          <p:cNvSpPr>
            <a:spLocks/>
          </p:cNvSpPr>
          <p:nvPr/>
        </p:nvSpPr>
        <p:spPr bwMode="auto">
          <a:xfrm>
            <a:off x="5168057" y="1415141"/>
            <a:ext cx="3247058" cy="81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ＭＳ Ｐゴシック" charset="0"/>
                <a:sym typeface="Calibri" charset="0"/>
              </a:rPr>
              <a:t>Light directions, scaled by intensity</a:t>
            </a:r>
          </a:p>
        </p:txBody>
      </p:sp>
      <p:sp>
        <p:nvSpPr>
          <p:cNvPr id="41989" name="Line 5">
            <a:extLst>
              <a:ext uri="{FF2B5EF4-FFF2-40B4-BE49-F238E27FC236}">
                <a16:creationId xmlns:a16="http://schemas.microsoft.com/office/drawing/2014/main" id="{6A02B760-2BA2-B943-95C2-62413FCDCC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7673" y="2288233"/>
            <a:ext cx="168548" cy="732234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1990" name="Line 6">
            <a:extLst>
              <a:ext uri="{FF2B5EF4-FFF2-40B4-BE49-F238E27FC236}">
                <a16:creationId xmlns:a16="http://schemas.microsoft.com/office/drawing/2014/main" id="{8150754B-8E29-2F47-A058-A19170F7AE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04955" y="2290465"/>
            <a:ext cx="487784" cy="688703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41991" name="Picture 7" descr="pasted-image.pdf">
            <a:extLst>
              <a:ext uri="{FF2B5EF4-FFF2-40B4-BE49-F238E27FC236}">
                <a16:creationId xmlns:a16="http://schemas.microsoft.com/office/drawing/2014/main" id="{0F0C92C0-C45A-2B42-9A95-AA4A4350A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64" y="3095253"/>
            <a:ext cx="2097360" cy="35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685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utoUpdateAnimBg="0"/>
      <p:bldP spid="41988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Use log likelihood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Pick the hypothesis that maximizes log likelihood</a:t>
            </a:r>
          </a:p>
          <a:p>
            <a:pPr lvl="1"/>
            <a:r>
              <a:rPr lang="en-US" dirty="0"/>
              <a:t>Each hypothesis corresponds to a setting of </a:t>
            </a:r>
            <a:r>
              <a:rPr lang="en-US" b="1" dirty="0"/>
              <a:t>w </a:t>
            </a:r>
            <a:r>
              <a:rPr lang="en-US" dirty="0"/>
              <a:t>and b</a:t>
            </a:r>
          </a:p>
          <a:p>
            <a:pPr lvl="1"/>
            <a:r>
              <a:rPr lang="en-US" i="1" dirty="0"/>
              <a:t>Maximization problem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B17FC8-53F3-054D-B9FC-DA0176E76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280" y="1690690"/>
            <a:ext cx="5038726" cy="869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79F3EB-45C9-6D40-AEE9-6EB760080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43" y="3349345"/>
            <a:ext cx="7808360" cy="81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5F3869-6943-7C4A-B1A1-3351A4BF4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113" y="5690607"/>
            <a:ext cx="7045774" cy="82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516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Maximizing log likelihood = </a:t>
            </a:r>
            <a:r>
              <a:rPr lang="en-US" i="1" dirty="0"/>
              <a:t>Minimizing negative log likelihood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0299C7-9A1B-B94C-923D-01F9BEE88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15" y="2796936"/>
            <a:ext cx="7045774" cy="825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E656DD-21FB-E148-BC26-5AC31111A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15" y="4090124"/>
            <a:ext cx="7364880" cy="78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45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Choosing the best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Negative log likelihood is a </a:t>
            </a:r>
            <a:r>
              <a:rPr lang="en-US" i="1" dirty="0"/>
              <a:t>loss function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Training = minimizing total loss on a training set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7ACC3-C55B-574C-BEFB-D1383EFD5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67" y="2602435"/>
            <a:ext cx="10690990" cy="396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A07B6-D641-474E-81EF-005EA9ADF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593" y="4637256"/>
            <a:ext cx="3195512" cy="88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858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recipe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45447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Fix </a:t>
            </a:r>
            <a:r>
              <a:rPr lang="en-US" dirty="0">
                <a:solidFill>
                  <a:srgbClr val="C00000"/>
                </a:solidFill>
              </a:rPr>
              <a:t>hypothesis class</a:t>
            </a:r>
          </a:p>
          <a:p>
            <a:endParaRPr lang="en-US" dirty="0"/>
          </a:p>
          <a:p>
            <a:r>
              <a:rPr lang="en-US" dirty="0"/>
              <a:t>Define </a:t>
            </a:r>
            <a:r>
              <a:rPr lang="en-US" dirty="0">
                <a:solidFill>
                  <a:srgbClr val="C00000"/>
                </a:solidFill>
              </a:rPr>
              <a:t>loss function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Minimize total loss </a:t>
            </a:r>
            <a:r>
              <a:rPr lang="en-US" dirty="0"/>
              <a:t>on the training set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Why should this work?</a:t>
            </a:r>
          </a:p>
          <a:p>
            <a:r>
              <a:rPr lang="en-US" i="1" dirty="0"/>
              <a:t>How do we do the minimization in practice</a:t>
            </a:r>
          </a:p>
          <a:p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087" y="3521273"/>
            <a:ext cx="8020050" cy="352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275" y="4581426"/>
            <a:ext cx="3086100" cy="942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87" y="2551409"/>
            <a:ext cx="295275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11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935401AF-0F7F-A247-9424-7D02508377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D015445E-A5F7-1D44-9370-B3371A890953}"/>
              </a:ext>
            </a:extLst>
          </p:cNvPr>
          <p:cNvSpPr>
            <a:spLocks/>
          </p:cNvSpPr>
          <p:nvPr/>
        </p:nvSpPr>
        <p:spPr bwMode="auto">
          <a:xfrm>
            <a:off x="6552158" y="6406035"/>
            <a:ext cx="2134195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9pPr>
          </a:lstStyle>
          <a:p>
            <a:pPr algn="r" defTabSz="642915" eaLnBrk="1"/>
            <a:fld id="{B435C044-3AF6-3440-B77F-2594D3BAA4D9}" type="slidenum">
              <a:rPr lang="en-US" altLang="en-US" sz="1125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 algn="r" defTabSz="642915" eaLnBrk="1"/>
              <a:t>6</a:t>
            </a:fld>
            <a:endParaRPr lang="en-US" altLang="en-US" sz="1266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922E5A78-0D05-8141-BFFD-08171F00C474}"/>
              </a:ext>
            </a:extLst>
          </p:cNvPr>
          <p:cNvSpPr>
            <a:spLocks/>
          </p:cNvSpPr>
          <p:nvPr/>
        </p:nvSpPr>
        <p:spPr bwMode="auto">
          <a:xfrm>
            <a:off x="776883" y="3344168"/>
            <a:ext cx="3019351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148277B7-F877-D84D-864B-FD2A9D85E350}"/>
              </a:ext>
            </a:extLst>
          </p:cNvPr>
          <p:cNvSpPr>
            <a:spLocks/>
          </p:cNvSpPr>
          <p:nvPr/>
        </p:nvSpPr>
        <p:spPr bwMode="auto">
          <a:xfrm>
            <a:off x="2111871" y="3890272"/>
            <a:ext cx="15709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I</a:t>
            </a:r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4DB3F429-7CC3-2D4E-A3DB-4629E049A964}"/>
              </a:ext>
            </a:extLst>
          </p:cNvPr>
          <p:cNvSpPr>
            <a:spLocks/>
          </p:cNvSpPr>
          <p:nvPr/>
        </p:nvSpPr>
        <p:spPr bwMode="auto">
          <a:xfrm rot="16200000">
            <a:off x="-263858" y="3923422"/>
            <a:ext cx="1561326" cy="3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n = # images</a:t>
            </a:r>
            <a:endParaRPr lang="en-US" sz="1266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A61C93C2-CB99-2E4F-9558-97D4C6E865D2}"/>
              </a:ext>
            </a:extLst>
          </p:cNvPr>
          <p:cNvSpPr>
            <a:spLocks/>
          </p:cNvSpPr>
          <p:nvPr/>
        </p:nvSpPr>
        <p:spPr bwMode="auto">
          <a:xfrm>
            <a:off x="1587252" y="2870835"/>
            <a:ext cx="1405834" cy="3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p = # pixels</a:t>
            </a:r>
            <a:endParaRPr lang="en-US" sz="1266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3015" name="Rectangle 7">
            <a:extLst>
              <a:ext uri="{FF2B5EF4-FFF2-40B4-BE49-F238E27FC236}">
                <a16:creationId xmlns:a16="http://schemas.microsoft.com/office/drawing/2014/main" id="{B655B89B-8A96-2944-8D32-8BDCCC0684BF}"/>
              </a:ext>
            </a:extLst>
          </p:cNvPr>
          <p:cNvSpPr>
            <a:spLocks/>
          </p:cNvSpPr>
          <p:nvPr/>
        </p:nvSpPr>
        <p:spPr bwMode="auto">
          <a:xfrm>
            <a:off x="4221510" y="3344168"/>
            <a:ext cx="926455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3016" name="Rectangle 8">
            <a:extLst>
              <a:ext uri="{FF2B5EF4-FFF2-40B4-BE49-F238E27FC236}">
                <a16:creationId xmlns:a16="http://schemas.microsoft.com/office/drawing/2014/main" id="{CD659506-F9E3-A746-94FA-107060922C52}"/>
              </a:ext>
            </a:extLst>
          </p:cNvPr>
          <p:cNvSpPr>
            <a:spLocks/>
          </p:cNvSpPr>
          <p:nvPr/>
        </p:nvSpPr>
        <p:spPr bwMode="auto">
          <a:xfrm>
            <a:off x="5470550" y="3344168"/>
            <a:ext cx="3018234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3017" name="Rectangle 9">
            <a:extLst>
              <a:ext uri="{FF2B5EF4-FFF2-40B4-BE49-F238E27FC236}">
                <a16:creationId xmlns:a16="http://schemas.microsoft.com/office/drawing/2014/main" id="{90D2DED8-B515-B442-A2D4-CC1B7F72EF48}"/>
              </a:ext>
            </a:extLst>
          </p:cNvPr>
          <p:cNvSpPr>
            <a:spLocks/>
          </p:cNvSpPr>
          <p:nvPr/>
        </p:nvSpPr>
        <p:spPr bwMode="auto">
          <a:xfrm>
            <a:off x="4555257" y="3890271"/>
            <a:ext cx="41951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L</a:t>
            </a:r>
            <a:r>
              <a:rPr lang="en-US" sz="2400" baseline="300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T</a:t>
            </a:r>
          </a:p>
        </p:txBody>
      </p:sp>
      <p:sp>
        <p:nvSpPr>
          <p:cNvPr id="43018" name="Rectangle 10">
            <a:extLst>
              <a:ext uri="{FF2B5EF4-FFF2-40B4-BE49-F238E27FC236}">
                <a16:creationId xmlns:a16="http://schemas.microsoft.com/office/drawing/2014/main" id="{117B6AC1-4249-D44D-AB18-8E61BB24EDAA}"/>
              </a:ext>
            </a:extLst>
          </p:cNvPr>
          <p:cNvSpPr>
            <a:spLocks/>
          </p:cNvSpPr>
          <p:nvPr/>
        </p:nvSpPr>
        <p:spPr bwMode="auto">
          <a:xfrm>
            <a:off x="6823398" y="3587779"/>
            <a:ext cx="31098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G</a:t>
            </a:r>
          </a:p>
        </p:txBody>
      </p:sp>
      <p:sp>
        <p:nvSpPr>
          <p:cNvPr id="43019" name="Rectangle 11">
            <a:extLst>
              <a:ext uri="{FF2B5EF4-FFF2-40B4-BE49-F238E27FC236}">
                <a16:creationId xmlns:a16="http://schemas.microsoft.com/office/drawing/2014/main" id="{7EF8070C-EF47-2740-8E4C-7530222A3A44}"/>
              </a:ext>
            </a:extLst>
          </p:cNvPr>
          <p:cNvSpPr>
            <a:spLocks/>
          </p:cNvSpPr>
          <p:nvPr/>
        </p:nvSpPr>
        <p:spPr bwMode="auto">
          <a:xfrm>
            <a:off x="3868787" y="3977539"/>
            <a:ext cx="179537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7521376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EFD0288A-BCFE-5D49-B4EC-0D3AF4F37E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60704232-81A4-FA4C-B48E-6505AC592C50}"/>
              </a:ext>
            </a:extLst>
          </p:cNvPr>
          <p:cNvSpPr>
            <a:spLocks/>
          </p:cNvSpPr>
          <p:nvPr/>
        </p:nvSpPr>
        <p:spPr bwMode="auto">
          <a:xfrm>
            <a:off x="6552158" y="6406035"/>
            <a:ext cx="2134195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9pPr>
          </a:lstStyle>
          <a:p>
            <a:pPr algn="r" defTabSz="642915" eaLnBrk="1"/>
            <a:fld id="{D37CF2C0-AF8A-2A4E-A609-682DCE834555}" type="slidenum">
              <a:rPr lang="en-US" altLang="en-US" sz="1125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 algn="r" defTabSz="642915" eaLnBrk="1"/>
              <a:t>7</a:t>
            </a:fld>
            <a:endParaRPr lang="en-US" altLang="en-US" sz="1266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44035" name="Picture 3" descr="pasted-image.png">
            <a:extLst>
              <a:ext uri="{FF2B5EF4-FFF2-40B4-BE49-F238E27FC236}">
                <a16:creationId xmlns:a16="http://schemas.microsoft.com/office/drawing/2014/main" id="{9FB34635-5285-FE4B-A186-847F772E6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638" r="1701" b="59506"/>
          <a:stretch>
            <a:fillRect/>
          </a:stretch>
        </p:blipFill>
        <p:spPr bwMode="auto">
          <a:xfrm>
            <a:off x="761256" y="3634383"/>
            <a:ext cx="3037210" cy="95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6" name="Rectangle 4">
            <a:extLst>
              <a:ext uri="{FF2B5EF4-FFF2-40B4-BE49-F238E27FC236}">
                <a16:creationId xmlns:a16="http://schemas.microsoft.com/office/drawing/2014/main" id="{F3808E8A-AB26-4147-B7C6-F42E260CD81E}"/>
              </a:ext>
            </a:extLst>
          </p:cNvPr>
          <p:cNvSpPr>
            <a:spLocks/>
          </p:cNvSpPr>
          <p:nvPr/>
        </p:nvSpPr>
        <p:spPr bwMode="auto">
          <a:xfrm>
            <a:off x="770186" y="3345285"/>
            <a:ext cx="3019351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31C1E104-FD61-4E41-8AAF-D04B7F3AF194}"/>
              </a:ext>
            </a:extLst>
          </p:cNvPr>
          <p:cNvSpPr>
            <a:spLocks/>
          </p:cNvSpPr>
          <p:nvPr/>
        </p:nvSpPr>
        <p:spPr bwMode="auto">
          <a:xfrm>
            <a:off x="4214813" y="3345285"/>
            <a:ext cx="926455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6AD3E885-C4F3-0B4B-9ACD-CEAD04BF37C1}"/>
              </a:ext>
            </a:extLst>
          </p:cNvPr>
          <p:cNvSpPr>
            <a:spLocks/>
          </p:cNvSpPr>
          <p:nvPr/>
        </p:nvSpPr>
        <p:spPr bwMode="auto">
          <a:xfrm>
            <a:off x="5463853" y="3345284"/>
            <a:ext cx="3018234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FBA001CF-AD2D-1D45-8B0D-591C55A7952A}"/>
              </a:ext>
            </a:extLst>
          </p:cNvPr>
          <p:cNvSpPr>
            <a:spLocks/>
          </p:cNvSpPr>
          <p:nvPr/>
        </p:nvSpPr>
        <p:spPr bwMode="auto">
          <a:xfrm>
            <a:off x="3862090" y="3978655"/>
            <a:ext cx="179537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=</a:t>
            </a:r>
          </a:p>
        </p:txBody>
      </p:sp>
      <p:sp>
        <p:nvSpPr>
          <p:cNvPr id="44040" name="Rectangle 8">
            <a:extLst>
              <a:ext uri="{FF2B5EF4-FFF2-40B4-BE49-F238E27FC236}">
                <a16:creationId xmlns:a16="http://schemas.microsoft.com/office/drawing/2014/main" id="{A7C08B65-3742-D245-BAAB-3D1C6BB13A8C}"/>
              </a:ext>
            </a:extLst>
          </p:cNvPr>
          <p:cNvSpPr>
            <a:spLocks/>
          </p:cNvSpPr>
          <p:nvPr/>
        </p:nvSpPr>
        <p:spPr bwMode="auto">
          <a:xfrm>
            <a:off x="5213822" y="3756529"/>
            <a:ext cx="134653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*</a:t>
            </a:r>
          </a:p>
        </p:txBody>
      </p:sp>
      <p:pic>
        <p:nvPicPr>
          <p:cNvPr id="44041" name="Picture 9" descr="pasted-image.jpg">
            <a:extLst>
              <a:ext uri="{FF2B5EF4-FFF2-40B4-BE49-F238E27FC236}">
                <a16:creationId xmlns:a16="http://schemas.microsoft.com/office/drawing/2014/main" id="{ACCE86F3-199B-B641-A85B-6E8592AE6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24" y="3568527"/>
            <a:ext cx="205383" cy="25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42" name="Picture 10" descr="pasted-image.jpg">
            <a:extLst>
              <a:ext uri="{FF2B5EF4-FFF2-40B4-BE49-F238E27FC236}">
                <a16:creationId xmlns:a16="http://schemas.microsoft.com/office/drawing/2014/main" id="{980294F4-1FDD-9948-8B18-C2DA0A29D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349" y="3397746"/>
            <a:ext cx="205383" cy="25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43" name="Picture 11" descr="pasted-image.jpg">
            <a:extLst>
              <a:ext uri="{FF2B5EF4-FFF2-40B4-BE49-F238E27FC236}">
                <a16:creationId xmlns:a16="http://schemas.microsoft.com/office/drawing/2014/main" id="{E2D6640B-66A2-484B-95B6-03360C0F8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60" y="3595316"/>
            <a:ext cx="205383" cy="25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44" name="Line 12">
            <a:extLst>
              <a:ext uri="{FF2B5EF4-FFF2-40B4-BE49-F238E27FC236}">
                <a16:creationId xmlns:a16="http://schemas.microsoft.com/office/drawing/2014/main" id="{79D7FA26-F287-D444-89F8-DE90C5063E3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93406" y="3759399"/>
            <a:ext cx="219894" cy="453182"/>
          </a:xfrm>
          <a:prstGeom prst="line">
            <a:avLst/>
          </a:prstGeom>
          <a:noFill/>
          <a:ln w="25400" cap="flat" cmpd="sng">
            <a:solidFill>
              <a:srgbClr val="F5D328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4045" name="Line 13">
            <a:extLst>
              <a:ext uri="{FF2B5EF4-FFF2-40B4-BE49-F238E27FC236}">
                <a16:creationId xmlns:a16="http://schemas.microsoft.com/office/drawing/2014/main" id="{7DA7ACCC-8B29-6948-AE85-1D815674C6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22230" y="3714750"/>
            <a:ext cx="45764" cy="497830"/>
          </a:xfrm>
          <a:prstGeom prst="line">
            <a:avLst/>
          </a:prstGeom>
          <a:noFill/>
          <a:ln w="25400" cap="flat" cmpd="sng">
            <a:solidFill>
              <a:srgbClr val="F5D328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4046" name="Line 14">
            <a:extLst>
              <a:ext uri="{FF2B5EF4-FFF2-40B4-BE49-F238E27FC236}">
                <a16:creationId xmlns:a16="http://schemas.microsoft.com/office/drawing/2014/main" id="{5F0DDCC4-F6E1-4A4C-8A55-3B446D5C2B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22230" y="3848696"/>
            <a:ext cx="320352" cy="363885"/>
          </a:xfrm>
          <a:prstGeom prst="line">
            <a:avLst/>
          </a:prstGeom>
          <a:noFill/>
          <a:ln w="25400" cap="flat" cmpd="sng">
            <a:solidFill>
              <a:srgbClr val="F5D328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44047" name="Picture 15" descr="pasted-image.png">
            <a:extLst>
              <a:ext uri="{FF2B5EF4-FFF2-40B4-BE49-F238E27FC236}">
                <a16:creationId xmlns:a16="http://schemas.microsoft.com/office/drawing/2014/main" id="{461262F5-1B6D-F24E-8262-15E76233F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4" t="56970" r="29964" b="3700"/>
          <a:stretch>
            <a:fillRect/>
          </a:stretch>
        </p:blipFill>
        <p:spPr bwMode="auto">
          <a:xfrm>
            <a:off x="6639223" y="3365377"/>
            <a:ext cx="945431" cy="87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48" name="Rectangle 16">
            <a:extLst>
              <a:ext uri="{FF2B5EF4-FFF2-40B4-BE49-F238E27FC236}">
                <a16:creationId xmlns:a16="http://schemas.microsoft.com/office/drawing/2014/main" id="{9BC5FB1D-5536-7642-94DC-3F7647C0665A}"/>
              </a:ext>
            </a:extLst>
          </p:cNvPr>
          <p:cNvSpPr>
            <a:spLocks/>
          </p:cNvSpPr>
          <p:nvPr/>
        </p:nvSpPr>
        <p:spPr bwMode="auto">
          <a:xfrm>
            <a:off x="2105174" y="4958486"/>
            <a:ext cx="15709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I</a:t>
            </a:r>
          </a:p>
        </p:txBody>
      </p:sp>
      <p:sp>
        <p:nvSpPr>
          <p:cNvPr id="44049" name="Rectangle 17">
            <a:extLst>
              <a:ext uri="{FF2B5EF4-FFF2-40B4-BE49-F238E27FC236}">
                <a16:creationId xmlns:a16="http://schemas.microsoft.com/office/drawing/2014/main" id="{588A1A34-420E-9247-A008-D690216C2EAC}"/>
              </a:ext>
            </a:extLst>
          </p:cNvPr>
          <p:cNvSpPr>
            <a:spLocks/>
          </p:cNvSpPr>
          <p:nvPr/>
        </p:nvSpPr>
        <p:spPr bwMode="auto">
          <a:xfrm>
            <a:off x="4548560" y="4958486"/>
            <a:ext cx="357470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L</a:t>
            </a:r>
            <a:r>
              <a:rPr lang="en-US" sz="2400" baseline="300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T</a:t>
            </a:r>
          </a:p>
        </p:txBody>
      </p:sp>
      <p:sp>
        <p:nvSpPr>
          <p:cNvPr id="44050" name="Rectangle 18">
            <a:extLst>
              <a:ext uri="{FF2B5EF4-FFF2-40B4-BE49-F238E27FC236}">
                <a16:creationId xmlns:a16="http://schemas.microsoft.com/office/drawing/2014/main" id="{4D74FDDD-82F6-5742-B5B8-3207E2AB31DE}"/>
              </a:ext>
            </a:extLst>
          </p:cNvPr>
          <p:cNvSpPr>
            <a:spLocks/>
          </p:cNvSpPr>
          <p:nvPr/>
        </p:nvSpPr>
        <p:spPr bwMode="auto">
          <a:xfrm>
            <a:off x="6816700" y="4308851"/>
            <a:ext cx="31098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G</a:t>
            </a:r>
          </a:p>
        </p:txBody>
      </p:sp>
      <p:sp>
        <p:nvSpPr>
          <p:cNvPr id="44051" name="Rectangle 19">
            <a:extLst>
              <a:ext uri="{FF2B5EF4-FFF2-40B4-BE49-F238E27FC236}">
                <a16:creationId xmlns:a16="http://schemas.microsoft.com/office/drawing/2014/main" id="{A6663CDA-6CE7-BA45-9DAC-87E9A0A6FF6A}"/>
              </a:ext>
            </a:extLst>
          </p:cNvPr>
          <p:cNvSpPr>
            <a:spLocks/>
          </p:cNvSpPr>
          <p:nvPr/>
        </p:nvSpPr>
        <p:spPr bwMode="auto">
          <a:xfrm>
            <a:off x="1002358" y="2651230"/>
            <a:ext cx="2555007" cy="67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Measurements </a:t>
            </a:r>
          </a:p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(one image per row)</a:t>
            </a:r>
            <a:endParaRPr lang="en-US" sz="1266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4052" name="Rectangle 20">
            <a:extLst>
              <a:ext uri="{FF2B5EF4-FFF2-40B4-BE49-F238E27FC236}">
                <a16:creationId xmlns:a16="http://schemas.microsoft.com/office/drawing/2014/main" id="{4EFC7E43-8385-5146-9133-2659CB49130D}"/>
              </a:ext>
            </a:extLst>
          </p:cNvPr>
          <p:cNvSpPr>
            <a:spLocks/>
          </p:cNvSpPr>
          <p:nvPr/>
        </p:nvSpPr>
        <p:spPr bwMode="auto">
          <a:xfrm>
            <a:off x="3512716" y="2615512"/>
            <a:ext cx="2350003" cy="67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Light directions</a:t>
            </a:r>
          </a:p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(scaled by intensity)</a:t>
            </a:r>
            <a:endParaRPr lang="en-US" sz="1266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4053" name="Rectangle 21">
            <a:extLst>
              <a:ext uri="{FF2B5EF4-FFF2-40B4-BE49-F238E27FC236}">
                <a16:creationId xmlns:a16="http://schemas.microsoft.com/office/drawing/2014/main" id="{86EA5CB3-776C-194A-ABB2-3BED5CF80FE1}"/>
              </a:ext>
            </a:extLst>
          </p:cNvPr>
          <p:cNvSpPr>
            <a:spLocks/>
          </p:cNvSpPr>
          <p:nvPr/>
        </p:nvSpPr>
        <p:spPr bwMode="auto">
          <a:xfrm>
            <a:off x="6015261" y="2611047"/>
            <a:ext cx="2207336" cy="67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Surface normals</a:t>
            </a:r>
          </a:p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(scaled by albedo)</a:t>
            </a:r>
            <a:endParaRPr lang="en-US" sz="1266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4054" name="Rectangle 22">
            <a:extLst>
              <a:ext uri="{FF2B5EF4-FFF2-40B4-BE49-F238E27FC236}">
                <a16:creationId xmlns:a16="http://schemas.microsoft.com/office/drawing/2014/main" id="{E564EDA7-DE41-FF40-AE30-85CA70E50308}"/>
              </a:ext>
            </a:extLst>
          </p:cNvPr>
          <p:cNvSpPr>
            <a:spLocks/>
          </p:cNvSpPr>
          <p:nvPr/>
        </p:nvSpPr>
        <p:spPr bwMode="auto">
          <a:xfrm>
            <a:off x="1637481" y="5689155"/>
            <a:ext cx="6844606" cy="105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3200" dirty="0">
                <a:latin typeface="Calibri" charset="0"/>
                <a:ea typeface="ＭＳ Ｐゴシック" charset="0"/>
                <a:sym typeface="Calibri" charset="0"/>
              </a:rPr>
              <a:t>Both L and G are now unknown!</a:t>
            </a:r>
          </a:p>
          <a:p>
            <a:pPr>
              <a:defRPr/>
            </a:pPr>
            <a:r>
              <a:rPr lang="en-US" sz="3200" dirty="0">
                <a:latin typeface="Calibri" charset="0"/>
                <a:ea typeface="ＭＳ Ｐゴシック" charset="0"/>
                <a:sym typeface="Calibri" charset="0"/>
              </a:rPr>
              <a:t>This is a matrix factorization problem.</a:t>
            </a:r>
            <a:endParaRPr lang="en-US" sz="3200" dirty="0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51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4ABD95B4-CC63-E44C-900E-B5C09F686C2A}"/>
              </a:ext>
            </a:extLst>
          </p:cNvPr>
          <p:cNvSpPr>
            <a:spLocks/>
          </p:cNvSpPr>
          <p:nvPr/>
        </p:nvSpPr>
        <p:spPr bwMode="auto">
          <a:xfrm>
            <a:off x="484436" y="3247058"/>
            <a:ext cx="3019351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7F957EBF-22B1-1947-AAA9-E6527D276A28}"/>
              </a:ext>
            </a:extLst>
          </p:cNvPr>
          <p:cNvSpPr>
            <a:spLocks/>
          </p:cNvSpPr>
          <p:nvPr/>
        </p:nvSpPr>
        <p:spPr bwMode="auto">
          <a:xfrm>
            <a:off x="3929063" y="3247058"/>
            <a:ext cx="926455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DB0F7342-B6D1-F34F-AF28-5000553E2F89}"/>
              </a:ext>
            </a:extLst>
          </p:cNvPr>
          <p:cNvSpPr>
            <a:spLocks/>
          </p:cNvSpPr>
          <p:nvPr/>
        </p:nvSpPr>
        <p:spPr bwMode="auto">
          <a:xfrm>
            <a:off x="5178103" y="3247058"/>
            <a:ext cx="3018234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C063639C-5CBC-1444-B9DD-982E9DF64CC5}"/>
              </a:ext>
            </a:extLst>
          </p:cNvPr>
          <p:cNvSpPr>
            <a:spLocks/>
          </p:cNvSpPr>
          <p:nvPr/>
        </p:nvSpPr>
        <p:spPr bwMode="auto">
          <a:xfrm>
            <a:off x="3576340" y="3880429"/>
            <a:ext cx="179537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=</a:t>
            </a: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AE9AE829-DC23-784D-8371-309AFFE691E6}"/>
              </a:ext>
            </a:extLst>
          </p:cNvPr>
          <p:cNvSpPr>
            <a:spLocks/>
          </p:cNvSpPr>
          <p:nvPr/>
        </p:nvSpPr>
        <p:spPr bwMode="auto">
          <a:xfrm>
            <a:off x="4928072" y="3658303"/>
            <a:ext cx="134653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*</a:t>
            </a:r>
          </a:p>
        </p:txBody>
      </p:sp>
      <p:sp>
        <p:nvSpPr>
          <p:cNvPr id="45062" name="Line 6">
            <a:extLst>
              <a:ext uri="{FF2B5EF4-FFF2-40B4-BE49-F238E27FC236}">
                <a16:creationId xmlns:a16="http://schemas.microsoft.com/office/drawing/2014/main" id="{2939AF4C-E471-3942-BDD3-FA932CE3562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062" y="3791769"/>
            <a:ext cx="563687" cy="0"/>
          </a:xfrm>
          <a:prstGeom prst="line">
            <a:avLst/>
          </a:prstGeom>
          <a:noFill/>
          <a:ln w="12700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63" name="Line 7">
            <a:extLst>
              <a:ext uri="{FF2B5EF4-FFF2-40B4-BE49-F238E27FC236}">
                <a16:creationId xmlns:a16="http://schemas.microsoft.com/office/drawing/2014/main" id="{9FD265FB-BE6F-254C-A49F-F2463DE2EE7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1025" y="3254871"/>
            <a:ext cx="0" cy="62508"/>
          </a:xfrm>
          <a:prstGeom prst="line">
            <a:avLst/>
          </a:prstGeom>
          <a:noFill/>
          <a:ln w="12700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64" name="Line 8">
            <a:extLst>
              <a:ext uri="{FF2B5EF4-FFF2-40B4-BE49-F238E27FC236}">
                <a16:creationId xmlns:a16="http://schemas.microsoft.com/office/drawing/2014/main" id="{F4DDEE56-6F0B-D04B-8E9F-BBC64E9DF2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4317" y="3791769"/>
            <a:ext cx="1836167" cy="0"/>
          </a:xfrm>
          <a:prstGeom prst="line">
            <a:avLst/>
          </a:prstGeom>
          <a:noFill/>
          <a:ln w="12700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45066" name="Picture 10" descr="pasted-image.pdf">
            <a:extLst>
              <a:ext uri="{FF2B5EF4-FFF2-40B4-BE49-F238E27FC236}">
                <a16:creationId xmlns:a16="http://schemas.microsoft.com/office/drawing/2014/main" id="{CE5C8DB7-5679-1243-9E02-428824B43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62" y="3684613"/>
            <a:ext cx="773535" cy="21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67" name="Picture 11" descr="pasted-image.pdf">
            <a:extLst>
              <a:ext uri="{FF2B5EF4-FFF2-40B4-BE49-F238E27FC236}">
                <a16:creationId xmlns:a16="http://schemas.microsoft.com/office/drawing/2014/main" id="{F9085BF7-6554-854C-A791-C7AADB338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080" y="3360911"/>
            <a:ext cx="264542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5068" name="Line 12">
            <a:extLst>
              <a:ext uri="{FF2B5EF4-FFF2-40B4-BE49-F238E27FC236}">
                <a16:creationId xmlns:a16="http://schemas.microsoft.com/office/drawing/2014/main" id="{01C1C94A-AB63-0A42-A18C-99D07F40D1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368475" y="3243709"/>
            <a:ext cx="0" cy="369466"/>
          </a:xfrm>
          <a:prstGeom prst="line">
            <a:avLst/>
          </a:prstGeom>
          <a:noFill/>
          <a:ln w="12700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69" name="Line 13">
            <a:extLst>
              <a:ext uri="{FF2B5EF4-FFF2-40B4-BE49-F238E27FC236}">
                <a16:creationId xmlns:a16="http://schemas.microsoft.com/office/drawing/2014/main" id="{D15AABED-0773-E448-86C2-196F2D128D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68475" y="3969246"/>
            <a:ext cx="0" cy="802556"/>
          </a:xfrm>
          <a:prstGeom prst="line">
            <a:avLst/>
          </a:prstGeom>
          <a:noFill/>
          <a:ln w="12700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70" name="Line 14">
            <a:extLst>
              <a:ext uri="{FF2B5EF4-FFF2-40B4-BE49-F238E27FC236}">
                <a16:creationId xmlns:a16="http://schemas.microsoft.com/office/drawing/2014/main" id="{3FD3E68D-3EF8-C844-93B0-5B8E830540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1025" y="4103191"/>
            <a:ext cx="0" cy="62508"/>
          </a:xfrm>
          <a:prstGeom prst="line">
            <a:avLst/>
          </a:prstGeom>
          <a:noFill/>
          <a:ln w="12700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45071" name="Picture 15" descr="pasted-image.pdf">
            <a:extLst>
              <a:ext uri="{FF2B5EF4-FFF2-40B4-BE49-F238E27FC236}">
                <a16:creationId xmlns:a16="http://schemas.microsoft.com/office/drawing/2014/main" id="{744D2A2B-089C-E64F-8A1C-E3D53BD5A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98" y="3695775"/>
            <a:ext cx="81484" cy="19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72" name="Picture 16" descr="pasted-image.pdf">
            <a:extLst>
              <a:ext uri="{FF2B5EF4-FFF2-40B4-BE49-F238E27FC236}">
                <a16:creationId xmlns:a16="http://schemas.microsoft.com/office/drawing/2014/main" id="{5576B667-7644-6641-82DA-B6BC631A3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61" y="2954611"/>
            <a:ext cx="98227" cy="1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73" name="Picture 17" descr="pasted-image.pdf">
            <a:extLst>
              <a:ext uri="{FF2B5EF4-FFF2-40B4-BE49-F238E27FC236}">
                <a16:creationId xmlns:a16="http://schemas.microsoft.com/office/drawing/2014/main" id="{BDC3EC01-8602-A042-93D0-948A1041A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912" y="2954611"/>
            <a:ext cx="99343" cy="1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74" name="Picture 18" descr="pasted-image.pdf">
            <a:extLst>
              <a:ext uri="{FF2B5EF4-FFF2-40B4-BE49-F238E27FC236}">
                <a16:creationId xmlns:a16="http://schemas.microsoft.com/office/drawing/2014/main" id="{3A5001E6-1BFD-014D-95ED-EA0526B8E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25" y="3668986"/>
            <a:ext cx="81484" cy="19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5075" name="Rectangle 19">
            <a:extLst>
              <a:ext uri="{FF2B5EF4-FFF2-40B4-BE49-F238E27FC236}">
                <a16:creationId xmlns:a16="http://schemas.microsoft.com/office/drawing/2014/main" id="{4875A1CB-70EF-6244-B930-6685232C1405}"/>
              </a:ext>
            </a:extLst>
          </p:cNvPr>
          <p:cNvSpPr>
            <a:spLocks/>
          </p:cNvSpPr>
          <p:nvPr/>
        </p:nvSpPr>
        <p:spPr bwMode="auto">
          <a:xfrm>
            <a:off x="1819424" y="4860259"/>
            <a:ext cx="15709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I</a:t>
            </a:r>
          </a:p>
        </p:txBody>
      </p:sp>
      <p:sp>
        <p:nvSpPr>
          <p:cNvPr id="45076" name="Rectangle 20">
            <a:extLst>
              <a:ext uri="{FF2B5EF4-FFF2-40B4-BE49-F238E27FC236}">
                <a16:creationId xmlns:a16="http://schemas.microsoft.com/office/drawing/2014/main" id="{02E66D78-1E08-7844-95D7-2ADBF8F01AE9}"/>
              </a:ext>
            </a:extLst>
          </p:cNvPr>
          <p:cNvSpPr>
            <a:spLocks/>
          </p:cNvSpPr>
          <p:nvPr/>
        </p:nvSpPr>
        <p:spPr bwMode="auto">
          <a:xfrm>
            <a:off x="4262810" y="4860259"/>
            <a:ext cx="24365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L</a:t>
            </a:r>
          </a:p>
        </p:txBody>
      </p:sp>
      <p:sp>
        <p:nvSpPr>
          <p:cNvPr id="45077" name="Rectangle 21">
            <a:extLst>
              <a:ext uri="{FF2B5EF4-FFF2-40B4-BE49-F238E27FC236}">
                <a16:creationId xmlns:a16="http://schemas.microsoft.com/office/drawing/2014/main" id="{CD57C1C7-E4DF-0E48-A31F-ED9268F3E01B}"/>
              </a:ext>
            </a:extLst>
          </p:cNvPr>
          <p:cNvSpPr>
            <a:spLocks/>
          </p:cNvSpPr>
          <p:nvPr/>
        </p:nvSpPr>
        <p:spPr bwMode="auto">
          <a:xfrm>
            <a:off x="6530950" y="4210624"/>
            <a:ext cx="31098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G</a:t>
            </a:r>
          </a:p>
        </p:txBody>
      </p:sp>
      <p:sp>
        <p:nvSpPr>
          <p:cNvPr id="45078" name="Rectangle 22">
            <a:extLst>
              <a:ext uri="{FF2B5EF4-FFF2-40B4-BE49-F238E27FC236}">
                <a16:creationId xmlns:a16="http://schemas.microsoft.com/office/drawing/2014/main" id="{247C010C-0827-414A-960A-D1B96C4A38AC}"/>
              </a:ext>
            </a:extLst>
          </p:cNvPr>
          <p:cNvSpPr>
            <a:spLocks/>
          </p:cNvSpPr>
          <p:nvPr/>
        </p:nvSpPr>
        <p:spPr bwMode="auto">
          <a:xfrm>
            <a:off x="1547069" y="5819063"/>
            <a:ext cx="5684249" cy="46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9pPr>
          </a:lstStyle>
          <a:p>
            <a:pPr eaLnBrk="1"/>
            <a:r>
              <a:rPr lang="en-US" altLang="en-US" sz="2531" dirty="0"/>
              <a:t>There</a:t>
            </a:r>
            <a:r>
              <a:rPr lang="ja-JP" altLang="en-US" sz="2531">
                <a:latin typeface="Arial" panose="020B0604020202020204" pitchFamily="34" charset="0"/>
              </a:rPr>
              <a:t>’</a:t>
            </a:r>
            <a:r>
              <a:rPr lang="en-US" altLang="ja-JP" sz="2531" dirty="0"/>
              <a:t>s hope: We know that I is rank 3</a:t>
            </a:r>
            <a:endParaRPr lang="en-US" altLang="en-US" sz="1266" dirty="0"/>
          </a:p>
        </p:txBody>
      </p:sp>
      <p:sp>
        <p:nvSpPr>
          <p:cNvPr id="45079" name="Rectangle 23">
            <a:extLst>
              <a:ext uri="{FF2B5EF4-FFF2-40B4-BE49-F238E27FC236}">
                <a16:creationId xmlns:a16="http://schemas.microsoft.com/office/drawing/2014/main" id="{1A07C691-73D2-D048-8596-0A485B70454D}"/>
              </a:ext>
            </a:extLst>
          </p:cNvPr>
          <p:cNvSpPr>
            <a:spLocks/>
          </p:cNvSpPr>
          <p:nvPr/>
        </p:nvSpPr>
        <p:spPr bwMode="auto">
          <a:xfrm>
            <a:off x="4557490" y="4893409"/>
            <a:ext cx="788678" cy="3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969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(n x 3)</a:t>
            </a:r>
            <a:endParaRPr lang="en-US" sz="1266" dirty="0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80" name="Rectangle 24">
            <a:extLst>
              <a:ext uri="{FF2B5EF4-FFF2-40B4-BE49-F238E27FC236}">
                <a16:creationId xmlns:a16="http://schemas.microsoft.com/office/drawing/2014/main" id="{D63557D1-E2B8-A448-BCD9-1EE510AFF957}"/>
              </a:ext>
            </a:extLst>
          </p:cNvPr>
          <p:cNvSpPr>
            <a:spLocks/>
          </p:cNvSpPr>
          <p:nvPr/>
        </p:nvSpPr>
        <p:spPr bwMode="auto">
          <a:xfrm>
            <a:off x="6876976" y="4243774"/>
            <a:ext cx="801502" cy="3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(3 x p)</a:t>
            </a:r>
            <a:endParaRPr lang="en-US" sz="1266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81" name="Rectangle 25">
            <a:extLst>
              <a:ext uri="{FF2B5EF4-FFF2-40B4-BE49-F238E27FC236}">
                <a16:creationId xmlns:a16="http://schemas.microsoft.com/office/drawing/2014/main" id="{203EB420-B944-2948-BD25-49182F4F7B89}"/>
              </a:ext>
            </a:extLst>
          </p:cNvPr>
          <p:cNvSpPr>
            <a:spLocks/>
          </p:cNvSpPr>
          <p:nvPr/>
        </p:nvSpPr>
        <p:spPr bwMode="auto">
          <a:xfrm>
            <a:off x="2191123" y="4874434"/>
            <a:ext cx="801502" cy="3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(n x p)</a:t>
            </a:r>
            <a:endParaRPr lang="en-US" sz="1266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83" name="Rectangle 27">
            <a:extLst>
              <a:ext uri="{FF2B5EF4-FFF2-40B4-BE49-F238E27FC236}">
                <a16:creationId xmlns:a16="http://schemas.microsoft.com/office/drawing/2014/main" id="{EA3421FB-C614-C346-927E-8E7D8C8DD6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913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2989FDA8-ED3B-D948-A162-B0D7B15388A2}"/>
              </a:ext>
            </a:extLst>
          </p:cNvPr>
          <p:cNvSpPr>
            <a:spLocks/>
          </p:cNvSpPr>
          <p:nvPr/>
        </p:nvSpPr>
        <p:spPr bwMode="auto">
          <a:xfrm>
            <a:off x="484436" y="3247058"/>
            <a:ext cx="3019351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53EA98E1-EBD4-464E-8289-7F34C5522DAD}"/>
              </a:ext>
            </a:extLst>
          </p:cNvPr>
          <p:cNvSpPr>
            <a:spLocks/>
          </p:cNvSpPr>
          <p:nvPr/>
        </p:nvSpPr>
        <p:spPr bwMode="auto">
          <a:xfrm>
            <a:off x="1819424" y="3793162"/>
            <a:ext cx="15709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I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1695DE5D-D584-784F-A354-A2E342A2687F}"/>
              </a:ext>
            </a:extLst>
          </p:cNvPr>
          <p:cNvSpPr>
            <a:spLocks/>
          </p:cNvSpPr>
          <p:nvPr/>
        </p:nvSpPr>
        <p:spPr bwMode="auto">
          <a:xfrm>
            <a:off x="3929063" y="3247058"/>
            <a:ext cx="926455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1B938627-858C-154A-A97D-E856969F3945}"/>
              </a:ext>
            </a:extLst>
          </p:cNvPr>
          <p:cNvSpPr>
            <a:spLocks/>
          </p:cNvSpPr>
          <p:nvPr/>
        </p:nvSpPr>
        <p:spPr bwMode="auto">
          <a:xfrm>
            <a:off x="5996285" y="3235896"/>
            <a:ext cx="3018234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BADDFE0E-2467-F445-BDEB-2849023310A3}"/>
              </a:ext>
            </a:extLst>
          </p:cNvPr>
          <p:cNvSpPr>
            <a:spLocks/>
          </p:cNvSpPr>
          <p:nvPr/>
        </p:nvSpPr>
        <p:spPr bwMode="auto">
          <a:xfrm>
            <a:off x="4236021" y="3793162"/>
            <a:ext cx="29495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</a:t>
            </a:r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id="{9EB64E86-9FFB-3142-A6C7-F84E4FFEB3F5}"/>
              </a:ext>
            </a:extLst>
          </p:cNvPr>
          <p:cNvSpPr>
            <a:spLocks/>
          </p:cNvSpPr>
          <p:nvPr/>
        </p:nvSpPr>
        <p:spPr bwMode="auto">
          <a:xfrm>
            <a:off x="7366992" y="3479507"/>
            <a:ext cx="25968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V</a:t>
            </a:r>
          </a:p>
        </p:txBody>
      </p:sp>
      <p:sp>
        <p:nvSpPr>
          <p:cNvPr id="46087" name="Rectangle 7">
            <a:extLst>
              <a:ext uri="{FF2B5EF4-FFF2-40B4-BE49-F238E27FC236}">
                <a16:creationId xmlns:a16="http://schemas.microsoft.com/office/drawing/2014/main" id="{2651E66C-6B04-C441-8FB0-3467F5B0D493}"/>
              </a:ext>
            </a:extLst>
          </p:cNvPr>
          <p:cNvSpPr>
            <a:spLocks/>
          </p:cNvSpPr>
          <p:nvPr/>
        </p:nvSpPr>
        <p:spPr bwMode="auto">
          <a:xfrm>
            <a:off x="3576340" y="3793162"/>
            <a:ext cx="275718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=</a:t>
            </a:r>
          </a:p>
        </p:txBody>
      </p:sp>
      <p:sp>
        <p:nvSpPr>
          <p:cNvPr id="46088" name="Rectangle 8">
            <a:extLst>
              <a:ext uri="{FF2B5EF4-FFF2-40B4-BE49-F238E27FC236}">
                <a16:creationId xmlns:a16="http://schemas.microsoft.com/office/drawing/2014/main" id="{E0E3C3B6-8D74-D743-AFF9-FB2A6154B81B}"/>
              </a:ext>
            </a:extLst>
          </p:cNvPr>
          <p:cNvSpPr>
            <a:spLocks/>
          </p:cNvSpPr>
          <p:nvPr/>
        </p:nvSpPr>
        <p:spPr bwMode="auto">
          <a:xfrm>
            <a:off x="4976069" y="3247058"/>
            <a:ext cx="927572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46089" name="Picture 9" descr="pasted-image.pdf">
            <a:extLst>
              <a:ext uri="{FF2B5EF4-FFF2-40B4-BE49-F238E27FC236}">
                <a16:creationId xmlns:a16="http://schemas.microsoft.com/office/drawing/2014/main" id="{60F0C672-A7DB-594C-91F0-08CEAF242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75" y="3599781"/>
            <a:ext cx="196453" cy="22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90" name="Rectangle 10">
            <a:extLst>
              <a:ext uri="{FF2B5EF4-FFF2-40B4-BE49-F238E27FC236}">
                <a16:creationId xmlns:a16="http://schemas.microsoft.com/office/drawing/2014/main" id="{8BDBA2C1-C7B8-E144-A83B-0FA1E01DB89F}"/>
              </a:ext>
            </a:extLst>
          </p:cNvPr>
          <p:cNvSpPr>
            <a:spLocks/>
          </p:cNvSpPr>
          <p:nvPr/>
        </p:nvSpPr>
        <p:spPr bwMode="auto">
          <a:xfrm>
            <a:off x="478855" y="2332042"/>
            <a:ext cx="414055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Use the SVD to decompose I:</a:t>
            </a:r>
          </a:p>
        </p:txBody>
      </p:sp>
      <p:sp>
        <p:nvSpPr>
          <p:cNvPr id="46091" name="Rectangle 11">
            <a:extLst>
              <a:ext uri="{FF2B5EF4-FFF2-40B4-BE49-F238E27FC236}">
                <a16:creationId xmlns:a16="http://schemas.microsoft.com/office/drawing/2014/main" id="{F6D76B5D-B56B-A44A-B9C0-82E56F6EF9D5}"/>
              </a:ext>
            </a:extLst>
          </p:cNvPr>
          <p:cNvSpPr>
            <a:spLocks/>
          </p:cNvSpPr>
          <p:nvPr/>
        </p:nvSpPr>
        <p:spPr bwMode="auto">
          <a:xfrm>
            <a:off x="476623" y="5074572"/>
            <a:ext cx="795746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SVD gives the best rank-3 approximation of a matrix. </a:t>
            </a:r>
          </a:p>
        </p:txBody>
      </p:sp>
      <p:sp>
        <p:nvSpPr>
          <p:cNvPr id="46092" name="Line 12">
            <a:extLst>
              <a:ext uri="{FF2B5EF4-FFF2-40B4-BE49-F238E27FC236}">
                <a16:creationId xmlns:a16="http://schemas.microsoft.com/office/drawing/2014/main" id="{53802CA2-E89E-5F45-8F69-4899CD38BE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7185" y="3247058"/>
            <a:ext cx="308074" cy="308074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93" name="Line 13">
            <a:extLst>
              <a:ext uri="{FF2B5EF4-FFF2-40B4-BE49-F238E27FC236}">
                <a16:creationId xmlns:a16="http://schemas.microsoft.com/office/drawing/2014/main" id="{DB102728-B248-D54D-83C3-DD489A558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1055" y="3850928"/>
            <a:ext cx="324818" cy="32481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94" name="Rectangle 14">
            <a:extLst>
              <a:ext uri="{FF2B5EF4-FFF2-40B4-BE49-F238E27FC236}">
                <a16:creationId xmlns:a16="http://schemas.microsoft.com/office/drawing/2014/main" id="{B14A43AB-FA9B-7F4F-8467-1B0B169442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0891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10919</TotalTime>
  <Words>1260</Words>
  <Application>Microsoft Macintosh PowerPoint</Application>
  <PresentationFormat>On-screen Show (4:3)</PresentationFormat>
  <Paragraphs>289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ＭＳ Ｐゴシック</vt:lpstr>
      <vt:lpstr>游ゴシック</vt:lpstr>
      <vt:lpstr>Arial</vt:lpstr>
      <vt:lpstr>Calibri</vt:lpstr>
      <vt:lpstr>Calibri Light</vt:lpstr>
      <vt:lpstr>Cambria Math</vt:lpstr>
      <vt:lpstr>Helvetica Light</vt:lpstr>
      <vt:lpstr>Mangal</vt:lpstr>
      <vt:lpstr>Office Theme</vt:lpstr>
      <vt:lpstr>Photometric stereo</vt:lpstr>
      <vt:lpstr>Multiple pixels: matrix form</vt:lpstr>
      <vt:lpstr>Unknown Lighting</vt:lpstr>
      <vt:lpstr>Unknown Lighting</vt:lpstr>
      <vt:lpstr>Unknown Lighting</vt:lpstr>
      <vt:lpstr>Unknown Lighting</vt:lpstr>
      <vt:lpstr>Unknown Lighting</vt:lpstr>
      <vt:lpstr>Unknown Lighting</vt:lpstr>
      <vt:lpstr>Unknown Lighting</vt:lpstr>
      <vt:lpstr>Unknown Lighting</vt:lpstr>
      <vt:lpstr>Unknown Lighting</vt:lpstr>
      <vt:lpstr>Unknown Lighting</vt:lpstr>
      <vt:lpstr>Unknown Lighting</vt:lpstr>
      <vt:lpstr>Unknown Lighting</vt:lpstr>
      <vt:lpstr>Unknown Lighting: Ambiguities</vt:lpstr>
      <vt:lpstr>Recognition</vt:lpstr>
      <vt:lpstr>Image classification</vt:lpstr>
      <vt:lpstr>Image classification - Binary classification</vt:lpstr>
      <vt:lpstr>Image classification - Multiclass classification</vt:lpstr>
      <vt:lpstr>Image classification - Multilabel classification</vt:lpstr>
      <vt:lpstr>A history of classification : MNIST</vt:lpstr>
      <vt:lpstr>A history of classification : Caltech 101</vt:lpstr>
      <vt:lpstr>A history of classification: PASCAL VOC</vt:lpstr>
      <vt:lpstr>A history of classification: ImageNet</vt:lpstr>
      <vt:lpstr>Why is recognition hard?</vt:lpstr>
      <vt:lpstr>Why is recognition hard?</vt:lpstr>
      <vt:lpstr>Why is recognition hard?</vt:lpstr>
      <vt:lpstr>Why is recognition hard?</vt:lpstr>
      <vt:lpstr>Why is recognition hard?</vt:lpstr>
      <vt:lpstr>Why is recognition hard?</vt:lpstr>
      <vt:lpstr>The language of recognition</vt:lpstr>
      <vt:lpstr>The language of recognition</vt:lpstr>
      <vt:lpstr>Learning</vt:lpstr>
      <vt:lpstr>Example</vt:lpstr>
      <vt:lpstr>Choosing a model class</vt:lpstr>
      <vt:lpstr>Choosing a model class</vt:lpstr>
      <vt:lpstr>Feature space: representing images as vectors</vt:lpstr>
      <vt:lpstr>Feature space: representing images as vectors</vt:lpstr>
      <vt:lpstr>Feature space: representing images as vectors</vt:lpstr>
      <vt:lpstr>Linear classifiers</vt:lpstr>
      <vt:lpstr>Linear classifiers</vt:lpstr>
      <vt:lpstr>Linear classifiers</vt:lpstr>
      <vt:lpstr>Linear classifiers in feature space</vt:lpstr>
      <vt:lpstr>Linear classifiers in feature space</vt:lpstr>
      <vt:lpstr>Training: Choosing the best hypothesis</vt:lpstr>
      <vt:lpstr>Training: Choosing the best hypothesis</vt:lpstr>
      <vt:lpstr>An alternate expression for the hypothesis</vt:lpstr>
      <vt:lpstr>An alternate expression for the hypothesis</vt:lpstr>
      <vt:lpstr>Training: Choosing the best hypothesis</vt:lpstr>
      <vt:lpstr>Training: Choosing the best hypothesis</vt:lpstr>
      <vt:lpstr>Training: Choosing the best hypothesis</vt:lpstr>
      <vt:lpstr>Training: Choosing the best hypothesis</vt:lpstr>
      <vt:lpstr>General recipe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Bharath Hariharan</dc:creator>
  <cp:lastModifiedBy>Bharath Hariharan</cp:lastModifiedBy>
  <cp:revision>61</cp:revision>
  <dcterms:created xsi:type="dcterms:W3CDTF">2017-09-17T14:24:17Z</dcterms:created>
  <dcterms:modified xsi:type="dcterms:W3CDTF">2018-04-13T01:41:25Z</dcterms:modified>
</cp:coreProperties>
</file>