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6" r:id="rId2"/>
    <p:sldId id="257" r:id="rId3"/>
    <p:sldId id="357" r:id="rId4"/>
    <p:sldId id="351" r:id="rId5"/>
    <p:sldId id="358" r:id="rId6"/>
    <p:sldId id="352" r:id="rId7"/>
    <p:sldId id="353" r:id="rId8"/>
    <p:sldId id="266" r:id="rId9"/>
    <p:sldId id="267" r:id="rId10"/>
    <p:sldId id="276" r:id="rId11"/>
    <p:sldId id="354" r:id="rId12"/>
    <p:sldId id="355" r:id="rId13"/>
    <p:sldId id="260" r:id="rId14"/>
    <p:sldId id="278" r:id="rId15"/>
    <p:sldId id="279" r:id="rId16"/>
    <p:sldId id="346" r:id="rId17"/>
    <p:sldId id="282" r:id="rId18"/>
    <p:sldId id="335" r:id="rId19"/>
    <p:sldId id="345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39" r:id="rId29"/>
    <p:sldId id="301" r:id="rId30"/>
    <p:sldId id="302" r:id="rId31"/>
    <p:sldId id="340" r:id="rId32"/>
    <p:sldId id="341" r:id="rId33"/>
    <p:sldId id="305" r:id="rId34"/>
    <p:sldId id="342" r:id="rId35"/>
    <p:sldId id="310" r:id="rId36"/>
    <p:sldId id="311" r:id="rId37"/>
    <p:sldId id="312" r:id="rId38"/>
    <p:sldId id="313" r:id="rId39"/>
    <p:sldId id="343" r:id="rId40"/>
    <p:sldId id="336" r:id="rId41"/>
    <p:sldId id="337" r:id="rId42"/>
    <p:sldId id="34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5AC"/>
    <a:srgbClr val="9AD5FF"/>
    <a:srgbClr val="FF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1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AB31-0F2A-8645-9C8C-8D5C22C60C85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E46E-B7A3-644F-ACAF-5EBDAB32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87E6-9921-6A4B-9CDE-3C5E5651E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Photometric stereo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5F40F2-60A0-3F4B-A0AF-FA801FC89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3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6531" y="1251273"/>
            <a:ext cx="8229823" cy="5258469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For a perfect mirror, the light is reflected across N:</a:t>
            </a:r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Determining Light Directions</a:t>
            </a:r>
            <a:endParaRPr lang="en-US" sz="1266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E25E043B-B762-204C-94F3-8DCC563FABB7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10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2772" name="Picture 4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18887" r="13213" b="51811"/>
          <a:stretch>
            <a:fillRect/>
          </a:stretch>
        </p:blipFill>
        <p:spPr bwMode="auto">
          <a:xfrm>
            <a:off x="1216670" y="2426643"/>
            <a:ext cx="6709544" cy="20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035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214A1D2-820B-7846-8ACD-0989DA0207C5}"/>
              </a:ext>
            </a:extLst>
          </p:cNvPr>
          <p:cNvSpPr/>
          <p:nvPr/>
        </p:nvSpPr>
        <p:spPr>
          <a:xfrm>
            <a:off x="2014989" y="2710143"/>
            <a:ext cx="194812" cy="2017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662A6C-F979-6040-8874-7A3536AB3E2D}"/>
              </a:ext>
            </a:extLst>
          </p:cNvPr>
          <p:cNvSpPr/>
          <p:nvPr/>
        </p:nvSpPr>
        <p:spPr>
          <a:xfrm>
            <a:off x="1819045" y="2699261"/>
            <a:ext cx="194812" cy="2017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74364A-5C46-EF40-A34A-72FAF9D69AE1}"/>
              </a:ext>
            </a:extLst>
          </p:cNvPr>
          <p:cNvSpPr txBox="1"/>
          <p:nvPr/>
        </p:nvSpPr>
        <p:spPr>
          <a:xfrm>
            <a:off x="4854026" y="3826186"/>
            <a:ext cx="297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             - 2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6531" y="4985657"/>
            <a:ext cx="8229823" cy="1524085"/>
          </a:xfrm>
        </p:spPr>
        <p:txBody>
          <a:bodyPr/>
          <a:lstStyle/>
          <a:p>
            <a:pPr marL="0" indent="0" eaLnBrk="1">
              <a:buNone/>
              <a:defRPr/>
            </a:pPr>
            <a:r>
              <a:rPr lang="en-US" dirty="0"/>
              <a:t>So the light source direction</a:t>
            </a:r>
            <a:br>
              <a:rPr lang="en-US" dirty="0"/>
            </a:br>
            <a:r>
              <a:rPr lang="en-US" dirty="0"/>
              <a:t>is given by:</a:t>
            </a:r>
            <a:endParaRPr lang="en-US" sz="1266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Determining Light Directions</a:t>
            </a:r>
            <a:endParaRPr lang="en-US" sz="1266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E25E043B-B762-204C-94F3-8DCC563FABB7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11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2773" name="Picture 5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6029772"/>
            <a:ext cx="3455789" cy="4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A6C2DC-DCC6-C14B-AE44-BA4C94DA50FA}"/>
              </a:ext>
            </a:extLst>
          </p:cNvPr>
          <p:cNvSpPr/>
          <p:nvPr/>
        </p:nvSpPr>
        <p:spPr>
          <a:xfrm>
            <a:off x="751114" y="3707833"/>
            <a:ext cx="2514600" cy="903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9DA1B-E48C-1245-9036-F685DFEEF89E}"/>
              </a:ext>
            </a:extLst>
          </p:cNvPr>
          <p:cNvSpPr/>
          <p:nvPr/>
        </p:nvSpPr>
        <p:spPr>
          <a:xfrm>
            <a:off x="598714" y="4082146"/>
            <a:ext cx="2830286" cy="54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5BA6BB-2384-774C-B433-5B8990513A71}"/>
              </a:ext>
            </a:extLst>
          </p:cNvPr>
          <p:cNvCxnSpPr>
            <a:cxnSpLocks/>
            <a:stCxn id="2" idx="0"/>
            <a:endCxn id="9" idx="3"/>
          </p:cNvCxnSpPr>
          <p:nvPr/>
        </p:nvCxnSpPr>
        <p:spPr>
          <a:xfrm flipH="1" flipV="1">
            <a:off x="892628" y="2699261"/>
            <a:ext cx="1115786" cy="10085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344D9B-E7E5-744A-A5E5-E2326EA99436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2008414" y="2154580"/>
            <a:ext cx="5444" cy="1553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6D2A0-72FA-F347-8AF8-4479EBAA223B}"/>
              </a:ext>
            </a:extLst>
          </p:cNvPr>
          <p:cNvCxnSpPr>
            <a:cxnSpLocks/>
            <a:stCxn id="2" idx="0"/>
            <a:endCxn id="19" idx="1"/>
          </p:cNvCxnSpPr>
          <p:nvPr/>
        </p:nvCxnSpPr>
        <p:spPr>
          <a:xfrm flipV="1">
            <a:off x="2008414" y="2699261"/>
            <a:ext cx="974271" cy="1008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3B63C-BEFA-4541-97EF-263A093664D6}"/>
              </a:ext>
            </a:extLst>
          </p:cNvPr>
          <p:cNvSpPr txBox="1"/>
          <p:nvPr/>
        </p:nvSpPr>
        <p:spPr>
          <a:xfrm>
            <a:off x="609599" y="2514595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C7A88-F7BE-6548-B17A-5077CA142882}"/>
              </a:ext>
            </a:extLst>
          </p:cNvPr>
          <p:cNvSpPr txBox="1"/>
          <p:nvPr/>
        </p:nvSpPr>
        <p:spPr>
          <a:xfrm>
            <a:off x="1866899" y="1785248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F3449-AACC-294E-862C-021F021EA6AC}"/>
              </a:ext>
            </a:extLst>
          </p:cNvPr>
          <p:cNvSpPr txBox="1"/>
          <p:nvPr/>
        </p:nvSpPr>
        <p:spPr>
          <a:xfrm>
            <a:off x="2982685" y="2514595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853E07C-3FF3-3548-BAC9-89CEE3C25405}"/>
              </a:ext>
            </a:extLst>
          </p:cNvPr>
          <p:cNvSpPr/>
          <p:nvPr/>
        </p:nvSpPr>
        <p:spPr>
          <a:xfrm>
            <a:off x="1779255" y="3193406"/>
            <a:ext cx="506187" cy="5245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A2943F2-8661-9C48-99C4-F4AF340480B7}"/>
              </a:ext>
            </a:extLst>
          </p:cNvPr>
          <p:cNvSpPr/>
          <p:nvPr/>
        </p:nvSpPr>
        <p:spPr>
          <a:xfrm rot="17779235">
            <a:off x="1637168" y="3220753"/>
            <a:ext cx="506187" cy="5245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470D3-3F7A-7B42-8FCF-5DCC2F352E2C}"/>
              </a:ext>
            </a:extLst>
          </p:cNvPr>
          <p:cNvCxnSpPr>
            <a:stCxn id="19" idx="1"/>
          </p:cNvCxnSpPr>
          <p:nvPr/>
        </p:nvCxnSpPr>
        <p:spPr>
          <a:xfrm flipH="1">
            <a:off x="2008413" y="2699261"/>
            <a:ext cx="97427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4A2F35-D89D-6445-A683-34595B085B15}"/>
              </a:ext>
            </a:extLst>
          </p:cNvPr>
          <p:cNvCxnSpPr/>
          <p:nvPr/>
        </p:nvCxnSpPr>
        <p:spPr>
          <a:xfrm flipH="1">
            <a:off x="963385" y="2699261"/>
            <a:ext cx="97427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01042D-5F39-8A4C-8493-D38D69D3D955}"/>
              </a:ext>
            </a:extLst>
          </p:cNvPr>
          <p:cNvSpPr txBox="1"/>
          <p:nvPr/>
        </p:nvSpPr>
        <p:spPr>
          <a:xfrm>
            <a:off x="2216474" y="2483816"/>
            <a:ext cx="5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||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8A970C-9439-7942-90C6-519A16DCD1CA}"/>
              </a:ext>
            </a:extLst>
          </p:cNvPr>
          <p:cNvSpPr txBox="1"/>
          <p:nvPr/>
        </p:nvSpPr>
        <p:spPr>
          <a:xfrm>
            <a:off x="1304237" y="2480961"/>
            <a:ext cx="5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||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F78EA9-8E8D-6E44-81F5-473C7AF6E0F0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2007333" y="2689123"/>
            <a:ext cx="1081" cy="10187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44D0C5-817B-CF46-AB0F-52BAB5D0BBF2}"/>
              </a:ext>
            </a:extLst>
          </p:cNvPr>
          <p:cNvCxnSpPr/>
          <p:nvPr/>
        </p:nvCxnSpPr>
        <p:spPr>
          <a:xfrm>
            <a:off x="3864429" y="2362200"/>
            <a:ext cx="88174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CD5A91-4FAB-E14A-959B-A349A6F3FE7B}"/>
                  </a:ext>
                </a:extLst>
              </p:cNvPr>
              <p:cNvSpPr txBox="1"/>
              <p:nvPr/>
            </p:nvSpPr>
            <p:spPr>
              <a:xfrm>
                <a:off x="4802576" y="2042930"/>
                <a:ext cx="2307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CD5A91-4FAB-E14A-959B-A349A6F3F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76" y="2042930"/>
                <a:ext cx="2307473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F4D04B-CE8E-FC4E-882A-612ADB2938C1}"/>
              </a:ext>
            </a:extLst>
          </p:cNvPr>
          <p:cNvCxnSpPr/>
          <p:nvPr/>
        </p:nvCxnSpPr>
        <p:spPr>
          <a:xfrm flipH="1">
            <a:off x="3818164" y="2919925"/>
            <a:ext cx="97427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AF9DDE-19C3-DC43-AE29-27996DB979FB}"/>
                  </a:ext>
                </a:extLst>
              </p:cNvPr>
              <p:cNvSpPr txBox="1"/>
              <p:nvPr/>
            </p:nvSpPr>
            <p:spPr>
              <a:xfrm>
                <a:off x="4802576" y="2608631"/>
                <a:ext cx="3281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AF9DDE-19C3-DC43-AE29-27996DB9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76" y="2608631"/>
                <a:ext cx="3281746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4D13D4-2D18-DB40-AFF6-987F86F50B33}"/>
              </a:ext>
            </a:extLst>
          </p:cNvPr>
          <p:cNvCxnSpPr/>
          <p:nvPr/>
        </p:nvCxnSpPr>
        <p:spPr>
          <a:xfrm flipH="1">
            <a:off x="3818164" y="3407241"/>
            <a:ext cx="974272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2D86BA-1235-BE42-9BDA-849704CCAB99}"/>
                  </a:ext>
                </a:extLst>
              </p:cNvPr>
              <p:cNvSpPr txBox="1"/>
              <p:nvPr/>
            </p:nvSpPr>
            <p:spPr>
              <a:xfrm>
                <a:off x="4802576" y="3095947"/>
                <a:ext cx="3281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2D86BA-1235-BE42-9BDA-849704CCA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76" y="3095947"/>
                <a:ext cx="3281746" cy="584775"/>
              </a:xfrm>
              <a:prstGeom prst="rect">
                <a:avLst/>
              </a:prstGeom>
              <a:blipFill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D9CD81-5B99-F64F-9502-0668DDDFE0DA}"/>
              </a:ext>
            </a:extLst>
          </p:cNvPr>
          <p:cNvCxnSpPr>
            <a:cxnSpLocks/>
          </p:cNvCxnSpPr>
          <p:nvPr/>
        </p:nvCxnSpPr>
        <p:spPr>
          <a:xfrm>
            <a:off x="3756573" y="4082146"/>
            <a:ext cx="109745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01D6DD-68D2-BC40-B716-3E1939A97795}"/>
              </a:ext>
            </a:extLst>
          </p:cNvPr>
          <p:cNvCxnSpPr>
            <a:cxnSpLocks/>
          </p:cNvCxnSpPr>
          <p:nvPr/>
        </p:nvCxnSpPr>
        <p:spPr>
          <a:xfrm>
            <a:off x="5280730" y="4086286"/>
            <a:ext cx="11519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242E20-3ED3-1B46-AACB-C52DA34DA28B}"/>
              </a:ext>
            </a:extLst>
          </p:cNvPr>
          <p:cNvCxnSpPr/>
          <p:nvPr/>
        </p:nvCxnSpPr>
        <p:spPr>
          <a:xfrm flipH="1">
            <a:off x="7110050" y="4082146"/>
            <a:ext cx="974272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1AD12A-F23F-CA4F-BF9F-23873D7B6A63}"/>
                  </a:ext>
                </a:extLst>
              </p:cNvPr>
              <p:cNvSpPr txBox="1"/>
              <p:nvPr/>
            </p:nvSpPr>
            <p:spPr>
              <a:xfrm>
                <a:off x="4743077" y="4283311"/>
                <a:ext cx="42594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1AD12A-F23F-CA4F-BF9F-23873D7B6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77" y="4283311"/>
                <a:ext cx="4259409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C5A40F-D7A5-474D-A845-A2B5AB85ECE9}"/>
                  </a:ext>
                </a:extLst>
              </p:cNvPr>
              <p:cNvSpPr txBox="1"/>
              <p:nvPr/>
            </p:nvSpPr>
            <p:spPr>
              <a:xfrm>
                <a:off x="4571442" y="4734808"/>
                <a:ext cx="3772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C5A40F-D7A5-474D-A845-A2B5AB85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42" y="4734808"/>
                <a:ext cx="3772273" cy="584775"/>
              </a:xfrm>
              <a:prstGeom prst="rect">
                <a:avLst/>
              </a:prstGeom>
              <a:blipFill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679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2769" grpId="0" build="p"/>
      <p:bldP spid="24" grpId="0"/>
      <p:bldP spid="33" grpId="0"/>
      <p:bldP spid="32" grpId="0"/>
      <p:bldP spid="41" grpId="0"/>
      <p:bldP spid="43" grpId="0"/>
      <p:bldP spid="37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B56959-06AC-7747-8C68-EF646E87C955}"/>
              </a:ext>
            </a:extLst>
          </p:cNvPr>
          <p:cNvCxnSpPr>
            <a:stCxn id="13" idx="0"/>
          </p:cNvCxnSpPr>
          <p:nvPr/>
        </p:nvCxnSpPr>
        <p:spPr>
          <a:xfrm flipV="1">
            <a:off x="998437" y="3341914"/>
            <a:ext cx="765048" cy="16328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5251F5-21AC-F348-917B-8D4ACEBB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Light Directions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D3595-BD76-D943-A7AE-D7BA69A3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909"/>
            <a:ext cx="7886700" cy="4351338"/>
          </a:xfrm>
        </p:spPr>
        <p:txBody>
          <a:bodyPr/>
          <a:lstStyle/>
          <a:p>
            <a:r>
              <a:rPr lang="en-US" dirty="0"/>
              <a:t>Assume orthographic projection</a:t>
            </a:r>
          </a:p>
          <a:p>
            <a:r>
              <a:rPr lang="en-US" dirty="0"/>
              <a:t>Viewing direction R = [0,0,-1]</a:t>
            </a:r>
          </a:p>
          <a:p>
            <a:r>
              <a:rPr lang="en-US" dirty="0"/>
              <a:t>Normal?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BED9D3-7B9B-A848-9EB1-1B48418BA4E4}"/>
              </a:ext>
            </a:extLst>
          </p:cNvPr>
          <p:cNvSpPr/>
          <p:nvPr/>
        </p:nvSpPr>
        <p:spPr>
          <a:xfrm>
            <a:off x="217714" y="4256318"/>
            <a:ext cx="1545771" cy="15784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9E92FB-C2A9-4541-84EF-DF3292D1F522}"/>
              </a:ext>
            </a:extLst>
          </p:cNvPr>
          <p:cNvCxnSpPr/>
          <p:nvPr/>
        </p:nvCxnSpPr>
        <p:spPr>
          <a:xfrm>
            <a:off x="3254829" y="3592290"/>
            <a:ext cx="0" cy="2841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F6858E4-CF92-6147-BF68-6C66F4DE8C1A}"/>
              </a:ext>
            </a:extLst>
          </p:cNvPr>
          <p:cNvSpPr>
            <a:spLocks noChangeAspect="1"/>
          </p:cNvSpPr>
          <p:nvPr/>
        </p:nvSpPr>
        <p:spPr>
          <a:xfrm>
            <a:off x="1251857" y="4256318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F850C8-CD07-4842-8307-434BA875F707}"/>
              </a:ext>
            </a:extLst>
          </p:cNvPr>
          <p:cNvCxnSpPr>
            <a:cxnSpLocks/>
            <a:stCxn id="8" idx="7"/>
          </p:cNvCxnSpPr>
          <p:nvPr/>
        </p:nvCxnSpPr>
        <p:spPr>
          <a:xfrm>
            <a:off x="1376735" y="4277744"/>
            <a:ext cx="18780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EE0504-E250-9740-B5F1-92944C0162C7}"/>
              </a:ext>
            </a:extLst>
          </p:cNvPr>
          <p:cNvSpPr>
            <a:spLocks noChangeAspect="1"/>
          </p:cNvSpPr>
          <p:nvPr/>
        </p:nvSpPr>
        <p:spPr>
          <a:xfrm>
            <a:off x="925285" y="4974778"/>
            <a:ext cx="146304" cy="1463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966A6-6872-524F-A543-7B6310CCE5DE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1071589" y="5047930"/>
            <a:ext cx="21832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A606BCB-D039-FF43-ACA8-49BF51D971D9}"/>
              </a:ext>
            </a:extLst>
          </p:cNvPr>
          <p:cNvSpPr>
            <a:spLocks noChangeAspect="1"/>
          </p:cNvSpPr>
          <p:nvPr/>
        </p:nvSpPr>
        <p:spPr>
          <a:xfrm>
            <a:off x="3183419" y="4204592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5CFB88-EA62-FE42-965D-9649EBEE1E2A}"/>
              </a:ext>
            </a:extLst>
          </p:cNvPr>
          <p:cNvSpPr>
            <a:spLocks noChangeAspect="1"/>
          </p:cNvSpPr>
          <p:nvPr/>
        </p:nvSpPr>
        <p:spPr>
          <a:xfrm>
            <a:off x="3183419" y="4974778"/>
            <a:ext cx="146304" cy="1463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290CB-429C-384E-BC38-71A471298B84}"/>
              </a:ext>
            </a:extLst>
          </p:cNvPr>
          <p:cNvSpPr txBox="1"/>
          <p:nvPr/>
        </p:nvSpPr>
        <p:spPr>
          <a:xfrm>
            <a:off x="2934353" y="6396286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06510-012E-9F47-B8BC-C3067C993515}"/>
                  </a:ext>
                </a:extLst>
              </p:cNvPr>
              <p:cNvSpPr txBox="1"/>
              <p:nvPr/>
            </p:nvSpPr>
            <p:spPr>
              <a:xfrm>
                <a:off x="3326239" y="4093078"/>
                <a:ext cx="740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06510-012E-9F47-B8BC-C3067C993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39" y="4093078"/>
                <a:ext cx="740228" cy="369332"/>
              </a:xfrm>
              <a:prstGeom prst="rect">
                <a:avLst/>
              </a:prstGeom>
              <a:blipFill>
                <a:blip r:embed="rId2"/>
                <a:stretch>
                  <a:fillRect l="-1695" r="-271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9E4169-243E-CD49-BA11-41E613D2674F}"/>
                  </a:ext>
                </a:extLst>
              </p:cNvPr>
              <p:cNvSpPr txBox="1"/>
              <p:nvPr/>
            </p:nvSpPr>
            <p:spPr>
              <a:xfrm>
                <a:off x="3326239" y="4860866"/>
                <a:ext cx="740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9E4169-243E-CD49-BA11-41E613D26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39" y="4860866"/>
                <a:ext cx="740228" cy="369332"/>
              </a:xfrm>
              <a:prstGeom prst="rect">
                <a:avLst/>
              </a:prstGeom>
              <a:blipFill>
                <a:blip r:embed="rId3"/>
                <a:stretch>
                  <a:fillRect l="-1695" r="-2203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1D80B3-E5AD-BF4F-8AF1-4F5973864EE7}"/>
                  </a:ext>
                </a:extLst>
              </p:cNvPr>
              <p:cNvSpPr txBox="1"/>
              <p:nvPr/>
            </p:nvSpPr>
            <p:spPr>
              <a:xfrm>
                <a:off x="584781" y="3794770"/>
                <a:ext cx="1265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1D80B3-E5AD-BF4F-8AF1-4F5973864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1" y="3794770"/>
                <a:ext cx="1265790" cy="369332"/>
              </a:xfrm>
              <a:prstGeom prst="rect">
                <a:avLst/>
              </a:prstGeom>
              <a:blipFill>
                <a:blip r:embed="rId4"/>
                <a:stretch>
                  <a:fillRect l="-990" r="-9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C15AF-3A5D-F440-95A2-41A29298A36E}"/>
                  </a:ext>
                </a:extLst>
              </p:cNvPr>
              <p:cNvSpPr txBox="1"/>
              <p:nvPr/>
            </p:nvSpPr>
            <p:spPr>
              <a:xfrm>
                <a:off x="279108" y="4624744"/>
                <a:ext cx="1265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C15AF-3A5D-F440-95A2-41A29298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8" y="4624744"/>
                <a:ext cx="126579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25BFCE-A5B9-524E-B481-4B9CBF8806FC}"/>
                  </a:ext>
                </a:extLst>
              </p:cNvPr>
              <p:cNvSpPr txBox="1"/>
              <p:nvPr/>
            </p:nvSpPr>
            <p:spPr>
              <a:xfrm>
                <a:off x="5148943" y="2885021"/>
                <a:ext cx="3113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are unknown, but: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25BFCE-A5B9-524E-B481-4B9CBF88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3" y="2885021"/>
                <a:ext cx="3113314" cy="369332"/>
              </a:xfrm>
              <a:prstGeom prst="rect">
                <a:avLst/>
              </a:prstGeom>
              <a:blipFill>
                <a:blip r:embed="rId6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19111-2ED5-A043-966A-36D7EE36B8C5}"/>
                  </a:ext>
                </a:extLst>
              </p:cNvPr>
              <p:cNvSpPr txBox="1"/>
              <p:nvPr/>
            </p:nvSpPr>
            <p:spPr>
              <a:xfrm>
                <a:off x="5148943" y="3447580"/>
                <a:ext cx="3222171" cy="64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19111-2ED5-A043-966A-36D7EE36B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3" y="3447580"/>
                <a:ext cx="3222171" cy="64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2B05D-42E6-344C-A967-A4E40FC8965B}"/>
                  </a:ext>
                </a:extLst>
              </p:cNvPr>
              <p:cNvSpPr txBox="1"/>
              <p:nvPr/>
            </p:nvSpPr>
            <p:spPr>
              <a:xfrm>
                <a:off x="5148942" y="4187315"/>
                <a:ext cx="3222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 be computed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2B05D-42E6-344C-A967-A4E40FC8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2" y="4187315"/>
                <a:ext cx="3222171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73F43E-8A88-6947-A05A-B314C55255C6}"/>
                  </a:ext>
                </a:extLst>
              </p:cNvPr>
              <p:cNvSpPr txBox="1"/>
              <p:nvPr/>
            </p:nvSpPr>
            <p:spPr>
              <a:xfrm>
                <a:off x="5148941" y="4670910"/>
                <a:ext cx="32221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normal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73F43E-8A88-6947-A05A-B314C5525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1" y="4670910"/>
                <a:ext cx="3222171" cy="646331"/>
              </a:xfrm>
              <a:prstGeom prst="rect">
                <a:avLst/>
              </a:prstGeom>
              <a:blipFill>
                <a:blip r:embed="rId9"/>
                <a:stretch>
                  <a:fillRect l="-117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 descr="pasted-image.pdf">
            <a:extLst>
              <a:ext uri="{FF2B5EF4-FFF2-40B4-BE49-F238E27FC236}">
                <a16:creationId xmlns:a16="http://schemas.microsoft.com/office/drawing/2014/main" id="{DD1EA87C-149B-834D-BC1C-46FA7E3D3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8" y="5535811"/>
            <a:ext cx="3455789" cy="4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/>
          <a:lstStyle/>
          <a:p>
            <a:pPr eaLnBrk="1">
              <a:defRPr/>
            </a:pPr>
            <a:r>
              <a:rPr lang="en-US"/>
              <a:t>Photometric Stereo</a:t>
            </a:r>
            <a:endParaRPr lang="en-US" sz="1266"/>
          </a:p>
        </p:txBody>
      </p:sp>
      <p:pic>
        <p:nvPicPr>
          <p:cNvPr id="9218" name="Picture 2" descr="buddh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4" y="2052712"/>
            <a:ext cx="8491017" cy="27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569268" y="4874494"/>
            <a:ext cx="895438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Input</a:t>
            </a:r>
          </a:p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(1 of 12)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1952253" y="4874494"/>
            <a:ext cx="181272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(RGB </a:t>
            </a:r>
            <a:r>
              <a:rPr lang="en-US" sz="1687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colormap</a:t>
            </a: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3802931" y="4876726"/>
            <a:ext cx="1793120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(vectors)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5960566" y="4876726"/>
            <a:ext cx="117275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Shaded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7442895" y="4876726"/>
            <a:ext cx="125476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Textured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2675558" y="1387930"/>
            <a:ext cx="1776961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ea typeface="ＭＳ Ｐゴシック" charset="0"/>
                <a:cs typeface="Helvetica Light" charset="0"/>
              </a:rPr>
              <a:t>What results can you get?</a:t>
            </a:r>
          </a:p>
        </p:txBody>
      </p:sp>
    </p:spTree>
    <p:extLst>
      <p:ext uri="{BB962C8B-B14F-4D97-AF65-F5344CB8AC3E}">
        <p14:creationId xmlns:p14="http://schemas.microsoft.com/office/powerpoint/2010/main" val="23022782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Results</a:t>
            </a:r>
            <a:endParaRPr lang="en-US" sz="1266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/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CB2EE369-C520-6B4D-837B-E64067856E08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14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4820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" y="2118569"/>
            <a:ext cx="9001125" cy="37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3353098" y="6088932"/>
            <a:ext cx="2419188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from Athos Georghiades</a:t>
            </a:r>
          </a:p>
        </p:txBody>
      </p:sp>
    </p:spTree>
    <p:extLst>
      <p:ext uri="{BB962C8B-B14F-4D97-AF65-F5344CB8AC3E}">
        <p14:creationId xmlns:p14="http://schemas.microsoft.com/office/powerpoint/2010/main" val="6901195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/>
          <a:lstStyle/>
          <a:p>
            <a:pPr eaLnBrk="1">
              <a:defRPr/>
            </a:pPr>
            <a:r>
              <a:rPr lang="en-US"/>
              <a:t>Results</a:t>
            </a:r>
            <a:endParaRPr lang="en-US" sz="1266"/>
          </a:p>
        </p:txBody>
      </p:sp>
      <p:pic>
        <p:nvPicPr>
          <p:cNvPr id="35842" name="Picture 2" descr="buddh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4" y="2052712"/>
            <a:ext cx="8491017" cy="27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569268" y="4874494"/>
            <a:ext cx="895438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Input</a:t>
            </a:r>
          </a:p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(1 of 12)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952253" y="4874494"/>
            <a:ext cx="181272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(RGB </a:t>
            </a:r>
            <a:r>
              <a:rPr lang="en-US" sz="1687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colormap</a:t>
            </a: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3802931" y="4876726"/>
            <a:ext cx="1793120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(vectors)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5960566" y="4876726"/>
            <a:ext cx="117275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Shaded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7442895" y="4876726"/>
            <a:ext cx="125476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Textured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564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4351-AB9B-9A4C-AEBD-400290B6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382B1-0113-7841-88E6-226254B7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lights / images do you need?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Are there any constraints on where to put the lights?</a:t>
            </a:r>
          </a:p>
        </p:txBody>
      </p:sp>
    </p:spTree>
    <p:extLst>
      <p:ext uri="{BB962C8B-B14F-4D97-AF65-F5344CB8AC3E}">
        <p14:creationId xmlns:p14="http://schemas.microsoft.com/office/powerpoint/2010/main" val="210227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2">
                <a:extLst>
                  <a:ext uri="{FF2B5EF4-FFF2-40B4-BE49-F238E27FC236}">
                    <a16:creationId xmlns:a16="http://schemas.microsoft.com/office/drawing/2014/main" id="{8AF2490D-969D-CC45-A4D8-AA307239BBD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531" y="1251273"/>
                <a:ext cx="8229823" cy="5258469"/>
              </a:xfrm>
            </p:spPr>
            <p:txBody>
              <a:bodyPr/>
              <a:lstStyle/>
              <a:p>
                <a:pPr eaLnBrk="1"/>
                <a:r>
                  <a:rPr lang="en-US" altLang="en-US" dirty="0"/>
                  <a:t>Now we have 3 sets of equations for a pixel:</a:t>
                </a:r>
              </a:p>
              <a:p>
                <a:pPr eaLnBrk="1"/>
                <a:endParaRPr lang="en-US" altLang="en-US" dirty="0"/>
              </a:p>
              <a:p>
                <a:pPr eaLnBrk="1"/>
                <a:endParaRPr lang="en-US" altLang="en-US" dirty="0"/>
              </a:p>
              <a:p>
                <a:pPr eaLnBrk="1"/>
                <a:endParaRPr lang="en-US" altLang="en-US" dirty="0"/>
              </a:p>
              <a:p>
                <a:pPr eaLnBrk="1"/>
                <a:r>
                  <a:rPr lang="en-US" altLang="en-US" dirty="0"/>
                  <a:t>Simple approach: solve for N using grayscale or a single channel</a:t>
                </a:r>
              </a:p>
              <a:p>
                <a:pPr eaLnBrk="1"/>
                <a:r>
                  <a:rPr lang="en-US" altLang="en-US" dirty="0"/>
                  <a:t>Then fix N and solve for each channel</a:t>
                </a:r>
                <a:r>
                  <a:rPr lang="ja-JP" altLang="en-US">
                    <a:latin typeface="Arial" panose="020B0604020202020204" pitchFamily="34" charset="0"/>
                  </a:rPr>
                  <a:t>’</a:t>
                </a:r>
                <a:r>
                  <a:rPr lang="en-US" altLang="ja-JP" dirty="0"/>
                  <a:t>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en-US" sz="1266" dirty="0"/>
              </a:p>
            </p:txBody>
          </p:sp>
        </mc:Choice>
        <mc:Fallback xmlns="">
          <p:sp>
            <p:nvSpPr>
              <p:cNvPr id="29698" name="Rectangle 2">
                <a:extLst>
                  <a:ext uri="{FF2B5EF4-FFF2-40B4-BE49-F238E27FC236}">
                    <a16:creationId xmlns:a16="http://schemas.microsoft.com/office/drawing/2014/main" id="{8AF2490D-969D-CC45-A4D8-AA307239B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531" y="1251273"/>
                <a:ext cx="8229823" cy="5258469"/>
              </a:xfrm>
              <a:blipFill>
                <a:blip r:embed="rId2"/>
                <a:stretch>
                  <a:fillRect l="-1389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Callout 3">
            <a:extLst>
              <a:ext uri="{FF2B5EF4-FFF2-40B4-BE49-F238E27FC236}">
                <a16:creationId xmlns:a16="http://schemas.microsoft.com/office/drawing/2014/main" id="{401D9ACA-115B-7E4F-A7EE-5B971D6620D5}"/>
              </a:ext>
            </a:extLst>
          </p:cNvPr>
          <p:cNvSpPr/>
          <p:nvPr/>
        </p:nvSpPr>
        <p:spPr>
          <a:xfrm>
            <a:off x="3102429" y="1698171"/>
            <a:ext cx="3091542" cy="533400"/>
          </a:xfrm>
          <a:prstGeom prst="rightArrowCallout">
            <a:avLst/>
          </a:prstGeom>
          <a:solidFill>
            <a:srgbClr val="F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FF0C805A-AB7F-5A42-B094-85C8C3087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531" y="91529"/>
            <a:ext cx="8229823" cy="1140768"/>
          </a:xfrm>
        </p:spPr>
        <p:txBody>
          <a:bodyPr/>
          <a:lstStyle/>
          <a:p>
            <a:pPr eaLnBrk="1">
              <a:defRPr/>
            </a:pPr>
            <a:r>
              <a:rPr lang="en-US" dirty="0">
                <a:sym typeface="Calibri" charset="0"/>
              </a:rPr>
              <a:t>Color Images</a:t>
            </a:r>
            <a:endParaRPr lang="en-US" sz="1266" dirty="0">
              <a:sym typeface="Calibri" charset="0"/>
            </a:endParaRPr>
          </a:p>
        </p:txBody>
      </p: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id="{4BF5FB09-2EBC-E741-A285-FC5A94F86E84}"/>
              </a:ext>
            </a:extLst>
          </p:cNvPr>
          <p:cNvSpPr/>
          <p:nvPr/>
        </p:nvSpPr>
        <p:spPr>
          <a:xfrm>
            <a:off x="3102429" y="2766283"/>
            <a:ext cx="3091542" cy="533400"/>
          </a:xfrm>
          <a:prstGeom prst="rightArrowCallout">
            <a:avLst/>
          </a:prstGeom>
          <a:solidFill>
            <a:srgbClr val="9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1C9D823F-9416-9248-8E3F-0624270B32B0}"/>
              </a:ext>
            </a:extLst>
          </p:cNvPr>
          <p:cNvSpPr/>
          <p:nvPr/>
        </p:nvSpPr>
        <p:spPr>
          <a:xfrm>
            <a:off x="2003579" y="2231571"/>
            <a:ext cx="3091542" cy="534712"/>
          </a:xfrm>
          <a:prstGeom prst="leftArrowCallout">
            <a:avLst/>
          </a:prstGeom>
          <a:solidFill>
            <a:srgbClr val="9AE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47D7F-D7D5-184F-8524-930B3F399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64" y="1778001"/>
            <a:ext cx="1730222" cy="1441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90D70-6BB1-714B-86E7-9319E847500B}"/>
              </a:ext>
            </a:extLst>
          </p:cNvPr>
          <p:cNvSpPr txBox="1"/>
          <p:nvPr/>
        </p:nvSpPr>
        <p:spPr>
          <a:xfrm>
            <a:off x="6193971" y="1698171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values from all images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594F5-DEA5-BE4A-AA4D-E30F75565114}"/>
              </a:ext>
            </a:extLst>
          </p:cNvPr>
          <p:cNvSpPr txBox="1"/>
          <p:nvPr/>
        </p:nvSpPr>
        <p:spPr>
          <a:xfrm>
            <a:off x="6193971" y="2709817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values from all images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16848-B079-AA4F-8E4B-775F66A9D355}"/>
              </a:ext>
            </a:extLst>
          </p:cNvPr>
          <p:cNvSpPr txBox="1"/>
          <p:nvPr/>
        </p:nvSpPr>
        <p:spPr>
          <a:xfrm>
            <a:off x="154221" y="2231571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values for all pixels</a:t>
            </a:r>
          </a:p>
        </p:txBody>
      </p:sp>
    </p:spTree>
    <p:extLst>
      <p:ext uri="{BB962C8B-B14F-4D97-AF65-F5344CB8AC3E}">
        <p14:creationId xmlns:p14="http://schemas.microsoft.com/office/powerpoint/2010/main" val="15780901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8A8F76C1-5BFD-3446-88F3-335585665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531" y="91529"/>
            <a:ext cx="8229823" cy="1140768"/>
          </a:xfrm>
        </p:spPr>
        <p:txBody>
          <a:bodyPr/>
          <a:lstStyle/>
          <a:p>
            <a:pPr eaLnBrk="1">
              <a:defRPr/>
            </a:pPr>
            <a:r>
              <a:rPr lang="en-US" dirty="0">
                <a:sym typeface="Calibri" charset="0"/>
              </a:rPr>
              <a:t>Color Images</a:t>
            </a:r>
            <a:endParaRPr lang="en-US" sz="1266" dirty="0">
              <a:sym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2">
                <a:extLst>
                  <a:ext uri="{FF2B5EF4-FFF2-40B4-BE49-F238E27FC236}">
                    <a16:creationId xmlns:a16="http://schemas.microsoft.com/office/drawing/2014/main" id="{1BA199FC-6F64-F148-818C-4B85356BDE6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531" y="1251273"/>
                <a:ext cx="8229823" cy="5258469"/>
              </a:xfrm>
            </p:spPr>
            <p:txBody>
              <a:bodyPr/>
              <a:lstStyle/>
              <a:p>
                <a:pPr eaLnBrk="1"/>
                <a:r>
                  <a:rPr lang="en-US" altLang="en-US" dirty="0"/>
                  <a:t>Then fix N and solve for each channel</a:t>
                </a:r>
                <a:r>
                  <a:rPr lang="ja-JP" altLang="en-US">
                    <a:latin typeface="Arial" panose="020B0604020202020204" pitchFamily="34" charset="0"/>
                  </a:rPr>
                  <a:t>’</a:t>
                </a:r>
                <a:r>
                  <a:rPr lang="en-US" altLang="ja-JP" dirty="0"/>
                  <a:t>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/>
                  <a:t> :</a:t>
                </a:r>
              </a:p>
              <a:p>
                <a:pPr eaLnBrk="1"/>
                <a:endParaRPr lang="en-US" altLang="ja-JP" dirty="0"/>
              </a:p>
              <a:p>
                <a:pPr eaLnBrk="1"/>
                <a:endParaRPr lang="en-US" altLang="ja-JP" dirty="0"/>
              </a:p>
              <a:p>
                <a:pPr eaLnBrk="1"/>
                <a:r>
                  <a:rPr lang="en-US" altLang="ja-JP" dirty="0"/>
                  <a:t>Want to minimize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Take derivative and set to 0</a:t>
                </a:r>
              </a:p>
              <a:p>
                <a:pPr eaLnBrk="1"/>
                <a:endParaRPr lang="en-US" altLang="en-US" sz="1266" dirty="0"/>
              </a:p>
              <a:p>
                <a:pPr eaLnBrk="1"/>
                <a:endParaRPr lang="en-US" altLang="en-US" sz="1266" dirty="0"/>
              </a:p>
              <a:p>
                <a:pPr eaLnBrk="1"/>
                <a:endParaRPr lang="en-US" altLang="en-US" sz="1266" dirty="0"/>
              </a:p>
              <a:p>
                <a:pPr eaLnBrk="1"/>
                <a:endParaRPr lang="en-US" altLang="en-US" sz="1266" dirty="0"/>
              </a:p>
            </p:txBody>
          </p:sp>
        </mc:Choice>
        <mc:Fallback xmlns="">
          <p:sp>
            <p:nvSpPr>
              <p:cNvPr id="29698" name="Rectangle 2">
                <a:extLst>
                  <a:ext uri="{FF2B5EF4-FFF2-40B4-BE49-F238E27FC236}">
                    <a16:creationId xmlns:a16="http://schemas.microsoft.com/office/drawing/2014/main" id="{1BA199FC-6F64-F148-818C-4B85356BD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531" y="1251273"/>
                <a:ext cx="8229823" cy="5258469"/>
              </a:xfrm>
              <a:blipFill>
                <a:blip r:embed="rId2"/>
                <a:stretch>
                  <a:fillRect l="-1389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7DCFB99-D0BA-1B40-8FB8-B9D95A2D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1973034"/>
            <a:ext cx="3791582" cy="770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45A8B-1EEC-BE4B-9171-1ECD7C3E4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64" y="3891392"/>
            <a:ext cx="4783125" cy="85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8B40D-F55C-7249-83EE-A35D99329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264" y="5036207"/>
            <a:ext cx="4328096" cy="8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121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D0CF-A2BC-4841-B39F-70FB26C6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738CC-30FA-C643-AB7A-E73716A5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color images do you need?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color images do you need if the object was grayscale?</a:t>
            </a:r>
          </a:p>
        </p:txBody>
      </p:sp>
    </p:spTree>
    <p:extLst>
      <p:ext uri="{BB962C8B-B14F-4D97-AF65-F5344CB8AC3E}">
        <p14:creationId xmlns:p14="http://schemas.microsoft.com/office/powerpoint/2010/main" val="365432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/>
          <a:lstStyle/>
          <a:p>
            <a:pPr defTabSz="571480">
              <a:defRPr/>
            </a:pPr>
            <a:r>
              <a:rPr lang="en-US" sz="3867"/>
              <a:t>Multiple Images: Photometric Stereo</a:t>
            </a:r>
            <a:endParaRPr lang="en-US" sz="1266"/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6093708" y="2552775"/>
            <a:ext cx="458763" cy="663029"/>
            <a:chOff x="0" y="-1"/>
            <a:chExt cx="652621" cy="942738"/>
          </a:xfrm>
        </p:grpSpPr>
        <p:sp>
          <p:nvSpPr>
            <p:cNvPr id="23555" name="Rectangle 3"/>
            <p:cNvSpPr>
              <a:spLocks/>
            </p:cNvSpPr>
            <p:nvPr/>
          </p:nvSpPr>
          <p:spPr bwMode="auto">
            <a:xfrm rot="15112394" flipH="1">
              <a:off x="-46613" y="376889"/>
              <a:ext cx="930041" cy="188959"/>
            </a:xfrm>
            <a:prstGeom prst="rect">
              <a:avLst/>
            </a:prstGeom>
            <a:solidFill>
              <a:srgbClr val="DADADA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6" name="AutoShape 4"/>
            <p:cNvSpPr>
              <a:spLocks/>
            </p:cNvSpPr>
            <p:nvPr/>
          </p:nvSpPr>
          <p:spPr bwMode="auto">
            <a:xfrm rot="12832394" flipH="1">
              <a:off x="446196" y="728478"/>
              <a:ext cx="171492" cy="171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rgbClr val="DADA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7" name="Rectangle 5"/>
            <p:cNvSpPr>
              <a:spLocks/>
            </p:cNvSpPr>
            <p:nvPr/>
          </p:nvSpPr>
          <p:spPr bwMode="auto">
            <a:xfrm rot="12832394" flipH="1">
              <a:off x="558935" y="709433"/>
              <a:ext cx="39698" cy="730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8" name="AutoShape 6"/>
            <p:cNvSpPr>
              <a:spLocks/>
            </p:cNvSpPr>
            <p:nvPr/>
          </p:nvSpPr>
          <p:spPr bwMode="auto">
            <a:xfrm rot="12832394" flipH="1">
              <a:off x="479541" y="761807"/>
              <a:ext cx="106389" cy="10474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9" name="AutoShape 7"/>
            <p:cNvSpPr>
              <a:spLocks/>
            </p:cNvSpPr>
            <p:nvPr/>
          </p:nvSpPr>
          <p:spPr bwMode="auto">
            <a:xfrm rot="15112394" flipH="1">
              <a:off x="529594" y="630857"/>
              <a:ext cx="138077" cy="571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531" y="0"/>
                  </a:moveTo>
                  <a:lnTo>
                    <a:pt x="0" y="17712"/>
                  </a:lnTo>
                  <a:lnTo>
                    <a:pt x="1964" y="21600"/>
                  </a:lnTo>
                  <a:lnTo>
                    <a:pt x="21600" y="11664"/>
                  </a:lnTo>
                  <a:lnTo>
                    <a:pt x="1553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0" name="AutoShape 8"/>
            <p:cNvSpPr>
              <a:spLocks/>
            </p:cNvSpPr>
            <p:nvPr/>
          </p:nvSpPr>
          <p:spPr bwMode="auto">
            <a:xfrm rot="15112394" flipH="1">
              <a:off x="408105" y="650692"/>
              <a:ext cx="73007" cy="730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rgbClr val="DADA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1" name="AutoShape 9"/>
            <p:cNvSpPr>
              <a:spLocks/>
            </p:cNvSpPr>
            <p:nvPr/>
          </p:nvSpPr>
          <p:spPr bwMode="auto">
            <a:xfrm rot="15112394" flipH="1">
              <a:off x="425563" y="668158"/>
              <a:ext cx="39678" cy="3969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2" name="AutoShape 10"/>
            <p:cNvSpPr>
              <a:spLocks/>
            </p:cNvSpPr>
            <p:nvPr/>
          </p:nvSpPr>
          <p:spPr bwMode="auto">
            <a:xfrm rot="12412394" flipH="1">
              <a:off x="223892" y="39676"/>
              <a:ext cx="155613" cy="1555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rgbClr val="DADA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3" name="Rectangle 11"/>
            <p:cNvSpPr>
              <a:spLocks/>
            </p:cNvSpPr>
            <p:nvPr/>
          </p:nvSpPr>
          <p:spPr bwMode="auto">
            <a:xfrm rot="12412394" flipH="1">
              <a:off x="288995" y="41264"/>
              <a:ext cx="25406" cy="155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" name="Rectangle 12"/>
            <p:cNvSpPr>
              <a:spLocks/>
            </p:cNvSpPr>
            <p:nvPr/>
          </p:nvSpPr>
          <p:spPr bwMode="auto">
            <a:xfrm rot="15112394" flipH="1">
              <a:off x="37386" y="397498"/>
              <a:ext cx="287265" cy="2858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5" name="AutoShape 13"/>
            <p:cNvSpPr>
              <a:spLocks/>
            </p:cNvSpPr>
            <p:nvPr/>
          </p:nvSpPr>
          <p:spPr bwMode="auto">
            <a:xfrm rot="15112394" flipH="1">
              <a:off x="347010" y="365785"/>
              <a:ext cx="231717" cy="1635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98" y="0"/>
                  </a:moveTo>
                  <a:lnTo>
                    <a:pt x="620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398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838383"/>
                </a:gs>
              </a:gsLst>
              <a:lin ang="540000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6" name="AutoShape 14"/>
            <p:cNvSpPr>
              <a:spLocks/>
            </p:cNvSpPr>
            <p:nvPr/>
          </p:nvSpPr>
          <p:spPr bwMode="auto">
            <a:xfrm rot="15112394" flipH="1">
              <a:off x="392236" y="433212"/>
              <a:ext cx="114271" cy="2635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8135"/>
                  </a:lnTo>
                  <a:lnTo>
                    <a:pt x="12312" y="21600"/>
                  </a:lnTo>
                  <a:lnTo>
                    <a:pt x="21600" y="18888"/>
                  </a:lnTo>
                  <a:lnTo>
                    <a:pt x="21600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838383"/>
                </a:gs>
              </a:gsLst>
              <a:lin ang="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7" name="AutoShape 15"/>
            <p:cNvSpPr>
              <a:spLocks/>
            </p:cNvSpPr>
            <p:nvPr/>
          </p:nvSpPr>
          <p:spPr bwMode="auto">
            <a:xfrm rot="15112394" flipH="1">
              <a:off x="323957" y="228476"/>
              <a:ext cx="115859" cy="2651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8135"/>
                  </a:lnTo>
                  <a:lnTo>
                    <a:pt x="9196" y="21600"/>
                  </a:lnTo>
                  <a:lnTo>
                    <a:pt x="0" y="1888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38383"/>
                </a:gs>
                <a:gs pos="100000">
                  <a:srgbClr val="DADADA"/>
                </a:gs>
              </a:gsLst>
              <a:lin ang="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8" name="AutoShape 16"/>
            <p:cNvSpPr>
              <a:spLocks/>
            </p:cNvSpPr>
            <p:nvPr/>
          </p:nvSpPr>
          <p:spPr bwMode="auto">
            <a:xfrm rot="15112394" flipH="1">
              <a:off x="172367" y="438808"/>
              <a:ext cx="330117" cy="1000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7575" y="21600"/>
                  </a:lnTo>
                  <a:lnTo>
                    <a:pt x="14025" y="21600"/>
                  </a:lnTo>
                  <a:lnTo>
                    <a:pt x="21600" y="0"/>
                  </a:lnTo>
                </a:path>
              </a:pathLst>
            </a:custGeom>
            <a:gradFill rotWithShape="0">
              <a:gsLst>
                <a:gs pos="0">
                  <a:srgbClr val="838383"/>
                </a:gs>
                <a:gs pos="100000">
                  <a:srgbClr val="DADADA"/>
                </a:gs>
              </a:gsLst>
              <a:lin ang="540000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3569" name="AutoShape 17"/>
          <p:cNvSpPr>
            <a:spLocks/>
          </p:cNvSpPr>
          <p:nvPr/>
        </p:nvSpPr>
        <p:spPr bwMode="auto">
          <a:xfrm>
            <a:off x="3603442" y="3422303"/>
            <a:ext cx="2057176" cy="457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467" y="16200"/>
                  <a:pt x="2933" y="10800"/>
                  <a:pt x="4800" y="7200"/>
                </a:cubicBezTo>
                <a:cubicBezTo>
                  <a:pt x="6667" y="3600"/>
                  <a:pt x="9067" y="0"/>
                  <a:pt x="11200" y="0"/>
                </a:cubicBezTo>
                <a:cubicBezTo>
                  <a:pt x="13333" y="0"/>
                  <a:pt x="15867" y="3600"/>
                  <a:pt x="17600" y="7200"/>
                </a:cubicBezTo>
                <a:cubicBezTo>
                  <a:pt x="19333" y="10800"/>
                  <a:pt x="20467" y="16200"/>
                  <a:pt x="21600" y="21600"/>
                </a:cubicBezTo>
              </a:path>
            </a:pathLst>
          </a:custGeom>
          <a:solidFill>
            <a:srgbClr val="B2B2B2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70" name="AutoShape 18"/>
          <p:cNvSpPr>
            <a:spLocks/>
          </p:cNvSpPr>
          <p:nvPr/>
        </p:nvSpPr>
        <p:spPr bwMode="auto">
          <a:xfrm>
            <a:off x="4631472" y="3388816"/>
            <a:ext cx="77019" cy="770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4670539" y="2661047"/>
            <a:ext cx="0" cy="761256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3572" name="Rectangle 20"/>
          <p:cNvSpPr>
            <a:spLocks/>
          </p:cNvSpPr>
          <p:nvPr/>
        </p:nvSpPr>
        <p:spPr bwMode="auto">
          <a:xfrm>
            <a:off x="4517618" y="2356322"/>
            <a:ext cx="380628" cy="3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spcBef>
                <a:spcPts val="633"/>
              </a:spcBef>
              <a:defRPr/>
            </a:pPr>
            <a:r>
              <a:rPr lang="en-US" sz="1547" b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endParaRPr lang="en-US" sz="1266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765168" y="2051596"/>
            <a:ext cx="1905372" cy="1370707"/>
            <a:chOff x="0" y="0"/>
            <a:chExt cx="2709334" cy="1950721"/>
          </a:xfrm>
        </p:grpSpPr>
        <p:sp>
          <p:nvSpPr>
            <p:cNvPr id="23574" name="AutoShape 22"/>
            <p:cNvSpPr>
              <a:spLocks/>
            </p:cNvSpPr>
            <p:nvPr/>
          </p:nvSpPr>
          <p:spPr bwMode="auto">
            <a:xfrm>
              <a:off x="0" y="0"/>
              <a:ext cx="650748" cy="6497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lnTo>
                    <a:pt x="10800" y="5400"/>
                  </a:ln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grpSp>
          <p:nvGrpSpPr>
            <p:cNvPr id="45081" name="Group 23"/>
            <p:cNvGrpSpPr>
              <a:grpSpLocks/>
            </p:cNvGrpSpPr>
            <p:nvPr/>
          </p:nvGrpSpPr>
          <p:grpSpPr bwMode="auto">
            <a:xfrm>
              <a:off x="1517354" y="1277183"/>
              <a:ext cx="1191980" cy="673538"/>
              <a:chOff x="128" y="-719"/>
              <a:chExt cx="1191979" cy="673537"/>
            </a:xfrm>
          </p:grpSpPr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 flipH="1" flipV="1">
                <a:off x="325502" y="21520"/>
                <a:ext cx="866605" cy="651298"/>
              </a:xfrm>
              <a:prstGeom prst="line">
                <a:avLst/>
              </a:prstGeom>
              <a:noFill/>
              <a:ln w="508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/>
              <a:lstStyle/>
              <a:p>
                <a:pPr defTabSz="321457">
                  <a:defRPr/>
                </a:pPr>
                <a:endParaRPr lang="en-US" sz="1125"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" name="Rectangle 25"/>
              <p:cNvSpPr>
                <a:spLocks/>
              </p:cNvSpPr>
              <p:nvPr/>
            </p:nvSpPr>
            <p:spPr bwMode="auto">
              <a:xfrm>
                <a:off x="128" y="-719"/>
                <a:ext cx="758676" cy="470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>
                <a:spAutoFit/>
              </a:bodyPr>
              <a:lstStyle/>
              <a:p>
                <a:pPr defTabSz="642915">
                  <a:spcBef>
                    <a:spcPts val="633"/>
                  </a:spcBef>
                  <a:defRPr/>
                </a:pPr>
                <a:r>
                  <a:rPr lang="en-US" sz="1547" b="1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L</a:t>
                </a:r>
                <a:r>
                  <a:rPr lang="en-US" sz="1547" b="1" baseline="-2000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1</a:t>
                </a:r>
                <a:endParaRPr lang="en-US" sz="1266">
                  <a:ea typeface="ＭＳ Ｐゴシック" charset="0"/>
                  <a:cs typeface="Helvetica Light" charset="0"/>
                </a:endParaRPr>
              </a:p>
            </p:txBody>
          </p:sp>
        </p:grp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4670540" y="1518047"/>
            <a:ext cx="914176" cy="1904256"/>
            <a:chOff x="0" y="0"/>
            <a:chExt cx="1300481" cy="2709334"/>
          </a:xfrm>
        </p:grpSpPr>
        <p:sp>
          <p:nvSpPr>
            <p:cNvPr id="23579" name="AutoShape 27"/>
            <p:cNvSpPr>
              <a:spLocks/>
            </p:cNvSpPr>
            <p:nvPr/>
          </p:nvSpPr>
          <p:spPr bwMode="auto">
            <a:xfrm>
              <a:off x="649446" y="0"/>
              <a:ext cx="651035" cy="6495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lnTo>
                    <a:pt x="10800" y="5400"/>
                  </a:ln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V="1">
              <a:off x="0" y="1734228"/>
              <a:ext cx="433493" cy="975106"/>
            </a:xfrm>
            <a:prstGeom prst="line">
              <a:avLst/>
            </a:pr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321457">
                <a:defRPr/>
              </a:pPr>
              <a:endParaRPr lang="en-US" sz="1125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581" name="Rectangle 29"/>
            <p:cNvSpPr>
              <a:spLocks/>
            </p:cNvSpPr>
            <p:nvPr/>
          </p:nvSpPr>
          <p:spPr bwMode="auto">
            <a:xfrm>
              <a:off x="325517" y="1734229"/>
              <a:ext cx="757424" cy="470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>
              <a:spAutoFit/>
            </a:bodyPr>
            <a:lstStyle/>
            <a:p>
              <a:pPr defTabSz="642915">
                <a:spcBef>
                  <a:spcPts val="633"/>
                </a:spcBef>
                <a:defRPr/>
              </a:pPr>
              <a:r>
                <a:rPr lang="en-US" sz="1547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</a:t>
              </a:r>
              <a:r>
                <a:rPr lang="en-US" sz="1547" b="1" baseline="-200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</a:t>
              </a:r>
              <a:endParaRPr lang="en-US" sz="1266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23582" name="Line 30"/>
          <p:cNvSpPr>
            <a:spLocks noChangeShapeType="1"/>
          </p:cNvSpPr>
          <p:nvPr/>
        </p:nvSpPr>
        <p:spPr bwMode="auto">
          <a:xfrm flipV="1">
            <a:off x="4670540" y="3194596"/>
            <a:ext cx="609451" cy="227707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3583" name="Rectangle 31"/>
          <p:cNvSpPr>
            <a:spLocks/>
          </p:cNvSpPr>
          <p:nvPr/>
        </p:nvSpPr>
        <p:spPr bwMode="auto">
          <a:xfrm>
            <a:off x="5127070" y="3194596"/>
            <a:ext cx="380628" cy="3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spcBef>
                <a:spcPts val="633"/>
              </a:spcBef>
              <a:defRPr/>
            </a:pPr>
            <a:r>
              <a:rPr lang="en-US" sz="1547" b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V</a:t>
            </a:r>
            <a:endParaRPr lang="en-US" sz="1266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3755246" y="1593949"/>
            <a:ext cx="915293" cy="1828354"/>
            <a:chOff x="0" y="0"/>
            <a:chExt cx="1300481" cy="2600961"/>
          </a:xfrm>
        </p:grpSpPr>
        <p:sp>
          <p:nvSpPr>
            <p:cNvPr id="23585" name="AutoShape 33"/>
            <p:cNvSpPr>
              <a:spLocks/>
            </p:cNvSpPr>
            <p:nvPr/>
          </p:nvSpPr>
          <p:spPr bwMode="auto">
            <a:xfrm>
              <a:off x="0" y="0"/>
              <a:ext cx="650241" cy="6510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lnTo>
                    <a:pt x="10800" y="5400"/>
                  </a:ln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 flipV="1">
              <a:off x="867515" y="1625998"/>
              <a:ext cx="432966" cy="974963"/>
            </a:xfrm>
            <a:prstGeom prst="line">
              <a:avLst/>
            </a:pr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321457">
                <a:defRPr/>
              </a:pPr>
              <a:endParaRPr lang="en-US" sz="1125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587" name="Rectangle 35"/>
            <p:cNvSpPr>
              <a:spLocks/>
            </p:cNvSpPr>
            <p:nvPr/>
          </p:nvSpPr>
          <p:spPr bwMode="auto">
            <a:xfrm>
              <a:off x="542396" y="1625999"/>
              <a:ext cx="758085" cy="47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>
              <a:spAutoFit/>
            </a:bodyPr>
            <a:lstStyle/>
            <a:p>
              <a:pPr defTabSz="642915">
                <a:spcBef>
                  <a:spcPts val="633"/>
                </a:spcBef>
                <a:defRPr/>
              </a:pPr>
              <a:r>
                <a:rPr lang="en-US" sz="1547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</a:t>
              </a:r>
              <a:r>
                <a:rPr lang="en-US" sz="1547" b="1" baseline="-200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3</a:t>
              </a:r>
              <a:endParaRPr lang="en-US" sz="1266">
                <a:ea typeface="ＭＳ Ｐゴシック" charset="0"/>
                <a:cs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249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09738868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09738868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09738868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E96E1E03-7665-5442-A2B9-ACFA5F38B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9" y="2268141"/>
            <a:ext cx="7358063" cy="2321719"/>
          </a:xfrm>
        </p:spPr>
        <p:txBody>
          <a:bodyPr vert="horz" lIns="0" tIns="0" rIns="0" bIns="0" rtlCol="0" anchor="ctr">
            <a:normAutofit/>
          </a:bodyPr>
          <a:lstStyle/>
          <a:p>
            <a:pPr defTabSz="410751">
              <a:defRPr/>
            </a:pPr>
            <a:r>
              <a:rPr lang="en-US" sz="5625">
                <a:sym typeface="Calibri" charset="0"/>
              </a:rPr>
              <a:t>Questions?</a:t>
            </a:r>
            <a:endParaRPr lang="en-US" sz="1266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010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8A05A5F1-7125-D54F-85F6-07ED9D565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531" y="1627436"/>
            <a:ext cx="8229823" cy="5257354"/>
          </a:xfrm>
        </p:spPr>
        <p:txBody>
          <a:bodyPr/>
          <a:lstStyle/>
          <a:p>
            <a:pPr eaLnBrk="1"/>
            <a:r>
              <a:rPr lang="en-US" altLang="en-US"/>
              <a:t>What we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ve seen so far: [Woodham 1980]</a:t>
            </a:r>
          </a:p>
          <a:p>
            <a:pPr eaLnBrk="1"/>
            <a:endParaRPr lang="en-US" altLang="en-US"/>
          </a:p>
          <a:p>
            <a:pPr eaLnBrk="1"/>
            <a:r>
              <a:rPr lang="en-US" altLang="en-US"/>
              <a:t>Next up: Unknown light directions [Hayakawa 1994]</a:t>
            </a:r>
            <a:endParaRPr lang="en-US" altLang="en-US" sz="1266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1D8664B-56E7-564E-B366-E7F11C121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71F711B-D62A-BE4B-A6BB-30A805577672}"/>
              </a:ext>
            </a:extLst>
          </p:cNvPr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r" defTabSz="642915" eaLnBrk="1"/>
            <a:fld id="{992829E7-3D7C-8947-BE71-852FA1821086}" type="slidenum">
              <a:rPr lang="en-US" altLang="en-US" sz="1125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defTabSz="642915" eaLnBrk="1"/>
              <a:t>21</a:t>
            </a:fld>
            <a:endParaRPr lang="en-US" altLang="en-US" sz="1266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946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DE1B6CC4-4083-6B41-B226-2F860C527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CFC8A74-A082-E04A-BAC7-C835447E1EF8}"/>
              </a:ext>
            </a:extLst>
          </p:cNvPr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r" defTabSz="642915" eaLnBrk="1"/>
            <a:fld id="{C193730A-45EB-CF4B-BD75-62516B27D3C9}" type="slidenum">
              <a:rPr lang="en-US" altLang="en-US" sz="1125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defTabSz="642915" eaLnBrk="1"/>
              <a:t>22</a:t>
            </a:fld>
            <a:endParaRPr lang="en-US" altLang="en-US" sz="1266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963" name="Picture 3" descr="pasted-image.pdf">
            <a:extLst>
              <a:ext uri="{FF2B5EF4-FFF2-40B4-BE49-F238E27FC236}">
                <a16:creationId xmlns:a16="http://schemas.microsoft.com/office/drawing/2014/main" id="{DE5F00ED-A4EB-894A-8594-D3A4BB39A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82" y="3047256"/>
            <a:ext cx="2521521" cy="37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id="{BE5E8261-5C89-3D4C-8142-E347B816A9DB}"/>
              </a:ext>
            </a:extLst>
          </p:cNvPr>
          <p:cNvSpPr>
            <a:spLocks/>
          </p:cNvSpPr>
          <p:nvPr/>
        </p:nvSpPr>
        <p:spPr bwMode="auto">
          <a:xfrm>
            <a:off x="2774901" y="4187809"/>
            <a:ext cx="1712268" cy="8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Diffuse albedo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27A662D-8EB0-564D-9453-AB7EAB52200E}"/>
              </a:ext>
            </a:extLst>
          </p:cNvPr>
          <p:cNvSpPr>
            <a:spLocks/>
          </p:cNvSpPr>
          <p:nvPr/>
        </p:nvSpPr>
        <p:spPr bwMode="auto">
          <a:xfrm>
            <a:off x="5396881" y="4085118"/>
            <a:ext cx="1605111" cy="8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Light intensity</a:t>
            </a: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3BB3E774-3797-0746-8DBD-F568222F3D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9537" y="3476998"/>
            <a:ext cx="569268" cy="56926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01805565-2EB7-CB4F-AC06-E582BB169C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22553" y="3476998"/>
            <a:ext cx="569268" cy="56926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5BE5567F-4C88-A847-A81B-60960101EED1}"/>
              </a:ext>
            </a:extLst>
          </p:cNvPr>
          <p:cNvSpPr>
            <a:spLocks/>
          </p:cNvSpPr>
          <p:nvPr/>
        </p:nvSpPr>
        <p:spPr bwMode="auto">
          <a:xfrm>
            <a:off x="2750344" y="1599807"/>
            <a:ext cx="2286000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Surface </a:t>
            </a:r>
            <a:r>
              <a:rPr lang="en-US" sz="2400" dirty="0" err="1">
                <a:latin typeface="Calibri" charset="0"/>
                <a:ea typeface="ＭＳ Ｐゴシック" charset="0"/>
                <a:sym typeface="Calibri" charset="0"/>
              </a:rPr>
              <a:t>normals</a:t>
            </a:r>
            <a:endParaRPr lang="en-US" sz="2400" dirty="0"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5AE1100E-D9CE-6C4D-B986-ECD1B084E646}"/>
              </a:ext>
            </a:extLst>
          </p:cNvPr>
          <p:cNvSpPr>
            <a:spLocks/>
          </p:cNvSpPr>
          <p:nvPr/>
        </p:nvSpPr>
        <p:spPr bwMode="auto">
          <a:xfrm>
            <a:off x="5168057" y="1599807"/>
            <a:ext cx="2286000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Light directions</a:t>
            </a:r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D314309A-EF6A-604B-A202-502C7B96A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673" y="2288233"/>
            <a:ext cx="168548" cy="73223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5BB5FAC8-E282-A04F-8619-A7622B607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5322" y="2254746"/>
            <a:ext cx="487784" cy="68870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0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65" grpId="0" autoUpdateAnimBg="0"/>
      <p:bldP spid="40968" grpId="0" autoUpdateAnimBg="0"/>
      <p:bldP spid="4096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9C9936CB-EB3C-684D-BF2F-3819FED07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1B84004-6C48-984F-9304-0D629445153F}"/>
              </a:ext>
            </a:extLst>
          </p:cNvPr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r" defTabSz="642915" eaLnBrk="1"/>
            <a:fld id="{1830319E-3D4F-E346-A853-016561909A0B}" type="slidenum">
              <a:rPr lang="en-US" altLang="en-US" sz="1125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defTabSz="642915" eaLnBrk="1"/>
              <a:t>23</a:t>
            </a:fld>
            <a:endParaRPr lang="en-US" altLang="en-US" sz="1266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DB132DA-97EA-1A4E-A2E9-DE4DCD1CD5FB}"/>
              </a:ext>
            </a:extLst>
          </p:cNvPr>
          <p:cNvSpPr>
            <a:spLocks/>
          </p:cNvSpPr>
          <p:nvPr/>
        </p:nvSpPr>
        <p:spPr bwMode="auto">
          <a:xfrm>
            <a:off x="1732359" y="1398398"/>
            <a:ext cx="3247058" cy="8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Surface </a:t>
            </a:r>
            <a:r>
              <a:rPr lang="en-US" sz="2400" dirty="0" err="1">
                <a:latin typeface="Calibri" charset="0"/>
                <a:ea typeface="ＭＳ Ｐゴシック" charset="0"/>
                <a:sym typeface="Calibri" charset="0"/>
              </a:rPr>
              <a:t>normals</a:t>
            </a: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, scaled by albedo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3810EA0F-9E56-A147-ADAE-7FE2559AFF44}"/>
              </a:ext>
            </a:extLst>
          </p:cNvPr>
          <p:cNvSpPr>
            <a:spLocks/>
          </p:cNvSpPr>
          <p:nvPr/>
        </p:nvSpPr>
        <p:spPr bwMode="auto">
          <a:xfrm>
            <a:off x="5168057" y="1415141"/>
            <a:ext cx="3247058" cy="8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Calibri" charset="0"/>
              </a:rPr>
              <a:t>Light directions, scaled by intensity</a:t>
            </a:r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6A02B760-2BA2-B943-95C2-62413FCDC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673" y="2288233"/>
            <a:ext cx="168548" cy="73223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id="{8150754B-8E29-2F47-A058-A19170F7AE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4955" y="2290465"/>
            <a:ext cx="487784" cy="68870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41991" name="Picture 7" descr="pasted-image.pdf">
            <a:extLst>
              <a:ext uri="{FF2B5EF4-FFF2-40B4-BE49-F238E27FC236}">
                <a16:creationId xmlns:a16="http://schemas.microsoft.com/office/drawing/2014/main" id="{0F0C92C0-C45A-2B42-9A95-AA4A4350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64" y="3095253"/>
            <a:ext cx="2097360" cy="3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935401AF-0F7F-A247-9424-7D0250837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015445E-A5F7-1D44-9370-B3371A890953}"/>
              </a:ext>
            </a:extLst>
          </p:cNvPr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r" defTabSz="642915" eaLnBrk="1"/>
            <a:fld id="{B435C044-3AF6-3440-B77F-2594D3BAA4D9}" type="slidenum">
              <a:rPr lang="en-US" altLang="en-US" sz="1125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defTabSz="642915" eaLnBrk="1"/>
              <a:t>24</a:t>
            </a:fld>
            <a:endParaRPr lang="en-US" altLang="en-US" sz="1266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22E5A78-0D05-8141-BFFD-08171F00C474}"/>
              </a:ext>
            </a:extLst>
          </p:cNvPr>
          <p:cNvSpPr>
            <a:spLocks/>
          </p:cNvSpPr>
          <p:nvPr/>
        </p:nvSpPr>
        <p:spPr bwMode="auto">
          <a:xfrm>
            <a:off x="776883" y="3344168"/>
            <a:ext cx="301935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48277B7-F877-D84D-864B-FD2A9D85E350}"/>
              </a:ext>
            </a:extLst>
          </p:cNvPr>
          <p:cNvSpPr>
            <a:spLocks/>
          </p:cNvSpPr>
          <p:nvPr/>
        </p:nvSpPr>
        <p:spPr bwMode="auto">
          <a:xfrm>
            <a:off x="2111871" y="389027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4DB3F429-7CC3-2D4E-A3DB-4629E049A964}"/>
              </a:ext>
            </a:extLst>
          </p:cNvPr>
          <p:cNvSpPr>
            <a:spLocks/>
          </p:cNvSpPr>
          <p:nvPr/>
        </p:nvSpPr>
        <p:spPr bwMode="auto">
          <a:xfrm rot="16200000">
            <a:off x="-263858" y="3923422"/>
            <a:ext cx="1561326" cy="37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n = # images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A61C93C2-CB99-2E4F-9558-97D4C6E865D2}"/>
              </a:ext>
            </a:extLst>
          </p:cNvPr>
          <p:cNvSpPr>
            <a:spLocks/>
          </p:cNvSpPr>
          <p:nvPr/>
        </p:nvSpPr>
        <p:spPr bwMode="auto">
          <a:xfrm>
            <a:off x="1587252" y="2870835"/>
            <a:ext cx="1405834" cy="37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p = # pixels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B655B89B-8A96-2944-8D32-8BDCCC0684BF}"/>
              </a:ext>
            </a:extLst>
          </p:cNvPr>
          <p:cNvSpPr>
            <a:spLocks/>
          </p:cNvSpPr>
          <p:nvPr/>
        </p:nvSpPr>
        <p:spPr bwMode="auto">
          <a:xfrm>
            <a:off x="4221510" y="3344168"/>
            <a:ext cx="926455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CD659506-F9E3-A746-94FA-107060922C52}"/>
              </a:ext>
            </a:extLst>
          </p:cNvPr>
          <p:cNvSpPr>
            <a:spLocks/>
          </p:cNvSpPr>
          <p:nvPr/>
        </p:nvSpPr>
        <p:spPr bwMode="auto">
          <a:xfrm>
            <a:off x="5470550" y="3344168"/>
            <a:ext cx="3018234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90D2DED8-B515-B442-A2D4-CC1B7F72EF48}"/>
              </a:ext>
            </a:extLst>
          </p:cNvPr>
          <p:cNvSpPr>
            <a:spLocks/>
          </p:cNvSpPr>
          <p:nvPr/>
        </p:nvSpPr>
        <p:spPr bwMode="auto">
          <a:xfrm>
            <a:off x="4555257" y="3890271"/>
            <a:ext cx="41951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L</a:t>
            </a:r>
            <a:r>
              <a:rPr lang="en-US" sz="2400" baseline="30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T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117B6AC1-4249-D44D-AB18-8E61BB24EDAA}"/>
              </a:ext>
            </a:extLst>
          </p:cNvPr>
          <p:cNvSpPr>
            <a:spLocks/>
          </p:cNvSpPr>
          <p:nvPr/>
        </p:nvSpPr>
        <p:spPr bwMode="auto">
          <a:xfrm>
            <a:off x="6823398" y="3587779"/>
            <a:ext cx="31098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7EF8070C-EF47-2740-8E4C-7530222A3A44}"/>
              </a:ext>
            </a:extLst>
          </p:cNvPr>
          <p:cNvSpPr>
            <a:spLocks/>
          </p:cNvSpPr>
          <p:nvPr/>
        </p:nvSpPr>
        <p:spPr bwMode="auto">
          <a:xfrm>
            <a:off x="3868787" y="3977539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418195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EFD0288A-BCFE-5D49-B4EC-0D3AF4F37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0704232-81A4-FA4C-B48E-6505AC592C50}"/>
              </a:ext>
            </a:extLst>
          </p:cNvPr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r" defTabSz="642915" eaLnBrk="1"/>
            <a:fld id="{D37CF2C0-AF8A-2A4E-A609-682DCE834555}" type="slidenum">
              <a:rPr lang="en-US" altLang="en-US" sz="1125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defTabSz="642915" eaLnBrk="1"/>
              <a:t>25</a:t>
            </a:fld>
            <a:endParaRPr lang="en-US" altLang="en-US" sz="1266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4035" name="Picture 3" descr="pasted-image.png">
            <a:extLst>
              <a:ext uri="{FF2B5EF4-FFF2-40B4-BE49-F238E27FC236}">
                <a16:creationId xmlns:a16="http://schemas.microsoft.com/office/drawing/2014/main" id="{9FB34635-5285-FE4B-A186-847F772E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638" r="1701" b="59506"/>
          <a:stretch>
            <a:fillRect/>
          </a:stretch>
        </p:blipFill>
        <p:spPr bwMode="auto">
          <a:xfrm>
            <a:off x="761256" y="3634383"/>
            <a:ext cx="3037210" cy="9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F3808E8A-AB26-4147-B7C6-F42E260CD81E}"/>
              </a:ext>
            </a:extLst>
          </p:cNvPr>
          <p:cNvSpPr>
            <a:spLocks/>
          </p:cNvSpPr>
          <p:nvPr/>
        </p:nvSpPr>
        <p:spPr bwMode="auto">
          <a:xfrm>
            <a:off x="770186" y="3345285"/>
            <a:ext cx="301935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31C1E104-FD61-4E41-8AAF-D04B7F3AF194}"/>
              </a:ext>
            </a:extLst>
          </p:cNvPr>
          <p:cNvSpPr>
            <a:spLocks/>
          </p:cNvSpPr>
          <p:nvPr/>
        </p:nvSpPr>
        <p:spPr bwMode="auto">
          <a:xfrm>
            <a:off x="4214813" y="3345285"/>
            <a:ext cx="926455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6AD3E885-C4F3-0B4B-9ACD-CEAD04BF37C1}"/>
              </a:ext>
            </a:extLst>
          </p:cNvPr>
          <p:cNvSpPr>
            <a:spLocks/>
          </p:cNvSpPr>
          <p:nvPr/>
        </p:nvSpPr>
        <p:spPr bwMode="auto">
          <a:xfrm>
            <a:off x="5463853" y="3345284"/>
            <a:ext cx="3018234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FBA001CF-AD2D-1D45-8B0D-591C55A7952A}"/>
              </a:ext>
            </a:extLst>
          </p:cNvPr>
          <p:cNvSpPr>
            <a:spLocks/>
          </p:cNvSpPr>
          <p:nvPr/>
        </p:nvSpPr>
        <p:spPr bwMode="auto">
          <a:xfrm>
            <a:off x="3862090" y="3978655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A7C08B65-3742-D245-BAAB-3D1C6BB13A8C}"/>
              </a:ext>
            </a:extLst>
          </p:cNvPr>
          <p:cNvSpPr>
            <a:spLocks/>
          </p:cNvSpPr>
          <p:nvPr/>
        </p:nvSpPr>
        <p:spPr bwMode="auto">
          <a:xfrm>
            <a:off x="5213822" y="3756529"/>
            <a:ext cx="134653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*</a:t>
            </a:r>
          </a:p>
        </p:txBody>
      </p:sp>
      <p:pic>
        <p:nvPicPr>
          <p:cNvPr id="44041" name="Picture 9" descr="pasted-image.jpg">
            <a:extLst>
              <a:ext uri="{FF2B5EF4-FFF2-40B4-BE49-F238E27FC236}">
                <a16:creationId xmlns:a16="http://schemas.microsoft.com/office/drawing/2014/main" id="{ACCE86F3-199B-B641-A85B-6E8592AE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24" y="3568527"/>
            <a:ext cx="205383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42" name="Picture 10" descr="pasted-image.jpg">
            <a:extLst>
              <a:ext uri="{FF2B5EF4-FFF2-40B4-BE49-F238E27FC236}">
                <a16:creationId xmlns:a16="http://schemas.microsoft.com/office/drawing/2014/main" id="{980294F4-1FDD-9948-8B18-C2DA0A29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49" y="3397746"/>
            <a:ext cx="205383" cy="2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43" name="Picture 11" descr="pasted-image.jpg">
            <a:extLst>
              <a:ext uri="{FF2B5EF4-FFF2-40B4-BE49-F238E27FC236}">
                <a16:creationId xmlns:a16="http://schemas.microsoft.com/office/drawing/2014/main" id="{E2D6640B-66A2-484B-95B6-03360C0F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60" y="3595316"/>
            <a:ext cx="205383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44" name="Line 12">
            <a:extLst>
              <a:ext uri="{FF2B5EF4-FFF2-40B4-BE49-F238E27FC236}">
                <a16:creationId xmlns:a16="http://schemas.microsoft.com/office/drawing/2014/main" id="{79D7FA26-F287-D444-89F8-DE90C5063E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93406" y="3759399"/>
            <a:ext cx="219894" cy="453182"/>
          </a:xfrm>
          <a:prstGeom prst="line">
            <a:avLst/>
          </a:prstGeom>
          <a:noFill/>
          <a:ln w="25400" cap="flat" cmpd="sng">
            <a:solidFill>
              <a:srgbClr val="F5D32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7DA7ACCC-8B29-6948-AE85-1D815674C6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230" y="3714750"/>
            <a:ext cx="45764" cy="497830"/>
          </a:xfrm>
          <a:prstGeom prst="line">
            <a:avLst/>
          </a:prstGeom>
          <a:noFill/>
          <a:ln w="25400" cap="flat" cmpd="sng">
            <a:solidFill>
              <a:srgbClr val="F5D32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5F0DDCC4-F6E1-4A4C-8A55-3B446D5C2B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230" y="3848696"/>
            <a:ext cx="320352" cy="363885"/>
          </a:xfrm>
          <a:prstGeom prst="line">
            <a:avLst/>
          </a:prstGeom>
          <a:noFill/>
          <a:ln w="25400" cap="flat" cmpd="sng">
            <a:solidFill>
              <a:srgbClr val="F5D32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44047" name="Picture 15" descr="pasted-image.png">
            <a:extLst>
              <a:ext uri="{FF2B5EF4-FFF2-40B4-BE49-F238E27FC236}">
                <a16:creationId xmlns:a16="http://schemas.microsoft.com/office/drawing/2014/main" id="{461262F5-1B6D-F24E-8262-15E76233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56970" r="29964" b="3700"/>
          <a:stretch>
            <a:fillRect/>
          </a:stretch>
        </p:blipFill>
        <p:spPr bwMode="auto">
          <a:xfrm>
            <a:off x="6639223" y="3365377"/>
            <a:ext cx="945431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48" name="Rectangle 16">
            <a:extLst>
              <a:ext uri="{FF2B5EF4-FFF2-40B4-BE49-F238E27FC236}">
                <a16:creationId xmlns:a16="http://schemas.microsoft.com/office/drawing/2014/main" id="{9BC5FB1D-5536-7642-94DC-3F7647C0665A}"/>
              </a:ext>
            </a:extLst>
          </p:cNvPr>
          <p:cNvSpPr>
            <a:spLocks/>
          </p:cNvSpPr>
          <p:nvPr/>
        </p:nvSpPr>
        <p:spPr bwMode="auto">
          <a:xfrm>
            <a:off x="2105174" y="4958486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44049" name="Rectangle 17">
            <a:extLst>
              <a:ext uri="{FF2B5EF4-FFF2-40B4-BE49-F238E27FC236}">
                <a16:creationId xmlns:a16="http://schemas.microsoft.com/office/drawing/2014/main" id="{588A1A34-420E-9247-A008-D690216C2EAC}"/>
              </a:ext>
            </a:extLst>
          </p:cNvPr>
          <p:cNvSpPr>
            <a:spLocks/>
          </p:cNvSpPr>
          <p:nvPr/>
        </p:nvSpPr>
        <p:spPr bwMode="auto">
          <a:xfrm>
            <a:off x="4548560" y="4958486"/>
            <a:ext cx="357470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L</a:t>
            </a:r>
            <a:r>
              <a:rPr lang="en-US" sz="2400" baseline="30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T</a:t>
            </a:r>
          </a:p>
        </p:txBody>
      </p:sp>
      <p:sp>
        <p:nvSpPr>
          <p:cNvPr id="44050" name="Rectangle 18">
            <a:extLst>
              <a:ext uri="{FF2B5EF4-FFF2-40B4-BE49-F238E27FC236}">
                <a16:creationId xmlns:a16="http://schemas.microsoft.com/office/drawing/2014/main" id="{4D74FDDD-82F6-5742-B5B8-3207E2AB31DE}"/>
              </a:ext>
            </a:extLst>
          </p:cNvPr>
          <p:cNvSpPr>
            <a:spLocks/>
          </p:cNvSpPr>
          <p:nvPr/>
        </p:nvSpPr>
        <p:spPr bwMode="auto">
          <a:xfrm>
            <a:off x="6816700" y="4308851"/>
            <a:ext cx="31098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</a:t>
            </a:r>
          </a:p>
        </p:txBody>
      </p:sp>
      <p:sp>
        <p:nvSpPr>
          <p:cNvPr id="44051" name="Rectangle 19">
            <a:extLst>
              <a:ext uri="{FF2B5EF4-FFF2-40B4-BE49-F238E27FC236}">
                <a16:creationId xmlns:a16="http://schemas.microsoft.com/office/drawing/2014/main" id="{A6663CDA-6CE7-BA45-9DAC-87E9A0A6FF6A}"/>
              </a:ext>
            </a:extLst>
          </p:cNvPr>
          <p:cNvSpPr>
            <a:spLocks/>
          </p:cNvSpPr>
          <p:nvPr/>
        </p:nvSpPr>
        <p:spPr bwMode="auto">
          <a:xfrm>
            <a:off x="1002358" y="2651230"/>
            <a:ext cx="2555007" cy="6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Measurements </a:t>
            </a:r>
          </a:p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(one image per row)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52" name="Rectangle 20">
            <a:extLst>
              <a:ext uri="{FF2B5EF4-FFF2-40B4-BE49-F238E27FC236}">
                <a16:creationId xmlns:a16="http://schemas.microsoft.com/office/drawing/2014/main" id="{4EFC7E43-8385-5146-9133-2659CB49130D}"/>
              </a:ext>
            </a:extLst>
          </p:cNvPr>
          <p:cNvSpPr>
            <a:spLocks/>
          </p:cNvSpPr>
          <p:nvPr/>
        </p:nvSpPr>
        <p:spPr bwMode="auto">
          <a:xfrm>
            <a:off x="3512716" y="2615512"/>
            <a:ext cx="2350003" cy="6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Light directions</a:t>
            </a:r>
          </a:p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(scaled by intensity)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86EA5CB3-776C-194A-ABB2-3BED5CF80FE1}"/>
              </a:ext>
            </a:extLst>
          </p:cNvPr>
          <p:cNvSpPr>
            <a:spLocks/>
          </p:cNvSpPr>
          <p:nvPr/>
        </p:nvSpPr>
        <p:spPr bwMode="auto">
          <a:xfrm>
            <a:off x="6015261" y="2611047"/>
            <a:ext cx="2207336" cy="6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Surface normals</a:t>
            </a:r>
          </a:p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(scaled by albedo)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4054" name="Rectangle 22">
            <a:extLst>
              <a:ext uri="{FF2B5EF4-FFF2-40B4-BE49-F238E27FC236}">
                <a16:creationId xmlns:a16="http://schemas.microsoft.com/office/drawing/2014/main" id="{E564EDA7-DE41-FF40-AE30-85CA70E50308}"/>
              </a:ext>
            </a:extLst>
          </p:cNvPr>
          <p:cNvSpPr>
            <a:spLocks/>
          </p:cNvSpPr>
          <p:nvPr/>
        </p:nvSpPr>
        <p:spPr bwMode="auto">
          <a:xfrm>
            <a:off x="1637481" y="5689155"/>
            <a:ext cx="6844606" cy="10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 charset="0"/>
                <a:ea typeface="ＭＳ Ｐゴシック" charset="0"/>
                <a:sym typeface="Calibri" charset="0"/>
              </a:rPr>
              <a:t>Both L and G are now unknown!</a:t>
            </a:r>
          </a:p>
          <a:p>
            <a:pPr>
              <a:defRPr/>
            </a:pPr>
            <a:r>
              <a:rPr lang="en-US" sz="3200" dirty="0">
                <a:latin typeface="Calibri" charset="0"/>
                <a:ea typeface="ＭＳ Ｐゴシック" charset="0"/>
                <a:sym typeface="Calibri" charset="0"/>
              </a:rPr>
              <a:t>This is a matrix factorization problem.</a:t>
            </a:r>
            <a:endParaRPr lang="en-US" sz="3200" dirty="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4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4ABD95B4-CC63-E44C-900E-B5C09F686C2A}"/>
              </a:ext>
            </a:extLst>
          </p:cNvPr>
          <p:cNvSpPr>
            <a:spLocks/>
          </p:cNvSpPr>
          <p:nvPr/>
        </p:nvSpPr>
        <p:spPr bwMode="auto">
          <a:xfrm>
            <a:off x="484436" y="3247058"/>
            <a:ext cx="301935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F957EBF-22B1-1947-AAA9-E6527D276A28}"/>
              </a:ext>
            </a:extLst>
          </p:cNvPr>
          <p:cNvSpPr>
            <a:spLocks/>
          </p:cNvSpPr>
          <p:nvPr/>
        </p:nvSpPr>
        <p:spPr bwMode="auto">
          <a:xfrm>
            <a:off x="3929063" y="3247058"/>
            <a:ext cx="926455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0F7342-B6D1-F34F-AF28-5000553E2F89}"/>
              </a:ext>
            </a:extLst>
          </p:cNvPr>
          <p:cNvSpPr>
            <a:spLocks/>
          </p:cNvSpPr>
          <p:nvPr/>
        </p:nvSpPr>
        <p:spPr bwMode="auto">
          <a:xfrm>
            <a:off x="5178103" y="3247058"/>
            <a:ext cx="3018234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63639C-5CBC-1444-B9DD-982E9DF64CC5}"/>
              </a:ext>
            </a:extLst>
          </p:cNvPr>
          <p:cNvSpPr>
            <a:spLocks/>
          </p:cNvSpPr>
          <p:nvPr/>
        </p:nvSpPr>
        <p:spPr bwMode="auto">
          <a:xfrm>
            <a:off x="3576340" y="3880429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AE9AE829-DC23-784D-8371-309AFFE691E6}"/>
              </a:ext>
            </a:extLst>
          </p:cNvPr>
          <p:cNvSpPr>
            <a:spLocks/>
          </p:cNvSpPr>
          <p:nvPr/>
        </p:nvSpPr>
        <p:spPr bwMode="auto">
          <a:xfrm>
            <a:off x="4928072" y="3658303"/>
            <a:ext cx="134653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*</a:t>
            </a: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2939AF4C-E471-3942-BDD3-FA932CE35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" y="3791769"/>
            <a:ext cx="563687" cy="0"/>
          </a:xfrm>
          <a:prstGeom prst="line">
            <a:avLst/>
          </a:prstGeom>
          <a:noFill/>
          <a:ln w="12700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9FD265FB-BE6F-254C-A49F-F2463DE2E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025" y="3254871"/>
            <a:ext cx="0" cy="62508"/>
          </a:xfrm>
          <a:prstGeom prst="line">
            <a:avLst/>
          </a:prstGeom>
          <a:noFill/>
          <a:ln w="12700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F4DDEE56-6F0B-D04B-8E9F-BBC64E9DF2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4317" y="3791769"/>
            <a:ext cx="1836167" cy="0"/>
          </a:xfrm>
          <a:prstGeom prst="line">
            <a:avLst/>
          </a:prstGeom>
          <a:noFill/>
          <a:ln w="12700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45066" name="Picture 10" descr="pasted-image.pdf">
            <a:extLst>
              <a:ext uri="{FF2B5EF4-FFF2-40B4-BE49-F238E27FC236}">
                <a16:creationId xmlns:a16="http://schemas.microsoft.com/office/drawing/2014/main" id="{CE5C8DB7-5679-1243-9E02-428824B4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62" y="3684613"/>
            <a:ext cx="773535" cy="21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7" name="Picture 11" descr="pasted-image.pdf">
            <a:extLst>
              <a:ext uri="{FF2B5EF4-FFF2-40B4-BE49-F238E27FC236}">
                <a16:creationId xmlns:a16="http://schemas.microsoft.com/office/drawing/2014/main" id="{F9085BF7-6554-854C-A791-C7AADB338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80" y="3360911"/>
            <a:ext cx="26454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8" name="Line 12">
            <a:extLst>
              <a:ext uri="{FF2B5EF4-FFF2-40B4-BE49-F238E27FC236}">
                <a16:creationId xmlns:a16="http://schemas.microsoft.com/office/drawing/2014/main" id="{01C1C94A-AB63-0A42-A18C-99D07F40D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75" y="3243709"/>
            <a:ext cx="0" cy="369466"/>
          </a:xfrm>
          <a:prstGeom prst="line">
            <a:avLst/>
          </a:prstGeom>
          <a:noFill/>
          <a:ln w="12700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D15AABED-0773-E448-86C2-196F2D128D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8475" y="3969246"/>
            <a:ext cx="0" cy="802556"/>
          </a:xfrm>
          <a:prstGeom prst="line">
            <a:avLst/>
          </a:prstGeom>
          <a:noFill/>
          <a:ln w="12700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FD3E68D-3EF8-C844-93B0-5B8E83054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025" y="4103191"/>
            <a:ext cx="0" cy="62508"/>
          </a:xfrm>
          <a:prstGeom prst="line">
            <a:avLst/>
          </a:prstGeom>
          <a:noFill/>
          <a:ln w="12700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45071" name="Picture 15" descr="pasted-image.pdf">
            <a:extLst>
              <a:ext uri="{FF2B5EF4-FFF2-40B4-BE49-F238E27FC236}">
                <a16:creationId xmlns:a16="http://schemas.microsoft.com/office/drawing/2014/main" id="{744D2A2B-089C-E64F-8A1C-E3D53BD5A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8" y="3695775"/>
            <a:ext cx="81484" cy="19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72" name="Picture 16" descr="pasted-image.pdf">
            <a:extLst>
              <a:ext uri="{FF2B5EF4-FFF2-40B4-BE49-F238E27FC236}">
                <a16:creationId xmlns:a16="http://schemas.microsoft.com/office/drawing/2014/main" id="{5576B667-7644-6641-82DA-B6BC631A3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61" y="2954611"/>
            <a:ext cx="98227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73" name="Picture 17" descr="pasted-image.pdf">
            <a:extLst>
              <a:ext uri="{FF2B5EF4-FFF2-40B4-BE49-F238E27FC236}">
                <a16:creationId xmlns:a16="http://schemas.microsoft.com/office/drawing/2014/main" id="{BDC3EC01-8602-A042-93D0-948A1041A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12" y="2954611"/>
            <a:ext cx="99343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74" name="Picture 18" descr="pasted-image.pdf">
            <a:extLst>
              <a:ext uri="{FF2B5EF4-FFF2-40B4-BE49-F238E27FC236}">
                <a16:creationId xmlns:a16="http://schemas.microsoft.com/office/drawing/2014/main" id="{3A5001E6-1BFD-014D-95ED-EA0526B8E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25" y="3668986"/>
            <a:ext cx="81484" cy="19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5" name="Rectangle 19">
            <a:extLst>
              <a:ext uri="{FF2B5EF4-FFF2-40B4-BE49-F238E27FC236}">
                <a16:creationId xmlns:a16="http://schemas.microsoft.com/office/drawing/2014/main" id="{4875A1CB-70EF-6244-B930-6685232C1405}"/>
              </a:ext>
            </a:extLst>
          </p:cNvPr>
          <p:cNvSpPr>
            <a:spLocks/>
          </p:cNvSpPr>
          <p:nvPr/>
        </p:nvSpPr>
        <p:spPr bwMode="auto">
          <a:xfrm>
            <a:off x="1819424" y="4860259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45076" name="Rectangle 20">
            <a:extLst>
              <a:ext uri="{FF2B5EF4-FFF2-40B4-BE49-F238E27FC236}">
                <a16:creationId xmlns:a16="http://schemas.microsoft.com/office/drawing/2014/main" id="{02E66D78-1E08-7844-95D7-2ADBF8F01AE9}"/>
              </a:ext>
            </a:extLst>
          </p:cNvPr>
          <p:cNvSpPr>
            <a:spLocks/>
          </p:cNvSpPr>
          <p:nvPr/>
        </p:nvSpPr>
        <p:spPr bwMode="auto">
          <a:xfrm>
            <a:off x="4262810" y="4860259"/>
            <a:ext cx="2436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L</a:t>
            </a:r>
          </a:p>
        </p:txBody>
      </p:sp>
      <p:sp>
        <p:nvSpPr>
          <p:cNvPr id="45077" name="Rectangle 21">
            <a:extLst>
              <a:ext uri="{FF2B5EF4-FFF2-40B4-BE49-F238E27FC236}">
                <a16:creationId xmlns:a16="http://schemas.microsoft.com/office/drawing/2014/main" id="{CD57C1C7-E4DF-0E48-A31F-ED9268F3E01B}"/>
              </a:ext>
            </a:extLst>
          </p:cNvPr>
          <p:cNvSpPr>
            <a:spLocks/>
          </p:cNvSpPr>
          <p:nvPr/>
        </p:nvSpPr>
        <p:spPr bwMode="auto">
          <a:xfrm>
            <a:off x="6530950" y="4210624"/>
            <a:ext cx="31098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</a:t>
            </a:r>
          </a:p>
        </p:txBody>
      </p:sp>
      <p:sp>
        <p:nvSpPr>
          <p:cNvPr id="45078" name="Rectangle 22">
            <a:extLst>
              <a:ext uri="{FF2B5EF4-FFF2-40B4-BE49-F238E27FC236}">
                <a16:creationId xmlns:a16="http://schemas.microsoft.com/office/drawing/2014/main" id="{247C010C-0827-414A-960A-D1B96C4A38AC}"/>
              </a:ext>
            </a:extLst>
          </p:cNvPr>
          <p:cNvSpPr>
            <a:spLocks/>
          </p:cNvSpPr>
          <p:nvPr/>
        </p:nvSpPr>
        <p:spPr bwMode="auto">
          <a:xfrm>
            <a:off x="1547069" y="5819063"/>
            <a:ext cx="5684249" cy="4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eaLnBrk="1"/>
            <a:r>
              <a:rPr lang="en-US" altLang="en-US" sz="2531" dirty="0"/>
              <a:t>There</a:t>
            </a:r>
            <a:r>
              <a:rPr lang="ja-JP" altLang="en-US" sz="2531">
                <a:latin typeface="Arial" panose="020B0604020202020204" pitchFamily="34" charset="0"/>
              </a:rPr>
              <a:t>’</a:t>
            </a:r>
            <a:r>
              <a:rPr lang="en-US" altLang="ja-JP" sz="2531" dirty="0"/>
              <a:t>s hope: We know that I is rank 3</a:t>
            </a:r>
            <a:endParaRPr lang="en-US" altLang="en-US" sz="1266" dirty="0"/>
          </a:p>
        </p:txBody>
      </p:sp>
      <p:sp>
        <p:nvSpPr>
          <p:cNvPr id="45079" name="Rectangle 23">
            <a:extLst>
              <a:ext uri="{FF2B5EF4-FFF2-40B4-BE49-F238E27FC236}">
                <a16:creationId xmlns:a16="http://schemas.microsoft.com/office/drawing/2014/main" id="{1A07C691-73D2-D048-8596-0A485B70454D}"/>
              </a:ext>
            </a:extLst>
          </p:cNvPr>
          <p:cNvSpPr>
            <a:spLocks/>
          </p:cNvSpPr>
          <p:nvPr/>
        </p:nvSpPr>
        <p:spPr bwMode="auto">
          <a:xfrm>
            <a:off x="4557490" y="4893409"/>
            <a:ext cx="788678" cy="37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(n x 3)</a:t>
            </a:r>
            <a:endParaRPr lang="en-US" sz="1266" dirty="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80" name="Rectangle 24">
            <a:extLst>
              <a:ext uri="{FF2B5EF4-FFF2-40B4-BE49-F238E27FC236}">
                <a16:creationId xmlns:a16="http://schemas.microsoft.com/office/drawing/2014/main" id="{D63557D1-E2B8-A448-BCD9-1EE510AFF957}"/>
              </a:ext>
            </a:extLst>
          </p:cNvPr>
          <p:cNvSpPr>
            <a:spLocks/>
          </p:cNvSpPr>
          <p:nvPr/>
        </p:nvSpPr>
        <p:spPr bwMode="auto">
          <a:xfrm>
            <a:off x="6876976" y="4243774"/>
            <a:ext cx="801502" cy="37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(3 x p)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81" name="Rectangle 25">
            <a:extLst>
              <a:ext uri="{FF2B5EF4-FFF2-40B4-BE49-F238E27FC236}">
                <a16:creationId xmlns:a16="http://schemas.microsoft.com/office/drawing/2014/main" id="{203EB420-B944-2948-BD25-49182F4F7B89}"/>
              </a:ext>
            </a:extLst>
          </p:cNvPr>
          <p:cNvSpPr>
            <a:spLocks/>
          </p:cNvSpPr>
          <p:nvPr/>
        </p:nvSpPr>
        <p:spPr bwMode="auto">
          <a:xfrm>
            <a:off x="2191123" y="4874434"/>
            <a:ext cx="801502" cy="37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969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(n x p)</a:t>
            </a:r>
            <a:endParaRPr lang="en-US" sz="1266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5083" name="Rectangle 27">
            <a:extLst>
              <a:ext uri="{FF2B5EF4-FFF2-40B4-BE49-F238E27FC236}">
                <a16:creationId xmlns:a16="http://schemas.microsoft.com/office/drawing/2014/main" id="{EA3421FB-C614-C346-927E-8E7D8C8DD6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83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2989FDA8-ED3B-D948-A162-B0D7B15388A2}"/>
              </a:ext>
            </a:extLst>
          </p:cNvPr>
          <p:cNvSpPr>
            <a:spLocks/>
          </p:cNvSpPr>
          <p:nvPr/>
        </p:nvSpPr>
        <p:spPr bwMode="auto">
          <a:xfrm>
            <a:off x="484436" y="3247058"/>
            <a:ext cx="301935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3EA98E1-EBD4-464E-8289-7F34C5522DAD}"/>
              </a:ext>
            </a:extLst>
          </p:cNvPr>
          <p:cNvSpPr>
            <a:spLocks/>
          </p:cNvSpPr>
          <p:nvPr/>
        </p:nvSpPr>
        <p:spPr bwMode="auto">
          <a:xfrm>
            <a:off x="1819424" y="379316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695DE5D-D584-784F-A354-A2E342A2687F}"/>
              </a:ext>
            </a:extLst>
          </p:cNvPr>
          <p:cNvSpPr>
            <a:spLocks/>
          </p:cNvSpPr>
          <p:nvPr/>
        </p:nvSpPr>
        <p:spPr bwMode="auto">
          <a:xfrm>
            <a:off x="3929063" y="3247058"/>
            <a:ext cx="926455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B938627-858C-154A-A97D-E856969F3945}"/>
              </a:ext>
            </a:extLst>
          </p:cNvPr>
          <p:cNvSpPr>
            <a:spLocks/>
          </p:cNvSpPr>
          <p:nvPr/>
        </p:nvSpPr>
        <p:spPr bwMode="auto">
          <a:xfrm>
            <a:off x="5996285" y="3235896"/>
            <a:ext cx="3018234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ADDFE0E-2467-F445-BDEB-2849023310A3}"/>
              </a:ext>
            </a:extLst>
          </p:cNvPr>
          <p:cNvSpPr>
            <a:spLocks/>
          </p:cNvSpPr>
          <p:nvPr/>
        </p:nvSpPr>
        <p:spPr bwMode="auto">
          <a:xfrm>
            <a:off x="4236021" y="3793162"/>
            <a:ext cx="29495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EB64E86-9FFB-3142-A6C7-F84E4FFEB3F5}"/>
              </a:ext>
            </a:extLst>
          </p:cNvPr>
          <p:cNvSpPr>
            <a:spLocks/>
          </p:cNvSpPr>
          <p:nvPr/>
        </p:nvSpPr>
        <p:spPr bwMode="auto">
          <a:xfrm>
            <a:off x="7366992" y="3479507"/>
            <a:ext cx="25968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2651E66C-6B04-C441-8FB0-3467F5B0D493}"/>
              </a:ext>
            </a:extLst>
          </p:cNvPr>
          <p:cNvSpPr>
            <a:spLocks/>
          </p:cNvSpPr>
          <p:nvPr/>
        </p:nvSpPr>
        <p:spPr bwMode="auto">
          <a:xfrm>
            <a:off x="3576340" y="3793162"/>
            <a:ext cx="275718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E0E3C3B6-8D74-D743-AFF9-FB2A6154B81B}"/>
              </a:ext>
            </a:extLst>
          </p:cNvPr>
          <p:cNvSpPr>
            <a:spLocks/>
          </p:cNvSpPr>
          <p:nvPr/>
        </p:nvSpPr>
        <p:spPr bwMode="auto">
          <a:xfrm>
            <a:off x="4976069" y="3247058"/>
            <a:ext cx="927572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46089" name="Picture 9" descr="pasted-image.pdf">
            <a:extLst>
              <a:ext uri="{FF2B5EF4-FFF2-40B4-BE49-F238E27FC236}">
                <a16:creationId xmlns:a16="http://schemas.microsoft.com/office/drawing/2014/main" id="{60F0C672-A7DB-594C-91F0-08CEAF24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5" y="3599781"/>
            <a:ext cx="196453" cy="22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90" name="Rectangle 10">
            <a:extLst>
              <a:ext uri="{FF2B5EF4-FFF2-40B4-BE49-F238E27FC236}">
                <a16:creationId xmlns:a16="http://schemas.microsoft.com/office/drawing/2014/main" id="{8BDBA2C1-C7B8-E144-A83B-0FA1E01DB89F}"/>
              </a:ext>
            </a:extLst>
          </p:cNvPr>
          <p:cNvSpPr>
            <a:spLocks/>
          </p:cNvSpPr>
          <p:nvPr/>
        </p:nvSpPr>
        <p:spPr bwMode="auto">
          <a:xfrm>
            <a:off x="478855" y="2332042"/>
            <a:ext cx="41405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Use the SVD to decompose I:</a:t>
            </a: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F6D76B5D-B56B-A44A-B9C0-82E56F6EF9D5}"/>
              </a:ext>
            </a:extLst>
          </p:cNvPr>
          <p:cNvSpPr>
            <a:spLocks/>
          </p:cNvSpPr>
          <p:nvPr/>
        </p:nvSpPr>
        <p:spPr bwMode="auto">
          <a:xfrm>
            <a:off x="476623" y="5074572"/>
            <a:ext cx="795746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SVD gives the best rank-3 approximation of a matrix. </a:t>
            </a: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53802CA2-E89E-5F45-8F69-4899CD38B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7185" y="3247058"/>
            <a:ext cx="308074" cy="30807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93" name="Line 13">
            <a:extLst>
              <a:ext uri="{FF2B5EF4-FFF2-40B4-BE49-F238E27FC236}">
                <a16:creationId xmlns:a16="http://schemas.microsoft.com/office/drawing/2014/main" id="{DB102728-B248-D54D-83C3-DD489A558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055" y="3850928"/>
            <a:ext cx="324818" cy="32481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94" name="Rectangle 14">
            <a:extLst>
              <a:ext uri="{FF2B5EF4-FFF2-40B4-BE49-F238E27FC236}">
                <a16:creationId xmlns:a16="http://schemas.microsoft.com/office/drawing/2014/main" id="{B14A43AB-FA9B-7F4F-8467-1B0B169442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446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2989FDA8-ED3B-D948-A162-B0D7B15388A2}"/>
              </a:ext>
            </a:extLst>
          </p:cNvPr>
          <p:cNvSpPr>
            <a:spLocks/>
          </p:cNvSpPr>
          <p:nvPr/>
        </p:nvSpPr>
        <p:spPr bwMode="auto">
          <a:xfrm>
            <a:off x="484436" y="3247058"/>
            <a:ext cx="301935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3EA98E1-EBD4-464E-8289-7F34C5522DAD}"/>
              </a:ext>
            </a:extLst>
          </p:cNvPr>
          <p:cNvSpPr>
            <a:spLocks/>
          </p:cNvSpPr>
          <p:nvPr/>
        </p:nvSpPr>
        <p:spPr bwMode="auto">
          <a:xfrm>
            <a:off x="1819424" y="379316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695DE5D-D584-784F-A354-A2E342A2687F}"/>
              </a:ext>
            </a:extLst>
          </p:cNvPr>
          <p:cNvSpPr>
            <a:spLocks/>
          </p:cNvSpPr>
          <p:nvPr/>
        </p:nvSpPr>
        <p:spPr bwMode="auto">
          <a:xfrm>
            <a:off x="3929063" y="3247058"/>
            <a:ext cx="926455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B938627-858C-154A-A97D-E856969F3945}"/>
              </a:ext>
            </a:extLst>
          </p:cNvPr>
          <p:cNvSpPr>
            <a:spLocks/>
          </p:cNvSpPr>
          <p:nvPr/>
        </p:nvSpPr>
        <p:spPr bwMode="auto">
          <a:xfrm>
            <a:off x="5996285" y="3235896"/>
            <a:ext cx="3018234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ADDFE0E-2467-F445-BDEB-2849023310A3}"/>
              </a:ext>
            </a:extLst>
          </p:cNvPr>
          <p:cNvSpPr>
            <a:spLocks/>
          </p:cNvSpPr>
          <p:nvPr/>
        </p:nvSpPr>
        <p:spPr bwMode="auto">
          <a:xfrm>
            <a:off x="4236021" y="3793162"/>
            <a:ext cx="29495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EB64E86-9FFB-3142-A6C7-F84E4FFEB3F5}"/>
              </a:ext>
            </a:extLst>
          </p:cNvPr>
          <p:cNvSpPr>
            <a:spLocks/>
          </p:cNvSpPr>
          <p:nvPr/>
        </p:nvSpPr>
        <p:spPr bwMode="auto">
          <a:xfrm>
            <a:off x="7366992" y="3479507"/>
            <a:ext cx="25968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2651E66C-6B04-C441-8FB0-3467F5B0D493}"/>
              </a:ext>
            </a:extLst>
          </p:cNvPr>
          <p:cNvSpPr>
            <a:spLocks/>
          </p:cNvSpPr>
          <p:nvPr/>
        </p:nvSpPr>
        <p:spPr bwMode="auto">
          <a:xfrm>
            <a:off x="3576340" y="3793162"/>
            <a:ext cx="275718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E0E3C3B6-8D74-D743-AFF9-FB2A6154B81B}"/>
              </a:ext>
            </a:extLst>
          </p:cNvPr>
          <p:cNvSpPr>
            <a:spLocks/>
          </p:cNvSpPr>
          <p:nvPr/>
        </p:nvSpPr>
        <p:spPr bwMode="auto">
          <a:xfrm>
            <a:off x="4976069" y="3247058"/>
            <a:ext cx="927572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46089" name="Picture 9" descr="pasted-image.pdf">
            <a:extLst>
              <a:ext uri="{FF2B5EF4-FFF2-40B4-BE49-F238E27FC236}">
                <a16:creationId xmlns:a16="http://schemas.microsoft.com/office/drawing/2014/main" id="{60F0C672-A7DB-594C-91F0-08CEAF24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5" y="3599781"/>
            <a:ext cx="196453" cy="22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90" name="Rectangle 10">
            <a:extLst>
              <a:ext uri="{FF2B5EF4-FFF2-40B4-BE49-F238E27FC236}">
                <a16:creationId xmlns:a16="http://schemas.microsoft.com/office/drawing/2014/main" id="{8BDBA2C1-C7B8-E144-A83B-0FA1E01DB89F}"/>
              </a:ext>
            </a:extLst>
          </p:cNvPr>
          <p:cNvSpPr>
            <a:spLocks/>
          </p:cNvSpPr>
          <p:nvPr/>
        </p:nvSpPr>
        <p:spPr bwMode="auto">
          <a:xfrm>
            <a:off x="478855" y="2332042"/>
            <a:ext cx="41405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Use the SVD to decompose I:</a:t>
            </a: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F6D76B5D-B56B-A44A-B9C0-82E56F6EF9D5}"/>
              </a:ext>
            </a:extLst>
          </p:cNvPr>
          <p:cNvSpPr>
            <a:spLocks/>
          </p:cNvSpPr>
          <p:nvPr/>
        </p:nvSpPr>
        <p:spPr bwMode="auto">
          <a:xfrm>
            <a:off x="476623" y="5074572"/>
            <a:ext cx="795746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SVD gives the best rank-3 approximation of a matrix. </a:t>
            </a: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53802CA2-E89E-5F45-8F69-4899CD38B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7185" y="3247058"/>
            <a:ext cx="308074" cy="30807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93" name="Line 13">
            <a:extLst>
              <a:ext uri="{FF2B5EF4-FFF2-40B4-BE49-F238E27FC236}">
                <a16:creationId xmlns:a16="http://schemas.microsoft.com/office/drawing/2014/main" id="{DB102728-B248-D54D-83C3-DD489A558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055" y="3850928"/>
            <a:ext cx="324818" cy="32481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6094" name="Rectangle 14">
            <a:extLst>
              <a:ext uri="{FF2B5EF4-FFF2-40B4-BE49-F238E27FC236}">
                <a16:creationId xmlns:a16="http://schemas.microsoft.com/office/drawing/2014/main" id="{B14A43AB-FA9B-7F4F-8467-1B0B169442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17DC7276-AD1D-6F4D-BF04-43CEA707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23" y="5511381"/>
                <a:ext cx="7957467" cy="441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algn="l">
                  <a:defRPr/>
                </a:pPr>
                <a:r>
                  <a:rPr lang="en-US" sz="2400" dirty="0"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rPr>
                  <a:t>What do we do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ＭＳ Ｐゴシック" charset="0"/>
                        <a:cs typeface="Helvetica Light" charset="0"/>
                        <a:sym typeface="Helvetica Light" charset="0"/>
                      </a:rPr>
                      <m:t>Σ</m:t>
                    </m:r>
                  </m:oMath>
                </a14:m>
                <a:r>
                  <a:rPr lang="en-US" sz="2400" dirty="0"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17DC7276-AD1D-6F4D-BF04-43CEA707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623" y="5511381"/>
                <a:ext cx="7957467" cy="441468"/>
              </a:xfrm>
              <a:prstGeom prst="rect">
                <a:avLst/>
              </a:prstGeom>
              <a:blipFill>
                <a:blip r:embed="rId3"/>
                <a:stretch>
                  <a:fillRect l="-1914" t="-11111" b="-30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0710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7521B493-6D84-8C4F-B4C7-DFA1974825D4}"/>
              </a:ext>
            </a:extLst>
          </p:cNvPr>
          <p:cNvSpPr>
            <a:spLocks/>
          </p:cNvSpPr>
          <p:nvPr/>
        </p:nvSpPr>
        <p:spPr bwMode="auto">
          <a:xfrm>
            <a:off x="484436" y="3247058"/>
            <a:ext cx="301935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E7CB875-A66E-0A4E-A1B7-C017BCD45515}"/>
              </a:ext>
            </a:extLst>
          </p:cNvPr>
          <p:cNvSpPr>
            <a:spLocks/>
          </p:cNvSpPr>
          <p:nvPr/>
        </p:nvSpPr>
        <p:spPr bwMode="auto">
          <a:xfrm>
            <a:off x="1819424" y="379316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0EE776B-CE78-EC42-9E23-804DF2E71793}"/>
              </a:ext>
            </a:extLst>
          </p:cNvPr>
          <p:cNvSpPr>
            <a:spLocks/>
          </p:cNvSpPr>
          <p:nvPr/>
        </p:nvSpPr>
        <p:spPr bwMode="auto">
          <a:xfrm>
            <a:off x="3929063" y="3247058"/>
            <a:ext cx="926455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74CF2ECD-5BF5-FF4B-B956-14DAEA5DFAA9}"/>
              </a:ext>
            </a:extLst>
          </p:cNvPr>
          <p:cNvSpPr>
            <a:spLocks/>
          </p:cNvSpPr>
          <p:nvPr/>
        </p:nvSpPr>
        <p:spPr bwMode="auto">
          <a:xfrm>
            <a:off x="4924723" y="3247058"/>
            <a:ext cx="3018234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B9A5AD6E-4CE6-E844-B0C8-EAD1F0D971CE}"/>
              </a:ext>
            </a:extLst>
          </p:cNvPr>
          <p:cNvSpPr>
            <a:spLocks/>
          </p:cNvSpPr>
          <p:nvPr/>
        </p:nvSpPr>
        <p:spPr bwMode="auto">
          <a:xfrm>
            <a:off x="4011662" y="3793162"/>
            <a:ext cx="29495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A30A123-9773-9E47-96AC-70DC260C2895}"/>
              </a:ext>
            </a:extLst>
          </p:cNvPr>
          <p:cNvSpPr>
            <a:spLocks/>
          </p:cNvSpPr>
          <p:nvPr/>
        </p:nvSpPr>
        <p:spPr bwMode="auto">
          <a:xfrm>
            <a:off x="6485185" y="3490669"/>
            <a:ext cx="25968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1BF1FA2B-251E-5647-AD36-04AF8FDC282A}"/>
              </a:ext>
            </a:extLst>
          </p:cNvPr>
          <p:cNvSpPr>
            <a:spLocks/>
          </p:cNvSpPr>
          <p:nvPr/>
        </p:nvSpPr>
        <p:spPr bwMode="auto">
          <a:xfrm>
            <a:off x="3576340" y="3880429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529BDD6F-8493-DE47-9ABB-0FD427D3F77C}"/>
              </a:ext>
            </a:extLst>
          </p:cNvPr>
          <p:cNvSpPr>
            <a:spLocks/>
          </p:cNvSpPr>
          <p:nvPr/>
        </p:nvSpPr>
        <p:spPr bwMode="auto">
          <a:xfrm>
            <a:off x="478855" y="2332042"/>
            <a:ext cx="41405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Use the SVD to decompose I: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D958353B-0297-5F43-8DBE-53974675EBFE}"/>
              </a:ext>
            </a:extLst>
          </p:cNvPr>
          <p:cNvSpPr>
            <a:spLocks/>
          </p:cNvSpPr>
          <p:nvPr/>
        </p:nvSpPr>
        <p:spPr bwMode="auto">
          <a:xfrm>
            <a:off x="412998" y="5074572"/>
            <a:ext cx="795858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Can we just do that?</a:t>
            </a:r>
          </a:p>
        </p:txBody>
      </p:sp>
      <p:pic>
        <p:nvPicPr>
          <p:cNvPr id="49162" name="Picture 10" descr="pasted-image.pdf">
            <a:extLst>
              <a:ext uri="{FF2B5EF4-FFF2-40B4-BE49-F238E27FC236}">
                <a16:creationId xmlns:a16="http://schemas.microsoft.com/office/drawing/2014/main" id="{616EF47A-8C3E-A047-BD9C-17EDCD46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64" y="3876601"/>
            <a:ext cx="399604" cy="27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63" name="Picture 11" descr="pasted-image.pdf">
            <a:extLst>
              <a:ext uri="{FF2B5EF4-FFF2-40B4-BE49-F238E27FC236}">
                <a16:creationId xmlns:a16="http://schemas.microsoft.com/office/drawing/2014/main" id="{32A694A0-D8A0-2344-A98B-EC652F71D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91" y="3574107"/>
            <a:ext cx="399604" cy="2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64" name="Rectangle 12">
            <a:extLst>
              <a:ext uri="{FF2B5EF4-FFF2-40B4-BE49-F238E27FC236}">
                <a16:creationId xmlns:a16="http://schemas.microsoft.com/office/drawing/2014/main" id="{5A25F8E7-D08B-0A4B-8D36-CFC781D03D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624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3BCD-8243-AC46-B1DF-3AE136B9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9642F-8DFF-B14F-B49D-49B109DD7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36" y="1944913"/>
            <a:ext cx="2094594" cy="403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291CF-93E1-A544-B3E0-AEE01945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36" y="2622942"/>
            <a:ext cx="2118268" cy="523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D13E3-180D-194B-8D51-830BECDF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43" y="3566886"/>
            <a:ext cx="1277256" cy="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99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9828B3AB-F776-8946-BFC7-C72FD5B06821}"/>
              </a:ext>
            </a:extLst>
          </p:cNvPr>
          <p:cNvSpPr>
            <a:spLocks/>
          </p:cNvSpPr>
          <p:nvPr/>
        </p:nvSpPr>
        <p:spPr bwMode="auto">
          <a:xfrm>
            <a:off x="41300" y="3247058"/>
            <a:ext cx="2731368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953ADBA-31E1-A848-9BDB-A5ADD32BCEA9}"/>
              </a:ext>
            </a:extLst>
          </p:cNvPr>
          <p:cNvSpPr>
            <a:spLocks/>
          </p:cNvSpPr>
          <p:nvPr/>
        </p:nvSpPr>
        <p:spPr bwMode="auto">
          <a:xfrm>
            <a:off x="1070447" y="379316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A7869D1-2227-794B-A0B6-17B8BBE3A7DA}"/>
              </a:ext>
            </a:extLst>
          </p:cNvPr>
          <p:cNvSpPr>
            <a:spLocks/>
          </p:cNvSpPr>
          <p:nvPr/>
        </p:nvSpPr>
        <p:spPr bwMode="auto">
          <a:xfrm>
            <a:off x="3104183" y="3247058"/>
            <a:ext cx="92757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A8877290-7DBB-4348-9CB7-84562CD6D623}"/>
              </a:ext>
            </a:extLst>
          </p:cNvPr>
          <p:cNvSpPr>
            <a:spLocks/>
          </p:cNvSpPr>
          <p:nvPr/>
        </p:nvSpPr>
        <p:spPr bwMode="auto">
          <a:xfrm>
            <a:off x="6283152" y="3247058"/>
            <a:ext cx="2731368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BDD3EBA-37C2-D342-91A9-C454B59A3FC8}"/>
              </a:ext>
            </a:extLst>
          </p:cNvPr>
          <p:cNvSpPr>
            <a:spLocks/>
          </p:cNvSpPr>
          <p:nvPr/>
        </p:nvSpPr>
        <p:spPr bwMode="auto">
          <a:xfrm>
            <a:off x="3186782" y="3793162"/>
            <a:ext cx="29495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B03D168-EDAB-9744-98C0-AF6B545815AB}"/>
              </a:ext>
            </a:extLst>
          </p:cNvPr>
          <p:cNvSpPr>
            <a:spLocks/>
          </p:cNvSpPr>
          <p:nvPr/>
        </p:nvSpPr>
        <p:spPr bwMode="auto">
          <a:xfrm>
            <a:off x="7555632" y="3490669"/>
            <a:ext cx="25968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6BAF249-B223-C242-9A91-0D4DE3A056AA}"/>
              </a:ext>
            </a:extLst>
          </p:cNvPr>
          <p:cNvSpPr>
            <a:spLocks/>
          </p:cNvSpPr>
          <p:nvPr/>
        </p:nvSpPr>
        <p:spPr bwMode="auto">
          <a:xfrm>
            <a:off x="2825130" y="3880429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255FB048-A78E-374F-B77C-5E51DCFC1818}"/>
              </a:ext>
            </a:extLst>
          </p:cNvPr>
          <p:cNvSpPr>
            <a:spLocks/>
          </p:cNvSpPr>
          <p:nvPr/>
        </p:nvSpPr>
        <p:spPr bwMode="auto">
          <a:xfrm>
            <a:off x="478855" y="2332042"/>
            <a:ext cx="41405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Use the SVD to decompose I: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D575EBD1-F142-7643-8C01-2974C0087495}"/>
              </a:ext>
            </a:extLst>
          </p:cNvPr>
          <p:cNvSpPr>
            <a:spLocks/>
          </p:cNvSpPr>
          <p:nvPr/>
        </p:nvSpPr>
        <p:spPr bwMode="auto">
          <a:xfrm>
            <a:off x="412998" y="5074572"/>
            <a:ext cx="795858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Can we just do that?</a:t>
            </a:r>
          </a:p>
        </p:txBody>
      </p:sp>
      <p:pic>
        <p:nvPicPr>
          <p:cNvPr id="50186" name="Picture 10" descr="pasted-image.pdf">
            <a:extLst>
              <a:ext uri="{FF2B5EF4-FFF2-40B4-BE49-F238E27FC236}">
                <a16:creationId xmlns:a16="http://schemas.microsoft.com/office/drawing/2014/main" id="{E3AA0401-4AF2-D442-A9D8-B78C692D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84" y="3876601"/>
            <a:ext cx="399604" cy="27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87" name="Picture 11" descr="pasted-image.pdf">
            <a:extLst>
              <a:ext uri="{FF2B5EF4-FFF2-40B4-BE49-F238E27FC236}">
                <a16:creationId xmlns:a16="http://schemas.microsoft.com/office/drawing/2014/main" id="{74992C10-FB03-2F47-B87A-D14FDE13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36" y="3574107"/>
            <a:ext cx="399604" cy="2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88" name="Rectangle 12">
            <a:extLst>
              <a:ext uri="{FF2B5EF4-FFF2-40B4-BE49-F238E27FC236}">
                <a16:creationId xmlns:a16="http://schemas.microsoft.com/office/drawing/2014/main" id="{EF9236BA-425E-174E-944F-5FF2B21F0F3E}"/>
              </a:ext>
            </a:extLst>
          </p:cNvPr>
          <p:cNvSpPr>
            <a:spLocks/>
          </p:cNvSpPr>
          <p:nvPr/>
        </p:nvSpPr>
        <p:spPr bwMode="auto">
          <a:xfrm>
            <a:off x="3892228" y="5064505"/>
            <a:ext cx="1442704" cy="4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l" eaLnBrk="1"/>
            <a:r>
              <a:rPr lang="en-US" altLang="en-US" sz="2531"/>
              <a:t>…almost.</a:t>
            </a:r>
            <a:endParaRPr lang="en-US" altLang="en-US" sz="1266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D451FBD2-3A81-3747-9898-2DB8CE90886D}"/>
              </a:ext>
            </a:extLst>
          </p:cNvPr>
          <p:cNvSpPr>
            <a:spLocks/>
          </p:cNvSpPr>
          <p:nvPr/>
        </p:nvSpPr>
        <p:spPr bwMode="auto">
          <a:xfrm>
            <a:off x="5212705" y="3247058"/>
            <a:ext cx="927572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F0A09B88-646F-D145-995A-01DD253D319A}"/>
              </a:ext>
            </a:extLst>
          </p:cNvPr>
          <p:cNvSpPr>
            <a:spLocks/>
          </p:cNvSpPr>
          <p:nvPr/>
        </p:nvSpPr>
        <p:spPr bwMode="auto">
          <a:xfrm>
            <a:off x="4157886" y="3247058"/>
            <a:ext cx="927571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50191" name="Picture 15" descr="pasted-image.pdf">
            <a:extLst>
              <a:ext uri="{FF2B5EF4-FFF2-40B4-BE49-F238E27FC236}">
                <a16:creationId xmlns:a16="http://schemas.microsoft.com/office/drawing/2014/main" id="{FACA0F0D-EC49-484F-9F30-5231C0A5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44" y="3590851"/>
            <a:ext cx="232172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92" name="Picture 16" descr="pasted-image.pdf">
            <a:extLst>
              <a:ext uri="{FF2B5EF4-FFF2-40B4-BE49-F238E27FC236}">
                <a16:creationId xmlns:a16="http://schemas.microsoft.com/office/drawing/2014/main" id="{4F493362-430E-514A-A37E-DC7F340F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3540621"/>
            <a:ext cx="54471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93" name="Rectangle 17">
            <a:extLst>
              <a:ext uri="{FF2B5EF4-FFF2-40B4-BE49-F238E27FC236}">
                <a16:creationId xmlns:a16="http://schemas.microsoft.com/office/drawing/2014/main" id="{6662D169-5B33-CD4B-94FE-CC14527CE57B}"/>
              </a:ext>
            </a:extLst>
          </p:cNvPr>
          <p:cNvSpPr>
            <a:spLocks/>
          </p:cNvSpPr>
          <p:nvPr/>
        </p:nvSpPr>
        <p:spPr bwMode="auto">
          <a:xfrm>
            <a:off x="168548" y="5807923"/>
            <a:ext cx="780662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The decomposition is unique up to an invertible 3x3 A. </a:t>
            </a:r>
          </a:p>
        </p:txBody>
      </p:sp>
      <p:sp>
        <p:nvSpPr>
          <p:cNvPr id="50194" name="Rectangle 18">
            <a:extLst>
              <a:ext uri="{FF2B5EF4-FFF2-40B4-BE49-F238E27FC236}">
                <a16:creationId xmlns:a16="http://schemas.microsoft.com/office/drawing/2014/main" id="{2B36C5C4-759A-314A-BC88-417B696B4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3544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9828B3AB-F776-8946-BFC7-C72FD5B06821}"/>
              </a:ext>
            </a:extLst>
          </p:cNvPr>
          <p:cNvSpPr>
            <a:spLocks/>
          </p:cNvSpPr>
          <p:nvPr/>
        </p:nvSpPr>
        <p:spPr bwMode="auto">
          <a:xfrm>
            <a:off x="41300" y="3247058"/>
            <a:ext cx="2731368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953ADBA-31E1-A848-9BDB-A5ADD32BCEA9}"/>
              </a:ext>
            </a:extLst>
          </p:cNvPr>
          <p:cNvSpPr>
            <a:spLocks/>
          </p:cNvSpPr>
          <p:nvPr/>
        </p:nvSpPr>
        <p:spPr bwMode="auto">
          <a:xfrm>
            <a:off x="1070447" y="379316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A7869D1-2227-794B-A0B6-17B8BBE3A7DA}"/>
              </a:ext>
            </a:extLst>
          </p:cNvPr>
          <p:cNvSpPr>
            <a:spLocks/>
          </p:cNvSpPr>
          <p:nvPr/>
        </p:nvSpPr>
        <p:spPr bwMode="auto">
          <a:xfrm>
            <a:off x="3104183" y="3247058"/>
            <a:ext cx="92757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A8877290-7DBB-4348-9CB7-84562CD6D623}"/>
              </a:ext>
            </a:extLst>
          </p:cNvPr>
          <p:cNvSpPr>
            <a:spLocks/>
          </p:cNvSpPr>
          <p:nvPr/>
        </p:nvSpPr>
        <p:spPr bwMode="auto">
          <a:xfrm>
            <a:off x="6283152" y="3247058"/>
            <a:ext cx="2731368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BDD3EBA-37C2-D342-91A9-C454B59A3FC8}"/>
              </a:ext>
            </a:extLst>
          </p:cNvPr>
          <p:cNvSpPr>
            <a:spLocks/>
          </p:cNvSpPr>
          <p:nvPr/>
        </p:nvSpPr>
        <p:spPr bwMode="auto">
          <a:xfrm>
            <a:off x="3186782" y="3793162"/>
            <a:ext cx="29495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B03D168-EDAB-9744-98C0-AF6B545815AB}"/>
              </a:ext>
            </a:extLst>
          </p:cNvPr>
          <p:cNvSpPr>
            <a:spLocks/>
          </p:cNvSpPr>
          <p:nvPr/>
        </p:nvSpPr>
        <p:spPr bwMode="auto">
          <a:xfrm>
            <a:off x="7555632" y="3490669"/>
            <a:ext cx="25968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6BAF249-B223-C242-9A91-0D4DE3A056AA}"/>
              </a:ext>
            </a:extLst>
          </p:cNvPr>
          <p:cNvSpPr>
            <a:spLocks/>
          </p:cNvSpPr>
          <p:nvPr/>
        </p:nvSpPr>
        <p:spPr bwMode="auto">
          <a:xfrm>
            <a:off x="2825130" y="3880429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255FB048-A78E-374F-B77C-5E51DCFC1818}"/>
              </a:ext>
            </a:extLst>
          </p:cNvPr>
          <p:cNvSpPr>
            <a:spLocks/>
          </p:cNvSpPr>
          <p:nvPr/>
        </p:nvSpPr>
        <p:spPr bwMode="auto">
          <a:xfrm>
            <a:off x="478855" y="2332042"/>
            <a:ext cx="41405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Use the SVD to decompose I: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D575EBD1-F142-7643-8C01-2974C0087495}"/>
              </a:ext>
            </a:extLst>
          </p:cNvPr>
          <p:cNvSpPr>
            <a:spLocks/>
          </p:cNvSpPr>
          <p:nvPr/>
        </p:nvSpPr>
        <p:spPr bwMode="auto">
          <a:xfrm>
            <a:off x="412998" y="5074572"/>
            <a:ext cx="795858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Can we just do that?</a:t>
            </a:r>
          </a:p>
        </p:txBody>
      </p:sp>
      <p:pic>
        <p:nvPicPr>
          <p:cNvPr id="50186" name="Picture 10" descr="pasted-image.pdf">
            <a:extLst>
              <a:ext uri="{FF2B5EF4-FFF2-40B4-BE49-F238E27FC236}">
                <a16:creationId xmlns:a16="http://schemas.microsoft.com/office/drawing/2014/main" id="{E3AA0401-4AF2-D442-A9D8-B78C692D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84" y="3876601"/>
            <a:ext cx="399604" cy="27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87" name="Picture 11" descr="pasted-image.pdf">
            <a:extLst>
              <a:ext uri="{FF2B5EF4-FFF2-40B4-BE49-F238E27FC236}">
                <a16:creationId xmlns:a16="http://schemas.microsoft.com/office/drawing/2014/main" id="{74992C10-FB03-2F47-B87A-D14FDE13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36" y="3574107"/>
            <a:ext cx="399604" cy="2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88" name="Rectangle 12">
            <a:extLst>
              <a:ext uri="{FF2B5EF4-FFF2-40B4-BE49-F238E27FC236}">
                <a16:creationId xmlns:a16="http://schemas.microsoft.com/office/drawing/2014/main" id="{EF9236BA-425E-174E-944F-5FF2B21F0F3E}"/>
              </a:ext>
            </a:extLst>
          </p:cNvPr>
          <p:cNvSpPr>
            <a:spLocks/>
          </p:cNvSpPr>
          <p:nvPr/>
        </p:nvSpPr>
        <p:spPr bwMode="auto">
          <a:xfrm>
            <a:off x="3892228" y="5064505"/>
            <a:ext cx="1442704" cy="4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  <a:sym typeface="Helvetica Light" panose="020B0403020202020204" pitchFamily="34" charset="0"/>
              </a:defRPr>
            </a:lvl9pPr>
          </a:lstStyle>
          <a:p>
            <a:pPr algn="l" eaLnBrk="1"/>
            <a:r>
              <a:rPr lang="en-US" altLang="en-US" sz="2531"/>
              <a:t>…almost.</a:t>
            </a:r>
            <a:endParaRPr lang="en-US" altLang="en-US" sz="1266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D451FBD2-3A81-3747-9898-2DB8CE90886D}"/>
              </a:ext>
            </a:extLst>
          </p:cNvPr>
          <p:cNvSpPr>
            <a:spLocks/>
          </p:cNvSpPr>
          <p:nvPr/>
        </p:nvSpPr>
        <p:spPr bwMode="auto">
          <a:xfrm>
            <a:off x="5212705" y="3247058"/>
            <a:ext cx="927572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F0A09B88-646F-D145-995A-01DD253D319A}"/>
              </a:ext>
            </a:extLst>
          </p:cNvPr>
          <p:cNvSpPr>
            <a:spLocks/>
          </p:cNvSpPr>
          <p:nvPr/>
        </p:nvSpPr>
        <p:spPr bwMode="auto">
          <a:xfrm>
            <a:off x="4157886" y="3247058"/>
            <a:ext cx="927571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50191" name="Picture 15" descr="pasted-image.pdf">
            <a:extLst>
              <a:ext uri="{FF2B5EF4-FFF2-40B4-BE49-F238E27FC236}">
                <a16:creationId xmlns:a16="http://schemas.microsoft.com/office/drawing/2014/main" id="{FACA0F0D-EC49-484F-9F30-5231C0A5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44" y="3590851"/>
            <a:ext cx="232172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92" name="Picture 16" descr="pasted-image.pdf">
            <a:extLst>
              <a:ext uri="{FF2B5EF4-FFF2-40B4-BE49-F238E27FC236}">
                <a16:creationId xmlns:a16="http://schemas.microsoft.com/office/drawing/2014/main" id="{4F493362-430E-514A-A37E-DC7F340F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3540621"/>
            <a:ext cx="54471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93" name="Rectangle 17">
            <a:extLst>
              <a:ext uri="{FF2B5EF4-FFF2-40B4-BE49-F238E27FC236}">
                <a16:creationId xmlns:a16="http://schemas.microsoft.com/office/drawing/2014/main" id="{6662D169-5B33-CD4B-94FE-CC14527CE57B}"/>
              </a:ext>
            </a:extLst>
          </p:cNvPr>
          <p:cNvSpPr>
            <a:spLocks/>
          </p:cNvSpPr>
          <p:nvPr/>
        </p:nvSpPr>
        <p:spPr bwMode="auto">
          <a:xfrm>
            <a:off x="168548" y="5807923"/>
            <a:ext cx="780662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The decomposition is unique up to an invertible 3x3 A. </a:t>
            </a:r>
          </a:p>
        </p:txBody>
      </p:sp>
      <p:sp>
        <p:nvSpPr>
          <p:cNvPr id="50194" name="Rectangle 18">
            <a:extLst>
              <a:ext uri="{FF2B5EF4-FFF2-40B4-BE49-F238E27FC236}">
                <a16:creationId xmlns:a16="http://schemas.microsoft.com/office/drawing/2014/main" id="{2B36C5C4-759A-314A-BC88-417B696B4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A4CAF-F249-904C-8657-720337CF040E}"/>
                  </a:ext>
                </a:extLst>
              </p:cNvPr>
              <p:cNvSpPr txBox="1"/>
              <p:nvPr/>
            </p:nvSpPr>
            <p:spPr>
              <a:xfrm>
                <a:off x="5510511" y="4960749"/>
                <a:ext cx="3504009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A4CAF-F249-904C-8657-720337CF0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11" y="4960749"/>
                <a:ext cx="3504009" cy="502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78250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9828B3AB-F776-8946-BFC7-C72FD5B06821}"/>
              </a:ext>
            </a:extLst>
          </p:cNvPr>
          <p:cNvSpPr>
            <a:spLocks/>
          </p:cNvSpPr>
          <p:nvPr/>
        </p:nvSpPr>
        <p:spPr bwMode="auto">
          <a:xfrm>
            <a:off x="41300" y="3247058"/>
            <a:ext cx="2731368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953ADBA-31E1-A848-9BDB-A5ADD32BCEA9}"/>
              </a:ext>
            </a:extLst>
          </p:cNvPr>
          <p:cNvSpPr>
            <a:spLocks/>
          </p:cNvSpPr>
          <p:nvPr/>
        </p:nvSpPr>
        <p:spPr bwMode="auto">
          <a:xfrm>
            <a:off x="1070447" y="3793162"/>
            <a:ext cx="157095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A7869D1-2227-794B-A0B6-17B8BBE3A7DA}"/>
              </a:ext>
            </a:extLst>
          </p:cNvPr>
          <p:cNvSpPr>
            <a:spLocks/>
          </p:cNvSpPr>
          <p:nvPr/>
        </p:nvSpPr>
        <p:spPr bwMode="auto">
          <a:xfrm>
            <a:off x="3104183" y="3247058"/>
            <a:ext cx="927571" cy="1533674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A8877290-7DBB-4348-9CB7-84562CD6D623}"/>
              </a:ext>
            </a:extLst>
          </p:cNvPr>
          <p:cNvSpPr>
            <a:spLocks/>
          </p:cNvSpPr>
          <p:nvPr/>
        </p:nvSpPr>
        <p:spPr bwMode="auto">
          <a:xfrm>
            <a:off x="6283152" y="3247058"/>
            <a:ext cx="2731368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BDD3EBA-37C2-D342-91A9-C454B59A3FC8}"/>
              </a:ext>
            </a:extLst>
          </p:cNvPr>
          <p:cNvSpPr>
            <a:spLocks/>
          </p:cNvSpPr>
          <p:nvPr/>
        </p:nvSpPr>
        <p:spPr bwMode="auto">
          <a:xfrm>
            <a:off x="3186782" y="3793162"/>
            <a:ext cx="294954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B03D168-EDAB-9744-98C0-AF6B545815AB}"/>
              </a:ext>
            </a:extLst>
          </p:cNvPr>
          <p:cNvSpPr>
            <a:spLocks/>
          </p:cNvSpPr>
          <p:nvPr/>
        </p:nvSpPr>
        <p:spPr bwMode="auto">
          <a:xfrm>
            <a:off x="7555632" y="3490669"/>
            <a:ext cx="25968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6BAF249-B223-C242-9A91-0D4DE3A056AA}"/>
              </a:ext>
            </a:extLst>
          </p:cNvPr>
          <p:cNvSpPr>
            <a:spLocks/>
          </p:cNvSpPr>
          <p:nvPr/>
        </p:nvSpPr>
        <p:spPr bwMode="auto">
          <a:xfrm>
            <a:off x="2825130" y="3880429"/>
            <a:ext cx="179537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=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255FB048-A78E-374F-B77C-5E51DCFC1818}"/>
              </a:ext>
            </a:extLst>
          </p:cNvPr>
          <p:cNvSpPr>
            <a:spLocks/>
          </p:cNvSpPr>
          <p:nvPr/>
        </p:nvSpPr>
        <p:spPr bwMode="auto">
          <a:xfrm>
            <a:off x="478855" y="2332042"/>
            <a:ext cx="4140557" cy="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Use the SVD to decompose I:</a:t>
            </a:r>
          </a:p>
        </p:txBody>
      </p:sp>
      <p:pic>
        <p:nvPicPr>
          <p:cNvPr id="50186" name="Picture 10" descr="pasted-image.pdf">
            <a:extLst>
              <a:ext uri="{FF2B5EF4-FFF2-40B4-BE49-F238E27FC236}">
                <a16:creationId xmlns:a16="http://schemas.microsoft.com/office/drawing/2014/main" id="{E3AA0401-4AF2-D442-A9D8-B78C692D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84" y="3876601"/>
            <a:ext cx="399604" cy="27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87" name="Picture 11" descr="pasted-image.pdf">
            <a:extLst>
              <a:ext uri="{FF2B5EF4-FFF2-40B4-BE49-F238E27FC236}">
                <a16:creationId xmlns:a16="http://schemas.microsoft.com/office/drawing/2014/main" id="{74992C10-FB03-2F47-B87A-D14FDE13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36" y="3574107"/>
            <a:ext cx="399604" cy="2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89" name="Rectangle 13">
            <a:extLst>
              <a:ext uri="{FF2B5EF4-FFF2-40B4-BE49-F238E27FC236}">
                <a16:creationId xmlns:a16="http://schemas.microsoft.com/office/drawing/2014/main" id="{D451FBD2-3A81-3747-9898-2DB8CE90886D}"/>
              </a:ext>
            </a:extLst>
          </p:cNvPr>
          <p:cNvSpPr>
            <a:spLocks/>
          </p:cNvSpPr>
          <p:nvPr/>
        </p:nvSpPr>
        <p:spPr bwMode="auto">
          <a:xfrm>
            <a:off x="5212705" y="3247058"/>
            <a:ext cx="927572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F0A09B88-646F-D145-995A-01DD253D319A}"/>
              </a:ext>
            </a:extLst>
          </p:cNvPr>
          <p:cNvSpPr>
            <a:spLocks/>
          </p:cNvSpPr>
          <p:nvPr/>
        </p:nvSpPr>
        <p:spPr bwMode="auto">
          <a:xfrm>
            <a:off x="4157886" y="3247058"/>
            <a:ext cx="927571" cy="928688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>
              <a:defRPr/>
            </a:pPr>
            <a:endParaRPr lang="en-U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50191" name="Picture 15" descr="pasted-image.pdf">
            <a:extLst>
              <a:ext uri="{FF2B5EF4-FFF2-40B4-BE49-F238E27FC236}">
                <a16:creationId xmlns:a16="http://schemas.microsoft.com/office/drawing/2014/main" id="{FACA0F0D-EC49-484F-9F30-5231C0A5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44" y="3590851"/>
            <a:ext cx="232172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92" name="Picture 16" descr="pasted-image.pdf">
            <a:extLst>
              <a:ext uri="{FF2B5EF4-FFF2-40B4-BE49-F238E27FC236}">
                <a16:creationId xmlns:a16="http://schemas.microsoft.com/office/drawing/2014/main" id="{4F493362-430E-514A-A37E-DC7F340F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3540621"/>
            <a:ext cx="54471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94" name="Rectangle 18">
            <a:extLst>
              <a:ext uri="{FF2B5EF4-FFF2-40B4-BE49-F238E27FC236}">
                <a16:creationId xmlns:a16="http://schemas.microsoft.com/office/drawing/2014/main" id="{2B36C5C4-759A-314A-BC88-417B696B4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</a:t>
            </a:r>
            <a:endParaRPr lang="en-US" sz="1266">
              <a:sym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A4CAF-F249-904C-8657-720337CF040E}"/>
                  </a:ext>
                </a:extLst>
              </p:cNvPr>
              <p:cNvSpPr txBox="1"/>
              <p:nvPr/>
            </p:nvSpPr>
            <p:spPr>
              <a:xfrm>
                <a:off x="5510511" y="4960749"/>
                <a:ext cx="3504009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A4CAF-F249-904C-8657-720337CF0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11" y="4960749"/>
                <a:ext cx="3504009" cy="502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5">
            <a:extLst>
              <a:ext uri="{FF2B5EF4-FFF2-40B4-BE49-F238E27FC236}">
                <a16:creationId xmlns:a16="http://schemas.microsoft.com/office/drawing/2014/main" id="{B99ABA4E-E33F-D84B-AA63-D6ABA6572E66}"/>
              </a:ext>
            </a:extLst>
          </p:cNvPr>
          <p:cNvSpPr>
            <a:spLocks/>
          </p:cNvSpPr>
          <p:nvPr/>
        </p:nvSpPr>
        <p:spPr bwMode="auto">
          <a:xfrm>
            <a:off x="523845" y="5463515"/>
            <a:ext cx="5432257" cy="11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07608" indent="-207608"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You can find A if you know </a:t>
            </a:r>
          </a:p>
          <a:p>
            <a:pPr marL="207608" indent="-207608">
              <a:buSzPct val="75000"/>
              <a:buFontTx/>
              <a:buChar char="•"/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6 points with the same reflectance, or</a:t>
            </a:r>
          </a:p>
          <a:p>
            <a:pPr marL="207608" indent="-207608">
              <a:buSzPct val="75000"/>
              <a:buFontTx/>
              <a:buChar char="•"/>
              <a:defRPr/>
            </a:pPr>
            <a:r>
              <a:rPr lang="en-US" sz="24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6 lights with the same intensity.</a:t>
            </a:r>
          </a:p>
        </p:txBody>
      </p:sp>
    </p:spTree>
    <p:extLst>
      <p:ext uri="{BB962C8B-B14F-4D97-AF65-F5344CB8AC3E}">
        <p14:creationId xmlns:p14="http://schemas.microsoft.com/office/powerpoint/2010/main" val="244926766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4F0E8727-908C-2845-97F6-DAEA9E149E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ym typeface="Calibri" charset="0"/>
              </a:rPr>
              <a:t>Unknown Lighting: Ambiguities</a:t>
            </a:r>
            <a:endParaRPr lang="en-US" sz="1266">
              <a:sym typeface="Calibri" charset="0"/>
            </a:endParaRPr>
          </a:p>
        </p:txBody>
      </p:sp>
      <p:pic>
        <p:nvPicPr>
          <p:cNvPr id="53250" name="Picture 2" descr="pasted-image.pdf">
            <a:extLst>
              <a:ext uri="{FF2B5EF4-FFF2-40B4-BE49-F238E27FC236}">
                <a16:creationId xmlns:a16="http://schemas.microsoft.com/office/drawing/2014/main" id="{B697E0A7-F7A3-9B4E-99B1-3B48F6B03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t="32184" r="30940" b="862"/>
          <a:stretch>
            <a:fillRect/>
          </a:stretch>
        </p:blipFill>
        <p:spPr bwMode="auto">
          <a:xfrm>
            <a:off x="5473898" y="1829470"/>
            <a:ext cx="3487043" cy="459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69E86D7C-46F0-AD48-8A09-4F3A96C280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6531" y="1627436"/>
            <a:ext cx="4564186" cy="5257354"/>
          </a:xfrm>
        </p:spPr>
        <p:txBody>
          <a:bodyPr/>
          <a:lstStyle/>
          <a:p>
            <a:pPr eaLnBrk="1">
              <a:buFont typeface="Arial" charset="0"/>
              <a:buChar char="•"/>
              <a:defRPr/>
            </a:pPr>
            <a:r>
              <a:rPr lang="en-US" sz="2531">
                <a:sym typeface="Calibri" charset="0"/>
              </a:rPr>
              <a:t>Multiple combinations of lighting and geometry can produce the same sets of images.</a:t>
            </a:r>
          </a:p>
          <a:p>
            <a:pPr eaLnBrk="1">
              <a:buFont typeface="Arial" charset="0"/>
              <a:buChar char="•"/>
              <a:defRPr/>
            </a:pPr>
            <a:r>
              <a:rPr lang="en-US" sz="2531">
                <a:sym typeface="Calibri" charset="0"/>
              </a:rPr>
              <a:t>Add assumptions or prior knowledge about geometry or lighting, etc. to limit the ambiguity.</a:t>
            </a:r>
            <a:endParaRPr lang="en-US" sz="1266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3698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0E8E-C835-5B40-95F1-8592DF3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4C14-57F4-2649-8564-24B4B1EE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deal with non-</a:t>
            </a:r>
            <a:r>
              <a:rPr lang="en-US" dirty="0" err="1"/>
              <a:t>lambertian</a:t>
            </a:r>
            <a:r>
              <a:rPr lang="en-US" dirty="0"/>
              <a:t> surfaces?</a:t>
            </a:r>
          </a:p>
          <a:p>
            <a:r>
              <a:rPr lang="en-US" dirty="0"/>
              <a:t>How do we make sure we know the lighting directions?</a:t>
            </a:r>
          </a:p>
          <a:p>
            <a:r>
              <a:rPr lang="en-US" dirty="0"/>
              <a:t>How can we effectively use color?</a:t>
            </a:r>
          </a:p>
        </p:txBody>
      </p:sp>
    </p:spTree>
    <p:extLst>
      <p:ext uri="{BB962C8B-B14F-4D97-AF65-F5344CB8AC3E}">
        <p14:creationId xmlns:p14="http://schemas.microsoft.com/office/powerpoint/2010/main" val="2463596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pasted-image.pdf">
            <a:extLst>
              <a:ext uri="{FF2B5EF4-FFF2-40B4-BE49-F238E27FC236}">
                <a16:creationId xmlns:a16="http://schemas.microsoft.com/office/drawing/2014/main" id="{8D1C1AFA-1C8C-9C4A-8628-3656D431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696516"/>
            <a:ext cx="7072313" cy="54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726EC1B-B3B7-F943-B860-276A997EB847}"/>
              </a:ext>
            </a:extLst>
          </p:cNvPr>
          <p:cNvSpPr>
            <a:spLocks/>
          </p:cNvSpPr>
          <p:nvPr/>
        </p:nvSpPr>
        <p:spPr bwMode="auto">
          <a:xfrm>
            <a:off x="2505894" y="6366231"/>
            <a:ext cx="2096729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Johnson and </a:t>
            </a:r>
            <a:r>
              <a:rPr lang="en-US" sz="1266" dirty="0" err="1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Adelson</a:t>
            </a:r>
            <a:r>
              <a:rPr lang="en-US" sz="1266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11506206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pasted-image.pdf">
            <a:extLst>
              <a:ext uri="{FF2B5EF4-FFF2-40B4-BE49-F238E27FC236}">
                <a16:creationId xmlns:a16="http://schemas.microsoft.com/office/drawing/2014/main" id="{017F9C6F-FD41-9A44-B1F2-F69518CE6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696516"/>
            <a:ext cx="7072313" cy="54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9573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pasted-image.pdf">
            <a:extLst>
              <a:ext uri="{FF2B5EF4-FFF2-40B4-BE49-F238E27FC236}">
                <a16:creationId xmlns:a16="http://schemas.microsoft.com/office/drawing/2014/main" id="{D2AB3D42-61B5-EF42-A6A4-433942CC2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696516"/>
            <a:ext cx="7072313" cy="54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303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pasted-image.pdf">
            <a:extLst>
              <a:ext uri="{FF2B5EF4-FFF2-40B4-BE49-F238E27FC236}">
                <a16:creationId xmlns:a16="http://schemas.microsoft.com/office/drawing/2014/main" id="{5956122C-189B-6F49-B59D-BB3E5E3B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696516"/>
            <a:ext cx="7072313" cy="54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1616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5848A-B04B-8A4A-82C3-B0802402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155700"/>
            <a:ext cx="581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5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7162-7C95-4A4A-8884-62E1ADCD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pixels: matrix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FF5DB-F822-0749-9653-AD6CA318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985" y="1690689"/>
            <a:ext cx="2206628" cy="504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FDC12D-A6CC-1A4D-B219-AA140C029195}"/>
              </a:ext>
            </a:extLst>
          </p:cNvPr>
          <p:cNvSpPr/>
          <p:nvPr/>
        </p:nvSpPr>
        <p:spPr>
          <a:xfrm>
            <a:off x="1328057" y="3124200"/>
            <a:ext cx="1665514" cy="285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76591-A88C-4A41-9559-8AB2AA1586F3}"/>
              </a:ext>
            </a:extLst>
          </p:cNvPr>
          <p:cNvSpPr/>
          <p:nvPr/>
        </p:nvSpPr>
        <p:spPr>
          <a:xfrm>
            <a:off x="4327300" y="3124199"/>
            <a:ext cx="723672" cy="2852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44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4FFFD-C6C6-2F4F-8F09-C22D28250DD2}"/>
              </a:ext>
            </a:extLst>
          </p:cNvPr>
          <p:cNvSpPr/>
          <p:nvPr/>
        </p:nvSpPr>
        <p:spPr>
          <a:xfrm>
            <a:off x="5430613" y="3124197"/>
            <a:ext cx="1665514" cy="7223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1AB3E-3D06-BD48-9FA7-4790913FC017}"/>
              </a:ext>
            </a:extLst>
          </p:cNvPr>
          <p:cNvSpPr txBox="1"/>
          <p:nvPr/>
        </p:nvSpPr>
        <p:spPr>
          <a:xfrm>
            <a:off x="3309257" y="4071257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EFD6C-0A66-AD4C-8BF5-B1E7DB0FECD4}"/>
              </a:ext>
            </a:extLst>
          </p:cNvPr>
          <p:cNvSpPr txBox="1"/>
          <p:nvPr/>
        </p:nvSpPr>
        <p:spPr>
          <a:xfrm rot="16200000">
            <a:off x="703097" y="4316576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#lights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412B4-E4F4-4340-A64B-E394C829F78C}"/>
              </a:ext>
            </a:extLst>
          </p:cNvPr>
          <p:cNvSpPr txBox="1"/>
          <p:nvPr/>
        </p:nvSpPr>
        <p:spPr>
          <a:xfrm>
            <a:off x="1741714" y="2699657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#pixels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E7245-3FB8-FC4B-B383-26E78E55155C}"/>
              </a:ext>
            </a:extLst>
          </p:cNvPr>
          <p:cNvSpPr txBox="1"/>
          <p:nvPr/>
        </p:nvSpPr>
        <p:spPr>
          <a:xfrm>
            <a:off x="5949272" y="2754865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#pixels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BDC19-381B-6242-A72B-4465604BCF8E}"/>
              </a:ext>
            </a:extLst>
          </p:cNvPr>
          <p:cNvSpPr txBox="1"/>
          <p:nvPr/>
        </p:nvSpPr>
        <p:spPr>
          <a:xfrm rot="16200000">
            <a:off x="3712648" y="4316576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E5305-899E-8741-A670-2E3E83F795FA}"/>
              </a:ext>
            </a:extLst>
          </p:cNvPr>
          <p:cNvSpPr txBox="1"/>
          <p:nvPr/>
        </p:nvSpPr>
        <p:spPr>
          <a:xfrm>
            <a:off x="4265162" y="2763826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6CDAE-6FDA-9640-B698-CFD12D2E6E2A}"/>
              </a:ext>
            </a:extLst>
          </p:cNvPr>
          <p:cNvSpPr txBox="1"/>
          <p:nvPr/>
        </p:nvSpPr>
        <p:spPr>
          <a:xfrm>
            <a:off x="4871476" y="3300719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3887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B67B-34A2-9B43-A7DC-67700B71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ym typeface="Calibri" charset="0"/>
            </a:endParaRPr>
          </a:p>
        </p:txBody>
      </p:sp>
      <p:pic>
        <p:nvPicPr>
          <p:cNvPr id="68610" name="Picture 3" descr="Screen Shot 2016-04-11 at 9.39.02 AM.png">
            <a:extLst>
              <a:ext uri="{FF2B5EF4-FFF2-40B4-BE49-F238E27FC236}">
                <a16:creationId xmlns:a16="http://schemas.microsoft.com/office/drawing/2014/main" id="{318F1D0C-9F45-6149-B844-40ED2729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/>
          <a:stretch>
            <a:fillRect/>
          </a:stretch>
        </p:blipFill>
        <p:spPr bwMode="auto">
          <a:xfrm>
            <a:off x="0" y="0"/>
            <a:ext cx="8813602" cy="23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 descr="Screen Shot 2016-04-11 at 9.38.39 AM.png">
            <a:extLst>
              <a:ext uri="{FF2B5EF4-FFF2-40B4-BE49-F238E27FC236}">
                <a16:creationId xmlns:a16="http://schemas.microsoft.com/office/drawing/2014/main" id="{BF4A6CA0-85F1-A44D-9E90-5E47E8875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/>
          <a:stretch>
            <a:fillRect/>
          </a:stretch>
        </p:blipFill>
        <p:spPr bwMode="auto">
          <a:xfrm>
            <a:off x="1035844" y="2357438"/>
            <a:ext cx="6375797" cy="456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63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9BD-5E7A-B94F-8131-D9D418CF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ym typeface="Calibri" charset="0"/>
            </a:endParaRPr>
          </a:p>
        </p:txBody>
      </p:sp>
      <p:pic>
        <p:nvPicPr>
          <p:cNvPr id="69634" name="Picture 5" descr="Screen Shot 2016-04-11 at 9.38.26 AM.png">
            <a:extLst>
              <a:ext uri="{FF2B5EF4-FFF2-40B4-BE49-F238E27FC236}">
                <a16:creationId xmlns:a16="http://schemas.microsoft.com/office/drawing/2014/main" id="{79C35D62-FF8F-E648-AB97-9AC6D97B5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7672" r="4874"/>
          <a:stretch>
            <a:fillRect/>
          </a:stretch>
        </p:blipFill>
        <p:spPr bwMode="auto">
          <a:xfrm>
            <a:off x="125016" y="535781"/>
            <a:ext cx="9007822" cy="567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64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7F23-56AB-5A40-A28C-812DCAB1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7F61F-02CF-3049-900F-DAA75A76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multiple cameras, correspondence, cameras</a:t>
            </a:r>
          </a:p>
          <a:p>
            <a:pPr lvl="1"/>
            <a:r>
              <a:rPr lang="en-US" dirty="0"/>
              <a:t>Triangulation</a:t>
            </a:r>
          </a:p>
          <a:p>
            <a:pPr lvl="1"/>
            <a:r>
              <a:rPr lang="en-US" dirty="0"/>
              <a:t>Set up linear equations of the form Ax = 0</a:t>
            </a:r>
          </a:p>
          <a:p>
            <a:pPr lvl="1"/>
            <a:r>
              <a:rPr lang="en-US" dirty="0"/>
              <a:t>Correspondence must satisfy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  <a:p>
            <a:r>
              <a:rPr lang="en-US" dirty="0"/>
              <a:t>Stereo is easy for rectified stereo cameras</a:t>
            </a:r>
          </a:p>
          <a:p>
            <a:pPr lvl="1"/>
            <a:r>
              <a:rPr lang="en-US" dirty="0"/>
              <a:t>Only disparities along a row</a:t>
            </a:r>
          </a:p>
          <a:p>
            <a:pPr lvl="1"/>
            <a:r>
              <a:rPr lang="en-US" dirty="0"/>
              <a:t>Disparity direct measure of depth</a:t>
            </a:r>
          </a:p>
          <a:p>
            <a:r>
              <a:rPr lang="en-US" dirty="0"/>
              <a:t>Photometric stereo: use different light sources</a:t>
            </a:r>
          </a:p>
          <a:p>
            <a:pPr lvl="1"/>
            <a:r>
              <a:rPr lang="en-US" dirty="0"/>
              <a:t>Gives you normals and albedo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3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3707-EAD3-6047-B595-0424A44A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15EE-56CB-3944-B7DC-21EC6798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31030"/>
            <a:ext cx="7886700" cy="674914"/>
          </a:xfrm>
        </p:spPr>
        <p:txBody>
          <a:bodyPr/>
          <a:lstStyle/>
          <a:p>
            <a:r>
              <a:rPr lang="en-US" dirty="0"/>
              <a:t>Take derivative with respect to </a:t>
            </a:r>
            <a:r>
              <a:rPr lang="en-US" b="1" dirty="0"/>
              <a:t>G </a:t>
            </a:r>
            <a:r>
              <a:rPr lang="en-US" dirty="0"/>
              <a:t>and set to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B0C35-42D9-F641-9E2E-F56B741A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854200"/>
            <a:ext cx="82296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1E735-372C-8D4B-AC44-B277DD80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78" y="4167414"/>
            <a:ext cx="4466190" cy="14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88C1-DDB1-CA48-8161-AF148BB8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depth from normals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E626-73C3-A747-AE0F-94223C8C9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got surface normals, can we get depth?</a:t>
            </a:r>
          </a:p>
          <a:p>
            <a:r>
              <a:rPr lang="en-US" dirty="0"/>
              <a:t>Yes, given </a:t>
            </a:r>
            <a:r>
              <a:rPr lang="en-US" i="1" dirty="0"/>
              <a:t>boundary conditions</a:t>
            </a:r>
          </a:p>
          <a:p>
            <a:r>
              <a:rPr lang="en-US" dirty="0"/>
              <a:t>Normals provide information about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52018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4640-15A6-D34F-B105-811BFCE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detour: Orthographic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DB09A-CAE7-0747-8127-028F28D94A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162550" cy="4351338"/>
              </a:xfrm>
            </p:spPr>
            <p:txBody>
              <a:bodyPr/>
              <a:lstStyle/>
              <a:p>
                <a:r>
                  <a:rPr lang="en-US" dirty="0"/>
                  <a:t>Perspective 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all points have similar depth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scaled version of orthographic 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DB09A-CAE7-0747-8127-028F28D94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162550" cy="4351338"/>
              </a:xfrm>
              <a:blipFill>
                <a:blip r:embed="rId2"/>
                <a:stretch>
                  <a:fillRect l="-2211" t="-2632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0821D09-773C-334B-82D3-B9494F027C3F}"/>
              </a:ext>
            </a:extLst>
          </p:cNvPr>
          <p:cNvSpPr/>
          <p:nvPr/>
        </p:nvSpPr>
        <p:spPr>
          <a:xfrm>
            <a:off x="6368143" y="2079171"/>
            <a:ext cx="870857" cy="8490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5D6DB3C-4936-9C4F-86B3-B8114DF2B1D3}"/>
              </a:ext>
            </a:extLst>
          </p:cNvPr>
          <p:cNvSpPr/>
          <p:nvPr/>
        </p:nvSpPr>
        <p:spPr>
          <a:xfrm>
            <a:off x="6368143" y="1578429"/>
            <a:ext cx="1230086" cy="500742"/>
          </a:xfrm>
          <a:custGeom>
            <a:avLst/>
            <a:gdLst>
              <a:gd name="connsiteX0" fmla="*/ 0 w 1230086"/>
              <a:gd name="connsiteY0" fmla="*/ 489857 h 500742"/>
              <a:gd name="connsiteX1" fmla="*/ 881743 w 1230086"/>
              <a:gd name="connsiteY1" fmla="*/ 500742 h 500742"/>
              <a:gd name="connsiteX2" fmla="*/ 1230086 w 1230086"/>
              <a:gd name="connsiteY2" fmla="*/ 0 h 500742"/>
              <a:gd name="connsiteX3" fmla="*/ 859971 w 1230086"/>
              <a:gd name="connsiteY3" fmla="*/ 0 h 500742"/>
              <a:gd name="connsiteX4" fmla="*/ 0 w 1230086"/>
              <a:gd name="connsiteY4" fmla="*/ 489857 h 5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086" h="500742">
                <a:moveTo>
                  <a:pt x="0" y="489857"/>
                </a:moveTo>
                <a:lnTo>
                  <a:pt x="881743" y="500742"/>
                </a:lnTo>
                <a:lnTo>
                  <a:pt x="1230086" y="0"/>
                </a:lnTo>
                <a:lnTo>
                  <a:pt x="859971" y="0"/>
                </a:lnTo>
                <a:lnTo>
                  <a:pt x="0" y="48985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84A5A24-DBAD-8940-A112-C4794F3890B8}"/>
              </a:ext>
            </a:extLst>
          </p:cNvPr>
          <p:cNvSpPr/>
          <p:nvPr/>
        </p:nvSpPr>
        <p:spPr>
          <a:xfrm rot="5400000" flipH="1">
            <a:off x="6757305" y="2052638"/>
            <a:ext cx="1355273" cy="391885"/>
          </a:xfrm>
          <a:custGeom>
            <a:avLst/>
            <a:gdLst>
              <a:gd name="connsiteX0" fmla="*/ 0 w 1230086"/>
              <a:gd name="connsiteY0" fmla="*/ 489857 h 500742"/>
              <a:gd name="connsiteX1" fmla="*/ 881743 w 1230086"/>
              <a:gd name="connsiteY1" fmla="*/ 500742 h 500742"/>
              <a:gd name="connsiteX2" fmla="*/ 1230086 w 1230086"/>
              <a:gd name="connsiteY2" fmla="*/ 0 h 500742"/>
              <a:gd name="connsiteX3" fmla="*/ 859971 w 1230086"/>
              <a:gd name="connsiteY3" fmla="*/ 0 h 500742"/>
              <a:gd name="connsiteX4" fmla="*/ 0 w 1230086"/>
              <a:gd name="connsiteY4" fmla="*/ 489857 h 500742"/>
              <a:gd name="connsiteX0" fmla="*/ 0 w 1333772"/>
              <a:gd name="connsiteY0" fmla="*/ 489857 h 500742"/>
              <a:gd name="connsiteX1" fmla="*/ 881743 w 1333772"/>
              <a:gd name="connsiteY1" fmla="*/ 500742 h 500742"/>
              <a:gd name="connsiteX2" fmla="*/ 1333772 w 1333772"/>
              <a:gd name="connsiteY2" fmla="*/ 130629 h 500742"/>
              <a:gd name="connsiteX3" fmla="*/ 859971 w 1333772"/>
              <a:gd name="connsiteY3" fmla="*/ 0 h 500742"/>
              <a:gd name="connsiteX4" fmla="*/ 0 w 1333772"/>
              <a:gd name="connsiteY4" fmla="*/ 489857 h 500742"/>
              <a:gd name="connsiteX0" fmla="*/ 0 w 1333772"/>
              <a:gd name="connsiteY0" fmla="*/ 381000 h 391885"/>
              <a:gd name="connsiteX1" fmla="*/ 881743 w 1333772"/>
              <a:gd name="connsiteY1" fmla="*/ 391885 h 391885"/>
              <a:gd name="connsiteX2" fmla="*/ 1333772 w 1333772"/>
              <a:gd name="connsiteY2" fmla="*/ 21772 h 391885"/>
              <a:gd name="connsiteX3" fmla="*/ 944804 w 1333772"/>
              <a:gd name="connsiteY3" fmla="*/ 0 h 391885"/>
              <a:gd name="connsiteX4" fmla="*/ 0 w 1333772"/>
              <a:gd name="connsiteY4" fmla="*/ 381000 h 391885"/>
              <a:gd name="connsiteX0" fmla="*/ 0 w 1173531"/>
              <a:gd name="connsiteY0" fmla="*/ 381000 h 391885"/>
              <a:gd name="connsiteX1" fmla="*/ 721502 w 1173531"/>
              <a:gd name="connsiteY1" fmla="*/ 391885 h 391885"/>
              <a:gd name="connsiteX2" fmla="*/ 1173531 w 1173531"/>
              <a:gd name="connsiteY2" fmla="*/ 21772 h 391885"/>
              <a:gd name="connsiteX3" fmla="*/ 784563 w 1173531"/>
              <a:gd name="connsiteY3" fmla="*/ 0 h 391885"/>
              <a:gd name="connsiteX4" fmla="*/ 0 w 1173531"/>
              <a:gd name="connsiteY4" fmla="*/ 381000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531" h="391885">
                <a:moveTo>
                  <a:pt x="0" y="381000"/>
                </a:moveTo>
                <a:lnTo>
                  <a:pt x="721502" y="391885"/>
                </a:lnTo>
                <a:lnTo>
                  <a:pt x="1173531" y="21772"/>
                </a:lnTo>
                <a:lnTo>
                  <a:pt x="784563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256DE0A-A1A3-A042-93AC-4D3099F0475B}"/>
              </a:ext>
            </a:extLst>
          </p:cNvPr>
          <p:cNvSpPr/>
          <p:nvPr/>
        </p:nvSpPr>
        <p:spPr>
          <a:xfrm>
            <a:off x="6683829" y="4288971"/>
            <a:ext cx="751112" cy="718457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9509C-E7D0-534E-BE1F-0D3BEE3D584B}"/>
              </a:ext>
            </a:extLst>
          </p:cNvPr>
          <p:cNvSpPr txBox="1"/>
          <p:nvPr/>
        </p:nvSpPr>
        <p:spPr>
          <a:xfrm>
            <a:off x="6368143" y="2990511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A67C6-8BED-8346-80DB-33BE38457D6A}"/>
              </a:ext>
            </a:extLst>
          </p:cNvPr>
          <p:cNvSpPr txBox="1"/>
          <p:nvPr/>
        </p:nvSpPr>
        <p:spPr>
          <a:xfrm>
            <a:off x="6368142" y="5124111"/>
            <a:ext cx="154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Scaled orthographic</a:t>
            </a:r>
          </a:p>
        </p:txBody>
      </p:sp>
    </p:spTree>
    <p:extLst>
      <p:ext uri="{BB962C8B-B14F-4D97-AF65-F5344CB8AC3E}">
        <p14:creationId xmlns:p14="http://schemas.microsoft.com/office/powerpoint/2010/main" val="37909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Depth Map from Normal Map</a:t>
            </a:r>
            <a:endParaRPr lang="en-US" sz="1266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We now have a surface normal, but how do we get depth?</a:t>
            </a:r>
            <a:endParaRPr lang="en-US" sz="1266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89E897AC-E80C-E64A-8CF9-0A49B3B33F84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8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sp>
        <p:nvSpPr>
          <p:cNvPr id="30724" name="AutoShape 4"/>
          <p:cNvSpPr>
            <a:spLocks/>
          </p:cNvSpPr>
          <p:nvPr/>
        </p:nvSpPr>
        <p:spPr bwMode="auto">
          <a:xfrm>
            <a:off x="3623221" y="2528218"/>
            <a:ext cx="1199927" cy="15972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0" y="0"/>
                </a:moveTo>
                <a:lnTo>
                  <a:pt x="1800" y="982"/>
                </a:lnTo>
                <a:lnTo>
                  <a:pt x="1800" y="1964"/>
                </a:lnTo>
                <a:lnTo>
                  <a:pt x="1200" y="2945"/>
                </a:lnTo>
                <a:lnTo>
                  <a:pt x="900" y="3927"/>
                </a:lnTo>
                <a:lnTo>
                  <a:pt x="900" y="5891"/>
                </a:lnTo>
                <a:lnTo>
                  <a:pt x="0" y="8836"/>
                </a:lnTo>
                <a:lnTo>
                  <a:pt x="0" y="10800"/>
                </a:lnTo>
                <a:lnTo>
                  <a:pt x="300" y="11782"/>
                </a:lnTo>
                <a:lnTo>
                  <a:pt x="300" y="12764"/>
                </a:lnTo>
                <a:lnTo>
                  <a:pt x="600" y="13745"/>
                </a:lnTo>
                <a:lnTo>
                  <a:pt x="600" y="14727"/>
                </a:lnTo>
                <a:lnTo>
                  <a:pt x="900" y="15709"/>
                </a:lnTo>
                <a:lnTo>
                  <a:pt x="900" y="16691"/>
                </a:lnTo>
                <a:lnTo>
                  <a:pt x="1500" y="18655"/>
                </a:lnTo>
                <a:lnTo>
                  <a:pt x="21300" y="21600"/>
                </a:lnTo>
                <a:lnTo>
                  <a:pt x="20100" y="19636"/>
                </a:lnTo>
                <a:lnTo>
                  <a:pt x="19800" y="18655"/>
                </a:lnTo>
                <a:lnTo>
                  <a:pt x="19500" y="17182"/>
                </a:lnTo>
                <a:lnTo>
                  <a:pt x="18600" y="14236"/>
                </a:lnTo>
                <a:lnTo>
                  <a:pt x="18600" y="9818"/>
                </a:lnTo>
                <a:lnTo>
                  <a:pt x="19200" y="8836"/>
                </a:lnTo>
                <a:lnTo>
                  <a:pt x="19200" y="7855"/>
                </a:lnTo>
                <a:lnTo>
                  <a:pt x="19500" y="6873"/>
                </a:lnTo>
                <a:lnTo>
                  <a:pt x="20100" y="6382"/>
                </a:lnTo>
                <a:lnTo>
                  <a:pt x="20100" y="5400"/>
                </a:lnTo>
                <a:lnTo>
                  <a:pt x="20700" y="4418"/>
                </a:lnTo>
                <a:lnTo>
                  <a:pt x="21300" y="3927"/>
                </a:lnTo>
                <a:lnTo>
                  <a:pt x="21600" y="2945"/>
                </a:lnTo>
                <a:lnTo>
                  <a:pt x="2100" y="0"/>
                </a:lnTo>
              </a:path>
            </a:pathLst>
          </a:custGeom>
          <a:gradFill rotWithShape="0">
            <a:gsLst>
              <a:gs pos="0">
                <a:srgbClr val="434343"/>
              </a:gs>
              <a:gs pos="100000">
                <a:srgbClr val="DDDDDD"/>
              </a:gs>
            </a:gsLst>
            <a:lin ang="1890000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293814" y="3289474"/>
            <a:ext cx="1795983" cy="1771426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616274" y="5041926"/>
            <a:ext cx="677540" cy="667494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27" name="AutoShape 7"/>
          <p:cNvSpPr>
            <a:spLocks/>
          </p:cNvSpPr>
          <p:nvPr/>
        </p:nvSpPr>
        <p:spPr bwMode="auto">
          <a:xfrm>
            <a:off x="1259086" y="4717107"/>
            <a:ext cx="1218902" cy="2000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4194"/>
                </a:moveTo>
                <a:lnTo>
                  <a:pt x="21600" y="21600"/>
                </a:lnTo>
                <a:lnTo>
                  <a:pt x="21600" y="7097"/>
                </a:lnTo>
                <a:lnTo>
                  <a:pt x="0" y="0"/>
                </a:lnTo>
                <a:lnTo>
                  <a:pt x="0" y="14194"/>
                </a:lnTo>
              </a:path>
            </a:pathLst>
          </a:custGeom>
          <a:solidFill>
            <a:srgbClr val="FEBF02"/>
          </a:solidFill>
          <a:ln w="12700" cap="rnd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973336" y="5709420"/>
            <a:ext cx="642938" cy="628426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>
            <a:off x="1587252" y="5677049"/>
            <a:ext cx="58043" cy="6362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720000">
            <a:off x="815951" y="6304359"/>
            <a:ext cx="210964" cy="236637"/>
          </a:xfrm>
          <a:custGeom>
            <a:avLst/>
            <a:gdLst>
              <a:gd name="T0" fmla="*/ 10800 w 21600"/>
              <a:gd name="T1" fmla="+- 0 10800 1"/>
              <a:gd name="T2" fmla="*/ 10800 h 21599"/>
              <a:gd name="T3" fmla="*/ 10800 w 21600"/>
              <a:gd name="T4" fmla="+- 0 10800 1"/>
              <a:gd name="T5" fmla="*/ 10800 h 21599"/>
              <a:gd name="T6" fmla="*/ 10800 w 21600"/>
              <a:gd name="T7" fmla="+- 0 10800 1"/>
              <a:gd name="T8" fmla="*/ 10800 h 21599"/>
              <a:gd name="T9" fmla="*/ 10800 w 21600"/>
              <a:gd name="T10" fmla="+- 0 10800 1"/>
              <a:gd name="T11" fmla="*/ 10800 h 2159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99">
                <a:moveTo>
                  <a:pt x="0" y="0"/>
                </a:moveTo>
                <a:cubicBezTo>
                  <a:pt x="48" y="0"/>
                  <a:pt x="95" y="-1"/>
                  <a:pt x="144" y="0"/>
                </a:cubicBezTo>
                <a:cubicBezTo>
                  <a:pt x="11993" y="0"/>
                  <a:pt x="21600" y="9670"/>
                  <a:pt x="21600" y="21599"/>
                </a:cubicBez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616149" y="6123533"/>
            <a:ext cx="303609" cy="55029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19740000">
            <a:off x="894086" y="6308824"/>
            <a:ext cx="99342" cy="19868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974828" y="2937868"/>
            <a:ext cx="457646" cy="551408"/>
            <a:chOff x="-1" y="0"/>
            <a:chExt cx="650241" cy="785707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569356" y="695049"/>
              <a:ext cx="80884" cy="9065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-1" y="0"/>
              <a:ext cx="80883" cy="9065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3740423" y="2938984"/>
            <a:ext cx="762372" cy="503411"/>
            <a:chOff x="0" y="-1"/>
            <a:chExt cx="1083734" cy="715717"/>
          </a:xfrm>
        </p:grpSpPr>
        <p:grpSp>
          <p:nvGrpSpPr>
            <p:cNvPr id="52257" name="Group 17"/>
            <p:cNvGrpSpPr>
              <a:grpSpLocks/>
            </p:cNvGrpSpPr>
            <p:nvPr/>
          </p:nvGrpSpPr>
          <p:grpSpPr bwMode="auto">
            <a:xfrm>
              <a:off x="483952" y="282477"/>
              <a:ext cx="599782" cy="433239"/>
              <a:chOff x="788" y="254"/>
              <a:chExt cx="599781" cy="433240"/>
            </a:xfrm>
          </p:grpSpPr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788" y="216081"/>
                <a:ext cx="433176" cy="217413"/>
              </a:xfrm>
              <a:prstGeom prst="line">
                <a:avLst/>
              </a:prstGeom>
              <a:noFill/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/>
              <a:lstStyle/>
              <a:p>
                <a:pPr defTabSz="321457">
                  <a:defRPr/>
                </a:pPr>
                <a:endParaRPr lang="en-US" sz="1125"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739" name="Rectangle 19"/>
              <p:cNvSpPr>
                <a:spLocks/>
              </p:cNvSpPr>
              <p:nvPr/>
            </p:nvSpPr>
            <p:spPr bwMode="auto">
              <a:xfrm>
                <a:off x="108685" y="254"/>
                <a:ext cx="491884" cy="377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>
                <a:spAutoFit/>
              </a:bodyPr>
              <a:lstStyle/>
              <a:p>
                <a:pPr defTabSz="642915">
                  <a:spcBef>
                    <a:spcPts val="492"/>
                  </a:spcBef>
                  <a:defRPr/>
                </a:pPr>
                <a:r>
                  <a:rPr lang="en-US" sz="1125" b="1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V</a:t>
                </a:r>
                <a:r>
                  <a:rPr lang="en-US" sz="1125" b="1" baseline="-20000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1</a:t>
                </a:r>
                <a:endParaRPr lang="en-US" sz="1266">
                  <a:ea typeface="ＭＳ Ｐゴシック" charset="0"/>
                  <a:cs typeface="Helvetica Light" charset="0"/>
                </a:endParaRPr>
              </a:p>
            </p:txBody>
          </p:sp>
        </p:grpSp>
        <p:grpSp>
          <p:nvGrpSpPr>
            <p:cNvPr id="52258" name="Group 20"/>
            <p:cNvGrpSpPr>
              <a:grpSpLocks/>
            </p:cNvGrpSpPr>
            <p:nvPr/>
          </p:nvGrpSpPr>
          <p:grpSpPr bwMode="auto">
            <a:xfrm>
              <a:off x="0" y="-1"/>
              <a:ext cx="558528" cy="498305"/>
              <a:chOff x="0" y="-1"/>
              <a:chExt cx="558528" cy="498305"/>
            </a:xfrm>
          </p:grpSpPr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flipH="1" flipV="1">
                <a:off x="376054" y="65064"/>
                <a:ext cx="107897" cy="433240"/>
              </a:xfrm>
              <a:prstGeom prst="line">
                <a:avLst/>
              </a:prstGeom>
              <a:noFill/>
              <a:ln w="254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/>
              <a:lstStyle/>
              <a:p>
                <a:pPr defTabSz="321457">
                  <a:defRPr/>
                </a:pPr>
                <a:endParaRPr lang="en-US" sz="1125"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742" name="Rectangle 22"/>
              <p:cNvSpPr>
                <a:spLocks/>
              </p:cNvSpPr>
              <p:nvPr/>
            </p:nvSpPr>
            <p:spPr bwMode="auto">
              <a:xfrm>
                <a:off x="0" y="-1"/>
                <a:ext cx="558528" cy="377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>
                <a:spAutoFit/>
              </a:bodyPr>
              <a:lstStyle/>
              <a:p>
                <a:pPr defTabSz="642915">
                  <a:spcBef>
                    <a:spcPts val="492"/>
                  </a:spcBef>
                  <a:defRPr/>
                </a:pPr>
                <a:r>
                  <a:rPr lang="en-US" sz="1125" b="1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V</a:t>
                </a:r>
                <a:r>
                  <a:rPr lang="en-US" sz="1125" b="1" baseline="-20000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2</a:t>
                </a:r>
                <a:endParaRPr lang="en-US" sz="1266">
                  <a:ea typeface="ＭＳ Ｐゴシック" charset="0"/>
                  <a:cs typeface="Helvetica Light" charset="0"/>
                </a:endParaRPr>
              </a:p>
            </p:txBody>
          </p:sp>
        </p:grpSp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3850928" y="3289474"/>
            <a:ext cx="387326" cy="371497"/>
            <a:chOff x="-1" y="-1"/>
            <a:chExt cx="550899" cy="528391"/>
          </a:xfrm>
        </p:grpSpPr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flipH="1">
              <a:off x="-1" y="-1"/>
              <a:ext cx="325459" cy="325460"/>
            </a:xfrm>
            <a:prstGeom prst="lin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321457">
                <a:defRPr/>
              </a:pPr>
              <a:endParaRPr lang="en-US" sz="1125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5" name="Rectangle 25"/>
            <p:cNvSpPr>
              <a:spLocks/>
            </p:cNvSpPr>
            <p:nvPr/>
          </p:nvSpPr>
          <p:spPr bwMode="auto">
            <a:xfrm>
              <a:off x="58741" y="150823"/>
              <a:ext cx="492157" cy="377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>
              <a:spAutoFit/>
            </a:bodyPr>
            <a:lstStyle/>
            <a:p>
              <a:pPr defTabSz="642915">
                <a:spcBef>
                  <a:spcPts val="492"/>
                </a:spcBef>
                <a:defRPr/>
              </a:pPr>
              <a:r>
                <a:rPr lang="en-US" sz="1125" b="1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</a:t>
              </a:r>
              <a:endParaRPr lang="en-US" sz="1266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pic>
        <p:nvPicPr>
          <p:cNvPr id="30746" name="Picture 26" descr="Editte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00" y="5641330"/>
            <a:ext cx="361652" cy="15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969988" y="5342186"/>
            <a:ext cx="1364010" cy="671959"/>
            <a:chOff x="0" y="0"/>
            <a:chExt cx="1939432" cy="955041"/>
          </a:xfrm>
        </p:grpSpPr>
        <p:sp>
          <p:nvSpPr>
            <p:cNvPr id="30748" name="AutoShape 28"/>
            <p:cNvSpPr>
              <a:spLocks/>
            </p:cNvSpPr>
            <p:nvPr/>
          </p:nvSpPr>
          <p:spPr bwMode="auto">
            <a:xfrm>
              <a:off x="1106206" y="596504"/>
              <a:ext cx="80942" cy="904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30749" name="AutoShape 29"/>
            <p:cNvSpPr>
              <a:spLocks/>
            </p:cNvSpPr>
            <p:nvPr/>
          </p:nvSpPr>
          <p:spPr bwMode="auto">
            <a:xfrm>
              <a:off x="874490" y="236381"/>
              <a:ext cx="80942" cy="904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30750" name="Picture 30" descr="Edittex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55432" cy="214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751" name="Picture 31" descr="Edittex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00" y="740871"/>
              <a:ext cx="955432" cy="21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3" name="AutoShape 33"/>
          <p:cNvSpPr>
            <a:spLocks/>
          </p:cNvSpPr>
          <p:nvPr/>
        </p:nvSpPr>
        <p:spPr bwMode="auto">
          <a:xfrm>
            <a:off x="4048498" y="3278312"/>
            <a:ext cx="56926" cy="6362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3435698" y="3289474"/>
            <a:ext cx="609451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616149" y="6516439"/>
            <a:ext cx="555873" cy="14399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59" name="Rectangle 39"/>
          <p:cNvSpPr>
            <a:spLocks/>
          </p:cNvSpPr>
          <p:nvPr/>
        </p:nvSpPr>
        <p:spPr bwMode="auto">
          <a:xfrm>
            <a:off x="5368974" y="2481817"/>
            <a:ext cx="2541613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Calibri" charset="0"/>
                <a:ea typeface="ＭＳ Ｐゴシック" charset="0"/>
                <a:sym typeface="Calibri" charset="0"/>
              </a:rPr>
              <a:t>Assume a smooth surface</a:t>
            </a:r>
          </a:p>
        </p:txBody>
      </p:sp>
      <p:sp>
        <p:nvSpPr>
          <p:cNvPr id="30760" name="Rectangle 40"/>
          <p:cNvSpPr>
            <a:spLocks/>
          </p:cNvSpPr>
          <p:nvPr/>
        </p:nvSpPr>
        <p:spPr bwMode="auto">
          <a:xfrm>
            <a:off x="2810619" y="5332621"/>
            <a:ext cx="5574796" cy="11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41093" indent="-241093" defTabSz="642915">
              <a:spcBef>
                <a:spcPts val="352"/>
              </a:spcBef>
              <a:defRPr/>
            </a:pPr>
            <a:r>
              <a:rPr lang="en-US" sz="2391" dirty="0">
                <a:latin typeface="Calibri" charset="0"/>
                <a:ea typeface="ＭＳ Ｐゴシック" charset="0"/>
                <a:sym typeface="Calibri" charset="0"/>
              </a:rPr>
              <a:t>Get a similar equation for </a:t>
            </a:r>
            <a:r>
              <a:rPr lang="en-US" sz="2391" b="1" dirty="0">
                <a:latin typeface="Calibri" charset="0"/>
                <a:ea typeface="ＭＳ Ｐゴシック" charset="0"/>
                <a:sym typeface="Calibri" charset="0"/>
              </a:rPr>
              <a:t>V</a:t>
            </a:r>
            <a:r>
              <a:rPr lang="en-US" sz="2391" b="1" baseline="-19000" dirty="0">
                <a:latin typeface="Calibri" charset="0"/>
                <a:ea typeface="ＭＳ Ｐゴシック" charset="0"/>
                <a:sym typeface="Calibri" charset="0"/>
              </a:rPr>
              <a:t>2</a:t>
            </a:r>
          </a:p>
          <a:p>
            <a:pPr marL="602732" lvl="1" indent="-281275" defTabSz="642915">
              <a:spcBef>
                <a:spcPts val="281"/>
              </a:spcBef>
              <a:buSzPct val="100000"/>
              <a:buFontTx/>
              <a:buChar char="•"/>
              <a:defRPr/>
            </a:pPr>
            <a:r>
              <a:rPr lang="en-US" sz="1969" dirty="0">
                <a:latin typeface="Calibri" charset="0"/>
                <a:ea typeface="ＭＳ Ｐゴシック" charset="0"/>
                <a:sym typeface="Calibri" charset="0"/>
              </a:rPr>
              <a:t>Each normal gives us two linear constraints on z</a:t>
            </a:r>
          </a:p>
          <a:p>
            <a:pPr marL="602732" lvl="1" indent="-281275" defTabSz="642915">
              <a:spcBef>
                <a:spcPts val="281"/>
              </a:spcBef>
              <a:buSzPct val="100000"/>
              <a:buFontTx/>
              <a:buChar char="•"/>
              <a:defRPr/>
            </a:pPr>
            <a:r>
              <a:rPr lang="en-US" sz="1969" dirty="0">
                <a:latin typeface="Calibri" charset="0"/>
                <a:ea typeface="ＭＳ Ｐゴシック" charset="0"/>
                <a:sym typeface="Calibri" charset="0"/>
              </a:rPr>
              <a:t>compute z values by solving a matrix equation</a:t>
            </a:r>
            <a:endParaRPr lang="en-US" sz="1266" dirty="0">
              <a:ea typeface="ＭＳ Ｐゴシック" charset="0"/>
              <a:cs typeface="Helvetica Ligh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067DC-124F-B742-AD1F-B460DC63E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880" y="3181424"/>
            <a:ext cx="1030200" cy="206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08E1-738E-D742-A4AD-21FCBDABA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828" y="4208597"/>
            <a:ext cx="1632273" cy="1962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9A6416-A0C4-2249-AFCF-7DD6DE3B2C87}"/>
              </a:ext>
            </a:extLst>
          </p:cNvPr>
          <p:cNvCxnSpPr>
            <a:stCxn id="4" idx="0"/>
            <a:endCxn id="30734" idx="0"/>
          </p:cNvCxnSpPr>
          <p:nvPr/>
        </p:nvCxnSpPr>
        <p:spPr>
          <a:xfrm flipV="1">
            <a:off x="4004965" y="3460569"/>
            <a:ext cx="399044" cy="748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6AE1CE-EDD5-084B-9F02-9339A6CAB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999" y="2709127"/>
            <a:ext cx="1743877" cy="20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60DE2-630E-AC47-A67D-4660CEFE4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1794" y="3202270"/>
            <a:ext cx="4089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0E107-1ABA-5648-BBCC-6412E87FF2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956" y="4278219"/>
            <a:ext cx="3619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0760220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Determining Light Directions</a:t>
            </a:r>
            <a:endParaRPr lang="en-US" sz="1266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5AFB2A3D-5DCF-4C48-8A53-195AE0F01CF0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9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1747" name="Picture 3" descr="spec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78" y="2386459"/>
            <a:ext cx="6363519" cy="171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531" y="1251273"/>
            <a:ext cx="8229823" cy="5258469"/>
          </a:xfrm>
        </p:spPr>
        <p:txBody>
          <a:bodyPr/>
          <a:lstStyle/>
          <a:p>
            <a:pPr eaLnBrk="1">
              <a:defRPr/>
            </a:pPr>
            <a:r>
              <a:rPr lang="en-US"/>
              <a:t>Trick: Place a mirror ball in the scene.</a:t>
            </a:r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r>
              <a:rPr lang="en-US"/>
              <a:t>The location of the highlight is determined by the light source direction.</a:t>
            </a:r>
            <a:endParaRPr lang="en-US" sz="1266"/>
          </a:p>
        </p:txBody>
      </p:sp>
    </p:spTree>
    <p:extLst>
      <p:ext uri="{BB962C8B-B14F-4D97-AF65-F5344CB8AC3E}">
        <p14:creationId xmlns:p14="http://schemas.microsoft.com/office/powerpoint/2010/main" val="33370701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Words>964</Words>
  <Application>Microsoft Macintosh PowerPoint</Application>
  <PresentationFormat>On-screen Show (4:3)</PresentationFormat>
  <Paragraphs>254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游ゴシック</vt:lpstr>
      <vt:lpstr>Arial</vt:lpstr>
      <vt:lpstr>Calibri</vt:lpstr>
      <vt:lpstr>Calibri Light</vt:lpstr>
      <vt:lpstr>Cambria Math</vt:lpstr>
      <vt:lpstr>Helvetica</vt:lpstr>
      <vt:lpstr>Helvetica Light</vt:lpstr>
      <vt:lpstr>Office Theme</vt:lpstr>
      <vt:lpstr>Photometric stereo</vt:lpstr>
      <vt:lpstr>Multiple Images: Photometric Stereo</vt:lpstr>
      <vt:lpstr>Photometric stereo</vt:lpstr>
      <vt:lpstr>Multiple pixels: matrix form</vt:lpstr>
      <vt:lpstr>Normal equations</vt:lpstr>
      <vt:lpstr>Estimating depth from normals</vt:lpstr>
      <vt:lpstr>Brief detour: Orthographic projection</vt:lpstr>
      <vt:lpstr>Depth Map from Normal Map</vt:lpstr>
      <vt:lpstr>Determining Light Directions</vt:lpstr>
      <vt:lpstr>Determining Light Directions</vt:lpstr>
      <vt:lpstr>Determining Light Directions</vt:lpstr>
      <vt:lpstr>Determining Light Directions</vt:lpstr>
      <vt:lpstr>Photometric Stereo</vt:lpstr>
      <vt:lpstr>Results</vt:lpstr>
      <vt:lpstr>Results</vt:lpstr>
      <vt:lpstr>Photometric stereo</vt:lpstr>
      <vt:lpstr>Color Images</vt:lpstr>
      <vt:lpstr>Color Images</vt:lpstr>
      <vt:lpstr>Question</vt:lpstr>
      <vt:lpstr>Questions?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</vt:lpstr>
      <vt:lpstr>Unknown Lighting: Ambiguities</vt:lpstr>
      <vt:lpstr>Photometric stereo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reconstruction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Images</dc:title>
  <dc:creator>Bharath Hariharan</dc:creator>
  <cp:lastModifiedBy>Bharath Hariharan</cp:lastModifiedBy>
  <cp:revision>14</cp:revision>
  <dcterms:created xsi:type="dcterms:W3CDTF">2018-04-06T21:35:04Z</dcterms:created>
  <dcterms:modified xsi:type="dcterms:W3CDTF">2018-04-11T14:18:48Z</dcterms:modified>
</cp:coreProperties>
</file>