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78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61" r:id="rId36"/>
    <p:sldId id="262" r:id="rId37"/>
    <p:sldId id="263" r:id="rId38"/>
    <p:sldId id="264" r:id="rId39"/>
    <p:sldId id="283" r:id="rId40"/>
    <p:sldId id="284" r:id="rId41"/>
    <p:sldId id="286" r:id="rId42"/>
    <p:sldId id="285" r:id="rId43"/>
    <p:sldId id="265" r:id="rId44"/>
    <p:sldId id="282" r:id="rId45"/>
    <p:sldId id="279" r:id="rId46"/>
    <p:sldId id="280" r:id="rId47"/>
    <p:sldId id="28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0"/>
  </p:normalViewPr>
  <p:slideViewPr>
    <p:cSldViewPr snapToGrid="0" snapToObjects="1">
      <p:cViewPr varScale="1">
        <p:scale>
          <a:sx n="118" d="100"/>
          <a:sy n="118" d="100"/>
        </p:scale>
        <p:origin x="1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Relationship Id="rId2" Type="http://schemas.openxmlformats.org/officeDocument/2006/relationships/image" Target="../media/image62.wmf"/><Relationship Id="rId3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1" Type="http://schemas.openxmlformats.org/officeDocument/2006/relationships/image" Target="../media/image68.emf"/><Relationship Id="rId2" Type="http://schemas.openxmlformats.org/officeDocument/2006/relationships/image" Target="../media/image6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3D2F3-6DA5-0746-901B-A19B6C317489}" type="datetimeFigureOut">
              <a:rPr lang="en-US" smtClean="0"/>
              <a:t>3/27/18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EDE87-2917-6843-9A60-7CF1A3A8F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8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Relationship Id="rId3" Type="http://schemas.openxmlformats.org/officeDocument/2006/relationships/hyperlink" Target="http://en.wikipedia.org/wiki/Ill-conditioned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3339A-B3E1-449D-9C06-28079B01E39A}" type="slidenum">
              <a:rPr lang="en-US"/>
              <a:pPr/>
              <a:t>30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parameters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52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3339A-B3E1-449D-9C06-28079B01E39A}" type="slidenum">
              <a:rPr lang="en-US"/>
              <a:pPr/>
              <a:t>31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parameters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3339A-B3E1-449D-9C06-28079B01E39A}" type="slidenum">
              <a:rPr lang="en-US"/>
              <a:pPr/>
              <a:t>32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Prove that F is rank 2. 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3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95487-BBD5-47D9-BF54-8A281D155C70}" type="slidenum">
              <a:rPr lang="en-US" altLang="zh-TW"/>
              <a:pPr/>
              <a:t>36</a:t>
            </a:fld>
            <a:endParaRPr lang="en-US" altLang="zh-TW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4466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5852B-4CE7-4A17-918B-93DC3E3FF9CC}" type="slidenum">
              <a:rPr lang="en-US" altLang="zh-TW"/>
              <a:pPr/>
              <a:t>37</a:t>
            </a:fld>
            <a:endParaRPr lang="en-US" altLang="zh-TW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7576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B3F8B5-9DF4-4F6C-8E62-D36114183628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problem is that the resulting  often is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ill-conditioned. In theory,  should have one singular value equal to zero and the rest are non-zero. In practice, however, some of the non-zero singular values can become small relative to the larger ones. If more than eight corresponding points are used to construct , where the coordinates are only approximately correct, there may not be a well-defined singular value which can be identified as approximately zero. Consequently, the solution of the homogeneous linear system of equations may not be sufficiently accurate to be useful.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0727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887BA-C04D-4865-8613-27A296C0B9E6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4314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fld id="{FB7BF4A3-E20B-6E4B-8A37-70C0D2061FF8}" type="slidenum">
              <a:rPr lang="en-US" sz="1300">
                <a:solidFill>
                  <a:schemeClr val="tx1"/>
                </a:solidFill>
                <a:latin typeface="Times New Roman" charset="0"/>
              </a:rPr>
              <a:pPr/>
              <a:t>45</a:t>
            </a:fld>
            <a:endParaRPr lang="en-US" sz="13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73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fld id="{414FE496-F2FB-1247-A1C3-71A9842618A8}" type="slidenum">
              <a:rPr lang="en-US" sz="1300">
                <a:solidFill>
                  <a:schemeClr val="tx1"/>
                </a:solidFill>
                <a:latin typeface="Times New Roman" charset="0"/>
              </a:rPr>
              <a:pPr/>
              <a:t>46</a:t>
            </a:fld>
            <a:endParaRPr lang="en-US" sz="13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1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C823-4D93-494F-8FE6-F27010635E2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9557-F60E-EF49-ABF2-BBEE17DCE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C823-4D93-494F-8FE6-F27010635E2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9557-F60E-EF49-ABF2-BBEE17DCE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C823-4D93-494F-8FE6-F27010635E2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9557-F60E-EF49-ABF2-BBEE17DCE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472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72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C823-4D93-494F-8FE6-F27010635E2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9557-F60E-EF49-ABF2-BBEE17DCE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C823-4D93-494F-8FE6-F27010635E2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9557-F60E-EF49-ABF2-BBEE17DCE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C823-4D93-494F-8FE6-F27010635E2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9557-F60E-EF49-ABF2-BBEE17DCE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C823-4D93-494F-8FE6-F27010635E2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9557-F60E-EF49-ABF2-BBEE17DCE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C823-4D93-494F-8FE6-F27010635E2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9557-F60E-EF49-ABF2-BBEE17DCE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C823-4D93-494F-8FE6-F27010635E2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9557-F60E-EF49-ABF2-BBEE17DCE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C823-4D93-494F-8FE6-F27010635E2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9557-F60E-EF49-ABF2-BBEE17DCE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C823-4D93-494F-8FE6-F27010635E2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9557-F60E-EF49-ABF2-BBEE17DCE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5C823-4D93-494F-8FE6-F27010635E25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09557-F60E-EF49-ABF2-BBEE17DC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8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nielwedge.com/fmatrix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2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4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65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66.e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6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7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68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69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70.emf"/><Relationship Id="rId10" Type="http://schemas.openxmlformats.org/officeDocument/2006/relationships/oleObject" Target="../embeddings/oleObject1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emf"/><Relationship Id="rId3" Type="http://schemas.openxmlformats.org/officeDocument/2006/relationships/image" Target="../media/image7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5" Type="http://schemas.openxmlformats.org/officeDocument/2006/relationships/image" Target="../media/image79.emf"/><Relationship Id="rId6" Type="http://schemas.openxmlformats.org/officeDocument/2006/relationships/image" Target="../media/image80.emf"/><Relationship Id="rId7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hyperlink" Target="http://grail.cs.washington.edu/projects/moscan/" TargetMode="Externa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84.png"/><Relationship Id="rId6" Type="http://schemas.openxmlformats.org/officeDocument/2006/relationships/hyperlink" Target="http://grail.cs.washington.edu/projects/moscan/" TargetMode="External"/><Relationship Id="rId7" Type="http://schemas.openxmlformats.org/officeDocument/2006/relationships/image" Target="../media/image85.wmf"/><Relationship Id="rId8" Type="http://schemas.openxmlformats.org/officeDocument/2006/relationships/image" Target="../media/image8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continued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19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intrinsic parameters K are identity</a:t>
            </a:r>
          </a:p>
          <a:p>
            <a:r>
              <a:rPr lang="en-US" dirty="0" smtClean="0"/>
              <a:t>Assume world coordinate system is centered at 1</a:t>
            </a:r>
            <a:r>
              <a:rPr lang="en-US" baseline="30000" dirty="0" smtClean="0"/>
              <a:t>st</a:t>
            </a:r>
            <a:r>
              <a:rPr lang="en-US" dirty="0" smtClean="0"/>
              <a:t> camera pinhole with Z along viewing direction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463142"/>
            <a:ext cx="36576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3488871"/>
            <a:ext cx="2540000" cy="6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06" y="4505541"/>
            <a:ext cx="7785100" cy="685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392" y="2627857"/>
            <a:ext cx="67691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086600" y="2443840"/>
            <a:ext cx="869950" cy="1115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05750" y="210094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0</a:t>
            </a:r>
            <a:endParaRPr lang="en-US" sz="360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30250" y="4588988"/>
            <a:ext cx="3351892" cy="5735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1342" y="424608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0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0" y="1811778"/>
            <a:ext cx="4495800" cy="685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450" y="3542560"/>
            <a:ext cx="5245100" cy="685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424" y="5323363"/>
            <a:ext cx="45847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536371"/>
            <a:ext cx="7886700" cy="3640592"/>
          </a:xfrm>
        </p:spPr>
        <p:txBody>
          <a:bodyPr/>
          <a:lstStyle/>
          <a:p>
            <a:r>
              <a:rPr lang="en-US" dirty="0" smtClean="0"/>
              <a:t>Can we write this as matrix vector operations?</a:t>
            </a:r>
          </a:p>
          <a:p>
            <a:r>
              <a:rPr lang="en-US" dirty="0" smtClean="0"/>
              <a:t>Cross product can be written as a matrix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1690689"/>
            <a:ext cx="4140200" cy="685800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171" y="3632855"/>
            <a:ext cx="4528457" cy="144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514" y="5240360"/>
            <a:ext cx="2590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5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536371"/>
            <a:ext cx="7886700" cy="3640592"/>
          </a:xfrm>
        </p:spPr>
        <p:txBody>
          <a:bodyPr/>
          <a:lstStyle/>
          <a:p>
            <a:r>
              <a:rPr lang="en-US" dirty="0" smtClean="0"/>
              <a:t>Can we write this as matrix vector operations?</a:t>
            </a:r>
          </a:p>
          <a:p>
            <a:r>
              <a:rPr lang="en-US" dirty="0" smtClean="0"/>
              <a:t>Dot product can be written as a vector-vector times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581141"/>
            <a:ext cx="41402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678899"/>
            <a:ext cx="2286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536371"/>
            <a:ext cx="7886700" cy="3640592"/>
          </a:xfrm>
        </p:spPr>
        <p:txBody>
          <a:bodyPr/>
          <a:lstStyle/>
          <a:p>
            <a:r>
              <a:rPr lang="en-US" dirty="0" smtClean="0"/>
              <a:t>Can we write this as matrix vector operations?</a:t>
            </a:r>
          </a:p>
          <a:p>
            <a:r>
              <a:rPr lang="en-US" dirty="0" smtClean="0"/>
              <a:t>Dot product can be written as a vector-vector times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581141"/>
            <a:ext cx="41402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678899"/>
            <a:ext cx="2286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3799114" y="1785257"/>
            <a:ext cx="1164771" cy="2144486"/>
          </a:xfrm>
          <a:custGeom>
            <a:avLst/>
            <a:gdLst>
              <a:gd name="connsiteX0" fmla="*/ 424543 w 1153886"/>
              <a:gd name="connsiteY0" fmla="*/ 2155372 h 2155372"/>
              <a:gd name="connsiteX1" fmla="*/ 457200 w 1153886"/>
              <a:gd name="connsiteY1" fmla="*/ 1240972 h 2155372"/>
              <a:gd name="connsiteX2" fmla="*/ 10886 w 1153886"/>
              <a:gd name="connsiteY2" fmla="*/ 816429 h 2155372"/>
              <a:gd name="connsiteX3" fmla="*/ 0 w 1153886"/>
              <a:gd name="connsiteY3" fmla="*/ 0 h 2155372"/>
              <a:gd name="connsiteX4" fmla="*/ 1153886 w 1153886"/>
              <a:gd name="connsiteY4" fmla="*/ 0 h 2155372"/>
              <a:gd name="connsiteX5" fmla="*/ 1121229 w 1153886"/>
              <a:gd name="connsiteY5" fmla="*/ 838200 h 2155372"/>
              <a:gd name="connsiteX6" fmla="*/ 707572 w 1153886"/>
              <a:gd name="connsiteY6" fmla="*/ 1219200 h 2155372"/>
              <a:gd name="connsiteX7" fmla="*/ 783772 w 1153886"/>
              <a:gd name="connsiteY7" fmla="*/ 2144486 h 2155372"/>
              <a:gd name="connsiteX8" fmla="*/ 424543 w 1153886"/>
              <a:gd name="connsiteY8" fmla="*/ 2155372 h 2155372"/>
              <a:gd name="connsiteX0" fmla="*/ 424543 w 1164771"/>
              <a:gd name="connsiteY0" fmla="*/ 2155372 h 2155372"/>
              <a:gd name="connsiteX1" fmla="*/ 457200 w 1164771"/>
              <a:gd name="connsiteY1" fmla="*/ 1240972 h 2155372"/>
              <a:gd name="connsiteX2" fmla="*/ 10886 w 1164771"/>
              <a:gd name="connsiteY2" fmla="*/ 816429 h 2155372"/>
              <a:gd name="connsiteX3" fmla="*/ 0 w 1164771"/>
              <a:gd name="connsiteY3" fmla="*/ 0 h 2155372"/>
              <a:gd name="connsiteX4" fmla="*/ 1153886 w 1164771"/>
              <a:gd name="connsiteY4" fmla="*/ 0 h 2155372"/>
              <a:gd name="connsiteX5" fmla="*/ 1164771 w 1164771"/>
              <a:gd name="connsiteY5" fmla="*/ 838200 h 2155372"/>
              <a:gd name="connsiteX6" fmla="*/ 707572 w 1164771"/>
              <a:gd name="connsiteY6" fmla="*/ 1219200 h 2155372"/>
              <a:gd name="connsiteX7" fmla="*/ 783772 w 1164771"/>
              <a:gd name="connsiteY7" fmla="*/ 2144486 h 2155372"/>
              <a:gd name="connsiteX8" fmla="*/ 424543 w 1164771"/>
              <a:gd name="connsiteY8" fmla="*/ 2155372 h 2155372"/>
              <a:gd name="connsiteX0" fmla="*/ 424543 w 1164771"/>
              <a:gd name="connsiteY0" fmla="*/ 2155372 h 2155372"/>
              <a:gd name="connsiteX1" fmla="*/ 457200 w 1164771"/>
              <a:gd name="connsiteY1" fmla="*/ 1240972 h 2155372"/>
              <a:gd name="connsiteX2" fmla="*/ 10886 w 1164771"/>
              <a:gd name="connsiteY2" fmla="*/ 816429 h 2155372"/>
              <a:gd name="connsiteX3" fmla="*/ 0 w 1164771"/>
              <a:gd name="connsiteY3" fmla="*/ 0 h 2155372"/>
              <a:gd name="connsiteX4" fmla="*/ 1153886 w 1164771"/>
              <a:gd name="connsiteY4" fmla="*/ 0 h 2155372"/>
              <a:gd name="connsiteX5" fmla="*/ 1164771 w 1164771"/>
              <a:gd name="connsiteY5" fmla="*/ 838200 h 2155372"/>
              <a:gd name="connsiteX6" fmla="*/ 772886 w 1164771"/>
              <a:gd name="connsiteY6" fmla="*/ 1230086 h 2155372"/>
              <a:gd name="connsiteX7" fmla="*/ 783772 w 1164771"/>
              <a:gd name="connsiteY7" fmla="*/ 2144486 h 2155372"/>
              <a:gd name="connsiteX8" fmla="*/ 424543 w 1164771"/>
              <a:gd name="connsiteY8" fmla="*/ 2155372 h 2155372"/>
              <a:gd name="connsiteX0" fmla="*/ 424543 w 1164771"/>
              <a:gd name="connsiteY0" fmla="*/ 2155372 h 2155372"/>
              <a:gd name="connsiteX1" fmla="*/ 424543 w 1164771"/>
              <a:gd name="connsiteY1" fmla="*/ 1230087 h 2155372"/>
              <a:gd name="connsiteX2" fmla="*/ 10886 w 1164771"/>
              <a:gd name="connsiteY2" fmla="*/ 816429 h 2155372"/>
              <a:gd name="connsiteX3" fmla="*/ 0 w 1164771"/>
              <a:gd name="connsiteY3" fmla="*/ 0 h 2155372"/>
              <a:gd name="connsiteX4" fmla="*/ 1153886 w 1164771"/>
              <a:gd name="connsiteY4" fmla="*/ 0 h 2155372"/>
              <a:gd name="connsiteX5" fmla="*/ 1164771 w 1164771"/>
              <a:gd name="connsiteY5" fmla="*/ 838200 h 2155372"/>
              <a:gd name="connsiteX6" fmla="*/ 772886 w 1164771"/>
              <a:gd name="connsiteY6" fmla="*/ 1230086 h 2155372"/>
              <a:gd name="connsiteX7" fmla="*/ 783772 w 1164771"/>
              <a:gd name="connsiteY7" fmla="*/ 2144486 h 2155372"/>
              <a:gd name="connsiteX8" fmla="*/ 424543 w 1164771"/>
              <a:gd name="connsiteY8" fmla="*/ 2155372 h 2155372"/>
              <a:gd name="connsiteX0" fmla="*/ 435428 w 1164771"/>
              <a:gd name="connsiteY0" fmla="*/ 2111829 h 2144486"/>
              <a:gd name="connsiteX1" fmla="*/ 424543 w 1164771"/>
              <a:gd name="connsiteY1" fmla="*/ 1230087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35428 w 1164771"/>
              <a:gd name="connsiteY8" fmla="*/ 2111829 h 2144486"/>
              <a:gd name="connsiteX0" fmla="*/ 435428 w 1164771"/>
              <a:gd name="connsiteY0" fmla="*/ 2177143 h 2177143"/>
              <a:gd name="connsiteX1" fmla="*/ 424543 w 1164771"/>
              <a:gd name="connsiteY1" fmla="*/ 1230087 h 2177143"/>
              <a:gd name="connsiteX2" fmla="*/ 10886 w 1164771"/>
              <a:gd name="connsiteY2" fmla="*/ 816429 h 2177143"/>
              <a:gd name="connsiteX3" fmla="*/ 0 w 1164771"/>
              <a:gd name="connsiteY3" fmla="*/ 0 h 2177143"/>
              <a:gd name="connsiteX4" fmla="*/ 1153886 w 1164771"/>
              <a:gd name="connsiteY4" fmla="*/ 0 h 2177143"/>
              <a:gd name="connsiteX5" fmla="*/ 1164771 w 1164771"/>
              <a:gd name="connsiteY5" fmla="*/ 838200 h 2177143"/>
              <a:gd name="connsiteX6" fmla="*/ 772886 w 1164771"/>
              <a:gd name="connsiteY6" fmla="*/ 1230086 h 2177143"/>
              <a:gd name="connsiteX7" fmla="*/ 783772 w 1164771"/>
              <a:gd name="connsiteY7" fmla="*/ 2144486 h 2177143"/>
              <a:gd name="connsiteX8" fmla="*/ 435428 w 1164771"/>
              <a:gd name="connsiteY8" fmla="*/ 2177143 h 2177143"/>
              <a:gd name="connsiteX0" fmla="*/ 435428 w 1164771"/>
              <a:gd name="connsiteY0" fmla="*/ 2144486 h 2144486"/>
              <a:gd name="connsiteX1" fmla="*/ 424543 w 1164771"/>
              <a:gd name="connsiteY1" fmla="*/ 1230087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35428 w 1164771"/>
              <a:gd name="connsiteY8" fmla="*/ 2144486 h 2144486"/>
              <a:gd name="connsiteX0" fmla="*/ 402771 w 1164771"/>
              <a:gd name="connsiteY0" fmla="*/ 2144486 h 2144486"/>
              <a:gd name="connsiteX1" fmla="*/ 424543 w 1164771"/>
              <a:gd name="connsiteY1" fmla="*/ 1230087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02771 w 1164771"/>
              <a:gd name="connsiteY8" fmla="*/ 2144486 h 2144486"/>
              <a:gd name="connsiteX0" fmla="*/ 402771 w 1164771"/>
              <a:gd name="connsiteY0" fmla="*/ 2144486 h 2144486"/>
              <a:gd name="connsiteX1" fmla="*/ 391886 w 1164771"/>
              <a:gd name="connsiteY1" fmla="*/ 1240972 h 2144486"/>
              <a:gd name="connsiteX2" fmla="*/ 10886 w 1164771"/>
              <a:gd name="connsiteY2" fmla="*/ 816429 h 2144486"/>
              <a:gd name="connsiteX3" fmla="*/ 0 w 1164771"/>
              <a:gd name="connsiteY3" fmla="*/ 0 h 2144486"/>
              <a:gd name="connsiteX4" fmla="*/ 1153886 w 1164771"/>
              <a:gd name="connsiteY4" fmla="*/ 0 h 2144486"/>
              <a:gd name="connsiteX5" fmla="*/ 1164771 w 1164771"/>
              <a:gd name="connsiteY5" fmla="*/ 838200 h 2144486"/>
              <a:gd name="connsiteX6" fmla="*/ 772886 w 1164771"/>
              <a:gd name="connsiteY6" fmla="*/ 1230086 h 2144486"/>
              <a:gd name="connsiteX7" fmla="*/ 783772 w 1164771"/>
              <a:gd name="connsiteY7" fmla="*/ 2144486 h 2144486"/>
              <a:gd name="connsiteX8" fmla="*/ 402771 w 1164771"/>
              <a:gd name="connsiteY8" fmla="*/ 2144486 h 214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4771" h="2144486">
                <a:moveTo>
                  <a:pt x="402771" y="2144486"/>
                </a:moveTo>
                <a:lnTo>
                  <a:pt x="391886" y="1240972"/>
                </a:lnTo>
                <a:lnTo>
                  <a:pt x="10886" y="816429"/>
                </a:lnTo>
                <a:lnTo>
                  <a:pt x="0" y="0"/>
                </a:lnTo>
                <a:lnTo>
                  <a:pt x="1153886" y="0"/>
                </a:lnTo>
                <a:lnTo>
                  <a:pt x="1164771" y="838200"/>
                </a:lnTo>
                <a:lnTo>
                  <a:pt x="772886" y="1230086"/>
                </a:lnTo>
                <a:lnTo>
                  <a:pt x="783772" y="2144486"/>
                </a:lnTo>
                <a:lnTo>
                  <a:pt x="402771" y="214448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722" y="1953985"/>
            <a:ext cx="38989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372" y="3194957"/>
            <a:ext cx="3149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3265715" y="2460169"/>
            <a:ext cx="1099457" cy="1415143"/>
          </a:xfrm>
          <a:prstGeom prst="up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Callout 3"/>
          <p:cNvSpPr/>
          <p:nvPr/>
        </p:nvSpPr>
        <p:spPr>
          <a:xfrm>
            <a:off x="4746172" y="2460169"/>
            <a:ext cx="1099457" cy="1415143"/>
          </a:xfrm>
          <a:prstGeom prst="upArrow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Callout 2"/>
          <p:cNvSpPr/>
          <p:nvPr/>
        </p:nvSpPr>
        <p:spPr>
          <a:xfrm>
            <a:off x="4365172" y="2960912"/>
            <a:ext cx="381000" cy="1426028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429" y="3102426"/>
            <a:ext cx="31496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2915" y="4376055"/>
            <a:ext cx="1665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Essential matrix</a:t>
            </a:r>
            <a:endParaRPr 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4463142" y="1686548"/>
            <a:ext cx="1850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Homogenous coordinates </a:t>
            </a:r>
            <a:r>
              <a:rPr lang="en-US" smtClean="0"/>
              <a:t>of </a:t>
            </a:r>
            <a:r>
              <a:rPr lang="en-US"/>
              <a:t>p</a:t>
            </a:r>
            <a:r>
              <a:rPr lang="en-US" smtClean="0"/>
              <a:t>oint </a:t>
            </a:r>
            <a:r>
              <a:rPr lang="en-US" dirty="0" smtClean="0"/>
              <a:t>in image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17371" y="1683600"/>
            <a:ext cx="1730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Homogenous coordinates of point </a:t>
            </a:r>
            <a:r>
              <a:rPr lang="en-US" dirty="0" smtClean="0"/>
              <a:t>in image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5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3" grpId="0" animBg="1"/>
      <p:bldP spid="6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 and </a:t>
            </a:r>
            <a:r>
              <a:rPr lang="en-US" dirty="0" err="1" smtClean="0"/>
              <a:t>epipolar</a:t>
            </a:r>
            <a:r>
              <a:rPr lang="en-US" dirty="0" smtClean="0"/>
              <a:t>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08513"/>
            <a:ext cx="7886700" cy="4049487"/>
          </a:xfrm>
        </p:spPr>
        <p:txBody>
          <a:bodyPr>
            <a:normAutofit/>
          </a:bodyPr>
          <a:lstStyle/>
          <a:p>
            <a:r>
              <a:rPr lang="en-US" dirty="0" smtClean="0"/>
              <a:t>Consider a known, fixed pixel in the first image</a:t>
            </a:r>
          </a:p>
          <a:p>
            <a:r>
              <a:rPr lang="en-US" dirty="0" smtClean="0"/>
              <a:t>What constraint does this place on the corresponding pixel?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where</a:t>
            </a:r>
          </a:p>
          <a:p>
            <a:endParaRPr lang="en-US" dirty="0"/>
          </a:p>
          <a:p>
            <a:r>
              <a:rPr lang="en-US" dirty="0" smtClean="0"/>
              <a:t>What kind of equation is this?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1" y="1906701"/>
            <a:ext cx="31496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194" y="4615151"/>
            <a:ext cx="19939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0" y="4615151"/>
            <a:ext cx="2006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 and </a:t>
            </a:r>
            <a:r>
              <a:rPr lang="en-US" dirty="0" err="1" smtClean="0"/>
              <a:t>epipolar</a:t>
            </a:r>
            <a:r>
              <a:rPr lang="en-US" dirty="0" smtClean="0"/>
              <a:t>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08513"/>
            <a:ext cx="7886700" cy="4049487"/>
          </a:xfrm>
        </p:spPr>
        <p:txBody>
          <a:bodyPr>
            <a:normAutofit/>
          </a:bodyPr>
          <a:lstStyle/>
          <a:p>
            <a:r>
              <a:rPr lang="en-US" dirty="0" smtClean="0"/>
              <a:t>Consider a known, fixed pixel in the first image</a:t>
            </a:r>
          </a:p>
          <a:p>
            <a:r>
              <a:rPr lang="en-US" dirty="0" smtClean="0"/>
              <a:t>                                    where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1" y="1906701"/>
            <a:ext cx="31496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1" y="3232666"/>
            <a:ext cx="19939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329" y="3232666"/>
            <a:ext cx="20066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676" y="3918466"/>
            <a:ext cx="3590472" cy="2368584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6215742" y="4245429"/>
            <a:ext cx="2481943" cy="204162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Line!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constraint: 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b="1" dirty="0" smtClean="0"/>
              <a:t>p </a:t>
            </a:r>
            <a:r>
              <a:rPr lang="en-US" dirty="0" smtClean="0"/>
              <a:t>is a pixel in first image and </a:t>
            </a:r>
            <a:r>
              <a:rPr lang="en-US" b="1" dirty="0" smtClean="0"/>
              <a:t>q </a:t>
            </a:r>
            <a:r>
              <a:rPr lang="en-US" dirty="0" smtClean="0"/>
              <a:t>is the corresponding pixel in the second image, then:</a:t>
            </a:r>
            <a:br>
              <a:rPr lang="en-US" dirty="0" smtClean="0"/>
            </a:br>
            <a:r>
              <a:rPr lang="en-US" b="1" dirty="0" err="1" smtClean="0"/>
              <a:t>q</a:t>
            </a:r>
            <a:r>
              <a:rPr lang="en-US" baseline="30000" dirty="0" err="1" smtClean="0"/>
              <a:t>T</a:t>
            </a:r>
            <a:r>
              <a:rPr lang="en-US" dirty="0" err="1" smtClean="0"/>
              <a:t>E</a:t>
            </a:r>
            <a:r>
              <a:rPr lang="en-US" b="1" dirty="0" err="1" smtClean="0"/>
              <a:t>p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E = [</a:t>
            </a:r>
            <a:r>
              <a:rPr lang="en-US" b="1" dirty="0" smtClean="0"/>
              <a:t>t</a:t>
            </a:r>
            <a:r>
              <a:rPr lang="en-US" dirty="0" smtClean="0"/>
              <a:t>]</a:t>
            </a:r>
            <a:r>
              <a:rPr lang="en-US" baseline="-25000" dirty="0" smtClean="0"/>
              <a:t>X</a:t>
            </a:r>
            <a:r>
              <a:rPr lang="en-US" dirty="0" smtClean="0"/>
              <a:t>R</a:t>
            </a:r>
          </a:p>
          <a:p>
            <a:r>
              <a:rPr lang="en-US" dirty="0" smtClean="0"/>
              <a:t>For fixed </a:t>
            </a:r>
            <a:r>
              <a:rPr lang="en-US" b="1" dirty="0" smtClean="0"/>
              <a:t>p</a:t>
            </a:r>
            <a:r>
              <a:rPr lang="en-US" dirty="0" smtClean="0"/>
              <a:t>, </a:t>
            </a:r>
            <a:r>
              <a:rPr lang="en-US" b="1" dirty="0" smtClean="0"/>
              <a:t>q </a:t>
            </a:r>
            <a:r>
              <a:rPr lang="en-US" dirty="0" smtClean="0"/>
              <a:t>must satisfy:</a:t>
            </a:r>
            <a:br>
              <a:rPr lang="en-US" dirty="0" smtClean="0"/>
            </a:br>
            <a:r>
              <a:rPr lang="en-US" b="1" dirty="0" err="1" smtClean="0"/>
              <a:t>q</a:t>
            </a:r>
            <a:r>
              <a:rPr lang="en-US" baseline="30000" dirty="0" err="1"/>
              <a:t>T</a:t>
            </a:r>
            <a:r>
              <a:rPr lang="en-US" b="1" dirty="0" err="1" smtClean="0"/>
              <a:t>l</a:t>
            </a:r>
            <a:r>
              <a:rPr lang="en-US" dirty="0" smtClean="0"/>
              <a:t> = 0, where </a:t>
            </a:r>
            <a:r>
              <a:rPr lang="en-US" b="1" dirty="0" smtClean="0"/>
              <a:t>l </a:t>
            </a:r>
            <a:r>
              <a:rPr lang="en-US" dirty="0" smtClean="0"/>
              <a:t>= E</a:t>
            </a:r>
            <a:r>
              <a:rPr lang="en-US" b="1" dirty="0" smtClean="0"/>
              <a:t>p</a:t>
            </a:r>
          </a:p>
          <a:p>
            <a:r>
              <a:rPr lang="en-US" dirty="0" smtClean="0"/>
              <a:t>For fixed </a:t>
            </a:r>
            <a:r>
              <a:rPr lang="en-US" b="1" dirty="0" smtClean="0"/>
              <a:t>q, p </a:t>
            </a:r>
            <a:r>
              <a:rPr lang="en-US" dirty="0" smtClean="0"/>
              <a:t>must satisfy: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err="1" smtClean="0"/>
              <a:t>l</a:t>
            </a:r>
            <a:r>
              <a:rPr lang="en-US" baseline="30000" dirty="0" err="1" smtClean="0"/>
              <a:t>T</a:t>
            </a:r>
            <a:r>
              <a:rPr lang="en-US" b="1" dirty="0" err="1" smtClean="0"/>
              <a:t>p</a:t>
            </a:r>
            <a:r>
              <a:rPr lang="en-US" b="1" dirty="0" smtClean="0"/>
              <a:t> </a:t>
            </a:r>
            <a:r>
              <a:rPr lang="en-US" dirty="0" smtClean="0"/>
              <a:t>= 0 where </a:t>
            </a:r>
            <a:r>
              <a:rPr lang="en-US" b="1" dirty="0" err="1" smtClean="0"/>
              <a:t>l</a:t>
            </a:r>
            <a:r>
              <a:rPr lang="en-US" baseline="30000" dirty="0" err="1" smtClean="0"/>
              <a:t>T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q</a:t>
            </a:r>
            <a:r>
              <a:rPr lang="en-US" baseline="30000" dirty="0" err="1" smtClean="0"/>
              <a:t>T</a:t>
            </a:r>
            <a:r>
              <a:rPr lang="en-US" dirty="0" err="1" smtClean="0"/>
              <a:t>E</a:t>
            </a:r>
            <a:r>
              <a:rPr lang="en-US" dirty="0" smtClean="0"/>
              <a:t>, or </a:t>
            </a:r>
            <a:r>
              <a:rPr lang="en-US" b="1" dirty="0" smtClean="0"/>
              <a:t>l </a:t>
            </a:r>
            <a:r>
              <a:rPr lang="en-US" dirty="0" smtClean="0"/>
              <a:t>= </a:t>
            </a:r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="1" dirty="0" err="1" smtClean="0"/>
              <a:t>q</a:t>
            </a:r>
            <a:endParaRPr lang="en-US" b="1" dirty="0" smtClean="0"/>
          </a:p>
          <a:p>
            <a:r>
              <a:rPr lang="en-US" dirty="0" smtClean="0"/>
              <a:t>These are </a:t>
            </a:r>
            <a:r>
              <a:rPr lang="en-US" dirty="0" err="1" smtClean="0"/>
              <a:t>epipolar</a:t>
            </a:r>
            <a:r>
              <a:rPr lang="en-US" dirty="0" smtClean="0"/>
              <a:t> lines!</a:t>
            </a:r>
          </a:p>
        </p:txBody>
      </p:sp>
      <p:sp>
        <p:nvSpPr>
          <p:cNvPr id="4" name="Left Arrow Callout 3"/>
          <p:cNvSpPr/>
          <p:nvPr/>
        </p:nvSpPr>
        <p:spPr>
          <a:xfrm>
            <a:off x="3907972" y="4001294"/>
            <a:ext cx="4324350" cy="47897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Epipolar</a:t>
            </a:r>
            <a:r>
              <a:rPr lang="en-US" dirty="0" smtClean="0"/>
              <a:t> line in 2</a:t>
            </a:r>
            <a:r>
              <a:rPr lang="en-US" baseline="30000" dirty="0" smtClean="0"/>
              <a:t>nd</a:t>
            </a: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5" name="Left Arrow Callout 4"/>
          <p:cNvSpPr/>
          <p:nvPr/>
        </p:nvSpPr>
        <p:spPr>
          <a:xfrm>
            <a:off x="5442857" y="4849642"/>
            <a:ext cx="3701143" cy="47897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388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Epipolar</a:t>
            </a:r>
            <a:r>
              <a:rPr lang="en-US" dirty="0" smtClean="0"/>
              <a:t> line in 1</a:t>
            </a:r>
            <a:r>
              <a:rPr lang="en-US" baseline="30000" dirty="0" smtClean="0"/>
              <a:t>st</a:t>
            </a:r>
            <a:r>
              <a:rPr lang="en-US" dirty="0" smtClean="0"/>
              <a:t>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lines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1603829"/>
            <a:ext cx="4370832" cy="3279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66" y="1603829"/>
            <a:ext cx="4268481" cy="30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matrix and </a:t>
            </a:r>
            <a:r>
              <a:rPr lang="en-US" dirty="0" err="1" smtClean="0"/>
              <a:t>epipoles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 = [</a:t>
            </a:r>
            <a:r>
              <a:rPr lang="en-US" b="1" dirty="0" smtClean="0"/>
              <a:t>t</a:t>
            </a:r>
            <a:r>
              <a:rPr lang="en-US" dirty="0" smtClean="0"/>
              <a:t>]</a:t>
            </a:r>
            <a:r>
              <a:rPr lang="en-US" baseline="-25000" dirty="0" smtClean="0"/>
              <a:t>X</a:t>
            </a:r>
            <a:r>
              <a:rPr lang="en-US" dirty="0" smtClean="0"/>
              <a:t>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</a:t>
            </a:r>
            <a:r>
              <a:rPr lang="en-US" b="1" dirty="0" smtClean="0"/>
              <a:t>p </a:t>
            </a:r>
            <a:r>
              <a:rPr lang="en-US" dirty="0" smtClean="0"/>
              <a:t>is an </a:t>
            </a:r>
            <a:r>
              <a:rPr lang="en-US" dirty="0" err="1" smtClean="0"/>
              <a:t>epipolar</a:t>
            </a:r>
            <a:r>
              <a:rPr lang="en-US" dirty="0" smtClean="0"/>
              <a:t> line in 2</a:t>
            </a:r>
            <a:r>
              <a:rPr lang="en-US" baseline="30000" dirty="0" smtClean="0"/>
              <a:t>nd</a:t>
            </a:r>
            <a:r>
              <a:rPr lang="en-US" dirty="0" smtClean="0"/>
              <a:t> image</a:t>
            </a:r>
            <a:endParaRPr lang="en-US" b="1" dirty="0" smtClean="0"/>
          </a:p>
          <a:p>
            <a:r>
              <a:rPr lang="en-US" dirty="0" smtClean="0"/>
              <a:t>All </a:t>
            </a:r>
            <a:r>
              <a:rPr lang="en-US" dirty="0" err="1" smtClean="0"/>
              <a:t>epipolar</a:t>
            </a:r>
            <a:r>
              <a:rPr lang="en-US" dirty="0" smtClean="0"/>
              <a:t> lines in second image pass through c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 is </a:t>
            </a:r>
            <a:r>
              <a:rPr lang="en-US" dirty="0" err="1" smtClean="0"/>
              <a:t>epipole</a:t>
            </a:r>
            <a:r>
              <a:rPr lang="en-US" dirty="0" smtClean="0"/>
              <a:t> in 2</a:t>
            </a:r>
            <a:r>
              <a:rPr lang="en-US" baseline="30000" dirty="0" smtClean="0"/>
              <a:t>nd</a:t>
            </a:r>
            <a:r>
              <a:rPr lang="en-US" dirty="0" smtClean="0"/>
              <a:t> image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43" y="2963875"/>
            <a:ext cx="5600700" cy="55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643" y="2506675"/>
            <a:ext cx="1206500" cy="4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643" y="3560775"/>
            <a:ext cx="298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 = [</a:t>
            </a:r>
            <a:r>
              <a:rPr lang="en-US" b="1" dirty="0" smtClean="0"/>
              <a:t>t</a:t>
            </a:r>
            <a:r>
              <a:rPr lang="en-US" dirty="0" smtClean="0"/>
              <a:t>]</a:t>
            </a:r>
            <a:r>
              <a:rPr lang="en-US" baseline="-25000" dirty="0" smtClean="0"/>
              <a:t>X</a:t>
            </a:r>
            <a:r>
              <a:rPr lang="en-US" dirty="0" smtClean="0"/>
              <a:t>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="1" dirty="0" err="1" smtClean="0"/>
              <a:t>q</a:t>
            </a:r>
            <a:r>
              <a:rPr lang="en-US" b="1" dirty="0" smtClean="0"/>
              <a:t> </a:t>
            </a:r>
            <a:r>
              <a:rPr lang="en-US" dirty="0" smtClean="0"/>
              <a:t>is an </a:t>
            </a:r>
            <a:r>
              <a:rPr lang="en-US" dirty="0" err="1" smtClean="0"/>
              <a:t>epipolar</a:t>
            </a:r>
            <a:r>
              <a:rPr lang="en-US" dirty="0" smtClean="0"/>
              <a:t> line in 1</a:t>
            </a:r>
            <a:r>
              <a:rPr lang="en-US" baseline="30000" dirty="0" smtClean="0"/>
              <a:t>st</a:t>
            </a:r>
            <a:r>
              <a:rPr lang="en-US" dirty="0" smtClean="0"/>
              <a:t>  image</a:t>
            </a:r>
            <a:endParaRPr lang="en-US" b="1" dirty="0" smtClean="0"/>
          </a:p>
          <a:p>
            <a:r>
              <a:rPr lang="en-US" dirty="0" smtClean="0"/>
              <a:t>All </a:t>
            </a:r>
            <a:r>
              <a:rPr lang="en-US" dirty="0" err="1" smtClean="0"/>
              <a:t>epipolar</a:t>
            </a:r>
            <a:r>
              <a:rPr lang="en-US" dirty="0" smtClean="0"/>
              <a:t> lines in first image pass through c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 is the </a:t>
            </a:r>
            <a:r>
              <a:rPr lang="en-US" dirty="0" err="1" smtClean="0"/>
              <a:t>epipole</a:t>
            </a:r>
            <a:r>
              <a:rPr lang="en-US" dirty="0" smtClean="0"/>
              <a:t> in 1</a:t>
            </a:r>
            <a:r>
              <a:rPr lang="en-US" baseline="30000" dirty="0" smtClean="0"/>
              <a:t>st</a:t>
            </a: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matrix and </a:t>
            </a:r>
            <a:r>
              <a:rPr lang="en-US" dirty="0" err="1" smtClean="0"/>
              <a:t>epipoles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43" y="3038035"/>
            <a:ext cx="5740400" cy="52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643" y="2320705"/>
            <a:ext cx="18923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643" y="3753644"/>
            <a:ext cx="2971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intrinsic parameters (K) are identity</a:t>
            </a:r>
          </a:p>
          <a:p>
            <a:r>
              <a:rPr lang="en-US" dirty="0" smtClean="0"/>
              <a:t>For corresponding pixels </a:t>
            </a:r>
            <a:r>
              <a:rPr lang="en-US" b="1" dirty="0" smtClean="0"/>
              <a:t>p</a:t>
            </a:r>
            <a:r>
              <a:rPr lang="en-US" dirty="0" smtClean="0"/>
              <a:t> and </a:t>
            </a:r>
            <a:r>
              <a:rPr lang="en-US" b="1" dirty="0" smtClean="0"/>
              <a:t>q</a:t>
            </a:r>
            <a:r>
              <a:rPr lang="en-US" dirty="0" smtClean="0"/>
              <a:t> </a:t>
            </a:r>
          </a:p>
          <a:p>
            <a:r>
              <a:rPr lang="en-US" b="1" dirty="0" err="1" smtClean="0"/>
              <a:t>q</a:t>
            </a:r>
            <a:r>
              <a:rPr lang="en-US" baseline="30000" dirty="0" err="1" smtClean="0"/>
              <a:t>T</a:t>
            </a:r>
            <a:r>
              <a:rPr lang="en-US" dirty="0" err="1" smtClean="0"/>
              <a:t>E</a:t>
            </a:r>
            <a:r>
              <a:rPr lang="en-US" b="1" dirty="0" err="1" smtClean="0"/>
              <a:t>p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E = [</a:t>
            </a:r>
            <a:r>
              <a:rPr lang="en-US" b="1" dirty="0" smtClean="0"/>
              <a:t>t</a:t>
            </a:r>
            <a:r>
              <a:rPr lang="en-US" dirty="0" smtClean="0"/>
              <a:t>]</a:t>
            </a:r>
            <a:r>
              <a:rPr lang="en-US" baseline="-25000" dirty="0" smtClean="0"/>
              <a:t>X</a:t>
            </a:r>
            <a:r>
              <a:rPr lang="en-US" dirty="0" smtClean="0"/>
              <a:t> R </a:t>
            </a:r>
          </a:p>
          <a:p>
            <a:r>
              <a:rPr lang="en-US" dirty="0" smtClean="0"/>
              <a:t>Given pixel </a:t>
            </a:r>
            <a:r>
              <a:rPr lang="en-US" b="1" dirty="0" smtClean="0"/>
              <a:t>p </a:t>
            </a:r>
            <a:r>
              <a:rPr lang="en-US" dirty="0" smtClean="0"/>
              <a:t>in first image E</a:t>
            </a:r>
            <a:r>
              <a:rPr lang="en-US" b="1" dirty="0" smtClean="0"/>
              <a:t>p </a:t>
            </a:r>
            <a:r>
              <a:rPr lang="en-US" dirty="0" smtClean="0"/>
              <a:t>is corresponding </a:t>
            </a:r>
            <a:r>
              <a:rPr lang="en-US" dirty="0" err="1" smtClean="0"/>
              <a:t>epipolar</a:t>
            </a:r>
            <a:r>
              <a:rPr lang="en-US" dirty="0" smtClean="0"/>
              <a:t> line in the second image</a:t>
            </a:r>
          </a:p>
          <a:p>
            <a:r>
              <a:rPr lang="en-US" dirty="0" smtClean="0"/>
              <a:t>Given pixel </a:t>
            </a:r>
            <a:r>
              <a:rPr lang="en-US" b="1" dirty="0" smtClean="0"/>
              <a:t>q </a:t>
            </a:r>
            <a:r>
              <a:rPr lang="en-US" dirty="0" smtClean="0"/>
              <a:t>in second image, </a:t>
            </a:r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="1" dirty="0" err="1" smtClean="0"/>
              <a:t>q</a:t>
            </a:r>
            <a:r>
              <a:rPr lang="en-US" dirty="0" smtClean="0"/>
              <a:t> is corresponding </a:t>
            </a:r>
            <a:r>
              <a:rPr lang="en-US" dirty="0" err="1" smtClean="0"/>
              <a:t>epipolar</a:t>
            </a:r>
            <a:r>
              <a:rPr lang="en-US" dirty="0" smtClean="0"/>
              <a:t> line in first image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64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assumed that intrinsic parameters K are identity</a:t>
            </a:r>
          </a:p>
          <a:p>
            <a:r>
              <a:rPr lang="en-US" dirty="0" smtClean="0"/>
              <a:t>What if they are not?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4512128"/>
            <a:ext cx="46101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3652157"/>
            <a:ext cx="4610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093" y="2476499"/>
            <a:ext cx="4114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093" y="3249386"/>
            <a:ext cx="42037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matrix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3148011"/>
            <a:ext cx="46609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50" y="2247900"/>
            <a:ext cx="4610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matrix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1690689"/>
            <a:ext cx="48514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108" y="4921252"/>
            <a:ext cx="4025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matrix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343" y="1523092"/>
            <a:ext cx="5555343" cy="23074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967843"/>
            <a:ext cx="6520543" cy="649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50" y="4674756"/>
            <a:ext cx="7645400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464" y="5421882"/>
            <a:ext cx="6261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950029" y="1926771"/>
            <a:ext cx="4996542" cy="2830286"/>
          </a:xfrm>
          <a:custGeom>
            <a:avLst/>
            <a:gdLst>
              <a:gd name="connsiteX0" fmla="*/ 685800 w 4996542"/>
              <a:gd name="connsiteY0" fmla="*/ 76200 h 2906486"/>
              <a:gd name="connsiteX1" fmla="*/ 696685 w 4996542"/>
              <a:gd name="connsiteY1" fmla="*/ 957943 h 2906486"/>
              <a:gd name="connsiteX2" fmla="*/ 2035628 w 4996542"/>
              <a:gd name="connsiteY2" fmla="*/ 957943 h 2906486"/>
              <a:gd name="connsiteX3" fmla="*/ 2035628 w 4996542"/>
              <a:gd name="connsiteY3" fmla="*/ 2002972 h 2906486"/>
              <a:gd name="connsiteX4" fmla="*/ 0 w 4996542"/>
              <a:gd name="connsiteY4" fmla="*/ 2002972 h 2906486"/>
              <a:gd name="connsiteX5" fmla="*/ 0 w 4996542"/>
              <a:gd name="connsiteY5" fmla="*/ 2895600 h 2906486"/>
              <a:gd name="connsiteX6" fmla="*/ 4996542 w 4996542"/>
              <a:gd name="connsiteY6" fmla="*/ 2906486 h 2906486"/>
              <a:gd name="connsiteX7" fmla="*/ 4996542 w 4996542"/>
              <a:gd name="connsiteY7" fmla="*/ 2024743 h 2906486"/>
              <a:gd name="connsiteX8" fmla="*/ 2405742 w 4996542"/>
              <a:gd name="connsiteY8" fmla="*/ 2013858 h 2906486"/>
              <a:gd name="connsiteX9" fmla="*/ 2394857 w 4996542"/>
              <a:gd name="connsiteY9" fmla="*/ 936172 h 2906486"/>
              <a:gd name="connsiteX10" fmla="*/ 3603171 w 4996542"/>
              <a:gd name="connsiteY10" fmla="*/ 936172 h 2906486"/>
              <a:gd name="connsiteX11" fmla="*/ 3733800 w 4996542"/>
              <a:gd name="connsiteY11" fmla="*/ 0 h 2906486"/>
              <a:gd name="connsiteX12" fmla="*/ 685800 w 4996542"/>
              <a:gd name="connsiteY12" fmla="*/ 76200 h 2906486"/>
              <a:gd name="connsiteX0" fmla="*/ 685800 w 4996542"/>
              <a:gd name="connsiteY0" fmla="*/ 76200 h 2906486"/>
              <a:gd name="connsiteX1" fmla="*/ 696685 w 4996542"/>
              <a:gd name="connsiteY1" fmla="*/ 957943 h 2906486"/>
              <a:gd name="connsiteX2" fmla="*/ 2035628 w 4996542"/>
              <a:gd name="connsiteY2" fmla="*/ 957943 h 2906486"/>
              <a:gd name="connsiteX3" fmla="*/ 2035628 w 4996542"/>
              <a:gd name="connsiteY3" fmla="*/ 2002972 h 2906486"/>
              <a:gd name="connsiteX4" fmla="*/ 0 w 4996542"/>
              <a:gd name="connsiteY4" fmla="*/ 2002972 h 2906486"/>
              <a:gd name="connsiteX5" fmla="*/ 0 w 4996542"/>
              <a:gd name="connsiteY5" fmla="*/ 2895600 h 2906486"/>
              <a:gd name="connsiteX6" fmla="*/ 4996542 w 4996542"/>
              <a:gd name="connsiteY6" fmla="*/ 2906486 h 2906486"/>
              <a:gd name="connsiteX7" fmla="*/ 4996542 w 4996542"/>
              <a:gd name="connsiteY7" fmla="*/ 2024743 h 2906486"/>
              <a:gd name="connsiteX8" fmla="*/ 2405742 w 4996542"/>
              <a:gd name="connsiteY8" fmla="*/ 2013858 h 2906486"/>
              <a:gd name="connsiteX9" fmla="*/ 2394857 w 4996542"/>
              <a:gd name="connsiteY9" fmla="*/ 936172 h 2906486"/>
              <a:gd name="connsiteX10" fmla="*/ 3722914 w 4996542"/>
              <a:gd name="connsiteY10" fmla="*/ 936172 h 2906486"/>
              <a:gd name="connsiteX11" fmla="*/ 3733800 w 4996542"/>
              <a:gd name="connsiteY11" fmla="*/ 0 h 2906486"/>
              <a:gd name="connsiteX12" fmla="*/ 685800 w 4996542"/>
              <a:gd name="connsiteY12" fmla="*/ 76200 h 2906486"/>
              <a:gd name="connsiteX0" fmla="*/ 685800 w 4996542"/>
              <a:gd name="connsiteY0" fmla="*/ 0 h 2830286"/>
              <a:gd name="connsiteX1" fmla="*/ 696685 w 4996542"/>
              <a:gd name="connsiteY1" fmla="*/ 881743 h 2830286"/>
              <a:gd name="connsiteX2" fmla="*/ 2035628 w 4996542"/>
              <a:gd name="connsiteY2" fmla="*/ 881743 h 2830286"/>
              <a:gd name="connsiteX3" fmla="*/ 2035628 w 4996542"/>
              <a:gd name="connsiteY3" fmla="*/ 1926772 h 2830286"/>
              <a:gd name="connsiteX4" fmla="*/ 0 w 4996542"/>
              <a:gd name="connsiteY4" fmla="*/ 1926772 h 2830286"/>
              <a:gd name="connsiteX5" fmla="*/ 0 w 4996542"/>
              <a:gd name="connsiteY5" fmla="*/ 2819400 h 2830286"/>
              <a:gd name="connsiteX6" fmla="*/ 4996542 w 4996542"/>
              <a:gd name="connsiteY6" fmla="*/ 2830286 h 2830286"/>
              <a:gd name="connsiteX7" fmla="*/ 4996542 w 4996542"/>
              <a:gd name="connsiteY7" fmla="*/ 1948543 h 2830286"/>
              <a:gd name="connsiteX8" fmla="*/ 2405742 w 4996542"/>
              <a:gd name="connsiteY8" fmla="*/ 1937658 h 2830286"/>
              <a:gd name="connsiteX9" fmla="*/ 2394857 w 4996542"/>
              <a:gd name="connsiteY9" fmla="*/ 859972 h 2830286"/>
              <a:gd name="connsiteX10" fmla="*/ 3722914 w 4996542"/>
              <a:gd name="connsiteY10" fmla="*/ 859972 h 2830286"/>
              <a:gd name="connsiteX11" fmla="*/ 3733800 w 4996542"/>
              <a:gd name="connsiteY11" fmla="*/ 21772 h 2830286"/>
              <a:gd name="connsiteX12" fmla="*/ 685800 w 4996542"/>
              <a:gd name="connsiteY12" fmla="*/ 0 h 2830286"/>
              <a:gd name="connsiteX0" fmla="*/ 685800 w 4996542"/>
              <a:gd name="connsiteY0" fmla="*/ 21771 h 2852057"/>
              <a:gd name="connsiteX1" fmla="*/ 696685 w 4996542"/>
              <a:gd name="connsiteY1" fmla="*/ 903514 h 2852057"/>
              <a:gd name="connsiteX2" fmla="*/ 2035628 w 4996542"/>
              <a:gd name="connsiteY2" fmla="*/ 903514 h 2852057"/>
              <a:gd name="connsiteX3" fmla="*/ 2035628 w 4996542"/>
              <a:gd name="connsiteY3" fmla="*/ 1948543 h 2852057"/>
              <a:gd name="connsiteX4" fmla="*/ 0 w 4996542"/>
              <a:gd name="connsiteY4" fmla="*/ 1948543 h 2852057"/>
              <a:gd name="connsiteX5" fmla="*/ 0 w 4996542"/>
              <a:gd name="connsiteY5" fmla="*/ 2841171 h 2852057"/>
              <a:gd name="connsiteX6" fmla="*/ 4996542 w 4996542"/>
              <a:gd name="connsiteY6" fmla="*/ 2852057 h 2852057"/>
              <a:gd name="connsiteX7" fmla="*/ 4996542 w 4996542"/>
              <a:gd name="connsiteY7" fmla="*/ 1970314 h 2852057"/>
              <a:gd name="connsiteX8" fmla="*/ 2405742 w 4996542"/>
              <a:gd name="connsiteY8" fmla="*/ 1959429 h 2852057"/>
              <a:gd name="connsiteX9" fmla="*/ 2394857 w 4996542"/>
              <a:gd name="connsiteY9" fmla="*/ 881743 h 2852057"/>
              <a:gd name="connsiteX10" fmla="*/ 3722914 w 4996542"/>
              <a:gd name="connsiteY10" fmla="*/ 881743 h 2852057"/>
              <a:gd name="connsiteX11" fmla="*/ 3733800 w 4996542"/>
              <a:gd name="connsiteY11" fmla="*/ 0 h 2852057"/>
              <a:gd name="connsiteX12" fmla="*/ 685800 w 4996542"/>
              <a:gd name="connsiteY12" fmla="*/ 21771 h 2852057"/>
              <a:gd name="connsiteX0" fmla="*/ 685800 w 4996542"/>
              <a:gd name="connsiteY0" fmla="*/ 0 h 2830286"/>
              <a:gd name="connsiteX1" fmla="*/ 696685 w 4996542"/>
              <a:gd name="connsiteY1" fmla="*/ 881743 h 2830286"/>
              <a:gd name="connsiteX2" fmla="*/ 2035628 w 4996542"/>
              <a:gd name="connsiteY2" fmla="*/ 881743 h 2830286"/>
              <a:gd name="connsiteX3" fmla="*/ 2035628 w 4996542"/>
              <a:gd name="connsiteY3" fmla="*/ 1926772 h 2830286"/>
              <a:gd name="connsiteX4" fmla="*/ 0 w 4996542"/>
              <a:gd name="connsiteY4" fmla="*/ 1926772 h 2830286"/>
              <a:gd name="connsiteX5" fmla="*/ 0 w 4996542"/>
              <a:gd name="connsiteY5" fmla="*/ 2819400 h 2830286"/>
              <a:gd name="connsiteX6" fmla="*/ 4996542 w 4996542"/>
              <a:gd name="connsiteY6" fmla="*/ 2830286 h 2830286"/>
              <a:gd name="connsiteX7" fmla="*/ 4996542 w 4996542"/>
              <a:gd name="connsiteY7" fmla="*/ 1948543 h 2830286"/>
              <a:gd name="connsiteX8" fmla="*/ 2405742 w 4996542"/>
              <a:gd name="connsiteY8" fmla="*/ 1937658 h 2830286"/>
              <a:gd name="connsiteX9" fmla="*/ 2394857 w 4996542"/>
              <a:gd name="connsiteY9" fmla="*/ 859972 h 2830286"/>
              <a:gd name="connsiteX10" fmla="*/ 3722914 w 4996542"/>
              <a:gd name="connsiteY10" fmla="*/ 859972 h 2830286"/>
              <a:gd name="connsiteX11" fmla="*/ 3733800 w 4996542"/>
              <a:gd name="connsiteY11" fmla="*/ 10886 h 2830286"/>
              <a:gd name="connsiteX12" fmla="*/ 685800 w 4996542"/>
              <a:gd name="connsiteY12" fmla="*/ 0 h 283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96542" h="2830286">
                <a:moveTo>
                  <a:pt x="685800" y="0"/>
                </a:moveTo>
                <a:lnTo>
                  <a:pt x="696685" y="881743"/>
                </a:lnTo>
                <a:lnTo>
                  <a:pt x="2035628" y="881743"/>
                </a:lnTo>
                <a:lnTo>
                  <a:pt x="2035628" y="1926772"/>
                </a:lnTo>
                <a:lnTo>
                  <a:pt x="0" y="1926772"/>
                </a:lnTo>
                <a:lnTo>
                  <a:pt x="0" y="2819400"/>
                </a:lnTo>
                <a:lnTo>
                  <a:pt x="4996542" y="2830286"/>
                </a:lnTo>
                <a:lnTo>
                  <a:pt x="4996542" y="1948543"/>
                </a:lnTo>
                <a:lnTo>
                  <a:pt x="2405742" y="1937658"/>
                </a:lnTo>
                <a:lnTo>
                  <a:pt x="2394857" y="859972"/>
                </a:lnTo>
                <a:lnTo>
                  <a:pt x="3722914" y="859972"/>
                </a:lnTo>
                <a:lnTo>
                  <a:pt x="3733800" y="10886"/>
                </a:lnTo>
                <a:lnTo>
                  <a:pt x="6858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821" y="2010570"/>
            <a:ext cx="62611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971" y="3016252"/>
            <a:ext cx="3606800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0029" y="4021934"/>
            <a:ext cx="499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Fundamental matrix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02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matrix result</a:t>
            </a:r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5418" y="2057400"/>
            <a:ext cx="2969582" cy="77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Shot 2015-03-20 at 12.57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124200"/>
            <a:ext cx="2692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lines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1" y="2234975"/>
            <a:ext cx="4130255" cy="3099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14" y="2354033"/>
            <a:ext cx="4135122" cy="29119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38943" y="3080657"/>
            <a:ext cx="97971" cy="979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7401" y="2710541"/>
            <a:ext cx="97971" cy="979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91343" y="3809998"/>
            <a:ext cx="97971" cy="97972"/>
          </a:xfrm>
          <a:prstGeom prst="ellipse">
            <a:avLst/>
          </a:prstGeom>
          <a:solidFill>
            <a:srgbClr val="913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41911" y="3973284"/>
            <a:ext cx="97971" cy="97972"/>
          </a:xfrm>
          <a:prstGeom prst="ellipse">
            <a:avLst/>
          </a:prstGeom>
          <a:solidFill>
            <a:srgbClr val="36D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6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Properties of the Fundamental Matrix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391"/>
            <a:ext cx="8229600" cy="5377551"/>
          </a:xfrm>
        </p:spPr>
        <p:txBody>
          <a:bodyPr>
            <a:normAutofit/>
          </a:bodyPr>
          <a:lstStyle/>
          <a:p>
            <a:pPr eaLnBrk="0" hangingPunct="0">
              <a:buFontTx/>
              <a:buChar char="•"/>
            </a:pPr>
            <a:r>
              <a:rPr lang="en-US" dirty="0" smtClean="0"/>
              <a:t>        is the </a:t>
            </a:r>
            <a:r>
              <a:rPr lang="en-US" dirty="0" err="1" smtClean="0"/>
              <a:t>epipolar</a:t>
            </a:r>
            <a:r>
              <a:rPr lang="en-US" dirty="0" smtClean="0"/>
              <a:t> line associated with</a:t>
            </a:r>
          </a:p>
          <a:p>
            <a:pPr eaLnBrk="0" hangingPunct="0"/>
            <a:endParaRPr lang="en-US" dirty="0" smtClean="0"/>
          </a:p>
          <a:p>
            <a:pPr eaLnBrk="0" hangingPunct="0">
              <a:buFontTx/>
              <a:buChar char="•"/>
            </a:pPr>
            <a:r>
              <a:rPr lang="en-US" dirty="0" smtClean="0"/>
              <a:t>   </a:t>
            </a:r>
            <a:r>
              <a:rPr lang="en-US" dirty="0" smtClean="0">
                <a:latin typeface="Lucida Calligraphy" pitchFamily="66" charset="0"/>
              </a:rPr>
              <a:t>   </a:t>
            </a:r>
            <a:r>
              <a:rPr lang="en-US" dirty="0" smtClean="0"/>
              <a:t>    is the </a:t>
            </a:r>
            <a:r>
              <a:rPr lang="en-US" dirty="0" err="1" smtClean="0"/>
              <a:t>epipolar</a:t>
            </a:r>
            <a:r>
              <a:rPr lang="en-US" dirty="0" smtClean="0"/>
              <a:t> line associated with </a:t>
            </a:r>
          </a:p>
          <a:p>
            <a:pPr eaLnBrk="0" hangingPunct="0"/>
            <a:endParaRPr lang="en-US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D60-A303-45E6-94DD-9E55D868B1B9}" type="slidenum">
              <a:rPr lang="en-US"/>
              <a:pPr/>
              <a:t>30</a:t>
            </a:fld>
            <a:endParaRPr lang="en-US"/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3276600" y="2275106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0">
                <a:solidFill>
                  <a:schemeClr val="bg1"/>
                </a:solidFill>
              </a:rPr>
              <a:t>T</a:t>
            </a:r>
            <a:endParaRPr lang="en-US" b="0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283" y="1388380"/>
            <a:ext cx="628750" cy="42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382" y="2465015"/>
            <a:ext cx="945352" cy="51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7883" y="2602255"/>
            <a:ext cx="274001" cy="33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5163" y="1461756"/>
            <a:ext cx="351922" cy="3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49"/>
          <p:cNvGrpSpPr/>
          <p:nvPr/>
        </p:nvGrpSpPr>
        <p:grpSpPr>
          <a:xfrm>
            <a:off x="7554289" y="4191002"/>
            <a:ext cx="76200" cy="1360714"/>
            <a:chOff x="5496889" y="2318656"/>
            <a:chExt cx="76200" cy="1360714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5497281" y="2318656"/>
              <a:ext cx="65317" cy="1360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5496889" y="2705088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" name="Group 50"/>
          <p:cNvGrpSpPr/>
          <p:nvPr/>
        </p:nvGrpSpPr>
        <p:grpSpPr>
          <a:xfrm>
            <a:off x="7391400" y="5067300"/>
            <a:ext cx="979714" cy="76200"/>
            <a:chOff x="5334000" y="3194954"/>
            <a:chExt cx="979714" cy="76200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5334000" y="3222171"/>
              <a:ext cx="979714" cy="217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823465" y="3194954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2" name="Group 47"/>
          <p:cNvGrpSpPr/>
          <p:nvPr/>
        </p:nvGrpSpPr>
        <p:grpSpPr>
          <a:xfrm>
            <a:off x="6096000" y="4038600"/>
            <a:ext cx="664027" cy="1611085"/>
            <a:chOff x="3211285" y="2100943"/>
            <a:chExt cx="664027" cy="1611085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3211285" y="2100943"/>
              <a:ext cx="664027" cy="16110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3428553" y="2694206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5" name="Group 48"/>
          <p:cNvGrpSpPr/>
          <p:nvPr/>
        </p:nvGrpSpPr>
        <p:grpSpPr>
          <a:xfrm>
            <a:off x="5617027" y="5099957"/>
            <a:ext cx="1153887" cy="76200"/>
            <a:chOff x="2732312" y="3162300"/>
            <a:chExt cx="1153887" cy="76200"/>
          </a:xfrm>
        </p:grpSpPr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 flipV="1">
              <a:off x="2732312" y="3178625"/>
              <a:ext cx="1153887" cy="54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145513" y="3162300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489" y="5198277"/>
            <a:ext cx="304798" cy="24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5829" y="5217274"/>
            <a:ext cx="304798" cy="2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64983" y="4997945"/>
            <a:ext cx="182570" cy="2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"/>
          <p:cNvSpPr>
            <a:spLocks/>
          </p:cNvSpPr>
          <p:nvPr/>
        </p:nvSpPr>
        <p:spPr bwMode="auto">
          <a:xfrm>
            <a:off x="5539015" y="3722911"/>
            <a:ext cx="1219200" cy="20574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341782 h 1104"/>
              <a:gd name="T4" fmla="*/ 1219200 w 768"/>
              <a:gd name="T5" fmla="*/ 2057400 h 1104"/>
              <a:gd name="T6" fmla="*/ 1219200 w 768"/>
              <a:gd name="T7" fmla="*/ 71561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Freeform 4"/>
          <p:cNvSpPr>
            <a:spLocks/>
          </p:cNvSpPr>
          <p:nvPr/>
        </p:nvSpPr>
        <p:spPr bwMode="auto">
          <a:xfrm flipH="1">
            <a:off x="7378700" y="3657600"/>
            <a:ext cx="1219200" cy="19812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292087 h 1104"/>
              <a:gd name="T4" fmla="*/ 1219200 w 768"/>
              <a:gd name="T5" fmla="*/ 1981200 h 1104"/>
              <a:gd name="T6" fmla="*/ 1219200 w 768"/>
              <a:gd name="T7" fmla="*/ 689113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321324" y="5105420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8685009" y="5040109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V="1">
            <a:off x="7391400" y="4191000"/>
            <a:ext cx="1219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H="1" flipV="1">
            <a:off x="5539015" y="4408711"/>
            <a:ext cx="12319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5910490" y="4675411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07427" y="49094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</a:t>
            </a:r>
            <a:endParaRPr lang="en-US" sz="2800" baseline="-25000" dirty="0"/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7993783" y="4648212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7499372" y="5045093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487001" y="5088632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6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Properties of the Fundamental Matrix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391"/>
            <a:ext cx="8229600" cy="5377551"/>
          </a:xfrm>
        </p:spPr>
        <p:txBody>
          <a:bodyPr>
            <a:normAutofit/>
          </a:bodyPr>
          <a:lstStyle/>
          <a:p>
            <a:pPr eaLnBrk="0" hangingPunct="0">
              <a:buFontTx/>
              <a:buChar char="•"/>
            </a:pPr>
            <a:r>
              <a:rPr lang="en-US" dirty="0" smtClean="0"/>
              <a:t>        is the </a:t>
            </a:r>
            <a:r>
              <a:rPr lang="en-US" dirty="0" err="1" smtClean="0"/>
              <a:t>epipolar</a:t>
            </a:r>
            <a:r>
              <a:rPr lang="en-US" dirty="0" smtClean="0"/>
              <a:t> line associated with</a:t>
            </a:r>
          </a:p>
          <a:p>
            <a:pPr eaLnBrk="0" hangingPunct="0"/>
            <a:endParaRPr lang="en-US" dirty="0" smtClean="0"/>
          </a:p>
          <a:p>
            <a:pPr eaLnBrk="0" hangingPunct="0">
              <a:buFontTx/>
              <a:buChar char="•"/>
            </a:pPr>
            <a:r>
              <a:rPr lang="en-US" dirty="0" smtClean="0"/>
              <a:t>   </a:t>
            </a:r>
            <a:r>
              <a:rPr lang="en-US" dirty="0" smtClean="0">
                <a:latin typeface="Lucida Calligraphy" pitchFamily="66" charset="0"/>
              </a:rPr>
              <a:t>   </a:t>
            </a:r>
            <a:r>
              <a:rPr lang="en-US" dirty="0" smtClean="0"/>
              <a:t>    is the </a:t>
            </a:r>
            <a:r>
              <a:rPr lang="en-US" dirty="0" err="1" smtClean="0"/>
              <a:t>epipolar</a:t>
            </a:r>
            <a:r>
              <a:rPr lang="en-US" dirty="0" smtClean="0"/>
              <a:t> line associated with </a:t>
            </a:r>
          </a:p>
          <a:p>
            <a:pPr eaLnBrk="0" hangingPunct="0"/>
            <a:endParaRPr lang="en-US" dirty="0" smtClean="0"/>
          </a:p>
          <a:p>
            <a:pPr eaLnBrk="0" hangingPunct="0">
              <a:buFontTx/>
              <a:buChar char="•"/>
            </a:pPr>
            <a:r>
              <a:rPr lang="en-US" dirty="0" smtClean="0"/>
              <a:t>                   and </a:t>
            </a:r>
          </a:p>
          <a:p>
            <a:pPr eaLnBrk="0" hangingPunct="0"/>
            <a:r>
              <a:rPr lang="en-US" dirty="0" smtClean="0"/>
              <a:t>All </a:t>
            </a:r>
            <a:r>
              <a:rPr lang="en-US" dirty="0" err="1" smtClean="0"/>
              <a:t>epipolar</a:t>
            </a:r>
            <a:r>
              <a:rPr lang="en-US" dirty="0" smtClean="0"/>
              <a:t> lines contain </a:t>
            </a:r>
            <a:r>
              <a:rPr lang="en-US" dirty="0" err="1" smtClean="0"/>
              <a:t>epipole</a:t>
            </a:r>
            <a:endParaRPr lang="en-US" dirty="0" smtClean="0"/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3276600" y="2275106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0">
                <a:solidFill>
                  <a:schemeClr val="bg1"/>
                </a:solidFill>
              </a:rPr>
              <a:t>T</a:t>
            </a:r>
            <a:endParaRPr lang="en-US" b="0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855" y="1355723"/>
            <a:ext cx="628750" cy="42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525" y="2258187"/>
            <a:ext cx="945352" cy="51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2598" y="2438969"/>
            <a:ext cx="274001" cy="33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0763" y="1363785"/>
            <a:ext cx="351922" cy="3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395" y="3330031"/>
            <a:ext cx="1479666" cy="41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2138" y="3298362"/>
            <a:ext cx="17622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49"/>
          <p:cNvGrpSpPr/>
          <p:nvPr/>
        </p:nvGrpSpPr>
        <p:grpSpPr>
          <a:xfrm>
            <a:off x="7661848" y="5257802"/>
            <a:ext cx="76200" cy="1360714"/>
            <a:chOff x="5496889" y="2318656"/>
            <a:chExt cx="76200" cy="1360714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5497281" y="2318656"/>
              <a:ext cx="65317" cy="1360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5496889" y="2705088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" name="Group 50"/>
          <p:cNvGrpSpPr/>
          <p:nvPr/>
        </p:nvGrpSpPr>
        <p:grpSpPr>
          <a:xfrm>
            <a:off x="7498959" y="6134100"/>
            <a:ext cx="979714" cy="76200"/>
            <a:chOff x="5334000" y="3194954"/>
            <a:chExt cx="979714" cy="76200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5334000" y="3222171"/>
              <a:ext cx="979714" cy="217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823465" y="3194954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2" name="Group 47"/>
          <p:cNvGrpSpPr/>
          <p:nvPr/>
        </p:nvGrpSpPr>
        <p:grpSpPr>
          <a:xfrm>
            <a:off x="6203559" y="5105400"/>
            <a:ext cx="664027" cy="1611085"/>
            <a:chOff x="3211285" y="2100943"/>
            <a:chExt cx="664027" cy="1611085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3211285" y="2100943"/>
              <a:ext cx="664027" cy="16110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3428553" y="2694206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5" name="Group 48"/>
          <p:cNvGrpSpPr/>
          <p:nvPr/>
        </p:nvGrpSpPr>
        <p:grpSpPr>
          <a:xfrm>
            <a:off x="5724586" y="6166757"/>
            <a:ext cx="1153887" cy="76200"/>
            <a:chOff x="2732312" y="3162300"/>
            <a:chExt cx="1153887" cy="76200"/>
          </a:xfrm>
        </p:grpSpPr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 flipV="1">
              <a:off x="2732312" y="3178625"/>
              <a:ext cx="1153887" cy="54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145513" y="3162300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3048" y="6265077"/>
            <a:ext cx="304798" cy="24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3388" y="6284074"/>
            <a:ext cx="304798" cy="2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72542" y="6064745"/>
            <a:ext cx="182570" cy="2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"/>
          <p:cNvSpPr>
            <a:spLocks/>
          </p:cNvSpPr>
          <p:nvPr/>
        </p:nvSpPr>
        <p:spPr bwMode="auto">
          <a:xfrm>
            <a:off x="5646574" y="4789711"/>
            <a:ext cx="1219200" cy="20574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341782 h 1104"/>
              <a:gd name="T4" fmla="*/ 1219200 w 768"/>
              <a:gd name="T5" fmla="*/ 2057400 h 1104"/>
              <a:gd name="T6" fmla="*/ 1219200 w 768"/>
              <a:gd name="T7" fmla="*/ 71561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Freeform 4"/>
          <p:cNvSpPr>
            <a:spLocks/>
          </p:cNvSpPr>
          <p:nvPr/>
        </p:nvSpPr>
        <p:spPr bwMode="auto">
          <a:xfrm flipH="1">
            <a:off x="7486259" y="4724400"/>
            <a:ext cx="1219200" cy="19812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292087 h 1104"/>
              <a:gd name="T4" fmla="*/ 1219200 w 768"/>
              <a:gd name="T5" fmla="*/ 1981200 h 1104"/>
              <a:gd name="T6" fmla="*/ 1219200 w 768"/>
              <a:gd name="T7" fmla="*/ 689113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428883" y="6172220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8792568" y="6106909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V="1">
            <a:off x="7498959" y="5257800"/>
            <a:ext cx="1219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H="1" flipV="1">
            <a:off x="5646574" y="5475511"/>
            <a:ext cx="12319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6018049" y="5742211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14986" y="59762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</a:t>
            </a:r>
            <a:endParaRPr lang="en-US" sz="2800" baseline="-25000" dirty="0"/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8101342" y="5715012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7606931" y="6111893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594560" y="6155432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6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Properties of the Fundamental Matrix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391"/>
            <a:ext cx="8229600" cy="5377551"/>
          </a:xfrm>
        </p:spPr>
        <p:txBody>
          <a:bodyPr>
            <a:normAutofit/>
          </a:bodyPr>
          <a:lstStyle/>
          <a:p>
            <a:pPr eaLnBrk="0" hangingPunct="0">
              <a:buFontTx/>
              <a:buChar char="•"/>
            </a:pPr>
            <a:r>
              <a:rPr lang="en-US" dirty="0" smtClean="0"/>
              <a:t>           is the </a:t>
            </a:r>
            <a:r>
              <a:rPr lang="en-US" dirty="0" err="1" smtClean="0"/>
              <a:t>epipolar</a:t>
            </a:r>
            <a:r>
              <a:rPr lang="en-US" dirty="0" smtClean="0"/>
              <a:t> line associated with</a:t>
            </a:r>
          </a:p>
          <a:p>
            <a:pPr eaLnBrk="0" hangingPunct="0"/>
            <a:endParaRPr lang="en-US" dirty="0" smtClean="0"/>
          </a:p>
          <a:p>
            <a:pPr eaLnBrk="0" hangingPunct="0">
              <a:buFontTx/>
              <a:buChar char="•"/>
            </a:pPr>
            <a:r>
              <a:rPr lang="en-US" dirty="0" smtClean="0"/>
              <a:t>   </a:t>
            </a:r>
            <a:r>
              <a:rPr lang="en-US" dirty="0" smtClean="0">
                <a:latin typeface="Lucida Calligraphy" pitchFamily="66" charset="0"/>
              </a:rPr>
              <a:t>   </a:t>
            </a:r>
            <a:r>
              <a:rPr lang="en-US" dirty="0" smtClean="0"/>
              <a:t>       is the </a:t>
            </a:r>
            <a:r>
              <a:rPr lang="en-US" dirty="0" err="1" smtClean="0"/>
              <a:t>epipolar</a:t>
            </a:r>
            <a:r>
              <a:rPr lang="en-US" dirty="0" smtClean="0"/>
              <a:t> line associated with </a:t>
            </a:r>
          </a:p>
          <a:p>
            <a:pPr eaLnBrk="0" hangingPunct="0"/>
            <a:endParaRPr lang="en-US" dirty="0" smtClean="0"/>
          </a:p>
          <a:p>
            <a:pPr eaLnBrk="0" hangingPunct="0">
              <a:buFontTx/>
              <a:buChar char="•"/>
            </a:pPr>
            <a:r>
              <a:rPr lang="en-US" dirty="0" smtClean="0"/>
              <a:t>                    and </a:t>
            </a:r>
          </a:p>
          <a:p>
            <a:pPr eaLnBrk="0" hangingPunct="0"/>
            <a:endParaRPr lang="en-US" dirty="0" smtClean="0"/>
          </a:p>
          <a:p>
            <a:pPr eaLnBrk="0" hangingPunct="0">
              <a:buFontTx/>
              <a:buChar char="•"/>
            </a:pPr>
            <a:r>
              <a:rPr lang="en-US" dirty="0" smtClean="0"/>
              <a:t>      is rank 2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3D60-A303-45E6-94DD-9E55D868B1B9}" type="slidenum">
              <a:rPr lang="en-US"/>
              <a:pPr/>
              <a:t>32</a:t>
            </a:fld>
            <a:endParaRPr lang="en-US"/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3276600" y="2275106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0">
                <a:solidFill>
                  <a:schemeClr val="bg1"/>
                </a:solidFill>
              </a:rPr>
              <a:t>T</a:t>
            </a:r>
            <a:endParaRPr lang="en-US" b="0"/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283" y="1388380"/>
            <a:ext cx="616287" cy="41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382" y="2260908"/>
            <a:ext cx="945352" cy="51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4699" y="2389821"/>
            <a:ext cx="274001" cy="33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0914" y="1395060"/>
            <a:ext cx="351922" cy="3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5382" y="4397808"/>
            <a:ext cx="359246" cy="35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5382" y="3367593"/>
            <a:ext cx="1479666" cy="41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5129" y="3346812"/>
            <a:ext cx="17622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49"/>
          <p:cNvGrpSpPr/>
          <p:nvPr/>
        </p:nvGrpSpPr>
        <p:grpSpPr>
          <a:xfrm>
            <a:off x="7554289" y="4191002"/>
            <a:ext cx="76200" cy="1360714"/>
            <a:chOff x="5496889" y="2318656"/>
            <a:chExt cx="76200" cy="1360714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5497281" y="2318656"/>
              <a:ext cx="65317" cy="13607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5496889" y="2705088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9" name="Group 50"/>
          <p:cNvGrpSpPr/>
          <p:nvPr/>
        </p:nvGrpSpPr>
        <p:grpSpPr>
          <a:xfrm>
            <a:off x="7391400" y="5067300"/>
            <a:ext cx="979714" cy="76200"/>
            <a:chOff x="5334000" y="3194954"/>
            <a:chExt cx="979714" cy="76200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5334000" y="3222171"/>
              <a:ext cx="979714" cy="217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823465" y="3194954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2" name="Group 47"/>
          <p:cNvGrpSpPr/>
          <p:nvPr/>
        </p:nvGrpSpPr>
        <p:grpSpPr>
          <a:xfrm>
            <a:off x="6096000" y="4038600"/>
            <a:ext cx="664027" cy="1611085"/>
            <a:chOff x="3211285" y="2100943"/>
            <a:chExt cx="664027" cy="1611085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3211285" y="2100943"/>
              <a:ext cx="664027" cy="16110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3428553" y="2694206"/>
              <a:ext cx="76200" cy="7620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5" name="Group 48"/>
          <p:cNvGrpSpPr/>
          <p:nvPr/>
        </p:nvGrpSpPr>
        <p:grpSpPr>
          <a:xfrm>
            <a:off x="5617027" y="5099957"/>
            <a:ext cx="1153887" cy="76200"/>
            <a:chOff x="2732312" y="3162300"/>
            <a:chExt cx="1153887" cy="76200"/>
          </a:xfrm>
        </p:grpSpPr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 flipV="1">
              <a:off x="2732312" y="3178625"/>
              <a:ext cx="1153887" cy="54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145513" y="3162300"/>
              <a:ext cx="76200" cy="762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35489" y="5198277"/>
            <a:ext cx="304798" cy="24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45829" y="5217274"/>
            <a:ext cx="304798" cy="2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64983" y="4997945"/>
            <a:ext cx="182570" cy="2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"/>
          <p:cNvSpPr>
            <a:spLocks/>
          </p:cNvSpPr>
          <p:nvPr/>
        </p:nvSpPr>
        <p:spPr bwMode="auto">
          <a:xfrm>
            <a:off x="5539015" y="3722911"/>
            <a:ext cx="1219200" cy="20574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341782 h 1104"/>
              <a:gd name="T4" fmla="*/ 1219200 w 768"/>
              <a:gd name="T5" fmla="*/ 2057400 h 1104"/>
              <a:gd name="T6" fmla="*/ 1219200 w 768"/>
              <a:gd name="T7" fmla="*/ 71561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Freeform 4"/>
          <p:cNvSpPr>
            <a:spLocks/>
          </p:cNvSpPr>
          <p:nvPr/>
        </p:nvSpPr>
        <p:spPr bwMode="auto">
          <a:xfrm flipH="1">
            <a:off x="7378700" y="3657600"/>
            <a:ext cx="1219200" cy="19812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1292087 h 1104"/>
              <a:gd name="T4" fmla="*/ 1219200 w 768"/>
              <a:gd name="T5" fmla="*/ 1981200 h 1104"/>
              <a:gd name="T6" fmla="*/ 1219200 w 768"/>
              <a:gd name="T7" fmla="*/ 689113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321324" y="5105420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8685009" y="5040109"/>
            <a:ext cx="130582" cy="130582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 flipV="1">
            <a:off x="7391400" y="4191000"/>
            <a:ext cx="1219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H="1" flipV="1">
            <a:off x="5539015" y="4408711"/>
            <a:ext cx="12319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5910490" y="4675411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07427" y="49094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</a:t>
            </a:r>
            <a:endParaRPr lang="en-US" sz="2800" baseline="-25000" dirty="0"/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7993783" y="4648212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7499372" y="5045093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487001" y="5088632"/>
            <a:ext cx="142402" cy="142402"/>
          </a:xfrm>
          <a:prstGeom prst="ellipse">
            <a:avLst/>
          </a:prstGeom>
          <a:solidFill>
            <a:srgbClr val="3333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9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F rank 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 is a 3 x 3 matrix</a:t>
            </a:r>
          </a:p>
          <a:p>
            <a:r>
              <a:rPr lang="en-US" dirty="0" smtClean="0"/>
              <a:t>But there is a vector c</a:t>
            </a:r>
            <a:r>
              <a:rPr lang="en-US" baseline="-25000" dirty="0" smtClean="0"/>
              <a:t>1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  <a:r>
              <a:rPr lang="en-US" dirty="0" smtClean="0"/>
              <a:t> such that Fc</a:t>
            </a:r>
            <a:r>
              <a:rPr lang="en-US" baseline="-25000" dirty="0" smtClean="0"/>
              <a:t>1</a:t>
            </a:r>
            <a:r>
              <a:rPr lang="en-US" dirty="0" smtClean="0"/>
              <a:t> = 0 and F</a:t>
            </a:r>
            <a:r>
              <a:rPr lang="en-US" baseline="30000" dirty="0" smtClean="0"/>
              <a:t>T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 =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Fundamental matrix song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955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</a:t>
            </a:r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239963"/>
          </a:xfrm>
        </p:spPr>
        <p:txBody>
          <a:bodyPr>
            <a:normAutofit/>
          </a:bodyPr>
          <a:lstStyle/>
          <a:p>
            <a:r>
              <a:rPr lang="en-US" dirty="0" smtClean="0"/>
              <a:t>If we don’t know </a:t>
            </a:r>
            <a:r>
              <a:rPr lang="en-US" b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b="1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b="1" dirty="0" smtClean="0"/>
              <a:t>R</a:t>
            </a:r>
            <a:r>
              <a:rPr lang="en-US" dirty="0" smtClean="0"/>
              <a:t>, or </a:t>
            </a:r>
            <a:r>
              <a:rPr lang="en-US" b="1" dirty="0" smtClean="0"/>
              <a:t>t</a:t>
            </a:r>
            <a:r>
              <a:rPr lang="en-US" dirty="0" smtClean="0"/>
              <a:t>, can we estimate </a:t>
            </a:r>
            <a:r>
              <a:rPr lang="en-US" b="1" dirty="0" smtClean="0"/>
              <a:t>F </a:t>
            </a:r>
            <a:r>
              <a:rPr lang="en-US" dirty="0" smtClean="0"/>
              <a:t>for two images?</a:t>
            </a:r>
          </a:p>
          <a:p>
            <a:endParaRPr lang="en-US" sz="1600" dirty="0" smtClean="0"/>
          </a:p>
          <a:p>
            <a:r>
              <a:rPr lang="en-US" dirty="0" smtClean="0"/>
              <a:t>Yes, given enough correspondences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6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 smtClean="0">
                <a:ea typeface="新細明體" pitchFamily="18" charset="-120"/>
              </a:rPr>
              <a:t>Estimating F – 8-point algorithm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9093"/>
            <a:ext cx="8147050" cy="3313112"/>
          </a:xfrm>
        </p:spPr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The fundamental matrix F is defined by</a:t>
            </a:r>
          </a:p>
          <a:p>
            <a:endParaRPr lang="en-US" altLang="zh-TW" dirty="0" smtClean="0"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dirty="0" smtClean="0">
                <a:ea typeface="新細明體" pitchFamily="18" charset="-120"/>
              </a:rPr>
              <a:t>    </a:t>
            </a:r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563938" y="2026793"/>
          <a:ext cx="22320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方程式" r:id="rId4" imgW="622080" imgH="203040" progId="Equation.3">
                  <p:embed/>
                </p:oleObj>
              </mc:Choice>
              <mc:Fallback>
                <p:oleObj name="方程式" r:id="rId4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026793"/>
                        <a:ext cx="2232025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900113" y="2818955"/>
            <a:ext cx="7548562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TW" sz="2800">
                <a:ea typeface="新細明體" pitchFamily="18" charset="-120"/>
              </a:rPr>
              <a:t>for any pair of matches x and x’ in two images.</a:t>
            </a:r>
          </a:p>
        </p:txBody>
      </p:sp>
      <p:sp>
        <p:nvSpPr>
          <p:cNvPr id="1329159" name="Rectangle 7"/>
          <p:cNvSpPr>
            <a:spLocks noChangeArrowheads="1"/>
          </p:cNvSpPr>
          <p:nvPr/>
        </p:nvSpPr>
        <p:spPr bwMode="auto">
          <a:xfrm>
            <a:off x="468313" y="3812730"/>
            <a:ext cx="5399087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5125" indent="-365125" eaLnBrk="1" hangingPunct="1">
              <a:spcBef>
                <a:spcPct val="20000"/>
              </a:spcBef>
              <a:buFontTx/>
              <a:buChar char="•"/>
            </a:pPr>
            <a:r>
              <a:rPr kumimoji="1" lang="en-US" altLang="zh-TW" sz="2800">
                <a:ea typeface="新細明體" pitchFamily="18" charset="-120"/>
              </a:rPr>
              <a:t>Let x=(</a:t>
            </a:r>
            <a:r>
              <a:rPr kumimoji="1" lang="en-US" altLang="zh-TW" sz="2800" i="1">
                <a:ea typeface="新細明體" pitchFamily="18" charset="-120"/>
              </a:rPr>
              <a:t>u,v,1</a:t>
            </a:r>
            <a:r>
              <a:rPr kumimoji="1" lang="en-US" altLang="zh-TW" sz="2800">
                <a:ea typeface="新細明體" pitchFamily="18" charset="-120"/>
              </a:rPr>
              <a:t>)</a:t>
            </a:r>
            <a:r>
              <a:rPr kumimoji="1" lang="en-US" altLang="zh-TW" sz="2800" baseline="30000">
                <a:ea typeface="新細明體" pitchFamily="18" charset="-120"/>
              </a:rPr>
              <a:t>T</a:t>
            </a:r>
            <a:r>
              <a:rPr kumimoji="1" lang="en-US" altLang="zh-TW" sz="2800">
                <a:ea typeface="新細明體" pitchFamily="18" charset="-120"/>
              </a:rPr>
              <a:t> and x’=(</a:t>
            </a:r>
            <a:r>
              <a:rPr kumimoji="1" lang="en-US" altLang="zh-TW" sz="2800" i="1">
                <a:ea typeface="新細明體" pitchFamily="18" charset="-120"/>
              </a:rPr>
              <a:t>u’,v’,1</a:t>
            </a:r>
            <a:r>
              <a:rPr kumimoji="1" lang="en-US" altLang="zh-TW" sz="2800">
                <a:ea typeface="新細明體" pitchFamily="18" charset="-120"/>
              </a:rPr>
              <a:t>)</a:t>
            </a:r>
            <a:r>
              <a:rPr kumimoji="1" lang="en-US" altLang="zh-TW" sz="2800" baseline="30000">
                <a:ea typeface="新細明體" pitchFamily="18" charset="-120"/>
              </a:rPr>
              <a:t>T</a:t>
            </a:r>
            <a:r>
              <a:rPr kumimoji="1" lang="en-US" altLang="zh-TW" sz="2800">
                <a:ea typeface="新細明體" pitchFamily="18" charset="-120"/>
              </a:rPr>
              <a:t>,</a:t>
            </a:r>
          </a:p>
        </p:txBody>
      </p:sp>
      <p:graphicFrame>
        <p:nvGraphicFramePr>
          <p:cNvPr id="1329164" name="Object 3"/>
          <p:cNvGraphicFramePr>
            <a:graphicFrameLocks noChangeAspect="1"/>
          </p:cNvGraphicFramePr>
          <p:nvPr/>
        </p:nvGraphicFramePr>
        <p:xfrm>
          <a:off x="6011863" y="3395218"/>
          <a:ext cx="2592387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方程式" r:id="rId6" imgW="1257120" imgH="711000" progId="Equation.3">
                  <p:embed/>
                </p:oleObj>
              </mc:Choice>
              <mc:Fallback>
                <p:oleObj name="方程式" r:id="rId6" imgW="12571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395218"/>
                        <a:ext cx="2592387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9165" name="Rectangle 13"/>
          <p:cNvSpPr>
            <a:spLocks noChangeArrowheads="1"/>
          </p:cNvSpPr>
          <p:nvPr/>
        </p:nvSpPr>
        <p:spPr bwMode="auto">
          <a:xfrm>
            <a:off x="827088" y="4692205"/>
            <a:ext cx="5691187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TW" sz="2800">
                <a:ea typeface="新細明體" pitchFamily="18" charset="-120"/>
              </a:rPr>
              <a:t>each match gives a linear equation</a:t>
            </a:r>
          </a:p>
        </p:txBody>
      </p:sp>
      <p:graphicFrame>
        <p:nvGraphicFramePr>
          <p:cNvPr id="1329166" name="Object 4"/>
          <p:cNvGraphicFramePr>
            <a:graphicFrameLocks noChangeAspect="1"/>
          </p:cNvGraphicFramePr>
          <p:nvPr/>
        </p:nvGraphicFramePr>
        <p:xfrm>
          <a:off x="433388" y="5555805"/>
          <a:ext cx="83153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8" imgW="4038480" imgH="228600" progId="Equation.3">
                  <p:embed/>
                </p:oleObj>
              </mc:Choice>
              <mc:Fallback>
                <p:oleObj name="Equation" r:id="rId8" imgW="403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5555805"/>
                        <a:ext cx="831532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50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9159" grpId="0"/>
      <p:bldP spid="132916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09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pitchFamily="18" charset="-120"/>
              </a:rPr>
              <a:t>8-point algorithm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68313" y="981075"/>
          <a:ext cx="8212137" cy="429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方程式" r:id="rId4" imgW="3670200" imgH="2082600" progId="Equation.3">
                  <p:embed/>
                </p:oleObj>
              </mc:Choice>
              <mc:Fallback>
                <p:oleObj name="方程式" r:id="rId4" imgW="3670200" imgH="20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81075"/>
                        <a:ext cx="8212137" cy="429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5229225"/>
            <a:ext cx="8229600" cy="1295400"/>
          </a:xfrm>
          <a:noFill/>
        </p:spPr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In reality, instead of solving            , we seek </a:t>
            </a:r>
            <a:r>
              <a:rPr lang="en-US" altLang="zh-TW" b="1" dirty="0" smtClean="0">
                <a:latin typeface="Times New Roman" pitchFamily="18" charset="0"/>
                <a:ea typeface="新細明體" pitchFamily="18" charset="-120"/>
              </a:rPr>
              <a:t>f</a:t>
            </a:r>
            <a:r>
              <a:rPr lang="en-US" altLang="zh-TW" dirty="0" smtClean="0">
                <a:ea typeface="新細明體" pitchFamily="18" charset="-120"/>
              </a:rPr>
              <a:t> to minimize         , least eigenvector of          .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79415"/>
              </p:ext>
            </p:extLst>
          </p:nvPr>
        </p:nvGraphicFramePr>
        <p:xfrm>
          <a:off x="4644799" y="5257800"/>
          <a:ext cx="10810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6" imgW="457200" imgH="177480" progId="Equation.3">
                  <p:embed/>
                </p:oleObj>
              </mc:Choice>
              <mc:Fallback>
                <p:oleObj name="Equation" r:id="rId6" imgW="457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799" y="5257800"/>
                        <a:ext cx="1081087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093975"/>
              </p:ext>
            </p:extLst>
          </p:nvPr>
        </p:nvGraphicFramePr>
        <p:xfrm>
          <a:off x="2053318" y="5545139"/>
          <a:ext cx="8239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方程式" r:id="rId8" imgW="304560" imgH="253800" progId="Equation.3">
                  <p:embed/>
                </p:oleObj>
              </mc:Choice>
              <mc:Fallback>
                <p:oleObj name="方程式" r:id="rId8" imgW="30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318" y="5545139"/>
                        <a:ext cx="823913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979879"/>
              </p:ext>
            </p:extLst>
          </p:nvPr>
        </p:nvGraphicFramePr>
        <p:xfrm>
          <a:off x="5793922" y="5529264"/>
          <a:ext cx="8969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10" imgW="342720" imgH="190440" progId="Equation.3">
                  <p:embed/>
                </p:oleObj>
              </mc:Choice>
              <mc:Fallback>
                <p:oleObj name="Equation" r:id="rId10" imgW="3427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3922" y="5529264"/>
                        <a:ext cx="8969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64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pitchFamily="18" charset="-120"/>
              </a:rPr>
              <a:t>8-point algorithm – Problem?</a:t>
            </a:r>
          </a:p>
        </p:txBody>
      </p:sp>
      <p:sp>
        <p:nvSpPr>
          <p:cNvPr id="102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1"/>
            <a:ext cx="8686800" cy="17526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ea typeface="新細明體" pitchFamily="18" charset="-120"/>
              </a:rPr>
              <a:t>F</a:t>
            </a:r>
            <a:r>
              <a:rPr lang="en-US" altLang="zh-TW" dirty="0" smtClean="0">
                <a:ea typeface="新細明體" pitchFamily="18" charset="-120"/>
              </a:rPr>
              <a:t> should have rank 2</a:t>
            </a:r>
          </a:p>
          <a:p>
            <a:r>
              <a:rPr lang="en-US" altLang="zh-TW" dirty="0" smtClean="0">
                <a:ea typeface="新細明體" pitchFamily="18" charset="-120"/>
              </a:rPr>
              <a:t>To enforce that </a:t>
            </a:r>
            <a:r>
              <a:rPr lang="en-US" altLang="zh-TW" b="1" dirty="0" smtClean="0">
                <a:ea typeface="新細明體" pitchFamily="18" charset="-120"/>
              </a:rPr>
              <a:t>F</a:t>
            </a:r>
            <a:r>
              <a:rPr lang="en-US" altLang="zh-TW" dirty="0" smtClean="0">
                <a:ea typeface="新細明體" pitchFamily="18" charset="-120"/>
              </a:rPr>
              <a:t> is of rank 2, F is replaced by F’ that minimizes              subject to the rank constraint. 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398750"/>
              </p:ext>
            </p:extLst>
          </p:nvPr>
        </p:nvGraphicFramePr>
        <p:xfrm>
          <a:off x="2113848" y="2257652"/>
          <a:ext cx="11128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方程式" r:id="rId4" imgW="469800" imgH="253800" progId="Equation.3">
                  <p:embed/>
                </p:oleObj>
              </mc:Choice>
              <mc:Fallback>
                <p:oleObj name="方程式" r:id="rId4" imgW="469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848" y="2257652"/>
                        <a:ext cx="1112837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315913" y="2833687"/>
            <a:ext cx="8229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kumimoji="1" lang="en-US" altLang="zh-TW" sz="2800" dirty="0" smtClean="0">
              <a:latin typeface="Trebuchet MS" pitchFamily="34" charset="0"/>
              <a:ea typeface="新細明體" pitchFamily="18" charset="-12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kumimoji="1" lang="en-US" altLang="zh-TW" sz="2800" dirty="0" smtClean="0">
                <a:latin typeface="Trebuchet MS" pitchFamily="34" charset="0"/>
                <a:ea typeface="新細明體" pitchFamily="18" charset="-120"/>
              </a:rPr>
              <a:t>This </a:t>
            </a:r>
            <a:r>
              <a:rPr kumimoji="1" lang="en-US" altLang="zh-TW" sz="2800" dirty="0">
                <a:latin typeface="Trebuchet MS" pitchFamily="34" charset="0"/>
                <a:ea typeface="新細明體" pitchFamily="18" charset="-120"/>
              </a:rPr>
              <a:t>is achieved by SVD. Let                , where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kumimoji="1" lang="en-US" altLang="zh-TW" sz="2800" dirty="0">
              <a:latin typeface="Trebuchet MS" pitchFamily="34" charset="0"/>
              <a:ea typeface="新細明體" pitchFamily="18" charset="-12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en-US" altLang="zh-TW" sz="2800" dirty="0">
                <a:latin typeface="Trebuchet MS" pitchFamily="34" charset="0"/>
                <a:ea typeface="新細明體" pitchFamily="18" charset="-120"/>
              </a:rPr>
              <a:t>                              , let </a:t>
            </a:r>
          </a:p>
          <a:p>
            <a:pPr marL="342900" indent="-342900" eaLnBrk="1" hangingPunct="1">
              <a:spcBef>
                <a:spcPct val="20000"/>
              </a:spcBef>
            </a:pPr>
            <a:endParaRPr kumimoji="1" lang="en-US" altLang="zh-TW" sz="2800" dirty="0">
              <a:latin typeface="Trebuchet MS" pitchFamily="34" charset="0"/>
              <a:ea typeface="新細明體" pitchFamily="18" charset="-12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kumimoji="1" lang="en-US" altLang="zh-TW" sz="2800" dirty="0">
              <a:latin typeface="Trebuchet MS" pitchFamily="34" charset="0"/>
              <a:ea typeface="新細明體" pitchFamily="18" charset="-12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kumimoji="1" lang="en-US" altLang="zh-TW" sz="2800" dirty="0">
                <a:latin typeface="Trebuchet MS" pitchFamily="34" charset="0"/>
                <a:ea typeface="新細明體" pitchFamily="18" charset="-120"/>
              </a:rPr>
              <a:t>   then                    is the solution. 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330384" y="3308577"/>
          <a:ext cx="19034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方程式" r:id="rId6" imgW="672840" imgH="203040" progId="Equation.3">
                  <p:embed/>
                </p:oleObj>
              </mc:Choice>
              <mc:Fallback>
                <p:oleObj name="方程式" r:id="rId6" imgW="672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384" y="3308577"/>
                        <a:ext cx="190341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819150" y="4038600"/>
          <a:ext cx="2808288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方程式" r:id="rId8" imgW="1168200" imgH="711000" progId="Equation.3">
                  <p:embed/>
                </p:oleObj>
              </mc:Choice>
              <mc:Fallback>
                <p:oleObj name="方程式" r:id="rId8" imgW="11682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038600"/>
                        <a:ext cx="2808288" cy="156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564063" y="4038600"/>
          <a:ext cx="262572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方程式" r:id="rId10" imgW="1091880" imgH="711000" progId="Equation.3">
                  <p:embed/>
                </p:oleObj>
              </mc:Choice>
              <mc:Fallback>
                <p:oleObj name="方程式" r:id="rId10" imgW="1091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3" y="4038600"/>
                        <a:ext cx="2625725" cy="156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1539875" y="5867400"/>
          <a:ext cx="2046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12" imgW="723600" imgH="203040" progId="Equation.3">
                  <p:embed/>
                </p:oleObj>
              </mc:Choice>
              <mc:Fallback>
                <p:oleObj name="Equation" r:id="rId12" imgW="723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5867400"/>
                        <a:ext cx="2046288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26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camera parameters from F /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recover R and t between the cameras from F?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No: K</a:t>
            </a:r>
            <a:r>
              <a:rPr lang="en-US" baseline="-25000" dirty="0" smtClean="0"/>
              <a:t>1</a:t>
            </a:r>
            <a:r>
              <a:rPr lang="en-US" dirty="0" smtClean="0"/>
              <a:t> and K</a:t>
            </a:r>
            <a:r>
              <a:rPr lang="en-US" baseline="-25000" dirty="0" smtClean="0"/>
              <a:t>2</a:t>
            </a:r>
            <a:r>
              <a:rPr lang="en-US" dirty="0" smtClean="0"/>
              <a:t> are in principle arbitrary matrices</a:t>
            </a:r>
          </a:p>
          <a:p>
            <a:r>
              <a:rPr lang="en-US" dirty="0" smtClean="0"/>
              <a:t>What if we knew K</a:t>
            </a:r>
            <a:r>
              <a:rPr lang="en-US" baseline="-25000" dirty="0" smtClean="0"/>
              <a:t>1</a:t>
            </a:r>
            <a:r>
              <a:rPr lang="en-US" dirty="0" smtClean="0"/>
              <a:t> and K</a:t>
            </a:r>
            <a:r>
              <a:rPr lang="en-US" baseline="-25000" dirty="0" smtClean="0"/>
              <a:t>2</a:t>
            </a:r>
            <a:r>
              <a:rPr lang="en-US" dirty="0" smtClean="0"/>
              <a:t> to be identity?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2774950"/>
            <a:ext cx="3924300" cy="54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064" y="5033736"/>
            <a:ext cx="2070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6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lines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4" y="1951265"/>
            <a:ext cx="2948689" cy="207644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264229" y="2438400"/>
            <a:ext cx="6422571" cy="185057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7400" y="2612571"/>
            <a:ext cx="7086600" cy="17308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00942" y="3184071"/>
            <a:ext cx="6727372" cy="930729"/>
          </a:xfrm>
          <a:prstGeom prst="line">
            <a:avLst/>
          </a:prstGeom>
          <a:ln w="38100">
            <a:solidFill>
              <a:srgbClr val="36D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54629" y="3015343"/>
            <a:ext cx="7587342" cy="1186543"/>
          </a:xfrm>
          <a:prstGeom prst="line">
            <a:avLst/>
          </a:prstGeom>
          <a:ln w="38100">
            <a:solidFill>
              <a:srgbClr val="913D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271657" y="3810000"/>
            <a:ext cx="206829" cy="20682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Callout 31"/>
          <p:cNvSpPr/>
          <p:nvPr/>
        </p:nvSpPr>
        <p:spPr>
          <a:xfrm>
            <a:off x="6313714" y="2819400"/>
            <a:ext cx="2133600" cy="95794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Epipole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camera parameters from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093029"/>
            <a:ext cx="7886700" cy="2083933"/>
          </a:xfrm>
        </p:spPr>
        <p:txBody>
          <a:bodyPr/>
          <a:lstStyle/>
          <a:p>
            <a:r>
              <a:rPr lang="en-US" b="1" dirty="0" smtClean="0"/>
              <a:t>t </a:t>
            </a:r>
            <a:r>
              <a:rPr lang="en-US" dirty="0" smtClean="0"/>
              <a:t>is a solution to </a:t>
            </a:r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="1" dirty="0" err="1" smtClean="0"/>
              <a:t>x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Can’t distinguish between </a:t>
            </a:r>
            <a:r>
              <a:rPr lang="en-US" b="1" dirty="0" smtClean="0"/>
              <a:t>t </a:t>
            </a:r>
            <a:r>
              <a:rPr lang="en-US" dirty="0" smtClean="0"/>
              <a:t>and </a:t>
            </a:r>
            <a:r>
              <a:rPr lang="en-US" dirty="0" err="1" smtClean="0"/>
              <a:t>c</a:t>
            </a:r>
            <a:r>
              <a:rPr lang="en-US" b="1" dirty="0" err="1" smtClean="0"/>
              <a:t>t</a:t>
            </a:r>
            <a:r>
              <a:rPr lang="en-US" b="1" dirty="0" smtClean="0"/>
              <a:t> </a:t>
            </a:r>
            <a:r>
              <a:rPr lang="en-US" dirty="0" smtClean="0"/>
              <a:t>for constant scalar c</a:t>
            </a:r>
          </a:p>
          <a:p>
            <a:r>
              <a:rPr lang="en-US" dirty="0" smtClean="0"/>
              <a:t>How do we recover 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65" y="2018393"/>
            <a:ext cx="20701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86" y="2657021"/>
            <a:ext cx="3886200" cy="52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57" y="3267529"/>
            <a:ext cx="1676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2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camera parameters from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8401"/>
            <a:ext cx="7886700" cy="3738562"/>
          </a:xfrm>
        </p:spPr>
        <p:txBody>
          <a:bodyPr/>
          <a:lstStyle/>
          <a:p>
            <a:r>
              <a:rPr lang="en-US" dirty="0" smtClean="0"/>
              <a:t>We know E and </a:t>
            </a:r>
            <a:r>
              <a:rPr lang="en-US" b="1" dirty="0" smtClean="0"/>
              <a:t>t</a:t>
            </a:r>
          </a:p>
          <a:p>
            <a:r>
              <a:rPr lang="en-US" dirty="0" smtClean="0"/>
              <a:t>Consider taking SVD of E and [</a:t>
            </a:r>
            <a:r>
              <a:rPr lang="en-US" b="1" dirty="0" smtClean="0"/>
              <a:t>t</a:t>
            </a:r>
            <a:r>
              <a:rPr lang="en-US" dirty="0" smtClean="0"/>
              <a:t>]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65" y="1865993"/>
            <a:ext cx="20701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315" y="3560536"/>
            <a:ext cx="2641600" cy="52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543" y="4203700"/>
            <a:ext cx="26416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64" y="4757964"/>
            <a:ext cx="6667500" cy="52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4815" y="5422900"/>
            <a:ext cx="3987800" cy="43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3815" y="6054271"/>
            <a:ext cx="2362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14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camera parameters from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093029"/>
            <a:ext cx="7886700" cy="2083933"/>
          </a:xfrm>
        </p:spPr>
        <p:txBody>
          <a:bodyPr/>
          <a:lstStyle/>
          <a:p>
            <a:r>
              <a:rPr lang="en-US" b="1" dirty="0" smtClean="0"/>
              <a:t>t </a:t>
            </a:r>
            <a:r>
              <a:rPr lang="en-US" dirty="0" smtClean="0"/>
              <a:t>is a solution to </a:t>
            </a:r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="1" dirty="0" err="1" smtClean="0"/>
              <a:t>x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Can’t distinguish between </a:t>
            </a:r>
            <a:r>
              <a:rPr lang="en-US" b="1" dirty="0" smtClean="0"/>
              <a:t>t </a:t>
            </a:r>
            <a:r>
              <a:rPr lang="en-US" dirty="0" smtClean="0"/>
              <a:t>and </a:t>
            </a:r>
            <a:r>
              <a:rPr lang="en-US" dirty="0" err="1" smtClean="0"/>
              <a:t>c</a:t>
            </a:r>
            <a:r>
              <a:rPr lang="en-US" b="1" dirty="0" err="1" smtClean="0"/>
              <a:t>t</a:t>
            </a:r>
            <a:r>
              <a:rPr lang="en-US" b="1" dirty="0" smtClean="0"/>
              <a:t> </a:t>
            </a:r>
            <a:r>
              <a:rPr lang="en-US" dirty="0" smtClean="0"/>
              <a:t>for </a:t>
            </a:r>
            <a:r>
              <a:rPr lang="en-US" smtClean="0"/>
              <a:t>constant scalar 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65" y="2018393"/>
            <a:ext cx="20701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86" y="2657021"/>
            <a:ext cx="3886200" cy="52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57" y="3267529"/>
            <a:ext cx="1676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344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a typeface="新細明體" pitchFamily="18" charset="-120"/>
              </a:rPr>
              <a:t>Pros: it is linear, easy to implement and fast</a:t>
            </a:r>
          </a:p>
          <a:p>
            <a:r>
              <a:rPr lang="en-US" altLang="zh-TW" dirty="0" smtClean="0">
                <a:ea typeface="新細明體" pitchFamily="18" charset="-120"/>
              </a:rPr>
              <a:t>Cons: susceptible to noise</a:t>
            </a:r>
          </a:p>
          <a:p>
            <a:r>
              <a:rPr lang="en-US" altLang="zh-TW" dirty="0" smtClean="0">
                <a:ea typeface="新細明體" pitchFamily="18" charset="-120"/>
              </a:rPr>
              <a:t>Degenerate: if points are on same plane</a:t>
            </a:r>
          </a:p>
          <a:p>
            <a:endParaRPr lang="en-US" altLang="zh-TW" dirty="0">
              <a:ea typeface="新細明體" pitchFamily="18" charset="-120"/>
            </a:endParaRPr>
          </a:p>
          <a:p>
            <a:endParaRPr lang="en-US" altLang="zh-TW" dirty="0" smtClean="0">
              <a:ea typeface="新細明體" pitchFamily="18" charset="-120"/>
            </a:endParaRPr>
          </a:p>
          <a:p>
            <a:r>
              <a:rPr lang="en-US" altLang="zh-TW" dirty="0" smtClean="0">
                <a:ea typeface="新細明體" pitchFamily="18" charset="-120"/>
              </a:rPr>
              <a:t>Normalized 8-point algorithm: Hartley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Position origin at centroid of image points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Rescale coordinates so that center to farthest point is </a:t>
            </a:r>
            <a:r>
              <a:rPr lang="en-US" altLang="zh-TW" dirty="0" err="1" smtClean="0">
                <a:ea typeface="新細明體" pitchFamily="18" charset="-120"/>
              </a:rPr>
              <a:t>sqrt</a:t>
            </a:r>
            <a:r>
              <a:rPr lang="en-US" altLang="zh-TW" dirty="0" smtClean="0">
                <a:ea typeface="新細明體" pitchFamily="18" charset="-120"/>
              </a:rPr>
              <a:t> (2)</a:t>
            </a:r>
          </a:p>
          <a:p>
            <a:pPr lvl="1"/>
            <a:endParaRPr lang="en-US" altLang="zh-TW" dirty="0" smtClean="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09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pitchFamily="18" charset="-120"/>
              </a:rPr>
              <a:t>8-point algorithm</a:t>
            </a:r>
          </a:p>
        </p:txBody>
      </p:sp>
    </p:spTree>
    <p:extLst>
      <p:ext uri="{BB962C8B-B14F-4D97-AF65-F5344CB8AC3E}">
        <p14:creationId xmlns:p14="http://schemas.microsoft.com/office/powerpoint/2010/main" val="126020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6000">
                <a:latin typeface="Arial" charset="0"/>
              </a:rPr>
              <a:t>Other approaches </a:t>
            </a:r>
            <a:br>
              <a:rPr lang="en-GB" sz="6000">
                <a:latin typeface="Arial" charset="0"/>
              </a:rPr>
            </a:br>
            <a:r>
              <a:rPr lang="en-GB" sz="6000">
                <a:latin typeface="Arial" charset="0"/>
              </a:rPr>
              <a:t>to obtaining 3D structure</a:t>
            </a:r>
          </a:p>
        </p:txBody>
      </p:sp>
    </p:spTree>
    <p:extLst>
      <p:ext uri="{BB962C8B-B14F-4D97-AF65-F5344CB8AC3E}">
        <p14:creationId xmlns:p14="http://schemas.microsoft.com/office/powerpoint/2010/main" val="8501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Active stereo with structured light</a:t>
            </a:r>
          </a:p>
        </p:txBody>
      </p:sp>
      <p:graphicFrame>
        <p:nvGraphicFramePr>
          <p:cNvPr id="207874" name="Object 2"/>
          <p:cNvGraphicFramePr>
            <a:graphicFrameLocks noChangeAspect="1"/>
          </p:cNvGraphicFramePr>
          <p:nvPr/>
        </p:nvGraphicFramePr>
        <p:xfrm>
          <a:off x="1588" y="838200"/>
          <a:ext cx="9142412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hoto Editor Photo" r:id="rId4" imgW="9142857" imgH="1714739" progId="MSPhotoEd.3">
                  <p:embed/>
                </p:oleObj>
              </mc:Choice>
              <mc:Fallback>
                <p:oleObj name="Photo Editor Photo" r:id="rId4" imgW="9142857" imgH="1714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838200"/>
                        <a:ext cx="9142412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5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9144000" cy="1447800"/>
          </a:xfrm>
        </p:spPr>
        <p:txBody>
          <a:bodyPr>
            <a:normAutofit/>
          </a:bodyPr>
          <a:lstStyle/>
          <a:p>
            <a:r>
              <a:rPr lang="en-US">
                <a:latin typeface="Arial" charset="0"/>
              </a:rPr>
              <a:t>Project 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structured</a:t>
            </a:r>
            <a:r>
              <a:rPr lang="ja-JP" altLang="en-US">
                <a:latin typeface="Arial" charset="0"/>
              </a:rPr>
              <a:t>”</a:t>
            </a:r>
            <a:r>
              <a:rPr lang="en-US" altLang="ja-JP">
                <a:latin typeface="Arial" charset="0"/>
              </a:rPr>
              <a:t> light patterns onto the object</a:t>
            </a:r>
          </a:p>
          <a:p>
            <a:pPr lvl="1"/>
            <a:r>
              <a:rPr lang="en-US">
                <a:latin typeface="Arial" charset="0"/>
              </a:rPr>
              <a:t>simplifies the correspondence problem</a:t>
            </a:r>
          </a:p>
          <a:p>
            <a:pPr lvl="1"/>
            <a:r>
              <a:rPr lang="en-US">
                <a:latin typeface="Arial" charset="0"/>
              </a:rPr>
              <a:t>Allows us to use only one camera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362200" y="4114800"/>
            <a:ext cx="3733800" cy="1905000"/>
            <a:chOff x="3024" y="1968"/>
            <a:chExt cx="2352" cy="1200"/>
          </a:xfrm>
        </p:grpSpPr>
        <p:grpSp>
          <p:nvGrpSpPr>
            <p:cNvPr id="207878" name="Group 25"/>
            <p:cNvGrpSpPr>
              <a:grpSpLocks/>
            </p:cNvGrpSpPr>
            <p:nvPr/>
          </p:nvGrpSpPr>
          <p:grpSpPr bwMode="auto">
            <a:xfrm>
              <a:off x="4032" y="2208"/>
              <a:ext cx="144" cy="240"/>
              <a:chOff x="864" y="2064"/>
              <a:chExt cx="144" cy="240"/>
            </a:xfrm>
          </p:grpSpPr>
          <p:sp>
            <p:nvSpPr>
              <p:cNvPr id="207886" name="Rectangle 26"/>
              <p:cNvSpPr>
                <a:spLocks noChangeArrowheads="1"/>
              </p:cNvSpPr>
              <p:nvPr/>
            </p:nvSpPr>
            <p:spPr bwMode="auto">
              <a:xfrm>
                <a:off x="912" y="2160"/>
                <a:ext cx="96" cy="48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87" name="Rectangle 27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879" name="Group 31"/>
            <p:cNvGrpSpPr>
              <a:grpSpLocks/>
            </p:cNvGrpSpPr>
            <p:nvPr/>
          </p:nvGrpSpPr>
          <p:grpSpPr bwMode="auto">
            <a:xfrm>
              <a:off x="3648" y="2496"/>
              <a:ext cx="445" cy="192"/>
              <a:chOff x="768" y="2448"/>
              <a:chExt cx="445" cy="192"/>
            </a:xfrm>
          </p:grpSpPr>
          <p:sp>
            <p:nvSpPr>
              <p:cNvPr id="207884" name="Rectangle 32"/>
              <p:cNvSpPr>
                <a:spLocks noChangeArrowheads="1"/>
              </p:cNvSpPr>
              <p:nvPr/>
            </p:nvSpPr>
            <p:spPr bwMode="auto">
              <a:xfrm>
                <a:off x="1069" y="2524"/>
                <a:ext cx="144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85" name="Rectangle 33"/>
              <p:cNvSpPr>
                <a:spLocks noChangeArrowheads="1"/>
              </p:cNvSpPr>
              <p:nvPr/>
            </p:nvSpPr>
            <p:spPr bwMode="auto">
              <a:xfrm>
                <a:off x="768" y="2448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07880" name="Picture 34" descr="Picture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" y="2064"/>
              <a:ext cx="34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881" name="Text Box 36"/>
            <p:cNvSpPr txBox="1">
              <a:spLocks noChangeArrowheads="1"/>
            </p:cNvSpPr>
            <p:nvPr/>
          </p:nvSpPr>
          <p:spPr bwMode="auto">
            <a:xfrm>
              <a:off x="3744" y="1968"/>
              <a:ext cx="57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camera </a:t>
              </a:r>
            </a:p>
          </p:txBody>
        </p:sp>
        <p:sp>
          <p:nvSpPr>
            <p:cNvPr id="207882" name="Text Box 37"/>
            <p:cNvSpPr txBox="1">
              <a:spLocks noChangeArrowheads="1"/>
            </p:cNvSpPr>
            <p:nvPr/>
          </p:nvSpPr>
          <p:spPr bwMode="auto">
            <a:xfrm>
              <a:off x="3024" y="2476"/>
              <a:ext cx="61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projector</a:t>
              </a:r>
            </a:p>
          </p:txBody>
        </p:sp>
        <p:sp>
          <p:nvSpPr>
            <p:cNvPr id="207883" name="Freeform 38"/>
            <p:cNvSpPr>
              <a:spLocks/>
            </p:cNvSpPr>
            <p:nvPr/>
          </p:nvSpPr>
          <p:spPr bwMode="auto">
            <a:xfrm>
              <a:off x="4080" y="2160"/>
              <a:ext cx="960" cy="960"/>
            </a:xfrm>
            <a:custGeom>
              <a:avLst/>
              <a:gdLst>
                <a:gd name="T0" fmla="*/ 0 w 960"/>
                <a:gd name="T1" fmla="*/ 432 h 960"/>
                <a:gd name="T2" fmla="*/ 960 w 960"/>
                <a:gd name="T3" fmla="*/ 0 h 960"/>
                <a:gd name="T4" fmla="*/ 960 w 960"/>
                <a:gd name="T5" fmla="*/ 960 h 960"/>
                <a:gd name="T6" fmla="*/ 0 w 960"/>
                <a:gd name="T7" fmla="*/ 432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960"/>
                <a:gd name="T14" fmla="*/ 960 w 960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960">
                  <a:moveTo>
                    <a:pt x="0" y="432"/>
                  </a:moveTo>
                  <a:lnTo>
                    <a:pt x="960" y="0"/>
                  </a:lnTo>
                  <a:lnTo>
                    <a:pt x="960" y="960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877" name="Rectangle 2"/>
          <p:cNvSpPr>
            <a:spLocks noChangeArrowheads="1"/>
          </p:cNvSpPr>
          <p:nvPr/>
        </p:nvSpPr>
        <p:spPr bwMode="auto">
          <a:xfrm>
            <a:off x="0" y="6078538"/>
            <a:ext cx="915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800"/>
              <a:t>L. Zhang, B. Curless, and S. M. Seitz. </a:t>
            </a:r>
            <a:r>
              <a:rPr lang="en-US" sz="1800">
                <a:hlinkClick r:id="rId7"/>
              </a:rPr>
              <a:t>Rapid Shape Acquisition Using Color Structured Light and Multi-pass Dynamic Programming.</a:t>
            </a:r>
            <a:r>
              <a:rPr lang="en-US" sz="1800"/>
              <a:t> </a:t>
            </a:r>
            <a:r>
              <a:rPr lang="en-US" sz="1800" i="1"/>
              <a:t>3DPVT</a:t>
            </a:r>
            <a:r>
              <a:rPr lang="en-US" sz="1800"/>
              <a:t> 2002</a:t>
            </a:r>
          </a:p>
        </p:txBody>
      </p:sp>
    </p:spTree>
    <p:extLst>
      <p:ext uri="{BB962C8B-B14F-4D97-AF65-F5344CB8AC3E}">
        <p14:creationId xmlns:p14="http://schemas.microsoft.com/office/powerpoint/2010/main" val="5487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1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Active stereo with structured light</a:t>
            </a:r>
          </a:p>
        </p:txBody>
      </p:sp>
      <p:sp>
        <p:nvSpPr>
          <p:cNvPr id="209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209923" name="Object 2"/>
          <p:cNvGraphicFramePr>
            <a:graphicFrameLocks noChangeAspect="1"/>
          </p:cNvGraphicFramePr>
          <p:nvPr/>
        </p:nvGraphicFramePr>
        <p:xfrm>
          <a:off x="2366963" y="914400"/>
          <a:ext cx="4338637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hoto Editor Photo" r:id="rId4" imgW="5323810" imgH="3877216" progId="MSPhotoEd.3">
                  <p:embed/>
                </p:oleObj>
              </mc:Choice>
              <mc:Fallback>
                <p:oleObj name="Photo Editor Photo" r:id="rId4" imgW="5323810" imgH="387721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914400"/>
                        <a:ext cx="4338637" cy="315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4" name="Rectangle 2"/>
          <p:cNvSpPr>
            <a:spLocks noChangeArrowheads="1"/>
          </p:cNvSpPr>
          <p:nvPr/>
        </p:nvSpPr>
        <p:spPr bwMode="auto">
          <a:xfrm>
            <a:off x="609600" y="6078538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800"/>
              <a:t>L. Zhang, B. Curless, and S. M. Seitz. </a:t>
            </a:r>
            <a:r>
              <a:rPr lang="en-US" sz="1800">
                <a:hlinkClick r:id="rId6"/>
              </a:rPr>
              <a:t>Rapid Shape Acquisition Using Color Structured Light and Multi-pass Dynamic Programming.</a:t>
            </a:r>
            <a:r>
              <a:rPr lang="en-US" sz="1800"/>
              <a:t> </a:t>
            </a:r>
            <a:r>
              <a:rPr lang="en-US" sz="1800" i="1"/>
              <a:t>3DPVT</a:t>
            </a:r>
            <a:r>
              <a:rPr lang="en-US" sz="1800"/>
              <a:t> 2002</a:t>
            </a:r>
          </a:p>
        </p:txBody>
      </p:sp>
      <p:pic>
        <p:nvPicPr>
          <p:cNvPr id="2099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91000"/>
            <a:ext cx="23622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23622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2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Microsoft Kinect</a:t>
            </a:r>
          </a:p>
        </p:txBody>
      </p:sp>
      <p:sp>
        <p:nvSpPr>
          <p:cNvPr id="211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211971" name="Picture 2" descr="File:KinectTechnologies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10051" r="14803" b="13577"/>
          <a:stretch>
            <a:fillRect/>
          </a:stretch>
        </p:blipFill>
        <p:spPr bwMode="auto">
          <a:xfrm>
            <a:off x="244475" y="1609725"/>
            <a:ext cx="8551863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4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Line 37"/>
          <p:cNvSpPr>
            <a:spLocks noChangeShapeType="1"/>
          </p:cNvSpPr>
          <p:nvPr/>
        </p:nvSpPr>
        <p:spPr bwMode="auto">
          <a:xfrm flipV="1">
            <a:off x="4714875" y="2043113"/>
            <a:ext cx="1360488" cy="1209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" name="Line 32"/>
          <p:cNvSpPr>
            <a:spLocks noChangeShapeType="1"/>
          </p:cNvSpPr>
          <p:nvPr/>
        </p:nvSpPr>
        <p:spPr bwMode="auto">
          <a:xfrm flipH="1">
            <a:off x="2066925" y="1697038"/>
            <a:ext cx="1746250" cy="147161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</a:rPr>
              <a:t>Nomenclature</a:t>
            </a:r>
          </a:p>
        </p:txBody>
      </p:sp>
      <p:sp>
        <p:nvSpPr>
          <p:cNvPr id="126980" name="Line 36"/>
          <p:cNvSpPr>
            <a:spLocks noChangeShapeType="1"/>
          </p:cNvSpPr>
          <p:nvPr/>
        </p:nvSpPr>
        <p:spPr bwMode="auto">
          <a:xfrm>
            <a:off x="2206625" y="2330450"/>
            <a:ext cx="1301750" cy="904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" name="Text Box 3"/>
          <p:cNvSpPr txBox="1">
            <a:spLocks noChangeArrowheads="1"/>
          </p:cNvSpPr>
          <p:nvPr/>
        </p:nvSpPr>
        <p:spPr bwMode="auto">
          <a:xfrm>
            <a:off x="0" y="3843338"/>
            <a:ext cx="91440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 The </a:t>
            </a:r>
            <a:r>
              <a:rPr lang="en-GB" sz="2000"/>
              <a:t>epipolar line</a:t>
            </a:r>
            <a:r>
              <a:rPr lang="en-GB" sz="2000">
                <a:solidFill>
                  <a:schemeClr val="tx2"/>
                </a:solidFill>
              </a:rPr>
              <a:t>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GB" sz="2000" b="1" baseline="50000">
                <a:solidFill>
                  <a:schemeClr val="tx2"/>
                </a:solidFill>
                <a:latin typeface="Times New Roman" charset="0"/>
              </a:rPr>
              <a:t>/</a:t>
            </a:r>
            <a:r>
              <a:rPr lang="en-GB" sz="2000">
                <a:solidFill>
                  <a:schemeClr val="tx2"/>
                </a:solidFill>
              </a:rPr>
              <a:t>  is the image of the ray through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x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 The </a:t>
            </a:r>
            <a:r>
              <a:rPr lang="en-GB" sz="2000"/>
              <a:t>epipole </a:t>
            </a:r>
            <a:r>
              <a:rPr lang="en-GB" sz="2200" b="1">
                <a:latin typeface="Times New Roman" charset="0"/>
              </a:rPr>
              <a:t>e</a:t>
            </a:r>
            <a:r>
              <a:rPr lang="en-GB" sz="2000">
                <a:solidFill>
                  <a:schemeClr val="tx2"/>
                </a:solidFill>
              </a:rPr>
              <a:t> is the point of intersection of the line joining the camera centres with the image plane</a:t>
            </a:r>
          </a:p>
          <a:p>
            <a:pPr lvl="1">
              <a:spcBef>
                <a:spcPct val="50000"/>
              </a:spcBef>
              <a:buFont typeface="Wingdings" charset="0"/>
              <a:buBlip>
                <a:blip r:embed="rId2"/>
              </a:buBlip>
            </a:pPr>
            <a:r>
              <a:rPr lang="en-GB" sz="2000">
                <a:solidFill>
                  <a:schemeClr val="tx2"/>
                </a:solidFill>
              </a:rPr>
              <a:t> this line is the </a:t>
            </a:r>
            <a:r>
              <a:rPr lang="en-GB" sz="2000"/>
              <a:t>baseline</a:t>
            </a:r>
            <a:r>
              <a:rPr lang="en-GB" sz="2000">
                <a:solidFill>
                  <a:schemeClr val="tx2"/>
                </a:solidFill>
              </a:rPr>
              <a:t> for a stereo rig, and</a:t>
            </a:r>
          </a:p>
          <a:p>
            <a:pPr lvl="1">
              <a:spcBef>
                <a:spcPct val="50000"/>
              </a:spcBef>
              <a:buFont typeface="Wingdings" charset="0"/>
              <a:buBlip>
                <a:blip r:embed="rId2"/>
              </a:buBlip>
            </a:pPr>
            <a:r>
              <a:rPr lang="en-GB" sz="2000">
                <a:solidFill>
                  <a:schemeClr val="tx2"/>
                </a:solidFill>
              </a:rPr>
              <a:t> the translation vector for a moving camera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chemeClr val="tx2"/>
                </a:solidFill>
              </a:rPr>
              <a:t> The epipole is the image of the centre of the other camera: 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GB" sz="2000">
                <a:solidFill>
                  <a:schemeClr val="tx2"/>
                </a:solidFill>
              </a:rPr>
              <a:t> = P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C</a:t>
            </a:r>
            <a:r>
              <a:rPr lang="en-GB" sz="1800" b="1" baseline="50000">
                <a:solidFill>
                  <a:schemeClr val="tx2"/>
                </a:solidFill>
              </a:rPr>
              <a:t>/ </a:t>
            </a:r>
            <a:r>
              <a:rPr lang="en-US" sz="2000">
                <a:solidFill>
                  <a:schemeClr val="tx2"/>
                </a:solidFill>
              </a:rPr>
              <a:t>,  </a:t>
            </a:r>
            <a:r>
              <a:rPr lang="en-GB" sz="1800" b="1" baseline="50000">
                <a:solidFill>
                  <a:schemeClr val="tx2"/>
                </a:solidFill>
              </a:rPr>
              <a:t> 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GB" sz="1800" b="1" baseline="50000">
                <a:solidFill>
                  <a:schemeClr val="tx2"/>
                </a:solidFill>
              </a:rPr>
              <a:t>/</a:t>
            </a:r>
            <a:r>
              <a:rPr lang="en-GB" sz="2000">
                <a:solidFill>
                  <a:schemeClr val="tx2"/>
                </a:solidFill>
              </a:rPr>
              <a:t> = P</a:t>
            </a:r>
            <a:r>
              <a:rPr lang="en-GB" sz="1800" b="1" baseline="50000">
                <a:solidFill>
                  <a:schemeClr val="tx2"/>
                </a:solidFill>
              </a:rPr>
              <a:t>/</a:t>
            </a: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C</a:t>
            </a:r>
          </a:p>
        </p:txBody>
      </p:sp>
      <p:sp>
        <p:nvSpPr>
          <p:cNvPr id="126982" name="Freeform 6"/>
          <p:cNvSpPr>
            <a:spLocks/>
          </p:cNvSpPr>
          <p:nvPr/>
        </p:nvSpPr>
        <p:spPr bwMode="auto">
          <a:xfrm>
            <a:off x="2209800" y="1712913"/>
            <a:ext cx="12954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Freeform 7"/>
          <p:cNvSpPr>
            <a:spLocks/>
          </p:cNvSpPr>
          <p:nvPr/>
        </p:nvSpPr>
        <p:spPr bwMode="auto">
          <a:xfrm flipH="1">
            <a:off x="4724400" y="1712913"/>
            <a:ext cx="1371600" cy="175260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2147483647 h 1104"/>
              <a:gd name="T4" fmla="*/ 2147483647 w 768"/>
              <a:gd name="T5" fmla="*/ 2147483647 h 1104"/>
              <a:gd name="T6" fmla="*/ 2147483647 w 768"/>
              <a:gd name="T7" fmla="*/ 2147483647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Oval 8"/>
          <p:cNvSpPr>
            <a:spLocks noChangeArrowheads="1"/>
          </p:cNvSpPr>
          <p:nvPr/>
        </p:nvSpPr>
        <p:spPr bwMode="auto">
          <a:xfrm>
            <a:off x="2019300" y="3122613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Oval 9"/>
          <p:cNvSpPr>
            <a:spLocks noChangeArrowheads="1"/>
          </p:cNvSpPr>
          <p:nvPr/>
        </p:nvSpPr>
        <p:spPr bwMode="auto">
          <a:xfrm>
            <a:off x="6210300" y="3122613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4724400" y="2322513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3505200" y="2322513"/>
            <a:ext cx="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8" name="Line 12"/>
          <p:cNvSpPr>
            <a:spLocks noChangeShapeType="1"/>
          </p:cNvSpPr>
          <p:nvPr/>
        </p:nvSpPr>
        <p:spPr bwMode="auto">
          <a:xfrm flipH="1" flipV="1">
            <a:off x="3200400" y="2170113"/>
            <a:ext cx="304800" cy="152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9" name="Oval 13"/>
          <p:cNvSpPr>
            <a:spLocks noChangeArrowheads="1"/>
          </p:cNvSpPr>
          <p:nvPr/>
        </p:nvSpPr>
        <p:spPr bwMode="auto">
          <a:xfrm>
            <a:off x="2638425" y="2617788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Line 14"/>
          <p:cNvSpPr>
            <a:spLocks noChangeShapeType="1"/>
          </p:cNvSpPr>
          <p:nvPr/>
        </p:nvSpPr>
        <p:spPr bwMode="auto">
          <a:xfrm flipH="1">
            <a:off x="4724400" y="2246313"/>
            <a:ext cx="1524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991" name="Group 15"/>
          <p:cNvGrpSpPr>
            <a:grpSpLocks/>
          </p:cNvGrpSpPr>
          <p:nvPr/>
        </p:nvGrpSpPr>
        <p:grpSpPr bwMode="auto">
          <a:xfrm>
            <a:off x="3657600" y="1179513"/>
            <a:ext cx="457200" cy="571500"/>
            <a:chOff x="2304" y="1536"/>
            <a:chExt cx="288" cy="360"/>
          </a:xfrm>
        </p:grpSpPr>
        <p:sp>
          <p:nvSpPr>
            <p:cNvPr id="127014" name="Oval 16"/>
            <p:cNvSpPr>
              <a:spLocks noChangeArrowheads="1"/>
            </p:cNvSpPr>
            <p:nvPr/>
          </p:nvSpPr>
          <p:spPr bwMode="auto">
            <a:xfrm>
              <a:off x="2364" y="1824"/>
              <a:ext cx="72" cy="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5" name="Text Box 17"/>
            <p:cNvSpPr txBox="1">
              <a:spLocks noChangeArrowheads="1"/>
            </p:cNvSpPr>
            <p:nvPr/>
          </p:nvSpPr>
          <p:spPr bwMode="auto">
            <a:xfrm>
              <a:off x="2304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126992" name="Group 18"/>
          <p:cNvGrpSpPr>
            <a:grpSpLocks/>
          </p:cNvGrpSpPr>
          <p:nvPr/>
        </p:nvGrpSpPr>
        <p:grpSpPr bwMode="auto">
          <a:xfrm>
            <a:off x="2057400" y="3119438"/>
            <a:ext cx="4191000" cy="76200"/>
            <a:chOff x="1296" y="2758"/>
            <a:chExt cx="2640" cy="48"/>
          </a:xfrm>
        </p:grpSpPr>
        <p:sp>
          <p:nvSpPr>
            <p:cNvPr id="127011" name="Line 19"/>
            <p:cNvSpPr>
              <a:spLocks noChangeShapeType="1"/>
            </p:cNvSpPr>
            <p:nvPr/>
          </p:nvSpPr>
          <p:spPr bwMode="auto">
            <a:xfrm>
              <a:off x="1296" y="2784"/>
              <a:ext cx="26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2" name="Oval 20"/>
            <p:cNvSpPr>
              <a:spLocks noChangeArrowheads="1"/>
            </p:cNvSpPr>
            <p:nvPr/>
          </p:nvSpPr>
          <p:spPr bwMode="auto">
            <a:xfrm>
              <a:off x="3024" y="2758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3" name="Oval 21"/>
            <p:cNvSpPr>
              <a:spLocks noChangeArrowheads="1"/>
            </p:cNvSpPr>
            <p:nvPr/>
          </p:nvSpPr>
          <p:spPr bwMode="auto">
            <a:xfrm>
              <a:off x="2112" y="2758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6993" name="Line 22"/>
          <p:cNvSpPr>
            <a:spLocks noChangeShapeType="1"/>
          </p:cNvSpPr>
          <p:nvPr/>
        </p:nvSpPr>
        <p:spPr bwMode="auto">
          <a:xfrm>
            <a:off x="3810000" y="1712913"/>
            <a:ext cx="2438400" cy="1447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Oval 23"/>
          <p:cNvSpPr>
            <a:spLocks noChangeArrowheads="1"/>
          </p:cNvSpPr>
          <p:nvPr/>
        </p:nvSpPr>
        <p:spPr bwMode="auto">
          <a:xfrm>
            <a:off x="5346700" y="26162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5" name="Text Box 24"/>
          <p:cNvSpPr txBox="1">
            <a:spLocks noChangeArrowheads="1"/>
          </p:cNvSpPr>
          <p:nvPr/>
        </p:nvSpPr>
        <p:spPr bwMode="auto">
          <a:xfrm>
            <a:off x="2470150" y="2230438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6996" name="Text Box 25"/>
          <p:cNvSpPr txBox="1">
            <a:spLocks noChangeArrowheads="1"/>
          </p:cNvSpPr>
          <p:nvPr/>
        </p:nvSpPr>
        <p:spPr bwMode="auto">
          <a:xfrm>
            <a:off x="5448300" y="239236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x</a:t>
            </a:r>
          </a:p>
        </p:txBody>
      </p:sp>
      <p:sp>
        <p:nvSpPr>
          <p:cNvPr id="126997" name="Text Box 26"/>
          <p:cNvSpPr txBox="1">
            <a:spLocks noChangeArrowheads="1"/>
          </p:cNvSpPr>
          <p:nvPr/>
        </p:nvSpPr>
        <p:spPr bwMode="auto">
          <a:xfrm>
            <a:off x="5575300" y="23860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800" b="1">
                <a:solidFill>
                  <a:schemeClr val="tx2"/>
                </a:solidFill>
              </a:rPr>
              <a:t> </a:t>
            </a:r>
            <a:r>
              <a:rPr lang="en-GB" sz="1400" b="1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126998" name="Text Box 27"/>
          <p:cNvSpPr txBox="1">
            <a:spLocks noChangeArrowheads="1"/>
          </p:cNvSpPr>
          <p:nvPr/>
        </p:nvSpPr>
        <p:spPr bwMode="auto">
          <a:xfrm>
            <a:off x="3444875" y="1346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chemeClr val="tx1"/>
                </a:solidFill>
                <a:latin typeface="Times New Roman" charset="0"/>
              </a:rPr>
              <a:t>X</a:t>
            </a:r>
          </a:p>
        </p:txBody>
      </p:sp>
      <p:sp>
        <p:nvSpPr>
          <p:cNvPr id="126999" name="Text Box 28"/>
          <p:cNvSpPr txBox="1">
            <a:spLocks noChangeArrowheads="1"/>
          </p:cNvSpPr>
          <p:nvPr/>
        </p:nvSpPr>
        <p:spPr bwMode="auto">
          <a:xfrm>
            <a:off x="1804988" y="3186113"/>
            <a:ext cx="45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latin typeface="Times New Roman" charset="0"/>
              </a:rPr>
              <a:t>C</a:t>
            </a:r>
          </a:p>
        </p:txBody>
      </p:sp>
      <p:grpSp>
        <p:nvGrpSpPr>
          <p:cNvPr id="127000" name="Group 29"/>
          <p:cNvGrpSpPr>
            <a:grpSpLocks/>
          </p:cNvGrpSpPr>
          <p:nvPr/>
        </p:nvGrpSpPr>
        <p:grpSpPr bwMode="auto">
          <a:xfrm>
            <a:off x="6151563" y="3132138"/>
            <a:ext cx="787400" cy="490537"/>
            <a:chOff x="3875" y="2766"/>
            <a:chExt cx="496" cy="309"/>
          </a:xfrm>
        </p:grpSpPr>
        <p:sp>
          <p:nvSpPr>
            <p:cNvPr id="127009" name="Text Box 30"/>
            <p:cNvSpPr txBox="1">
              <a:spLocks noChangeArrowheads="1"/>
            </p:cNvSpPr>
            <p:nvPr/>
          </p:nvSpPr>
          <p:spPr bwMode="auto">
            <a:xfrm>
              <a:off x="3875" y="2787"/>
              <a:ext cx="2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1"/>
                  </a:solidFill>
                  <a:latin typeface="Times New Roman" charset="0"/>
                </a:rPr>
                <a:t>C</a:t>
              </a:r>
            </a:p>
          </p:txBody>
        </p:sp>
        <p:sp>
          <p:nvSpPr>
            <p:cNvPr id="127010" name="Text Box 31"/>
            <p:cNvSpPr txBox="1">
              <a:spLocks noChangeArrowheads="1"/>
            </p:cNvSpPr>
            <p:nvPr/>
          </p:nvSpPr>
          <p:spPr bwMode="auto">
            <a:xfrm>
              <a:off x="4035" y="276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C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800" b="1">
                  <a:solidFill>
                    <a:schemeClr val="tx2"/>
                  </a:solidFill>
                </a:rPr>
                <a:t> </a:t>
              </a:r>
              <a:r>
                <a:rPr lang="en-GB" sz="1600" b="1">
                  <a:solidFill>
                    <a:schemeClr val="tx2"/>
                  </a:solidFill>
                </a:rPr>
                <a:t>/</a:t>
              </a:r>
            </a:p>
          </p:txBody>
        </p:sp>
      </p:grpSp>
      <p:sp>
        <p:nvSpPr>
          <p:cNvPr id="127001" name="Text Box 34"/>
          <p:cNvSpPr txBox="1">
            <a:spLocks noChangeArrowheads="1"/>
          </p:cNvSpPr>
          <p:nvPr/>
        </p:nvSpPr>
        <p:spPr bwMode="auto">
          <a:xfrm>
            <a:off x="4724400" y="267811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sp>
        <p:nvSpPr>
          <p:cNvPr id="127002" name="Text Box 38"/>
          <p:cNvSpPr txBox="1">
            <a:spLocks noChangeArrowheads="1"/>
          </p:cNvSpPr>
          <p:nvPr/>
        </p:nvSpPr>
        <p:spPr bwMode="auto">
          <a:xfrm>
            <a:off x="369888" y="2230438"/>
            <a:ext cx="1614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</a:rPr>
              <a:t>left epipolar line</a:t>
            </a:r>
          </a:p>
        </p:txBody>
      </p:sp>
      <p:sp>
        <p:nvSpPr>
          <p:cNvPr id="127003" name="Text Box 39"/>
          <p:cNvSpPr txBox="1">
            <a:spLocks noChangeArrowheads="1"/>
          </p:cNvSpPr>
          <p:nvPr/>
        </p:nvSpPr>
        <p:spPr bwMode="auto">
          <a:xfrm>
            <a:off x="6403975" y="1982788"/>
            <a:ext cx="2354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>
                <a:solidFill>
                  <a:schemeClr val="tx2"/>
                </a:solidFill>
              </a:rPr>
              <a:t>right epipolar line</a:t>
            </a:r>
          </a:p>
        </p:txBody>
      </p:sp>
      <p:sp>
        <p:nvSpPr>
          <p:cNvPr id="127004" name="Line 40"/>
          <p:cNvSpPr>
            <a:spLocks noChangeShapeType="1"/>
          </p:cNvSpPr>
          <p:nvPr/>
        </p:nvSpPr>
        <p:spPr bwMode="auto">
          <a:xfrm>
            <a:off x="1928813" y="2422525"/>
            <a:ext cx="527050" cy="1127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5" name="Line 41"/>
          <p:cNvSpPr>
            <a:spLocks noChangeShapeType="1"/>
          </p:cNvSpPr>
          <p:nvPr/>
        </p:nvSpPr>
        <p:spPr bwMode="auto">
          <a:xfrm flipH="1">
            <a:off x="5838825" y="2171700"/>
            <a:ext cx="600075" cy="1000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6" name="Text Box 33"/>
          <p:cNvSpPr txBox="1">
            <a:spLocks noChangeArrowheads="1"/>
          </p:cNvSpPr>
          <p:nvPr/>
        </p:nvSpPr>
        <p:spPr bwMode="auto">
          <a:xfrm>
            <a:off x="3200400" y="278447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  <a:latin typeface="Times New Roman" charset="0"/>
              </a:rPr>
              <a:t>e</a:t>
            </a:r>
          </a:p>
        </p:txBody>
      </p:sp>
      <p:sp>
        <p:nvSpPr>
          <p:cNvPr id="127007" name="Text Box 35"/>
          <p:cNvSpPr txBox="1">
            <a:spLocks noChangeArrowheads="1"/>
          </p:cNvSpPr>
          <p:nvPr/>
        </p:nvSpPr>
        <p:spPr bwMode="auto">
          <a:xfrm>
            <a:off x="4838700" y="2693988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800" b="1">
                <a:solidFill>
                  <a:schemeClr val="tx2"/>
                </a:solidFill>
              </a:rPr>
              <a:t> </a:t>
            </a:r>
            <a:r>
              <a:rPr lang="en-GB" sz="1200" b="1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127008" name="Text Box 43"/>
          <p:cNvSpPr txBox="1">
            <a:spLocks noChangeArrowheads="1"/>
          </p:cNvSpPr>
          <p:nvPr/>
        </p:nvSpPr>
        <p:spPr bwMode="auto">
          <a:xfrm>
            <a:off x="5626100" y="1955800"/>
            <a:ext cx="325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b="1">
                <a:solidFill>
                  <a:schemeClr val="tx2"/>
                </a:solidFill>
                <a:latin typeface="Times New Roman" charset="0"/>
              </a:rPr>
              <a:t>l</a:t>
            </a:r>
            <a:r>
              <a:rPr lang="en-GB" sz="2000" b="1" baseline="50000">
                <a:solidFill>
                  <a:schemeClr val="tx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2490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intrinsic parameters K are identity</a:t>
            </a:r>
          </a:p>
          <a:p>
            <a:r>
              <a:rPr lang="en-US" dirty="0" smtClean="0"/>
              <a:t>Assume world coordinate system is centered at 1</a:t>
            </a:r>
            <a:r>
              <a:rPr lang="en-US" baseline="30000" dirty="0" smtClean="0"/>
              <a:t>st</a:t>
            </a:r>
            <a:r>
              <a:rPr lang="en-US" dirty="0" smtClean="0"/>
              <a:t> camera pinhole with Z along </a:t>
            </a:r>
            <a:r>
              <a:rPr lang="en-US" smtClean="0"/>
              <a:t>viewing direction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4512128"/>
            <a:ext cx="46101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3652157"/>
            <a:ext cx="4610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intrinsic parameters K are identity</a:t>
            </a:r>
          </a:p>
          <a:p>
            <a:r>
              <a:rPr lang="en-US" dirty="0" smtClean="0"/>
              <a:t>Assume world coordinate system is centered at 1</a:t>
            </a:r>
            <a:r>
              <a:rPr lang="en-US" baseline="30000" dirty="0" smtClean="0"/>
              <a:t>st</a:t>
            </a:r>
            <a:r>
              <a:rPr lang="en-US" dirty="0" smtClean="0"/>
              <a:t> camera pinhole with Z along viewing direction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0" y="3086100"/>
            <a:ext cx="34417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150" y="4000500"/>
            <a:ext cx="35433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intrinsic parameters K are identity</a:t>
            </a:r>
          </a:p>
          <a:p>
            <a:r>
              <a:rPr lang="en-US" dirty="0" smtClean="0"/>
              <a:t>Assume world coordinate system is centered at 1</a:t>
            </a:r>
            <a:r>
              <a:rPr lang="en-US" baseline="30000" dirty="0" smtClean="0"/>
              <a:t>st</a:t>
            </a:r>
            <a:r>
              <a:rPr lang="en-US" dirty="0" smtClean="0"/>
              <a:t> camera pinhole with Z along viewing direction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4574721"/>
            <a:ext cx="6324600" cy="110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3400424"/>
            <a:ext cx="51181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- the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366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intrinsic parameters K are identity</a:t>
            </a:r>
          </a:p>
          <a:p>
            <a:r>
              <a:rPr lang="en-US" dirty="0" smtClean="0"/>
              <a:t>Assume world coordinate system is centered at 1</a:t>
            </a:r>
            <a:r>
              <a:rPr lang="en-US" baseline="30000" dirty="0" smtClean="0"/>
              <a:t>st</a:t>
            </a:r>
            <a:r>
              <a:rPr lang="en-US" dirty="0" smtClean="0"/>
              <a:t> camera pinhole with Z along viewing direction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0" y="3641271"/>
            <a:ext cx="20701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463142"/>
            <a:ext cx="3200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</TotalTime>
  <Words>1214</Words>
  <Application>Microsoft Macintosh PowerPoint</Application>
  <PresentationFormat>On-screen Show (4:3)</PresentationFormat>
  <Paragraphs>215</Paragraphs>
  <Slides>47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Calibri</vt:lpstr>
      <vt:lpstr>Calibri Light</vt:lpstr>
      <vt:lpstr>Lucida Calligraphy</vt:lpstr>
      <vt:lpstr>ＭＳ Ｐゴシック</vt:lpstr>
      <vt:lpstr>Times New Roman</vt:lpstr>
      <vt:lpstr>Trebuchet MS</vt:lpstr>
      <vt:lpstr>Wingdings</vt:lpstr>
      <vt:lpstr>新細明體</vt:lpstr>
      <vt:lpstr>游ゴシック</vt:lpstr>
      <vt:lpstr>Arial</vt:lpstr>
      <vt:lpstr>Office Theme</vt:lpstr>
      <vt:lpstr>方程式</vt:lpstr>
      <vt:lpstr>Equation</vt:lpstr>
      <vt:lpstr>Photo Editor Photo</vt:lpstr>
      <vt:lpstr>Epipolar geometry continued</vt:lpstr>
      <vt:lpstr>Epipolar lines</vt:lpstr>
      <vt:lpstr>Epipolar lines</vt:lpstr>
      <vt:lpstr>Epipolar lines</vt:lpstr>
      <vt:lpstr>Nomenclature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geometry - the math</vt:lpstr>
      <vt:lpstr>Epipolar constraint and epipolar lines</vt:lpstr>
      <vt:lpstr>Epipolar constraint and epipolar lines</vt:lpstr>
      <vt:lpstr>Epipolar constraint: putting it all together</vt:lpstr>
      <vt:lpstr>Essential matrix and epipoles</vt:lpstr>
      <vt:lpstr>Essential matrix and epipoles</vt:lpstr>
      <vt:lpstr>Essential matrix</vt:lpstr>
      <vt:lpstr>Epipolar geometry - the math</vt:lpstr>
      <vt:lpstr>Fundamental matrix</vt:lpstr>
      <vt:lpstr>Fundamental matrix</vt:lpstr>
      <vt:lpstr>Fundamental matrix</vt:lpstr>
      <vt:lpstr>Fundamental matrix</vt:lpstr>
      <vt:lpstr>Fundamental matrix</vt:lpstr>
      <vt:lpstr>Fundamental matrix result</vt:lpstr>
      <vt:lpstr>Properties of the Fundamental Matrix</vt:lpstr>
      <vt:lpstr>Properties of the Fundamental Matrix</vt:lpstr>
      <vt:lpstr>Properties of the Fundamental Matrix</vt:lpstr>
      <vt:lpstr>Why is F rank 2?</vt:lpstr>
      <vt:lpstr>PowerPoint Presentation</vt:lpstr>
      <vt:lpstr>Estimating F</vt:lpstr>
      <vt:lpstr>Estimating F – 8-point algorithm</vt:lpstr>
      <vt:lpstr>8-point algorithm</vt:lpstr>
      <vt:lpstr>8-point algorithm – Problem?</vt:lpstr>
      <vt:lpstr>Recovering camera parameters from F / E</vt:lpstr>
      <vt:lpstr>Recovering camera parameters from E</vt:lpstr>
      <vt:lpstr>Recovering camera parameters from E</vt:lpstr>
      <vt:lpstr>Recovering camera parameters from E</vt:lpstr>
      <vt:lpstr>8-point algorithm</vt:lpstr>
      <vt:lpstr>Other approaches  to obtaining 3D structure</vt:lpstr>
      <vt:lpstr>Active stereo with structured light</vt:lpstr>
      <vt:lpstr>Active stereo with structured light</vt:lpstr>
      <vt:lpstr>Microsoft Kinect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Epipolar geometry continued</dc:title>
  <dc:creator>Bharath Hariharan</dc:creator>
  <cp:lastModifiedBy>Bharath Hariharan</cp:lastModifiedBy>
  <cp:revision>11</cp:revision>
  <dcterms:created xsi:type="dcterms:W3CDTF">2018-03-24T21:29:35Z</dcterms:created>
  <dcterms:modified xsi:type="dcterms:W3CDTF">2018-03-28T01:57:49Z</dcterms:modified>
</cp:coreProperties>
</file>