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2"/>
  </p:notesMasterIdLst>
  <p:sldIdLst>
    <p:sldId id="256" r:id="rId2"/>
    <p:sldId id="266" r:id="rId3"/>
    <p:sldId id="265" r:id="rId4"/>
    <p:sldId id="267" r:id="rId5"/>
    <p:sldId id="268" r:id="rId6"/>
    <p:sldId id="322" r:id="rId7"/>
    <p:sldId id="269" r:id="rId8"/>
    <p:sldId id="305" r:id="rId9"/>
    <p:sldId id="310" r:id="rId10"/>
    <p:sldId id="309" r:id="rId11"/>
    <p:sldId id="311" r:id="rId12"/>
    <p:sldId id="312" r:id="rId13"/>
    <p:sldId id="313" r:id="rId14"/>
    <p:sldId id="314" r:id="rId15"/>
    <p:sldId id="306" r:id="rId16"/>
    <p:sldId id="315" r:id="rId17"/>
    <p:sldId id="316" r:id="rId18"/>
    <p:sldId id="317" r:id="rId19"/>
    <p:sldId id="318" r:id="rId20"/>
    <p:sldId id="270" r:id="rId21"/>
    <p:sldId id="271" r:id="rId22"/>
    <p:sldId id="257" r:id="rId23"/>
    <p:sldId id="258" r:id="rId24"/>
    <p:sldId id="272" r:id="rId25"/>
    <p:sldId id="273" r:id="rId26"/>
    <p:sldId id="259" r:id="rId27"/>
    <p:sldId id="260" r:id="rId28"/>
    <p:sldId id="320" r:id="rId29"/>
    <p:sldId id="319" r:id="rId30"/>
    <p:sldId id="321" r:id="rId31"/>
    <p:sldId id="261" r:id="rId32"/>
    <p:sldId id="262" r:id="rId33"/>
    <p:sldId id="263" r:id="rId34"/>
    <p:sldId id="264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6" r:id="rId47"/>
    <p:sldId id="287" r:id="rId48"/>
    <p:sldId id="288" r:id="rId49"/>
    <p:sldId id="289" r:id="rId50"/>
    <p:sldId id="290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D240"/>
    <a:srgbClr val="913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40"/>
  </p:normalViewPr>
  <p:slideViewPr>
    <p:cSldViewPr snapToGrid="0" snapToObjects="1">
      <p:cViewPr varScale="1">
        <p:scale>
          <a:sx n="118" d="100"/>
          <a:sy n="118" d="100"/>
        </p:scale>
        <p:origin x="14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804F7-E546-6E47-B8D6-D7B95778C3D6}" type="datetimeFigureOut">
              <a:rPr lang="en-US" smtClean="0"/>
              <a:t>3/25/18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828B1-E975-C140-A8D1-2F63EF4A9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6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5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B160-5F84-534D-928D-623D32633553}" type="datetimeFigureOut">
              <a:rPr lang="en-US" smtClean="0"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19B-9782-534E-BBDA-022C660DC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B160-5F84-534D-928D-623D32633553}" type="datetimeFigureOut">
              <a:rPr lang="en-US" smtClean="0"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19B-9782-534E-BBDA-022C660DC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B160-5F84-534D-928D-623D32633553}" type="datetimeFigureOut">
              <a:rPr lang="en-US" smtClean="0"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19B-9782-534E-BBDA-022C660DC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B160-5F84-534D-928D-623D32633553}" type="datetimeFigureOut">
              <a:rPr lang="en-US" smtClean="0"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19B-9782-534E-BBDA-022C660DC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B160-5F84-534D-928D-623D32633553}" type="datetimeFigureOut">
              <a:rPr lang="en-US" smtClean="0"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19B-9782-534E-BBDA-022C660DC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B160-5F84-534D-928D-623D32633553}" type="datetimeFigureOut">
              <a:rPr lang="en-US" smtClean="0"/>
              <a:t>3/25/18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19B-9782-534E-BBDA-022C660DC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B160-5F84-534D-928D-623D32633553}" type="datetimeFigureOut">
              <a:rPr lang="en-US" smtClean="0"/>
              <a:t>3/25/18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19B-9782-534E-BBDA-022C660DC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B160-5F84-534D-928D-623D32633553}" type="datetimeFigureOut">
              <a:rPr lang="en-US" smtClean="0"/>
              <a:t>3/25/18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19B-9782-534E-BBDA-022C660DC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B160-5F84-534D-928D-623D32633553}" type="datetimeFigureOut">
              <a:rPr lang="en-US" smtClean="0"/>
              <a:t>3/25/18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19B-9782-534E-BBDA-022C660DC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B160-5F84-534D-928D-623D32633553}" type="datetimeFigureOut">
              <a:rPr lang="en-US" smtClean="0"/>
              <a:t>3/25/18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19B-9782-534E-BBDA-022C660DC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B160-5F84-534D-928D-623D32633553}" type="datetimeFigureOut">
              <a:rPr lang="en-US" smtClean="0"/>
              <a:t>3/25/18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19B-9782-534E-BBDA-022C660DC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0B160-5F84-534D-928D-623D32633553}" type="datetimeFigureOut">
              <a:rPr lang="en-US" smtClean="0"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4D19B-9782-534E-BBDA-022C660DC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3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Relationship Id="rId3" Type="http://schemas.openxmlformats.org/officeDocument/2006/relationships/image" Target="../media/image1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tiff"/><Relationship Id="rId1" Type="http://schemas.microsoft.com/office/2007/relationships/media" Target="file:///C:\az\ppt\teaching\cv\sa_yorick0.mpg" TargetMode="External"/><Relationship Id="rId2" Type="http://schemas.openxmlformats.org/officeDocument/2006/relationships/video" Target="file:///C:\az\ppt\teaching\cv\sa_yorick0.m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Relationship Id="rId3" Type="http://schemas.openxmlformats.org/officeDocument/2006/relationships/image" Target="../media/image11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Relationship Id="rId3" Type="http://schemas.openxmlformats.org/officeDocument/2006/relationships/image" Target="../media/image11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Relationship Id="rId3" Type="http://schemas.openxmlformats.org/officeDocument/2006/relationships/image" Target="../media/image35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Relationship Id="rId3" Type="http://schemas.openxmlformats.org/officeDocument/2006/relationships/image" Target="../media/image49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Relationship Id="rId3" Type="http://schemas.openxmlformats.org/officeDocument/2006/relationships/image" Target="../media/image49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Relationship Id="rId3" Type="http://schemas.openxmlformats.org/officeDocument/2006/relationships/image" Target="../media/image51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Relationship Id="rId3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Two-view geometry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93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Rotating cameras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Assume K is identity</a:t>
            </a:r>
          </a:p>
          <a:p>
            <a:r>
              <a:rPr lang="en-US" dirty="0" smtClean="0"/>
              <a:t>Assume coordinate system at camera pinhole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615" y="2006600"/>
            <a:ext cx="4038600" cy="55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50" y="3911600"/>
            <a:ext cx="3492500" cy="55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700" y="4420395"/>
            <a:ext cx="27686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6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Rotating cameras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08957"/>
            <a:ext cx="7886700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Assume K is identity</a:t>
            </a:r>
          </a:p>
          <a:p>
            <a:r>
              <a:rPr lang="en-US" dirty="0" smtClean="0"/>
              <a:t>Assume coordinate system at camera pinhole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615" y="2006600"/>
            <a:ext cx="4038600" cy="55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50" y="3911600"/>
            <a:ext cx="3492500" cy="55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700" y="4420395"/>
            <a:ext cx="27686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3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Rotating cameras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93" y="2472816"/>
            <a:ext cx="2070100" cy="469900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628650" y="3285443"/>
            <a:ext cx="7886700" cy="2874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What happens if the camera is rotated?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93" y="1272835"/>
            <a:ext cx="3898900" cy="1104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371" y="4170418"/>
            <a:ext cx="4013200" cy="1104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500" y="5424768"/>
            <a:ext cx="1346200" cy="393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500" y="6074794"/>
            <a:ext cx="1727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p Arrow Callout 8"/>
          <p:cNvSpPr/>
          <p:nvPr/>
        </p:nvSpPr>
        <p:spPr>
          <a:xfrm>
            <a:off x="4659086" y="3341914"/>
            <a:ext cx="413657" cy="991650"/>
          </a:xfrm>
          <a:prstGeom prst="upArrowCallo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Callout 14"/>
          <p:cNvSpPr/>
          <p:nvPr/>
        </p:nvSpPr>
        <p:spPr>
          <a:xfrm>
            <a:off x="5072743" y="3701143"/>
            <a:ext cx="1001485" cy="990600"/>
          </a:xfrm>
          <a:prstGeom prst="down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Callout 6"/>
          <p:cNvSpPr/>
          <p:nvPr/>
        </p:nvSpPr>
        <p:spPr>
          <a:xfrm>
            <a:off x="3178629" y="3701143"/>
            <a:ext cx="1001485" cy="990600"/>
          </a:xfrm>
          <a:prstGeom prst="downArrow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Rotating cameras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28650" y="1690690"/>
            <a:ext cx="7886700" cy="4938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happens if the camera is rotated?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 need to know the 3D structure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650" y="3721894"/>
            <a:ext cx="2806700" cy="55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5442" y="2983735"/>
            <a:ext cx="210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Rotation matrix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23013" y="4649521"/>
            <a:ext cx="2100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Homogenous coordinates of </a:t>
            </a:r>
            <a:r>
              <a:rPr lang="en-US" smtClean="0"/>
              <a:t>original pixel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28899" y="4694240"/>
            <a:ext cx="2100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Homogenous coordinates of mapped pixel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7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7" grpId="0" animBg="1"/>
      <p:bldP spid="10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Rotating cameras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79" y="2430870"/>
            <a:ext cx="3452984" cy="2296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43" y="2427514"/>
            <a:ext cx="3458029" cy="230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2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Rectifying cameras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rot="1928743">
            <a:off x="2622655" y="2461850"/>
            <a:ext cx="1440180" cy="880110"/>
            <a:chOff x="742950" y="4057650"/>
            <a:chExt cx="1440180" cy="880110"/>
          </a:xfrm>
        </p:grpSpPr>
        <p:sp>
          <p:nvSpPr>
            <p:cNvPr id="5" name="Rectangle 4"/>
            <p:cNvSpPr/>
            <p:nvPr/>
          </p:nvSpPr>
          <p:spPr>
            <a:xfrm>
              <a:off x="742950" y="4057650"/>
              <a:ext cx="1337310" cy="8801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965960" y="4389120"/>
              <a:ext cx="217170" cy="1828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 rot="18978313">
            <a:off x="2992431" y="4288504"/>
            <a:ext cx="1440180" cy="880110"/>
            <a:chOff x="742950" y="4057650"/>
            <a:chExt cx="1440180" cy="880110"/>
          </a:xfrm>
        </p:grpSpPr>
        <p:sp>
          <p:nvSpPr>
            <p:cNvPr id="8" name="Rectangle 7"/>
            <p:cNvSpPr/>
            <p:nvPr/>
          </p:nvSpPr>
          <p:spPr>
            <a:xfrm>
              <a:off x="742950" y="4057650"/>
              <a:ext cx="1337310" cy="8801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965960" y="4389120"/>
              <a:ext cx="217170" cy="1828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ube 9"/>
          <p:cNvSpPr/>
          <p:nvPr/>
        </p:nvSpPr>
        <p:spPr>
          <a:xfrm>
            <a:off x="4579731" y="2901905"/>
            <a:ext cx="1291248" cy="1065287"/>
          </a:xfrm>
          <a:prstGeom prst="cub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1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Rectifying cameras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rot="750714">
            <a:off x="2622655" y="2461850"/>
            <a:ext cx="1440180" cy="880110"/>
            <a:chOff x="742950" y="4057650"/>
            <a:chExt cx="1440180" cy="880110"/>
          </a:xfrm>
        </p:grpSpPr>
        <p:sp>
          <p:nvSpPr>
            <p:cNvPr id="5" name="Rectangle 4"/>
            <p:cNvSpPr/>
            <p:nvPr/>
          </p:nvSpPr>
          <p:spPr>
            <a:xfrm>
              <a:off x="742950" y="4057650"/>
              <a:ext cx="1337310" cy="8801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965960" y="4389120"/>
              <a:ext cx="217170" cy="1828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 rot="20366796">
            <a:off x="2992431" y="4288504"/>
            <a:ext cx="1440180" cy="880110"/>
            <a:chOff x="742950" y="4057650"/>
            <a:chExt cx="1440180" cy="880110"/>
          </a:xfrm>
        </p:grpSpPr>
        <p:sp>
          <p:nvSpPr>
            <p:cNvPr id="8" name="Rectangle 7"/>
            <p:cNvSpPr/>
            <p:nvPr/>
          </p:nvSpPr>
          <p:spPr>
            <a:xfrm>
              <a:off x="742950" y="4057650"/>
              <a:ext cx="1337310" cy="8801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965960" y="4389120"/>
              <a:ext cx="217170" cy="1828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ube 9"/>
          <p:cNvSpPr/>
          <p:nvPr/>
        </p:nvSpPr>
        <p:spPr>
          <a:xfrm>
            <a:off x="4579731" y="2901905"/>
            <a:ext cx="1291248" cy="1065287"/>
          </a:xfrm>
          <a:prstGeom prst="cub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Rectifying cameras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622655" y="2461850"/>
            <a:ext cx="1440180" cy="880110"/>
            <a:chOff x="742950" y="4057650"/>
            <a:chExt cx="1440180" cy="880110"/>
          </a:xfrm>
        </p:grpSpPr>
        <p:sp>
          <p:nvSpPr>
            <p:cNvPr id="5" name="Rectangle 4"/>
            <p:cNvSpPr/>
            <p:nvPr/>
          </p:nvSpPr>
          <p:spPr>
            <a:xfrm>
              <a:off x="742950" y="4057650"/>
              <a:ext cx="1337310" cy="8801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965960" y="4389120"/>
              <a:ext cx="217170" cy="1828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 rot="20817111">
            <a:off x="2992431" y="4288504"/>
            <a:ext cx="1440180" cy="880110"/>
            <a:chOff x="742950" y="4057650"/>
            <a:chExt cx="1440180" cy="880110"/>
          </a:xfrm>
        </p:grpSpPr>
        <p:sp>
          <p:nvSpPr>
            <p:cNvPr id="8" name="Rectangle 7"/>
            <p:cNvSpPr/>
            <p:nvPr/>
          </p:nvSpPr>
          <p:spPr>
            <a:xfrm>
              <a:off x="742950" y="4057650"/>
              <a:ext cx="1337310" cy="8801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965960" y="4389120"/>
              <a:ext cx="217170" cy="1828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ube 9"/>
          <p:cNvSpPr/>
          <p:nvPr/>
        </p:nvSpPr>
        <p:spPr>
          <a:xfrm>
            <a:off x="4579731" y="2901905"/>
            <a:ext cx="1291248" cy="1065287"/>
          </a:xfrm>
          <a:prstGeom prst="cub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4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Rectifying cameras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rot="20842583">
            <a:off x="2622655" y="2461850"/>
            <a:ext cx="1440180" cy="880110"/>
            <a:chOff x="742950" y="4057650"/>
            <a:chExt cx="1440180" cy="880110"/>
          </a:xfrm>
        </p:grpSpPr>
        <p:sp>
          <p:nvSpPr>
            <p:cNvPr id="5" name="Rectangle 4"/>
            <p:cNvSpPr/>
            <p:nvPr/>
          </p:nvSpPr>
          <p:spPr>
            <a:xfrm>
              <a:off x="742950" y="4057650"/>
              <a:ext cx="1337310" cy="8801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965960" y="4389120"/>
              <a:ext cx="217170" cy="1828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 rot="20817111">
            <a:off x="2992431" y="4288504"/>
            <a:ext cx="1440180" cy="880110"/>
            <a:chOff x="742950" y="4057650"/>
            <a:chExt cx="1440180" cy="880110"/>
          </a:xfrm>
        </p:grpSpPr>
        <p:sp>
          <p:nvSpPr>
            <p:cNvPr id="8" name="Rectangle 7"/>
            <p:cNvSpPr/>
            <p:nvPr/>
          </p:nvSpPr>
          <p:spPr>
            <a:xfrm>
              <a:off x="742950" y="4057650"/>
              <a:ext cx="1337310" cy="8801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965960" y="4389120"/>
              <a:ext cx="217170" cy="1828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ube 9"/>
          <p:cNvSpPr/>
          <p:nvPr/>
        </p:nvSpPr>
        <p:spPr>
          <a:xfrm>
            <a:off x="4579731" y="2901905"/>
            <a:ext cx="1291248" cy="1065287"/>
          </a:xfrm>
          <a:prstGeom prst="cub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1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projection in rectified cameras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4789713"/>
            <a:ext cx="7886700" cy="1387249"/>
          </a:xfrm>
        </p:spPr>
        <p:txBody>
          <a:bodyPr/>
          <a:lstStyle/>
          <a:p>
            <a:r>
              <a:rPr lang="en-US" dirty="0" smtClean="0"/>
              <a:t>For rectified cameras, correspondence problem is easier</a:t>
            </a:r>
          </a:p>
          <a:p>
            <a:r>
              <a:rPr lang="en-US" dirty="0" smtClean="0"/>
              <a:t>Only requires searching along a particular </a:t>
            </a:r>
            <a:r>
              <a:rPr lang="en-US" i="1" dirty="0" smtClean="0"/>
              <a:t>row.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2118360"/>
            <a:ext cx="3413481" cy="2567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2256" y="2118360"/>
            <a:ext cx="3441666" cy="25679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547257" y="3222171"/>
            <a:ext cx="141514" cy="14151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52256" y="3222171"/>
            <a:ext cx="3441666" cy="1415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8"/>
          <p:cNvSpPr txBox="1">
            <a:spLocks noChangeArrowheads="1"/>
          </p:cNvSpPr>
          <p:nvPr/>
        </p:nvSpPr>
        <p:spPr bwMode="auto">
          <a:xfrm>
            <a:off x="457200" y="749300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/>
              <a:t>Stereo head</a:t>
            </a:r>
          </a:p>
        </p:txBody>
      </p:sp>
      <p:sp>
        <p:nvSpPr>
          <p:cNvPr id="115717" name="Text Box 9"/>
          <p:cNvSpPr txBox="1">
            <a:spLocks noChangeArrowheads="1"/>
          </p:cNvSpPr>
          <p:nvPr/>
        </p:nvSpPr>
        <p:spPr bwMode="auto">
          <a:xfrm>
            <a:off x="330200" y="3187700"/>
            <a:ext cx="433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dirty="0" smtClean="0"/>
              <a:t>Kinect / depth cameras</a:t>
            </a:r>
            <a:endParaRPr lang="en-GB" dirty="0"/>
          </a:p>
        </p:txBody>
      </p:sp>
      <p:pic>
        <p:nvPicPr>
          <p:cNvPr id="725003" name="sa_yorick0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40005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436" y="3644900"/>
            <a:ext cx="4191907" cy="31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50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250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5003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2500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projection in rectified cameras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4789713"/>
            <a:ext cx="7886700" cy="1387249"/>
          </a:xfrm>
        </p:spPr>
        <p:txBody>
          <a:bodyPr/>
          <a:lstStyle/>
          <a:p>
            <a:r>
              <a:rPr lang="en-US" dirty="0" smtClean="0"/>
              <a:t>For rectified cameras, correspondence problem is easier</a:t>
            </a:r>
          </a:p>
          <a:p>
            <a:r>
              <a:rPr lang="en-US" dirty="0" smtClean="0"/>
              <a:t>Only requires searching along a particular </a:t>
            </a:r>
            <a:r>
              <a:rPr lang="en-US" i="1" dirty="0" smtClean="0"/>
              <a:t>row.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2118360"/>
            <a:ext cx="3413481" cy="2567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2256" y="2118360"/>
            <a:ext cx="3441666" cy="25679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547257" y="3222171"/>
            <a:ext cx="141514" cy="14151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52256" y="3222171"/>
            <a:ext cx="3441666" cy="1415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 2 5"/>
          <p:cNvSpPr/>
          <p:nvPr/>
        </p:nvSpPr>
        <p:spPr>
          <a:xfrm>
            <a:off x="498035" y="1238929"/>
            <a:ext cx="9114051" cy="5521099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What about non-rectified cameras?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Is there an equivalent?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2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constraint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4789713"/>
            <a:ext cx="7886700" cy="1387249"/>
          </a:xfrm>
        </p:spPr>
        <p:txBody>
          <a:bodyPr/>
          <a:lstStyle/>
          <a:p>
            <a:r>
              <a:rPr lang="en-US" i="1" dirty="0" smtClean="0"/>
              <a:t>Reduces 2D search problem to search along a particular line: </a:t>
            </a:r>
            <a:r>
              <a:rPr lang="en-US" i="1" dirty="0" err="1" smtClean="0">
                <a:solidFill>
                  <a:srgbClr val="FF0000"/>
                </a:solidFill>
              </a:rPr>
              <a:t>epipolar</a:t>
            </a:r>
            <a:r>
              <a:rPr lang="en-US" i="1" dirty="0" smtClean="0">
                <a:solidFill>
                  <a:srgbClr val="FF0000"/>
                </a:solidFill>
              </a:rPr>
              <a:t> line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2118360"/>
            <a:ext cx="3413481" cy="2567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2256" y="2118360"/>
            <a:ext cx="3441666" cy="25679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547257" y="3222171"/>
            <a:ext cx="141514" cy="14151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52256" y="3222171"/>
            <a:ext cx="3441666" cy="1415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2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09" name="Group 12"/>
          <p:cNvGrpSpPr>
            <a:grpSpLocks/>
          </p:cNvGrpSpPr>
          <p:nvPr/>
        </p:nvGrpSpPr>
        <p:grpSpPr bwMode="auto">
          <a:xfrm>
            <a:off x="152400" y="3952069"/>
            <a:ext cx="8839200" cy="2347912"/>
            <a:chOff x="96" y="1824"/>
            <a:chExt cx="5568" cy="1479"/>
          </a:xfrm>
        </p:grpSpPr>
        <p:pic>
          <p:nvPicPr>
            <p:cNvPr id="119814" name="Picture 13" descr="chapel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824"/>
              <a:ext cx="2784" cy="1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15" name="Picture 14" descr="chapel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824"/>
              <a:ext cx="2784" cy="1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Arial" charset="0"/>
              </a:rPr>
              <a:t>Epipolar</a:t>
            </a:r>
            <a:r>
              <a:rPr lang="en-GB" dirty="0" smtClean="0">
                <a:latin typeface="Arial" charset="0"/>
              </a:rPr>
              <a:t> constraint</a:t>
            </a:r>
            <a:endParaRPr lang="en-GB" dirty="0">
              <a:latin typeface="Arial" charset="0"/>
            </a:endParaRPr>
          </a:p>
        </p:txBody>
      </p:sp>
      <p:sp>
        <p:nvSpPr>
          <p:cNvPr id="119811" name="Text Box 7"/>
          <p:cNvSpPr txBox="1">
            <a:spLocks noChangeArrowheads="1"/>
          </p:cNvSpPr>
          <p:nvPr/>
        </p:nvSpPr>
        <p:spPr bwMode="auto">
          <a:xfrm>
            <a:off x="323850" y="1368425"/>
            <a:ext cx="845502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000000"/>
                </a:solidFill>
              </a:rPr>
              <a:t>True in general!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Given pixel (</a:t>
            </a:r>
            <a:r>
              <a:rPr lang="en-GB" dirty="0" err="1" smtClean="0">
                <a:solidFill>
                  <a:srgbClr val="000000"/>
                </a:solidFill>
              </a:rPr>
              <a:t>x,y</a:t>
            </a:r>
            <a:r>
              <a:rPr lang="en-GB" dirty="0" smtClean="0">
                <a:solidFill>
                  <a:srgbClr val="000000"/>
                </a:solidFill>
              </a:rPr>
              <a:t>) in one image, corresponding pixel in the other image must lie on a line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Line function of (</a:t>
            </a:r>
            <a:r>
              <a:rPr lang="en-GB" dirty="0" err="1" smtClean="0">
                <a:solidFill>
                  <a:srgbClr val="000000"/>
                </a:solidFill>
              </a:rPr>
              <a:t>x,y</a:t>
            </a:r>
            <a:r>
              <a:rPr lang="en-GB" dirty="0" smtClean="0">
                <a:solidFill>
                  <a:srgbClr val="000000"/>
                </a:solidFill>
              </a:rPr>
              <a:t>) and parameters of camera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These lines are called </a:t>
            </a:r>
            <a:r>
              <a:rPr lang="en-GB" i="1" dirty="0" err="1" smtClean="0">
                <a:solidFill>
                  <a:srgbClr val="000000"/>
                </a:solidFill>
              </a:rPr>
              <a:t>epipolar</a:t>
            </a:r>
            <a:r>
              <a:rPr lang="en-GB" i="1" dirty="0" smtClean="0">
                <a:solidFill>
                  <a:srgbClr val="000000"/>
                </a:solidFill>
              </a:rPr>
              <a:t> line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32847" name="Oval 15"/>
          <p:cNvSpPr>
            <a:spLocks noChangeAspect="1" noChangeArrowheads="1"/>
          </p:cNvSpPr>
          <p:nvPr/>
        </p:nvSpPr>
        <p:spPr bwMode="auto">
          <a:xfrm>
            <a:off x="1444625" y="4845962"/>
            <a:ext cx="109538" cy="109538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3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>
                <a:latin typeface="Arial" charset="0"/>
              </a:rPr>
              <a:t>Epipolar geometry</a:t>
            </a:r>
          </a:p>
        </p:txBody>
      </p:sp>
    </p:spTree>
    <p:extLst>
      <p:ext uri="{BB962C8B-B14F-4D97-AF65-F5344CB8AC3E}">
        <p14:creationId xmlns:p14="http://schemas.microsoft.com/office/powerpoint/2010/main" val="115155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 - why?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single camera, pixel in image plane must correspond to point somewhere along a ray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3566890"/>
            <a:ext cx="7168896" cy="3096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74770" y="3875314"/>
            <a:ext cx="3899481" cy="2922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15343" y="5236034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77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69046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viewed in second image, this ray looks like a line: </a:t>
            </a:r>
            <a:r>
              <a:rPr lang="en-US" i="1" dirty="0" err="1" smtClean="0"/>
              <a:t>epipolar</a:t>
            </a:r>
            <a:r>
              <a:rPr lang="en-US" i="1" dirty="0" smtClean="0"/>
              <a:t> line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epipolar</a:t>
            </a:r>
            <a:r>
              <a:rPr lang="en-US" dirty="0" smtClean="0"/>
              <a:t> line must pass through image of the first camera in the second image</a:t>
            </a:r>
            <a:r>
              <a:rPr lang="en-US" i="1" dirty="0" smtClean="0"/>
              <a:t> - </a:t>
            </a:r>
            <a:r>
              <a:rPr lang="en-US" i="1" dirty="0" err="1" smtClean="0"/>
              <a:t>epipole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3643089"/>
            <a:ext cx="7168896" cy="309676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15343" y="5312233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Callout 5"/>
          <p:cNvSpPr/>
          <p:nvPr/>
        </p:nvSpPr>
        <p:spPr>
          <a:xfrm>
            <a:off x="6291942" y="4930215"/>
            <a:ext cx="2582309" cy="52251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42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Epipolar</a:t>
            </a:r>
            <a:r>
              <a:rPr lang="en-US" dirty="0" smtClean="0">
                <a:solidFill>
                  <a:srgbClr val="FF0000"/>
                </a:solidFill>
              </a:rPr>
              <a:t> 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4767943" y="4441371"/>
            <a:ext cx="1110343" cy="1698172"/>
          </a:xfrm>
          <a:prstGeom prst="downArrowCallout">
            <a:avLst>
              <a:gd name="adj1" fmla="val 11274"/>
              <a:gd name="adj2" fmla="val 10294"/>
              <a:gd name="adj3" fmla="val 15196"/>
              <a:gd name="adj4" fmla="val 2266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Epipole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8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Freeform 2"/>
          <p:cNvSpPr>
            <a:spLocks/>
          </p:cNvSpPr>
          <p:nvPr/>
        </p:nvSpPr>
        <p:spPr bwMode="auto">
          <a:xfrm>
            <a:off x="2209800" y="2971800"/>
            <a:ext cx="12954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6" name="Freeform 3"/>
          <p:cNvSpPr>
            <a:spLocks/>
          </p:cNvSpPr>
          <p:nvPr/>
        </p:nvSpPr>
        <p:spPr bwMode="auto">
          <a:xfrm flipH="1">
            <a:off x="4724400" y="2971800"/>
            <a:ext cx="13716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Arial" charset="0"/>
              </a:rPr>
              <a:t>Epipolar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geometry</a:t>
            </a:r>
          </a:p>
        </p:txBody>
      </p:sp>
      <p:sp>
        <p:nvSpPr>
          <p:cNvPr id="12390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990600"/>
          </a:xfrm>
        </p:spPr>
        <p:txBody>
          <a:bodyPr/>
          <a:lstStyle/>
          <a:p>
            <a:pPr lvl="1">
              <a:buFontTx/>
              <a:buNone/>
            </a:pPr>
            <a:r>
              <a:rPr lang="en-US">
                <a:latin typeface="Arial" charset="0"/>
              </a:rPr>
              <a:t>Given an image point in one view, where is the corresponding point in the other view?</a:t>
            </a:r>
          </a:p>
        </p:txBody>
      </p:sp>
      <p:sp>
        <p:nvSpPr>
          <p:cNvPr id="123909" name="Oval 6"/>
          <p:cNvSpPr>
            <a:spLocks noChangeArrowheads="1"/>
          </p:cNvSpPr>
          <p:nvPr/>
        </p:nvSpPr>
        <p:spPr bwMode="auto">
          <a:xfrm>
            <a:off x="2019300" y="4381500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Oval 7"/>
          <p:cNvSpPr>
            <a:spLocks noChangeArrowheads="1"/>
          </p:cNvSpPr>
          <p:nvPr/>
        </p:nvSpPr>
        <p:spPr bwMode="auto">
          <a:xfrm>
            <a:off x="6210300" y="4381500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Line 8"/>
          <p:cNvSpPr>
            <a:spLocks noChangeShapeType="1"/>
          </p:cNvSpPr>
          <p:nvPr/>
        </p:nvSpPr>
        <p:spPr bwMode="auto">
          <a:xfrm>
            <a:off x="4724400" y="3581400"/>
            <a:ext cx="0" cy="838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2" name="Line 9"/>
          <p:cNvSpPr>
            <a:spLocks noChangeShapeType="1"/>
          </p:cNvSpPr>
          <p:nvPr/>
        </p:nvSpPr>
        <p:spPr bwMode="auto">
          <a:xfrm>
            <a:off x="3505200" y="3581400"/>
            <a:ext cx="0" cy="838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3" name="Line 10"/>
          <p:cNvSpPr>
            <a:spLocks noChangeShapeType="1"/>
          </p:cNvSpPr>
          <p:nvPr/>
        </p:nvSpPr>
        <p:spPr bwMode="auto">
          <a:xfrm flipH="1" flipV="1">
            <a:off x="3200400" y="3429000"/>
            <a:ext cx="304800" cy="152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835525" y="3048000"/>
            <a:ext cx="2733675" cy="1376363"/>
            <a:chOff x="3046" y="1920"/>
            <a:chExt cx="1722" cy="867"/>
          </a:xfrm>
        </p:grpSpPr>
        <p:sp>
          <p:nvSpPr>
            <p:cNvPr id="123938" name="Freeform 12"/>
            <p:cNvSpPr>
              <a:spLocks/>
            </p:cNvSpPr>
            <p:nvPr/>
          </p:nvSpPr>
          <p:spPr bwMode="auto">
            <a:xfrm>
              <a:off x="3046" y="2064"/>
              <a:ext cx="772" cy="723"/>
            </a:xfrm>
            <a:custGeom>
              <a:avLst/>
              <a:gdLst>
                <a:gd name="T0" fmla="*/ 0 w 772"/>
                <a:gd name="T1" fmla="*/ 723 h 723"/>
                <a:gd name="T2" fmla="*/ 772 w 772"/>
                <a:gd name="T3" fmla="*/ 0 h 723"/>
                <a:gd name="T4" fmla="*/ 0 60000 65536"/>
                <a:gd name="T5" fmla="*/ 0 60000 65536"/>
                <a:gd name="T6" fmla="*/ 0 w 772"/>
                <a:gd name="T7" fmla="*/ 0 h 723"/>
                <a:gd name="T8" fmla="*/ 772 w 772"/>
                <a:gd name="T9" fmla="*/ 723 h 7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72" h="723">
                  <a:moveTo>
                    <a:pt x="0" y="723"/>
                  </a:moveTo>
                  <a:lnTo>
                    <a:pt x="772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89" name="Text Box 13"/>
            <p:cNvSpPr txBox="1">
              <a:spLocks noChangeArrowheads="1"/>
            </p:cNvSpPr>
            <p:nvPr/>
          </p:nvSpPr>
          <p:spPr bwMode="auto">
            <a:xfrm>
              <a:off x="3876" y="1920"/>
              <a:ext cx="8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  <a:flatTx/>
            </a:bodyPr>
            <a:lstStyle/>
            <a:p>
              <a:pPr algn="ctr">
                <a:defRPr/>
              </a:pPr>
              <a:r>
                <a:rPr lang="en-US" sz="1800">
                  <a:solidFill>
                    <a:srgbClr val="3333FF"/>
                  </a:solidFill>
                  <a:latin typeface="Arial" pitchFamily="34" charset="0"/>
                  <a:ea typeface="+mn-ea"/>
                  <a:cs typeface="+mn-cs"/>
                </a:rPr>
                <a:t>epipolar</a:t>
              </a:r>
              <a:r>
                <a:rPr lang="en-US" sz="18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+mn-ea"/>
                  <a:cs typeface="+mn-cs"/>
                </a:rPr>
                <a:t> </a:t>
              </a:r>
              <a:r>
                <a:rPr lang="en-US" sz="1800">
                  <a:solidFill>
                    <a:srgbClr val="3333FF"/>
                  </a:solidFill>
                  <a:latin typeface="Arial" pitchFamily="34" charset="0"/>
                  <a:ea typeface="+mn-ea"/>
                  <a:cs typeface="+mn-cs"/>
                </a:rPr>
                <a:t>line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055813" y="2514600"/>
            <a:ext cx="2287587" cy="1900238"/>
            <a:chOff x="1295" y="1584"/>
            <a:chExt cx="1441" cy="1197"/>
          </a:xfrm>
        </p:grpSpPr>
        <p:sp>
          <p:nvSpPr>
            <p:cNvPr id="123936" name="Line 15"/>
            <p:cNvSpPr>
              <a:spLocks noChangeShapeType="1"/>
            </p:cNvSpPr>
            <p:nvPr/>
          </p:nvSpPr>
          <p:spPr bwMode="auto">
            <a:xfrm flipV="1">
              <a:off x="1295" y="2464"/>
              <a:ext cx="386" cy="31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7" name="Line 16"/>
            <p:cNvSpPr>
              <a:spLocks noChangeShapeType="1"/>
            </p:cNvSpPr>
            <p:nvPr/>
          </p:nvSpPr>
          <p:spPr bwMode="auto">
            <a:xfrm flipV="1">
              <a:off x="1680" y="1584"/>
              <a:ext cx="1056" cy="8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8993" name="Oval 17"/>
          <p:cNvSpPr>
            <a:spLocks noChangeArrowheads="1"/>
          </p:cNvSpPr>
          <p:nvPr/>
        </p:nvSpPr>
        <p:spPr bwMode="auto">
          <a:xfrm>
            <a:off x="2638425" y="3876675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17" name="Line 18"/>
          <p:cNvSpPr>
            <a:spLocks noChangeShapeType="1"/>
          </p:cNvSpPr>
          <p:nvPr/>
        </p:nvSpPr>
        <p:spPr bwMode="auto">
          <a:xfrm flipH="1">
            <a:off x="4724400" y="3505200"/>
            <a:ext cx="152400" cy="76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657600" y="2438400"/>
            <a:ext cx="457200" cy="571500"/>
            <a:chOff x="2304" y="1536"/>
            <a:chExt cx="288" cy="360"/>
          </a:xfrm>
        </p:grpSpPr>
        <p:sp>
          <p:nvSpPr>
            <p:cNvPr id="123934" name="Oval 20"/>
            <p:cNvSpPr>
              <a:spLocks noChangeArrowheads="1"/>
            </p:cNvSpPr>
            <p:nvPr/>
          </p:nvSpPr>
          <p:spPr bwMode="auto">
            <a:xfrm>
              <a:off x="2364" y="1824"/>
              <a:ext cx="72" cy="7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5" name="Text Box 21"/>
            <p:cNvSpPr txBox="1">
              <a:spLocks noChangeArrowheads="1"/>
            </p:cNvSpPr>
            <p:nvPr/>
          </p:nvSpPr>
          <p:spPr bwMode="auto">
            <a:xfrm>
              <a:off x="2304" y="153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tx2"/>
                  </a:solidFill>
                </a:rPr>
                <a:t>?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057400" y="4378325"/>
            <a:ext cx="4191000" cy="819150"/>
            <a:chOff x="1296" y="2758"/>
            <a:chExt cx="2640" cy="516"/>
          </a:xfrm>
        </p:grpSpPr>
        <p:grpSp>
          <p:nvGrpSpPr>
            <p:cNvPr id="123928" name="Group 23"/>
            <p:cNvGrpSpPr>
              <a:grpSpLocks/>
            </p:cNvGrpSpPr>
            <p:nvPr/>
          </p:nvGrpSpPr>
          <p:grpSpPr bwMode="auto">
            <a:xfrm>
              <a:off x="1296" y="2758"/>
              <a:ext cx="2640" cy="48"/>
              <a:chOff x="1296" y="2758"/>
              <a:chExt cx="2640" cy="48"/>
            </a:xfrm>
          </p:grpSpPr>
          <p:sp>
            <p:nvSpPr>
              <p:cNvPr id="123931" name="Line 24"/>
              <p:cNvSpPr>
                <a:spLocks noChangeShapeType="1"/>
              </p:cNvSpPr>
              <p:nvPr/>
            </p:nvSpPr>
            <p:spPr bwMode="auto">
              <a:xfrm>
                <a:off x="1296" y="2784"/>
                <a:ext cx="2640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32" name="Oval 25"/>
              <p:cNvSpPr>
                <a:spLocks noChangeArrowheads="1"/>
              </p:cNvSpPr>
              <p:nvPr/>
            </p:nvSpPr>
            <p:spPr bwMode="auto">
              <a:xfrm>
                <a:off x="3024" y="275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33" name="Oval 26"/>
              <p:cNvSpPr>
                <a:spLocks noChangeArrowheads="1"/>
              </p:cNvSpPr>
              <p:nvPr/>
            </p:nvSpPr>
            <p:spPr bwMode="auto">
              <a:xfrm>
                <a:off x="2112" y="275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29" name="Freeform 27"/>
            <p:cNvSpPr>
              <a:spLocks/>
            </p:cNvSpPr>
            <p:nvPr/>
          </p:nvSpPr>
          <p:spPr bwMode="auto">
            <a:xfrm>
              <a:off x="2543" y="2813"/>
              <a:ext cx="467" cy="347"/>
            </a:xfrm>
            <a:custGeom>
              <a:avLst/>
              <a:gdLst>
                <a:gd name="T0" fmla="*/ 467 w 467"/>
                <a:gd name="T1" fmla="*/ 347 h 347"/>
                <a:gd name="T2" fmla="*/ 0 w 467"/>
                <a:gd name="T3" fmla="*/ 0 h 347"/>
                <a:gd name="T4" fmla="*/ 0 60000 65536"/>
                <a:gd name="T5" fmla="*/ 0 60000 65536"/>
                <a:gd name="T6" fmla="*/ 0 w 467"/>
                <a:gd name="T7" fmla="*/ 0 h 347"/>
                <a:gd name="T8" fmla="*/ 467 w 467"/>
                <a:gd name="T9" fmla="*/ 347 h 34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7" h="347">
                  <a:moveTo>
                    <a:pt x="467" y="34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0" name="Text Box 28"/>
            <p:cNvSpPr txBox="1">
              <a:spLocks noChangeArrowheads="1"/>
            </p:cNvSpPr>
            <p:nvPr/>
          </p:nvSpPr>
          <p:spPr bwMode="auto">
            <a:xfrm>
              <a:off x="2976" y="3024"/>
              <a:ext cx="7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chemeClr val="tx2"/>
                  </a:solidFill>
                </a:rPr>
                <a:t>baseline</a:t>
              </a:r>
            </a:p>
          </p:txBody>
        </p:sp>
      </p:grpSp>
      <p:sp>
        <p:nvSpPr>
          <p:cNvPr id="639005" name="Rectangle 29"/>
          <p:cNvSpPr>
            <a:spLocks noChangeArrowheads="1"/>
          </p:cNvSpPr>
          <p:nvPr/>
        </p:nvSpPr>
        <p:spPr bwMode="auto">
          <a:xfrm>
            <a:off x="0" y="53340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5000"/>
              </a:spcBef>
              <a:buClr>
                <a:schemeClr val="tx2"/>
              </a:buClr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 point in one view  </a:t>
            </a:r>
            <a:r>
              <a:rPr lang="ja-JP" altLang="en-US" sz="2400" dirty="0">
                <a:solidFill>
                  <a:schemeClr val="tx1"/>
                </a:solidFill>
              </a:rPr>
              <a:t>“</a:t>
            </a:r>
            <a:r>
              <a:rPr lang="en-US" altLang="ja-JP" sz="2400" dirty="0">
                <a:solidFill>
                  <a:schemeClr val="tx1"/>
                </a:solidFill>
              </a:rPr>
              <a:t>generates</a:t>
            </a:r>
            <a:r>
              <a:rPr lang="ja-JP" altLang="en-US" sz="2400" dirty="0">
                <a:solidFill>
                  <a:schemeClr val="tx1"/>
                </a:solidFill>
              </a:rPr>
              <a:t>”</a:t>
            </a:r>
            <a:r>
              <a:rPr lang="en-US" altLang="ja-JP" sz="2400" dirty="0">
                <a:solidFill>
                  <a:schemeClr val="tx1"/>
                </a:solidFill>
              </a:rPr>
              <a:t> an </a:t>
            </a:r>
            <a:r>
              <a:rPr lang="en-US" altLang="ja-JP" sz="2400" dirty="0" err="1">
                <a:solidFill>
                  <a:srgbClr val="3333FF"/>
                </a:solidFill>
              </a:rPr>
              <a:t>epipolar</a:t>
            </a:r>
            <a:r>
              <a:rPr lang="en-US" altLang="ja-JP" sz="2400" dirty="0">
                <a:solidFill>
                  <a:schemeClr val="tx1"/>
                </a:solidFill>
              </a:rPr>
              <a:t> </a:t>
            </a:r>
            <a:r>
              <a:rPr lang="en-US" altLang="ja-JP" sz="2400" dirty="0">
                <a:solidFill>
                  <a:srgbClr val="3333FF"/>
                </a:solidFill>
              </a:rPr>
              <a:t>line </a:t>
            </a:r>
            <a:r>
              <a:rPr lang="en-US" altLang="ja-JP" sz="2400" dirty="0">
                <a:solidFill>
                  <a:schemeClr val="tx1"/>
                </a:solidFill>
              </a:rPr>
              <a:t>in the other view</a:t>
            </a:r>
          </a:p>
          <a:p>
            <a:pPr marL="742950" lvl="1" indent="-285750">
              <a:spcBef>
                <a:spcPct val="25000"/>
              </a:spcBef>
              <a:buClr>
                <a:schemeClr val="tx2"/>
              </a:buClr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corresponding point lies on this line</a:t>
            </a:r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4876800" y="4495800"/>
            <a:ext cx="1524000" cy="396875"/>
            <a:chOff x="3072" y="2832"/>
            <a:chExt cx="960" cy="250"/>
          </a:xfrm>
        </p:grpSpPr>
        <p:sp>
          <p:nvSpPr>
            <p:cNvPr id="123926" name="Text Box 31"/>
            <p:cNvSpPr txBox="1">
              <a:spLocks noChangeArrowheads="1"/>
            </p:cNvSpPr>
            <p:nvPr/>
          </p:nvSpPr>
          <p:spPr bwMode="auto">
            <a:xfrm>
              <a:off x="3360" y="2832"/>
              <a:ext cx="6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rgbClr val="3333FF"/>
                  </a:solidFill>
                </a:rPr>
                <a:t>epipole</a:t>
              </a:r>
            </a:p>
          </p:txBody>
        </p:sp>
        <p:sp>
          <p:nvSpPr>
            <p:cNvPr id="123927" name="Line 32"/>
            <p:cNvSpPr>
              <a:spLocks noChangeShapeType="1"/>
            </p:cNvSpPr>
            <p:nvPr/>
          </p:nvSpPr>
          <p:spPr bwMode="auto">
            <a:xfrm flipH="1" flipV="1">
              <a:off x="3072" y="2832"/>
              <a:ext cx="336" cy="14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922" name="Group 34"/>
          <p:cNvGrpSpPr>
            <a:grpSpLocks/>
          </p:cNvGrpSpPr>
          <p:nvPr/>
        </p:nvGrpSpPr>
        <p:grpSpPr bwMode="auto">
          <a:xfrm>
            <a:off x="6302375" y="4303713"/>
            <a:ext cx="787400" cy="490537"/>
            <a:chOff x="3875" y="2766"/>
            <a:chExt cx="496" cy="309"/>
          </a:xfrm>
        </p:grpSpPr>
        <p:sp>
          <p:nvSpPr>
            <p:cNvPr id="123924" name="Text Box 35"/>
            <p:cNvSpPr txBox="1">
              <a:spLocks noChangeArrowheads="1"/>
            </p:cNvSpPr>
            <p:nvPr/>
          </p:nvSpPr>
          <p:spPr bwMode="auto">
            <a:xfrm>
              <a:off x="3875" y="2787"/>
              <a:ext cx="2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tx1"/>
                  </a:solidFill>
                  <a:latin typeface="Times New Roman" charset="0"/>
                </a:rPr>
                <a:t>C</a:t>
              </a:r>
            </a:p>
          </p:txBody>
        </p:sp>
        <p:sp>
          <p:nvSpPr>
            <p:cNvPr id="123925" name="Text Box 36"/>
            <p:cNvSpPr txBox="1">
              <a:spLocks noChangeArrowheads="1"/>
            </p:cNvSpPr>
            <p:nvPr/>
          </p:nvSpPr>
          <p:spPr bwMode="auto">
            <a:xfrm>
              <a:off x="4035" y="2766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800" b="1">
                  <a:solidFill>
                    <a:schemeClr val="tx2"/>
                  </a:solidFill>
                </a:rPr>
                <a:t> </a:t>
              </a:r>
              <a:r>
                <a:rPr lang="en-GB" sz="1600" b="1">
                  <a:solidFill>
                    <a:schemeClr val="tx2"/>
                  </a:solidFill>
                </a:rPr>
                <a:t>/</a:t>
              </a:r>
            </a:p>
          </p:txBody>
        </p:sp>
      </p:grpSp>
      <p:sp>
        <p:nvSpPr>
          <p:cNvPr id="123923" name="Text Box 38"/>
          <p:cNvSpPr txBox="1">
            <a:spLocks noChangeArrowheads="1"/>
          </p:cNvSpPr>
          <p:nvPr/>
        </p:nvSpPr>
        <p:spPr bwMode="auto">
          <a:xfrm>
            <a:off x="1457325" y="4289425"/>
            <a:ext cx="452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chemeClr val="tx1"/>
                </a:solidFill>
                <a:latin typeface="Times New Roman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0304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93" grpId="0" animBg="1"/>
      <p:bldP spid="63900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</a:rPr>
              <a:t>Epipolar line</a:t>
            </a:r>
          </a:p>
        </p:txBody>
      </p:sp>
      <p:pic>
        <p:nvPicPr>
          <p:cNvPr id="124930" name="Picture 4" descr="C:\AZ\data\chapel\chapel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19250"/>
            <a:ext cx="44196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1" name="Picture 5" descr="C:\AZ\data\chapel\chapel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19250"/>
            <a:ext cx="44196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886" name="Oval 6"/>
          <p:cNvSpPr>
            <a:spLocks noChangeAspect="1" noChangeArrowheads="1"/>
          </p:cNvSpPr>
          <p:nvPr/>
        </p:nvSpPr>
        <p:spPr bwMode="auto">
          <a:xfrm>
            <a:off x="1377950" y="2509838"/>
            <a:ext cx="109538" cy="109537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888" name="Rectangle 8"/>
          <p:cNvSpPr>
            <a:spLocks noChangeArrowheads="1"/>
          </p:cNvSpPr>
          <p:nvPr/>
        </p:nvSpPr>
        <p:spPr bwMode="auto">
          <a:xfrm>
            <a:off x="457200" y="4394200"/>
            <a:ext cx="822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 err="1">
                <a:solidFill>
                  <a:srgbClr val="3333FF"/>
                </a:solidFill>
              </a:rPr>
              <a:t>Epipolar</a:t>
            </a:r>
            <a:r>
              <a:rPr lang="en-US" sz="3200" dirty="0">
                <a:solidFill>
                  <a:srgbClr val="3333FF"/>
                </a:solidFill>
              </a:rPr>
              <a:t> constraint</a:t>
            </a:r>
          </a:p>
          <a:p>
            <a:pPr marL="742950" lvl="1" indent="-285750">
              <a:spcBef>
                <a:spcPct val="25000"/>
              </a:spcBef>
              <a:buClr>
                <a:schemeClr val="tx2"/>
              </a:buClr>
              <a:buFontTx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Reduces correspondence problem to 1D search along an </a:t>
            </a:r>
            <a:r>
              <a:rPr lang="en-US" sz="2200" dirty="0" err="1"/>
              <a:t>epipolar</a:t>
            </a:r>
            <a:r>
              <a:rPr lang="en-US" sz="2200" dirty="0"/>
              <a:t> line</a:t>
            </a:r>
          </a:p>
        </p:txBody>
      </p:sp>
      <p:sp>
        <p:nvSpPr>
          <p:cNvPr id="634890" name="Line 10"/>
          <p:cNvSpPr>
            <a:spLocks noChangeShapeType="1"/>
          </p:cNvSpPr>
          <p:nvPr/>
        </p:nvSpPr>
        <p:spPr bwMode="auto">
          <a:xfrm>
            <a:off x="4556125" y="2647950"/>
            <a:ext cx="4284663" cy="635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6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4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4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6" grpId="0" animBg="1"/>
      <p:bldP spid="634888" grpId="0" autoUpdateAnimBg="0"/>
      <p:bldP spid="63489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lines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" y="1603829"/>
            <a:ext cx="4370832" cy="3279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66" y="1603829"/>
            <a:ext cx="4268481" cy="300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lines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31" y="2234975"/>
            <a:ext cx="4130255" cy="3099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414" y="2354033"/>
            <a:ext cx="4135122" cy="291192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338943" y="3080657"/>
            <a:ext cx="97971" cy="979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57401" y="2710541"/>
            <a:ext cx="97971" cy="979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91343" y="3809998"/>
            <a:ext cx="97971" cy="97972"/>
          </a:xfrm>
          <a:prstGeom prst="ellipse">
            <a:avLst/>
          </a:prstGeom>
          <a:solidFill>
            <a:srgbClr val="913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41911" y="3973284"/>
            <a:ext cx="97971" cy="97972"/>
          </a:xfrm>
          <a:prstGeom prst="ellipse">
            <a:avLst/>
          </a:prstGeom>
          <a:solidFill>
            <a:srgbClr val="36D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4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 with </a:t>
            </a:r>
            <a:r>
              <a:rPr lang="en-US" i="1" dirty="0" smtClean="0"/>
              <a:t>rectified cameras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case: cameras are parallel to each other and translated along X axis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40180" y="3241199"/>
            <a:ext cx="1440180" cy="880110"/>
            <a:chOff x="742950" y="4057650"/>
            <a:chExt cx="1440180" cy="880110"/>
          </a:xfrm>
        </p:grpSpPr>
        <p:sp>
          <p:nvSpPr>
            <p:cNvPr id="4" name="Rectangle 3"/>
            <p:cNvSpPr/>
            <p:nvPr/>
          </p:nvSpPr>
          <p:spPr>
            <a:xfrm>
              <a:off x="742950" y="4057650"/>
              <a:ext cx="1337310" cy="8801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965960" y="4389120"/>
              <a:ext cx="217170" cy="1828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40180" y="5039678"/>
            <a:ext cx="1440180" cy="880110"/>
            <a:chOff x="742950" y="4057650"/>
            <a:chExt cx="1440180" cy="880110"/>
          </a:xfrm>
        </p:grpSpPr>
        <p:sp>
          <p:nvSpPr>
            <p:cNvPr id="8" name="Rectangle 7"/>
            <p:cNvSpPr/>
            <p:nvPr/>
          </p:nvSpPr>
          <p:spPr>
            <a:xfrm>
              <a:off x="742950" y="4057650"/>
              <a:ext cx="1337310" cy="8801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965960" y="4389120"/>
              <a:ext cx="217170" cy="1828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ube 9"/>
          <p:cNvSpPr/>
          <p:nvPr/>
        </p:nvSpPr>
        <p:spPr>
          <a:xfrm>
            <a:off x="5852502" y="3223259"/>
            <a:ext cx="1291248" cy="1065287"/>
          </a:xfrm>
          <a:prstGeom prst="cub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37260" y="4526201"/>
            <a:ext cx="37147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02970" y="3040380"/>
            <a:ext cx="11430" cy="313658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66320" y="4528582"/>
            <a:ext cx="97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Z axis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5911" y="2966085"/>
            <a:ext cx="97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axis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lines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4" y="1951265"/>
            <a:ext cx="2948689" cy="207644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264229" y="2438400"/>
            <a:ext cx="6422571" cy="185057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57400" y="2612571"/>
            <a:ext cx="7086600" cy="17308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00942" y="3184071"/>
            <a:ext cx="6727372" cy="930729"/>
          </a:xfrm>
          <a:prstGeom prst="line">
            <a:avLst/>
          </a:prstGeom>
          <a:ln w="38100">
            <a:solidFill>
              <a:srgbClr val="36D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54629" y="3015343"/>
            <a:ext cx="7587342" cy="1186543"/>
          </a:xfrm>
          <a:prstGeom prst="line">
            <a:avLst/>
          </a:prstGeom>
          <a:ln w="38100">
            <a:solidFill>
              <a:srgbClr val="913D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271657" y="3810000"/>
            <a:ext cx="206829" cy="20682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Callout 31"/>
          <p:cNvSpPr/>
          <p:nvPr/>
        </p:nvSpPr>
        <p:spPr>
          <a:xfrm>
            <a:off x="6313714" y="2819400"/>
            <a:ext cx="2133600" cy="95794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Epipole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2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Freeform 59"/>
          <p:cNvSpPr>
            <a:spLocks/>
          </p:cNvSpPr>
          <p:nvPr/>
        </p:nvSpPr>
        <p:spPr bwMode="auto">
          <a:xfrm>
            <a:off x="2079625" y="2982913"/>
            <a:ext cx="4148138" cy="1427162"/>
          </a:xfrm>
          <a:custGeom>
            <a:avLst/>
            <a:gdLst>
              <a:gd name="T0" fmla="*/ 0 w 2640"/>
              <a:gd name="T1" fmla="*/ 2147483647 h 912"/>
              <a:gd name="T2" fmla="*/ 2147483647 w 2640"/>
              <a:gd name="T3" fmla="*/ 2147483647 h 912"/>
              <a:gd name="T4" fmla="*/ 2147483647 w 2640"/>
              <a:gd name="T5" fmla="*/ 0 h 912"/>
              <a:gd name="T6" fmla="*/ 0 w 2640"/>
              <a:gd name="T7" fmla="*/ 2147483647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2640"/>
              <a:gd name="T13" fmla="*/ 0 h 912"/>
              <a:gd name="T14" fmla="*/ 2640 w 2640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0" h="912">
                <a:moveTo>
                  <a:pt x="0" y="912"/>
                </a:moveTo>
                <a:lnTo>
                  <a:pt x="2640" y="912"/>
                </a:lnTo>
                <a:lnTo>
                  <a:pt x="1104" y="0"/>
                </a:lnTo>
                <a:lnTo>
                  <a:pt x="0" y="912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4" name="Freeform 2"/>
          <p:cNvSpPr>
            <a:spLocks/>
          </p:cNvSpPr>
          <p:nvPr/>
        </p:nvSpPr>
        <p:spPr bwMode="auto">
          <a:xfrm>
            <a:off x="2209800" y="2971800"/>
            <a:ext cx="12954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5" name="Freeform 3"/>
          <p:cNvSpPr>
            <a:spLocks/>
          </p:cNvSpPr>
          <p:nvPr/>
        </p:nvSpPr>
        <p:spPr bwMode="auto">
          <a:xfrm flipH="1">
            <a:off x="4724400" y="2971800"/>
            <a:ext cx="13716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3333FF"/>
                </a:solidFill>
                <a:latin typeface="Arial" charset="0"/>
              </a:rPr>
              <a:t>Epipolar</a:t>
            </a:r>
            <a:r>
              <a:rPr lang="en-US" dirty="0">
                <a:solidFill>
                  <a:srgbClr val="3333FF"/>
                </a:solidFill>
                <a:latin typeface="Arial" charset="0"/>
              </a:rPr>
              <a:t> geometry continued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229600" cy="990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Epipolar geometry is a consequence of the </a:t>
            </a:r>
            <a:r>
              <a:rPr lang="en-US" sz="2000">
                <a:latin typeface="Arial" charset="0"/>
              </a:rPr>
              <a:t>coplanarity </a:t>
            </a:r>
            <a:r>
              <a:rPr lang="en-US" sz="2000">
                <a:solidFill>
                  <a:schemeClr val="tx2"/>
                </a:solidFill>
                <a:latin typeface="Arial" charset="0"/>
              </a:rPr>
              <a:t>of the camera centres and scene point</a:t>
            </a:r>
          </a:p>
        </p:txBody>
      </p:sp>
      <p:sp>
        <p:nvSpPr>
          <p:cNvPr id="125958" name="Oval 6"/>
          <p:cNvSpPr>
            <a:spLocks noChangeArrowheads="1"/>
          </p:cNvSpPr>
          <p:nvPr/>
        </p:nvSpPr>
        <p:spPr bwMode="auto">
          <a:xfrm>
            <a:off x="2019300" y="4381500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9" name="Oval 7"/>
          <p:cNvSpPr>
            <a:spLocks noChangeArrowheads="1"/>
          </p:cNvSpPr>
          <p:nvPr/>
        </p:nvSpPr>
        <p:spPr bwMode="auto">
          <a:xfrm>
            <a:off x="6210300" y="4381500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0" name="Line 8"/>
          <p:cNvSpPr>
            <a:spLocks noChangeShapeType="1"/>
          </p:cNvSpPr>
          <p:nvPr/>
        </p:nvSpPr>
        <p:spPr bwMode="auto">
          <a:xfrm>
            <a:off x="4724400" y="3581400"/>
            <a:ext cx="0" cy="838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1" name="Line 9"/>
          <p:cNvSpPr>
            <a:spLocks noChangeShapeType="1"/>
          </p:cNvSpPr>
          <p:nvPr/>
        </p:nvSpPr>
        <p:spPr bwMode="auto">
          <a:xfrm>
            <a:off x="3505200" y="3581400"/>
            <a:ext cx="0" cy="838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2" name="Line 10"/>
          <p:cNvSpPr>
            <a:spLocks noChangeShapeType="1"/>
          </p:cNvSpPr>
          <p:nvPr/>
        </p:nvSpPr>
        <p:spPr bwMode="auto">
          <a:xfrm flipH="1" flipV="1">
            <a:off x="3200400" y="3429000"/>
            <a:ext cx="304800" cy="152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3" name="Oval 17"/>
          <p:cNvSpPr>
            <a:spLocks noChangeArrowheads="1"/>
          </p:cNvSpPr>
          <p:nvPr/>
        </p:nvSpPr>
        <p:spPr bwMode="auto">
          <a:xfrm>
            <a:off x="2638425" y="3876675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4" name="Line 18"/>
          <p:cNvSpPr>
            <a:spLocks noChangeShapeType="1"/>
          </p:cNvSpPr>
          <p:nvPr/>
        </p:nvSpPr>
        <p:spPr bwMode="auto">
          <a:xfrm flipH="1">
            <a:off x="4724400" y="3505200"/>
            <a:ext cx="152400" cy="76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5965" name="Group 19"/>
          <p:cNvGrpSpPr>
            <a:grpSpLocks/>
          </p:cNvGrpSpPr>
          <p:nvPr/>
        </p:nvGrpSpPr>
        <p:grpSpPr bwMode="auto">
          <a:xfrm>
            <a:off x="3657600" y="2438400"/>
            <a:ext cx="457200" cy="571500"/>
            <a:chOff x="2304" y="1536"/>
            <a:chExt cx="288" cy="360"/>
          </a:xfrm>
        </p:grpSpPr>
        <p:sp>
          <p:nvSpPr>
            <p:cNvPr id="125982" name="Oval 20"/>
            <p:cNvSpPr>
              <a:spLocks noChangeArrowheads="1"/>
            </p:cNvSpPr>
            <p:nvPr/>
          </p:nvSpPr>
          <p:spPr bwMode="auto">
            <a:xfrm>
              <a:off x="2364" y="1824"/>
              <a:ext cx="72" cy="7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83" name="Text Box 21"/>
            <p:cNvSpPr txBox="1">
              <a:spLocks noChangeArrowheads="1"/>
            </p:cNvSpPr>
            <p:nvPr/>
          </p:nvSpPr>
          <p:spPr bwMode="auto">
            <a:xfrm>
              <a:off x="2304" y="153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125966" name="Group 22"/>
          <p:cNvGrpSpPr>
            <a:grpSpLocks/>
          </p:cNvGrpSpPr>
          <p:nvPr/>
        </p:nvGrpSpPr>
        <p:grpSpPr bwMode="auto">
          <a:xfrm>
            <a:off x="2057400" y="4378325"/>
            <a:ext cx="4191000" cy="76200"/>
            <a:chOff x="1296" y="2758"/>
            <a:chExt cx="2640" cy="48"/>
          </a:xfrm>
        </p:grpSpPr>
        <p:sp>
          <p:nvSpPr>
            <p:cNvPr id="125979" name="Line 23"/>
            <p:cNvSpPr>
              <a:spLocks noChangeShapeType="1"/>
            </p:cNvSpPr>
            <p:nvPr/>
          </p:nvSpPr>
          <p:spPr bwMode="auto">
            <a:xfrm>
              <a:off x="1296" y="2784"/>
              <a:ext cx="26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80" name="Oval 24"/>
            <p:cNvSpPr>
              <a:spLocks noChangeArrowheads="1"/>
            </p:cNvSpPr>
            <p:nvPr/>
          </p:nvSpPr>
          <p:spPr bwMode="auto">
            <a:xfrm>
              <a:off x="3024" y="2758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81" name="Oval 25"/>
            <p:cNvSpPr>
              <a:spLocks noChangeArrowheads="1"/>
            </p:cNvSpPr>
            <p:nvPr/>
          </p:nvSpPr>
          <p:spPr bwMode="auto">
            <a:xfrm>
              <a:off x="2112" y="2758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967" name="Line 29"/>
          <p:cNvSpPr>
            <a:spLocks noChangeShapeType="1"/>
          </p:cNvSpPr>
          <p:nvPr/>
        </p:nvSpPr>
        <p:spPr bwMode="auto">
          <a:xfrm>
            <a:off x="3810000" y="2971800"/>
            <a:ext cx="2438400" cy="1447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8" name="Oval 30"/>
          <p:cNvSpPr>
            <a:spLocks noChangeArrowheads="1"/>
          </p:cNvSpPr>
          <p:nvPr/>
        </p:nvSpPr>
        <p:spPr bwMode="auto">
          <a:xfrm>
            <a:off x="5346700" y="3875088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9" name="Text Box 32"/>
          <p:cNvSpPr txBox="1">
            <a:spLocks noChangeArrowheads="1"/>
          </p:cNvSpPr>
          <p:nvPr/>
        </p:nvSpPr>
        <p:spPr bwMode="auto">
          <a:xfrm>
            <a:off x="2422525" y="3544888"/>
            <a:ext cx="304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x</a:t>
            </a:r>
          </a:p>
        </p:txBody>
      </p:sp>
      <p:sp>
        <p:nvSpPr>
          <p:cNvPr id="125970" name="Text Box 38"/>
          <p:cNvSpPr txBox="1">
            <a:spLocks noChangeArrowheads="1"/>
          </p:cNvSpPr>
          <p:nvPr/>
        </p:nvSpPr>
        <p:spPr bwMode="auto">
          <a:xfrm>
            <a:off x="5575300" y="3613150"/>
            <a:ext cx="304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x</a:t>
            </a:r>
          </a:p>
        </p:txBody>
      </p:sp>
      <p:sp>
        <p:nvSpPr>
          <p:cNvPr id="125971" name="Text Box 39"/>
          <p:cNvSpPr txBox="1">
            <a:spLocks noChangeArrowheads="1"/>
          </p:cNvSpPr>
          <p:nvPr/>
        </p:nvSpPr>
        <p:spPr bwMode="auto">
          <a:xfrm>
            <a:off x="5727700" y="358140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800" b="1">
                <a:solidFill>
                  <a:schemeClr val="tx2"/>
                </a:solidFill>
              </a:rPr>
              <a:t> </a:t>
            </a:r>
            <a:r>
              <a:rPr lang="en-GB" sz="1600" b="1">
                <a:solidFill>
                  <a:schemeClr val="tx2"/>
                </a:solidFill>
              </a:rPr>
              <a:t>/</a:t>
            </a:r>
          </a:p>
        </p:txBody>
      </p:sp>
      <p:sp>
        <p:nvSpPr>
          <p:cNvPr id="125972" name="Text Box 40"/>
          <p:cNvSpPr txBox="1">
            <a:spLocks noChangeArrowheads="1"/>
          </p:cNvSpPr>
          <p:nvPr/>
        </p:nvSpPr>
        <p:spPr bwMode="auto">
          <a:xfrm>
            <a:off x="3444875" y="2605088"/>
            <a:ext cx="3619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X</a:t>
            </a:r>
          </a:p>
        </p:txBody>
      </p:sp>
      <p:sp>
        <p:nvSpPr>
          <p:cNvPr id="125973" name="Text Box 49"/>
          <p:cNvSpPr txBox="1">
            <a:spLocks noChangeArrowheads="1"/>
          </p:cNvSpPr>
          <p:nvPr/>
        </p:nvSpPr>
        <p:spPr bwMode="auto">
          <a:xfrm>
            <a:off x="1804988" y="4445000"/>
            <a:ext cx="452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chemeClr val="tx1"/>
                </a:solidFill>
                <a:latin typeface="Times New Roman" charset="0"/>
              </a:rPr>
              <a:t>C</a:t>
            </a:r>
          </a:p>
        </p:txBody>
      </p:sp>
      <p:grpSp>
        <p:nvGrpSpPr>
          <p:cNvPr id="125974" name="Group 50"/>
          <p:cNvGrpSpPr>
            <a:grpSpLocks/>
          </p:cNvGrpSpPr>
          <p:nvPr/>
        </p:nvGrpSpPr>
        <p:grpSpPr bwMode="auto">
          <a:xfrm>
            <a:off x="6151563" y="4391025"/>
            <a:ext cx="787400" cy="490538"/>
            <a:chOff x="3875" y="2766"/>
            <a:chExt cx="496" cy="309"/>
          </a:xfrm>
        </p:grpSpPr>
        <p:sp>
          <p:nvSpPr>
            <p:cNvPr id="125977" name="Text Box 51"/>
            <p:cNvSpPr txBox="1">
              <a:spLocks noChangeArrowheads="1"/>
            </p:cNvSpPr>
            <p:nvPr/>
          </p:nvSpPr>
          <p:spPr bwMode="auto">
            <a:xfrm>
              <a:off x="3875" y="2787"/>
              <a:ext cx="2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tx1"/>
                  </a:solidFill>
                  <a:latin typeface="Times New Roman" charset="0"/>
                </a:rPr>
                <a:t>C</a:t>
              </a:r>
            </a:p>
          </p:txBody>
        </p:sp>
        <p:sp>
          <p:nvSpPr>
            <p:cNvPr id="125978" name="Text Box 52"/>
            <p:cNvSpPr txBox="1">
              <a:spLocks noChangeArrowheads="1"/>
            </p:cNvSpPr>
            <p:nvPr/>
          </p:nvSpPr>
          <p:spPr bwMode="auto">
            <a:xfrm>
              <a:off x="4035" y="2766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800" b="1">
                  <a:solidFill>
                    <a:schemeClr val="tx2"/>
                  </a:solidFill>
                </a:rPr>
                <a:t> </a:t>
              </a:r>
              <a:r>
                <a:rPr lang="en-GB" sz="1600" b="1">
                  <a:solidFill>
                    <a:schemeClr val="tx2"/>
                  </a:solidFill>
                </a:rPr>
                <a:t>/</a:t>
              </a:r>
            </a:p>
          </p:txBody>
        </p:sp>
      </p:grpSp>
      <p:sp>
        <p:nvSpPr>
          <p:cNvPr id="125975" name="Line 53"/>
          <p:cNvSpPr>
            <a:spLocks noChangeShapeType="1"/>
          </p:cNvSpPr>
          <p:nvPr/>
        </p:nvSpPr>
        <p:spPr bwMode="auto">
          <a:xfrm flipH="1">
            <a:off x="2066925" y="2955925"/>
            <a:ext cx="1746250" cy="1471613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6" name="Text Box 54"/>
          <p:cNvSpPr txBox="1">
            <a:spLocks noChangeArrowheads="1"/>
          </p:cNvSpPr>
          <p:nvPr/>
        </p:nvSpPr>
        <p:spPr bwMode="auto">
          <a:xfrm>
            <a:off x="438150" y="5322888"/>
            <a:ext cx="72151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>
                <a:solidFill>
                  <a:schemeClr val="tx2"/>
                </a:solidFill>
              </a:rPr>
              <a:t>The camera</a:t>
            </a:r>
            <a:r>
              <a:rPr lang="en-GB" sz="1800">
                <a:solidFill>
                  <a:schemeClr val="tx2"/>
                </a:solidFill>
              </a:rPr>
              <a:t> </a:t>
            </a:r>
            <a:r>
              <a:rPr lang="en-GB" sz="2000">
                <a:solidFill>
                  <a:schemeClr val="tx2"/>
                </a:solidFill>
              </a:rPr>
              <a:t>centres, corresponding points and scene point lie in a single plane, known as the </a:t>
            </a:r>
            <a:r>
              <a:rPr lang="en-GB" sz="2000"/>
              <a:t>epipolar plane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40535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Line 37"/>
          <p:cNvSpPr>
            <a:spLocks noChangeShapeType="1"/>
          </p:cNvSpPr>
          <p:nvPr/>
        </p:nvSpPr>
        <p:spPr bwMode="auto">
          <a:xfrm flipV="1">
            <a:off x="4714875" y="2043113"/>
            <a:ext cx="1360488" cy="1209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" name="Line 32"/>
          <p:cNvSpPr>
            <a:spLocks noChangeShapeType="1"/>
          </p:cNvSpPr>
          <p:nvPr/>
        </p:nvSpPr>
        <p:spPr bwMode="auto">
          <a:xfrm flipH="1">
            <a:off x="2066925" y="1697038"/>
            <a:ext cx="1746250" cy="147161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</a:rPr>
              <a:t>Nomenclature</a:t>
            </a:r>
          </a:p>
        </p:txBody>
      </p:sp>
      <p:sp>
        <p:nvSpPr>
          <p:cNvPr id="126980" name="Line 36"/>
          <p:cNvSpPr>
            <a:spLocks noChangeShapeType="1"/>
          </p:cNvSpPr>
          <p:nvPr/>
        </p:nvSpPr>
        <p:spPr bwMode="auto">
          <a:xfrm>
            <a:off x="2206625" y="2330450"/>
            <a:ext cx="1301750" cy="904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1" name="Text Box 3"/>
          <p:cNvSpPr txBox="1">
            <a:spLocks noChangeArrowheads="1"/>
          </p:cNvSpPr>
          <p:nvPr/>
        </p:nvSpPr>
        <p:spPr bwMode="auto">
          <a:xfrm>
            <a:off x="0" y="3843338"/>
            <a:ext cx="914400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GB" sz="2000">
                <a:solidFill>
                  <a:schemeClr val="tx2"/>
                </a:solidFill>
              </a:rPr>
              <a:t> The </a:t>
            </a:r>
            <a:r>
              <a:rPr lang="en-GB" sz="2000"/>
              <a:t>epipolar line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l</a:t>
            </a:r>
            <a:r>
              <a:rPr lang="en-GB" sz="2000" b="1" baseline="50000">
                <a:solidFill>
                  <a:schemeClr val="tx2"/>
                </a:solidFill>
                <a:latin typeface="Times New Roman" charset="0"/>
              </a:rPr>
              <a:t>/</a:t>
            </a:r>
            <a:r>
              <a:rPr lang="en-GB" sz="2000">
                <a:solidFill>
                  <a:schemeClr val="tx2"/>
                </a:solidFill>
              </a:rPr>
              <a:t>  is the image of the ray through </a:t>
            </a: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x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>
                <a:solidFill>
                  <a:schemeClr val="tx2"/>
                </a:solidFill>
              </a:rPr>
              <a:t> The </a:t>
            </a:r>
            <a:r>
              <a:rPr lang="en-GB" sz="2000"/>
              <a:t>epipole </a:t>
            </a:r>
            <a:r>
              <a:rPr lang="en-GB" sz="2200" b="1">
                <a:latin typeface="Times New Roman" charset="0"/>
              </a:rPr>
              <a:t>e</a:t>
            </a:r>
            <a:r>
              <a:rPr lang="en-GB" sz="2000">
                <a:solidFill>
                  <a:schemeClr val="tx2"/>
                </a:solidFill>
              </a:rPr>
              <a:t> is the point of intersection of the line joining the camera centres with the image plane</a:t>
            </a:r>
          </a:p>
          <a:p>
            <a:pPr lvl="1">
              <a:spcBef>
                <a:spcPct val="50000"/>
              </a:spcBef>
              <a:buFont typeface="Wingdings" charset="0"/>
              <a:buBlip>
                <a:blip r:embed="rId2"/>
              </a:buBlip>
            </a:pPr>
            <a:r>
              <a:rPr lang="en-GB" sz="2000">
                <a:solidFill>
                  <a:schemeClr val="tx2"/>
                </a:solidFill>
              </a:rPr>
              <a:t> this line is the </a:t>
            </a:r>
            <a:r>
              <a:rPr lang="en-GB" sz="2000"/>
              <a:t>baseline</a:t>
            </a:r>
            <a:r>
              <a:rPr lang="en-GB" sz="2000">
                <a:solidFill>
                  <a:schemeClr val="tx2"/>
                </a:solidFill>
              </a:rPr>
              <a:t> for a stereo rig, and</a:t>
            </a:r>
          </a:p>
          <a:p>
            <a:pPr lvl="1">
              <a:spcBef>
                <a:spcPct val="50000"/>
              </a:spcBef>
              <a:buFont typeface="Wingdings" charset="0"/>
              <a:buBlip>
                <a:blip r:embed="rId2"/>
              </a:buBlip>
            </a:pPr>
            <a:r>
              <a:rPr lang="en-GB" sz="2000">
                <a:solidFill>
                  <a:schemeClr val="tx2"/>
                </a:solidFill>
              </a:rPr>
              <a:t> the translation vector for a moving camera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>
                <a:solidFill>
                  <a:schemeClr val="tx2"/>
                </a:solidFill>
              </a:rPr>
              <a:t> The epipole is the image of the centre of the other camera: </a:t>
            </a: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e</a:t>
            </a:r>
            <a:r>
              <a:rPr lang="en-GB" sz="2000">
                <a:solidFill>
                  <a:schemeClr val="tx2"/>
                </a:solidFill>
              </a:rPr>
              <a:t> = P</a:t>
            </a: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C</a:t>
            </a:r>
            <a:r>
              <a:rPr lang="en-GB" sz="1800" b="1" baseline="50000">
                <a:solidFill>
                  <a:schemeClr val="tx2"/>
                </a:solidFill>
              </a:rPr>
              <a:t>/ </a:t>
            </a:r>
            <a:r>
              <a:rPr lang="en-US" sz="2000">
                <a:solidFill>
                  <a:schemeClr val="tx2"/>
                </a:solidFill>
              </a:rPr>
              <a:t>,  </a:t>
            </a:r>
            <a:r>
              <a:rPr lang="en-GB" sz="1800" b="1" baseline="50000">
                <a:solidFill>
                  <a:schemeClr val="tx2"/>
                </a:solidFill>
              </a:rPr>
              <a:t> </a:t>
            </a: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e</a:t>
            </a:r>
            <a:r>
              <a:rPr lang="en-GB" sz="1800" b="1" baseline="50000">
                <a:solidFill>
                  <a:schemeClr val="tx2"/>
                </a:solidFill>
              </a:rPr>
              <a:t>/</a:t>
            </a:r>
            <a:r>
              <a:rPr lang="en-GB" sz="2000">
                <a:solidFill>
                  <a:schemeClr val="tx2"/>
                </a:solidFill>
              </a:rPr>
              <a:t> = P</a:t>
            </a:r>
            <a:r>
              <a:rPr lang="en-GB" sz="1800" b="1" baseline="50000">
                <a:solidFill>
                  <a:schemeClr val="tx2"/>
                </a:solidFill>
              </a:rPr>
              <a:t>/</a:t>
            </a: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C</a:t>
            </a:r>
          </a:p>
        </p:txBody>
      </p:sp>
      <p:sp>
        <p:nvSpPr>
          <p:cNvPr id="126982" name="Freeform 6"/>
          <p:cNvSpPr>
            <a:spLocks/>
          </p:cNvSpPr>
          <p:nvPr/>
        </p:nvSpPr>
        <p:spPr bwMode="auto">
          <a:xfrm>
            <a:off x="2209800" y="1712913"/>
            <a:ext cx="12954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3" name="Freeform 7"/>
          <p:cNvSpPr>
            <a:spLocks/>
          </p:cNvSpPr>
          <p:nvPr/>
        </p:nvSpPr>
        <p:spPr bwMode="auto">
          <a:xfrm flipH="1">
            <a:off x="4724400" y="1712913"/>
            <a:ext cx="13716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4" name="Oval 8"/>
          <p:cNvSpPr>
            <a:spLocks noChangeArrowheads="1"/>
          </p:cNvSpPr>
          <p:nvPr/>
        </p:nvSpPr>
        <p:spPr bwMode="auto">
          <a:xfrm>
            <a:off x="2019300" y="3122613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5" name="Oval 9"/>
          <p:cNvSpPr>
            <a:spLocks noChangeArrowheads="1"/>
          </p:cNvSpPr>
          <p:nvPr/>
        </p:nvSpPr>
        <p:spPr bwMode="auto">
          <a:xfrm>
            <a:off x="6210300" y="3122613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6" name="Line 10"/>
          <p:cNvSpPr>
            <a:spLocks noChangeShapeType="1"/>
          </p:cNvSpPr>
          <p:nvPr/>
        </p:nvSpPr>
        <p:spPr bwMode="auto">
          <a:xfrm>
            <a:off x="4724400" y="2322513"/>
            <a:ext cx="0" cy="838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7" name="Line 11"/>
          <p:cNvSpPr>
            <a:spLocks noChangeShapeType="1"/>
          </p:cNvSpPr>
          <p:nvPr/>
        </p:nvSpPr>
        <p:spPr bwMode="auto">
          <a:xfrm>
            <a:off x="3505200" y="2322513"/>
            <a:ext cx="0" cy="838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8" name="Line 12"/>
          <p:cNvSpPr>
            <a:spLocks noChangeShapeType="1"/>
          </p:cNvSpPr>
          <p:nvPr/>
        </p:nvSpPr>
        <p:spPr bwMode="auto">
          <a:xfrm flipH="1" flipV="1">
            <a:off x="3200400" y="2170113"/>
            <a:ext cx="304800" cy="152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9" name="Oval 13"/>
          <p:cNvSpPr>
            <a:spLocks noChangeArrowheads="1"/>
          </p:cNvSpPr>
          <p:nvPr/>
        </p:nvSpPr>
        <p:spPr bwMode="auto">
          <a:xfrm>
            <a:off x="2638425" y="2617788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0" name="Line 14"/>
          <p:cNvSpPr>
            <a:spLocks noChangeShapeType="1"/>
          </p:cNvSpPr>
          <p:nvPr/>
        </p:nvSpPr>
        <p:spPr bwMode="auto">
          <a:xfrm flipH="1">
            <a:off x="4724400" y="2246313"/>
            <a:ext cx="152400" cy="76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6991" name="Group 15"/>
          <p:cNvGrpSpPr>
            <a:grpSpLocks/>
          </p:cNvGrpSpPr>
          <p:nvPr/>
        </p:nvGrpSpPr>
        <p:grpSpPr bwMode="auto">
          <a:xfrm>
            <a:off x="3657600" y="1179513"/>
            <a:ext cx="457200" cy="571500"/>
            <a:chOff x="2304" y="1536"/>
            <a:chExt cx="288" cy="360"/>
          </a:xfrm>
        </p:grpSpPr>
        <p:sp>
          <p:nvSpPr>
            <p:cNvPr id="127014" name="Oval 16"/>
            <p:cNvSpPr>
              <a:spLocks noChangeArrowheads="1"/>
            </p:cNvSpPr>
            <p:nvPr/>
          </p:nvSpPr>
          <p:spPr bwMode="auto">
            <a:xfrm>
              <a:off x="2364" y="1824"/>
              <a:ext cx="72" cy="7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15" name="Text Box 17"/>
            <p:cNvSpPr txBox="1">
              <a:spLocks noChangeArrowheads="1"/>
            </p:cNvSpPr>
            <p:nvPr/>
          </p:nvSpPr>
          <p:spPr bwMode="auto">
            <a:xfrm>
              <a:off x="2304" y="153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126992" name="Group 18"/>
          <p:cNvGrpSpPr>
            <a:grpSpLocks/>
          </p:cNvGrpSpPr>
          <p:nvPr/>
        </p:nvGrpSpPr>
        <p:grpSpPr bwMode="auto">
          <a:xfrm>
            <a:off x="2057400" y="3119438"/>
            <a:ext cx="4191000" cy="76200"/>
            <a:chOff x="1296" y="2758"/>
            <a:chExt cx="2640" cy="48"/>
          </a:xfrm>
        </p:grpSpPr>
        <p:sp>
          <p:nvSpPr>
            <p:cNvPr id="127011" name="Line 19"/>
            <p:cNvSpPr>
              <a:spLocks noChangeShapeType="1"/>
            </p:cNvSpPr>
            <p:nvPr/>
          </p:nvSpPr>
          <p:spPr bwMode="auto">
            <a:xfrm>
              <a:off x="1296" y="2784"/>
              <a:ext cx="26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12" name="Oval 20"/>
            <p:cNvSpPr>
              <a:spLocks noChangeArrowheads="1"/>
            </p:cNvSpPr>
            <p:nvPr/>
          </p:nvSpPr>
          <p:spPr bwMode="auto">
            <a:xfrm>
              <a:off x="3024" y="2758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13" name="Oval 21"/>
            <p:cNvSpPr>
              <a:spLocks noChangeArrowheads="1"/>
            </p:cNvSpPr>
            <p:nvPr/>
          </p:nvSpPr>
          <p:spPr bwMode="auto">
            <a:xfrm>
              <a:off x="2112" y="2758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6993" name="Line 22"/>
          <p:cNvSpPr>
            <a:spLocks noChangeShapeType="1"/>
          </p:cNvSpPr>
          <p:nvPr/>
        </p:nvSpPr>
        <p:spPr bwMode="auto">
          <a:xfrm>
            <a:off x="3810000" y="1712913"/>
            <a:ext cx="2438400" cy="1447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94" name="Oval 23"/>
          <p:cNvSpPr>
            <a:spLocks noChangeArrowheads="1"/>
          </p:cNvSpPr>
          <p:nvPr/>
        </p:nvSpPr>
        <p:spPr bwMode="auto">
          <a:xfrm>
            <a:off x="5346700" y="2616200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5" name="Text Box 24"/>
          <p:cNvSpPr txBox="1">
            <a:spLocks noChangeArrowheads="1"/>
          </p:cNvSpPr>
          <p:nvPr/>
        </p:nvSpPr>
        <p:spPr bwMode="auto">
          <a:xfrm>
            <a:off x="2470150" y="2230438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tx2"/>
                </a:solidFill>
                <a:latin typeface="Times New Roman" charset="0"/>
              </a:rPr>
              <a:t>x</a:t>
            </a:r>
          </a:p>
        </p:txBody>
      </p:sp>
      <p:sp>
        <p:nvSpPr>
          <p:cNvPr id="126996" name="Text Box 25"/>
          <p:cNvSpPr txBox="1">
            <a:spLocks noChangeArrowheads="1"/>
          </p:cNvSpPr>
          <p:nvPr/>
        </p:nvSpPr>
        <p:spPr bwMode="auto">
          <a:xfrm>
            <a:off x="5448300" y="2392363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tx2"/>
                </a:solidFill>
                <a:latin typeface="Times New Roman" charset="0"/>
              </a:rPr>
              <a:t>x</a:t>
            </a:r>
          </a:p>
        </p:txBody>
      </p:sp>
      <p:sp>
        <p:nvSpPr>
          <p:cNvPr id="126997" name="Text Box 26"/>
          <p:cNvSpPr txBox="1">
            <a:spLocks noChangeArrowheads="1"/>
          </p:cNvSpPr>
          <p:nvPr/>
        </p:nvSpPr>
        <p:spPr bwMode="auto">
          <a:xfrm>
            <a:off x="5575300" y="23860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800" b="1">
                <a:solidFill>
                  <a:schemeClr val="tx2"/>
                </a:solidFill>
              </a:rPr>
              <a:t> </a:t>
            </a:r>
            <a:r>
              <a:rPr lang="en-GB" sz="1400" b="1">
                <a:solidFill>
                  <a:schemeClr val="tx2"/>
                </a:solidFill>
              </a:rPr>
              <a:t>/</a:t>
            </a:r>
          </a:p>
        </p:txBody>
      </p:sp>
      <p:sp>
        <p:nvSpPr>
          <p:cNvPr id="126998" name="Text Box 27"/>
          <p:cNvSpPr txBox="1">
            <a:spLocks noChangeArrowheads="1"/>
          </p:cNvSpPr>
          <p:nvPr/>
        </p:nvSpPr>
        <p:spPr bwMode="auto">
          <a:xfrm>
            <a:off x="3444875" y="13462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>
                <a:solidFill>
                  <a:schemeClr val="tx1"/>
                </a:solidFill>
                <a:latin typeface="Times New Roman" charset="0"/>
              </a:rPr>
              <a:t>X</a:t>
            </a:r>
          </a:p>
        </p:txBody>
      </p:sp>
      <p:sp>
        <p:nvSpPr>
          <p:cNvPr id="126999" name="Text Box 28"/>
          <p:cNvSpPr txBox="1">
            <a:spLocks noChangeArrowheads="1"/>
          </p:cNvSpPr>
          <p:nvPr/>
        </p:nvSpPr>
        <p:spPr bwMode="auto">
          <a:xfrm>
            <a:off x="1804988" y="3186113"/>
            <a:ext cx="452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chemeClr val="tx1"/>
                </a:solidFill>
                <a:latin typeface="Times New Roman" charset="0"/>
              </a:rPr>
              <a:t>C</a:t>
            </a:r>
          </a:p>
        </p:txBody>
      </p:sp>
      <p:grpSp>
        <p:nvGrpSpPr>
          <p:cNvPr id="127000" name="Group 29"/>
          <p:cNvGrpSpPr>
            <a:grpSpLocks/>
          </p:cNvGrpSpPr>
          <p:nvPr/>
        </p:nvGrpSpPr>
        <p:grpSpPr bwMode="auto">
          <a:xfrm>
            <a:off x="6151563" y="3132138"/>
            <a:ext cx="787400" cy="490537"/>
            <a:chOff x="3875" y="2766"/>
            <a:chExt cx="496" cy="309"/>
          </a:xfrm>
        </p:grpSpPr>
        <p:sp>
          <p:nvSpPr>
            <p:cNvPr id="127009" name="Text Box 30"/>
            <p:cNvSpPr txBox="1">
              <a:spLocks noChangeArrowheads="1"/>
            </p:cNvSpPr>
            <p:nvPr/>
          </p:nvSpPr>
          <p:spPr bwMode="auto">
            <a:xfrm>
              <a:off x="3875" y="2787"/>
              <a:ext cx="2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tx1"/>
                  </a:solidFill>
                  <a:latin typeface="Times New Roman" charset="0"/>
                </a:rPr>
                <a:t>C</a:t>
              </a:r>
            </a:p>
          </p:txBody>
        </p:sp>
        <p:sp>
          <p:nvSpPr>
            <p:cNvPr id="127010" name="Text Box 31"/>
            <p:cNvSpPr txBox="1">
              <a:spLocks noChangeArrowheads="1"/>
            </p:cNvSpPr>
            <p:nvPr/>
          </p:nvSpPr>
          <p:spPr bwMode="auto">
            <a:xfrm>
              <a:off x="4035" y="2766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800" b="1">
                  <a:solidFill>
                    <a:schemeClr val="tx2"/>
                  </a:solidFill>
                </a:rPr>
                <a:t> </a:t>
              </a:r>
              <a:r>
                <a:rPr lang="en-GB" sz="1600" b="1">
                  <a:solidFill>
                    <a:schemeClr val="tx2"/>
                  </a:solidFill>
                </a:rPr>
                <a:t>/</a:t>
              </a:r>
            </a:p>
          </p:txBody>
        </p:sp>
      </p:grpSp>
      <p:sp>
        <p:nvSpPr>
          <p:cNvPr id="127001" name="Text Box 34"/>
          <p:cNvSpPr txBox="1">
            <a:spLocks noChangeArrowheads="1"/>
          </p:cNvSpPr>
          <p:nvPr/>
        </p:nvSpPr>
        <p:spPr bwMode="auto">
          <a:xfrm>
            <a:off x="4724400" y="2678113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tx2"/>
                </a:solidFill>
                <a:latin typeface="Times New Roman" charset="0"/>
              </a:rPr>
              <a:t>e</a:t>
            </a:r>
          </a:p>
        </p:txBody>
      </p:sp>
      <p:sp>
        <p:nvSpPr>
          <p:cNvPr id="127002" name="Text Box 38"/>
          <p:cNvSpPr txBox="1">
            <a:spLocks noChangeArrowheads="1"/>
          </p:cNvSpPr>
          <p:nvPr/>
        </p:nvSpPr>
        <p:spPr bwMode="auto">
          <a:xfrm>
            <a:off x="369888" y="2230438"/>
            <a:ext cx="1614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>
                <a:solidFill>
                  <a:schemeClr val="tx2"/>
                </a:solidFill>
              </a:rPr>
              <a:t>left epipolar line</a:t>
            </a:r>
          </a:p>
        </p:txBody>
      </p:sp>
      <p:sp>
        <p:nvSpPr>
          <p:cNvPr id="127003" name="Text Box 39"/>
          <p:cNvSpPr txBox="1">
            <a:spLocks noChangeArrowheads="1"/>
          </p:cNvSpPr>
          <p:nvPr/>
        </p:nvSpPr>
        <p:spPr bwMode="auto">
          <a:xfrm>
            <a:off x="6403975" y="1982788"/>
            <a:ext cx="2354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>
                <a:solidFill>
                  <a:schemeClr val="tx2"/>
                </a:solidFill>
              </a:rPr>
              <a:t>right epipolar line</a:t>
            </a:r>
          </a:p>
        </p:txBody>
      </p:sp>
      <p:sp>
        <p:nvSpPr>
          <p:cNvPr id="127004" name="Line 40"/>
          <p:cNvSpPr>
            <a:spLocks noChangeShapeType="1"/>
          </p:cNvSpPr>
          <p:nvPr/>
        </p:nvSpPr>
        <p:spPr bwMode="auto">
          <a:xfrm>
            <a:off x="1928813" y="2422525"/>
            <a:ext cx="527050" cy="11271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5" name="Line 41"/>
          <p:cNvSpPr>
            <a:spLocks noChangeShapeType="1"/>
          </p:cNvSpPr>
          <p:nvPr/>
        </p:nvSpPr>
        <p:spPr bwMode="auto">
          <a:xfrm flipH="1">
            <a:off x="5838825" y="2171700"/>
            <a:ext cx="600075" cy="10001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6" name="Text Box 33"/>
          <p:cNvSpPr txBox="1">
            <a:spLocks noChangeArrowheads="1"/>
          </p:cNvSpPr>
          <p:nvPr/>
        </p:nvSpPr>
        <p:spPr bwMode="auto">
          <a:xfrm>
            <a:off x="3200400" y="278447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tx2"/>
                </a:solidFill>
                <a:latin typeface="Times New Roman" charset="0"/>
              </a:rPr>
              <a:t>e</a:t>
            </a:r>
          </a:p>
        </p:txBody>
      </p:sp>
      <p:sp>
        <p:nvSpPr>
          <p:cNvPr id="127007" name="Text Box 35"/>
          <p:cNvSpPr txBox="1">
            <a:spLocks noChangeArrowheads="1"/>
          </p:cNvSpPr>
          <p:nvPr/>
        </p:nvSpPr>
        <p:spPr bwMode="auto">
          <a:xfrm>
            <a:off x="4838700" y="2693988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800" b="1">
                <a:solidFill>
                  <a:schemeClr val="tx2"/>
                </a:solidFill>
              </a:rPr>
              <a:t> </a:t>
            </a:r>
            <a:r>
              <a:rPr lang="en-GB" sz="1200" b="1">
                <a:solidFill>
                  <a:schemeClr val="tx2"/>
                </a:solidFill>
              </a:rPr>
              <a:t>/</a:t>
            </a:r>
          </a:p>
        </p:txBody>
      </p:sp>
      <p:sp>
        <p:nvSpPr>
          <p:cNvPr id="127008" name="Text Box 43"/>
          <p:cNvSpPr txBox="1">
            <a:spLocks noChangeArrowheads="1"/>
          </p:cNvSpPr>
          <p:nvPr/>
        </p:nvSpPr>
        <p:spPr bwMode="auto">
          <a:xfrm>
            <a:off x="5626100" y="1955800"/>
            <a:ext cx="3254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l</a:t>
            </a:r>
            <a:r>
              <a:rPr lang="en-GB" sz="2000" b="1" baseline="50000">
                <a:solidFill>
                  <a:schemeClr val="tx2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4156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Line 2"/>
          <p:cNvSpPr>
            <a:spLocks noChangeShapeType="1"/>
          </p:cNvSpPr>
          <p:nvPr/>
        </p:nvSpPr>
        <p:spPr bwMode="auto">
          <a:xfrm>
            <a:off x="4008438" y="1739900"/>
            <a:ext cx="0" cy="576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med"/>
            <a:tailEnd type="stealth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epipolar pencil</a:t>
            </a:r>
          </a:p>
        </p:txBody>
      </p:sp>
      <p:sp>
        <p:nvSpPr>
          <p:cNvPr id="128003" name="Freeform 4"/>
          <p:cNvSpPr>
            <a:spLocks/>
          </p:cNvSpPr>
          <p:nvPr/>
        </p:nvSpPr>
        <p:spPr bwMode="auto">
          <a:xfrm flipH="1">
            <a:off x="4787900" y="1852613"/>
            <a:ext cx="1570038" cy="2220912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4" name="Freeform 5"/>
          <p:cNvSpPr>
            <a:spLocks/>
          </p:cNvSpPr>
          <p:nvPr/>
        </p:nvSpPr>
        <p:spPr bwMode="auto">
          <a:xfrm>
            <a:off x="1911350" y="1852613"/>
            <a:ext cx="1482725" cy="2220912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005" name="Group 6"/>
          <p:cNvGrpSpPr>
            <a:grpSpLocks/>
          </p:cNvGrpSpPr>
          <p:nvPr/>
        </p:nvGrpSpPr>
        <p:grpSpPr bwMode="auto">
          <a:xfrm>
            <a:off x="1736725" y="2141538"/>
            <a:ext cx="4795838" cy="1555750"/>
            <a:chOff x="1296" y="2016"/>
            <a:chExt cx="2640" cy="773"/>
          </a:xfrm>
        </p:grpSpPr>
        <p:sp>
          <p:nvSpPr>
            <p:cNvPr id="128023" name="Freeform 7"/>
            <p:cNvSpPr>
              <a:spLocks/>
            </p:cNvSpPr>
            <p:nvPr/>
          </p:nvSpPr>
          <p:spPr bwMode="auto">
            <a:xfrm>
              <a:off x="1296" y="2076"/>
              <a:ext cx="2640" cy="713"/>
            </a:xfrm>
            <a:custGeom>
              <a:avLst/>
              <a:gdLst>
                <a:gd name="T0" fmla="*/ 0 w 2640"/>
                <a:gd name="T1" fmla="*/ 713 h 713"/>
                <a:gd name="T2" fmla="*/ 2640 w 2640"/>
                <a:gd name="T3" fmla="*/ 713 h 713"/>
                <a:gd name="T4" fmla="*/ 1101 w 2640"/>
                <a:gd name="T5" fmla="*/ 0 h 713"/>
                <a:gd name="T6" fmla="*/ 0 w 2640"/>
                <a:gd name="T7" fmla="*/ 713 h 7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0"/>
                <a:gd name="T13" fmla="*/ 0 h 713"/>
                <a:gd name="T14" fmla="*/ 2640 w 2640"/>
                <a:gd name="T15" fmla="*/ 713 h 7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0" h="713">
                  <a:moveTo>
                    <a:pt x="0" y="713"/>
                  </a:moveTo>
                  <a:lnTo>
                    <a:pt x="2640" y="713"/>
                  </a:lnTo>
                  <a:lnTo>
                    <a:pt x="1101" y="0"/>
                  </a:lnTo>
                  <a:lnTo>
                    <a:pt x="0" y="713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4" name="Oval 8"/>
            <p:cNvSpPr>
              <a:spLocks noChangeArrowheads="1"/>
            </p:cNvSpPr>
            <p:nvPr/>
          </p:nvSpPr>
          <p:spPr bwMode="auto">
            <a:xfrm>
              <a:off x="2352" y="2016"/>
              <a:ext cx="72" cy="7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5" name="Freeform 9"/>
            <p:cNvSpPr>
              <a:spLocks/>
            </p:cNvSpPr>
            <p:nvPr/>
          </p:nvSpPr>
          <p:spPr bwMode="auto">
            <a:xfrm>
              <a:off x="1392" y="2448"/>
              <a:ext cx="746" cy="339"/>
            </a:xfrm>
            <a:custGeom>
              <a:avLst/>
              <a:gdLst>
                <a:gd name="T0" fmla="*/ 746 w 746"/>
                <a:gd name="T1" fmla="*/ 339 h 339"/>
                <a:gd name="T2" fmla="*/ 0 w 746"/>
                <a:gd name="T3" fmla="*/ 0 h 339"/>
                <a:gd name="T4" fmla="*/ 0 60000 65536"/>
                <a:gd name="T5" fmla="*/ 0 60000 65536"/>
                <a:gd name="T6" fmla="*/ 0 w 746"/>
                <a:gd name="T7" fmla="*/ 0 h 339"/>
                <a:gd name="T8" fmla="*/ 746 w 746"/>
                <a:gd name="T9" fmla="*/ 339 h 3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6" h="339">
                  <a:moveTo>
                    <a:pt x="746" y="339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6" name="Freeform 10"/>
            <p:cNvSpPr>
              <a:spLocks/>
            </p:cNvSpPr>
            <p:nvPr/>
          </p:nvSpPr>
          <p:spPr bwMode="auto">
            <a:xfrm>
              <a:off x="3041" y="2352"/>
              <a:ext cx="799" cy="435"/>
            </a:xfrm>
            <a:custGeom>
              <a:avLst/>
              <a:gdLst>
                <a:gd name="T0" fmla="*/ 0 w 799"/>
                <a:gd name="T1" fmla="*/ 435 h 435"/>
                <a:gd name="T2" fmla="*/ 799 w 799"/>
                <a:gd name="T3" fmla="*/ 0 h 435"/>
                <a:gd name="T4" fmla="*/ 0 60000 65536"/>
                <a:gd name="T5" fmla="*/ 0 60000 65536"/>
                <a:gd name="T6" fmla="*/ 0 w 799"/>
                <a:gd name="T7" fmla="*/ 0 h 435"/>
                <a:gd name="T8" fmla="*/ 799 w 799"/>
                <a:gd name="T9" fmla="*/ 435 h 4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99" h="435">
                  <a:moveTo>
                    <a:pt x="0" y="435"/>
                  </a:moveTo>
                  <a:lnTo>
                    <a:pt x="79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8006" name="Oval 16"/>
          <p:cNvSpPr>
            <a:spLocks noChangeArrowheads="1"/>
          </p:cNvSpPr>
          <p:nvPr/>
        </p:nvSpPr>
        <p:spPr bwMode="auto">
          <a:xfrm>
            <a:off x="1693863" y="3638550"/>
            <a:ext cx="87312" cy="968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07" name="Oval 17"/>
          <p:cNvSpPr>
            <a:spLocks noChangeArrowheads="1"/>
          </p:cNvSpPr>
          <p:nvPr/>
        </p:nvSpPr>
        <p:spPr bwMode="auto">
          <a:xfrm>
            <a:off x="6488113" y="3638550"/>
            <a:ext cx="87312" cy="968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08" name="Line 18"/>
          <p:cNvSpPr>
            <a:spLocks noChangeShapeType="1"/>
          </p:cNvSpPr>
          <p:nvPr/>
        </p:nvSpPr>
        <p:spPr bwMode="auto">
          <a:xfrm>
            <a:off x="4787900" y="2625725"/>
            <a:ext cx="0" cy="106203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9" name="Line 19"/>
          <p:cNvSpPr>
            <a:spLocks noChangeShapeType="1"/>
          </p:cNvSpPr>
          <p:nvPr/>
        </p:nvSpPr>
        <p:spPr bwMode="auto">
          <a:xfrm>
            <a:off x="3394075" y="2625725"/>
            <a:ext cx="0" cy="106203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0" name="Line 20"/>
          <p:cNvSpPr>
            <a:spLocks noChangeShapeType="1"/>
          </p:cNvSpPr>
          <p:nvPr/>
        </p:nvSpPr>
        <p:spPr bwMode="auto">
          <a:xfrm flipH="1" flipV="1">
            <a:off x="3044825" y="2432050"/>
            <a:ext cx="349250" cy="19367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1" name="Line 21"/>
          <p:cNvSpPr>
            <a:spLocks noChangeShapeType="1"/>
          </p:cNvSpPr>
          <p:nvPr/>
        </p:nvSpPr>
        <p:spPr bwMode="auto">
          <a:xfrm>
            <a:off x="1736725" y="3687763"/>
            <a:ext cx="4795838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2" name="Oval 22"/>
          <p:cNvSpPr>
            <a:spLocks noChangeArrowheads="1"/>
          </p:cNvSpPr>
          <p:nvPr/>
        </p:nvSpPr>
        <p:spPr bwMode="auto">
          <a:xfrm>
            <a:off x="4875213" y="3635375"/>
            <a:ext cx="87312" cy="968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13" name="Oval 23"/>
          <p:cNvSpPr>
            <a:spLocks noChangeArrowheads="1"/>
          </p:cNvSpPr>
          <p:nvPr/>
        </p:nvSpPr>
        <p:spPr bwMode="auto">
          <a:xfrm>
            <a:off x="3219450" y="3635375"/>
            <a:ext cx="87313" cy="968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14" name="Line 24"/>
          <p:cNvSpPr>
            <a:spLocks noChangeShapeType="1"/>
          </p:cNvSpPr>
          <p:nvPr/>
        </p:nvSpPr>
        <p:spPr bwMode="auto">
          <a:xfrm flipH="1">
            <a:off x="4787900" y="2528888"/>
            <a:ext cx="174625" cy="9683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5" name="Text Box 25"/>
          <p:cNvSpPr txBox="1">
            <a:spLocks noChangeArrowheads="1"/>
          </p:cNvSpPr>
          <p:nvPr/>
        </p:nvSpPr>
        <p:spPr bwMode="auto">
          <a:xfrm>
            <a:off x="3114675" y="3638550"/>
            <a:ext cx="417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tx2"/>
                </a:solidFill>
                <a:latin typeface="Times New Roman" charset="0"/>
              </a:rPr>
              <a:t>e</a:t>
            </a:r>
          </a:p>
        </p:txBody>
      </p:sp>
      <p:grpSp>
        <p:nvGrpSpPr>
          <p:cNvPr id="128016" name="Group 26"/>
          <p:cNvGrpSpPr>
            <a:grpSpLocks/>
          </p:cNvGrpSpPr>
          <p:nvPr/>
        </p:nvGrpSpPr>
        <p:grpSpPr bwMode="auto">
          <a:xfrm>
            <a:off x="4724400" y="3654425"/>
            <a:ext cx="798513" cy="438150"/>
            <a:chOff x="2811" y="3747"/>
            <a:chExt cx="432" cy="209"/>
          </a:xfrm>
        </p:grpSpPr>
        <p:sp>
          <p:nvSpPr>
            <p:cNvPr id="128021" name="Text Box 27"/>
            <p:cNvSpPr txBox="1">
              <a:spLocks noChangeArrowheads="1"/>
            </p:cNvSpPr>
            <p:nvPr/>
          </p:nvSpPr>
          <p:spPr bwMode="auto">
            <a:xfrm>
              <a:off x="2811" y="3767"/>
              <a:ext cx="192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 b="1">
                  <a:solidFill>
                    <a:schemeClr val="tx2"/>
                  </a:solidFill>
                  <a:latin typeface="Times New Roman" charset="0"/>
                </a:rPr>
                <a:t>e</a:t>
              </a:r>
            </a:p>
          </p:txBody>
        </p:sp>
        <p:sp>
          <p:nvSpPr>
            <p:cNvPr id="128022" name="Text Box 28"/>
            <p:cNvSpPr txBox="1">
              <a:spLocks noChangeArrowheads="1"/>
            </p:cNvSpPr>
            <p:nvPr/>
          </p:nvSpPr>
          <p:spPr bwMode="auto">
            <a:xfrm>
              <a:off x="2907" y="3747"/>
              <a:ext cx="336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800" b="1">
                  <a:solidFill>
                    <a:schemeClr val="tx2"/>
                  </a:solidFill>
                </a:rPr>
                <a:t> </a:t>
              </a:r>
              <a:r>
                <a:rPr lang="en-GB" sz="1600" b="1">
                  <a:solidFill>
                    <a:schemeClr val="tx2"/>
                  </a:solidFill>
                </a:rPr>
                <a:t>/</a:t>
              </a:r>
            </a:p>
          </p:txBody>
        </p:sp>
      </p:grpSp>
      <p:sp>
        <p:nvSpPr>
          <p:cNvPr id="128017" name="Text Box 29"/>
          <p:cNvSpPr txBox="1">
            <a:spLocks noChangeArrowheads="1"/>
          </p:cNvSpPr>
          <p:nvPr/>
        </p:nvSpPr>
        <p:spPr bwMode="auto">
          <a:xfrm>
            <a:off x="2924175" y="4192588"/>
            <a:ext cx="1090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>
                <a:solidFill>
                  <a:schemeClr val="tx2"/>
                </a:solidFill>
              </a:rPr>
              <a:t>baseline</a:t>
            </a:r>
          </a:p>
        </p:txBody>
      </p:sp>
      <p:sp>
        <p:nvSpPr>
          <p:cNvPr id="128018" name="Line 30"/>
          <p:cNvSpPr>
            <a:spLocks noChangeShapeType="1"/>
          </p:cNvSpPr>
          <p:nvPr/>
        </p:nvSpPr>
        <p:spPr bwMode="auto">
          <a:xfrm flipV="1">
            <a:off x="3921125" y="3683000"/>
            <a:ext cx="401638" cy="68897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9" name="Text Box 31"/>
          <p:cNvSpPr txBox="1">
            <a:spLocks noChangeArrowheads="1"/>
          </p:cNvSpPr>
          <p:nvPr/>
        </p:nvSpPr>
        <p:spPr bwMode="auto">
          <a:xfrm>
            <a:off x="3582988" y="1292225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>
                <a:solidFill>
                  <a:schemeClr val="tx1"/>
                </a:solidFill>
                <a:latin typeface="Times New Roman" charset="0"/>
              </a:rPr>
              <a:t>X</a:t>
            </a:r>
          </a:p>
        </p:txBody>
      </p:sp>
      <p:sp>
        <p:nvSpPr>
          <p:cNvPr id="128020" name="Text Box 32"/>
          <p:cNvSpPr txBox="1">
            <a:spLocks noChangeArrowheads="1"/>
          </p:cNvSpPr>
          <p:nvPr/>
        </p:nvSpPr>
        <p:spPr bwMode="auto">
          <a:xfrm>
            <a:off x="174625" y="5035550"/>
            <a:ext cx="879475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tx2"/>
                </a:solidFill>
              </a:rPr>
              <a:t>As the position of the 3D point </a:t>
            </a:r>
            <a:r>
              <a:rPr lang="en-GB" sz="2200" b="1" dirty="0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GB" sz="2000" dirty="0">
                <a:solidFill>
                  <a:schemeClr val="tx2"/>
                </a:solidFill>
              </a:rPr>
              <a:t> varies, the </a:t>
            </a:r>
            <a:r>
              <a:rPr lang="en-GB" sz="2000" dirty="0" err="1">
                <a:solidFill>
                  <a:schemeClr val="tx2"/>
                </a:solidFill>
              </a:rPr>
              <a:t>epipolar</a:t>
            </a:r>
            <a:r>
              <a:rPr lang="en-GB" sz="2000" dirty="0">
                <a:solidFill>
                  <a:schemeClr val="tx2"/>
                </a:solidFill>
              </a:rPr>
              <a:t> planes “rotate” about the baseline. This family of planes is known as an </a:t>
            </a:r>
            <a:r>
              <a:rPr lang="en-GB" sz="2000" dirty="0" err="1"/>
              <a:t>epipolar</a:t>
            </a:r>
            <a:r>
              <a:rPr lang="en-GB" sz="2000" dirty="0"/>
              <a:t> </a:t>
            </a:r>
            <a:r>
              <a:rPr lang="en-GB" sz="2000" dirty="0" smtClean="0"/>
              <a:t>pencil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(a pencil is a one parameter family</a:t>
            </a:r>
            <a:r>
              <a:rPr lang="en-US" sz="2000" dirty="0" smtClean="0">
                <a:solidFill>
                  <a:schemeClr val="tx2"/>
                </a:solidFill>
              </a:rPr>
              <a:t>).</a:t>
            </a:r>
            <a:endParaRPr lang="en-GB" sz="20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chemeClr val="tx2"/>
                </a:solidFill>
              </a:rPr>
              <a:t>All </a:t>
            </a:r>
            <a:r>
              <a:rPr lang="en-GB" sz="2000" dirty="0" err="1">
                <a:solidFill>
                  <a:schemeClr val="tx2"/>
                </a:solidFill>
              </a:rPr>
              <a:t>epipolar</a:t>
            </a:r>
            <a:r>
              <a:rPr lang="en-GB" sz="2000" dirty="0">
                <a:solidFill>
                  <a:schemeClr val="tx2"/>
                </a:solidFill>
              </a:rPr>
              <a:t> lines intersect at the </a:t>
            </a:r>
            <a:r>
              <a:rPr lang="en-GB" sz="2000" dirty="0" err="1">
                <a:solidFill>
                  <a:schemeClr val="tx2"/>
                </a:solidFill>
              </a:rPr>
              <a:t>epipole</a:t>
            </a:r>
            <a:r>
              <a:rPr lang="en-GB" sz="2000" dirty="0" smtClean="0">
                <a:solidFill>
                  <a:schemeClr val="tx2"/>
                </a:solidFill>
              </a:rPr>
              <a:t>.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Line 2"/>
          <p:cNvSpPr>
            <a:spLocks noChangeShapeType="1"/>
          </p:cNvSpPr>
          <p:nvPr/>
        </p:nvSpPr>
        <p:spPr bwMode="auto">
          <a:xfrm>
            <a:off x="4008438" y="1739900"/>
            <a:ext cx="0" cy="576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med"/>
            <a:tailEnd type="stealth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2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epipolar pencil</a:t>
            </a:r>
          </a:p>
        </p:txBody>
      </p:sp>
      <p:sp>
        <p:nvSpPr>
          <p:cNvPr id="129027" name="Freeform 4"/>
          <p:cNvSpPr>
            <a:spLocks/>
          </p:cNvSpPr>
          <p:nvPr/>
        </p:nvSpPr>
        <p:spPr bwMode="auto">
          <a:xfrm flipH="1">
            <a:off x="4787900" y="1852613"/>
            <a:ext cx="1570038" cy="2220912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28" name="Freeform 5"/>
          <p:cNvSpPr>
            <a:spLocks/>
          </p:cNvSpPr>
          <p:nvPr/>
        </p:nvSpPr>
        <p:spPr bwMode="auto">
          <a:xfrm>
            <a:off x="1911350" y="1852613"/>
            <a:ext cx="1482725" cy="2220912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9029" name="Group 11"/>
          <p:cNvGrpSpPr>
            <a:grpSpLocks/>
          </p:cNvGrpSpPr>
          <p:nvPr/>
        </p:nvGrpSpPr>
        <p:grpSpPr bwMode="auto">
          <a:xfrm>
            <a:off x="1736725" y="1755775"/>
            <a:ext cx="4795838" cy="1936750"/>
            <a:chOff x="1094" y="1106"/>
            <a:chExt cx="3021" cy="1220"/>
          </a:xfrm>
        </p:grpSpPr>
        <p:sp>
          <p:nvSpPr>
            <p:cNvPr id="129047" name="Freeform 12"/>
            <p:cNvSpPr>
              <a:spLocks/>
            </p:cNvSpPr>
            <p:nvPr/>
          </p:nvSpPr>
          <p:spPr bwMode="auto">
            <a:xfrm>
              <a:off x="1094" y="1167"/>
              <a:ext cx="3021" cy="1155"/>
            </a:xfrm>
            <a:custGeom>
              <a:avLst/>
              <a:gdLst>
                <a:gd name="T0" fmla="*/ 0 w 2640"/>
                <a:gd name="T1" fmla="*/ 2347 h 912"/>
                <a:gd name="T2" fmla="*/ 4527 w 2640"/>
                <a:gd name="T3" fmla="*/ 2347 h 912"/>
                <a:gd name="T4" fmla="*/ 1893 w 2640"/>
                <a:gd name="T5" fmla="*/ 0 h 912"/>
                <a:gd name="T6" fmla="*/ 0 w 2640"/>
                <a:gd name="T7" fmla="*/ 2347 h 9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0"/>
                <a:gd name="T13" fmla="*/ 0 h 912"/>
                <a:gd name="T14" fmla="*/ 2640 w 2640"/>
                <a:gd name="T15" fmla="*/ 912 h 9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0" h="912">
                  <a:moveTo>
                    <a:pt x="0" y="912"/>
                  </a:moveTo>
                  <a:lnTo>
                    <a:pt x="2640" y="912"/>
                  </a:lnTo>
                  <a:lnTo>
                    <a:pt x="1104" y="0"/>
                  </a:lnTo>
                  <a:lnTo>
                    <a:pt x="0" y="912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8" name="Freeform 13"/>
            <p:cNvSpPr>
              <a:spLocks/>
            </p:cNvSpPr>
            <p:nvPr/>
          </p:nvSpPr>
          <p:spPr bwMode="auto">
            <a:xfrm>
              <a:off x="1203" y="1648"/>
              <a:ext cx="849" cy="670"/>
            </a:xfrm>
            <a:custGeom>
              <a:avLst/>
              <a:gdLst>
                <a:gd name="T0" fmla="*/ 1271 w 742"/>
                <a:gd name="T1" fmla="*/ 1362 h 529"/>
                <a:gd name="T2" fmla="*/ 0 w 742"/>
                <a:gd name="T3" fmla="*/ 0 h 529"/>
                <a:gd name="T4" fmla="*/ 0 60000 65536"/>
                <a:gd name="T5" fmla="*/ 0 60000 65536"/>
                <a:gd name="T6" fmla="*/ 0 w 742"/>
                <a:gd name="T7" fmla="*/ 0 h 529"/>
                <a:gd name="T8" fmla="*/ 742 w 742"/>
                <a:gd name="T9" fmla="*/ 529 h 52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2" h="529">
                  <a:moveTo>
                    <a:pt x="742" y="529"/>
                  </a:move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9" name="Oval 14"/>
            <p:cNvSpPr>
              <a:spLocks noChangeArrowheads="1"/>
            </p:cNvSpPr>
            <p:nvPr/>
          </p:nvSpPr>
          <p:spPr bwMode="auto">
            <a:xfrm>
              <a:off x="2316" y="1106"/>
              <a:ext cx="83" cy="9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0" name="Freeform 15"/>
            <p:cNvSpPr>
              <a:spLocks/>
            </p:cNvSpPr>
            <p:nvPr/>
          </p:nvSpPr>
          <p:spPr bwMode="auto">
            <a:xfrm>
              <a:off x="3097" y="1410"/>
              <a:ext cx="883" cy="916"/>
            </a:xfrm>
            <a:custGeom>
              <a:avLst/>
              <a:gdLst>
                <a:gd name="T0" fmla="*/ 0 w 772"/>
                <a:gd name="T1" fmla="*/ 1864 h 723"/>
                <a:gd name="T2" fmla="*/ 1321 w 772"/>
                <a:gd name="T3" fmla="*/ 0 h 723"/>
                <a:gd name="T4" fmla="*/ 0 60000 65536"/>
                <a:gd name="T5" fmla="*/ 0 60000 65536"/>
                <a:gd name="T6" fmla="*/ 0 w 772"/>
                <a:gd name="T7" fmla="*/ 0 h 723"/>
                <a:gd name="T8" fmla="*/ 772 w 772"/>
                <a:gd name="T9" fmla="*/ 723 h 7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72" h="723">
                  <a:moveTo>
                    <a:pt x="0" y="723"/>
                  </a:moveTo>
                  <a:lnTo>
                    <a:pt x="772" y="0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9030" name="Oval 16"/>
          <p:cNvSpPr>
            <a:spLocks noChangeArrowheads="1"/>
          </p:cNvSpPr>
          <p:nvPr/>
        </p:nvSpPr>
        <p:spPr bwMode="auto">
          <a:xfrm>
            <a:off x="1693863" y="3638550"/>
            <a:ext cx="87312" cy="968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1" name="Oval 17"/>
          <p:cNvSpPr>
            <a:spLocks noChangeArrowheads="1"/>
          </p:cNvSpPr>
          <p:nvPr/>
        </p:nvSpPr>
        <p:spPr bwMode="auto">
          <a:xfrm>
            <a:off x="6488113" y="3638550"/>
            <a:ext cx="87312" cy="968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2" name="Line 18"/>
          <p:cNvSpPr>
            <a:spLocks noChangeShapeType="1"/>
          </p:cNvSpPr>
          <p:nvPr/>
        </p:nvSpPr>
        <p:spPr bwMode="auto">
          <a:xfrm>
            <a:off x="4787900" y="2625725"/>
            <a:ext cx="0" cy="106203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3" name="Line 19"/>
          <p:cNvSpPr>
            <a:spLocks noChangeShapeType="1"/>
          </p:cNvSpPr>
          <p:nvPr/>
        </p:nvSpPr>
        <p:spPr bwMode="auto">
          <a:xfrm>
            <a:off x="3394075" y="2625725"/>
            <a:ext cx="0" cy="106203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4" name="Line 20"/>
          <p:cNvSpPr>
            <a:spLocks noChangeShapeType="1"/>
          </p:cNvSpPr>
          <p:nvPr/>
        </p:nvSpPr>
        <p:spPr bwMode="auto">
          <a:xfrm flipH="1" flipV="1">
            <a:off x="3044825" y="2432050"/>
            <a:ext cx="349250" cy="19367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5" name="Line 21"/>
          <p:cNvSpPr>
            <a:spLocks noChangeShapeType="1"/>
          </p:cNvSpPr>
          <p:nvPr/>
        </p:nvSpPr>
        <p:spPr bwMode="auto">
          <a:xfrm>
            <a:off x="1736725" y="3687763"/>
            <a:ext cx="4795838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6" name="Oval 22"/>
          <p:cNvSpPr>
            <a:spLocks noChangeArrowheads="1"/>
          </p:cNvSpPr>
          <p:nvPr/>
        </p:nvSpPr>
        <p:spPr bwMode="auto">
          <a:xfrm>
            <a:off x="4875213" y="3635375"/>
            <a:ext cx="87312" cy="968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7" name="Oval 23"/>
          <p:cNvSpPr>
            <a:spLocks noChangeArrowheads="1"/>
          </p:cNvSpPr>
          <p:nvPr/>
        </p:nvSpPr>
        <p:spPr bwMode="auto">
          <a:xfrm>
            <a:off x="3219450" y="3635375"/>
            <a:ext cx="87313" cy="968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8" name="Line 24"/>
          <p:cNvSpPr>
            <a:spLocks noChangeShapeType="1"/>
          </p:cNvSpPr>
          <p:nvPr/>
        </p:nvSpPr>
        <p:spPr bwMode="auto">
          <a:xfrm flipH="1">
            <a:off x="4787900" y="2528888"/>
            <a:ext cx="174625" cy="9683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9" name="Text Box 25"/>
          <p:cNvSpPr txBox="1">
            <a:spLocks noChangeArrowheads="1"/>
          </p:cNvSpPr>
          <p:nvPr/>
        </p:nvSpPr>
        <p:spPr bwMode="auto">
          <a:xfrm>
            <a:off x="3114675" y="3638550"/>
            <a:ext cx="417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tx2"/>
                </a:solidFill>
                <a:latin typeface="Times New Roman" charset="0"/>
              </a:rPr>
              <a:t>e</a:t>
            </a:r>
          </a:p>
        </p:txBody>
      </p:sp>
      <p:grpSp>
        <p:nvGrpSpPr>
          <p:cNvPr id="129040" name="Group 26"/>
          <p:cNvGrpSpPr>
            <a:grpSpLocks/>
          </p:cNvGrpSpPr>
          <p:nvPr/>
        </p:nvGrpSpPr>
        <p:grpSpPr bwMode="auto">
          <a:xfrm>
            <a:off x="4724400" y="3654425"/>
            <a:ext cx="798513" cy="438150"/>
            <a:chOff x="2811" y="3747"/>
            <a:chExt cx="432" cy="209"/>
          </a:xfrm>
        </p:grpSpPr>
        <p:sp>
          <p:nvSpPr>
            <p:cNvPr id="129045" name="Text Box 27"/>
            <p:cNvSpPr txBox="1">
              <a:spLocks noChangeArrowheads="1"/>
            </p:cNvSpPr>
            <p:nvPr/>
          </p:nvSpPr>
          <p:spPr bwMode="auto">
            <a:xfrm>
              <a:off x="2811" y="3767"/>
              <a:ext cx="192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 b="1">
                  <a:solidFill>
                    <a:schemeClr val="tx2"/>
                  </a:solidFill>
                  <a:latin typeface="Times New Roman" charset="0"/>
                </a:rPr>
                <a:t>e</a:t>
              </a:r>
            </a:p>
          </p:txBody>
        </p:sp>
        <p:sp>
          <p:nvSpPr>
            <p:cNvPr id="129046" name="Text Box 28"/>
            <p:cNvSpPr txBox="1">
              <a:spLocks noChangeArrowheads="1"/>
            </p:cNvSpPr>
            <p:nvPr/>
          </p:nvSpPr>
          <p:spPr bwMode="auto">
            <a:xfrm>
              <a:off x="2907" y="3747"/>
              <a:ext cx="336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800" b="1">
                  <a:solidFill>
                    <a:schemeClr val="tx2"/>
                  </a:solidFill>
                </a:rPr>
                <a:t> </a:t>
              </a:r>
              <a:r>
                <a:rPr lang="en-GB" sz="1600" b="1">
                  <a:solidFill>
                    <a:schemeClr val="tx2"/>
                  </a:solidFill>
                </a:rPr>
                <a:t>/</a:t>
              </a:r>
            </a:p>
          </p:txBody>
        </p:sp>
      </p:grpSp>
      <p:sp>
        <p:nvSpPr>
          <p:cNvPr id="129041" name="Text Box 29"/>
          <p:cNvSpPr txBox="1">
            <a:spLocks noChangeArrowheads="1"/>
          </p:cNvSpPr>
          <p:nvPr/>
        </p:nvSpPr>
        <p:spPr bwMode="auto">
          <a:xfrm>
            <a:off x="2924175" y="4192588"/>
            <a:ext cx="1090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>
                <a:solidFill>
                  <a:schemeClr val="tx2"/>
                </a:solidFill>
              </a:rPr>
              <a:t>baseline</a:t>
            </a:r>
          </a:p>
        </p:txBody>
      </p:sp>
      <p:sp>
        <p:nvSpPr>
          <p:cNvPr id="129042" name="Line 30"/>
          <p:cNvSpPr>
            <a:spLocks noChangeShapeType="1"/>
          </p:cNvSpPr>
          <p:nvPr/>
        </p:nvSpPr>
        <p:spPr bwMode="auto">
          <a:xfrm flipV="1">
            <a:off x="3921125" y="3683000"/>
            <a:ext cx="401638" cy="68897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3" name="Text Box 31"/>
          <p:cNvSpPr txBox="1">
            <a:spLocks noChangeArrowheads="1"/>
          </p:cNvSpPr>
          <p:nvPr/>
        </p:nvSpPr>
        <p:spPr bwMode="auto">
          <a:xfrm>
            <a:off x="3582988" y="1292225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>
                <a:solidFill>
                  <a:schemeClr val="tx1"/>
                </a:solidFill>
                <a:latin typeface="Times New Roman" charset="0"/>
              </a:rPr>
              <a:t>X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174625" y="5035550"/>
            <a:ext cx="879475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tx2"/>
                </a:solidFill>
              </a:rPr>
              <a:t>As the position of the 3D point </a:t>
            </a:r>
            <a:r>
              <a:rPr lang="en-GB" sz="2200" b="1" dirty="0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GB" sz="2000" dirty="0">
                <a:solidFill>
                  <a:schemeClr val="tx2"/>
                </a:solidFill>
              </a:rPr>
              <a:t> varies, the </a:t>
            </a:r>
            <a:r>
              <a:rPr lang="en-GB" sz="2000" dirty="0" err="1">
                <a:solidFill>
                  <a:schemeClr val="tx2"/>
                </a:solidFill>
              </a:rPr>
              <a:t>epipolar</a:t>
            </a:r>
            <a:r>
              <a:rPr lang="en-GB" sz="2000" dirty="0">
                <a:solidFill>
                  <a:schemeClr val="tx2"/>
                </a:solidFill>
              </a:rPr>
              <a:t> planes “rotate” about the baseline. This family of planes is known as an </a:t>
            </a:r>
            <a:r>
              <a:rPr lang="en-GB" sz="2000" dirty="0" err="1"/>
              <a:t>epipolar</a:t>
            </a:r>
            <a:r>
              <a:rPr lang="en-GB" sz="2000" dirty="0"/>
              <a:t> </a:t>
            </a:r>
            <a:r>
              <a:rPr lang="en-GB" sz="2000" dirty="0" smtClean="0"/>
              <a:t>pencil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(a pencil is a one parameter family</a:t>
            </a:r>
            <a:r>
              <a:rPr lang="en-US" sz="2000" dirty="0" smtClean="0">
                <a:solidFill>
                  <a:schemeClr val="tx2"/>
                </a:solidFill>
              </a:rPr>
              <a:t>).</a:t>
            </a:r>
            <a:endParaRPr lang="en-GB" sz="20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chemeClr val="tx2"/>
                </a:solidFill>
              </a:rPr>
              <a:t>All </a:t>
            </a:r>
            <a:r>
              <a:rPr lang="en-GB" sz="2000" dirty="0" err="1">
                <a:solidFill>
                  <a:schemeClr val="tx2"/>
                </a:solidFill>
              </a:rPr>
              <a:t>epipolar</a:t>
            </a:r>
            <a:r>
              <a:rPr lang="en-GB" sz="2000" dirty="0">
                <a:solidFill>
                  <a:schemeClr val="tx2"/>
                </a:solidFill>
              </a:rPr>
              <a:t> lines intersect at the </a:t>
            </a:r>
            <a:r>
              <a:rPr lang="en-GB" sz="2000" dirty="0" err="1">
                <a:solidFill>
                  <a:schemeClr val="tx2"/>
                </a:solidFill>
              </a:rPr>
              <a:t>epipole</a:t>
            </a:r>
            <a:r>
              <a:rPr lang="en-GB" sz="2000" dirty="0" smtClean="0">
                <a:solidFill>
                  <a:schemeClr val="tx2"/>
                </a:solidFill>
              </a:rPr>
              <a:t>.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0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 - the math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3366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Assume intrinsic parameters K are identity</a:t>
            </a:r>
          </a:p>
          <a:p>
            <a:r>
              <a:rPr lang="en-US" dirty="0" smtClean="0"/>
              <a:t>Assume world coordinate system is centered at 1</a:t>
            </a:r>
            <a:r>
              <a:rPr lang="en-US" baseline="30000" dirty="0" smtClean="0"/>
              <a:t>st</a:t>
            </a:r>
            <a:r>
              <a:rPr lang="en-US" dirty="0" smtClean="0"/>
              <a:t> camera pinhole with Z along </a:t>
            </a:r>
            <a:r>
              <a:rPr lang="en-US" smtClean="0"/>
              <a:t>viewing direction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4512128"/>
            <a:ext cx="461010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50" y="3652157"/>
            <a:ext cx="46101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7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 - the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3366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Assume intrinsic parameters K are identity</a:t>
            </a:r>
          </a:p>
          <a:p>
            <a:r>
              <a:rPr lang="en-US" dirty="0" smtClean="0"/>
              <a:t>Assume world coordinate system is centered at 1</a:t>
            </a:r>
            <a:r>
              <a:rPr lang="en-US" baseline="30000" dirty="0" smtClean="0"/>
              <a:t>st</a:t>
            </a:r>
            <a:r>
              <a:rPr lang="en-US" dirty="0" smtClean="0"/>
              <a:t> camera pinhole with Z along viewing direction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150" y="3086100"/>
            <a:ext cx="3441700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150" y="4000500"/>
            <a:ext cx="35433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0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 - the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3366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Assume intrinsic parameters K are identity</a:t>
            </a:r>
          </a:p>
          <a:p>
            <a:r>
              <a:rPr lang="en-US" dirty="0" smtClean="0"/>
              <a:t>Assume world coordinate system is centered at 1</a:t>
            </a:r>
            <a:r>
              <a:rPr lang="en-US" baseline="30000" dirty="0" smtClean="0"/>
              <a:t>st</a:t>
            </a:r>
            <a:r>
              <a:rPr lang="en-US" dirty="0" smtClean="0"/>
              <a:t> camera pinhole with Z along viewing direction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4574721"/>
            <a:ext cx="6324600" cy="110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3400424"/>
            <a:ext cx="51181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 - the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3366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Assume intrinsic parameters K are identity</a:t>
            </a:r>
          </a:p>
          <a:p>
            <a:r>
              <a:rPr lang="en-US" dirty="0" smtClean="0"/>
              <a:t>Assume world coordinate system is centered at 1</a:t>
            </a:r>
            <a:r>
              <a:rPr lang="en-US" baseline="30000" dirty="0" smtClean="0"/>
              <a:t>st</a:t>
            </a:r>
            <a:r>
              <a:rPr lang="en-US" dirty="0" smtClean="0"/>
              <a:t> camera pinhole with Z along viewing direction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0" y="3641271"/>
            <a:ext cx="20701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4463142"/>
            <a:ext cx="3200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 - the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3366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Assume intrinsic parameters K are identity</a:t>
            </a:r>
          </a:p>
          <a:p>
            <a:r>
              <a:rPr lang="en-US" dirty="0" smtClean="0"/>
              <a:t>Assume world coordinate system is centered at 1</a:t>
            </a:r>
            <a:r>
              <a:rPr lang="en-US" baseline="30000" dirty="0" smtClean="0"/>
              <a:t>st</a:t>
            </a:r>
            <a:r>
              <a:rPr lang="en-US" dirty="0" smtClean="0"/>
              <a:t> camera pinhole with Z along viewing direction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463142"/>
            <a:ext cx="36576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0" y="3488871"/>
            <a:ext cx="2540000" cy="68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projection in rectified cameras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871855"/>
          </a:xfrm>
        </p:spPr>
        <p:txBody>
          <a:bodyPr/>
          <a:lstStyle/>
          <a:p>
            <a:r>
              <a:rPr lang="en-US" dirty="0" smtClean="0"/>
              <a:t>Without loss of generality, assume origin is at pinhole of 1</a:t>
            </a:r>
            <a:r>
              <a:rPr lang="en-US" baseline="30000" dirty="0" smtClean="0"/>
              <a:t>st</a:t>
            </a:r>
            <a:r>
              <a:rPr lang="en-US" dirty="0" smtClean="0"/>
              <a:t> camera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450" y="4455160"/>
            <a:ext cx="1452880" cy="1441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50" y="2766060"/>
            <a:ext cx="3492500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450" y="3520440"/>
            <a:ext cx="34163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0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06" y="4505541"/>
            <a:ext cx="7785100" cy="685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392" y="2627857"/>
            <a:ext cx="67691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 - the math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086600" y="2443840"/>
            <a:ext cx="869950" cy="11157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05750" y="210094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0</a:t>
            </a:r>
            <a:endParaRPr lang="en-US" sz="360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30250" y="4588988"/>
            <a:ext cx="3351892" cy="5735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31342" y="4246087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0</a:t>
            </a:r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100" y="1811778"/>
            <a:ext cx="4495800" cy="685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9450" y="3542560"/>
            <a:ext cx="5245100" cy="685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4424" y="5323363"/>
            <a:ext cx="45847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9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 - the math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2536371"/>
            <a:ext cx="7886700" cy="3640592"/>
          </a:xfrm>
        </p:spPr>
        <p:txBody>
          <a:bodyPr/>
          <a:lstStyle/>
          <a:p>
            <a:r>
              <a:rPr lang="en-US" dirty="0" smtClean="0"/>
              <a:t>Can we write this as matrix vector operations?</a:t>
            </a:r>
          </a:p>
          <a:p>
            <a:r>
              <a:rPr lang="en-US" dirty="0" smtClean="0"/>
              <a:t>Cross product can be written as a matrix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1690689"/>
            <a:ext cx="4140200" cy="685800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171" y="3632855"/>
            <a:ext cx="4528457" cy="144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514" y="5240360"/>
            <a:ext cx="25908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 - the math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2536371"/>
            <a:ext cx="7886700" cy="3640592"/>
          </a:xfrm>
        </p:spPr>
        <p:txBody>
          <a:bodyPr/>
          <a:lstStyle/>
          <a:p>
            <a:r>
              <a:rPr lang="en-US" dirty="0" smtClean="0"/>
              <a:t>Can we write this as matrix vector operations?</a:t>
            </a:r>
          </a:p>
          <a:p>
            <a:r>
              <a:rPr lang="en-US" dirty="0" smtClean="0"/>
              <a:t>Dot product can be written as a vector-vector times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1581141"/>
            <a:ext cx="41402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678899"/>
            <a:ext cx="2286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8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 - the math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2536371"/>
            <a:ext cx="7886700" cy="3640592"/>
          </a:xfrm>
        </p:spPr>
        <p:txBody>
          <a:bodyPr/>
          <a:lstStyle/>
          <a:p>
            <a:r>
              <a:rPr lang="en-US" dirty="0" smtClean="0"/>
              <a:t>Can we write this as matrix vector operations?</a:t>
            </a:r>
          </a:p>
          <a:p>
            <a:r>
              <a:rPr lang="en-US" dirty="0" smtClean="0"/>
              <a:t>Dot product can be written as a vector-vector times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1581141"/>
            <a:ext cx="41402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678899"/>
            <a:ext cx="2286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6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3799114" y="1785257"/>
            <a:ext cx="1164771" cy="2144486"/>
          </a:xfrm>
          <a:custGeom>
            <a:avLst/>
            <a:gdLst>
              <a:gd name="connsiteX0" fmla="*/ 424543 w 1153886"/>
              <a:gd name="connsiteY0" fmla="*/ 2155372 h 2155372"/>
              <a:gd name="connsiteX1" fmla="*/ 457200 w 1153886"/>
              <a:gd name="connsiteY1" fmla="*/ 1240972 h 2155372"/>
              <a:gd name="connsiteX2" fmla="*/ 10886 w 1153886"/>
              <a:gd name="connsiteY2" fmla="*/ 816429 h 2155372"/>
              <a:gd name="connsiteX3" fmla="*/ 0 w 1153886"/>
              <a:gd name="connsiteY3" fmla="*/ 0 h 2155372"/>
              <a:gd name="connsiteX4" fmla="*/ 1153886 w 1153886"/>
              <a:gd name="connsiteY4" fmla="*/ 0 h 2155372"/>
              <a:gd name="connsiteX5" fmla="*/ 1121229 w 1153886"/>
              <a:gd name="connsiteY5" fmla="*/ 838200 h 2155372"/>
              <a:gd name="connsiteX6" fmla="*/ 707572 w 1153886"/>
              <a:gd name="connsiteY6" fmla="*/ 1219200 h 2155372"/>
              <a:gd name="connsiteX7" fmla="*/ 783772 w 1153886"/>
              <a:gd name="connsiteY7" fmla="*/ 2144486 h 2155372"/>
              <a:gd name="connsiteX8" fmla="*/ 424543 w 1153886"/>
              <a:gd name="connsiteY8" fmla="*/ 2155372 h 2155372"/>
              <a:gd name="connsiteX0" fmla="*/ 424543 w 1164771"/>
              <a:gd name="connsiteY0" fmla="*/ 2155372 h 2155372"/>
              <a:gd name="connsiteX1" fmla="*/ 457200 w 1164771"/>
              <a:gd name="connsiteY1" fmla="*/ 1240972 h 2155372"/>
              <a:gd name="connsiteX2" fmla="*/ 10886 w 1164771"/>
              <a:gd name="connsiteY2" fmla="*/ 816429 h 2155372"/>
              <a:gd name="connsiteX3" fmla="*/ 0 w 1164771"/>
              <a:gd name="connsiteY3" fmla="*/ 0 h 2155372"/>
              <a:gd name="connsiteX4" fmla="*/ 1153886 w 1164771"/>
              <a:gd name="connsiteY4" fmla="*/ 0 h 2155372"/>
              <a:gd name="connsiteX5" fmla="*/ 1164771 w 1164771"/>
              <a:gd name="connsiteY5" fmla="*/ 838200 h 2155372"/>
              <a:gd name="connsiteX6" fmla="*/ 707572 w 1164771"/>
              <a:gd name="connsiteY6" fmla="*/ 1219200 h 2155372"/>
              <a:gd name="connsiteX7" fmla="*/ 783772 w 1164771"/>
              <a:gd name="connsiteY7" fmla="*/ 2144486 h 2155372"/>
              <a:gd name="connsiteX8" fmla="*/ 424543 w 1164771"/>
              <a:gd name="connsiteY8" fmla="*/ 2155372 h 2155372"/>
              <a:gd name="connsiteX0" fmla="*/ 424543 w 1164771"/>
              <a:gd name="connsiteY0" fmla="*/ 2155372 h 2155372"/>
              <a:gd name="connsiteX1" fmla="*/ 457200 w 1164771"/>
              <a:gd name="connsiteY1" fmla="*/ 1240972 h 2155372"/>
              <a:gd name="connsiteX2" fmla="*/ 10886 w 1164771"/>
              <a:gd name="connsiteY2" fmla="*/ 816429 h 2155372"/>
              <a:gd name="connsiteX3" fmla="*/ 0 w 1164771"/>
              <a:gd name="connsiteY3" fmla="*/ 0 h 2155372"/>
              <a:gd name="connsiteX4" fmla="*/ 1153886 w 1164771"/>
              <a:gd name="connsiteY4" fmla="*/ 0 h 2155372"/>
              <a:gd name="connsiteX5" fmla="*/ 1164771 w 1164771"/>
              <a:gd name="connsiteY5" fmla="*/ 838200 h 2155372"/>
              <a:gd name="connsiteX6" fmla="*/ 772886 w 1164771"/>
              <a:gd name="connsiteY6" fmla="*/ 1230086 h 2155372"/>
              <a:gd name="connsiteX7" fmla="*/ 783772 w 1164771"/>
              <a:gd name="connsiteY7" fmla="*/ 2144486 h 2155372"/>
              <a:gd name="connsiteX8" fmla="*/ 424543 w 1164771"/>
              <a:gd name="connsiteY8" fmla="*/ 2155372 h 2155372"/>
              <a:gd name="connsiteX0" fmla="*/ 424543 w 1164771"/>
              <a:gd name="connsiteY0" fmla="*/ 2155372 h 2155372"/>
              <a:gd name="connsiteX1" fmla="*/ 424543 w 1164771"/>
              <a:gd name="connsiteY1" fmla="*/ 1230087 h 2155372"/>
              <a:gd name="connsiteX2" fmla="*/ 10886 w 1164771"/>
              <a:gd name="connsiteY2" fmla="*/ 816429 h 2155372"/>
              <a:gd name="connsiteX3" fmla="*/ 0 w 1164771"/>
              <a:gd name="connsiteY3" fmla="*/ 0 h 2155372"/>
              <a:gd name="connsiteX4" fmla="*/ 1153886 w 1164771"/>
              <a:gd name="connsiteY4" fmla="*/ 0 h 2155372"/>
              <a:gd name="connsiteX5" fmla="*/ 1164771 w 1164771"/>
              <a:gd name="connsiteY5" fmla="*/ 838200 h 2155372"/>
              <a:gd name="connsiteX6" fmla="*/ 772886 w 1164771"/>
              <a:gd name="connsiteY6" fmla="*/ 1230086 h 2155372"/>
              <a:gd name="connsiteX7" fmla="*/ 783772 w 1164771"/>
              <a:gd name="connsiteY7" fmla="*/ 2144486 h 2155372"/>
              <a:gd name="connsiteX8" fmla="*/ 424543 w 1164771"/>
              <a:gd name="connsiteY8" fmla="*/ 2155372 h 2155372"/>
              <a:gd name="connsiteX0" fmla="*/ 435428 w 1164771"/>
              <a:gd name="connsiteY0" fmla="*/ 2111829 h 2144486"/>
              <a:gd name="connsiteX1" fmla="*/ 424543 w 1164771"/>
              <a:gd name="connsiteY1" fmla="*/ 1230087 h 2144486"/>
              <a:gd name="connsiteX2" fmla="*/ 10886 w 1164771"/>
              <a:gd name="connsiteY2" fmla="*/ 816429 h 2144486"/>
              <a:gd name="connsiteX3" fmla="*/ 0 w 1164771"/>
              <a:gd name="connsiteY3" fmla="*/ 0 h 2144486"/>
              <a:gd name="connsiteX4" fmla="*/ 1153886 w 1164771"/>
              <a:gd name="connsiteY4" fmla="*/ 0 h 2144486"/>
              <a:gd name="connsiteX5" fmla="*/ 1164771 w 1164771"/>
              <a:gd name="connsiteY5" fmla="*/ 838200 h 2144486"/>
              <a:gd name="connsiteX6" fmla="*/ 772886 w 1164771"/>
              <a:gd name="connsiteY6" fmla="*/ 1230086 h 2144486"/>
              <a:gd name="connsiteX7" fmla="*/ 783772 w 1164771"/>
              <a:gd name="connsiteY7" fmla="*/ 2144486 h 2144486"/>
              <a:gd name="connsiteX8" fmla="*/ 435428 w 1164771"/>
              <a:gd name="connsiteY8" fmla="*/ 2111829 h 2144486"/>
              <a:gd name="connsiteX0" fmla="*/ 435428 w 1164771"/>
              <a:gd name="connsiteY0" fmla="*/ 2177143 h 2177143"/>
              <a:gd name="connsiteX1" fmla="*/ 424543 w 1164771"/>
              <a:gd name="connsiteY1" fmla="*/ 1230087 h 2177143"/>
              <a:gd name="connsiteX2" fmla="*/ 10886 w 1164771"/>
              <a:gd name="connsiteY2" fmla="*/ 816429 h 2177143"/>
              <a:gd name="connsiteX3" fmla="*/ 0 w 1164771"/>
              <a:gd name="connsiteY3" fmla="*/ 0 h 2177143"/>
              <a:gd name="connsiteX4" fmla="*/ 1153886 w 1164771"/>
              <a:gd name="connsiteY4" fmla="*/ 0 h 2177143"/>
              <a:gd name="connsiteX5" fmla="*/ 1164771 w 1164771"/>
              <a:gd name="connsiteY5" fmla="*/ 838200 h 2177143"/>
              <a:gd name="connsiteX6" fmla="*/ 772886 w 1164771"/>
              <a:gd name="connsiteY6" fmla="*/ 1230086 h 2177143"/>
              <a:gd name="connsiteX7" fmla="*/ 783772 w 1164771"/>
              <a:gd name="connsiteY7" fmla="*/ 2144486 h 2177143"/>
              <a:gd name="connsiteX8" fmla="*/ 435428 w 1164771"/>
              <a:gd name="connsiteY8" fmla="*/ 2177143 h 2177143"/>
              <a:gd name="connsiteX0" fmla="*/ 435428 w 1164771"/>
              <a:gd name="connsiteY0" fmla="*/ 2144486 h 2144486"/>
              <a:gd name="connsiteX1" fmla="*/ 424543 w 1164771"/>
              <a:gd name="connsiteY1" fmla="*/ 1230087 h 2144486"/>
              <a:gd name="connsiteX2" fmla="*/ 10886 w 1164771"/>
              <a:gd name="connsiteY2" fmla="*/ 816429 h 2144486"/>
              <a:gd name="connsiteX3" fmla="*/ 0 w 1164771"/>
              <a:gd name="connsiteY3" fmla="*/ 0 h 2144486"/>
              <a:gd name="connsiteX4" fmla="*/ 1153886 w 1164771"/>
              <a:gd name="connsiteY4" fmla="*/ 0 h 2144486"/>
              <a:gd name="connsiteX5" fmla="*/ 1164771 w 1164771"/>
              <a:gd name="connsiteY5" fmla="*/ 838200 h 2144486"/>
              <a:gd name="connsiteX6" fmla="*/ 772886 w 1164771"/>
              <a:gd name="connsiteY6" fmla="*/ 1230086 h 2144486"/>
              <a:gd name="connsiteX7" fmla="*/ 783772 w 1164771"/>
              <a:gd name="connsiteY7" fmla="*/ 2144486 h 2144486"/>
              <a:gd name="connsiteX8" fmla="*/ 435428 w 1164771"/>
              <a:gd name="connsiteY8" fmla="*/ 2144486 h 2144486"/>
              <a:gd name="connsiteX0" fmla="*/ 402771 w 1164771"/>
              <a:gd name="connsiteY0" fmla="*/ 2144486 h 2144486"/>
              <a:gd name="connsiteX1" fmla="*/ 424543 w 1164771"/>
              <a:gd name="connsiteY1" fmla="*/ 1230087 h 2144486"/>
              <a:gd name="connsiteX2" fmla="*/ 10886 w 1164771"/>
              <a:gd name="connsiteY2" fmla="*/ 816429 h 2144486"/>
              <a:gd name="connsiteX3" fmla="*/ 0 w 1164771"/>
              <a:gd name="connsiteY3" fmla="*/ 0 h 2144486"/>
              <a:gd name="connsiteX4" fmla="*/ 1153886 w 1164771"/>
              <a:gd name="connsiteY4" fmla="*/ 0 h 2144486"/>
              <a:gd name="connsiteX5" fmla="*/ 1164771 w 1164771"/>
              <a:gd name="connsiteY5" fmla="*/ 838200 h 2144486"/>
              <a:gd name="connsiteX6" fmla="*/ 772886 w 1164771"/>
              <a:gd name="connsiteY6" fmla="*/ 1230086 h 2144486"/>
              <a:gd name="connsiteX7" fmla="*/ 783772 w 1164771"/>
              <a:gd name="connsiteY7" fmla="*/ 2144486 h 2144486"/>
              <a:gd name="connsiteX8" fmla="*/ 402771 w 1164771"/>
              <a:gd name="connsiteY8" fmla="*/ 2144486 h 2144486"/>
              <a:gd name="connsiteX0" fmla="*/ 402771 w 1164771"/>
              <a:gd name="connsiteY0" fmla="*/ 2144486 h 2144486"/>
              <a:gd name="connsiteX1" fmla="*/ 391886 w 1164771"/>
              <a:gd name="connsiteY1" fmla="*/ 1240972 h 2144486"/>
              <a:gd name="connsiteX2" fmla="*/ 10886 w 1164771"/>
              <a:gd name="connsiteY2" fmla="*/ 816429 h 2144486"/>
              <a:gd name="connsiteX3" fmla="*/ 0 w 1164771"/>
              <a:gd name="connsiteY3" fmla="*/ 0 h 2144486"/>
              <a:gd name="connsiteX4" fmla="*/ 1153886 w 1164771"/>
              <a:gd name="connsiteY4" fmla="*/ 0 h 2144486"/>
              <a:gd name="connsiteX5" fmla="*/ 1164771 w 1164771"/>
              <a:gd name="connsiteY5" fmla="*/ 838200 h 2144486"/>
              <a:gd name="connsiteX6" fmla="*/ 772886 w 1164771"/>
              <a:gd name="connsiteY6" fmla="*/ 1230086 h 2144486"/>
              <a:gd name="connsiteX7" fmla="*/ 783772 w 1164771"/>
              <a:gd name="connsiteY7" fmla="*/ 2144486 h 2144486"/>
              <a:gd name="connsiteX8" fmla="*/ 402771 w 1164771"/>
              <a:gd name="connsiteY8" fmla="*/ 2144486 h 214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4771" h="2144486">
                <a:moveTo>
                  <a:pt x="402771" y="2144486"/>
                </a:moveTo>
                <a:lnTo>
                  <a:pt x="391886" y="1240972"/>
                </a:lnTo>
                <a:lnTo>
                  <a:pt x="10886" y="816429"/>
                </a:lnTo>
                <a:lnTo>
                  <a:pt x="0" y="0"/>
                </a:lnTo>
                <a:lnTo>
                  <a:pt x="1153886" y="0"/>
                </a:lnTo>
                <a:lnTo>
                  <a:pt x="1164771" y="838200"/>
                </a:lnTo>
                <a:lnTo>
                  <a:pt x="772886" y="1230086"/>
                </a:lnTo>
                <a:lnTo>
                  <a:pt x="783772" y="2144486"/>
                </a:lnTo>
                <a:lnTo>
                  <a:pt x="402771" y="214448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 - the math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722" y="1953985"/>
            <a:ext cx="389890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372" y="3194957"/>
            <a:ext cx="3149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3265715" y="2460169"/>
            <a:ext cx="1099457" cy="1415143"/>
          </a:xfrm>
          <a:prstGeom prst="upArrow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Callout 3"/>
          <p:cNvSpPr/>
          <p:nvPr/>
        </p:nvSpPr>
        <p:spPr>
          <a:xfrm>
            <a:off x="4746172" y="2460169"/>
            <a:ext cx="1099457" cy="1415143"/>
          </a:xfrm>
          <a:prstGeom prst="upArrowCallo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Callout 2"/>
          <p:cNvSpPr/>
          <p:nvPr/>
        </p:nvSpPr>
        <p:spPr>
          <a:xfrm>
            <a:off x="4365172" y="2960912"/>
            <a:ext cx="381000" cy="1426028"/>
          </a:xfrm>
          <a:prstGeom prst="down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 - the math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429" y="3102426"/>
            <a:ext cx="31496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22915" y="4376055"/>
            <a:ext cx="16655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Essential matrix</a:t>
            </a:r>
            <a:endParaRPr lang="en-US" sz="3200"/>
          </a:p>
        </p:txBody>
      </p:sp>
      <p:sp>
        <p:nvSpPr>
          <p:cNvPr id="11" name="TextBox 10"/>
          <p:cNvSpPr txBox="1"/>
          <p:nvPr/>
        </p:nvSpPr>
        <p:spPr>
          <a:xfrm>
            <a:off x="4463142" y="1686548"/>
            <a:ext cx="1850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Homogenous coordinates </a:t>
            </a:r>
            <a:r>
              <a:rPr lang="en-US" smtClean="0"/>
              <a:t>of </a:t>
            </a:r>
            <a:r>
              <a:rPr lang="en-US"/>
              <a:t>p</a:t>
            </a:r>
            <a:r>
              <a:rPr lang="en-US" smtClean="0"/>
              <a:t>oint </a:t>
            </a:r>
            <a:r>
              <a:rPr lang="en-US" dirty="0" smtClean="0"/>
              <a:t>in image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17371" y="1683600"/>
            <a:ext cx="1730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Homogenous coordinates of point </a:t>
            </a:r>
            <a:r>
              <a:rPr lang="en-US" dirty="0" smtClean="0"/>
              <a:t>in image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3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3" grpId="0" animBg="1"/>
      <p:bldP spid="6" grpId="0"/>
      <p:bldP spid="11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constraint and </a:t>
            </a:r>
            <a:r>
              <a:rPr lang="en-US" dirty="0" err="1" smtClean="0"/>
              <a:t>epipolar</a:t>
            </a:r>
            <a:r>
              <a:rPr lang="en-US" dirty="0" smtClean="0"/>
              <a:t>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08513"/>
            <a:ext cx="7886700" cy="4049487"/>
          </a:xfrm>
        </p:spPr>
        <p:txBody>
          <a:bodyPr>
            <a:normAutofit/>
          </a:bodyPr>
          <a:lstStyle/>
          <a:p>
            <a:r>
              <a:rPr lang="en-US" dirty="0" smtClean="0"/>
              <a:t>Consider a known, fixed pixel in the first image</a:t>
            </a:r>
          </a:p>
          <a:p>
            <a:r>
              <a:rPr lang="en-US" dirty="0" smtClean="0"/>
              <a:t>What constraint does this place on the corresponding pixel?</a:t>
            </a:r>
          </a:p>
          <a:p>
            <a:endParaRPr lang="en-US" dirty="0" smtClean="0"/>
          </a:p>
          <a:p>
            <a:r>
              <a:rPr lang="en-US" dirty="0" smtClean="0"/>
              <a:t>                                    where</a:t>
            </a:r>
          </a:p>
          <a:p>
            <a:endParaRPr lang="en-US" dirty="0"/>
          </a:p>
          <a:p>
            <a:r>
              <a:rPr lang="en-US" dirty="0" smtClean="0"/>
              <a:t>What kind of equation is this?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01" y="1906701"/>
            <a:ext cx="31496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194" y="4615151"/>
            <a:ext cx="19939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900" y="4615151"/>
            <a:ext cx="2006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3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constraint and </a:t>
            </a:r>
            <a:r>
              <a:rPr lang="en-US" dirty="0" err="1" smtClean="0"/>
              <a:t>epipolar</a:t>
            </a:r>
            <a:r>
              <a:rPr lang="en-US" dirty="0" smtClean="0"/>
              <a:t>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08513"/>
            <a:ext cx="7886700" cy="4049487"/>
          </a:xfrm>
        </p:spPr>
        <p:txBody>
          <a:bodyPr>
            <a:normAutofit/>
          </a:bodyPr>
          <a:lstStyle/>
          <a:p>
            <a:r>
              <a:rPr lang="en-US" dirty="0" smtClean="0"/>
              <a:t>Consider a known, fixed pixel in the first image</a:t>
            </a:r>
          </a:p>
          <a:p>
            <a:r>
              <a:rPr lang="en-US" dirty="0" smtClean="0"/>
              <a:t>                                    where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01" y="1906701"/>
            <a:ext cx="31496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1" y="3232666"/>
            <a:ext cx="19939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329" y="3232666"/>
            <a:ext cx="20066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676" y="3918466"/>
            <a:ext cx="3590472" cy="2368584"/>
          </a:xfrm>
          <a:prstGeom prst="rect">
            <a:avLst/>
          </a:prstGeom>
        </p:spPr>
      </p:pic>
      <p:sp>
        <p:nvSpPr>
          <p:cNvPr id="8" name="Explosion 2 7"/>
          <p:cNvSpPr/>
          <p:nvPr/>
        </p:nvSpPr>
        <p:spPr>
          <a:xfrm>
            <a:off x="6215742" y="4245429"/>
            <a:ext cx="2481943" cy="2041621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Line!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constraint: putting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b="1" dirty="0" smtClean="0"/>
              <a:t>p </a:t>
            </a:r>
            <a:r>
              <a:rPr lang="en-US" dirty="0" smtClean="0"/>
              <a:t>is a pixel in first image and </a:t>
            </a:r>
            <a:r>
              <a:rPr lang="en-US" b="1" dirty="0" smtClean="0"/>
              <a:t>q </a:t>
            </a:r>
            <a:r>
              <a:rPr lang="en-US" dirty="0" smtClean="0"/>
              <a:t>is the corresponding pixel in the second image, then:</a:t>
            </a:r>
            <a:br>
              <a:rPr lang="en-US" dirty="0" smtClean="0"/>
            </a:br>
            <a:r>
              <a:rPr lang="en-US" b="1" dirty="0" err="1" smtClean="0"/>
              <a:t>q</a:t>
            </a:r>
            <a:r>
              <a:rPr lang="en-US" baseline="30000" dirty="0" err="1" smtClean="0"/>
              <a:t>T</a:t>
            </a:r>
            <a:r>
              <a:rPr lang="en-US" dirty="0" err="1" smtClean="0"/>
              <a:t>E</a:t>
            </a:r>
            <a:r>
              <a:rPr lang="en-US" b="1" dirty="0" err="1" smtClean="0"/>
              <a:t>p</a:t>
            </a:r>
            <a:r>
              <a:rPr lang="en-US" dirty="0" smtClean="0"/>
              <a:t> = 0</a:t>
            </a:r>
          </a:p>
          <a:p>
            <a:r>
              <a:rPr lang="en-US" dirty="0" smtClean="0"/>
              <a:t>E = [</a:t>
            </a:r>
            <a:r>
              <a:rPr lang="en-US" b="1" dirty="0" smtClean="0"/>
              <a:t>t</a:t>
            </a:r>
            <a:r>
              <a:rPr lang="en-US" dirty="0" smtClean="0"/>
              <a:t>]</a:t>
            </a:r>
            <a:r>
              <a:rPr lang="en-US" baseline="-25000" dirty="0" smtClean="0"/>
              <a:t>X</a:t>
            </a:r>
            <a:r>
              <a:rPr lang="en-US" dirty="0" smtClean="0"/>
              <a:t>R</a:t>
            </a:r>
          </a:p>
          <a:p>
            <a:r>
              <a:rPr lang="en-US" dirty="0" smtClean="0"/>
              <a:t>For fixed </a:t>
            </a:r>
            <a:r>
              <a:rPr lang="en-US" b="1" dirty="0" smtClean="0"/>
              <a:t>p</a:t>
            </a:r>
            <a:r>
              <a:rPr lang="en-US" dirty="0" smtClean="0"/>
              <a:t>, </a:t>
            </a:r>
            <a:r>
              <a:rPr lang="en-US" b="1" dirty="0" smtClean="0"/>
              <a:t>q </a:t>
            </a:r>
            <a:r>
              <a:rPr lang="en-US" dirty="0" smtClean="0"/>
              <a:t>must satisfy:</a:t>
            </a:r>
            <a:br>
              <a:rPr lang="en-US" dirty="0" smtClean="0"/>
            </a:br>
            <a:r>
              <a:rPr lang="en-US" b="1" dirty="0" err="1" smtClean="0"/>
              <a:t>q</a:t>
            </a:r>
            <a:r>
              <a:rPr lang="en-US" baseline="30000" dirty="0" err="1"/>
              <a:t>T</a:t>
            </a:r>
            <a:r>
              <a:rPr lang="en-US" b="1" dirty="0" err="1" smtClean="0"/>
              <a:t>l</a:t>
            </a:r>
            <a:r>
              <a:rPr lang="en-US" dirty="0" smtClean="0"/>
              <a:t> = 0, where </a:t>
            </a:r>
            <a:r>
              <a:rPr lang="en-US" b="1" dirty="0" smtClean="0"/>
              <a:t>l </a:t>
            </a:r>
            <a:r>
              <a:rPr lang="en-US" dirty="0" smtClean="0"/>
              <a:t>= E</a:t>
            </a:r>
            <a:r>
              <a:rPr lang="en-US" b="1" dirty="0" smtClean="0"/>
              <a:t>p</a:t>
            </a:r>
          </a:p>
          <a:p>
            <a:r>
              <a:rPr lang="en-US" dirty="0" smtClean="0"/>
              <a:t>For fixed </a:t>
            </a:r>
            <a:r>
              <a:rPr lang="en-US" b="1" dirty="0" smtClean="0"/>
              <a:t>q, p </a:t>
            </a:r>
            <a:r>
              <a:rPr lang="en-US" dirty="0" smtClean="0"/>
              <a:t>must satisfy: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err="1" smtClean="0"/>
              <a:t>l</a:t>
            </a:r>
            <a:r>
              <a:rPr lang="en-US" baseline="30000" dirty="0" err="1" smtClean="0"/>
              <a:t>T</a:t>
            </a:r>
            <a:r>
              <a:rPr lang="en-US" b="1" dirty="0" err="1" smtClean="0"/>
              <a:t>p</a:t>
            </a:r>
            <a:r>
              <a:rPr lang="en-US" b="1" dirty="0" smtClean="0"/>
              <a:t> </a:t>
            </a:r>
            <a:r>
              <a:rPr lang="en-US" dirty="0" smtClean="0"/>
              <a:t>= 0 where </a:t>
            </a:r>
            <a:r>
              <a:rPr lang="en-US" b="1" dirty="0" err="1" smtClean="0"/>
              <a:t>l</a:t>
            </a:r>
            <a:r>
              <a:rPr lang="en-US" baseline="30000" dirty="0" err="1" smtClean="0"/>
              <a:t>T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b="1" dirty="0" err="1" smtClean="0"/>
              <a:t>q</a:t>
            </a:r>
            <a:r>
              <a:rPr lang="en-US" baseline="30000" dirty="0" err="1" smtClean="0"/>
              <a:t>T</a:t>
            </a:r>
            <a:r>
              <a:rPr lang="en-US" dirty="0" err="1" smtClean="0"/>
              <a:t>E</a:t>
            </a:r>
            <a:r>
              <a:rPr lang="en-US" dirty="0" smtClean="0"/>
              <a:t>, or </a:t>
            </a:r>
            <a:r>
              <a:rPr lang="en-US" b="1" dirty="0" smtClean="0"/>
              <a:t>l </a:t>
            </a:r>
            <a:r>
              <a:rPr lang="en-US" dirty="0" smtClean="0"/>
              <a:t>= </a:t>
            </a:r>
            <a:r>
              <a:rPr lang="en-US" dirty="0" err="1" smtClean="0"/>
              <a:t>E</a:t>
            </a:r>
            <a:r>
              <a:rPr lang="en-US" baseline="30000" dirty="0" err="1" smtClean="0"/>
              <a:t>t</a:t>
            </a:r>
            <a:r>
              <a:rPr lang="en-US" b="1" dirty="0" err="1" smtClean="0"/>
              <a:t>q</a:t>
            </a:r>
            <a:endParaRPr lang="en-US" b="1" dirty="0" smtClean="0"/>
          </a:p>
          <a:p>
            <a:r>
              <a:rPr lang="en-US" dirty="0" smtClean="0"/>
              <a:t>These are </a:t>
            </a:r>
            <a:r>
              <a:rPr lang="en-US" dirty="0" err="1" smtClean="0"/>
              <a:t>epipolar</a:t>
            </a:r>
            <a:r>
              <a:rPr lang="en-US" dirty="0" smtClean="0"/>
              <a:t> lines!</a:t>
            </a:r>
          </a:p>
        </p:txBody>
      </p:sp>
      <p:sp>
        <p:nvSpPr>
          <p:cNvPr id="4" name="Left Arrow Callout 3"/>
          <p:cNvSpPr/>
          <p:nvPr/>
        </p:nvSpPr>
        <p:spPr>
          <a:xfrm>
            <a:off x="3907972" y="4001294"/>
            <a:ext cx="4324350" cy="47897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3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Epipolar</a:t>
            </a:r>
            <a:r>
              <a:rPr lang="en-US" dirty="0" smtClean="0"/>
              <a:t> line in 2</a:t>
            </a:r>
            <a:r>
              <a:rPr lang="en-US" baseline="30000" dirty="0" smtClean="0"/>
              <a:t>nd</a:t>
            </a: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5" name="Left Arrow Callout 4"/>
          <p:cNvSpPr/>
          <p:nvPr/>
        </p:nvSpPr>
        <p:spPr>
          <a:xfrm>
            <a:off x="5442857" y="4849642"/>
            <a:ext cx="3701143" cy="47897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388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Epipolar</a:t>
            </a:r>
            <a:r>
              <a:rPr lang="en-US" dirty="0" smtClean="0"/>
              <a:t> line in 1</a:t>
            </a:r>
            <a:r>
              <a:rPr lang="en-US" baseline="30000" dirty="0" smtClean="0"/>
              <a:t>st</a:t>
            </a:r>
            <a:r>
              <a:rPr lang="en-US" dirty="0" smtClean="0"/>
              <a:t>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3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matrix and </a:t>
            </a:r>
            <a:r>
              <a:rPr lang="en-US" dirty="0" err="1" smtClean="0"/>
              <a:t>epipoles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 = [</a:t>
            </a:r>
            <a:r>
              <a:rPr lang="en-US" b="1" dirty="0" smtClean="0"/>
              <a:t>t</a:t>
            </a:r>
            <a:r>
              <a:rPr lang="en-US" dirty="0" smtClean="0"/>
              <a:t>]</a:t>
            </a:r>
            <a:r>
              <a:rPr lang="en-US" baseline="-25000" dirty="0" smtClean="0"/>
              <a:t>X</a:t>
            </a:r>
            <a:r>
              <a:rPr lang="en-US" dirty="0" smtClean="0"/>
              <a:t>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</a:t>
            </a:r>
            <a:r>
              <a:rPr lang="en-US" b="1" dirty="0" smtClean="0"/>
              <a:t>p </a:t>
            </a:r>
            <a:r>
              <a:rPr lang="en-US" dirty="0" smtClean="0"/>
              <a:t>is an </a:t>
            </a:r>
            <a:r>
              <a:rPr lang="en-US" dirty="0" err="1" smtClean="0"/>
              <a:t>epipolar</a:t>
            </a:r>
            <a:r>
              <a:rPr lang="en-US" dirty="0" smtClean="0"/>
              <a:t> line in 2</a:t>
            </a:r>
            <a:r>
              <a:rPr lang="en-US" baseline="30000" dirty="0" smtClean="0"/>
              <a:t>nd</a:t>
            </a:r>
            <a:r>
              <a:rPr lang="en-US" dirty="0" smtClean="0"/>
              <a:t> image</a:t>
            </a:r>
            <a:endParaRPr lang="en-US" b="1" dirty="0" smtClean="0"/>
          </a:p>
          <a:p>
            <a:r>
              <a:rPr lang="en-US" dirty="0" smtClean="0"/>
              <a:t>All </a:t>
            </a:r>
            <a:r>
              <a:rPr lang="en-US" dirty="0" err="1" smtClean="0"/>
              <a:t>epipolar</a:t>
            </a:r>
            <a:r>
              <a:rPr lang="en-US" dirty="0" smtClean="0"/>
              <a:t> lines in second image pass through c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 is </a:t>
            </a:r>
            <a:r>
              <a:rPr lang="en-US" dirty="0" err="1" smtClean="0"/>
              <a:t>epipole</a:t>
            </a:r>
            <a:r>
              <a:rPr lang="en-US" dirty="0" smtClean="0"/>
              <a:t> in 2</a:t>
            </a:r>
            <a:r>
              <a:rPr lang="en-US" baseline="30000" dirty="0" smtClean="0"/>
              <a:t>nd</a:t>
            </a:r>
            <a:r>
              <a:rPr lang="en-US" dirty="0" smtClean="0"/>
              <a:t> image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643" y="2963875"/>
            <a:ext cx="5600700" cy="55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643" y="2506675"/>
            <a:ext cx="1206500" cy="419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643" y="3560775"/>
            <a:ext cx="2984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6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projection in rectified cameras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871855"/>
          </a:xfrm>
        </p:spPr>
        <p:txBody>
          <a:bodyPr/>
          <a:lstStyle/>
          <a:p>
            <a:r>
              <a:rPr lang="en-US" dirty="0" smtClean="0"/>
              <a:t>Without loss of generality, assume origin is at pinhole of 1</a:t>
            </a:r>
            <a:r>
              <a:rPr lang="en-US" baseline="30000" dirty="0" smtClean="0"/>
              <a:t>st</a:t>
            </a:r>
            <a:r>
              <a:rPr lang="en-US" dirty="0" smtClean="0"/>
              <a:t> camera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480" y="3454717"/>
            <a:ext cx="1536700" cy="93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951" y="3480752"/>
            <a:ext cx="2489200" cy="93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951" y="4812028"/>
            <a:ext cx="1447800" cy="93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480" y="4812028"/>
            <a:ext cx="1447800" cy="939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82980" y="3267074"/>
            <a:ext cx="6995160" cy="13150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82980" y="4634230"/>
            <a:ext cx="6995160" cy="131508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82980" y="5966460"/>
            <a:ext cx="699516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chemeClr val="bg1"/>
                </a:solidFill>
              </a:rPr>
              <a:t>Y coordinate is the same!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2980" y="2665788"/>
            <a:ext cx="699516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X coordinate differs by </a:t>
            </a:r>
            <a:r>
              <a:rPr lang="en-US" sz="3200" dirty="0" err="1" smtClean="0">
                <a:solidFill>
                  <a:schemeClr val="bg1"/>
                </a:solidFill>
              </a:rPr>
              <a:t>t</a:t>
            </a:r>
            <a:r>
              <a:rPr lang="en-US" sz="3200" baseline="-25000" dirty="0" err="1" smtClean="0">
                <a:solidFill>
                  <a:schemeClr val="bg1"/>
                </a:solidFill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/Z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E = [</a:t>
            </a:r>
            <a:r>
              <a:rPr lang="en-US" b="1" dirty="0" smtClean="0"/>
              <a:t>t</a:t>
            </a:r>
            <a:r>
              <a:rPr lang="en-US" dirty="0" smtClean="0"/>
              <a:t>]</a:t>
            </a:r>
            <a:r>
              <a:rPr lang="en-US" baseline="-25000" dirty="0" smtClean="0"/>
              <a:t>X</a:t>
            </a:r>
            <a:r>
              <a:rPr lang="en-US" dirty="0" smtClean="0"/>
              <a:t>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E</a:t>
            </a:r>
            <a:r>
              <a:rPr lang="en-US" baseline="30000" dirty="0" err="1" smtClean="0"/>
              <a:t>T</a:t>
            </a:r>
            <a:r>
              <a:rPr lang="en-US" b="1" dirty="0" err="1" smtClean="0"/>
              <a:t>q</a:t>
            </a:r>
            <a:r>
              <a:rPr lang="en-US" b="1" dirty="0" smtClean="0"/>
              <a:t> </a:t>
            </a:r>
            <a:r>
              <a:rPr lang="en-US" dirty="0" smtClean="0"/>
              <a:t>is an </a:t>
            </a:r>
            <a:r>
              <a:rPr lang="en-US" dirty="0" err="1" smtClean="0"/>
              <a:t>epipolar</a:t>
            </a:r>
            <a:r>
              <a:rPr lang="en-US" dirty="0" smtClean="0"/>
              <a:t> line in 1</a:t>
            </a:r>
            <a:r>
              <a:rPr lang="en-US" baseline="30000" dirty="0" smtClean="0"/>
              <a:t>st</a:t>
            </a:r>
            <a:r>
              <a:rPr lang="en-US" dirty="0" smtClean="0"/>
              <a:t>  image</a:t>
            </a:r>
            <a:endParaRPr lang="en-US" b="1" dirty="0" smtClean="0"/>
          </a:p>
          <a:p>
            <a:r>
              <a:rPr lang="en-US" dirty="0" smtClean="0"/>
              <a:t>All </a:t>
            </a:r>
            <a:r>
              <a:rPr lang="en-US" dirty="0" err="1" smtClean="0"/>
              <a:t>epipolar</a:t>
            </a:r>
            <a:r>
              <a:rPr lang="en-US" dirty="0" smtClean="0"/>
              <a:t> lines in first image pass through c</a:t>
            </a:r>
            <a:r>
              <a:rPr lang="en-US" baseline="-25000" dirty="0" smtClean="0"/>
              <a:t>1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 is the </a:t>
            </a:r>
            <a:r>
              <a:rPr lang="en-US" dirty="0" err="1" smtClean="0"/>
              <a:t>epipole</a:t>
            </a:r>
            <a:r>
              <a:rPr lang="en-US" dirty="0" smtClean="0"/>
              <a:t> in 1</a:t>
            </a:r>
            <a:r>
              <a:rPr lang="en-US" baseline="30000" dirty="0" smtClean="0"/>
              <a:t>st</a:t>
            </a: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matrix and </a:t>
            </a:r>
            <a:r>
              <a:rPr lang="en-US" dirty="0" err="1" smtClean="0"/>
              <a:t>epipoles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643" y="3038035"/>
            <a:ext cx="5740400" cy="52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643" y="2320705"/>
            <a:ext cx="1892300" cy="48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643" y="3753644"/>
            <a:ext cx="29718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1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projection in rectified cameras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disparity =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x</a:t>
            </a:r>
            <a:r>
              <a:rPr lang="en-US" dirty="0" smtClean="0"/>
              <a:t>/Z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x</a:t>
            </a:r>
            <a:r>
              <a:rPr lang="en-US" dirty="0" smtClean="0"/>
              <a:t> is known, disparity gives Z</a:t>
            </a:r>
          </a:p>
          <a:p>
            <a:r>
              <a:rPr lang="en-US" dirty="0" smtClean="0"/>
              <a:t>Otherwise, disparity gives Z in units of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x</a:t>
            </a:r>
            <a:endParaRPr lang="en-US" baseline="-25000" dirty="0" smtClean="0"/>
          </a:p>
          <a:p>
            <a:pPr lvl="1"/>
            <a:r>
              <a:rPr lang="en-US" dirty="0" smtClean="0"/>
              <a:t>Small-baseline, near depth </a:t>
            </a:r>
            <a:r>
              <a:rPr lang="en-US" smtClean="0"/>
              <a:t>= large-baseline, far 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81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projection in rectified cameras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4789713"/>
            <a:ext cx="7886700" cy="1387249"/>
          </a:xfrm>
        </p:spPr>
        <p:txBody>
          <a:bodyPr/>
          <a:lstStyle/>
          <a:p>
            <a:r>
              <a:rPr lang="en-US" dirty="0" smtClean="0"/>
              <a:t>For rectified cameras, correspondence problem is easier</a:t>
            </a:r>
          </a:p>
          <a:p>
            <a:r>
              <a:rPr lang="en-US" dirty="0" smtClean="0"/>
              <a:t>Only requires searching along a particular </a:t>
            </a:r>
            <a:r>
              <a:rPr lang="en-US" i="1" dirty="0" smtClean="0"/>
              <a:t>row.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2118360"/>
            <a:ext cx="3413481" cy="2567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2256" y="2118360"/>
            <a:ext cx="3441666" cy="25679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547257" y="3222171"/>
            <a:ext cx="141514" cy="14151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52256" y="3222171"/>
            <a:ext cx="3441666" cy="1415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Rectifying cameras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099894"/>
          </a:xfrm>
        </p:spPr>
        <p:txBody>
          <a:bodyPr/>
          <a:lstStyle/>
          <a:p>
            <a:r>
              <a:rPr lang="en-US" dirty="0" smtClean="0"/>
              <a:t>Given two images from two cameras with known relationship, can we rectify them?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rot="1928743">
            <a:off x="145971" y="2859332"/>
            <a:ext cx="1440180" cy="880110"/>
            <a:chOff x="742950" y="4057650"/>
            <a:chExt cx="1440180" cy="880110"/>
          </a:xfrm>
        </p:grpSpPr>
        <p:sp>
          <p:nvSpPr>
            <p:cNvPr id="5" name="Rectangle 4"/>
            <p:cNvSpPr/>
            <p:nvPr/>
          </p:nvSpPr>
          <p:spPr>
            <a:xfrm>
              <a:off x="742950" y="4057650"/>
              <a:ext cx="1337310" cy="8801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965960" y="4389120"/>
              <a:ext cx="217170" cy="1828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 rot="18978313">
            <a:off x="532260" y="4658619"/>
            <a:ext cx="1440180" cy="880110"/>
            <a:chOff x="742950" y="4057650"/>
            <a:chExt cx="1440180" cy="880110"/>
          </a:xfrm>
        </p:grpSpPr>
        <p:sp>
          <p:nvSpPr>
            <p:cNvPr id="8" name="Rectangle 7"/>
            <p:cNvSpPr/>
            <p:nvPr/>
          </p:nvSpPr>
          <p:spPr>
            <a:xfrm>
              <a:off x="742950" y="4057650"/>
              <a:ext cx="1337310" cy="8801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965960" y="4389120"/>
              <a:ext cx="217170" cy="1828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ube 9"/>
          <p:cNvSpPr/>
          <p:nvPr/>
        </p:nvSpPr>
        <p:spPr>
          <a:xfrm>
            <a:off x="2119560" y="3272020"/>
            <a:ext cx="1291248" cy="1065287"/>
          </a:xfrm>
          <a:prstGeom prst="cub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508370" y="3126834"/>
            <a:ext cx="1440180" cy="880110"/>
            <a:chOff x="742950" y="4057650"/>
            <a:chExt cx="1440180" cy="880110"/>
          </a:xfrm>
        </p:grpSpPr>
        <p:sp>
          <p:nvSpPr>
            <p:cNvPr id="12" name="Rectangle 11"/>
            <p:cNvSpPr/>
            <p:nvPr/>
          </p:nvSpPr>
          <p:spPr>
            <a:xfrm>
              <a:off x="742950" y="4057650"/>
              <a:ext cx="1337310" cy="8801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965960" y="4389120"/>
              <a:ext cx="217170" cy="1828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08370" y="4925313"/>
            <a:ext cx="1440180" cy="880110"/>
            <a:chOff x="742950" y="4057650"/>
            <a:chExt cx="1440180" cy="880110"/>
          </a:xfrm>
        </p:grpSpPr>
        <p:sp>
          <p:nvSpPr>
            <p:cNvPr id="15" name="Rectangle 14"/>
            <p:cNvSpPr/>
            <p:nvPr/>
          </p:nvSpPr>
          <p:spPr>
            <a:xfrm>
              <a:off x="742950" y="4057650"/>
              <a:ext cx="1337310" cy="8801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965960" y="4389120"/>
              <a:ext cx="217170" cy="1828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ube 16"/>
          <p:cNvSpPr/>
          <p:nvPr/>
        </p:nvSpPr>
        <p:spPr>
          <a:xfrm>
            <a:off x="7679546" y="3110055"/>
            <a:ext cx="1291248" cy="1065287"/>
          </a:xfrm>
          <a:prstGeom prst="cub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005450" y="4411836"/>
            <a:ext cx="37147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971160" y="2926015"/>
            <a:ext cx="11430" cy="313658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>
            <a:off x="3714031" y="4006944"/>
            <a:ext cx="988433" cy="347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Rectifying cameras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0998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Can we rotate / translate cameras?</a:t>
            </a:r>
          </a:p>
          <a:p>
            <a:pPr lvl="1"/>
            <a:r>
              <a:rPr lang="en-US" dirty="0" smtClean="0"/>
              <a:t>Do we need to know the 3D structure of the world to do this?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rot="1928743">
            <a:off x="162484" y="2831965"/>
            <a:ext cx="1440180" cy="880110"/>
            <a:chOff x="742950" y="4057650"/>
            <a:chExt cx="1440180" cy="880110"/>
          </a:xfrm>
        </p:grpSpPr>
        <p:sp>
          <p:nvSpPr>
            <p:cNvPr id="5" name="Rectangle 4"/>
            <p:cNvSpPr/>
            <p:nvPr/>
          </p:nvSpPr>
          <p:spPr>
            <a:xfrm>
              <a:off x="742950" y="4057650"/>
              <a:ext cx="1337310" cy="8801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965960" y="4389120"/>
              <a:ext cx="217170" cy="1828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 rot="18978313">
            <a:off x="532260" y="4658619"/>
            <a:ext cx="1440180" cy="880110"/>
            <a:chOff x="742950" y="4057650"/>
            <a:chExt cx="1440180" cy="880110"/>
          </a:xfrm>
        </p:grpSpPr>
        <p:sp>
          <p:nvSpPr>
            <p:cNvPr id="8" name="Rectangle 7"/>
            <p:cNvSpPr/>
            <p:nvPr/>
          </p:nvSpPr>
          <p:spPr>
            <a:xfrm>
              <a:off x="742950" y="4057650"/>
              <a:ext cx="1337310" cy="8801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965960" y="4389120"/>
              <a:ext cx="217170" cy="1828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ube 9"/>
          <p:cNvSpPr/>
          <p:nvPr/>
        </p:nvSpPr>
        <p:spPr>
          <a:xfrm>
            <a:off x="2119560" y="3272020"/>
            <a:ext cx="1291248" cy="1065287"/>
          </a:xfrm>
          <a:prstGeom prst="cub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508370" y="3126834"/>
            <a:ext cx="1440180" cy="880110"/>
            <a:chOff x="742950" y="4057650"/>
            <a:chExt cx="1440180" cy="880110"/>
          </a:xfrm>
        </p:grpSpPr>
        <p:sp>
          <p:nvSpPr>
            <p:cNvPr id="12" name="Rectangle 11"/>
            <p:cNvSpPr/>
            <p:nvPr/>
          </p:nvSpPr>
          <p:spPr>
            <a:xfrm>
              <a:off x="742950" y="4057650"/>
              <a:ext cx="1337310" cy="8801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965960" y="4389120"/>
              <a:ext cx="217170" cy="1828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08370" y="4925313"/>
            <a:ext cx="1440180" cy="880110"/>
            <a:chOff x="742950" y="4057650"/>
            <a:chExt cx="1440180" cy="880110"/>
          </a:xfrm>
        </p:grpSpPr>
        <p:sp>
          <p:nvSpPr>
            <p:cNvPr id="15" name="Rectangle 14"/>
            <p:cNvSpPr/>
            <p:nvPr/>
          </p:nvSpPr>
          <p:spPr>
            <a:xfrm>
              <a:off x="742950" y="4057650"/>
              <a:ext cx="1337310" cy="8801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965960" y="4389120"/>
              <a:ext cx="217170" cy="1828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ube 16"/>
          <p:cNvSpPr/>
          <p:nvPr/>
        </p:nvSpPr>
        <p:spPr>
          <a:xfrm>
            <a:off x="7679546" y="3110055"/>
            <a:ext cx="1291248" cy="1065287"/>
          </a:xfrm>
          <a:prstGeom prst="cub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005450" y="4411836"/>
            <a:ext cx="37147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971160" y="2926015"/>
            <a:ext cx="11430" cy="313658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>
            <a:off x="3714031" y="4006944"/>
            <a:ext cx="988433" cy="347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1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2008</TotalTime>
  <Words>1132</Words>
  <Application>Microsoft Macintosh PowerPoint</Application>
  <PresentationFormat>On-screen Show (4:3)</PresentationFormat>
  <Paragraphs>214</Paragraphs>
  <Slides>50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Calibri</vt:lpstr>
      <vt:lpstr>Calibri Light</vt:lpstr>
      <vt:lpstr>ＭＳ Ｐゴシック</vt:lpstr>
      <vt:lpstr>Times New Roman</vt:lpstr>
      <vt:lpstr>Wingdings</vt:lpstr>
      <vt:lpstr>游ゴシック</vt:lpstr>
      <vt:lpstr>Arial</vt:lpstr>
      <vt:lpstr>Office Theme</vt:lpstr>
      <vt:lpstr>Two-view geometry</vt:lpstr>
      <vt:lpstr>PowerPoint Presentation</vt:lpstr>
      <vt:lpstr>Stereo with rectified cameras</vt:lpstr>
      <vt:lpstr>Perspective projection in rectified cameras</vt:lpstr>
      <vt:lpstr>Perspective projection in rectified cameras</vt:lpstr>
      <vt:lpstr>Perspective projection in rectified cameras</vt:lpstr>
      <vt:lpstr>Perspective projection in rectified cameras</vt:lpstr>
      <vt:lpstr>Rectifying cameras</vt:lpstr>
      <vt:lpstr>Rectifying cameras</vt:lpstr>
      <vt:lpstr>Rotating cameras</vt:lpstr>
      <vt:lpstr>Rotating cameras</vt:lpstr>
      <vt:lpstr>Rotating cameras</vt:lpstr>
      <vt:lpstr>Rotating cameras</vt:lpstr>
      <vt:lpstr>Rotating cameras</vt:lpstr>
      <vt:lpstr>Rectifying cameras </vt:lpstr>
      <vt:lpstr>Rectifying cameras </vt:lpstr>
      <vt:lpstr>Rectifying cameras </vt:lpstr>
      <vt:lpstr>Rectifying cameras </vt:lpstr>
      <vt:lpstr>Perspective projection in rectified cameras</vt:lpstr>
      <vt:lpstr>Perspective projection in rectified cameras</vt:lpstr>
      <vt:lpstr>Epipolar constraint</vt:lpstr>
      <vt:lpstr>Epipolar constraint</vt:lpstr>
      <vt:lpstr>Epipolar geometry</vt:lpstr>
      <vt:lpstr>Epipolar geometry - why?</vt:lpstr>
      <vt:lpstr>Epipolar geometry</vt:lpstr>
      <vt:lpstr>Epipolar geometry</vt:lpstr>
      <vt:lpstr>Epipolar line</vt:lpstr>
      <vt:lpstr>Epipolar lines</vt:lpstr>
      <vt:lpstr>Epipolar lines</vt:lpstr>
      <vt:lpstr>Epipolar lines</vt:lpstr>
      <vt:lpstr>Epipolar geometry continued</vt:lpstr>
      <vt:lpstr>Nomenclature</vt:lpstr>
      <vt:lpstr>The epipolar pencil</vt:lpstr>
      <vt:lpstr>The epipolar pencil</vt:lpstr>
      <vt:lpstr>Epipolar geometry - the math</vt:lpstr>
      <vt:lpstr>Epipolar geometry - the math</vt:lpstr>
      <vt:lpstr>Epipolar geometry - the math</vt:lpstr>
      <vt:lpstr>Epipolar geometry - the math</vt:lpstr>
      <vt:lpstr>Epipolar geometry - the math</vt:lpstr>
      <vt:lpstr>Epipolar geometry - the math</vt:lpstr>
      <vt:lpstr>Epipolar geometry - the math</vt:lpstr>
      <vt:lpstr>Epipolar geometry - the math</vt:lpstr>
      <vt:lpstr>Epipolar geometry - the math</vt:lpstr>
      <vt:lpstr>Epipolar geometry - the math</vt:lpstr>
      <vt:lpstr>Epipolar geometry - the math</vt:lpstr>
      <vt:lpstr>Epipolar constraint and epipolar lines</vt:lpstr>
      <vt:lpstr>Epipolar constraint and epipolar lines</vt:lpstr>
      <vt:lpstr>Epipolar constraint: putting it all together</vt:lpstr>
      <vt:lpstr>Essential matrix and epipoles</vt:lpstr>
      <vt:lpstr>Essential matrix and epipoles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Two-view geometry</dc:title>
  <dc:creator>Bharath Hariharan</dc:creator>
  <cp:lastModifiedBy>Bharath Hariharan</cp:lastModifiedBy>
  <cp:revision>37</cp:revision>
  <dcterms:created xsi:type="dcterms:W3CDTF">2018-03-24T15:26:20Z</dcterms:created>
  <dcterms:modified xsi:type="dcterms:W3CDTF">2018-03-26T15:48:28Z</dcterms:modified>
</cp:coreProperties>
</file>