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73" r:id="rId4"/>
    <p:sldId id="258" r:id="rId5"/>
    <p:sldId id="259" r:id="rId6"/>
    <p:sldId id="260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0" r:id="rId20"/>
    <p:sldId id="276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75" r:id="rId29"/>
    <p:sldId id="277" r:id="rId30"/>
    <p:sldId id="278" r:id="rId31"/>
    <p:sldId id="279" r:id="rId32"/>
    <p:sldId id="280" r:id="rId33"/>
    <p:sldId id="28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40"/>
  </p:normalViewPr>
  <p:slideViewPr>
    <p:cSldViewPr snapToGrid="0" snapToObjects="1">
      <p:cViewPr varScale="1">
        <p:scale>
          <a:sx n="118" d="100"/>
          <a:sy n="118" d="100"/>
        </p:scale>
        <p:origin x="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E3D30-DA9D-F648-A77C-E7CAE9F36CCC}" type="datetimeFigureOut">
              <a:rPr lang="en-US" smtClean="0"/>
              <a:t>3/18/18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F4789-29B4-1A4D-9C9F-F6FB78073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30" indent="-275434"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01738" indent="-220348"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542433" indent="-220348"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1983128" indent="-220348"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423823" indent="-220348" defTabSz="9380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864518" indent="-220348" defTabSz="9380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305213" indent="-220348" defTabSz="9380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745908" indent="-220348" defTabSz="9380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fld id="{7F03F6AB-8A23-3D44-B2DA-A26D8890B776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7845"/>
            <a:ext cx="4600575" cy="348615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Stereo monochrome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anaglyphed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red (left eye) and cyan (right eye) filters. 3D red cyan glasses are recommended to view this image correctly.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3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Special stereo viewer</a:t>
            </a:r>
          </a:p>
        </p:txBody>
      </p:sp>
    </p:spTree>
    <p:extLst>
      <p:ext uri="{BB962C8B-B14F-4D97-AF65-F5344CB8AC3E}">
        <p14:creationId xmlns:p14="http://schemas.microsoft.com/office/powerpoint/2010/main" val="147640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Abraham Lincoln and General George McClellan in the generals tent near Antietam battlefield October 3, 1862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59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83605-C01E-484D-BD73-BAD49BC348D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F9BD5-43EA-8C44-ACDF-A5B90995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49.jpeg"/><Relationship Id="rId8" Type="http://schemas.openxmlformats.org/officeDocument/2006/relationships/image" Target="../media/image50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microsoft.com/office/2007/relationships/media" Target="file:///C:\az\ppt\teaching\cv\sa_yorick0.mpg" TargetMode="External"/><Relationship Id="rId2" Type="http://schemas.openxmlformats.org/officeDocument/2006/relationships/video" Target="file:///C:\az\ppt\teaching\cv\sa_yorick0.m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Stereo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30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71855"/>
          </a:xfrm>
        </p:spPr>
        <p:txBody>
          <a:bodyPr/>
          <a:lstStyle/>
          <a:p>
            <a:r>
              <a:rPr lang="en-US" dirty="0" smtClean="0"/>
              <a:t>Without loss of generality, assume origin is at pinhole of 1</a:t>
            </a:r>
            <a:r>
              <a:rPr lang="en-US" baseline="30000" dirty="0" smtClean="0"/>
              <a:t>st</a:t>
            </a:r>
            <a:r>
              <a:rPr lang="en-US" dirty="0" smtClean="0"/>
              <a:t> camera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0" y="4592320"/>
            <a:ext cx="1452880" cy="144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30" y="4377690"/>
            <a:ext cx="3001531" cy="1760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71855"/>
          </a:xfrm>
        </p:spPr>
        <p:txBody>
          <a:bodyPr/>
          <a:lstStyle/>
          <a:p>
            <a:r>
              <a:rPr lang="en-US" dirty="0" smtClean="0"/>
              <a:t>Without loss of generality, assume origin is at pinhole of 1</a:t>
            </a:r>
            <a:r>
              <a:rPr lang="en-US" baseline="30000" dirty="0" smtClean="0"/>
              <a:t>st</a:t>
            </a:r>
            <a:r>
              <a:rPr lang="en-US" dirty="0" smtClean="0"/>
              <a:t> camera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409190"/>
            <a:ext cx="5974080" cy="1479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3845053"/>
            <a:ext cx="7379970" cy="14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71855"/>
          </a:xfrm>
        </p:spPr>
        <p:txBody>
          <a:bodyPr/>
          <a:lstStyle/>
          <a:p>
            <a:r>
              <a:rPr lang="en-US" dirty="0" smtClean="0"/>
              <a:t>Without loss of generality, assume origin is at pinhole of 1</a:t>
            </a:r>
            <a:r>
              <a:rPr lang="en-US" baseline="30000" dirty="0" smtClean="0"/>
              <a:t>st</a:t>
            </a:r>
            <a:r>
              <a:rPr lang="en-US" dirty="0" smtClean="0"/>
              <a:t> camera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0" y="4558030"/>
            <a:ext cx="3365500" cy="165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2725739"/>
            <a:ext cx="2425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4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71855"/>
          </a:xfrm>
        </p:spPr>
        <p:txBody>
          <a:bodyPr/>
          <a:lstStyle/>
          <a:p>
            <a:r>
              <a:rPr lang="en-US" dirty="0" smtClean="0"/>
              <a:t>Without loss of generality, assume origin is at pinhole of 1</a:t>
            </a:r>
            <a:r>
              <a:rPr lang="en-US" baseline="30000" dirty="0" smtClean="0"/>
              <a:t>st</a:t>
            </a:r>
            <a:r>
              <a:rPr lang="en-US" dirty="0" smtClean="0"/>
              <a:t> camera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71855"/>
          </a:xfrm>
        </p:spPr>
        <p:txBody>
          <a:bodyPr/>
          <a:lstStyle/>
          <a:p>
            <a:r>
              <a:rPr lang="en-US" dirty="0" smtClean="0"/>
              <a:t>Without loss of generality, assume origin is at pinhole of 1</a:t>
            </a:r>
            <a:r>
              <a:rPr lang="en-US" baseline="30000" dirty="0" smtClean="0"/>
              <a:t>st</a:t>
            </a:r>
            <a:r>
              <a:rPr lang="en-US" dirty="0" smtClean="0"/>
              <a:t> camera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71855"/>
          </a:xfrm>
        </p:spPr>
        <p:txBody>
          <a:bodyPr/>
          <a:lstStyle/>
          <a:p>
            <a:r>
              <a:rPr lang="en-US" dirty="0" smtClean="0"/>
              <a:t>Without loss of generality, assume origin is at pinhole of 1</a:t>
            </a:r>
            <a:r>
              <a:rPr lang="en-US" baseline="30000" dirty="0" smtClean="0"/>
              <a:t>st</a:t>
            </a:r>
            <a:r>
              <a:rPr lang="en-US" dirty="0" smtClean="0"/>
              <a:t> camera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0" y="4420870"/>
            <a:ext cx="3632200" cy="165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90" y="2588579"/>
            <a:ext cx="2679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71855"/>
          </a:xfrm>
        </p:spPr>
        <p:txBody>
          <a:bodyPr/>
          <a:lstStyle/>
          <a:p>
            <a:r>
              <a:rPr lang="en-US" dirty="0" smtClean="0"/>
              <a:t>Without loss of generality, assume origin is at pinhole of 1</a:t>
            </a:r>
            <a:r>
              <a:rPr lang="en-US" baseline="30000" dirty="0" smtClean="0"/>
              <a:t>st</a:t>
            </a:r>
            <a:r>
              <a:rPr lang="en-US" dirty="0" smtClean="0"/>
              <a:t> camera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80" y="3454717"/>
            <a:ext cx="15367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51" y="3480752"/>
            <a:ext cx="24892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51" y="4812028"/>
            <a:ext cx="1447800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480" y="4812028"/>
            <a:ext cx="1447800" cy="93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82980" y="3267074"/>
            <a:ext cx="6995160" cy="1315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2980" y="4634230"/>
            <a:ext cx="6995160" cy="13150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82980" y="5966460"/>
            <a:ext cx="699516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chemeClr val="bg1"/>
                </a:solidFill>
              </a:rPr>
              <a:t>Y coordinate is the same!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2980" y="2665788"/>
            <a:ext cx="699516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X coordinate differs by </a:t>
            </a:r>
            <a:r>
              <a:rPr lang="en-US" sz="3200" dirty="0" err="1" smtClean="0">
                <a:solidFill>
                  <a:schemeClr val="bg1"/>
                </a:solidFill>
              </a:rPr>
              <a:t>t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x</a:t>
            </a:r>
            <a:r>
              <a:rPr lang="en-US" sz="3200" dirty="0" smtClean="0">
                <a:solidFill>
                  <a:schemeClr val="bg1"/>
                </a:solidFill>
              </a:rPr>
              <a:t>/Z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 coordinate differs by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/Z</a:t>
            </a:r>
          </a:p>
          <a:p>
            <a:r>
              <a:rPr lang="en-US" dirty="0" smtClean="0"/>
              <a:t>That is, difference in X coordinate is </a:t>
            </a:r>
            <a:r>
              <a:rPr lang="en-US" i="1" dirty="0" smtClean="0"/>
              <a:t>inversely proportional to depth</a:t>
            </a:r>
          </a:p>
          <a:p>
            <a:r>
              <a:rPr lang="en-US" dirty="0" smtClean="0"/>
              <a:t>Difference in X coordinate is called </a:t>
            </a:r>
            <a:r>
              <a:rPr lang="en-US" i="1" dirty="0" smtClean="0"/>
              <a:t>disparity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Translation between cameras (</a:t>
            </a:r>
            <a:r>
              <a:rPr lang="en-US" dirty="0" err="1" smtClean="0"/>
              <a:t>tx</a:t>
            </a:r>
            <a:r>
              <a:rPr lang="en-US" dirty="0" smtClean="0"/>
              <a:t>) is called </a:t>
            </a:r>
            <a:r>
              <a:rPr lang="en-US" i="1" dirty="0" smtClean="0"/>
              <a:t>baseline</a:t>
            </a:r>
          </a:p>
          <a:p>
            <a:endParaRPr lang="en-US" dirty="0" smtClean="0"/>
          </a:p>
          <a:p>
            <a:r>
              <a:rPr lang="en-US" i="1" dirty="0" smtClean="0"/>
              <a:t>disparity = baseline / depth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9462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disparity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pixel (</a:t>
            </a:r>
            <a:r>
              <a:rPr lang="en-US" dirty="0" err="1" smtClean="0"/>
              <a:t>x,y</a:t>
            </a:r>
            <a:r>
              <a:rPr lang="en-US" dirty="0" smtClean="0"/>
              <a:t>) in one image, only need to know disparity to get correspondence</a:t>
            </a:r>
          </a:p>
          <a:p>
            <a:r>
              <a:rPr lang="en-US" dirty="0" smtClean="0"/>
              <a:t>Create an image with color at (</a:t>
            </a:r>
            <a:r>
              <a:rPr lang="en-US" dirty="0" err="1" smtClean="0"/>
              <a:t>x,y</a:t>
            </a:r>
            <a:r>
              <a:rPr lang="en-US" dirty="0" smtClean="0"/>
              <a:t>) = disparity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194" y="3130209"/>
            <a:ext cx="1787050" cy="1344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439" y="5214256"/>
            <a:ext cx="1801805" cy="1344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67099"/>
            <a:ext cx="2329543" cy="174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4194" y="4474595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right image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5832" y="6541280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left </a:t>
            </a: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43454" y="5183728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4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4789713"/>
            <a:ext cx="7886700" cy="1387249"/>
          </a:xfrm>
        </p:spPr>
        <p:txBody>
          <a:bodyPr/>
          <a:lstStyle/>
          <a:p>
            <a:r>
              <a:rPr lang="en-US" dirty="0" smtClean="0"/>
              <a:t>For rectified cameras, correspondence problem is easier</a:t>
            </a:r>
          </a:p>
          <a:p>
            <a:r>
              <a:rPr lang="en-US" dirty="0" smtClean="0"/>
              <a:t>Only requires searching along a particular </a:t>
            </a:r>
            <a:r>
              <a:rPr lang="en-US" i="1" dirty="0" smtClean="0"/>
              <a:t>row.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118360"/>
            <a:ext cx="3413481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256" y="2118360"/>
            <a:ext cx="3441666" cy="25679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47257" y="3222171"/>
            <a:ext cx="141514" cy="14151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52256" y="3222171"/>
            <a:ext cx="3441666" cy="14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8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Triangulation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we have two cameras</a:t>
            </a:r>
          </a:p>
          <a:p>
            <a:pPr lvl="1"/>
            <a:r>
              <a:rPr lang="en-US" dirty="0" smtClean="0"/>
              <a:t>Calibrated: parameters known</a:t>
            </a:r>
          </a:p>
          <a:p>
            <a:r>
              <a:rPr lang="en-US" dirty="0" smtClean="0"/>
              <a:t>And a pair of corresponding pixels</a:t>
            </a:r>
          </a:p>
          <a:p>
            <a:r>
              <a:rPr lang="en-US" dirty="0" smtClean="0"/>
              <a:t>Find 3D location of point!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4259580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80" y="4271010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21000" y="554228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21600" y="570611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21000" y="5704840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(x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60310" y="5889506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(x</a:t>
            </a:r>
            <a:r>
              <a:rPr lang="en-US" baseline="-25000" dirty="0" smtClean="0"/>
              <a:t>2</a:t>
            </a:r>
            <a:r>
              <a:rPr lang="en-US" dirty="0" smtClean="0"/>
              <a:t>,y</a:t>
            </a:r>
            <a:r>
              <a:rPr lang="en-US" baseline="-25000" dirty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070" y="3790950"/>
            <a:ext cx="787400" cy="44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250" y="3779044"/>
            <a:ext cx="787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NCC - Normalized Cross Correlation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Lighting and color change pixel intensities</a:t>
                </a:r>
              </a:p>
              <a:p>
                <a:r>
                  <a:rPr lang="en-US" dirty="0" smtClean="0"/>
                  <a:t>Example: increase brightness / contrast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 smtClean="0"/>
              </a:p>
              <a:p>
                <a:r>
                  <a:rPr lang="en-US" b="0" dirty="0" smtClean="0"/>
                  <a:t>Subtract patch mean: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 smtClean="0"/>
              </a:p>
              <a:p>
                <a:r>
                  <a:rPr lang="en-US" b="0" dirty="0" smtClean="0"/>
                  <a:t>Divide by norm of vector: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endParaRPr lang="en-US" b="0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′=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− 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</m:oMath>
                </a14:m>
                <a:endParaRPr lang="en-US" b="0" dirty="0" smtClean="0"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′′= 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num>
                      <m:den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</m:den>
                    </m:f>
                  </m:oMath>
                </a14:m>
                <a:endParaRPr lang="en-US" b="0" dirty="0" smtClean="0"/>
              </a:p>
              <a:p>
                <a:r>
                  <a:rPr lang="en-US" i="1" dirty="0" smtClean="0"/>
                  <a:t>similarity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′′</m:t>
                    </m:r>
                  </m:oMath>
                </a14:m>
                <a:endParaRPr lang="en-US" b="0" i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68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charset="0"/>
              </a:rPr>
              <a:t>Cross-correlation of </a:t>
            </a:r>
            <a:r>
              <a:rPr lang="en-GB" dirty="0" err="1" smtClean="0">
                <a:latin typeface="Arial" charset="0"/>
              </a:rPr>
              <a:t>neighborhood</a:t>
            </a:r>
            <a:endParaRPr lang="en-GB" dirty="0">
              <a:latin typeface="Arial" charset="0"/>
            </a:endParaRPr>
          </a:p>
        </p:txBody>
      </p:sp>
      <p:pic>
        <p:nvPicPr>
          <p:cNvPr id="173058" name="Picture 4" descr="bt_l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75" y="118268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5" descr="bt_r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813" y="119538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0423" name="Oval 7"/>
          <p:cNvSpPr>
            <a:spLocks noChangeArrowheads="1"/>
          </p:cNvSpPr>
          <p:nvPr/>
        </p:nvSpPr>
        <p:spPr bwMode="auto">
          <a:xfrm>
            <a:off x="1749425" y="2644775"/>
            <a:ext cx="55563" cy="5556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0424" name="Line 8"/>
          <p:cNvSpPr>
            <a:spLocks noChangeShapeType="1"/>
          </p:cNvSpPr>
          <p:nvPr/>
        </p:nvSpPr>
        <p:spPr bwMode="auto">
          <a:xfrm flipV="1">
            <a:off x="4597400" y="2676525"/>
            <a:ext cx="3827463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5" name="Rectangle 9"/>
          <p:cNvSpPr>
            <a:spLocks noChangeArrowheads="1"/>
          </p:cNvSpPr>
          <p:nvPr/>
        </p:nvSpPr>
        <p:spPr bwMode="auto">
          <a:xfrm>
            <a:off x="162877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6" name="Rectangle 10"/>
          <p:cNvSpPr>
            <a:spLocks noChangeArrowheads="1"/>
          </p:cNvSpPr>
          <p:nvPr/>
        </p:nvSpPr>
        <p:spPr bwMode="auto">
          <a:xfrm>
            <a:off x="514032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7" name="Rectangle 11"/>
          <p:cNvSpPr>
            <a:spLocks noChangeArrowheads="1"/>
          </p:cNvSpPr>
          <p:nvPr/>
        </p:nvSpPr>
        <p:spPr bwMode="auto">
          <a:xfrm>
            <a:off x="5314950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4976813" y="2528888"/>
            <a:ext cx="287337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61963" y="4456113"/>
            <a:ext cx="3803650" cy="2276475"/>
            <a:chOff x="291" y="2807"/>
            <a:chExt cx="2396" cy="1434"/>
          </a:xfrm>
        </p:grpSpPr>
        <p:pic>
          <p:nvPicPr>
            <p:cNvPr id="173071" name="Picture 14" descr="p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3756"/>
              <a:ext cx="189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2" name="Picture 15" descr="pag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2807"/>
              <a:ext cx="237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3" name="Picture 16" descr="pag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3434"/>
              <a:ext cx="1896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74" name="Text Box 17"/>
            <p:cNvSpPr txBox="1">
              <a:spLocks noChangeArrowheads="1"/>
            </p:cNvSpPr>
            <p:nvPr/>
          </p:nvSpPr>
          <p:spPr bwMode="auto">
            <a:xfrm>
              <a:off x="355" y="3093"/>
              <a:ext cx="22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000" dirty="0">
                  <a:solidFill>
                    <a:srgbClr val="000000"/>
                  </a:solidFill>
                </a:rPr>
                <a:t>translate so that mean is zero </a:t>
              </a:r>
            </a:p>
          </p:txBody>
        </p:sp>
      </p:grpSp>
      <p:pic>
        <p:nvPicPr>
          <p:cNvPr id="173069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613" y="6129332"/>
            <a:ext cx="36941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21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23" grpId="0" animBg="1"/>
      <p:bldP spid="700424" grpId="0" animBg="1"/>
      <p:bldP spid="700425" grpId="0" animBg="1"/>
      <p:bldP spid="700426" grpId="0" animBg="1"/>
      <p:bldP spid="700427" grpId="0" animBg="1"/>
      <p:bldP spid="7004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2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2586038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3179763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Line 6"/>
          <p:cNvSpPr>
            <a:spLocks noChangeShapeType="1"/>
          </p:cNvSpPr>
          <p:nvPr/>
        </p:nvSpPr>
        <p:spPr bwMode="auto">
          <a:xfrm flipV="1">
            <a:off x="501650" y="1116013"/>
            <a:ext cx="231298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Line 7"/>
          <p:cNvSpPr>
            <a:spLocks noChangeShapeType="1"/>
          </p:cNvSpPr>
          <p:nvPr/>
        </p:nvSpPr>
        <p:spPr bwMode="auto">
          <a:xfrm flipV="1">
            <a:off x="492125" y="1355725"/>
            <a:ext cx="2306638" cy="12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7" name="Line 8"/>
          <p:cNvSpPr>
            <a:spLocks noChangeShapeType="1"/>
          </p:cNvSpPr>
          <p:nvPr/>
        </p:nvSpPr>
        <p:spPr bwMode="auto">
          <a:xfrm flipV="1">
            <a:off x="3122613" y="1111250"/>
            <a:ext cx="22621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9"/>
          <p:cNvSpPr>
            <a:spLocks noChangeShapeType="1"/>
          </p:cNvSpPr>
          <p:nvPr/>
        </p:nvSpPr>
        <p:spPr bwMode="auto">
          <a:xfrm flipV="1">
            <a:off x="3124200" y="1363663"/>
            <a:ext cx="22494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Text Box 10"/>
          <p:cNvSpPr txBox="1">
            <a:spLocks noChangeArrowheads="1"/>
          </p:cNvSpPr>
          <p:nvPr/>
        </p:nvSpPr>
        <p:spPr bwMode="auto">
          <a:xfrm>
            <a:off x="6149975" y="2617788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left </a:t>
            </a:r>
            <a:r>
              <a:rPr lang="en-US" dirty="0"/>
              <a:t>image </a:t>
            </a:r>
            <a:r>
              <a:rPr lang="en-GB" dirty="0"/>
              <a:t>band</a:t>
            </a:r>
          </a:p>
        </p:txBody>
      </p:sp>
      <p:sp>
        <p:nvSpPr>
          <p:cNvPr id="174090" name="Text Box 11"/>
          <p:cNvSpPr txBox="1">
            <a:spLocks noChangeArrowheads="1"/>
          </p:cNvSpPr>
          <p:nvPr/>
        </p:nvSpPr>
        <p:spPr bwMode="auto">
          <a:xfrm>
            <a:off x="6199188" y="32258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4091" name="Rectangle 12"/>
          <p:cNvSpPr>
            <a:spLocks noChangeArrowheads="1"/>
          </p:cNvSpPr>
          <p:nvPr/>
        </p:nvSpPr>
        <p:spPr bwMode="auto">
          <a:xfrm>
            <a:off x="1392238" y="2605088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092" name="Picture 13" descr="C:\az\teaching\cv\images\reg1_xcorr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3" y="3867150"/>
            <a:ext cx="50863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3" name="Line 14"/>
          <p:cNvSpPr>
            <a:spLocks noChangeShapeType="1"/>
          </p:cNvSpPr>
          <p:nvPr/>
        </p:nvSpPr>
        <p:spPr bwMode="auto">
          <a:xfrm>
            <a:off x="476250" y="3206750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Line 15"/>
          <p:cNvSpPr>
            <a:spLocks noChangeShapeType="1"/>
          </p:cNvSpPr>
          <p:nvPr/>
        </p:nvSpPr>
        <p:spPr bwMode="auto">
          <a:xfrm flipH="1">
            <a:off x="1303338" y="3294063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Line 16"/>
          <p:cNvSpPr>
            <a:spLocks noChangeShapeType="1"/>
          </p:cNvSpPr>
          <p:nvPr/>
        </p:nvSpPr>
        <p:spPr bwMode="auto">
          <a:xfrm>
            <a:off x="6070600" y="3197225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6" name="Line 18"/>
          <p:cNvSpPr>
            <a:spLocks noChangeShapeType="1"/>
          </p:cNvSpPr>
          <p:nvPr/>
        </p:nvSpPr>
        <p:spPr bwMode="auto">
          <a:xfrm flipH="1" flipV="1">
            <a:off x="6227763" y="4235450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7" name="Text Box 20"/>
          <p:cNvSpPr txBox="1">
            <a:spLocks noChangeArrowheads="1"/>
          </p:cNvSpPr>
          <p:nvPr/>
        </p:nvSpPr>
        <p:spPr bwMode="auto">
          <a:xfrm>
            <a:off x="6375400" y="4359275"/>
            <a:ext cx="2028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4098" name="Text Box 21"/>
          <p:cNvSpPr txBox="1">
            <a:spLocks noChangeArrowheads="1"/>
          </p:cNvSpPr>
          <p:nvPr/>
        </p:nvSpPr>
        <p:spPr bwMode="auto">
          <a:xfrm>
            <a:off x="487363" y="3730625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4099" name="Text Box 22"/>
          <p:cNvSpPr txBox="1">
            <a:spLocks noChangeArrowheads="1"/>
          </p:cNvSpPr>
          <p:nvPr/>
        </p:nvSpPr>
        <p:spPr bwMode="auto">
          <a:xfrm>
            <a:off x="488950" y="5389563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74100" name="Line 23"/>
          <p:cNvSpPr>
            <a:spLocks noChangeShapeType="1"/>
          </p:cNvSpPr>
          <p:nvPr/>
        </p:nvSpPr>
        <p:spPr bwMode="auto">
          <a:xfrm>
            <a:off x="750888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Text Box 24"/>
          <p:cNvSpPr txBox="1">
            <a:spLocks noChangeArrowheads="1"/>
          </p:cNvSpPr>
          <p:nvPr/>
        </p:nvSpPr>
        <p:spPr bwMode="auto">
          <a:xfrm>
            <a:off x="265113" y="4471988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4102" name="Text Box 19"/>
          <p:cNvSpPr txBox="1">
            <a:spLocks noChangeArrowheads="1"/>
          </p:cNvSpPr>
          <p:nvPr/>
        </p:nvSpPr>
        <p:spPr bwMode="auto">
          <a:xfrm>
            <a:off x="5700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4103" name="Line 17"/>
          <p:cNvSpPr>
            <a:spLocks noChangeShapeType="1"/>
          </p:cNvSpPr>
          <p:nvPr/>
        </p:nvSpPr>
        <p:spPr bwMode="auto">
          <a:xfrm>
            <a:off x="4759325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Oval 26"/>
          <p:cNvSpPr>
            <a:spLocks noChangeAspect="1" noChangeArrowheads="1"/>
          </p:cNvSpPr>
          <p:nvPr/>
        </p:nvSpPr>
        <p:spPr bwMode="auto">
          <a:xfrm>
            <a:off x="1571625" y="2809875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1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6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2586038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3179763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Line 6"/>
          <p:cNvSpPr>
            <a:spLocks noChangeShapeType="1"/>
          </p:cNvSpPr>
          <p:nvPr/>
        </p:nvSpPr>
        <p:spPr bwMode="auto">
          <a:xfrm flipV="1">
            <a:off x="501650" y="1109663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Line 7"/>
          <p:cNvSpPr>
            <a:spLocks noChangeShapeType="1"/>
          </p:cNvSpPr>
          <p:nvPr/>
        </p:nvSpPr>
        <p:spPr bwMode="auto">
          <a:xfrm flipV="1">
            <a:off x="492125" y="1362075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8"/>
          <p:cNvSpPr>
            <a:spLocks noChangeShapeType="1"/>
          </p:cNvSpPr>
          <p:nvPr/>
        </p:nvSpPr>
        <p:spPr bwMode="auto">
          <a:xfrm flipV="1">
            <a:off x="3109913" y="1111250"/>
            <a:ext cx="22748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9"/>
          <p:cNvSpPr>
            <a:spLocks noChangeShapeType="1"/>
          </p:cNvSpPr>
          <p:nvPr/>
        </p:nvSpPr>
        <p:spPr bwMode="auto">
          <a:xfrm flipV="1">
            <a:off x="3124200" y="1363663"/>
            <a:ext cx="22621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Text Box 10"/>
          <p:cNvSpPr txBox="1">
            <a:spLocks noChangeArrowheads="1"/>
          </p:cNvSpPr>
          <p:nvPr/>
        </p:nvSpPr>
        <p:spPr bwMode="auto">
          <a:xfrm>
            <a:off x="6149975" y="2617788"/>
            <a:ext cx="263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left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4" name="Text Box 11"/>
          <p:cNvSpPr txBox="1">
            <a:spLocks noChangeArrowheads="1"/>
          </p:cNvSpPr>
          <p:nvPr/>
        </p:nvSpPr>
        <p:spPr bwMode="auto">
          <a:xfrm>
            <a:off x="6199188" y="3225800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5" name="Rectangle 12"/>
          <p:cNvSpPr>
            <a:spLocks noChangeArrowheads="1"/>
          </p:cNvSpPr>
          <p:nvPr/>
        </p:nvSpPr>
        <p:spPr bwMode="auto">
          <a:xfrm>
            <a:off x="5237163" y="2592388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4"/>
          <p:cNvSpPr>
            <a:spLocks noChangeShapeType="1"/>
          </p:cNvSpPr>
          <p:nvPr/>
        </p:nvSpPr>
        <p:spPr bwMode="auto">
          <a:xfrm>
            <a:off x="476250" y="3206750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Line 15"/>
          <p:cNvSpPr>
            <a:spLocks noChangeShapeType="1"/>
          </p:cNvSpPr>
          <p:nvPr/>
        </p:nvSpPr>
        <p:spPr bwMode="auto">
          <a:xfrm flipH="1">
            <a:off x="5022850" y="3378200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Line 16"/>
          <p:cNvSpPr>
            <a:spLocks noChangeShapeType="1"/>
          </p:cNvSpPr>
          <p:nvPr/>
        </p:nvSpPr>
        <p:spPr bwMode="auto">
          <a:xfrm>
            <a:off x="6070600" y="3197225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9" name="Line 18"/>
          <p:cNvSpPr>
            <a:spLocks noChangeShapeType="1"/>
          </p:cNvSpPr>
          <p:nvPr/>
        </p:nvSpPr>
        <p:spPr bwMode="auto">
          <a:xfrm flipH="1" flipV="1">
            <a:off x="6227763" y="4235450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Text Box 20"/>
          <p:cNvSpPr txBox="1">
            <a:spLocks noChangeArrowheads="1"/>
          </p:cNvSpPr>
          <p:nvPr/>
        </p:nvSpPr>
        <p:spPr bwMode="auto">
          <a:xfrm>
            <a:off x="6375400" y="4359275"/>
            <a:ext cx="2028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5121" name="Text Box 21"/>
          <p:cNvSpPr txBox="1">
            <a:spLocks noChangeArrowheads="1"/>
          </p:cNvSpPr>
          <p:nvPr/>
        </p:nvSpPr>
        <p:spPr bwMode="auto">
          <a:xfrm>
            <a:off x="487363" y="3730625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5122" name="Text Box 22"/>
          <p:cNvSpPr txBox="1">
            <a:spLocks noChangeArrowheads="1"/>
          </p:cNvSpPr>
          <p:nvPr/>
        </p:nvSpPr>
        <p:spPr bwMode="auto">
          <a:xfrm>
            <a:off x="488950" y="5389563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pic>
        <p:nvPicPr>
          <p:cNvPr id="175123" name="Picture 24" descr="C:\az\teaching\cv\images\reg3_xcorr.gif"/>
          <p:cNvPicPr>
            <a:picLocks noChangeAspect="1" noChangeArrowheads="1"/>
          </p:cNvPicPr>
          <p:nvPr/>
        </p:nvPicPr>
        <p:blipFill>
          <a:blip r:embed="rId6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7" t="6747" r="26355" b="7683"/>
          <a:stretch>
            <a:fillRect/>
          </a:stretch>
        </p:blipFill>
        <p:spPr bwMode="auto">
          <a:xfrm>
            <a:off x="879475" y="4633913"/>
            <a:ext cx="49228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Line 17"/>
          <p:cNvSpPr>
            <a:spLocks noChangeShapeType="1"/>
          </p:cNvSpPr>
          <p:nvPr/>
        </p:nvSpPr>
        <p:spPr bwMode="auto">
          <a:xfrm>
            <a:off x="4759325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5" name="Text Box 19"/>
          <p:cNvSpPr txBox="1">
            <a:spLocks noChangeArrowheads="1"/>
          </p:cNvSpPr>
          <p:nvPr/>
        </p:nvSpPr>
        <p:spPr bwMode="auto">
          <a:xfrm>
            <a:off x="5700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5126" name="Line 25"/>
          <p:cNvSpPr>
            <a:spLocks noChangeShapeType="1"/>
          </p:cNvSpPr>
          <p:nvPr/>
        </p:nvSpPr>
        <p:spPr bwMode="auto">
          <a:xfrm>
            <a:off x="750888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Text Box 26"/>
          <p:cNvSpPr txBox="1">
            <a:spLocks noChangeArrowheads="1"/>
          </p:cNvSpPr>
          <p:nvPr/>
        </p:nvSpPr>
        <p:spPr bwMode="auto">
          <a:xfrm>
            <a:off x="265113" y="4471988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5128" name="Oval 27"/>
          <p:cNvSpPr>
            <a:spLocks noChangeAspect="1" noChangeArrowheads="1"/>
          </p:cNvSpPr>
          <p:nvPr/>
        </p:nvSpPr>
        <p:spPr bwMode="auto">
          <a:xfrm>
            <a:off x="5407025" y="2784475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29" name="Line 28"/>
          <p:cNvSpPr>
            <a:spLocks noChangeShapeType="1"/>
          </p:cNvSpPr>
          <p:nvPr/>
        </p:nvSpPr>
        <p:spPr bwMode="auto">
          <a:xfrm flipH="1">
            <a:off x="5676900" y="2019300"/>
            <a:ext cx="762000" cy="520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0" name="Text Box 29"/>
          <p:cNvSpPr txBox="1">
            <a:spLocks noChangeArrowheads="1"/>
          </p:cNvSpPr>
          <p:nvPr/>
        </p:nvSpPr>
        <p:spPr bwMode="auto">
          <a:xfrm>
            <a:off x="6400800" y="17907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target region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3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NCC cost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M x N image</a:t>
            </a:r>
          </a:p>
          <a:p>
            <a:r>
              <a:rPr lang="en-US" dirty="0" smtClean="0"/>
              <a:t>Suppose there are D possible disparities. </a:t>
            </a:r>
          </a:p>
          <a:p>
            <a:r>
              <a:rPr lang="en-US" dirty="0" smtClean="0"/>
              <a:t>For every pixel, D possible scores</a:t>
            </a:r>
          </a:p>
          <a:p>
            <a:r>
              <a:rPr lang="en-US" dirty="0" smtClean="0"/>
              <a:t>Can be written as an M x N x D array</a:t>
            </a:r>
          </a:p>
          <a:p>
            <a:r>
              <a:rPr lang="en-US" dirty="0" smtClean="0"/>
              <a:t>To get disparity, take max along 3</a:t>
            </a:r>
            <a:r>
              <a:rPr lang="en-US" baseline="30000" dirty="0" smtClean="0"/>
              <a:t>rd</a:t>
            </a:r>
            <a:r>
              <a:rPr lang="en-US" dirty="0" smtClean="0"/>
              <a:t> 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005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the NCC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For every pixel (x, 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For every disparity d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0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751114" y="2286000"/>
            <a:ext cx="6825343" cy="2558143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the NCC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For every disparity 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For every pixel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971" y="4844143"/>
            <a:ext cx="684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 all pixels lie at same disparity d (i.e., lie on same plane) and compute cost for each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5573486"/>
            <a:ext cx="5649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Plane sweep stereo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47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43" y="3483429"/>
            <a:ext cx="3976915" cy="298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042" y="3537858"/>
            <a:ext cx="3808594" cy="2873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858" y="594360"/>
            <a:ext cx="3413481" cy="25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similar special case</a:t>
            </a:r>
            <a:endParaRPr lang="en-US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5991696" y="1825625"/>
            <a:ext cx="2523653" cy="4351338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Fixating </a:t>
            </a:r>
            <a:r>
              <a:rPr lang="en-US" dirty="0" smtClean="0"/>
              <a:t>camera system</a:t>
            </a:r>
          </a:p>
          <a:p>
            <a:r>
              <a:rPr lang="en-US" dirty="0" smtClean="0"/>
              <a:t>Eyes fixate on object</a:t>
            </a:r>
          </a:p>
          <a:p>
            <a:r>
              <a:rPr lang="en-US" dirty="0" smtClean="0"/>
              <a:t>Angle at which they merge proportional to inverse depth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20988026">
            <a:off x="1545771" y="4049485"/>
            <a:ext cx="1186587" cy="1110343"/>
            <a:chOff x="1556657" y="4550227"/>
            <a:chExt cx="1186587" cy="1110343"/>
          </a:xfrm>
        </p:grpSpPr>
        <p:sp>
          <p:nvSpPr>
            <p:cNvPr id="4" name="Oval 3"/>
            <p:cNvSpPr/>
            <p:nvPr/>
          </p:nvSpPr>
          <p:spPr>
            <a:xfrm>
              <a:off x="1556657" y="4550227"/>
              <a:ext cx="1153886" cy="11103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536344" y="4865843"/>
              <a:ext cx="206900" cy="481403"/>
            </a:xfrm>
            <a:custGeom>
              <a:avLst/>
              <a:gdLst>
                <a:gd name="connsiteX0" fmla="*/ 119770 w 293961"/>
                <a:gd name="connsiteY0" fmla="*/ 71 h 481403"/>
                <a:gd name="connsiteX1" fmla="*/ 27 w 293961"/>
                <a:gd name="connsiteY1" fmla="*/ 206900 h 481403"/>
                <a:gd name="connsiteX2" fmla="*/ 108885 w 293961"/>
                <a:gd name="connsiteY2" fmla="*/ 446386 h 481403"/>
                <a:gd name="connsiteX3" fmla="*/ 141542 w 293961"/>
                <a:gd name="connsiteY3" fmla="*/ 457271 h 481403"/>
                <a:gd name="connsiteX4" fmla="*/ 293942 w 293961"/>
                <a:gd name="connsiteY4" fmla="*/ 228671 h 481403"/>
                <a:gd name="connsiteX5" fmla="*/ 119770 w 293961"/>
                <a:gd name="connsiteY5" fmla="*/ 71 h 481403"/>
                <a:gd name="connsiteX0" fmla="*/ 119770 w 206900"/>
                <a:gd name="connsiteY0" fmla="*/ 71 h 481403"/>
                <a:gd name="connsiteX1" fmla="*/ 27 w 206900"/>
                <a:gd name="connsiteY1" fmla="*/ 206900 h 481403"/>
                <a:gd name="connsiteX2" fmla="*/ 108885 w 206900"/>
                <a:gd name="connsiteY2" fmla="*/ 446386 h 481403"/>
                <a:gd name="connsiteX3" fmla="*/ 141542 w 206900"/>
                <a:gd name="connsiteY3" fmla="*/ 457271 h 481403"/>
                <a:gd name="connsiteX4" fmla="*/ 206856 w 206900"/>
                <a:gd name="connsiteY4" fmla="*/ 228671 h 481403"/>
                <a:gd name="connsiteX5" fmla="*/ 119770 w 206900"/>
                <a:gd name="connsiteY5" fmla="*/ 71 h 48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900" h="481403">
                  <a:moveTo>
                    <a:pt x="119770" y="71"/>
                  </a:moveTo>
                  <a:cubicBezTo>
                    <a:pt x="85299" y="-3557"/>
                    <a:pt x="1841" y="132514"/>
                    <a:pt x="27" y="206900"/>
                  </a:cubicBezTo>
                  <a:cubicBezTo>
                    <a:pt x="-1787" y="281286"/>
                    <a:pt x="85299" y="404658"/>
                    <a:pt x="108885" y="446386"/>
                  </a:cubicBezTo>
                  <a:cubicBezTo>
                    <a:pt x="132471" y="488114"/>
                    <a:pt x="110699" y="493557"/>
                    <a:pt x="141542" y="457271"/>
                  </a:cubicBezTo>
                  <a:cubicBezTo>
                    <a:pt x="172385" y="420985"/>
                    <a:pt x="205042" y="301242"/>
                    <a:pt x="206856" y="228671"/>
                  </a:cubicBezTo>
                  <a:cubicBezTo>
                    <a:pt x="208670" y="156100"/>
                    <a:pt x="154241" y="3699"/>
                    <a:pt x="119770" y="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032564">
            <a:off x="1545771" y="2191502"/>
            <a:ext cx="1186587" cy="1110343"/>
            <a:chOff x="1556657" y="4550227"/>
            <a:chExt cx="1186587" cy="1110343"/>
          </a:xfrm>
        </p:grpSpPr>
        <p:sp>
          <p:nvSpPr>
            <p:cNvPr id="8" name="Oval 7"/>
            <p:cNvSpPr/>
            <p:nvPr/>
          </p:nvSpPr>
          <p:spPr>
            <a:xfrm>
              <a:off x="1556657" y="4550227"/>
              <a:ext cx="1153886" cy="11103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36344" y="4865843"/>
              <a:ext cx="206900" cy="481403"/>
            </a:xfrm>
            <a:custGeom>
              <a:avLst/>
              <a:gdLst>
                <a:gd name="connsiteX0" fmla="*/ 119770 w 293961"/>
                <a:gd name="connsiteY0" fmla="*/ 71 h 481403"/>
                <a:gd name="connsiteX1" fmla="*/ 27 w 293961"/>
                <a:gd name="connsiteY1" fmla="*/ 206900 h 481403"/>
                <a:gd name="connsiteX2" fmla="*/ 108885 w 293961"/>
                <a:gd name="connsiteY2" fmla="*/ 446386 h 481403"/>
                <a:gd name="connsiteX3" fmla="*/ 141542 w 293961"/>
                <a:gd name="connsiteY3" fmla="*/ 457271 h 481403"/>
                <a:gd name="connsiteX4" fmla="*/ 293942 w 293961"/>
                <a:gd name="connsiteY4" fmla="*/ 228671 h 481403"/>
                <a:gd name="connsiteX5" fmla="*/ 119770 w 293961"/>
                <a:gd name="connsiteY5" fmla="*/ 71 h 481403"/>
                <a:gd name="connsiteX0" fmla="*/ 119770 w 206900"/>
                <a:gd name="connsiteY0" fmla="*/ 71 h 481403"/>
                <a:gd name="connsiteX1" fmla="*/ 27 w 206900"/>
                <a:gd name="connsiteY1" fmla="*/ 206900 h 481403"/>
                <a:gd name="connsiteX2" fmla="*/ 108885 w 206900"/>
                <a:gd name="connsiteY2" fmla="*/ 446386 h 481403"/>
                <a:gd name="connsiteX3" fmla="*/ 141542 w 206900"/>
                <a:gd name="connsiteY3" fmla="*/ 457271 h 481403"/>
                <a:gd name="connsiteX4" fmla="*/ 206856 w 206900"/>
                <a:gd name="connsiteY4" fmla="*/ 228671 h 481403"/>
                <a:gd name="connsiteX5" fmla="*/ 119770 w 206900"/>
                <a:gd name="connsiteY5" fmla="*/ 71 h 48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900" h="481403">
                  <a:moveTo>
                    <a:pt x="119770" y="71"/>
                  </a:moveTo>
                  <a:cubicBezTo>
                    <a:pt x="85299" y="-3557"/>
                    <a:pt x="1841" y="132514"/>
                    <a:pt x="27" y="206900"/>
                  </a:cubicBezTo>
                  <a:cubicBezTo>
                    <a:pt x="-1787" y="281286"/>
                    <a:pt x="85299" y="404658"/>
                    <a:pt x="108885" y="446386"/>
                  </a:cubicBezTo>
                  <a:cubicBezTo>
                    <a:pt x="132471" y="488114"/>
                    <a:pt x="110699" y="493557"/>
                    <a:pt x="141542" y="457271"/>
                  </a:cubicBezTo>
                  <a:cubicBezTo>
                    <a:pt x="172385" y="420985"/>
                    <a:pt x="205042" y="301242"/>
                    <a:pt x="206856" y="228671"/>
                  </a:cubicBezTo>
                  <a:cubicBezTo>
                    <a:pt x="208670" y="156100"/>
                    <a:pt x="154241" y="3699"/>
                    <a:pt x="119770" y="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5339441" y="3559663"/>
            <a:ext cx="228600" cy="2320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2"/>
            <a:endCxn id="8" idx="2"/>
          </p:cNvCxnSpPr>
          <p:nvPr/>
        </p:nvCxnSpPr>
        <p:spPr>
          <a:xfrm flipH="1" flipV="1">
            <a:off x="1572333" y="2571139"/>
            <a:ext cx="3767108" cy="1104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2"/>
          </p:cNvCxnSpPr>
          <p:nvPr/>
        </p:nvCxnSpPr>
        <p:spPr>
          <a:xfrm flipH="1">
            <a:off x="1572333" y="3675665"/>
            <a:ext cx="3767108" cy="1098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22972" y="2741835"/>
            <a:ext cx="0" cy="1922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0" idx="2"/>
          </p:cNvCxnSpPr>
          <p:nvPr/>
        </p:nvCxnSpPr>
        <p:spPr>
          <a:xfrm>
            <a:off x="2122972" y="3669368"/>
            <a:ext cx="3216469" cy="6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57814" y="3487851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157653" y="3374997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5" name="Arc 24"/>
          <p:cNvSpPr/>
          <p:nvPr/>
        </p:nvSpPr>
        <p:spPr>
          <a:xfrm rot="13984074">
            <a:off x="4377528" y="3363102"/>
            <a:ext cx="364670" cy="39231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231719" y="3364334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49" y="5400050"/>
            <a:ext cx="2209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Stereograms</a:t>
            </a:r>
          </a:p>
        </p:txBody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Invented by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Sir Charles Wheatstone, 1838</a:t>
            </a:r>
          </a:p>
          <a:p>
            <a:endParaRPr lang="en-US">
              <a:latin typeface="Arial" charset="0"/>
            </a:endParaRPr>
          </a:p>
        </p:txBody>
      </p:sp>
      <p:pic>
        <p:nvPicPr>
          <p:cNvPr id="155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048001"/>
            <a:ext cx="2819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1" y="2971801"/>
            <a:ext cx="50911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55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Binocular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two </a:t>
            </a:r>
            <a:r>
              <a:rPr lang="en-US" i="1" dirty="0" smtClean="0"/>
              <a:t>calibrated</a:t>
            </a:r>
            <a:r>
              <a:rPr lang="en-US" dirty="0" smtClean="0"/>
              <a:t> cameras</a:t>
            </a:r>
          </a:p>
          <a:p>
            <a:pPr lvl="1"/>
            <a:r>
              <a:rPr lang="en-US" dirty="0" smtClean="0"/>
              <a:t>Find pairs of corresponding pixels</a:t>
            </a:r>
          </a:p>
          <a:p>
            <a:pPr lvl="1"/>
            <a:r>
              <a:rPr lang="en-US" dirty="0" smtClean="0"/>
              <a:t>Use corresponding image locations to set up equations on world coordinates</a:t>
            </a:r>
          </a:p>
          <a:p>
            <a:pPr lvl="1"/>
            <a:r>
              <a:rPr lang="en-US" dirty="0" smtClean="0"/>
              <a:t>Solve!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"/>
            <a:ext cx="9144000" cy="4563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77900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1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0"/>
            <a:ext cx="658039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04800"/>
            <a:ext cx="1752600" cy="11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2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charset="0"/>
              </a:rPr>
              <a:t>Mark Twain at Pool Table", no date, UCR Museum of Photography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28600"/>
            <a:ext cx="215441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8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863600"/>
            <a:ext cx="5080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0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Binocular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case: cameras can be arbitrary locations and orientations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1928743">
            <a:off x="1440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3027266" y="5003016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5852502" y="3223259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Binocular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case: cameras are parallel to each other and translated along X axis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40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40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5852502" y="3223259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7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02970" y="3040380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6320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 axis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5911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</a:t>
            </a:r>
            <a:r>
              <a:rPr lang="en-US" dirty="0" smtClean="0"/>
              <a:t>with </a:t>
            </a:r>
            <a:r>
              <a:rPr lang="en-US" i="1" dirty="0" smtClean="0"/>
              <a:t>rectified cameras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case: cameras are parallel to each other and translated along X axis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40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40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5852502" y="3223259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7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02970" y="3040380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6320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 axis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5911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8"/>
          <p:cNvSpPr txBox="1">
            <a:spLocks noChangeArrowheads="1"/>
          </p:cNvSpPr>
          <p:nvPr/>
        </p:nvSpPr>
        <p:spPr bwMode="auto">
          <a:xfrm>
            <a:off x="457200" y="749300"/>
            <a:ext cx="344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Stereo head</a:t>
            </a:r>
          </a:p>
        </p:txBody>
      </p:sp>
      <p:sp>
        <p:nvSpPr>
          <p:cNvPr id="115717" name="Text Box 9"/>
          <p:cNvSpPr txBox="1">
            <a:spLocks noChangeArrowheads="1"/>
          </p:cNvSpPr>
          <p:nvPr/>
        </p:nvSpPr>
        <p:spPr bwMode="auto">
          <a:xfrm>
            <a:off x="330200" y="3187700"/>
            <a:ext cx="433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 smtClean="0"/>
              <a:t>Kinect / depth cameras</a:t>
            </a:r>
            <a:endParaRPr lang="en-GB" dirty="0"/>
          </a:p>
        </p:txBody>
      </p:sp>
      <p:pic>
        <p:nvPicPr>
          <p:cNvPr id="725003" name="sa_yorick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000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436" y="3644900"/>
            <a:ext cx="4191907" cy="31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5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25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500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500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</a:t>
            </a:r>
            <a:r>
              <a:rPr lang="en-US" dirty="0" smtClean="0"/>
              <a:t>with “rectified cameras”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870" y="2152650"/>
            <a:ext cx="418719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870" y="2152650"/>
            <a:ext cx="4152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 in rectified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71855"/>
          </a:xfrm>
        </p:spPr>
        <p:txBody>
          <a:bodyPr/>
          <a:lstStyle/>
          <a:p>
            <a:r>
              <a:rPr lang="en-US" dirty="0" smtClean="0"/>
              <a:t>Without loss of generality, assume origin is at pinhole of 1</a:t>
            </a:r>
            <a:r>
              <a:rPr lang="en-US" baseline="30000" dirty="0" smtClean="0"/>
              <a:t>st</a:t>
            </a:r>
            <a:r>
              <a:rPr lang="en-US" dirty="0" smtClean="0"/>
              <a:t> camera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0" y="4455160"/>
            <a:ext cx="1452880" cy="1441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azsty}&#10;\begin{document}&#10;Invariant to $I \rightarrow \alpha I + \beta$ &#10;\end{document}&#10;"/>
  <p:tag name="EXTERNALNAME" val="Edittex"/>
  <p:tag name="BLEND" val="True"/>
  <p:tag name="TRANSPARENT" val="False"/>
  <p:tag name="BITMAPFORMAT" val="bmp16m"/>
  <p:tag name="DEBUGINTERACTIVE" val="True"/>
  <p:tag name="ORIGWIDTH" val="2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4123</TotalTime>
  <Words>722</Words>
  <Application>Microsoft Macintosh PowerPoint</Application>
  <PresentationFormat>On-screen Show (4:3)</PresentationFormat>
  <Paragraphs>122</Paragraphs>
  <Slides>33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Calibri Light</vt:lpstr>
      <vt:lpstr>Cambria Math</vt:lpstr>
      <vt:lpstr>Mangal</vt:lpstr>
      <vt:lpstr>ＭＳ Ｐゴシック</vt:lpstr>
      <vt:lpstr>Times New Roman</vt:lpstr>
      <vt:lpstr>Arial</vt:lpstr>
      <vt:lpstr>Office Theme</vt:lpstr>
      <vt:lpstr>Stereo</vt:lpstr>
      <vt:lpstr>Triangulation </vt:lpstr>
      <vt:lpstr>Binocular stereo</vt:lpstr>
      <vt:lpstr>Binocular stereo</vt:lpstr>
      <vt:lpstr>Binocular stereo</vt:lpstr>
      <vt:lpstr>Stereo with rectified cameras</vt:lpstr>
      <vt:lpstr>PowerPoint Presentation</vt:lpstr>
      <vt:lpstr>Stereo with “rectified cameras”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The disparity image</vt:lpstr>
      <vt:lpstr>Perspective projection in rectified cameras</vt:lpstr>
      <vt:lpstr>NCC - Normalized Cross Correlation</vt:lpstr>
      <vt:lpstr>Cross-correlation of neighborhood</vt:lpstr>
      <vt:lpstr>PowerPoint Presentation</vt:lpstr>
      <vt:lpstr>PowerPoint Presentation</vt:lpstr>
      <vt:lpstr>The NCC cost volume</vt:lpstr>
      <vt:lpstr>Computing the NCC volume</vt:lpstr>
      <vt:lpstr>Computing the NCC volume</vt:lpstr>
      <vt:lpstr>PowerPoint Presentation</vt:lpstr>
      <vt:lpstr>A similar special case</vt:lpstr>
      <vt:lpstr>Stereograms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10</cp:revision>
  <dcterms:created xsi:type="dcterms:W3CDTF">2018-03-16T04:26:13Z</dcterms:created>
  <dcterms:modified xsi:type="dcterms:W3CDTF">2018-03-21T14:58:45Z</dcterms:modified>
</cp:coreProperties>
</file>