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5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5" r:id="rId10"/>
    <p:sldId id="266" r:id="rId11"/>
    <p:sldId id="272" r:id="rId12"/>
    <p:sldId id="267" r:id="rId13"/>
    <p:sldId id="268" r:id="rId14"/>
    <p:sldId id="273" r:id="rId15"/>
    <p:sldId id="269" r:id="rId16"/>
    <p:sldId id="270" r:id="rId17"/>
    <p:sldId id="271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8" r:id="rId28"/>
    <p:sldId id="289" r:id="rId29"/>
    <p:sldId id="290" r:id="rId30"/>
    <p:sldId id="292" r:id="rId31"/>
    <p:sldId id="293" r:id="rId32"/>
    <p:sldId id="300" r:id="rId33"/>
    <p:sldId id="294" r:id="rId34"/>
    <p:sldId id="295" r:id="rId35"/>
    <p:sldId id="296" r:id="rId36"/>
    <p:sldId id="301" r:id="rId37"/>
    <p:sldId id="297" r:id="rId38"/>
    <p:sldId id="298" r:id="rId39"/>
    <p:sldId id="299" r:id="rId40"/>
    <p:sldId id="302" r:id="rId41"/>
    <p:sldId id="303" r:id="rId42"/>
    <p:sldId id="304" r:id="rId43"/>
    <p:sldId id="305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87"/>
    <p:restoredTop sz="94640"/>
  </p:normalViewPr>
  <p:slideViewPr>
    <p:cSldViewPr snapToGrid="0" snapToObjects="1">
      <p:cViewPr varScale="1">
        <p:scale>
          <a:sx n="118" d="100"/>
          <a:sy n="118" d="100"/>
        </p:scale>
        <p:origin x="6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7AE6F-4593-AD46-BD94-9C837DC49B2D}" type="datetimeFigureOut">
              <a:rPr lang="en-US" smtClean="0"/>
              <a:t>3/17/18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E1151-FFE7-B441-9FD4-BD32C80A1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38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D1A7C6-64BD-4260-B379-19E577421018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1384454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168155-4F81-4408-A7FC-EA1CD92B6B85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23875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9CE023-128E-4856-BCB6-506FF27BFF96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836962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0EBD-25A8-4D2D-84D6-A0B57D3202AA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give you an intuition of what is going on. Suppose we have the standard line fitting problem in presence of outliers.</a:t>
            </a:r>
          </a:p>
          <a:p>
            <a:r>
              <a:rPr lang="en-US" dirty="0"/>
              <a:t>We can formulate this problem as follows: want to find the best partition of points in </a:t>
            </a:r>
            <a:r>
              <a:rPr lang="en-US" dirty="0" err="1"/>
              <a:t>inlier</a:t>
            </a:r>
            <a:r>
              <a:rPr lang="en-US" dirty="0"/>
              <a:t> set and outlier set such that…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objective consists of adjusting the parameters of a model function so as to best fit a data set. </a:t>
            </a:r>
          </a:p>
          <a:p>
            <a:r>
              <a:rPr lang="en-US" dirty="0"/>
              <a:t>"best" is defined by a function f that needs to be minimized.</a:t>
            </a:r>
          </a:p>
          <a:p>
            <a:endParaRPr lang="en-US" dirty="0"/>
          </a:p>
          <a:p>
            <a:r>
              <a:rPr lang="en-US" dirty="0"/>
              <a:t>Such that the best parameter of fitting the line give rise to a residual error lower that delta</a:t>
            </a:r>
          </a:p>
          <a:p>
            <a:endParaRPr lang="en-US" dirty="0"/>
          </a:p>
          <a:p>
            <a:r>
              <a:rPr lang="en-US" dirty="0"/>
              <a:t>as when the sum, </a:t>
            </a:r>
            <a:r>
              <a:rPr lang="en-US" i="1" dirty="0"/>
              <a:t>S</a:t>
            </a:r>
            <a:r>
              <a:rPr lang="en-US" dirty="0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1503233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(1-(1-e)^s)^N</a:t>
            </a:r>
            <a:r>
              <a:rPr lang="en-US" baseline="0" dirty="0" smtClean="0"/>
              <a:t> = 1-p</a:t>
            </a:r>
          </a:p>
          <a:p>
            <a:endParaRPr lang="en-US" baseline="0" dirty="0" smtClean="0"/>
          </a:p>
          <a:p>
            <a:r>
              <a:rPr lang="en-US" baseline="0" dirty="0" smtClean="0"/>
              <a:t>(1-e)^s = all fail = 1-P 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51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E7357-C13C-4100-BB28-147651F3EA98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95251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78068-ED93-4428-9CEE-9C213D6868CA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 </a:t>
            </a:r>
            <a:r>
              <a:rPr lang="en-US" dirty="0"/>
              <a:t>A line is represented as . Every line in </a:t>
            </a:r>
            <a:r>
              <a:rPr lang="en-US" dirty="0" smtClean="0"/>
              <a:t>the </a:t>
            </a:r>
            <a:r>
              <a:rPr lang="en-US" dirty="0"/>
              <a:t>image </a:t>
            </a:r>
            <a:r>
              <a:rPr lang="en-US" dirty="0" smtClean="0"/>
              <a:t>corresponds</a:t>
            </a:r>
            <a:r>
              <a:rPr lang="en-US" baseline="0" dirty="0" smtClean="0"/>
              <a:t> </a:t>
            </a:r>
            <a:r>
              <a:rPr lang="en-US" dirty="0" smtClean="0"/>
              <a:t>to </a:t>
            </a:r>
            <a:r>
              <a:rPr lang="en-US" dirty="0"/>
              <a:t>a point in the parameter </a:t>
            </a:r>
            <a:r>
              <a:rPr lang="en-US" dirty="0" smtClean="0"/>
              <a:t>space</a:t>
            </a:r>
          </a:p>
          <a:p>
            <a:endParaRPr lang="en-US" dirty="0" smtClean="0"/>
          </a:p>
          <a:p>
            <a:r>
              <a:rPr lang="en-US" dirty="0" smtClean="0"/>
              <a:t>Every point in m, b is a line in x,</a:t>
            </a:r>
            <a:r>
              <a:rPr lang="en-US" baseline="0" dirty="0" smtClean="0"/>
              <a:t> y.</a:t>
            </a:r>
          </a:p>
          <a:p>
            <a:r>
              <a:rPr lang="en-US" baseline="0" dirty="0" smtClean="0"/>
              <a:t>Dual space.</a:t>
            </a:r>
          </a:p>
          <a:p>
            <a:r>
              <a:rPr lang="en-US" baseline="0" dirty="0" smtClean="0"/>
              <a:t>Every point in x, y. Instantiate it and works out to a line in m, b</a:t>
            </a:r>
          </a:p>
          <a:p>
            <a:endParaRPr lang="en-US" dirty="0"/>
          </a:p>
          <a:p>
            <a:r>
              <a:rPr lang="en-US" dirty="0"/>
              <a:t>• Every point in the image domain corresponds to a line in the parameter</a:t>
            </a:r>
          </a:p>
          <a:p>
            <a:r>
              <a:rPr lang="en-US" dirty="0"/>
              <a:t>space (why ? Fix (</a:t>
            </a:r>
            <a:r>
              <a:rPr lang="en-US" dirty="0" err="1"/>
              <a:t>x,y</a:t>
            </a:r>
            <a:r>
              <a:rPr lang="en-US" dirty="0"/>
              <a:t>), (</a:t>
            </a:r>
            <a:r>
              <a:rPr lang="en-US" dirty="0" err="1"/>
              <a:t>m,n</a:t>
            </a:r>
            <a:r>
              <a:rPr lang="en-US" dirty="0"/>
              <a:t>) can change on the line . In other</a:t>
            </a:r>
          </a:p>
          <a:p>
            <a:r>
              <a:rPr lang="en-US" dirty="0"/>
              <a:t>words, for all the lines passing through (</a:t>
            </a:r>
            <a:r>
              <a:rPr lang="en-US" dirty="0" err="1"/>
              <a:t>x,y</a:t>
            </a:r>
            <a:r>
              <a:rPr lang="en-US" dirty="0"/>
              <a:t>) in the image space, their</a:t>
            </a:r>
          </a:p>
          <a:p>
            <a:r>
              <a:rPr lang="en-US" dirty="0"/>
              <a:t>parameters form a line in the parameter space)</a:t>
            </a:r>
          </a:p>
          <a:p>
            <a:r>
              <a:rPr lang="en-US" dirty="0"/>
              <a:t>• Points along a line in the space correspond to lines passing through the</a:t>
            </a:r>
          </a:p>
          <a:p>
            <a:r>
              <a:rPr lang="en-US" dirty="0"/>
              <a:t>same point in the parameter space (why 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741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833BA-FE9C-4849-B1DD-792FC6F09BFA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 </a:t>
            </a:r>
            <a:r>
              <a:rPr lang="en-US" dirty="0"/>
              <a:t>Points along a line in the space correspond to lines passing through </a:t>
            </a:r>
            <a:r>
              <a:rPr lang="en-US" dirty="0" smtClean="0"/>
              <a:t>the</a:t>
            </a:r>
            <a:r>
              <a:rPr lang="en-US" baseline="0" dirty="0" smtClean="0"/>
              <a:t> </a:t>
            </a:r>
            <a:r>
              <a:rPr lang="en-US" dirty="0" smtClean="0"/>
              <a:t>same </a:t>
            </a:r>
            <a:r>
              <a:rPr lang="en-US" dirty="0"/>
              <a:t>point in the parameter space (why 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149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833BA-FE9C-4849-B1DD-792FC6F09BFA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 </a:t>
            </a:r>
            <a:r>
              <a:rPr lang="en-US" dirty="0"/>
              <a:t>Points along a line in the space correspond to lines passing through </a:t>
            </a:r>
            <a:r>
              <a:rPr lang="en-US" dirty="0" smtClean="0"/>
              <a:t>the</a:t>
            </a:r>
            <a:r>
              <a:rPr lang="en-US" baseline="0" dirty="0" smtClean="0"/>
              <a:t> </a:t>
            </a:r>
            <a:r>
              <a:rPr lang="en-US" dirty="0" smtClean="0"/>
              <a:t>same </a:t>
            </a:r>
            <a:r>
              <a:rPr lang="en-US" dirty="0"/>
              <a:t>point in the parameter space (why 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48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00D6-A4AC-4148-A0EC-3F3D8DC05A04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60DC3-F8C4-9149-BB16-BBABF61EF7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00D6-A4AC-4148-A0EC-3F3D8DC05A04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60DC3-F8C4-9149-BB16-BBABF61EF7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00D6-A4AC-4148-A0EC-3F3D8DC05A04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60DC3-F8C4-9149-BB16-BBABF61EF7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00D6-A4AC-4148-A0EC-3F3D8DC05A04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60DC3-F8C4-9149-BB16-BBABF61EF7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00D6-A4AC-4148-A0EC-3F3D8DC05A04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60DC3-F8C4-9149-BB16-BBABF61EF7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00D6-A4AC-4148-A0EC-3F3D8DC05A04}" type="datetimeFigureOut">
              <a:rPr lang="en-US" smtClean="0"/>
              <a:t>3/17/18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60DC3-F8C4-9149-BB16-BBABF61EF7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00D6-A4AC-4148-A0EC-3F3D8DC05A04}" type="datetimeFigureOut">
              <a:rPr lang="en-US" smtClean="0"/>
              <a:t>3/17/18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60DC3-F8C4-9149-BB16-BBABF61EF7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00D6-A4AC-4148-A0EC-3F3D8DC05A04}" type="datetimeFigureOut">
              <a:rPr lang="en-US" smtClean="0"/>
              <a:t>3/17/18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60DC3-F8C4-9149-BB16-BBABF61EF7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00D6-A4AC-4148-A0EC-3F3D8DC05A04}" type="datetimeFigureOut">
              <a:rPr lang="en-US" smtClean="0"/>
              <a:t>3/17/18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60DC3-F8C4-9149-BB16-BBABF61EF7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00D6-A4AC-4148-A0EC-3F3D8DC05A04}" type="datetimeFigureOut">
              <a:rPr lang="en-US" smtClean="0"/>
              <a:t>3/17/18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60DC3-F8C4-9149-BB16-BBABF61EF7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00D6-A4AC-4148-A0EC-3F3D8DC05A04}" type="datetimeFigureOut">
              <a:rPr lang="en-US" smtClean="0"/>
              <a:t>3/17/18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60DC3-F8C4-9149-BB16-BBABF61EF7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C00D6-A4AC-4148-A0EC-3F3D8DC05A04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60DC3-F8C4-9149-BB16-BBABF61E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9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2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2.w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1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RANSAC continued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29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Homography</a:t>
            </a:r>
            <a:r>
              <a:rPr lang="en-US" dirty="0" smtClean="0"/>
              <a:t> fitting and incorrect correspondences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467893"/>
            <a:ext cx="7886700" cy="2709069"/>
          </a:xfrm>
        </p:spPr>
        <p:txBody>
          <a:bodyPr/>
          <a:lstStyle/>
          <a:p>
            <a:r>
              <a:rPr lang="en-US" dirty="0" smtClean="0"/>
              <a:t>Correspondences create matrix A</a:t>
            </a:r>
          </a:p>
          <a:p>
            <a:r>
              <a:rPr lang="en-US" dirty="0" smtClean="0"/>
              <a:t>What if many correspondences are actually incorrect?</a:t>
            </a:r>
          </a:p>
          <a:p>
            <a:r>
              <a:rPr lang="en-US" dirty="0" smtClean="0"/>
              <a:t>Even true H cannot satisfy constraint!</a:t>
            </a:r>
          </a:p>
          <a:p>
            <a:r>
              <a:rPr lang="en-US" i="1" dirty="0" smtClean="0"/>
              <a:t>Outliers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116" y="2223691"/>
            <a:ext cx="44577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5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Outliers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828800"/>
            <a:ext cx="8951496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8032596" y="1719147"/>
            <a:ext cx="501804" cy="501804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63500" sx="107000" sy="107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521498" y="4287645"/>
            <a:ext cx="501804" cy="501804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63500" sx="107000" sy="107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934200" y="1371600"/>
            <a:ext cx="1128132" cy="434898"/>
          </a:xfrm>
          <a:prstGeom prst="straightConnector1">
            <a:avLst/>
          </a:prstGeom>
          <a:noFill/>
          <a:ln w="57150">
            <a:solidFill>
              <a:srgbClr val="FF0000"/>
            </a:solidFill>
            <a:tailEnd type="triangle"/>
          </a:ln>
          <a:effectLst>
            <a:outerShdw blurRad="63500" sx="107000" sy="107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5870186" y="2435613"/>
            <a:ext cx="2910472" cy="782443"/>
          </a:xfrm>
          <a:prstGeom prst="straightConnector1">
            <a:avLst/>
          </a:prstGeom>
          <a:noFill/>
          <a:ln w="57150">
            <a:solidFill>
              <a:srgbClr val="FF0000"/>
            </a:solidFill>
            <a:tailEnd type="triangle"/>
          </a:ln>
          <a:effectLst>
            <a:outerShdw blurRad="63500" sx="101000" sy="101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TextBox 12"/>
          <p:cNvSpPr txBox="1"/>
          <p:nvPr/>
        </p:nvSpPr>
        <p:spPr>
          <a:xfrm>
            <a:off x="6324600" y="971490"/>
            <a:ext cx="994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outliers</a:t>
            </a:r>
            <a:endParaRPr lang="en-US" sz="2000" b="1" dirty="0"/>
          </a:p>
        </p:txBody>
      </p:sp>
      <p:sp>
        <p:nvSpPr>
          <p:cNvPr id="9" name="Oval 8"/>
          <p:cNvSpPr/>
          <p:nvPr/>
        </p:nvSpPr>
        <p:spPr>
          <a:xfrm>
            <a:off x="6096000" y="3124200"/>
            <a:ext cx="1219200" cy="2743200"/>
          </a:xfrm>
          <a:prstGeom prst="ellipse">
            <a:avLst/>
          </a:prstGeom>
          <a:noFill/>
          <a:ln w="57150">
            <a:solidFill>
              <a:srgbClr val="00FF00"/>
            </a:solidFill>
          </a:ln>
          <a:effectLst>
            <a:outerShdw blurRad="63500" sx="107000" sy="107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46260" y="5772090"/>
            <a:ext cx="830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inliers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8105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/>
      <p:bldP spid="9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general class of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/>
          <a:lstStyle/>
          <a:p>
            <a:r>
              <a:rPr lang="en-US" dirty="0" smtClean="0"/>
              <a:t>Need to “fit a model”, i.e., ”find parameters”</a:t>
            </a:r>
          </a:p>
          <a:p>
            <a:pPr lvl="1"/>
            <a:r>
              <a:rPr lang="en-US" dirty="0" smtClean="0"/>
              <a:t>e.g., H for </a:t>
            </a:r>
            <a:r>
              <a:rPr lang="en-US" dirty="0" err="1" smtClean="0"/>
              <a:t>homography</a:t>
            </a:r>
            <a:endParaRPr lang="en-US" dirty="0" smtClean="0"/>
          </a:p>
          <a:p>
            <a:r>
              <a:rPr lang="en-US" dirty="0" smtClean="0"/>
              <a:t>Have some data points to find parameters</a:t>
            </a:r>
          </a:p>
          <a:p>
            <a:pPr lvl="1"/>
            <a:r>
              <a:rPr lang="en-US" dirty="0" smtClean="0"/>
              <a:t>e.g. correspondences (</a:t>
            </a:r>
            <a:r>
              <a:rPr lang="en-US" dirty="0" err="1" smtClean="0"/>
              <a:t>xw</a:t>
            </a:r>
            <a:r>
              <a:rPr lang="en-US" dirty="0" smtClean="0"/>
              <a:t>, </a:t>
            </a:r>
            <a:r>
              <a:rPr lang="en-US" dirty="0" err="1" smtClean="0"/>
              <a:t>ximg</a:t>
            </a:r>
            <a:r>
              <a:rPr lang="en-US" dirty="0" smtClean="0"/>
              <a:t>)</a:t>
            </a:r>
          </a:p>
          <a:p>
            <a:r>
              <a:rPr lang="en-US" dirty="0" smtClean="0"/>
              <a:t>Need at least k data points to find parameters</a:t>
            </a:r>
          </a:p>
          <a:p>
            <a:pPr lvl="1"/>
            <a:r>
              <a:rPr lang="en-US" dirty="0" smtClean="0"/>
              <a:t>e.g., 4 correspondences for </a:t>
            </a:r>
            <a:r>
              <a:rPr lang="en-US" dirty="0" err="1" smtClean="0"/>
              <a:t>homography</a:t>
            </a:r>
            <a:endParaRPr lang="en-US" dirty="0" smtClean="0"/>
          </a:p>
          <a:p>
            <a:r>
              <a:rPr lang="en-US" dirty="0" smtClean="0"/>
              <a:t>Many data points might be completely incorrect, i.e., even correct model won’t fit them</a:t>
            </a:r>
          </a:p>
          <a:p>
            <a:pPr lvl="1"/>
            <a:r>
              <a:rPr lang="en-US" dirty="0" smtClean="0"/>
              <a:t>e.g., incorrect correspondences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030436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Need to “fit a model”, i.e., ”find parameters”</a:t>
            </a:r>
          </a:p>
          <a:p>
            <a:pPr lvl="1"/>
            <a:r>
              <a:rPr lang="en-US" dirty="0"/>
              <a:t>e.g., </a:t>
            </a:r>
            <a:r>
              <a:rPr lang="en-US" dirty="0" err="1" smtClean="0"/>
              <a:t>m,b</a:t>
            </a:r>
            <a:r>
              <a:rPr lang="en-US" dirty="0" smtClean="0"/>
              <a:t> for line fitting</a:t>
            </a:r>
            <a:endParaRPr lang="en-US" dirty="0"/>
          </a:p>
          <a:p>
            <a:r>
              <a:rPr lang="en-US" dirty="0"/>
              <a:t>Have some data points to find parameters</a:t>
            </a:r>
          </a:p>
          <a:p>
            <a:pPr lvl="1"/>
            <a:r>
              <a:rPr lang="en-US" dirty="0"/>
              <a:t>e.g. </a:t>
            </a:r>
            <a:r>
              <a:rPr lang="en-US" dirty="0" smtClean="0"/>
              <a:t>points </a:t>
            </a:r>
            <a:r>
              <a:rPr lang="en-US" dirty="0"/>
              <a:t>(</a:t>
            </a:r>
            <a:r>
              <a:rPr lang="en-US" dirty="0" smtClean="0"/>
              <a:t>x, y)</a:t>
            </a:r>
            <a:endParaRPr lang="en-US" dirty="0"/>
          </a:p>
          <a:p>
            <a:r>
              <a:rPr lang="en-US" dirty="0"/>
              <a:t>Need at least k data points to find parameters</a:t>
            </a:r>
          </a:p>
          <a:p>
            <a:pPr lvl="1"/>
            <a:r>
              <a:rPr lang="en-US" dirty="0"/>
              <a:t>e.g., </a:t>
            </a:r>
            <a:r>
              <a:rPr lang="en-US" dirty="0" smtClean="0"/>
              <a:t>2 points for line</a:t>
            </a:r>
            <a:endParaRPr lang="en-US" dirty="0"/>
          </a:p>
          <a:p>
            <a:r>
              <a:rPr lang="en-US" dirty="0"/>
              <a:t>Many data points might be completely incorrect, i.e., even correct model won’t fit </a:t>
            </a:r>
            <a:r>
              <a:rPr lang="en-US" dirty="0" smtClean="0"/>
              <a:t>them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2550" y="1992086"/>
            <a:ext cx="33528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 flipV="1">
            <a:off x="5162550" y="2754086"/>
            <a:ext cx="3352800" cy="1948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9812060">
            <a:off x="5744886" y="3052314"/>
            <a:ext cx="2188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y = </a:t>
            </a:r>
            <a:r>
              <a:rPr lang="en-US" sz="3600" dirty="0" smtClean="0">
                <a:solidFill>
                  <a:srgbClr val="FF0000"/>
                </a:solidFill>
              </a:rPr>
              <a:t>m</a:t>
            </a:r>
            <a:r>
              <a:rPr lang="en-US" sz="3600" dirty="0" smtClean="0"/>
              <a:t>x + </a:t>
            </a:r>
            <a:r>
              <a:rPr lang="en-US" sz="3600" dirty="0" smtClean="0">
                <a:solidFill>
                  <a:srgbClr val="FF0000"/>
                </a:solidFill>
              </a:rPr>
              <a:t>b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9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Robustness</a:t>
            </a:r>
            <a:endParaRPr lang="en-US" dirty="0"/>
          </a:p>
        </p:txBody>
      </p:sp>
      <p:pic>
        <p:nvPicPr>
          <p:cNvPr id="373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362200"/>
            <a:ext cx="33528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80853" y="5791200"/>
            <a:ext cx="375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Problem: Fit a line to these </a:t>
            </a:r>
            <a:r>
              <a:rPr lang="en-US" dirty="0" err="1" smtClean="0"/>
              <a:t>datapoints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362200"/>
            <a:ext cx="33528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4343400" y="3810000"/>
            <a:ext cx="457200" cy="53340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181600" y="3657600"/>
            <a:ext cx="3048000" cy="533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914853" y="5791200"/>
            <a:ext cx="1705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Least squares fit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86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3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model fitting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Correct data = “inliers”, incorrect data = “outliers”</a:t>
            </a:r>
          </a:p>
          <a:p>
            <a:r>
              <a:rPr lang="en-US" dirty="0" smtClean="0"/>
              <a:t>If we knew inliers, fitting model is easy</a:t>
            </a:r>
          </a:p>
          <a:p>
            <a:pPr lvl="1"/>
            <a:r>
              <a:rPr lang="en-US" dirty="0" smtClean="0"/>
              <a:t>e.g., for </a:t>
            </a:r>
            <a:r>
              <a:rPr lang="en-US" dirty="0" err="1" smtClean="0"/>
              <a:t>homography</a:t>
            </a:r>
            <a:r>
              <a:rPr lang="en-US" dirty="0" smtClean="0"/>
              <a:t>, set up matrix A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If we knew model, identifying inliers is easy</a:t>
            </a:r>
          </a:p>
          <a:p>
            <a:pPr lvl="1"/>
            <a:r>
              <a:rPr lang="en-US" dirty="0" smtClean="0"/>
              <a:t>Inliers agree with model, outliers disagree</a:t>
            </a:r>
          </a:p>
          <a:p>
            <a:pPr lvl="1"/>
            <a:endParaRPr lang="en-US" dirty="0"/>
          </a:p>
          <a:p>
            <a:r>
              <a:rPr lang="en-US" dirty="0" smtClean="0"/>
              <a:t>Chicken and egg problem!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231" y="3290094"/>
            <a:ext cx="44577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4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i="1" dirty="0" smtClean="0"/>
              <a:t>single model </a:t>
            </a:r>
            <a:r>
              <a:rPr lang="en-US" dirty="0" smtClean="0"/>
              <a:t>will satisfy all </a:t>
            </a:r>
            <a:r>
              <a:rPr lang="en-US" dirty="0" smtClean="0">
                <a:solidFill>
                  <a:srgbClr val="00B0F0"/>
                </a:solidFill>
              </a:rPr>
              <a:t>inliers</a:t>
            </a:r>
          </a:p>
          <a:p>
            <a:r>
              <a:rPr lang="en-US" dirty="0" smtClean="0"/>
              <a:t>No single model will satisfy all </a:t>
            </a:r>
            <a:r>
              <a:rPr lang="en-US" dirty="0" smtClean="0">
                <a:solidFill>
                  <a:srgbClr val="FF0000"/>
                </a:solidFill>
              </a:rPr>
              <a:t>outliers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Outliers</a:t>
            </a:r>
            <a:r>
              <a:rPr lang="en-US" dirty="0" smtClean="0"/>
              <a:t> will all </a:t>
            </a:r>
            <a:r>
              <a:rPr lang="en-US" i="1" dirty="0" smtClean="0"/>
              <a:t>disagree </a:t>
            </a:r>
            <a:r>
              <a:rPr lang="en-US" dirty="0" smtClean="0"/>
              <a:t>on model they like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 smtClean="0">
                <a:solidFill>
                  <a:srgbClr val="00B0F0"/>
                </a:solidFill>
              </a:rPr>
              <a:t>Happy families </a:t>
            </a:r>
            <a:r>
              <a:rPr lang="en-US" dirty="0" smtClean="0"/>
              <a:t>are all alike; every </a:t>
            </a:r>
            <a:r>
              <a:rPr lang="en-US" dirty="0" smtClean="0">
                <a:solidFill>
                  <a:srgbClr val="FF0000"/>
                </a:solidFill>
              </a:rPr>
              <a:t>unhappy family </a:t>
            </a:r>
            <a:r>
              <a:rPr lang="en-US" dirty="0" smtClean="0"/>
              <a:t>is unhappy in its own way.”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i="1" dirty="0" smtClean="0"/>
              <a:t>Leo Tolstoy, </a:t>
            </a:r>
            <a:r>
              <a:rPr lang="en-US" dirty="0" smtClean="0"/>
              <a:t>Ana Karenina</a:t>
            </a:r>
          </a:p>
        </p:txBody>
      </p:sp>
    </p:spTree>
    <p:extLst>
      <p:ext uri="{BB962C8B-B14F-4D97-AF65-F5344CB8AC3E}">
        <p14:creationId xmlns:p14="http://schemas.microsoft.com/office/powerpoint/2010/main" val="44034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model that agrees with most points</a:t>
            </a:r>
          </a:p>
          <a:p>
            <a:r>
              <a:rPr lang="en-US" dirty="0"/>
              <a:t>Given a hypothesized line</a:t>
            </a:r>
          </a:p>
          <a:p>
            <a:r>
              <a:rPr lang="en-US" dirty="0"/>
              <a:t>Count the number of points that “agree” with the line</a:t>
            </a:r>
          </a:p>
          <a:p>
            <a:pPr lvl="1"/>
            <a:r>
              <a:rPr lang="en-US" dirty="0"/>
              <a:t>“Agree” = within a small distance of the line</a:t>
            </a:r>
          </a:p>
          <a:p>
            <a:pPr lvl="1"/>
            <a:r>
              <a:rPr lang="en-US" dirty="0"/>
              <a:t>I.e., the </a:t>
            </a:r>
            <a:r>
              <a:rPr lang="en-US" b="1" dirty="0"/>
              <a:t>inliers </a:t>
            </a:r>
            <a:r>
              <a:rPr lang="en-US" dirty="0"/>
              <a:t>to that line</a:t>
            </a:r>
          </a:p>
          <a:p>
            <a:pPr lvl="1">
              <a:buNone/>
            </a:pPr>
            <a:endParaRPr lang="en-US" dirty="0"/>
          </a:p>
          <a:p>
            <a:r>
              <a:rPr lang="en-US" dirty="0"/>
              <a:t>For all possible lines, select the one with the largest number of inliers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0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Counting inliers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38400" y="1676400"/>
            <a:ext cx="4267200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4290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814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24200" y="4572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528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48000" y="4800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95600" y="4953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754086" y="5181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67000" y="5410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895600" y="5105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429000" y="4114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733800" y="3886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862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8862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038600" y="3276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343400" y="3124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495800" y="2895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419600" y="2667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724400" y="2514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876800" y="2198914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105400" y="1981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486400" y="3810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800600" y="4191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267200" y="4419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800600" y="4876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876800" y="3657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257800" y="3429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105400" y="3048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648200" y="3352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2672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7244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181600" y="4572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6388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0960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0198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6388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7912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324600" y="4800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8100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4290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124200" y="2971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3528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505200" y="2514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038600" y="2286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667000" y="2895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9718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124200" y="2286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5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Counting inliers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38400" y="1676400"/>
            <a:ext cx="4267200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4290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814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24200" y="4572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528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48000" y="4800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95600" y="4953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754086" y="5181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67000" y="5410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895600" y="5105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429000" y="4114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733800" y="3886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862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1981200" y="2057400"/>
            <a:ext cx="4953000" cy="3048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8862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038600" y="3276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343400" y="3124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495800" y="2895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419600" y="2667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724400" y="2514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876800" y="2198914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105400" y="1981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486400" y="3810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800600" y="4191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267200" y="4419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800600" y="4876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876800" y="3657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257800" y="3429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105400" y="3048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648200" y="3352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2672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7244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181600" y="4572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6388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0960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0198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6388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7912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324600" y="4800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8100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4290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124200" y="2971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3528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505200" y="2514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038600" y="2286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667000" y="2895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9718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124200" y="2286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3796694" y="6019800"/>
            <a:ext cx="1461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Inliers: 3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802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47" grpId="0" animBg="1"/>
      <p:bldP spid="47" grpId="1" animBg="1"/>
      <p:bldP spid="55" grpId="0" animBg="1"/>
      <p:bldP spid="55" grpId="1" animBg="1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367" y="1908808"/>
            <a:ext cx="4011803" cy="3101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Homography</a:t>
            </a:r>
            <a:r>
              <a:rPr lang="en-US" dirty="0" smtClean="0"/>
              <a:t> estimation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30" y="1908809"/>
            <a:ext cx="2992120" cy="3100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val 8"/>
          <p:cNvSpPr/>
          <p:nvPr/>
        </p:nvSpPr>
        <p:spPr>
          <a:xfrm>
            <a:off x="2358966" y="3110360"/>
            <a:ext cx="212041" cy="214729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600324" y="3217724"/>
            <a:ext cx="599704" cy="584775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</a:rPr>
              <a:t>x</a:t>
            </a:r>
            <a:r>
              <a:rPr lang="en-US" sz="3200" baseline="-25000" dirty="0" err="1" smtClean="0">
                <a:solidFill>
                  <a:srgbClr val="C00000"/>
                </a:solidFill>
              </a:rPr>
              <a:t>w</a:t>
            </a:r>
            <a:endParaRPr lang="en-US" sz="3200" baseline="-25000" dirty="0">
              <a:solidFill>
                <a:srgbClr val="C00000"/>
              </a:solidFill>
            </a:endParaRPr>
          </a:p>
        </p:txBody>
      </p:sp>
      <p:sp>
        <p:nvSpPr>
          <p:cNvPr id="23" name="Curved Down Arrow 22"/>
          <p:cNvSpPr/>
          <p:nvPr/>
        </p:nvSpPr>
        <p:spPr>
          <a:xfrm>
            <a:off x="2571007" y="2090057"/>
            <a:ext cx="2752107" cy="865414"/>
          </a:xfrm>
          <a:prstGeom prst="curved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96543" y="2955471"/>
            <a:ext cx="354543" cy="5847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?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028" y="5408610"/>
            <a:ext cx="24892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9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Counting inliers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38400" y="1676400"/>
            <a:ext cx="4267200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rot="5400000" flipH="1" flipV="1">
            <a:off x="1469922" y="2140974"/>
            <a:ext cx="4756356" cy="327660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4290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814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24200" y="4572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528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48000" y="4800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95600" y="4953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754086" y="5181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67000" y="5410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895600" y="5105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429000" y="4114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733800" y="3886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862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8862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038600" y="3276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343400" y="3124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495800" y="2895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419600" y="2667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724400" y="2514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876800" y="2198914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105400" y="1981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2578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800600" y="4191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6482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953000" y="3886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876800" y="3657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257800" y="3429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105400" y="3048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648200" y="3352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2672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7244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181600" y="4572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6388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0960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0198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6388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7912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324600" y="4800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8100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581400" y="3048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124200" y="2971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3528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505200" y="2514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048000" y="2438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667000" y="2895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9718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124200" y="2286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796694" y="6019800"/>
            <a:ext cx="1643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Inliers: 20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632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6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find the best line?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Unlike least-squares, no simple closed-form solution </a:t>
            </a:r>
          </a:p>
          <a:p>
            <a:endParaRPr lang="en-US" dirty="0" smtClean="0"/>
          </a:p>
          <a:p>
            <a:r>
              <a:rPr lang="en-US" dirty="0" smtClean="0"/>
              <a:t>Hypothesize-and-test</a:t>
            </a:r>
          </a:p>
          <a:p>
            <a:pPr lvl="1"/>
            <a:r>
              <a:rPr lang="en-US" dirty="0" smtClean="0"/>
              <a:t>Try out many lines, keep the best one</a:t>
            </a:r>
          </a:p>
          <a:p>
            <a:pPr lvl="1"/>
            <a:r>
              <a:rPr lang="en-US" dirty="0" smtClean="0"/>
              <a:t>Which lines?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2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1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2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3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4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5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6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7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8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9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0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1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2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3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4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5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6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7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9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0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2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3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4" name="Oval 26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7" name="Oval 29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21" name="Rectangle 33"/>
          <p:cNvSpPr>
            <a:spLocks noChangeArrowheads="1"/>
          </p:cNvSpPr>
          <p:nvPr/>
        </p:nvSpPr>
        <p:spPr bwMode="auto">
          <a:xfrm>
            <a:off x="76200" y="152400"/>
            <a:ext cx="5685421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RANSAC (Random Sample Consensus)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0328" name="Text Box 40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40333" name="Rectangle 45"/>
          <p:cNvSpPr>
            <a:spLocks noChangeArrowheads="1"/>
          </p:cNvSpPr>
          <p:nvPr/>
        </p:nvSpPr>
        <p:spPr bwMode="auto">
          <a:xfrm>
            <a:off x="152400" y="4537494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for model parameters using samples 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98247" y="6550223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Illustration by Savarese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4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Line fitting example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0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3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4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5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6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7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8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9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0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1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2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3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4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5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6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7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8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9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1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2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4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5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6" name="Oval 26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9" name="Oval 29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13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8514" name="Line 34"/>
          <p:cNvSpPr>
            <a:spLocks noChangeShapeType="1"/>
          </p:cNvSpPr>
          <p:nvPr/>
        </p:nvSpPr>
        <p:spPr bwMode="auto">
          <a:xfrm>
            <a:off x="3657600" y="99060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Text Box 40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5" name="Rectangle 45"/>
          <p:cNvSpPr>
            <a:spLocks noChangeArrowheads="1"/>
          </p:cNvSpPr>
          <p:nvPr/>
        </p:nvSpPr>
        <p:spPr bwMode="auto">
          <a:xfrm>
            <a:off x="152400" y="4849482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for model parameters using samples 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4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Line fitting example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1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2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3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4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5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6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7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8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9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0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1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2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3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4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5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6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7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8" name="Oval 20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9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0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1" name="Oval 23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2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3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4" name="Oval 26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5" name="Oval 27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6" name="Oval 28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7" name="Oval 29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8" name="Line 30"/>
          <p:cNvSpPr>
            <a:spLocks noChangeShapeType="1"/>
          </p:cNvSpPr>
          <p:nvPr/>
        </p:nvSpPr>
        <p:spPr bwMode="auto">
          <a:xfrm flipH="1">
            <a:off x="7315200" y="312420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50559" name="Object 31"/>
          <p:cNvGraphicFramePr>
            <a:graphicFrameLocks noChangeAspect="1"/>
          </p:cNvGraphicFramePr>
          <p:nvPr/>
        </p:nvGraphicFramePr>
        <p:xfrm>
          <a:off x="7848600" y="2819400"/>
          <a:ext cx="328613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2819400"/>
                        <a:ext cx="328613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60" name="Line 32"/>
          <p:cNvSpPr>
            <a:spLocks noChangeShapeType="1"/>
          </p:cNvSpPr>
          <p:nvPr/>
        </p:nvSpPr>
        <p:spPr bwMode="auto">
          <a:xfrm flipH="1">
            <a:off x="7620000" y="266700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1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50562" name="Line 34"/>
          <p:cNvSpPr>
            <a:spLocks noChangeShapeType="1"/>
          </p:cNvSpPr>
          <p:nvPr/>
        </p:nvSpPr>
        <p:spPr bwMode="auto">
          <a:xfrm>
            <a:off x="3657600" y="99060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4" name="Line 36"/>
          <p:cNvSpPr>
            <a:spLocks noChangeShapeType="1"/>
          </p:cNvSpPr>
          <p:nvPr/>
        </p:nvSpPr>
        <p:spPr bwMode="auto">
          <a:xfrm>
            <a:off x="3962400" y="53340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5" name="Line 37"/>
          <p:cNvSpPr>
            <a:spLocks noChangeShapeType="1"/>
          </p:cNvSpPr>
          <p:nvPr/>
        </p:nvSpPr>
        <p:spPr bwMode="auto">
          <a:xfrm>
            <a:off x="3429000" y="144780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6" name="Text Box 38"/>
          <p:cNvSpPr txBox="1">
            <a:spLocks noChangeArrowheads="1"/>
          </p:cNvSpPr>
          <p:nvPr/>
        </p:nvSpPr>
        <p:spPr bwMode="auto">
          <a:xfrm>
            <a:off x="457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150567" name="Object 39"/>
          <p:cNvGraphicFramePr>
            <a:graphicFrameLocks noChangeAspect="1"/>
          </p:cNvGraphicFramePr>
          <p:nvPr/>
        </p:nvGraphicFramePr>
        <p:xfrm>
          <a:off x="1066800" y="3200400"/>
          <a:ext cx="111125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6" imgW="457200" imgH="215640" progId="Equation.3">
                  <p:embed/>
                </p:oleObj>
              </mc:Choice>
              <mc:Fallback>
                <p:oleObj name="Equation" r:id="rId6" imgW="4572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200400"/>
                        <a:ext cx="1111250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40"/>
          <p:cNvSpPr txBox="1">
            <a:spLocks noChangeArrowheads="1"/>
          </p:cNvSpPr>
          <p:nvPr/>
        </p:nvSpPr>
        <p:spPr bwMode="auto">
          <a:xfrm>
            <a:off x="457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152400" y="5188788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for model parameters using samples 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4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Line fitting example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9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Oval 2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39" name="Oval 3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0" name="Oval 4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1" name="Oval 5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2" name="Oval 6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3" name="Oval 7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4" name="Oval 8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5" name="Oval 9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6" name="Oval 10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7" name="Oval 11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8" name="Oval 12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9" name="Oval 13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0" name="Oval 14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1" name="Oval 15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2" name="Oval 16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3" name="Oval 17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4" name="Oval 18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5" name="Oval 19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6" name="Oval 20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7" name="Oval 21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8" name="Oval 22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9" name="Oval 23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0" name="Oval 24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1" name="Oval 25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2" name="Oval 26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3" name="Oval 27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4" name="Oval 28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5" name="Oval 29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6" name="Oval 30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7" name="Oval 31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8" name="Oval 32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9" name="Oval 33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0" name="Oval 34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1" name="Oval 3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2" name="Line 36"/>
          <p:cNvSpPr>
            <a:spLocks noChangeShapeType="1"/>
          </p:cNvSpPr>
          <p:nvPr/>
        </p:nvSpPr>
        <p:spPr bwMode="auto">
          <a:xfrm>
            <a:off x="2971800" y="29718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42373" name="Object 37"/>
          <p:cNvGraphicFramePr>
            <a:graphicFrameLocks noChangeAspect="1"/>
          </p:cNvGraphicFramePr>
          <p:nvPr/>
        </p:nvGraphicFramePr>
        <p:xfrm>
          <a:off x="2819400" y="3316288"/>
          <a:ext cx="32861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316288"/>
                        <a:ext cx="328613" cy="41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74" name="Line 38"/>
          <p:cNvSpPr>
            <a:spLocks noChangeShapeType="1"/>
          </p:cNvSpPr>
          <p:nvPr/>
        </p:nvSpPr>
        <p:spPr bwMode="auto">
          <a:xfrm>
            <a:off x="3505200" y="35814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5" name="Rectangle 39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2377" name="Line 41"/>
          <p:cNvSpPr>
            <a:spLocks noChangeShapeType="1"/>
          </p:cNvSpPr>
          <p:nvPr/>
        </p:nvSpPr>
        <p:spPr bwMode="auto">
          <a:xfrm flipV="1">
            <a:off x="3200400" y="304800"/>
            <a:ext cx="3810000" cy="3581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80" name="Text Box 44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48" name="Object 39"/>
          <p:cNvGraphicFramePr>
            <a:graphicFrameLocks noChangeAspect="1"/>
          </p:cNvGraphicFramePr>
          <p:nvPr/>
        </p:nvGraphicFramePr>
        <p:xfrm>
          <a:off x="7161213" y="3657600"/>
          <a:ext cx="12668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6" imgW="520560" imgH="215640" progId="Equation.3">
                  <p:embed/>
                </p:oleObj>
              </mc:Choice>
              <mc:Fallback>
                <p:oleObj name="Equation" r:id="rId6" imgW="5205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1213" y="3657600"/>
                        <a:ext cx="1266825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52400" y="5749506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for model parameters using samples 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73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58" grpId="0" animBg="1"/>
      <p:bldP spid="142359" grpId="0" animBg="1"/>
      <p:bldP spid="142360" grpId="0" animBg="1"/>
      <p:bldP spid="142361" grpId="0" animBg="1"/>
      <p:bldP spid="142362" grpId="0" animBg="1"/>
      <p:bldP spid="142363" grpId="0" animBg="1"/>
      <p:bldP spid="142364" grpId="0" animBg="1"/>
      <p:bldP spid="142365" grpId="0" animBg="1"/>
      <p:bldP spid="142366" grpId="0" animBg="1"/>
      <p:bldP spid="142367" grpId="0" animBg="1"/>
      <p:bldP spid="142368" grpId="0" animBg="1"/>
      <p:bldP spid="142369" grpId="0" animBg="1"/>
      <p:bldP spid="142370" grpId="0" animBg="1"/>
      <p:bldP spid="142371" grpId="0" animBg="1"/>
      <p:bldP spid="142372" grpId="0" animBg="1"/>
      <p:bldP spid="142374" grpId="0" animBg="1"/>
      <p:bldP spid="14237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RANSAC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r>
              <a:rPr lang="en-US" dirty="0" smtClean="0"/>
              <a:t>Idea:</a:t>
            </a:r>
          </a:p>
          <a:p>
            <a:pPr lvl="1"/>
            <a:r>
              <a:rPr lang="en-US" dirty="0" smtClean="0"/>
              <a:t>All the inliers will agree with each other on the translation vector; the (hopefully small) number of outliers will (hopefully) disagree with each other</a:t>
            </a:r>
          </a:p>
          <a:p>
            <a:pPr lvl="2"/>
            <a:r>
              <a:rPr lang="en-US" dirty="0" smtClean="0"/>
              <a:t>RANSAC only has guarantees if there are &lt; 50% outliers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“All good matches are alike; every bad match is bad in its own way.”</a:t>
            </a:r>
          </a:p>
          <a:p>
            <a:pPr lvl="1">
              <a:buNone/>
            </a:pPr>
            <a:r>
              <a:rPr lang="en-US" dirty="0" smtClean="0"/>
              <a:t>				</a:t>
            </a:r>
            <a:r>
              <a:rPr lang="en-US" sz="2000" dirty="0" smtClean="0"/>
              <a:t>– Tolstoy via Alyosha Efros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944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RANSAC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Inlier</a:t>
            </a:r>
            <a:r>
              <a:rPr lang="en-US" b="1" dirty="0" smtClean="0"/>
              <a:t> threshold </a:t>
            </a:r>
            <a:r>
              <a:rPr lang="en-US" dirty="0" smtClean="0"/>
              <a:t>related to the amount of noise we expect in inliers</a:t>
            </a:r>
          </a:p>
          <a:p>
            <a:pPr lvl="1"/>
            <a:r>
              <a:rPr lang="en-US" dirty="0" smtClean="0"/>
              <a:t>Often model noise as Gaussian with some standard deviation (e.g., 3 pixels)</a:t>
            </a:r>
          </a:p>
          <a:p>
            <a:r>
              <a:rPr lang="en-US" b="1" dirty="0" smtClean="0"/>
              <a:t>Number of rounds </a:t>
            </a:r>
            <a:r>
              <a:rPr lang="en-US" dirty="0" smtClean="0"/>
              <a:t>related to the percentage of outliers we expect, and the probability of success we’d like to guarantee</a:t>
            </a:r>
          </a:p>
          <a:p>
            <a:pPr lvl="1"/>
            <a:r>
              <a:rPr lang="en-US" dirty="0" smtClean="0"/>
              <a:t>Suppose there are 20% outliers, and we want to find the correct answer with 99% probability </a:t>
            </a:r>
          </a:p>
          <a:p>
            <a:pPr lvl="1"/>
            <a:r>
              <a:rPr lang="en-US" dirty="0" smtClean="0"/>
              <a:t>How many rounds do we need?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83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rounds?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we have to choose </a:t>
            </a:r>
            <a:r>
              <a:rPr lang="en-US" i="1" dirty="0" smtClean="0"/>
              <a:t>k</a:t>
            </a:r>
            <a:r>
              <a:rPr lang="en-US" dirty="0" smtClean="0"/>
              <a:t> samples each time</a:t>
            </a:r>
          </a:p>
          <a:p>
            <a:pPr lvl="1"/>
            <a:r>
              <a:rPr lang="en-US" dirty="0" smtClean="0"/>
              <a:t>with an inlier ratio p</a:t>
            </a:r>
            <a:endParaRPr lang="en-US" i="1" dirty="0" smtClean="0"/>
          </a:p>
          <a:p>
            <a:pPr lvl="1"/>
            <a:r>
              <a:rPr lang="en-US" dirty="0" smtClean="0"/>
              <a:t>and we want the right answer with probability </a:t>
            </a:r>
            <a:r>
              <a:rPr lang="en-US" i="1" dirty="0" smtClean="0"/>
              <a:t>P</a:t>
            </a:r>
            <a:endParaRPr lang="en-US" dirty="0"/>
          </a:p>
        </p:txBody>
      </p:sp>
      <p:graphicFrame>
        <p:nvGraphicFramePr>
          <p:cNvPr id="4" name="Group 6"/>
          <p:cNvGraphicFramePr>
            <a:graphicFrameLocks noGrp="1"/>
          </p:cNvGraphicFramePr>
          <p:nvPr>
            <p:extLst/>
          </p:nvPr>
        </p:nvGraphicFramePr>
        <p:xfrm>
          <a:off x="457200" y="3810000"/>
          <a:ext cx="4800600" cy="2194560"/>
        </p:xfrm>
        <a:graphic>
          <a:graphicData uri="http://schemas.openxmlformats.org/drawingml/2006/table">
            <a:tbl>
              <a:tblPr/>
              <a:tblGrid>
                <a:gridCol w="600075"/>
                <a:gridCol w="600075"/>
                <a:gridCol w="600075"/>
                <a:gridCol w="625475"/>
                <a:gridCol w="574675"/>
                <a:gridCol w="600075"/>
                <a:gridCol w="600075"/>
                <a:gridCol w="600075"/>
              </a:tblGrid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proportion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of inliers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588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1177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 Box 95"/>
          <p:cNvSpPr txBox="1">
            <a:spLocks noChangeArrowheads="1"/>
          </p:cNvSpPr>
          <p:nvPr/>
        </p:nvSpPr>
        <p:spPr bwMode="auto">
          <a:xfrm>
            <a:off x="7256463" y="6477000"/>
            <a:ext cx="1811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/>
              <a:t>Source: M. Pollefeys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2200" y="6019800"/>
            <a:ext cx="98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 </a:t>
            </a:r>
            <a:r>
              <a:rPr lang="en-US" dirty="0" smtClean="0"/>
              <a:t>= 0.99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8338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25 at 10.18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5800"/>
            <a:ext cx="8839200" cy="3041115"/>
          </a:xfrm>
          <a:prstGeom prst="rect">
            <a:avLst/>
          </a:prstGeom>
        </p:spPr>
      </p:pic>
      <p:graphicFrame>
        <p:nvGraphicFramePr>
          <p:cNvPr id="6" name="Group 6"/>
          <p:cNvGraphicFramePr>
            <a:graphicFrameLocks noGrp="1"/>
          </p:cNvGraphicFramePr>
          <p:nvPr>
            <p:extLst/>
          </p:nvPr>
        </p:nvGraphicFramePr>
        <p:xfrm>
          <a:off x="1828800" y="4114800"/>
          <a:ext cx="4800600" cy="2194560"/>
        </p:xfrm>
        <a:graphic>
          <a:graphicData uri="http://schemas.openxmlformats.org/drawingml/2006/table">
            <a:tbl>
              <a:tblPr/>
              <a:tblGrid>
                <a:gridCol w="600075"/>
                <a:gridCol w="600075"/>
                <a:gridCol w="600075"/>
                <a:gridCol w="625475"/>
                <a:gridCol w="574675"/>
                <a:gridCol w="600075"/>
                <a:gridCol w="600075"/>
                <a:gridCol w="600075"/>
              </a:tblGrid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proportion of inliers 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588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1177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33800" y="6324600"/>
            <a:ext cx="98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 </a:t>
            </a:r>
            <a:r>
              <a:rPr lang="en-US" dirty="0" smtClean="0"/>
              <a:t>= 0.99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0609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367" y="1908808"/>
            <a:ext cx="4011803" cy="3101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Homography</a:t>
            </a:r>
            <a:r>
              <a:rPr lang="en-US" dirty="0" smtClean="0"/>
              <a:t> estimation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30" y="1908809"/>
            <a:ext cx="2992120" cy="3100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val 8"/>
          <p:cNvSpPr/>
          <p:nvPr/>
        </p:nvSpPr>
        <p:spPr>
          <a:xfrm>
            <a:off x="6035241" y="3076177"/>
            <a:ext cx="212041" cy="214729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276599" y="3183541"/>
            <a:ext cx="824956" cy="584775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C00000"/>
                </a:solidFill>
              </a:rPr>
              <a:t>x</a:t>
            </a:r>
            <a:r>
              <a:rPr lang="en-US" sz="3200" baseline="-25000" smtClean="0">
                <a:solidFill>
                  <a:srgbClr val="C00000"/>
                </a:solidFill>
              </a:rPr>
              <a:t>img</a:t>
            </a:r>
            <a:endParaRPr lang="en-US" sz="3200" baseline="-25000" dirty="0">
              <a:solidFill>
                <a:srgbClr val="C00000"/>
              </a:solidFill>
            </a:endParaRPr>
          </a:p>
        </p:txBody>
      </p:sp>
      <p:sp>
        <p:nvSpPr>
          <p:cNvPr id="23" name="Curved Down Arrow 22"/>
          <p:cNvSpPr/>
          <p:nvPr/>
        </p:nvSpPr>
        <p:spPr>
          <a:xfrm flipH="1">
            <a:off x="2708100" y="2088492"/>
            <a:ext cx="3192236" cy="865414"/>
          </a:xfrm>
          <a:prstGeom prst="curved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39437" y="2953906"/>
            <a:ext cx="354543" cy="5847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?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980" y="5257505"/>
            <a:ext cx="29845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4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23" grpId="0" animBg="1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pros and cons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Simple and general</a:t>
            </a:r>
          </a:p>
          <a:p>
            <a:pPr lvl="1"/>
            <a:r>
              <a:rPr lang="en-US" dirty="0" smtClean="0"/>
              <a:t>Applicable to many different problems</a:t>
            </a:r>
          </a:p>
          <a:p>
            <a:pPr lvl="1"/>
            <a:r>
              <a:rPr lang="en-US" dirty="0" smtClean="0"/>
              <a:t>Often works well in practice</a:t>
            </a:r>
          </a:p>
          <a:p>
            <a:pPr>
              <a:buFontTx/>
              <a:buChar char="•"/>
            </a:pPr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Parameters to tune</a:t>
            </a:r>
          </a:p>
          <a:p>
            <a:pPr lvl="1"/>
            <a:r>
              <a:rPr lang="en-US" dirty="0" smtClean="0"/>
              <a:t>Sometimes too many iterations are required</a:t>
            </a:r>
          </a:p>
          <a:p>
            <a:pPr lvl="1"/>
            <a:r>
              <a:rPr lang="en-US" dirty="0" smtClean="0"/>
              <a:t>Can fail for extremely low inlier ratios</a:t>
            </a:r>
          </a:p>
        </p:txBody>
      </p:sp>
    </p:spTree>
    <p:extLst>
      <p:ext uri="{BB962C8B-B14F-4D97-AF65-F5344CB8AC3E}">
        <p14:creationId xmlns:p14="http://schemas.microsoft.com/office/powerpoint/2010/main" val="169049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9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9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91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129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RANSAC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example of a “voting”-based fitting scheme</a:t>
            </a:r>
          </a:p>
          <a:p>
            <a:r>
              <a:rPr lang="en-US" dirty="0" smtClean="0"/>
              <a:t>Each hypothesis gets voted on by each data point, best hypothesis wins</a:t>
            </a:r>
          </a:p>
          <a:p>
            <a:endParaRPr lang="en-US" dirty="0" smtClean="0"/>
          </a:p>
          <a:p>
            <a:r>
              <a:rPr lang="en-US" dirty="0" smtClean="0"/>
              <a:t>There are many other types of voting schemes</a:t>
            </a:r>
          </a:p>
          <a:p>
            <a:pPr lvl="1"/>
            <a:r>
              <a:rPr lang="en-US" dirty="0" smtClean="0"/>
              <a:t>E.g., Hough transforms…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06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Hough transform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690461"/>
          </a:xfrm>
        </p:spPr>
        <p:txBody>
          <a:bodyPr/>
          <a:lstStyle/>
          <a:p>
            <a:r>
              <a:rPr lang="en-US" dirty="0" smtClean="0"/>
              <a:t>What possible lines can this point lie on?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m,b</a:t>
            </a:r>
            <a:r>
              <a:rPr lang="en-US" dirty="0" smtClean="0"/>
              <a:t>) must satisfy: y =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x +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</a:p>
          <a:p>
            <a:pPr lvl="1"/>
            <a:r>
              <a:rPr lang="en-US" dirty="0" smtClean="0"/>
              <a:t>This is the equation of a line in m and b</a:t>
            </a:r>
            <a:endParaRPr lang="en-US" dirty="0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 flipV="1">
            <a:off x="914853" y="3679373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914853" y="5889173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124653" y="5965373"/>
            <a:ext cx="322263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35428" y="3831773"/>
            <a:ext cx="32702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8" name="Oval 18"/>
          <p:cNvSpPr>
            <a:spLocks noChangeArrowheads="1"/>
          </p:cNvSpPr>
          <p:nvPr/>
        </p:nvSpPr>
        <p:spPr bwMode="auto">
          <a:xfrm>
            <a:off x="1349828" y="4365173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4975225" y="3842661"/>
            <a:ext cx="16764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V="1">
            <a:off x="4692650" y="3690261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4692650" y="5900061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7126288" y="5900061"/>
            <a:ext cx="36353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b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152900" y="3842661"/>
            <a:ext cx="4508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70656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1698625" y="35052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 flipV="1">
            <a:off x="1546225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1546225" y="53340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756025" y="5410200"/>
            <a:ext cx="322263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066800" y="3276600"/>
            <a:ext cx="32702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V="1">
            <a:off x="4975225" y="3276600"/>
            <a:ext cx="16764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V="1">
            <a:off x="4670425" y="3505200"/>
            <a:ext cx="28956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4670425" y="3810000"/>
            <a:ext cx="28956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 flipV="1">
            <a:off x="4692650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4692650" y="53340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7126288" y="5334000"/>
            <a:ext cx="36353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b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4152900" y="3276600"/>
            <a:ext cx="4508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m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3516643" y="6248400"/>
            <a:ext cx="1704313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y = m x + b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304800" y="228600"/>
            <a:ext cx="7848600" cy="64633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 smtClean="0">
                <a:solidFill>
                  <a:srgbClr val="000000"/>
                </a:solidFill>
                <a:latin typeface="Futura Bk BT" pitchFamily="34" charset="0"/>
              </a:rPr>
              <a:t>Hough transform</a:t>
            </a:r>
          </a:p>
        </p:txBody>
      </p:sp>
      <p:sp>
        <p:nvSpPr>
          <p:cNvPr id="20496" name="Oval 16"/>
          <p:cNvSpPr>
            <a:spLocks noChangeArrowheads="1"/>
          </p:cNvSpPr>
          <p:nvPr/>
        </p:nvSpPr>
        <p:spPr bwMode="auto">
          <a:xfrm>
            <a:off x="5791200" y="4114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7" name="Oval 17"/>
          <p:cNvSpPr>
            <a:spLocks noChangeArrowheads="1"/>
          </p:cNvSpPr>
          <p:nvPr/>
        </p:nvSpPr>
        <p:spPr bwMode="auto">
          <a:xfrm>
            <a:off x="2514600" y="43434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8" name="Oval 18"/>
          <p:cNvSpPr>
            <a:spLocks noChangeArrowheads="1"/>
          </p:cNvSpPr>
          <p:nvPr/>
        </p:nvSpPr>
        <p:spPr bwMode="auto">
          <a:xfrm>
            <a:off x="1981200" y="38100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9" name="Oval 19"/>
          <p:cNvSpPr>
            <a:spLocks noChangeArrowheads="1"/>
          </p:cNvSpPr>
          <p:nvPr/>
        </p:nvSpPr>
        <p:spPr bwMode="auto">
          <a:xfrm>
            <a:off x="2263775" y="41148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381000" y="1828800"/>
            <a:ext cx="7696200" cy="83099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Given a set of points, find the curve or line that explains the data points best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81000" y="1128713"/>
            <a:ext cx="71278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40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P.V.C. Hough, </a:t>
            </a:r>
            <a:r>
              <a:rPr lang="en-US" sz="1400" i="1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Machine Analysis of Bubble Chamber Pictures,</a:t>
            </a:r>
            <a:r>
              <a:rPr lang="en-US" sz="140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 Proc. Int. Conf. High Energy Accelerators and Instrumentation, 1959 </a:t>
            </a:r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5241925" y="5676900"/>
            <a:ext cx="1555750" cy="366713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Futura Bk BT" pitchFamily="34" charset="0"/>
              </a:rPr>
              <a:t>Hough space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27101" y="655022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Slide from S. Savarese</a:t>
            </a:r>
            <a:endParaRPr lang="en-US" sz="1400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08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7" grpId="0" animBg="1"/>
      <p:bldP spid="20488" grpId="0" animBg="1"/>
      <p:bldP spid="20489" grpId="0" animBg="1"/>
      <p:bldP spid="20496" grpId="0" animBg="1"/>
      <p:bldP spid="20497" grpId="0" animBg="1"/>
      <p:bldP spid="20498" grpId="0" animBg="1"/>
      <p:bldP spid="2049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Hough Transform: Outline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Create a grid of parameter values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Each point votes for a set of parameters, incrementing those values in grid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Find maximum or local maxima in grid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407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2"/>
          <p:cNvSpPr>
            <a:spLocks noChangeShapeType="1"/>
          </p:cNvSpPr>
          <p:nvPr/>
        </p:nvSpPr>
        <p:spPr bwMode="auto">
          <a:xfrm flipV="1">
            <a:off x="1546225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1546225" y="33528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756025" y="3429000"/>
            <a:ext cx="322263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066800" y="1295400"/>
            <a:ext cx="32702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3146425" y="2971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994025" y="28194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2765425" y="2590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2536825" y="23622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2384425" y="2209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2003425" y="1828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1851025" y="16764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1698625" y="15240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V="1">
            <a:off x="4975225" y="1295400"/>
            <a:ext cx="1676400" cy="1981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H="1" flipV="1">
            <a:off x="5203825" y="1295400"/>
            <a:ext cx="1600200" cy="1981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4746625" y="1219200"/>
            <a:ext cx="2438400" cy="18288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H="1" flipV="1">
            <a:off x="4975225" y="1295400"/>
            <a:ext cx="2133600" cy="1981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V="1">
            <a:off x="4670425" y="1905000"/>
            <a:ext cx="2895600" cy="5334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V="1">
            <a:off x="4670425" y="1524000"/>
            <a:ext cx="2895600" cy="11430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>
            <a:off x="4670425" y="1828800"/>
            <a:ext cx="2895600" cy="838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 flipV="1">
            <a:off x="4692650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>
            <a:off x="4692650" y="33528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7126288" y="3352800"/>
            <a:ext cx="36353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b</a:t>
            </a: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4152900" y="1295400"/>
            <a:ext cx="4508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m</a:t>
            </a:r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>
            <a:off x="4670425" y="16002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4670425" y="2057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5" name="Line 27"/>
          <p:cNvSpPr>
            <a:spLocks noChangeShapeType="1"/>
          </p:cNvSpPr>
          <p:nvPr/>
        </p:nvSpPr>
        <p:spPr bwMode="auto">
          <a:xfrm>
            <a:off x="4670425" y="2438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6" name="Line 28"/>
          <p:cNvSpPr>
            <a:spLocks noChangeShapeType="1"/>
          </p:cNvSpPr>
          <p:nvPr/>
        </p:nvSpPr>
        <p:spPr bwMode="auto">
          <a:xfrm>
            <a:off x="4670425" y="28956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7" name="Line 29"/>
          <p:cNvSpPr>
            <a:spLocks noChangeShapeType="1"/>
          </p:cNvSpPr>
          <p:nvPr/>
        </p:nvSpPr>
        <p:spPr bwMode="auto">
          <a:xfrm>
            <a:off x="51276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8" name="Line 30"/>
          <p:cNvSpPr>
            <a:spLocks noChangeShapeType="1"/>
          </p:cNvSpPr>
          <p:nvPr/>
        </p:nvSpPr>
        <p:spPr bwMode="auto">
          <a:xfrm>
            <a:off x="5584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9" name="Line 31"/>
          <p:cNvSpPr>
            <a:spLocks noChangeShapeType="1"/>
          </p:cNvSpPr>
          <p:nvPr/>
        </p:nvSpPr>
        <p:spPr bwMode="auto">
          <a:xfrm>
            <a:off x="61182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0" name="Line 32"/>
          <p:cNvSpPr>
            <a:spLocks noChangeShapeType="1"/>
          </p:cNvSpPr>
          <p:nvPr/>
        </p:nvSpPr>
        <p:spPr bwMode="auto">
          <a:xfrm>
            <a:off x="65754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>
            <a:off x="7108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>
            <a:off x="75660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066800" y="3886200"/>
            <a:ext cx="6940550" cy="2819400"/>
            <a:chOff x="672" y="2448"/>
            <a:chExt cx="4372" cy="1776"/>
          </a:xfrm>
        </p:grpSpPr>
        <p:sp>
          <p:nvSpPr>
            <p:cNvPr id="22564" name="Oval 36"/>
            <p:cNvSpPr>
              <a:spLocks noChangeArrowheads="1"/>
            </p:cNvSpPr>
            <p:nvPr/>
          </p:nvSpPr>
          <p:spPr bwMode="auto">
            <a:xfrm>
              <a:off x="2078" y="3504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5" name="Oval 37"/>
            <p:cNvSpPr>
              <a:spLocks noChangeArrowheads="1"/>
            </p:cNvSpPr>
            <p:nvPr/>
          </p:nvSpPr>
          <p:spPr bwMode="auto">
            <a:xfrm>
              <a:off x="1934" y="3408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6" name="Oval 38"/>
            <p:cNvSpPr>
              <a:spLocks noChangeArrowheads="1"/>
            </p:cNvSpPr>
            <p:nvPr/>
          </p:nvSpPr>
          <p:spPr bwMode="auto">
            <a:xfrm>
              <a:off x="1790" y="3264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7" name="Oval 39"/>
            <p:cNvSpPr>
              <a:spLocks noChangeArrowheads="1"/>
            </p:cNvSpPr>
            <p:nvPr/>
          </p:nvSpPr>
          <p:spPr bwMode="auto">
            <a:xfrm>
              <a:off x="1646" y="3072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8" name="Oval 40"/>
            <p:cNvSpPr>
              <a:spLocks noChangeArrowheads="1"/>
            </p:cNvSpPr>
            <p:nvPr/>
          </p:nvSpPr>
          <p:spPr bwMode="auto">
            <a:xfrm>
              <a:off x="1502" y="2928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9" name="Oval 41"/>
            <p:cNvSpPr>
              <a:spLocks noChangeArrowheads="1"/>
            </p:cNvSpPr>
            <p:nvPr/>
          </p:nvSpPr>
          <p:spPr bwMode="auto">
            <a:xfrm>
              <a:off x="1358" y="2784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0" name="Oval 42"/>
            <p:cNvSpPr>
              <a:spLocks noChangeArrowheads="1"/>
            </p:cNvSpPr>
            <p:nvPr/>
          </p:nvSpPr>
          <p:spPr bwMode="auto">
            <a:xfrm>
              <a:off x="1214" y="2688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1" name="Line 43"/>
            <p:cNvSpPr>
              <a:spLocks noChangeShapeType="1"/>
            </p:cNvSpPr>
            <p:nvPr/>
          </p:nvSpPr>
          <p:spPr bwMode="auto">
            <a:xfrm flipV="1">
              <a:off x="974" y="2448"/>
              <a:ext cx="0" cy="13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2" name="Line 44"/>
            <p:cNvSpPr>
              <a:spLocks noChangeShapeType="1"/>
            </p:cNvSpPr>
            <p:nvPr/>
          </p:nvSpPr>
          <p:spPr bwMode="auto">
            <a:xfrm>
              <a:off x="974" y="3840"/>
              <a:ext cx="172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3" name="Text Box 45"/>
            <p:cNvSpPr txBox="1">
              <a:spLocks noChangeArrowheads="1"/>
            </p:cNvSpPr>
            <p:nvPr/>
          </p:nvSpPr>
          <p:spPr bwMode="auto">
            <a:xfrm>
              <a:off x="2366" y="3888"/>
              <a:ext cx="203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000000"/>
                  </a:solidFill>
                  <a:latin typeface="Futura Bk BT" pitchFamily="34" charset="0"/>
                </a:rPr>
                <a:t>x</a:t>
              </a:r>
            </a:p>
          </p:txBody>
        </p:sp>
        <p:sp>
          <p:nvSpPr>
            <p:cNvPr id="22574" name="Text Box 46"/>
            <p:cNvSpPr txBox="1">
              <a:spLocks noChangeArrowheads="1"/>
            </p:cNvSpPr>
            <p:nvPr/>
          </p:nvSpPr>
          <p:spPr bwMode="auto">
            <a:xfrm>
              <a:off x="672" y="2544"/>
              <a:ext cx="206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000000"/>
                  </a:solidFill>
                  <a:latin typeface="Futura Bk BT" pitchFamily="34" charset="0"/>
                </a:rPr>
                <a:t>y</a:t>
              </a:r>
            </a:p>
          </p:txBody>
        </p:sp>
        <p:sp>
          <p:nvSpPr>
            <p:cNvPr id="22575" name="Line 47"/>
            <p:cNvSpPr>
              <a:spLocks noChangeShapeType="1"/>
            </p:cNvSpPr>
            <p:nvPr/>
          </p:nvSpPr>
          <p:spPr bwMode="auto">
            <a:xfrm>
              <a:off x="1118" y="2640"/>
              <a:ext cx="1248" cy="100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6" name="Line 48"/>
            <p:cNvSpPr>
              <a:spLocks noChangeShapeType="1"/>
            </p:cNvSpPr>
            <p:nvPr/>
          </p:nvSpPr>
          <p:spPr bwMode="auto">
            <a:xfrm flipV="1">
              <a:off x="2990" y="2448"/>
              <a:ext cx="4" cy="14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7" name="Line 49"/>
            <p:cNvSpPr>
              <a:spLocks noChangeShapeType="1"/>
            </p:cNvSpPr>
            <p:nvPr/>
          </p:nvSpPr>
          <p:spPr bwMode="auto">
            <a:xfrm>
              <a:off x="2990" y="3936"/>
              <a:ext cx="205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2654" y="2544"/>
              <a:ext cx="284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000000"/>
                  </a:solidFill>
                  <a:latin typeface="Futura Bk BT" pitchFamily="34" charset="0"/>
                </a:rPr>
                <a:t>m</a:t>
              </a:r>
            </a:p>
          </p:txBody>
        </p:sp>
        <p:sp>
          <p:nvSpPr>
            <p:cNvPr id="22579" name="Line 51"/>
            <p:cNvSpPr>
              <a:spLocks noChangeShapeType="1"/>
            </p:cNvSpPr>
            <p:nvPr/>
          </p:nvSpPr>
          <p:spPr bwMode="auto">
            <a:xfrm>
              <a:off x="2980" y="2736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0" name="Line 52"/>
            <p:cNvSpPr>
              <a:spLocks noChangeShapeType="1"/>
            </p:cNvSpPr>
            <p:nvPr/>
          </p:nvSpPr>
          <p:spPr bwMode="auto">
            <a:xfrm>
              <a:off x="2980" y="3600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1" name="Line 53"/>
            <p:cNvSpPr>
              <a:spLocks noChangeShapeType="1"/>
            </p:cNvSpPr>
            <p:nvPr/>
          </p:nvSpPr>
          <p:spPr bwMode="auto">
            <a:xfrm>
              <a:off x="3268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2" name="Line 54"/>
            <p:cNvSpPr>
              <a:spLocks noChangeShapeType="1"/>
            </p:cNvSpPr>
            <p:nvPr/>
          </p:nvSpPr>
          <p:spPr bwMode="auto">
            <a:xfrm>
              <a:off x="3892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3" name="Line 55"/>
            <p:cNvSpPr>
              <a:spLocks noChangeShapeType="1"/>
            </p:cNvSpPr>
            <p:nvPr/>
          </p:nvSpPr>
          <p:spPr bwMode="auto">
            <a:xfrm>
              <a:off x="4180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4" name="Line 56"/>
            <p:cNvSpPr>
              <a:spLocks noChangeShapeType="1"/>
            </p:cNvSpPr>
            <p:nvPr/>
          </p:nvSpPr>
          <p:spPr bwMode="auto">
            <a:xfrm>
              <a:off x="4516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5" name="Line 57"/>
            <p:cNvSpPr>
              <a:spLocks noChangeShapeType="1"/>
            </p:cNvSpPr>
            <p:nvPr/>
          </p:nvSpPr>
          <p:spPr bwMode="auto">
            <a:xfrm>
              <a:off x="4804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6" name="Line 58"/>
            <p:cNvSpPr>
              <a:spLocks noChangeShapeType="1"/>
            </p:cNvSpPr>
            <p:nvPr/>
          </p:nvSpPr>
          <p:spPr bwMode="auto">
            <a:xfrm>
              <a:off x="2990" y="3024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7" name="Line 59"/>
            <p:cNvSpPr>
              <a:spLocks noChangeShapeType="1"/>
            </p:cNvSpPr>
            <p:nvPr/>
          </p:nvSpPr>
          <p:spPr bwMode="auto">
            <a:xfrm>
              <a:off x="2990" y="3312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8" name="Line 60"/>
            <p:cNvSpPr>
              <a:spLocks noChangeShapeType="1"/>
            </p:cNvSpPr>
            <p:nvPr/>
          </p:nvSpPr>
          <p:spPr bwMode="auto">
            <a:xfrm>
              <a:off x="3566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9" name="Text Box 61"/>
            <p:cNvSpPr txBox="1">
              <a:spLocks noChangeArrowheads="1"/>
            </p:cNvSpPr>
            <p:nvPr/>
          </p:nvSpPr>
          <p:spPr bwMode="auto">
            <a:xfrm>
              <a:off x="3038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0" name="Text Box 62"/>
            <p:cNvSpPr txBox="1">
              <a:spLocks noChangeArrowheads="1"/>
            </p:cNvSpPr>
            <p:nvPr/>
          </p:nvSpPr>
          <p:spPr bwMode="auto">
            <a:xfrm>
              <a:off x="3306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5</a:t>
              </a:r>
            </a:p>
          </p:txBody>
        </p:sp>
        <p:sp>
          <p:nvSpPr>
            <p:cNvPr id="22591" name="Text Box 63"/>
            <p:cNvSpPr txBox="1">
              <a:spLocks noChangeArrowheads="1"/>
            </p:cNvSpPr>
            <p:nvPr/>
          </p:nvSpPr>
          <p:spPr bwMode="auto">
            <a:xfrm>
              <a:off x="3594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2" name="Text Box 64"/>
            <p:cNvSpPr txBox="1">
              <a:spLocks noChangeArrowheads="1"/>
            </p:cNvSpPr>
            <p:nvPr/>
          </p:nvSpPr>
          <p:spPr bwMode="auto">
            <a:xfrm>
              <a:off x="3930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3" name="Text Box 65"/>
            <p:cNvSpPr txBox="1">
              <a:spLocks noChangeArrowheads="1"/>
            </p:cNvSpPr>
            <p:nvPr/>
          </p:nvSpPr>
          <p:spPr bwMode="auto">
            <a:xfrm>
              <a:off x="4218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594" name="Text Box 66"/>
            <p:cNvSpPr txBox="1">
              <a:spLocks noChangeArrowheads="1"/>
            </p:cNvSpPr>
            <p:nvPr/>
          </p:nvSpPr>
          <p:spPr bwMode="auto">
            <a:xfrm>
              <a:off x="4506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595" name="Text Box 67"/>
            <p:cNvSpPr txBox="1">
              <a:spLocks noChangeArrowheads="1"/>
            </p:cNvSpPr>
            <p:nvPr/>
          </p:nvSpPr>
          <p:spPr bwMode="auto">
            <a:xfrm>
              <a:off x="303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6" name="Text Box 68"/>
            <p:cNvSpPr txBox="1">
              <a:spLocks noChangeArrowheads="1"/>
            </p:cNvSpPr>
            <p:nvPr/>
          </p:nvSpPr>
          <p:spPr bwMode="auto">
            <a:xfrm>
              <a:off x="327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7</a:t>
              </a:r>
            </a:p>
          </p:txBody>
        </p:sp>
        <p:sp>
          <p:nvSpPr>
            <p:cNvPr id="22597" name="Text Box 69"/>
            <p:cNvSpPr txBox="1">
              <a:spLocks noChangeArrowheads="1"/>
            </p:cNvSpPr>
            <p:nvPr/>
          </p:nvSpPr>
          <p:spPr bwMode="auto">
            <a:xfrm>
              <a:off x="3566" y="3055"/>
              <a:ext cx="310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11</a:t>
              </a:r>
            </a:p>
          </p:txBody>
        </p:sp>
        <p:sp>
          <p:nvSpPr>
            <p:cNvPr id="22598" name="Text Box 70"/>
            <p:cNvSpPr txBox="1">
              <a:spLocks noChangeArrowheads="1"/>
            </p:cNvSpPr>
            <p:nvPr/>
          </p:nvSpPr>
          <p:spPr bwMode="auto">
            <a:xfrm>
              <a:off x="3872" y="3055"/>
              <a:ext cx="310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Futura Bk BT" pitchFamily="34" charset="0"/>
                </a:rPr>
                <a:t>10</a:t>
              </a:r>
            </a:p>
          </p:txBody>
        </p:sp>
        <p:sp>
          <p:nvSpPr>
            <p:cNvPr id="22599" name="Text Box 71"/>
            <p:cNvSpPr txBox="1">
              <a:spLocks noChangeArrowheads="1"/>
            </p:cNvSpPr>
            <p:nvPr/>
          </p:nvSpPr>
          <p:spPr bwMode="auto">
            <a:xfrm>
              <a:off x="423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4</a:t>
              </a:r>
            </a:p>
          </p:txBody>
        </p:sp>
        <p:sp>
          <p:nvSpPr>
            <p:cNvPr id="22600" name="Text Box 72"/>
            <p:cNvSpPr txBox="1">
              <a:spLocks noChangeArrowheads="1"/>
            </p:cNvSpPr>
            <p:nvPr/>
          </p:nvSpPr>
          <p:spPr bwMode="auto">
            <a:xfrm>
              <a:off x="4506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01" name="Text Box 73"/>
            <p:cNvSpPr txBox="1">
              <a:spLocks noChangeArrowheads="1"/>
            </p:cNvSpPr>
            <p:nvPr/>
          </p:nvSpPr>
          <p:spPr bwMode="auto">
            <a:xfrm>
              <a:off x="303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2" name="Text Box 74"/>
            <p:cNvSpPr txBox="1">
              <a:spLocks noChangeArrowheads="1"/>
            </p:cNvSpPr>
            <p:nvPr/>
          </p:nvSpPr>
          <p:spPr bwMode="auto">
            <a:xfrm>
              <a:off x="327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03" name="Text Box 75"/>
            <p:cNvSpPr txBox="1">
              <a:spLocks noChangeArrowheads="1"/>
            </p:cNvSpPr>
            <p:nvPr/>
          </p:nvSpPr>
          <p:spPr bwMode="auto">
            <a:xfrm>
              <a:off x="3566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04" name="Text Box 76"/>
            <p:cNvSpPr txBox="1">
              <a:spLocks noChangeArrowheads="1"/>
            </p:cNvSpPr>
            <p:nvPr/>
          </p:nvSpPr>
          <p:spPr bwMode="auto">
            <a:xfrm>
              <a:off x="3882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4</a:t>
              </a:r>
            </a:p>
          </p:txBody>
        </p:sp>
        <p:sp>
          <p:nvSpPr>
            <p:cNvPr id="22605" name="Text Box 77"/>
            <p:cNvSpPr txBox="1">
              <a:spLocks noChangeArrowheads="1"/>
            </p:cNvSpPr>
            <p:nvPr/>
          </p:nvSpPr>
          <p:spPr bwMode="auto">
            <a:xfrm>
              <a:off x="421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5</a:t>
              </a:r>
            </a:p>
          </p:txBody>
        </p:sp>
        <p:sp>
          <p:nvSpPr>
            <p:cNvPr id="22606" name="Text Box 78"/>
            <p:cNvSpPr txBox="1">
              <a:spLocks noChangeArrowheads="1"/>
            </p:cNvSpPr>
            <p:nvPr/>
          </p:nvSpPr>
          <p:spPr bwMode="auto">
            <a:xfrm>
              <a:off x="4526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7" name="Text Box 79"/>
            <p:cNvSpPr txBox="1">
              <a:spLocks noChangeArrowheads="1"/>
            </p:cNvSpPr>
            <p:nvPr/>
          </p:nvSpPr>
          <p:spPr bwMode="auto">
            <a:xfrm>
              <a:off x="303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8" name="Text Box 80"/>
            <p:cNvSpPr txBox="1">
              <a:spLocks noChangeArrowheads="1"/>
            </p:cNvSpPr>
            <p:nvPr/>
          </p:nvSpPr>
          <p:spPr bwMode="auto">
            <a:xfrm>
              <a:off x="329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09" name="Text Box 81"/>
            <p:cNvSpPr txBox="1">
              <a:spLocks noChangeArrowheads="1"/>
            </p:cNvSpPr>
            <p:nvPr/>
          </p:nvSpPr>
          <p:spPr bwMode="auto">
            <a:xfrm>
              <a:off x="3566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0</a:t>
              </a:r>
            </a:p>
          </p:txBody>
        </p:sp>
        <p:sp>
          <p:nvSpPr>
            <p:cNvPr id="22610" name="Text Box 82"/>
            <p:cNvSpPr txBox="1">
              <a:spLocks noChangeArrowheads="1"/>
            </p:cNvSpPr>
            <p:nvPr/>
          </p:nvSpPr>
          <p:spPr bwMode="auto">
            <a:xfrm>
              <a:off x="3902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11" name="Text Box 83"/>
            <p:cNvSpPr txBox="1">
              <a:spLocks noChangeArrowheads="1"/>
            </p:cNvSpPr>
            <p:nvPr/>
          </p:nvSpPr>
          <p:spPr bwMode="auto">
            <a:xfrm>
              <a:off x="423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12" name="Text Box 84"/>
            <p:cNvSpPr txBox="1">
              <a:spLocks noChangeArrowheads="1"/>
            </p:cNvSpPr>
            <p:nvPr/>
          </p:nvSpPr>
          <p:spPr bwMode="auto">
            <a:xfrm>
              <a:off x="4526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13" name="Text Box 85"/>
            <p:cNvSpPr txBox="1">
              <a:spLocks noChangeArrowheads="1"/>
            </p:cNvSpPr>
            <p:nvPr/>
          </p:nvSpPr>
          <p:spPr bwMode="auto">
            <a:xfrm>
              <a:off x="4489" y="3936"/>
              <a:ext cx="229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  <a:latin typeface="Futura Bk BT" pitchFamily="34" charset="0"/>
                </a:rPr>
                <a:t>b</a:t>
              </a:r>
            </a:p>
          </p:txBody>
        </p:sp>
        <p:sp>
          <p:nvSpPr>
            <p:cNvPr id="22614" name="Oval 86"/>
            <p:cNvSpPr>
              <a:spLocks noChangeArrowheads="1"/>
            </p:cNvSpPr>
            <p:nvPr/>
          </p:nvSpPr>
          <p:spPr bwMode="auto">
            <a:xfrm>
              <a:off x="3600" y="2976"/>
              <a:ext cx="576" cy="384"/>
            </a:xfrm>
            <a:prstGeom prst="ellipse">
              <a:avLst/>
            </a:prstGeom>
            <a:noFill/>
            <a:ln w="50800" algn="ctr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</p:grpSp>
      <p:sp>
        <p:nvSpPr>
          <p:cNvPr id="22615" name="Oval 87"/>
          <p:cNvSpPr>
            <a:spLocks noChangeArrowheads="1"/>
          </p:cNvSpPr>
          <p:nvPr/>
        </p:nvSpPr>
        <p:spPr bwMode="auto">
          <a:xfrm>
            <a:off x="5867400" y="21336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0" y="655022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Slide from S. Savarese</a:t>
            </a:r>
            <a:endParaRPr lang="en-US" sz="1400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0" name="Rectangle 15"/>
          <p:cNvSpPr>
            <a:spLocks noChangeArrowheads="1"/>
          </p:cNvSpPr>
          <p:nvPr/>
        </p:nvSpPr>
        <p:spPr bwMode="auto">
          <a:xfrm>
            <a:off x="304800" y="228600"/>
            <a:ext cx="7848600" cy="64633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dirty="0" smtClean="0">
                <a:solidFill>
                  <a:srgbClr val="000000"/>
                </a:solidFill>
              </a:rPr>
              <a:t>Hough transform</a:t>
            </a:r>
          </a:p>
        </p:txBody>
      </p:sp>
    </p:spTree>
    <p:extLst>
      <p:ext uri="{BB962C8B-B14F-4D97-AF65-F5344CB8AC3E}">
        <p14:creationId xmlns:p14="http://schemas.microsoft.com/office/powerpoint/2010/main" val="20046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2"/>
          <p:cNvSpPr>
            <a:spLocks noChangeShapeType="1"/>
          </p:cNvSpPr>
          <p:nvPr/>
        </p:nvSpPr>
        <p:spPr bwMode="auto">
          <a:xfrm flipV="1">
            <a:off x="1546225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1546225" y="33528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066800" y="1295400"/>
            <a:ext cx="32702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3146425" y="2971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994025" y="28194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2765425" y="2590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2536825" y="23622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2384425" y="2209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2003425" y="1828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1851025" y="16764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1698625" y="15240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V="1">
            <a:off x="4975225" y="1295400"/>
            <a:ext cx="1676400" cy="1981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H="1" flipV="1">
            <a:off x="5203825" y="1295400"/>
            <a:ext cx="1600200" cy="1981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4746625" y="1219200"/>
            <a:ext cx="2438400" cy="18288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H="1" flipV="1">
            <a:off x="4975225" y="1295400"/>
            <a:ext cx="2133600" cy="1981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V="1">
            <a:off x="4670425" y="1905000"/>
            <a:ext cx="2895600" cy="5334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V="1">
            <a:off x="4670425" y="1524000"/>
            <a:ext cx="2895600" cy="11430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>
            <a:off x="4670425" y="1828800"/>
            <a:ext cx="2895600" cy="838200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 flipV="1">
            <a:off x="4692650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>
            <a:off x="4692650" y="33528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7126288" y="3352800"/>
            <a:ext cx="36353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b</a:t>
            </a: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4152900" y="1295400"/>
            <a:ext cx="4508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m</a:t>
            </a:r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>
            <a:off x="4670425" y="16002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4670425" y="2057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5" name="Line 27"/>
          <p:cNvSpPr>
            <a:spLocks noChangeShapeType="1"/>
          </p:cNvSpPr>
          <p:nvPr/>
        </p:nvSpPr>
        <p:spPr bwMode="auto">
          <a:xfrm>
            <a:off x="4670425" y="2438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6" name="Line 28"/>
          <p:cNvSpPr>
            <a:spLocks noChangeShapeType="1"/>
          </p:cNvSpPr>
          <p:nvPr/>
        </p:nvSpPr>
        <p:spPr bwMode="auto">
          <a:xfrm>
            <a:off x="4670425" y="28956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7" name="Line 29"/>
          <p:cNvSpPr>
            <a:spLocks noChangeShapeType="1"/>
          </p:cNvSpPr>
          <p:nvPr/>
        </p:nvSpPr>
        <p:spPr bwMode="auto">
          <a:xfrm>
            <a:off x="51276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8" name="Line 30"/>
          <p:cNvSpPr>
            <a:spLocks noChangeShapeType="1"/>
          </p:cNvSpPr>
          <p:nvPr/>
        </p:nvSpPr>
        <p:spPr bwMode="auto">
          <a:xfrm>
            <a:off x="5584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9" name="Line 31"/>
          <p:cNvSpPr>
            <a:spLocks noChangeShapeType="1"/>
          </p:cNvSpPr>
          <p:nvPr/>
        </p:nvSpPr>
        <p:spPr bwMode="auto">
          <a:xfrm>
            <a:off x="61182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0" name="Line 32"/>
          <p:cNvSpPr>
            <a:spLocks noChangeShapeType="1"/>
          </p:cNvSpPr>
          <p:nvPr/>
        </p:nvSpPr>
        <p:spPr bwMode="auto">
          <a:xfrm>
            <a:off x="65754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>
            <a:off x="7108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>
            <a:off x="75660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15" name="Oval 87"/>
          <p:cNvSpPr>
            <a:spLocks noChangeArrowheads="1"/>
          </p:cNvSpPr>
          <p:nvPr/>
        </p:nvSpPr>
        <p:spPr bwMode="auto">
          <a:xfrm>
            <a:off x="5867400" y="21336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90" name="Rectangle 15"/>
          <p:cNvSpPr>
            <a:spLocks noChangeArrowheads="1"/>
          </p:cNvSpPr>
          <p:nvPr/>
        </p:nvSpPr>
        <p:spPr bwMode="auto">
          <a:xfrm>
            <a:off x="304800" y="228600"/>
            <a:ext cx="7848600" cy="64633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dirty="0" smtClean="0">
                <a:solidFill>
                  <a:srgbClr val="000000"/>
                </a:solidFill>
              </a:rPr>
              <a:t>Hough transform</a:t>
            </a:r>
          </a:p>
        </p:txBody>
      </p:sp>
      <p:sp>
        <p:nvSpPr>
          <p:cNvPr id="91" name="Line 13"/>
          <p:cNvSpPr>
            <a:spLocks noChangeShapeType="1"/>
          </p:cNvSpPr>
          <p:nvPr/>
        </p:nvSpPr>
        <p:spPr bwMode="auto">
          <a:xfrm flipV="1">
            <a:off x="1698625" y="1600200"/>
            <a:ext cx="1828800" cy="1447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92" name="Oval 8"/>
          <p:cNvSpPr>
            <a:spLocks noChangeArrowheads="1"/>
          </p:cNvSpPr>
          <p:nvPr/>
        </p:nvSpPr>
        <p:spPr bwMode="auto">
          <a:xfrm>
            <a:off x="1916337" y="27432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94" name="Oval 8"/>
          <p:cNvSpPr>
            <a:spLocks noChangeArrowheads="1"/>
          </p:cNvSpPr>
          <p:nvPr/>
        </p:nvSpPr>
        <p:spPr bwMode="auto">
          <a:xfrm>
            <a:off x="2253796" y="2416626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95" name="Oval 8"/>
          <p:cNvSpPr>
            <a:spLocks noChangeArrowheads="1"/>
          </p:cNvSpPr>
          <p:nvPr/>
        </p:nvSpPr>
        <p:spPr bwMode="auto">
          <a:xfrm>
            <a:off x="2754538" y="2035628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96" name="Oval 8"/>
          <p:cNvSpPr>
            <a:spLocks noChangeArrowheads="1"/>
          </p:cNvSpPr>
          <p:nvPr/>
        </p:nvSpPr>
        <p:spPr bwMode="auto">
          <a:xfrm>
            <a:off x="2939596" y="1839683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97" name="Line 14"/>
          <p:cNvSpPr>
            <a:spLocks noChangeShapeType="1"/>
          </p:cNvSpPr>
          <p:nvPr/>
        </p:nvSpPr>
        <p:spPr bwMode="auto">
          <a:xfrm>
            <a:off x="4886324" y="1512888"/>
            <a:ext cx="557439" cy="1763712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98" name="Line 14"/>
          <p:cNvSpPr>
            <a:spLocks noChangeShapeType="1"/>
          </p:cNvSpPr>
          <p:nvPr/>
        </p:nvSpPr>
        <p:spPr bwMode="auto">
          <a:xfrm flipH="1">
            <a:off x="5149849" y="1103531"/>
            <a:ext cx="708027" cy="2161957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99" name="Line 14"/>
          <p:cNvSpPr>
            <a:spLocks noChangeShapeType="1"/>
          </p:cNvSpPr>
          <p:nvPr/>
        </p:nvSpPr>
        <p:spPr bwMode="auto">
          <a:xfrm flipH="1">
            <a:off x="4791074" y="2666999"/>
            <a:ext cx="2470150" cy="228601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100" name="Line 14"/>
          <p:cNvSpPr>
            <a:spLocks noChangeShapeType="1"/>
          </p:cNvSpPr>
          <p:nvPr/>
        </p:nvSpPr>
        <p:spPr bwMode="auto">
          <a:xfrm flipH="1" flipV="1">
            <a:off x="4791074" y="2209801"/>
            <a:ext cx="881286" cy="1055687"/>
          </a:xfrm>
          <a:prstGeom prst="line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101" name="Oval 87"/>
          <p:cNvSpPr>
            <a:spLocks noChangeArrowheads="1"/>
          </p:cNvSpPr>
          <p:nvPr/>
        </p:nvSpPr>
        <p:spPr bwMode="auto">
          <a:xfrm>
            <a:off x="5268684" y="2797628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102" name="Text Box 4"/>
          <p:cNvSpPr txBox="1">
            <a:spLocks noChangeArrowheads="1"/>
          </p:cNvSpPr>
          <p:nvPr/>
        </p:nvSpPr>
        <p:spPr bwMode="auto">
          <a:xfrm>
            <a:off x="3756025" y="3429000"/>
            <a:ext cx="322263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273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25 at 10.47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8793480" cy="3276600"/>
          </a:xfrm>
          <a:prstGeom prst="rect">
            <a:avLst/>
          </a:prstGeom>
        </p:spPr>
      </p:pic>
      <p:pic>
        <p:nvPicPr>
          <p:cNvPr id="3" name="Picture 2" descr="CodeCogsEq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257800"/>
            <a:ext cx="36830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Hough transform</a:t>
            </a:r>
            <a:endParaRPr lang="en-US" dirty="0"/>
          </a:p>
        </p:txBody>
      </p:sp>
      <p:pic>
        <p:nvPicPr>
          <p:cNvPr id="374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21336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47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133600"/>
            <a:ext cx="2855838" cy="28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47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62" y="2133600"/>
            <a:ext cx="2855838" cy="28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Oval 9"/>
          <p:cNvSpPr/>
          <p:nvPr/>
        </p:nvSpPr>
        <p:spPr>
          <a:xfrm>
            <a:off x="7253802" y="2699656"/>
            <a:ext cx="250372" cy="25037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232032" y="3200400"/>
            <a:ext cx="250372" cy="25037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232032" y="3733800"/>
            <a:ext cx="250372" cy="25037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32032" y="4245428"/>
            <a:ext cx="250372" cy="25037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701604" y="4321628"/>
            <a:ext cx="250372" cy="25037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668946" y="3352800"/>
            <a:ext cx="250372" cy="25037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668946" y="2862944"/>
            <a:ext cx="250372" cy="25037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096000" y="5259388"/>
            <a:ext cx="23622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>
            <a:off x="5028406" y="4190206"/>
            <a:ext cx="21336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43600" y="2667000"/>
            <a:ext cx="38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Arial"/>
                <a:cs typeface="Arial"/>
              </a:rPr>
              <a:t>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25450" y="505175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Symbol" pitchFamily="18" charset="2"/>
              </a:rPr>
              <a:t>q</a:t>
            </a:r>
            <a:endParaRPr lang="en-US" b="1" i="1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21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4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1" grpId="0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Hough transform : circles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8056"/>
            <a:ext cx="7886700" cy="552994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Suppose we want to fit circles to points</a:t>
            </a:r>
          </a:p>
          <a:p>
            <a:r>
              <a:rPr lang="en-US" dirty="0" smtClean="0"/>
              <a:t>Assume we know the radius, but don’t know the </a:t>
            </a:r>
            <a:r>
              <a:rPr lang="en-US" dirty="0" err="1" smtClean="0"/>
              <a:t>centres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Given a point (</a:t>
            </a:r>
            <a:r>
              <a:rPr lang="en-US" dirty="0" err="1" smtClean="0"/>
              <a:t>x,y</a:t>
            </a:r>
            <a:r>
              <a:rPr lang="en-US" dirty="0" smtClean="0"/>
              <a:t>), what possible circles of radius r can it lie on?</a:t>
            </a:r>
          </a:p>
          <a:p>
            <a:pPr lvl="1"/>
            <a:r>
              <a:rPr lang="en-US" dirty="0" smtClean="0"/>
              <a:t>center (c</a:t>
            </a:r>
            <a:r>
              <a:rPr lang="en-US" baseline="-25000" dirty="0" smtClean="0"/>
              <a:t>x</a:t>
            </a:r>
            <a:r>
              <a:rPr lang="en-US" dirty="0" smtClean="0"/>
              <a:t>, c</a:t>
            </a:r>
            <a:r>
              <a:rPr lang="en-US" baseline="-25000" dirty="0" smtClean="0"/>
              <a:t>y</a:t>
            </a:r>
            <a:r>
              <a:rPr lang="en-US" dirty="0" smtClean="0"/>
              <a:t>) must satisfy (x - c</a:t>
            </a:r>
            <a:r>
              <a:rPr lang="en-US" baseline="-25000" dirty="0" smtClean="0"/>
              <a:t>x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 + (y-c</a:t>
            </a:r>
            <a:r>
              <a:rPr lang="en-US" baseline="-25000" dirty="0" smtClean="0"/>
              <a:t>y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 = r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center must lie on a circle!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28" y="2393042"/>
            <a:ext cx="2777672" cy="277767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33599" y="2471057"/>
            <a:ext cx="152400" cy="1607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71" y="2391442"/>
            <a:ext cx="2786743" cy="277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1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367" y="1908808"/>
            <a:ext cx="4011803" cy="3101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64050" y="3680460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smtClean="0"/>
              <a:t>5.6, 4.0)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86880" y="3864610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(7.8, 4.2)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54726" y="2350113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(6.4,2.8)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81673" y="2364978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(8.0,2.9)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142480" y="3807460"/>
            <a:ext cx="114300" cy="1143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54930" y="3623310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47080" y="2581910"/>
            <a:ext cx="114300" cy="1143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82180" y="2620010"/>
            <a:ext cx="114300" cy="1143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Homography</a:t>
            </a:r>
            <a:r>
              <a:rPr lang="en-US" dirty="0" smtClean="0"/>
              <a:t> estimation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30" y="1908809"/>
            <a:ext cx="2992120" cy="3100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Oval 13"/>
          <p:cNvSpPr/>
          <p:nvPr/>
        </p:nvSpPr>
        <p:spPr>
          <a:xfrm>
            <a:off x="3771900" y="1864868"/>
            <a:ext cx="114300" cy="1143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79780" y="1851658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79780" y="4952093"/>
            <a:ext cx="114300" cy="1143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771900" y="4923518"/>
            <a:ext cx="114300" cy="1143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59613" y="1539476"/>
            <a:ext cx="108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(0,0)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91345" y="1454180"/>
            <a:ext cx="108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(1,0)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91345" y="5053183"/>
            <a:ext cx="108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(1,1)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59613" y="5094539"/>
            <a:ext cx="108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(0,1)</a:t>
            </a: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400" y="5586494"/>
            <a:ext cx="37973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5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Hough transform : circles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8056"/>
            <a:ext cx="7886700" cy="552994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Suppose we want to fit circles to points</a:t>
            </a:r>
          </a:p>
          <a:p>
            <a:r>
              <a:rPr lang="en-US" dirty="0" smtClean="0"/>
              <a:t>Assume we know the radius, but don’t know the </a:t>
            </a:r>
            <a:r>
              <a:rPr lang="en-US" dirty="0" err="1" smtClean="0"/>
              <a:t>centres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Given a point (</a:t>
            </a:r>
            <a:r>
              <a:rPr lang="en-US" dirty="0" err="1" smtClean="0"/>
              <a:t>x,y</a:t>
            </a:r>
            <a:r>
              <a:rPr lang="en-US" dirty="0" smtClean="0"/>
              <a:t>), what possible circles of radius r can it lie on?</a:t>
            </a:r>
          </a:p>
          <a:p>
            <a:pPr lvl="1"/>
            <a:r>
              <a:rPr lang="en-US" dirty="0" smtClean="0"/>
              <a:t>center (c</a:t>
            </a:r>
            <a:r>
              <a:rPr lang="en-US" baseline="-25000" dirty="0" smtClean="0"/>
              <a:t>x</a:t>
            </a:r>
            <a:r>
              <a:rPr lang="en-US" dirty="0" smtClean="0"/>
              <a:t>, c</a:t>
            </a:r>
            <a:r>
              <a:rPr lang="en-US" baseline="-25000" dirty="0" smtClean="0"/>
              <a:t>y</a:t>
            </a:r>
            <a:r>
              <a:rPr lang="en-US" dirty="0" smtClean="0"/>
              <a:t>) must satisfy (x - c</a:t>
            </a:r>
            <a:r>
              <a:rPr lang="en-US" baseline="-25000" dirty="0" smtClean="0"/>
              <a:t>x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 + (y-c</a:t>
            </a:r>
            <a:r>
              <a:rPr lang="en-US" baseline="-25000" dirty="0" smtClean="0"/>
              <a:t>y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 = r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center must lie on a circle!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3" y="2416629"/>
            <a:ext cx="2721428" cy="2721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22" y="2416629"/>
            <a:ext cx="2728764" cy="2721428"/>
          </a:xfrm>
          <a:prstGeom prst="rect">
            <a:avLst/>
          </a:prstGeom>
        </p:spPr>
      </p:pic>
      <p:sp>
        <p:nvSpPr>
          <p:cNvPr id="9" name="Oval 8"/>
          <p:cNvSpPr>
            <a:spLocks noChangeAspect="1"/>
          </p:cNvSpPr>
          <p:nvPr/>
        </p:nvSpPr>
        <p:spPr>
          <a:xfrm>
            <a:off x="5660571" y="2514600"/>
            <a:ext cx="174172" cy="173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6052458" y="2383970"/>
            <a:ext cx="174172" cy="173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422571" y="2677883"/>
            <a:ext cx="174172" cy="173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5715001" y="2895594"/>
            <a:ext cx="174172" cy="173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5845629" y="3167740"/>
            <a:ext cx="174172" cy="173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5595257" y="3189508"/>
            <a:ext cx="174172" cy="173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4855027" y="4506679"/>
            <a:ext cx="174172" cy="173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6357252" y="3897080"/>
            <a:ext cx="174172" cy="173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7238996" y="2895593"/>
            <a:ext cx="174172" cy="173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7249882" y="3505194"/>
            <a:ext cx="174172" cy="173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Hough transform: circles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happens if we don’t know the radius of the circle?</a:t>
            </a:r>
          </a:p>
          <a:p>
            <a:pPr lvl="1"/>
            <a:r>
              <a:rPr lang="en-US" dirty="0" smtClean="0"/>
              <a:t>How big should the Hough space be?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3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Hough transform: general 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Suppose we have to fit a model with some parameters to some data</a:t>
            </a:r>
          </a:p>
          <a:p>
            <a:r>
              <a:rPr lang="en-US" dirty="0" smtClean="0"/>
              <a:t>Construct a grid of parameter values</a:t>
            </a:r>
          </a:p>
          <a:p>
            <a:pPr lvl="1"/>
            <a:r>
              <a:rPr lang="en-US" dirty="0" smtClean="0"/>
              <a:t>d parameters with k possible values for each:</a:t>
            </a:r>
            <a:br>
              <a:rPr lang="en-US" dirty="0" smtClean="0"/>
            </a:br>
            <a:r>
              <a:rPr lang="en-US" dirty="0" smtClean="0"/>
              <a:t>k x k x </a:t>
            </a:r>
            <a:r>
              <a:rPr lang="mr-IN" dirty="0" smtClean="0"/>
              <a:t>…</a:t>
            </a:r>
            <a:r>
              <a:rPr lang="en-US" dirty="0"/>
              <a:t> </a:t>
            </a:r>
            <a:r>
              <a:rPr lang="en-US" dirty="0" smtClean="0"/>
              <a:t>x k array</a:t>
            </a:r>
          </a:p>
          <a:p>
            <a:pPr lvl="1"/>
            <a:endParaRPr lang="en-US" dirty="0"/>
          </a:p>
          <a:p>
            <a:pPr lvl="1"/>
            <a:r>
              <a:rPr lang="en-US" dirty="0" err="1" smtClean="0"/>
              <a:t>k</a:t>
            </a:r>
            <a:r>
              <a:rPr lang="en-US" baseline="30000" dirty="0" err="1" smtClean="0"/>
              <a:t>d</a:t>
            </a:r>
            <a:r>
              <a:rPr lang="en-US" dirty="0" smtClean="0"/>
              <a:t> elements</a:t>
            </a:r>
          </a:p>
          <a:p>
            <a:r>
              <a:rPr lang="en-US" dirty="0" smtClean="0"/>
              <a:t>Each data point puts in a vote for all sets of parameter values it likes</a:t>
            </a:r>
          </a:p>
          <a:p>
            <a:r>
              <a:rPr lang="en-US" dirty="0" smtClean="0"/>
              <a:t>Look for parameter settings with votes&gt;threshold</a:t>
            </a:r>
            <a:endParaRPr lang="en-US" dirty="0"/>
          </a:p>
        </p:txBody>
      </p:sp>
      <p:sp>
        <p:nvSpPr>
          <p:cNvPr id="4" name="Left Brace 3"/>
          <p:cNvSpPr/>
          <p:nvPr/>
        </p:nvSpPr>
        <p:spPr>
          <a:xfrm rot="16200000">
            <a:off x="2003372" y="3189909"/>
            <a:ext cx="238690" cy="1480459"/>
          </a:xfrm>
          <a:prstGeom prst="leftBrace">
            <a:avLst>
              <a:gd name="adj1" fmla="val 4547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85900" y="3951908"/>
            <a:ext cx="127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times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20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Hough transform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</a:t>
            </a:r>
          </a:p>
          <a:p>
            <a:r>
              <a:rPr lang="en-US" dirty="0" smtClean="0"/>
              <a:t>Can deal with multiple correct answers</a:t>
            </a:r>
          </a:p>
          <a:p>
            <a:r>
              <a:rPr lang="en-US" dirty="0" smtClean="0"/>
              <a:t>Can only work if only a small number of parameters to fit (e.g. 2-3)</a:t>
            </a:r>
          </a:p>
          <a:p>
            <a:r>
              <a:rPr lang="en-US" dirty="0" smtClean="0"/>
              <a:t>Can we use this for </a:t>
            </a:r>
            <a:r>
              <a:rPr lang="en-US" dirty="0" err="1" smtClean="0"/>
              <a:t>homography</a:t>
            </a:r>
            <a:r>
              <a:rPr lang="en-US" dirty="0" smtClean="0"/>
              <a:t> fitting?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77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367" y="1908808"/>
            <a:ext cx="4011803" cy="3101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64050" y="3680460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smtClean="0"/>
              <a:t>5.6, 4.0)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86880" y="3864610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(7.8, 4.2)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54726" y="2350113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(6.4,2.8)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81673" y="2364978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(8.0,2.9)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142480" y="3807460"/>
            <a:ext cx="114300" cy="1143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54930" y="3623310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47080" y="2581910"/>
            <a:ext cx="114300" cy="1143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82180" y="2620010"/>
            <a:ext cx="114300" cy="1143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Homography</a:t>
            </a:r>
            <a:r>
              <a:rPr lang="en-US" dirty="0" smtClean="0"/>
              <a:t> estimation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30" y="1908809"/>
            <a:ext cx="2992120" cy="3100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Oval 13"/>
          <p:cNvSpPr/>
          <p:nvPr/>
        </p:nvSpPr>
        <p:spPr>
          <a:xfrm>
            <a:off x="3771900" y="1864868"/>
            <a:ext cx="114300" cy="1143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79780" y="1851658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79780" y="4952093"/>
            <a:ext cx="114300" cy="1143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771900" y="4923518"/>
            <a:ext cx="114300" cy="1143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59613" y="1539476"/>
            <a:ext cx="108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(0,0)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91345" y="1454180"/>
            <a:ext cx="108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(1,0)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91345" y="5053183"/>
            <a:ext cx="108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(1,1)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59613" y="5094539"/>
            <a:ext cx="108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(0,1)</a:t>
            </a:r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973" y="5649994"/>
            <a:ext cx="44577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4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calibration</a:t>
            </a:r>
            <a:endParaRPr lang="en-US" dirty="0"/>
          </a:p>
        </p:txBody>
      </p:sp>
      <p:sp>
        <p:nvSpPr>
          <p:cNvPr id="4" name="Triangle 3"/>
          <p:cNvSpPr/>
          <p:nvPr/>
        </p:nvSpPr>
        <p:spPr>
          <a:xfrm rot="5400000">
            <a:off x="5599298" y="2718299"/>
            <a:ext cx="500059" cy="3143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187781" y="1499336"/>
            <a:ext cx="2004448" cy="2560769"/>
            <a:chOff x="5967977" y="2102882"/>
            <a:chExt cx="2004448" cy="2560769"/>
          </a:xfrm>
        </p:grpSpPr>
        <p:sp>
          <p:nvSpPr>
            <p:cNvPr id="6" name="TextBox 5"/>
            <p:cNvSpPr txBox="1"/>
            <p:nvPr/>
          </p:nvSpPr>
          <p:spPr>
            <a:xfrm>
              <a:off x="7429118" y="2102882"/>
              <a:ext cx="543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5967977" y="3499440"/>
              <a:ext cx="1455875" cy="101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 flipV="1">
              <a:off x="7395873" y="2104184"/>
              <a:ext cx="17346" cy="1373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6431536" y="3510073"/>
              <a:ext cx="944469" cy="11535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536405" y="4416816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89846" y="3491314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12264" y="3396661"/>
              <a:ext cx="160322" cy="261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rgbClr val="FF0000"/>
                  </a:solidFill>
                </a:rPr>
                <a:t>O</a:t>
              </a:r>
              <a:endParaRPr lang="en-US" sz="2400">
                <a:solidFill>
                  <a:srgbClr val="FF0000"/>
                </a:solidFill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5849328" y="2682579"/>
            <a:ext cx="614363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991579" y="2282529"/>
            <a:ext cx="1728788" cy="1500188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977292" y="1596729"/>
            <a:ext cx="14287" cy="218598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963004" y="3782717"/>
            <a:ext cx="2157413" cy="1428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77204" y="3811292"/>
            <a:ext cx="714375" cy="71437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08334" y="3808508"/>
            <a:ext cx="51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X’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60460" y="1746344"/>
            <a:ext cx="55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Y’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84235" y="4384769"/>
            <a:ext cx="55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Z’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26729" y="3745614"/>
            <a:ext cx="52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</a:rPr>
              <a:t>O’</a:t>
            </a:r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074" y="2251596"/>
            <a:ext cx="1248986" cy="1083037"/>
          </a:xfrm>
          <a:prstGeom prst="rect">
            <a:avLst/>
          </a:prstGeom>
          <a:ln w="38100">
            <a:solidFill>
              <a:schemeClr val="tx1"/>
            </a:solidFill>
          </a:ln>
          <a:scene3d>
            <a:camera prst="isometricOffAxis2Right"/>
            <a:lightRig rig="threePt" dir="t"/>
          </a:scene3d>
        </p:spPr>
      </p:pic>
      <p:sp>
        <p:nvSpPr>
          <p:cNvPr id="23" name="Oval 22"/>
          <p:cNvSpPr/>
          <p:nvPr/>
        </p:nvSpPr>
        <p:spPr>
          <a:xfrm>
            <a:off x="2300314" y="2591142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115865" y="2408262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275" y="5240608"/>
            <a:ext cx="2082800" cy="7493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768" y="5264418"/>
            <a:ext cx="1498600" cy="4699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40544" y="5278701"/>
            <a:ext cx="138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s.t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061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367" y="1908808"/>
            <a:ext cx="4011803" cy="3101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64050" y="3680460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smtClean="0"/>
              <a:t>5.6, 4.0)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86880" y="3864610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(7.8, 4.2)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54726" y="2350113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(6.4,2.8)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81673" y="2364978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(8.0,2.9)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142480" y="3807460"/>
            <a:ext cx="114300" cy="1143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54930" y="3623310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47080" y="2581910"/>
            <a:ext cx="114300" cy="1143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82180" y="2620010"/>
            <a:ext cx="114300" cy="1143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Homography</a:t>
            </a:r>
            <a:r>
              <a:rPr lang="en-US" dirty="0" smtClean="0"/>
              <a:t> estimation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30" y="1908809"/>
            <a:ext cx="2992120" cy="3100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Oval 13"/>
          <p:cNvSpPr/>
          <p:nvPr/>
        </p:nvSpPr>
        <p:spPr>
          <a:xfrm>
            <a:off x="3771900" y="1864868"/>
            <a:ext cx="114300" cy="1143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79780" y="1851658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79780" y="4952093"/>
            <a:ext cx="114300" cy="1143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771900" y="4923518"/>
            <a:ext cx="114300" cy="1143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59613" y="1539476"/>
            <a:ext cx="108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(0,0)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91345" y="1454180"/>
            <a:ext cx="108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(1,0)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91345" y="5053183"/>
            <a:ext cx="108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(1,1)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59613" y="5094539"/>
            <a:ext cx="108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(0,1)</a:t>
            </a:r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973" y="5649994"/>
            <a:ext cx="4457700" cy="711200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14" idx="5"/>
          </p:cNvCxnSpPr>
          <p:nvPr/>
        </p:nvCxnSpPr>
        <p:spPr>
          <a:xfrm>
            <a:off x="3869461" y="1962429"/>
            <a:ext cx="1977619" cy="65758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071627">
            <a:off x="4074300" y="1985388"/>
            <a:ext cx="1760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C000"/>
                </a:solidFill>
              </a:rPr>
              <a:t>correspondence</a:t>
            </a:r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42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367" y="1908808"/>
            <a:ext cx="4011803" cy="3101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Homography</a:t>
            </a:r>
            <a:r>
              <a:rPr lang="en-US" dirty="0" smtClean="0"/>
              <a:t> estimation: obtaining correspondences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30" y="1908809"/>
            <a:ext cx="2992120" cy="3100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Oval 14"/>
          <p:cNvSpPr>
            <a:spLocks noChangeAspect="1"/>
          </p:cNvSpPr>
          <p:nvPr/>
        </p:nvSpPr>
        <p:spPr>
          <a:xfrm>
            <a:off x="2187716" y="2944425"/>
            <a:ext cx="272513" cy="2758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973" y="5649994"/>
            <a:ext cx="4457700" cy="711200"/>
          </a:xfrm>
          <a:prstGeom prst="rect">
            <a:avLst/>
          </a:prstGeom>
        </p:spPr>
      </p:pic>
      <p:sp>
        <p:nvSpPr>
          <p:cNvPr id="26" name="Oval 25"/>
          <p:cNvSpPr>
            <a:spLocks noChangeAspect="1"/>
          </p:cNvSpPr>
          <p:nvPr/>
        </p:nvSpPr>
        <p:spPr>
          <a:xfrm>
            <a:off x="6349455" y="3076263"/>
            <a:ext cx="90333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6781673" y="3107227"/>
            <a:ext cx="90333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5926971" y="3076263"/>
            <a:ext cx="90333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3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Homography</a:t>
            </a:r>
            <a:r>
              <a:rPr lang="en-US" dirty="0" smtClean="0"/>
              <a:t>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dirty="0" smtClean="0"/>
              <a:t>Given images A and B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 image features for A and 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Match features between A and 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 </a:t>
            </a:r>
            <a:r>
              <a:rPr lang="en-US" dirty="0" err="1" smtClean="0"/>
              <a:t>homography</a:t>
            </a:r>
            <a:r>
              <a:rPr lang="en-US" dirty="0" smtClean="0"/>
              <a:t> between A and </a:t>
            </a:r>
            <a:r>
              <a:rPr lang="en-US" dirty="0" smtClean="0"/>
              <a:t>B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What do we do when correspondences are incorrect?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92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2544</TotalTime>
  <Words>2221</Words>
  <Application>Microsoft Macintosh PowerPoint</Application>
  <PresentationFormat>On-screen Show (4:3)</PresentationFormat>
  <Paragraphs>500</Paragraphs>
  <Slides>43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Calibri</vt:lpstr>
      <vt:lpstr>Calibri Light</vt:lpstr>
      <vt:lpstr>Futura Bk BT</vt:lpstr>
      <vt:lpstr>Mangal</vt:lpstr>
      <vt:lpstr>Symbol</vt:lpstr>
      <vt:lpstr>Arial</vt:lpstr>
      <vt:lpstr>Office Theme</vt:lpstr>
      <vt:lpstr>Equation</vt:lpstr>
      <vt:lpstr>RANSAC continued</vt:lpstr>
      <vt:lpstr>Homography estimation</vt:lpstr>
      <vt:lpstr>Homography estimation</vt:lpstr>
      <vt:lpstr>Homography estimation</vt:lpstr>
      <vt:lpstr>Homography estimation</vt:lpstr>
      <vt:lpstr>Camera calibration</vt:lpstr>
      <vt:lpstr>Homography estimation</vt:lpstr>
      <vt:lpstr>Homography estimation: obtaining correspondences</vt:lpstr>
      <vt:lpstr>Homography estimation</vt:lpstr>
      <vt:lpstr>Homography fitting and incorrect correspondences</vt:lpstr>
      <vt:lpstr>Outliers</vt:lpstr>
      <vt:lpstr>A general class of problems</vt:lpstr>
      <vt:lpstr>Another example</vt:lpstr>
      <vt:lpstr>Robustness</vt:lpstr>
      <vt:lpstr>Robust model fitting</vt:lpstr>
      <vt:lpstr>Key idea</vt:lpstr>
      <vt:lpstr>Key idea</vt:lpstr>
      <vt:lpstr>Counting inliers</vt:lpstr>
      <vt:lpstr>Counting inliers</vt:lpstr>
      <vt:lpstr>Counting inliers</vt:lpstr>
      <vt:lpstr>How do we find the best line?</vt:lpstr>
      <vt:lpstr>PowerPoint Presentation</vt:lpstr>
      <vt:lpstr>PowerPoint Presentation</vt:lpstr>
      <vt:lpstr>PowerPoint Presentation</vt:lpstr>
      <vt:lpstr>PowerPoint Presentation</vt:lpstr>
      <vt:lpstr>RANSAC</vt:lpstr>
      <vt:lpstr>RANSAC</vt:lpstr>
      <vt:lpstr>How many rounds? </vt:lpstr>
      <vt:lpstr>PowerPoint Presentation</vt:lpstr>
      <vt:lpstr>RANSAC pros and cons</vt:lpstr>
      <vt:lpstr>RANSAC</vt:lpstr>
      <vt:lpstr>Hough transform</vt:lpstr>
      <vt:lpstr>PowerPoint Presentation</vt:lpstr>
      <vt:lpstr>Hough Transform: Outline</vt:lpstr>
      <vt:lpstr>PowerPoint Presentation</vt:lpstr>
      <vt:lpstr>PowerPoint Presentation</vt:lpstr>
      <vt:lpstr>PowerPoint Presentation</vt:lpstr>
      <vt:lpstr>Hough transform</vt:lpstr>
      <vt:lpstr>Hough transform : circles</vt:lpstr>
      <vt:lpstr>Hough transform : circles</vt:lpstr>
      <vt:lpstr>Hough transform: circles</vt:lpstr>
      <vt:lpstr>Hough transform: general form</vt:lpstr>
      <vt:lpstr>Hough transform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RANSAC continued</dc:title>
  <dc:creator>Bharath Hariharan</dc:creator>
  <cp:lastModifiedBy>Bharath Hariharan</cp:lastModifiedBy>
  <cp:revision>14</cp:revision>
  <dcterms:created xsi:type="dcterms:W3CDTF">2018-03-17T20:22:28Z</dcterms:created>
  <dcterms:modified xsi:type="dcterms:W3CDTF">2018-03-19T14:47:00Z</dcterms:modified>
</cp:coreProperties>
</file>