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306" r:id="rId3"/>
    <p:sldId id="307" r:id="rId4"/>
    <p:sldId id="308" r:id="rId5"/>
    <p:sldId id="310" r:id="rId6"/>
    <p:sldId id="309" r:id="rId7"/>
    <p:sldId id="311" r:id="rId8"/>
    <p:sldId id="312" r:id="rId9"/>
    <p:sldId id="313" r:id="rId10"/>
    <p:sldId id="317" r:id="rId11"/>
    <p:sldId id="315" r:id="rId12"/>
    <p:sldId id="316" r:id="rId13"/>
    <p:sldId id="318" r:id="rId14"/>
    <p:sldId id="277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0"/>
  </p:normalViewPr>
  <p:slideViewPr>
    <p:cSldViewPr snapToGrid="0" snapToObjects="1">
      <p:cViewPr varScale="1">
        <p:scale>
          <a:sx n="112" d="100"/>
          <a:sy n="112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3A69B-C2EB-CE48-830E-D2DF177C4C35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1B2DF-863A-6841-8C48-91CC56D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7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80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(1-(1-e)^s)^N</a:t>
            </a:r>
            <a:r>
              <a:rPr lang="en-US" baseline="0" dirty="0" smtClean="0"/>
              <a:t> = 1-p</a:t>
            </a:r>
          </a:p>
          <a:p>
            <a:endParaRPr lang="en-US" baseline="0" dirty="0" smtClean="0"/>
          </a:p>
          <a:p>
            <a:r>
              <a:rPr lang="en-US" baseline="0" dirty="0" smtClean="0"/>
              <a:t>(1-e)^s = all fail = 1-P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6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7163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</a:t>
            </a:r>
            <a:r>
              <a:rPr lang="en-US" dirty="0"/>
              <a:t>A line is represented as . Every line in </a:t>
            </a:r>
            <a:r>
              <a:rPr lang="en-US" dirty="0" smtClean="0"/>
              <a:t>the </a:t>
            </a:r>
            <a:r>
              <a:rPr lang="en-US" dirty="0"/>
              <a:t>image </a:t>
            </a:r>
            <a:r>
              <a:rPr lang="en-US" dirty="0" smtClean="0"/>
              <a:t>corresponds</a:t>
            </a:r>
            <a:r>
              <a:rPr lang="en-US" baseline="0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a point in the parameter </a:t>
            </a:r>
            <a:r>
              <a:rPr lang="en-US" dirty="0" smtClean="0"/>
              <a:t>space</a:t>
            </a:r>
          </a:p>
          <a:p>
            <a:endParaRPr lang="en-US" dirty="0" smtClean="0"/>
          </a:p>
          <a:p>
            <a:r>
              <a:rPr lang="en-US" dirty="0" smtClean="0"/>
              <a:t>Every point in m, b is a line in x,</a:t>
            </a:r>
            <a:r>
              <a:rPr lang="en-US" baseline="0" dirty="0" smtClean="0"/>
              <a:t> y.</a:t>
            </a:r>
          </a:p>
          <a:p>
            <a:r>
              <a:rPr lang="en-US" baseline="0" dirty="0" smtClean="0"/>
              <a:t>Dual space.</a:t>
            </a:r>
          </a:p>
          <a:p>
            <a:r>
              <a:rPr lang="en-US" baseline="0" dirty="0" smtClean="0"/>
              <a:t>Every point in x, y. Instantiate it and works out to a line in m, b</a:t>
            </a:r>
          </a:p>
          <a:p>
            <a:endParaRPr lang="en-US" dirty="0"/>
          </a:p>
          <a:p>
            <a:r>
              <a:rPr lang="en-US" dirty="0"/>
              <a:t>• Every point in the image domain corresponds to a line in the parameter</a:t>
            </a:r>
          </a:p>
          <a:p>
            <a:r>
              <a:rPr lang="en-US" dirty="0"/>
              <a:t>space (why ? Fix (</a:t>
            </a:r>
            <a:r>
              <a:rPr lang="en-US" dirty="0" err="1"/>
              <a:t>x,y</a:t>
            </a:r>
            <a:r>
              <a:rPr lang="en-US" dirty="0"/>
              <a:t>), (</a:t>
            </a:r>
            <a:r>
              <a:rPr lang="en-US" dirty="0" err="1"/>
              <a:t>m,n</a:t>
            </a:r>
            <a:r>
              <a:rPr lang="en-US" dirty="0"/>
              <a:t>) can change on the line . In other</a:t>
            </a:r>
          </a:p>
          <a:p>
            <a:r>
              <a:rPr lang="en-US" dirty="0"/>
              <a:t>words, for all the lines passing through (</a:t>
            </a:r>
            <a:r>
              <a:rPr lang="en-US" dirty="0" err="1"/>
              <a:t>x,y</a:t>
            </a:r>
            <a:r>
              <a:rPr lang="en-US" dirty="0"/>
              <a:t>) in the image space, their</a:t>
            </a:r>
          </a:p>
          <a:p>
            <a:r>
              <a:rPr lang="en-US" dirty="0"/>
              <a:t>parameters form a line in the parameter space)</a:t>
            </a:r>
          </a:p>
          <a:p>
            <a:r>
              <a:rPr lang="en-US" dirty="0"/>
              <a:t>• Points along a line in the space correspond to lines passing through the</a:t>
            </a:r>
          </a:p>
          <a:p>
            <a:r>
              <a:rPr lang="en-US" dirty="0"/>
              <a:t>same point in the parameter space (why 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9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</a:t>
            </a:r>
            <a:r>
              <a:rPr lang="en-US" dirty="0"/>
              <a:t>Points along a line in the space correspond to lines passing through </a:t>
            </a: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same </a:t>
            </a:r>
            <a:r>
              <a:rPr lang="en-US" dirty="0"/>
              <a:t>point in the parameter space (why 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5019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13458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61984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43586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32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33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8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34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35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0ECE-A14C-D640-81D9-BCF9EE4FB1E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0342-0C0C-3447-BE36-B1F5888A5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2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wired.com/gadgetlab/2010/07/camera-software-lets-you-see-into-the-past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6.xml"/><Relationship Id="rId13" Type="http://schemas.openxmlformats.org/officeDocument/2006/relationships/image" Target="../media/image18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7.xml"/><Relationship Id="rId13" Type="http://schemas.openxmlformats.org/officeDocument/2006/relationships/image" Target="../media/image18.png"/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tags" Target="../tags/tag26.xml"/><Relationship Id="rId9" Type="http://schemas.openxmlformats.org/officeDocument/2006/relationships/tags" Target="../tags/tag27.xml"/><Relationship Id="rId10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8.xml"/><Relationship Id="rId13" Type="http://schemas.openxmlformats.org/officeDocument/2006/relationships/image" Target="../media/image18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tags" Target="../tags/tag37.xml"/><Relationship Id="rId10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tags" Target="../tags/tag49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9.xml"/><Relationship Id="rId14" Type="http://schemas.openxmlformats.org/officeDocument/2006/relationships/image" Target="../media/image18.png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tags" Target="../tags/tag44.xml"/><Relationship Id="rId7" Type="http://schemas.openxmlformats.org/officeDocument/2006/relationships/tags" Target="../tags/tag45.xml"/><Relationship Id="rId8" Type="http://schemas.openxmlformats.org/officeDocument/2006/relationships/tags" Target="../tags/tag46.xml"/><Relationship Id="rId9" Type="http://schemas.openxmlformats.org/officeDocument/2006/relationships/tags" Target="../tags/tag47.xml"/><Relationship Id="rId10" Type="http://schemas.openxmlformats.org/officeDocument/2006/relationships/tags" Target="../tags/tag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special case of calibration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</a:t>
            </a:r>
            <a:r>
              <a:rPr lang="en-US" dirty="0" err="1" smtClean="0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Homography has 9 parameters</a:t>
            </a:r>
          </a:p>
          <a:p>
            <a:r>
              <a:rPr lang="en-US" dirty="0" smtClean="0"/>
              <a:t>But can’t determine scale factor, so only 8: 4 points!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because we will have noise: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5032375"/>
            <a:ext cx="44577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0" y="3194050"/>
            <a:ext cx="3797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</a:t>
            </a:r>
            <a:r>
              <a:rPr lang="en-US" dirty="0" err="1" smtClean="0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2950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Screen Shot 2015-02-23 at 11.19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 r="875" b="36437"/>
          <a:stretch/>
        </p:blipFill>
        <p:spPr>
          <a:xfrm>
            <a:off x="80010" y="2583974"/>
            <a:ext cx="9063990" cy="31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Homographies</a:t>
            </a:r>
            <a:r>
              <a:rPr lang="en-US" dirty="0" smtClean="0"/>
              <a:t> for image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mapping from one plane to another!</a:t>
            </a:r>
          </a:p>
          <a:p>
            <a:r>
              <a:rPr lang="en-US" dirty="0" smtClean="0"/>
              <a:t>Can also be used to align one photo of a plane to another photo of the same plane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1905" y="4688839"/>
            <a:ext cx="1520190" cy="1623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937260" y="3943350"/>
            <a:ext cx="1451610" cy="38862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19385067">
            <a:off x="6336030" y="3375661"/>
            <a:ext cx="1451610" cy="731520"/>
          </a:xfrm>
          <a:prstGeom prst="trapezoid">
            <a:avLst>
              <a:gd name="adj" fmla="val 54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7620" y="6311899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Original plane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8685" y="4319507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26593" y="4167936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Homographies</a:t>
            </a:r>
            <a:r>
              <a:rPr lang="en-US" dirty="0" smtClean="0"/>
              <a:t> for image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also be used to align one photo of a plane to another photo of the same plane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0" y="6400800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79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Alignment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Given images A and B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image features for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Match features between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</a:t>
            </a:r>
            <a:r>
              <a:rPr lang="en-US" dirty="0" err="1" smtClean="0"/>
              <a:t>homography</a:t>
            </a:r>
            <a:r>
              <a:rPr lang="en-US" dirty="0" smtClean="0"/>
              <a:t> between A and </a:t>
            </a:r>
            <a:r>
              <a:rPr lang="en-US" dirty="0" smtClean="0"/>
              <a:t>B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What could go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7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Fitting</a:t>
            </a:r>
            <a:r>
              <a:rPr lang="en-US" dirty="0" smtClean="0"/>
              <a:t>: find the parameters of a model that best fit the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Other examples:</a:t>
            </a:r>
          </a:p>
          <a:p>
            <a:pPr lvl="1"/>
            <a:r>
              <a:rPr lang="en-US" dirty="0" smtClean="0"/>
              <a:t>least squares linear regression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in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squares: linear regression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775" y="1963737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3105615" y="2506276"/>
            <a:ext cx="3066584" cy="29885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348986" y="4162219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y = </a:t>
            </a:r>
            <a:r>
              <a:rPr lang="en-US" dirty="0" err="1" smtClean="0"/>
              <a:t>mx</a:t>
            </a:r>
            <a:r>
              <a:rPr lang="en-US" dirty="0" smtClean="0"/>
              <a:t> + 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3013645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, x</a:t>
            </a:r>
            <a:r>
              <a:rPr lang="en-US" baseline="-25000" dirty="0" smtClean="0"/>
              <a:t>i</a:t>
            </a:r>
            <a:r>
              <a:rPr lang="en-US" i="0" dirty="0" smtClean="0"/>
              <a:t>)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63438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pic>
        <p:nvPicPr>
          <p:cNvPr id="207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048" y="1524000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24" name="Line 4"/>
          <p:cNvSpPr>
            <a:spLocks noChangeShapeType="1"/>
          </p:cNvSpPr>
          <p:nvPr/>
        </p:nvSpPr>
        <p:spPr bwMode="auto">
          <a:xfrm flipV="1">
            <a:off x="3055896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5" name="Line 5"/>
          <p:cNvSpPr>
            <a:spLocks noChangeShapeType="1"/>
          </p:cNvSpPr>
          <p:nvPr/>
        </p:nvSpPr>
        <p:spPr bwMode="auto">
          <a:xfrm flipV="1">
            <a:off x="5018046" y="2876550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6" name="Line 6"/>
          <p:cNvSpPr>
            <a:spLocks noChangeShapeType="1"/>
          </p:cNvSpPr>
          <p:nvPr/>
        </p:nvSpPr>
        <p:spPr bwMode="auto">
          <a:xfrm flipV="1">
            <a:off x="3998871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495230"/>
            <a:ext cx="5263373" cy="1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88362" y="3048000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6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819473"/>
            <a:ext cx="8839201" cy="40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61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032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1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70186" y="2435613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outliers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6096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46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inliers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16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5607844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196327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857874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000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85838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71550" y="4500563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85750" y="4529138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16880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9006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92781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Z’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20" y="2969442"/>
            <a:ext cx="1248986" cy="1083037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</p:pic>
      <p:sp>
        <p:nvSpPr>
          <p:cNvPr id="4" name="Oval 3"/>
          <p:cNvSpPr/>
          <p:nvPr/>
        </p:nvSpPr>
        <p:spPr>
          <a:xfrm>
            <a:off x="2308860" y="3308988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4411" y="3126108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0853" y="57912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Problem: Fit a line to these </a:t>
            </a:r>
            <a:r>
              <a:rPr lang="en-US" dirty="0" err="1" smtClean="0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343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4853" y="57912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hypothesized line</a:t>
            </a:r>
          </a:p>
          <a:p>
            <a:r>
              <a:rPr lang="en-US" dirty="0" smtClean="0"/>
              <a:t>Count the number of points that “agree” with the line</a:t>
            </a:r>
          </a:p>
          <a:p>
            <a:pPr lvl="1"/>
            <a:r>
              <a:rPr lang="en-US" dirty="0" smtClean="0"/>
              <a:t>“Agree” = within a small distance of the line</a:t>
            </a:r>
          </a:p>
          <a:p>
            <a:pPr lvl="1"/>
            <a:r>
              <a:rPr lang="en-US" dirty="0" smtClean="0"/>
              <a:t>I.e., the </a:t>
            </a:r>
            <a:r>
              <a:rPr lang="en-US" b="1" dirty="0" smtClean="0"/>
              <a:t>inliers </a:t>
            </a:r>
            <a:r>
              <a:rPr lang="en-US" dirty="0" smtClean="0"/>
              <a:t>to that line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For all possible lines, select the one with the largest number of 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2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inliers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4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inliers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796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Inliers: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763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inliers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469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53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81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48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796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Inliers: 20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665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the best 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Unlike least-squares, no simple closed-form solution </a:t>
            </a:r>
          </a:p>
          <a:p>
            <a:endParaRPr lang="en-US" dirty="0" smtClean="0"/>
          </a:p>
          <a:p>
            <a:r>
              <a:rPr lang="en-US" dirty="0" smtClean="0"/>
              <a:t>Hypothesize-and-test</a:t>
            </a:r>
          </a:p>
          <a:p>
            <a:pPr lvl="1"/>
            <a:r>
              <a:rPr lang="en-US" dirty="0" smtClean="0"/>
              <a:t>Try out many lines, keep the best one</a:t>
            </a:r>
          </a:p>
          <a:p>
            <a:pPr lvl="1"/>
            <a:r>
              <a:rPr lang="en-US" dirty="0" smtClean="0"/>
              <a:t>Which lines?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1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76200" y="152400"/>
            <a:ext cx="568542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RANSAC (Random Sample Consensus)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for model parameters using samples 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247" y="65502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Illustration by Savarese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Line fitting example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1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for model parameters using samples 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Line fitting example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0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for model parameters using samples 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Line fitting example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657600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for model parameters using samples 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6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 = pose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where camera is relative to object in world</a:t>
            </a:r>
          </a:p>
          <a:p>
            <a:r>
              <a:rPr lang="en-US" dirty="0" smtClean="0"/>
              <a:t>= Estimating where object is relative to camera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 rot="5400000">
            <a:off x="5607844" y="468201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96327" y="3463052"/>
            <a:ext cx="2004448" cy="2560769"/>
            <a:chOff x="5967977" y="2102882"/>
            <a:chExt cx="2004448" cy="2560769"/>
          </a:xfrm>
        </p:grpSpPr>
        <p:sp>
          <p:nvSpPr>
            <p:cNvPr id="6" name="TextBox 5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857874" y="464629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000125" y="424624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85838" y="356044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1550" y="5746433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5750" y="5775008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880" y="577222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9006" y="371006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781" y="634848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Z’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35275" y="570933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20" y="4215312"/>
            <a:ext cx="1248986" cy="1083037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</p:pic>
      <p:sp>
        <p:nvSpPr>
          <p:cNvPr id="23" name="Oval 22"/>
          <p:cNvSpPr/>
          <p:nvPr/>
        </p:nvSpPr>
        <p:spPr>
          <a:xfrm>
            <a:off x="2308860" y="4554858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4411" y="4371978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 smtClean="0"/>
              <a:t>RANSAC only has guarantees if there are &lt; 50% outliers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sz="2000" dirty="0" smtClean="0"/>
              <a:t>– Tolstoy via Alyosha Efros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07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</a:t>
            </a:r>
            <a:r>
              <a:rPr lang="en-US" dirty="0" smtClean="0"/>
              <a:t>match at random, </a:t>
            </a:r>
            <a:r>
              <a:rPr lang="en-US" dirty="0"/>
              <a:t>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2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dirty="0" smtClean="0"/>
              <a:t>another match at random, </a:t>
            </a:r>
            <a:r>
              <a:rPr lang="en-US" dirty="0"/>
              <a:t>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8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Output the translation with the highest number of 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9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Final step: least </a:t>
            </a:r>
            <a:r>
              <a:rPr lang="en-US" dirty="0"/>
              <a:t>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1314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69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</a:t>
            </a:r>
            <a:r>
              <a:rPr lang="en-US" dirty="0" smtClean="0"/>
              <a:t>average </a:t>
            </a:r>
            <a:r>
              <a:rPr lang="en-US" dirty="0"/>
              <a:t>translation </a:t>
            </a:r>
            <a:r>
              <a:rPr lang="en-US" dirty="0" smtClean="0"/>
              <a:t>vector over all inliers</a:t>
            </a:r>
            <a:endParaRPr lang="en-US" dirty="0"/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Inlier</a:t>
            </a:r>
            <a:r>
              <a:rPr lang="en-US" b="1" dirty="0" smtClean="0"/>
              <a:t> threshold </a:t>
            </a:r>
            <a:r>
              <a:rPr lang="en-US" dirty="0" smtClean="0"/>
              <a:t>related to the amount of noise we expect in inliers</a:t>
            </a:r>
          </a:p>
          <a:p>
            <a:pPr lvl="1"/>
            <a:r>
              <a:rPr lang="en-US" dirty="0" smtClean="0"/>
              <a:t>Often model noise as Gaussian with some standard deviation (e.g., 3 pixels)</a:t>
            </a:r>
          </a:p>
          <a:p>
            <a:r>
              <a:rPr lang="en-US" b="1" dirty="0" smtClean="0"/>
              <a:t>Number of rounds </a:t>
            </a:r>
            <a:r>
              <a:rPr lang="en-US" dirty="0" smtClean="0"/>
              <a:t>related to the percentage of outliers we expect, and the probability of success we’d like to guarantee</a:t>
            </a:r>
          </a:p>
          <a:p>
            <a:pPr lvl="1"/>
            <a:r>
              <a:rPr lang="en-US" dirty="0" smtClean="0"/>
              <a:t>Suppose there are 20% outliers, and we want to find the correct answer with 99% probability </a:t>
            </a:r>
          </a:p>
          <a:p>
            <a:pPr lvl="1"/>
            <a:r>
              <a:rPr lang="en-US" dirty="0" smtClean="0"/>
              <a:t>How many rounds do we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6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rounds?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to choose </a:t>
            </a:r>
            <a:r>
              <a:rPr lang="en-US" i="1" dirty="0" smtClean="0"/>
              <a:t>k</a:t>
            </a:r>
            <a:r>
              <a:rPr lang="en-US" dirty="0" smtClean="0"/>
              <a:t> samples each time</a:t>
            </a:r>
          </a:p>
          <a:p>
            <a:pPr lvl="1"/>
            <a:r>
              <a:rPr lang="en-US" dirty="0" smtClean="0"/>
              <a:t>with an inlier ratio p</a:t>
            </a:r>
            <a:endParaRPr lang="en-US" i="1" dirty="0" smtClean="0"/>
          </a:p>
          <a:p>
            <a:pPr lvl="1"/>
            <a:r>
              <a:rPr lang="en-US" dirty="0" smtClean="0"/>
              <a:t>and we want the right answer with probability </a:t>
            </a:r>
            <a:r>
              <a:rPr lang="en-US" i="1" dirty="0" smtClean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>
            <p:extLst/>
          </p:nvPr>
        </p:nvGraphicFramePr>
        <p:xfrm>
          <a:off x="457200" y="38100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inliers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6019800"/>
            <a:ext cx="98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 </a:t>
            </a:r>
            <a:r>
              <a:rPr lang="en-US" dirty="0" smtClean="0"/>
              <a:t>= 0.99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278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25 at 10.18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3041115"/>
          </a:xfrm>
          <a:prstGeom prst="rect">
            <a:avLst/>
          </a:prstGeom>
        </p:spPr>
      </p:pic>
      <p:graphicFrame>
        <p:nvGraphicFramePr>
          <p:cNvPr id="6" name="Group 6"/>
          <p:cNvGraphicFramePr>
            <a:graphicFrameLocks noGrp="1"/>
          </p:cNvGraphicFramePr>
          <p:nvPr>
            <p:extLst/>
          </p:nvPr>
        </p:nvGraphicFramePr>
        <p:xfrm>
          <a:off x="1828800" y="41148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inliers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6324600"/>
            <a:ext cx="98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 </a:t>
            </a:r>
            <a:r>
              <a:rPr lang="en-US" dirty="0" smtClean="0"/>
              <a:t>= 0.99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7785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</a:t>
            </a:r>
            <a:r>
              <a:rPr lang="en-US" i="1" dirty="0" smtClean="0"/>
              <a:t>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For alignment, depends on the motion model</a:t>
            </a:r>
          </a:p>
          <a:p>
            <a:pPr lvl="1"/>
            <a:r>
              <a:rPr lang="en-US" dirty="0" smtClean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2133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981200" y="4419600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5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object of interest is plane?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that uncommon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5-02-23 at 11.19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 r="49125" b="42336"/>
          <a:stretch/>
        </p:blipFill>
        <p:spPr>
          <a:xfrm>
            <a:off x="0" y="2561114"/>
            <a:ext cx="4652010" cy="288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09" y="2561114"/>
            <a:ext cx="4334083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Parameters to tune</a:t>
            </a:r>
          </a:p>
          <a:p>
            <a:pPr lvl="1"/>
            <a:r>
              <a:rPr lang="en-US" dirty="0" smtClean="0"/>
              <a:t>Sometimes too many iterations are required</a:t>
            </a:r>
          </a:p>
          <a:p>
            <a:pPr lvl="1"/>
            <a:r>
              <a:rPr lang="en-US" dirty="0" smtClean="0"/>
              <a:t>Can fail for extremely low inlier ratios</a:t>
            </a:r>
          </a:p>
        </p:txBody>
      </p:sp>
    </p:spTree>
    <p:extLst>
      <p:ext uri="{BB962C8B-B14F-4D97-AF65-F5344CB8AC3E}">
        <p14:creationId xmlns:p14="http://schemas.microsoft.com/office/powerpoint/2010/main" val="97613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of a “voting”-based fitting scheme</a:t>
            </a:r>
          </a:p>
          <a:p>
            <a:r>
              <a:rPr lang="en-US" dirty="0" smtClean="0"/>
              <a:t>Each hypothesis gets voted on by each data point, best hypothesis wins</a:t>
            </a:r>
          </a:p>
          <a:p>
            <a:endParaRPr lang="en-US" dirty="0" smtClean="0"/>
          </a:p>
          <a:p>
            <a:r>
              <a:rPr lang="en-US" dirty="0" smtClean="0"/>
              <a:t>There are many other types of voting schemes</a:t>
            </a:r>
          </a:p>
          <a:p>
            <a:pPr lvl="1"/>
            <a:r>
              <a:rPr lang="en-US" dirty="0" smtClean="0"/>
              <a:t>E.g., Hough transforms…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7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75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670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70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26288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52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16643" y="6248400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228600"/>
            <a:ext cx="7848600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1000" y="1828800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371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46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546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6025" y="34290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146425" y="2971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994025" y="2819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765425" y="2590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536825" y="2362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84425" y="2209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03425" y="1828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1851025" y="1676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698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975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203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975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70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70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70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92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92650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126288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52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70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70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70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70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127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584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18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575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66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66800" y="3886200"/>
            <a:ext cx="6940550" cy="2819400"/>
            <a:chOff x="672" y="2448"/>
            <a:chExt cx="4372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50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40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26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3072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92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68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6" y="3888"/>
              <a:ext cx="203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72" y="2544"/>
              <a:ext cx="2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6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2976"/>
              <a:ext cx="576" cy="38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304800" y="228600"/>
            <a:ext cx="7848600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</p:spTree>
    <p:extLst>
      <p:ext uri="{BB962C8B-B14F-4D97-AF65-F5344CB8AC3E}">
        <p14:creationId xmlns:p14="http://schemas.microsoft.com/office/powerpoint/2010/main" val="91819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5 at 10.4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93480" cy="3276600"/>
          </a:xfrm>
          <a:prstGeom prst="rect">
            <a:avLst/>
          </a:prstGeom>
        </p:spPr>
      </p:pic>
      <p:pic>
        <p:nvPicPr>
          <p:cNvPr id="3" name="Picture 2" descr="CodeCogsEq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257800"/>
            <a:ext cx="36830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6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</a:t>
            </a:r>
            <a:endParaRPr lang="en-US" dirty="0"/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2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7253802" y="2699656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2032" y="32004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2032" y="3733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2032" y="42454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01604" y="43216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68946" y="3352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68946" y="2862944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0" y="5259388"/>
            <a:ext cx="2362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5028406" y="4190206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2667000"/>
            <a:ext cx="38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5450" y="50517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Symbol" pitchFamily="18" charset="2"/>
              </a:rPr>
              <a:t>q</a:t>
            </a:r>
            <a:endParaRPr lang="en-US" b="1" i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800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object of interest is plane?</a:t>
            </a:r>
            <a:endParaRPr lang="en-US" dirty="0"/>
          </a:p>
        </p:txBody>
      </p:sp>
      <p:sp>
        <p:nvSpPr>
          <p:cNvPr id="4" name="Triangle 3"/>
          <p:cNvSpPr/>
          <p:nvPr/>
        </p:nvSpPr>
        <p:spPr>
          <a:xfrm rot="5400000">
            <a:off x="5607844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96327" y="2217182"/>
            <a:ext cx="2004448" cy="2560769"/>
            <a:chOff x="5967977" y="2102882"/>
            <a:chExt cx="2004448" cy="2560769"/>
          </a:xfrm>
        </p:grpSpPr>
        <p:sp>
          <p:nvSpPr>
            <p:cNvPr id="6" name="TextBox 5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857874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/>
          <p:cNvSpPr/>
          <p:nvPr/>
        </p:nvSpPr>
        <p:spPr>
          <a:xfrm rot="2428894">
            <a:off x="1498832" y="3154702"/>
            <a:ext cx="1671638" cy="928688"/>
          </a:xfrm>
          <a:prstGeom prst="parallelogram">
            <a:avLst>
              <a:gd name="adj" fmla="val 5342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297430" y="3613740"/>
            <a:ext cx="533311" cy="2295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56329" y="3400425"/>
            <a:ext cx="478322" cy="442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object of interest is a plane?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that plane is equipped with two axes.</a:t>
            </a:r>
          </a:p>
          <a:p>
            <a:r>
              <a:rPr lang="en-US" dirty="0" smtClean="0"/>
              <a:t>Points on the plane are represented by </a:t>
            </a:r>
            <a:r>
              <a:rPr lang="en-US" i="1" dirty="0" smtClean="0"/>
              <a:t>two </a:t>
            </a:r>
            <a:r>
              <a:rPr lang="en-US" dirty="0" err="1" smtClean="0"/>
              <a:t>euclidean</a:t>
            </a:r>
            <a:r>
              <a:rPr lang="en-US" dirty="0" smtClean="0"/>
              <a:t> coordinates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Or 3 homogenous coordinates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" y="4480391"/>
            <a:ext cx="24384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0" y="4480391"/>
            <a:ext cx="24892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155" y="3957171"/>
            <a:ext cx="248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B0F0"/>
                </a:solidFill>
              </a:rPr>
              <a:t>3D object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2895" y="3959562"/>
            <a:ext cx="272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2D object (plane)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1960245" y="4860175"/>
            <a:ext cx="1219200" cy="1129145"/>
          </a:xfrm>
          <a:prstGeom prst="upArrowCallout">
            <a:avLst>
              <a:gd name="adj1" fmla="val 13750"/>
              <a:gd name="adj2" fmla="val 15625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3 x 4</a:t>
            </a:r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6604635" y="4860174"/>
            <a:ext cx="1219200" cy="1129145"/>
          </a:xfrm>
          <a:prstGeom prst="upArrowCallout">
            <a:avLst>
              <a:gd name="adj1" fmla="val 13750"/>
              <a:gd name="adj2" fmla="val 15625"/>
              <a:gd name="adj3" fmla="val 25000"/>
              <a:gd name="adj4" fmla="val 649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3 x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object of interest is a plane?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7764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Homography</a:t>
            </a:r>
            <a:r>
              <a:rPr lang="en-US" dirty="0" smtClean="0"/>
              <a:t> maps points on the plane to pixels in the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0" y="2777321"/>
            <a:ext cx="2489200" cy="469900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1998345" y="3157104"/>
            <a:ext cx="1219200" cy="1129145"/>
          </a:xfrm>
          <a:prstGeom prst="upArrowCallout">
            <a:avLst>
              <a:gd name="adj1" fmla="val 13750"/>
              <a:gd name="adj2" fmla="val 15625"/>
              <a:gd name="adj3" fmla="val 25000"/>
              <a:gd name="adj4" fmla="val 649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</a:t>
            </a:r>
            <a:r>
              <a:rPr lang="en-US" smtClean="0"/>
              <a:t>x 3</a:t>
            </a:r>
            <a:endParaRPr lang="en-US" dirty="0" smtClean="0"/>
          </a:p>
        </p:txBody>
      </p:sp>
      <p:sp>
        <p:nvSpPr>
          <p:cNvPr id="6" name="Down Arrow Callout 5"/>
          <p:cNvSpPr/>
          <p:nvPr/>
        </p:nvSpPr>
        <p:spPr>
          <a:xfrm>
            <a:off x="1366520" y="1886893"/>
            <a:ext cx="2501900" cy="8229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Homography</a:t>
            </a:r>
            <a:endParaRPr lang="en-US" sz="2400" b="1" dirty="0"/>
          </a:p>
        </p:txBody>
      </p:sp>
      <p:pic>
        <p:nvPicPr>
          <p:cNvPr id="7" name="Picture 6" descr="Screen Shot 2015-02-23 at 11.19.4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 r="49125" b="42336"/>
          <a:stretch/>
        </p:blipFill>
        <p:spPr>
          <a:xfrm>
            <a:off x="4217670" y="2401094"/>
            <a:ext cx="465201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</a:t>
            </a:r>
            <a:r>
              <a:rPr lang="en-US" dirty="0" err="1" smtClean="0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29505"/>
          </a:xfrm>
        </p:spPr>
        <p:txBody>
          <a:bodyPr/>
          <a:lstStyle/>
          <a:p>
            <a:r>
              <a:rPr lang="en-US" dirty="0" smtClean="0"/>
              <a:t>How many parameters does a </a:t>
            </a:r>
            <a:r>
              <a:rPr lang="en-US" dirty="0" err="1" smtClean="0"/>
              <a:t>homography</a:t>
            </a:r>
            <a:r>
              <a:rPr lang="en-US" dirty="0" smtClean="0"/>
              <a:t> have?</a:t>
            </a:r>
          </a:p>
          <a:p>
            <a:r>
              <a:rPr lang="en-US" dirty="0" smtClean="0"/>
              <a:t>Given a single point on the plane and corresponding image location, what does that tell us?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20" y="3531394"/>
            <a:ext cx="24892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4136230"/>
            <a:ext cx="5754370" cy="14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</a:t>
            </a:r>
            <a:r>
              <a:rPr lang="en-US" dirty="0" err="1" smtClean="0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29505"/>
          </a:xfrm>
        </p:spPr>
        <p:txBody>
          <a:bodyPr/>
          <a:lstStyle/>
          <a:p>
            <a:r>
              <a:rPr lang="en-US" dirty="0" smtClean="0"/>
              <a:t>How many parameters does a </a:t>
            </a:r>
            <a:r>
              <a:rPr lang="en-US" dirty="0" err="1" smtClean="0"/>
              <a:t>homography</a:t>
            </a:r>
            <a:r>
              <a:rPr lang="en-US" dirty="0" smtClean="0"/>
              <a:t> have?</a:t>
            </a:r>
          </a:p>
          <a:p>
            <a:r>
              <a:rPr lang="en-US" dirty="0" smtClean="0"/>
              <a:t>Given a single point on the plane and corresponding image location, what does that tell us?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Convince yourself that this gives 2 linear equations!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90" y="3559840"/>
            <a:ext cx="5754370" cy="1461071"/>
          </a:xfrm>
          <a:prstGeom prst="rect">
            <a:avLst/>
          </a:prstGeom>
        </p:spPr>
      </p:pic>
      <p:sp>
        <p:nvSpPr>
          <p:cNvPr id="6" name="Curved Right Arrow 5"/>
          <p:cNvSpPr/>
          <p:nvPr/>
        </p:nvSpPr>
        <p:spPr>
          <a:xfrm flipV="1">
            <a:off x="365760" y="3559840"/>
            <a:ext cx="1280160" cy="13436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12290" y="4470046"/>
            <a:ext cx="72009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1956</Words>
  <Application>Microsoft Macintosh PowerPoint</Application>
  <PresentationFormat>On-screen Show (4:3)</PresentationFormat>
  <Paragraphs>464</Paragraphs>
  <Slides>46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Calibri</vt:lpstr>
      <vt:lpstr>Calibri Light</vt:lpstr>
      <vt:lpstr>Futura Bk BT</vt:lpstr>
      <vt:lpstr>Mangal</vt:lpstr>
      <vt:lpstr>Symbol</vt:lpstr>
      <vt:lpstr>Arial</vt:lpstr>
      <vt:lpstr>Office Theme</vt:lpstr>
      <vt:lpstr>Equation</vt:lpstr>
      <vt:lpstr>A special case of calibration</vt:lpstr>
      <vt:lpstr>Camera calibration</vt:lpstr>
      <vt:lpstr>Camera calibration = pose estimation</vt:lpstr>
      <vt:lpstr>What if object of interest is plane?</vt:lpstr>
      <vt:lpstr>What if object of interest is plane?</vt:lpstr>
      <vt:lpstr>What if object of interest is a plane?</vt:lpstr>
      <vt:lpstr>What if object of interest is a plane?</vt:lpstr>
      <vt:lpstr>Fitting homographies</vt:lpstr>
      <vt:lpstr>Fitting homographies</vt:lpstr>
      <vt:lpstr>Fitting homographies</vt:lpstr>
      <vt:lpstr>Fitting homographies</vt:lpstr>
      <vt:lpstr>Homographies for image alignment</vt:lpstr>
      <vt:lpstr>Homographies for image alignment</vt:lpstr>
      <vt:lpstr>Image Alignment Algorithm</vt:lpstr>
      <vt:lpstr>Fitting in general</vt:lpstr>
      <vt:lpstr>Least squares: linear regression</vt:lpstr>
      <vt:lpstr>Linear regression</vt:lpstr>
      <vt:lpstr>Linear regression</vt:lpstr>
      <vt:lpstr>Outliers</vt:lpstr>
      <vt:lpstr>Robustness</vt:lpstr>
      <vt:lpstr>Idea</vt:lpstr>
      <vt:lpstr>Counting inliers</vt:lpstr>
      <vt:lpstr>Counting inliers</vt:lpstr>
      <vt:lpstr>Counting inliers</vt:lpstr>
      <vt:lpstr>How do we find the best line?</vt:lpstr>
      <vt:lpstr>PowerPoint Presentation</vt:lpstr>
      <vt:lpstr>PowerPoint Presentation</vt:lpstr>
      <vt:lpstr>PowerPoint Presentation</vt:lpstr>
      <vt:lpstr>PowerPoint Presentation</vt:lpstr>
      <vt:lpstr>RANSAC</vt:lpstr>
      <vt:lpstr>Translations</vt:lpstr>
      <vt:lpstr>RAndom SAmple Consensus</vt:lpstr>
      <vt:lpstr>RAndom SAmple Consensus</vt:lpstr>
      <vt:lpstr>RAndom SAmple Consensus</vt:lpstr>
      <vt:lpstr>Final step: least squares fit</vt:lpstr>
      <vt:lpstr>RANSAC</vt:lpstr>
      <vt:lpstr>How many rounds? </vt:lpstr>
      <vt:lpstr>PowerPoint Presentation</vt:lpstr>
      <vt:lpstr>How big is k?</vt:lpstr>
      <vt:lpstr>RANSAC pros and cons</vt:lpstr>
      <vt:lpstr>RANSAC</vt:lpstr>
      <vt:lpstr>PowerPoint Presentation</vt:lpstr>
      <vt:lpstr>Hough Transform: Outline</vt:lpstr>
      <vt:lpstr>PowerPoint Presentation</vt:lpstr>
      <vt:lpstr>PowerPoint Presentation</vt:lpstr>
      <vt:lpstr>Hough transform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/ Triangulation - Special cases</dc:title>
  <dc:creator>Bharath Hariharan</dc:creator>
  <cp:lastModifiedBy>Bharath Hariharan</cp:lastModifiedBy>
  <cp:revision>19</cp:revision>
  <dcterms:created xsi:type="dcterms:W3CDTF">2018-03-15T23:39:29Z</dcterms:created>
  <dcterms:modified xsi:type="dcterms:W3CDTF">2018-03-16T04:26:47Z</dcterms:modified>
</cp:coreProperties>
</file>