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5" r:id="rId17"/>
    <p:sldId id="277" r:id="rId18"/>
    <p:sldId id="278" r:id="rId19"/>
    <p:sldId id="265" r:id="rId20"/>
    <p:sldId id="266" r:id="rId21"/>
    <p:sldId id="285" r:id="rId22"/>
    <p:sldId id="286" r:id="rId23"/>
    <p:sldId id="287" r:id="rId24"/>
    <p:sldId id="288" r:id="rId25"/>
    <p:sldId id="290" r:id="rId26"/>
    <p:sldId id="273" r:id="rId27"/>
    <p:sldId id="274" r:id="rId28"/>
    <p:sldId id="279" r:id="rId29"/>
    <p:sldId id="280" r:id="rId30"/>
    <p:sldId id="281" r:id="rId31"/>
    <p:sldId id="282" r:id="rId32"/>
    <p:sldId id="283" r:id="rId33"/>
    <p:sldId id="284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A01C-6C3E-5343-8551-4B65022D023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E5E3-148B-504F-BB01-B2EE5DC9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1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91A1-47EA-BC4C-8D43-9C712A5905BD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9A2C-4F32-804A-9786-18F5DFB28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br>
              <a:rPr lang="en-US" dirty="0" smtClean="0"/>
            </a:br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" y="3873500"/>
            <a:ext cx="723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" y="3808730"/>
            <a:ext cx="6591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4354831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 equations!</a:t>
            </a:r>
          </a:p>
          <a:p>
            <a:r>
              <a:rPr lang="en-US" dirty="0" smtClean="0"/>
              <a:t>Are the equations linear in the parameters?</a:t>
            </a:r>
          </a:p>
          <a:p>
            <a:r>
              <a:rPr lang="en-US" dirty="0" smtClean="0"/>
              <a:t>How many equations do we need?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4046268"/>
            <a:ext cx="8606790" cy="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matrix vector form: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p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6 points give 12 equations, 12 variables to solve for</a:t>
            </a:r>
          </a:p>
          <a:p>
            <a:r>
              <a:rPr lang="en-US" dirty="0" smtClean="0"/>
              <a:t>But can only solve </a:t>
            </a:r>
            <a:r>
              <a:rPr lang="en-US" dirty="0" err="1" smtClean="0"/>
              <a:t>upto</a:t>
            </a:r>
            <a:r>
              <a:rPr lang="en-US" dirty="0" smtClean="0"/>
              <a:t> scale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840278"/>
            <a:ext cx="8606790" cy="81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3283481"/>
            <a:ext cx="8195310" cy="24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90" y="2331720"/>
            <a:ext cx="878967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matrix vector form: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We want non-trivial solutions</a:t>
                </a:r>
              </a:p>
              <a:p>
                <a:r>
                  <a:rPr lang="en-US" dirty="0" smtClean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p is a solution too</a:t>
                </a:r>
              </a:p>
              <a:p>
                <a:r>
                  <a:rPr lang="en-US" dirty="0" smtClean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 do you solve this?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matrix vector form: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We want non-trivial solutions</a:t>
                </a:r>
              </a:p>
              <a:p>
                <a:r>
                  <a:rPr lang="en-US" dirty="0" smtClean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p is a solution too</a:t>
                </a:r>
              </a:p>
              <a:p>
                <a:r>
                  <a:rPr lang="en-US" dirty="0" smtClean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  <a:blipFill rotWithShape="0">
                <a:blip r:embed="rId2"/>
                <a:stretch>
                  <a:fillRect l="-1391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5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there are more than 6 points?</a:t>
            </a:r>
          </a:p>
          <a:p>
            <a:r>
              <a:rPr lang="en-US" dirty="0" smtClean="0"/>
              <a:t>What if there is noise in the point locations?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70" y="3670300"/>
            <a:ext cx="1447800" cy="4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90" y="4622800"/>
            <a:ext cx="14986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4680" y="406908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71800" y="3874770"/>
            <a:ext cx="2011680" cy="114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40" y="2921000"/>
            <a:ext cx="208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5205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if there are more than 6 points?</a:t>
            </a:r>
          </a:p>
          <a:p>
            <a:r>
              <a:rPr lang="en-US" dirty="0" smtClean="0"/>
              <a:t>What if there is noise in the point locations?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 at eigenvector of A</a:t>
            </a:r>
            <a:r>
              <a:rPr lang="en-US" baseline="30000" dirty="0" smtClean="0"/>
              <a:t>T</a:t>
            </a:r>
            <a:r>
              <a:rPr lang="en-US" dirty="0" smtClean="0"/>
              <a:t>A with the smallest eigenvalue!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70" y="3670300"/>
            <a:ext cx="1447800" cy="4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90" y="4622800"/>
            <a:ext cx="14986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4680" y="406908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71800" y="3874770"/>
            <a:ext cx="2011680" cy="114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90" y="2909570"/>
            <a:ext cx="2654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8075"/>
          </a:xfrm>
        </p:spPr>
        <p:txBody>
          <a:bodyPr/>
          <a:lstStyle/>
          <a:p>
            <a:r>
              <a:rPr lang="en-US" dirty="0" smtClean="0"/>
              <a:t>&gt;=6 points with known 3D coordinates + known image coordinates</a:t>
            </a:r>
          </a:p>
          <a:p>
            <a:endParaRPr lang="en-US" dirty="0"/>
          </a:p>
          <a:p>
            <a:r>
              <a:rPr lang="en-US" dirty="0"/>
              <a:t>In matrix vector form</a:t>
            </a:r>
            <a:r>
              <a:rPr lang="en-US" dirty="0" smtClean="0"/>
              <a:t>: want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</a:t>
            </a:r>
            <a:r>
              <a:rPr lang="en-US" dirty="0"/>
              <a:t> = </a:t>
            </a:r>
            <a:r>
              <a:rPr lang="en-US" dirty="0" smtClean="0"/>
              <a:t>0</a:t>
            </a:r>
          </a:p>
          <a:p>
            <a:r>
              <a:rPr lang="en-US" dirty="0" smtClean="0"/>
              <a:t>Resilience to noise: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Look at eigenvector of A</a:t>
            </a:r>
            <a:r>
              <a:rPr lang="en-US" baseline="30000" dirty="0"/>
              <a:t>T</a:t>
            </a:r>
            <a:r>
              <a:rPr lang="en-US" dirty="0"/>
              <a:t>A with the smallest eigenvalue!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26281"/>
            <a:ext cx="8195310" cy="24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20" y="5034699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7685" y="4595593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s.t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4202228"/>
            <a:ext cx="1887220" cy="5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6 world points for which we know image locations</a:t>
            </a:r>
          </a:p>
          <a:p>
            <a:r>
              <a:rPr lang="en-US" dirty="0" smtClean="0"/>
              <a:t>Would any 6 points work?</a:t>
            </a:r>
          </a:p>
          <a:p>
            <a:pPr lvl="1"/>
            <a:r>
              <a:rPr lang="en-US" dirty="0" smtClean="0"/>
              <a:t>What if all 6 points are the same?</a:t>
            </a:r>
          </a:p>
          <a:p>
            <a:r>
              <a:rPr lang="en-US" dirty="0" smtClean="0"/>
              <a:t>Need at least 6 non-coplanar points!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homogenous coordinates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156460"/>
            <a:ext cx="52705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0" y="3743960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262629"/>
            <a:ext cx="7886700" cy="2914333"/>
          </a:xfrm>
        </p:spPr>
        <p:txBody>
          <a:bodyPr/>
          <a:lstStyle/>
          <a:p>
            <a:r>
              <a:rPr lang="en-US" dirty="0" smtClean="0"/>
              <a:t>How do we get K, R and t from P?</a:t>
            </a:r>
          </a:p>
          <a:p>
            <a:r>
              <a:rPr lang="en-US" dirty="0" smtClean="0"/>
              <a:t>Need to make some assumptions about K</a:t>
            </a:r>
          </a:p>
          <a:p>
            <a:r>
              <a:rPr lang="en-US" dirty="0" smtClean="0"/>
              <a:t>What if K is identity?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452370"/>
            <a:ext cx="40386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262629"/>
            <a:ext cx="7886700" cy="2914333"/>
          </a:xfrm>
        </p:spPr>
        <p:txBody>
          <a:bodyPr/>
          <a:lstStyle/>
          <a:p>
            <a:r>
              <a:rPr lang="en-US" dirty="0" smtClean="0"/>
              <a:t>How do we get K, R and t from P?</a:t>
            </a:r>
          </a:p>
          <a:p>
            <a:r>
              <a:rPr lang="en-US" dirty="0" smtClean="0"/>
              <a:t>Need to make some assumptions about K</a:t>
            </a:r>
          </a:p>
          <a:p>
            <a:r>
              <a:rPr lang="en-US" dirty="0" smtClean="0"/>
              <a:t>What if K is upper triangular?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452370"/>
            <a:ext cx="40386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4869180"/>
            <a:ext cx="2851541" cy="128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164580"/>
            <a:ext cx="28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Added skew if image x and y axes are </a:t>
            </a:r>
            <a:r>
              <a:rPr lang="en-US" smtClean="0"/>
              <a:t>not perpendicular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48129"/>
            <a:ext cx="7886700" cy="4989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get K, R and t from P?</a:t>
            </a:r>
          </a:p>
          <a:p>
            <a:r>
              <a:rPr lang="en-US" dirty="0" smtClean="0"/>
              <a:t>Need to make some assumptions about K</a:t>
            </a:r>
          </a:p>
          <a:p>
            <a:r>
              <a:rPr lang="en-US" dirty="0" smtClean="0"/>
              <a:t>What if K is upper triangular?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 = K [ R  t]</a:t>
            </a:r>
          </a:p>
          <a:p>
            <a:r>
              <a:rPr lang="en-US" dirty="0" smtClean="0"/>
              <a:t>First 3 x 3 matrix of P is KR</a:t>
            </a:r>
          </a:p>
          <a:p>
            <a:r>
              <a:rPr lang="en-US" dirty="0" smtClean="0"/>
              <a:t>“RQ” decomposition: decomposes an n x n matrix into product of upper triangular and rotation matrix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9" y="3179762"/>
            <a:ext cx="285154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48129"/>
            <a:ext cx="7886700" cy="4989831"/>
          </a:xfrm>
        </p:spPr>
        <p:txBody>
          <a:bodyPr>
            <a:normAutofit/>
          </a:bodyPr>
          <a:lstStyle/>
          <a:p>
            <a:r>
              <a:rPr lang="en-US" dirty="0" smtClean="0"/>
              <a:t>How do we get K, R and t from P?</a:t>
            </a:r>
          </a:p>
          <a:p>
            <a:r>
              <a:rPr lang="en-US" dirty="0" smtClean="0"/>
              <a:t>Need to make some assumptions about K</a:t>
            </a:r>
          </a:p>
          <a:p>
            <a:r>
              <a:rPr lang="en-US" dirty="0" smtClean="0"/>
              <a:t>What if K is upper triangular?</a:t>
            </a:r>
          </a:p>
          <a:p>
            <a:r>
              <a:rPr lang="en-US" dirty="0" smtClean="0"/>
              <a:t>P = K [ R  t]</a:t>
            </a:r>
          </a:p>
          <a:p>
            <a:r>
              <a:rPr lang="en-US" dirty="0" smtClean="0"/>
              <a:t>First 3 x 3 matrix of P is KR</a:t>
            </a:r>
          </a:p>
          <a:p>
            <a:r>
              <a:rPr lang="en-US" dirty="0" smtClean="0"/>
              <a:t>“RQ” decomposition: decomposes an n x n matrix into product of upper triangular and rotation matrix</a:t>
            </a:r>
          </a:p>
          <a:p>
            <a:r>
              <a:rPr lang="en-US" dirty="0" smtClean="0"/>
              <a:t>t = K</a:t>
            </a:r>
            <a:r>
              <a:rPr lang="en-US" baseline="30000" dirty="0" smtClean="0"/>
              <a:t>-1</a:t>
            </a:r>
            <a:r>
              <a:rPr lang="en-US" dirty="0" smtClean="0"/>
              <a:t>P[:,2] </a:t>
            </a:r>
            <a:r>
              <a:rPr lang="en-US" dirty="0" smtClean="0">
                <a:sym typeface="Wingdings"/>
              </a:rPr>
              <a:t> last column of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 and pose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10" y="2022592"/>
            <a:ext cx="5566410" cy="37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two cameras</a:t>
            </a:r>
          </a:p>
          <a:p>
            <a:pPr lvl="1"/>
            <a:r>
              <a:rPr lang="en-US" dirty="0" smtClean="0"/>
              <a:t>Calibrated: parameters known</a:t>
            </a:r>
          </a:p>
          <a:p>
            <a:r>
              <a:rPr lang="en-US" dirty="0" smtClean="0"/>
              <a:t>And a pair of corresponding pixels</a:t>
            </a:r>
          </a:p>
          <a:p>
            <a:r>
              <a:rPr lang="en-US" dirty="0" smtClean="0"/>
              <a:t>Find 3D location of point!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259580"/>
            <a:ext cx="4041420" cy="227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680" y="4271010"/>
            <a:ext cx="4041420" cy="22732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21000" y="554228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21600" y="570611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two cameras</a:t>
            </a:r>
          </a:p>
          <a:p>
            <a:pPr lvl="1"/>
            <a:r>
              <a:rPr lang="en-US" dirty="0" smtClean="0"/>
              <a:t>Calibrated: parameters known</a:t>
            </a:r>
          </a:p>
          <a:p>
            <a:r>
              <a:rPr lang="en-US" dirty="0" smtClean="0"/>
              <a:t>And a pair of corresponding pixels</a:t>
            </a:r>
          </a:p>
          <a:p>
            <a:r>
              <a:rPr lang="en-US" dirty="0" smtClean="0"/>
              <a:t>Find 3D location of point!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259580"/>
            <a:ext cx="4041420" cy="227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680" y="4271010"/>
            <a:ext cx="4041420" cy="22732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21000" y="554228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21600" y="570611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1000" y="5704840"/>
            <a:ext cx="839470" cy="36933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60310" y="5889506"/>
            <a:ext cx="839470" cy="36933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,y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070" y="3790950"/>
            <a:ext cx="787400" cy="44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250" y="3779044"/>
            <a:ext cx="787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4170999"/>
            <a:ext cx="29210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2011680"/>
            <a:ext cx="29210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80" y="1529080"/>
            <a:ext cx="787400" cy="165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80" y="3688399"/>
            <a:ext cx="787400" cy="165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020" y="2354580"/>
            <a:ext cx="736600" cy="21971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7" idx="3"/>
            <a:endCxn id="10" idx="1"/>
          </p:cNvCxnSpPr>
          <p:nvPr/>
        </p:nvCxnSpPr>
        <p:spPr>
          <a:xfrm>
            <a:off x="6032500" y="2354580"/>
            <a:ext cx="731520" cy="1098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0" idx="1"/>
          </p:cNvCxnSpPr>
          <p:nvPr/>
        </p:nvCxnSpPr>
        <p:spPr>
          <a:xfrm flipV="1">
            <a:off x="6032500" y="3453130"/>
            <a:ext cx="731520" cy="1060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9" idx="3"/>
          </p:cNvCxnSpPr>
          <p:nvPr/>
        </p:nvCxnSpPr>
        <p:spPr>
          <a:xfrm flipH="1">
            <a:off x="2011680" y="4513899"/>
            <a:ext cx="1099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8" idx="3"/>
          </p:cNvCxnSpPr>
          <p:nvPr/>
        </p:nvCxnSpPr>
        <p:spPr>
          <a:xfrm flipH="1">
            <a:off x="2011680" y="2354580"/>
            <a:ext cx="1099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90" y="1943100"/>
            <a:ext cx="29210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881311"/>
            <a:ext cx="5452110" cy="1658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" y="4792655"/>
            <a:ext cx="8515350" cy="387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" y="5256707"/>
            <a:ext cx="8961120" cy="3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transformations in 2D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2969260"/>
            <a:ext cx="2688590" cy="13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4343400"/>
            <a:ext cx="270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20" y="2969260"/>
            <a:ext cx="2902360" cy="1305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5970" y="4210050"/>
            <a:ext cx="270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Scaling of Image x and y (conversion from “meters” to “pixels”)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4869180"/>
            <a:ext cx="2851541" cy="1282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6164580"/>
            <a:ext cx="28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Added skew if image x and y axes are </a:t>
            </a:r>
            <a:r>
              <a:rPr lang="en-US" smtClean="0"/>
              <a:t>not perpendicular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164084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3702051"/>
            <a:ext cx="7886700" cy="2474911"/>
          </a:xfrm>
        </p:spPr>
        <p:txBody>
          <a:bodyPr/>
          <a:lstStyle/>
          <a:p>
            <a:r>
              <a:rPr lang="en-US" dirty="0" smtClean="0"/>
              <a:t>1 image gives 2 equations</a:t>
            </a:r>
          </a:p>
          <a:p>
            <a:r>
              <a:rPr lang="en-US" dirty="0" smtClean="0"/>
              <a:t>Need 2 images!</a:t>
            </a:r>
          </a:p>
          <a:p>
            <a:r>
              <a:rPr lang="en-US" dirty="0" smtClean="0"/>
              <a:t>Solve linear equations to get 3D point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690689"/>
            <a:ext cx="29210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606277"/>
            <a:ext cx="8961120" cy="351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114736"/>
            <a:ext cx="8961120" cy="3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vs non-linear optimization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5" y="1818321"/>
            <a:ext cx="5452110" cy="165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40" y="4138930"/>
            <a:ext cx="4549140" cy="838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40" y="5293492"/>
            <a:ext cx="4549140" cy="8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vs non-linear optimization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1784350"/>
            <a:ext cx="4549140" cy="838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40" y="2916052"/>
            <a:ext cx="4549140" cy="84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817" y="4329820"/>
            <a:ext cx="4952365" cy="17488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0260" y="6092190"/>
            <a:ext cx="49720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Reprojection</a:t>
            </a:r>
            <a:r>
              <a:rPr lang="en-US" dirty="0" smtClean="0">
                <a:solidFill>
                  <a:schemeClr val="bg1"/>
                </a:solidFill>
              </a:rPr>
              <a:t> error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vs non-linear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67003"/>
            <a:ext cx="7886700" cy="28099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Reprojection</a:t>
            </a:r>
            <a:r>
              <a:rPr lang="en-US" dirty="0" smtClean="0"/>
              <a:t> error is the squared error between the true image coordinates of a point and the projected coordinates of hypothesized 3D point</a:t>
            </a:r>
          </a:p>
          <a:p>
            <a:r>
              <a:rPr lang="en-US" dirty="0" smtClean="0"/>
              <a:t>Actual error we care about</a:t>
            </a:r>
            <a:endParaRPr lang="en-US" dirty="0"/>
          </a:p>
          <a:p>
            <a:r>
              <a:rPr lang="en-US" dirty="0" smtClean="0"/>
              <a:t>Minimize total sum of </a:t>
            </a:r>
            <a:r>
              <a:rPr lang="en-US" dirty="0" err="1" smtClean="0"/>
              <a:t>reprojection</a:t>
            </a:r>
            <a:r>
              <a:rPr lang="en-US" dirty="0" smtClean="0"/>
              <a:t> error across all images</a:t>
            </a:r>
          </a:p>
          <a:p>
            <a:r>
              <a:rPr lang="en-US" i="1" dirty="0" smtClean="0"/>
              <a:t>Non-linear optimization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97" y="1310234"/>
            <a:ext cx="4602163" cy="16251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63140" y="2997672"/>
            <a:ext cx="46204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Reprojection</a:t>
            </a:r>
            <a:r>
              <a:rPr lang="en-US" dirty="0" smtClean="0">
                <a:solidFill>
                  <a:schemeClr val="bg1"/>
                </a:solidFill>
              </a:rPr>
              <a:t> error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>
          <a:xfrm>
            <a:off x="4606290" y="1943100"/>
            <a:ext cx="1314450" cy="106299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8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3989070" y="2400300"/>
            <a:ext cx="605790" cy="86868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perspective projection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90" y="5011420"/>
            <a:ext cx="2438400" cy="46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6120" y="3234690"/>
            <a:ext cx="21031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Camera </a:t>
            </a:r>
            <a:r>
              <a:rPr lang="en-US" dirty="0" err="1" smtClean="0"/>
              <a:t>intrinsics</a:t>
            </a:r>
            <a:r>
              <a:rPr lang="en-US" dirty="0" smtClean="0"/>
              <a:t>: how your camera handles pixel. Changes if you change your camera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46070" y="1348740"/>
            <a:ext cx="491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Camera </a:t>
            </a:r>
            <a:r>
              <a:rPr lang="en-US" dirty="0" err="1" smtClean="0"/>
              <a:t>extrinsics</a:t>
            </a:r>
            <a:r>
              <a:rPr lang="en-US" dirty="0" smtClean="0"/>
              <a:t>: where your camera is relative to the world. Changes if you move the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034790" y="2263140"/>
            <a:ext cx="1908810" cy="128016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perspective projection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0" y="4977130"/>
            <a:ext cx="24384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0" y="3554730"/>
            <a:ext cx="256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95260" cy="4351338"/>
          </a:xfrm>
        </p:spPr>
        <p:txBody>
          <a:bodyPr/>
          <a:lstStyle/>
          <a:p>
            <a:r>
              <a:rPr lang="en-US" dirty="0" smtClean="0"/>
              <a:t>Goal: find the parameters of the camera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Tells you where the camera is relative to the world/particular objects</a:t>
            </a:r>
          </a:p>
          <a:p>
            <a:pPr lvl="1"/>
            <a:r>
              <a:rPr lang="en-US" dirty="0" smtClean="0"/>
              <a:t>Equivalently, tells you where objects are relative to the camera</a:t>
            </a:r>
          </a:p>
          <a:p>
            <a:pPr lvl="1"/>
            <a:r>
              <a:rPr lang="en-US" dirty="0" smtClean="0"/>
              <a:t>Can allow you to ”render” new objects into the scene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0" y="3919220"/>
            <a:ext cx="2641600" cy="21971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54780" y="4754880"/>
            <a:ext cx="560070" cy="525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040" y="4606290"/>
            <a:ext cx="28689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 to convert equivalence into equality.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know that (X,Y,Z) in the world projects to (</a:t>
            </a:r>
            <a:r>
              <a:rPr lang="en-US" dirty="0" err="1" smtClean="0"/>
              <a:t>x,y</a:t>
            </a:r>
            <a:r>
              <a:rPr lang="en-US" dirty="0" smtClean="0"/>
              <a:t>) in the image.</a:t>
            </a:r>
          </a:p>
          <a:p>
            <a:r>
              <a:rPr lang="en-US" dirty="0" smtClean="0"/>
              <a:t>How many equations does this provide?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3884930"/>
            <a:ext cx="2908300" cy="219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 is unknown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82" r="-714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2836</TotalTime>
  <Words>889</Words>
  <Application>Microsoft Macintosh PowerPoint</Application>
  <PresentationFormat>On-screen Show (4:3)</PresentationFormat>
  <Paragraphs>191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Calibri Light</vt:lpstr>
      <vt:lpstr>Cambria Math</vt:lpstr>
      <vt:lpstr>Wingdings</vt:lpstr>
      <vt:lpstr>Arial</vt:lpstr>
      <vt:lpstr>Office Theme</vt:lpstr>
      <vt:lpstr>Camera calibration Triangulation</vt:lpstr>
      <vt:lpstr>Perspective projection in homogenous coordinates</vt:lpstr>
      <vt:lpstr>Matrix transformations in 2D</vt:lpstr>
      <vt:lpstr>Final perspective projection</vt:lpstr>
      <vt:lpstr>Final perspective projection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 and pose estimation</vt:lpstr>
      <vt:lpstr>Triangulation</vt:lpstr>
      <vt:lpstr>Triangulation</vt:lpstr>
      <vt:lpstr>Triangulation</vt:lpstr>
      <vt:lpstr>Triangulation</vt:lpstr>
      <vt:lpstr>Triangulation</vt:lpstr>
      <vt:lpstr>Linear vs non-linear optimization</vt:lpstr>
      <vt:lpstr>Linear vs non-linear optimization</vt:lpstr>
      <vt:lpstr>Linear vs non-linear optimization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calibration</dc:title>
  <dc:creator>Bharath Hariharan</dc:creator>
  <cp:lastModifiedBy>Bharath Hariharan</cp:lastModifiedBy>
  <cp:revision>11</cp:revision>
  <dcterms:created xsi:type="dcterms:W3CDTF">2018-03-14T01:35:10Z</dcterms:created>
  <dcterms:modified xsi:type="dcterms:W3CDTF">2018-03-16T15:05:35Z</dcterms:modified>
</cp:coreProperties>
</file>