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78" r:id="rId25"/>
    <p:sldId id="279" r:id="rId26"/>
    <p:sldId id="285" r:id="rId27"/>
    <p:sldId id="286" r:id="rId28"/>
    <p:sldId id="288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84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0"/>
  </p:normalViewPr>
  <p:slideViewPr>
    <p:cSldViewPr snapToGrid="0" snapToObjects="1">
      <p:cViewPr varScale="1">
        <p:scale>
          <a:sx n="112" d="100"/>
          <a:sy n="11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40FD2-F8AE-8447-91ED-1E3E3C6CDBC9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91B1-4EE2-F545-BFB3-8AC842A6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BAD9-62DC-9A40-8FF1-A7641B1D0B39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 next Thursday 3/15 7:30 pm </a:t>
            </a:r>
            <a:r>
              <a:rPr lang="en-US" dirty="0" err="1" smtClean="0"/>
              <a:t>Klarman</a:t>
            </a:r>
            <a:r>
              <a:rPr lang="en-US" dirty="0" smtClean="0"/>
              <a:t> Hall G70</a:t>
            </a:r>
          </a:p>
          <a:p>
            <a:r>
              <a:rPr lang="en-US" dirty="0" smtClean="0"/>
              <a:t>Syllabus: Until homogenous coordinates (excluding homogenous coordinates)</a:t>
            </a:r>
          </a:p>
          <a:p>
            <a:r>
              <a:rPr lang="en-US" smtClean="0"/>
              <a:t>90 minutes</a:t>
            </a:r>
          </a:p>
          <a:p>
            <a:r>
              <a:rPr lang="en-US" dirty="0" smtClean="0"/>
              <a:t>Closed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standard Euclidean coordinates</a:t>
            </a:r>
          </a:p>
          <a:p>
            <a:pPr lvl="1"/>
            <a:r>
              <a:rPr lang="en-US" dirty="0" smtClean="0"/>
              <a:t>2D points :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3D points :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In homogenous coordinates</a:t>
            </a:r>
          </a:p>
          <a:p>
            <a:pPr lvl="1"/>
            <a:r>
              <a:rPr lang="en-US" dirty="0" smtClean="0"/>
              <a:t>2D points : (x,y,1)</a:t>
            </a:r>
          </a:p>
          <a:p>
            <a:pPr lvl="1"/>
            <a:r>
              <a:rPr lang="en-US" dirty="0" smtClean="0"/>
              <a:t>3D points : (x,y,z,1)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homogenous coordinates?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10" y="2020570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888490"/>
            <a:ext cx="1358900" cy="1663700"/>
          </a:xfrm>
          <a:prstGeom prst="rect">
            <a:avLst/>
          </a:prstGeom>
        </p:spPr>
      </p:pic>
      <p:sp>
        <p:nvSpPr>
          <p:cNvPr id="10" name="Up Arrow Callout 9"/>
          <p:cNvSpPr/>
          <p:nvPr/>
        </p:nvSpPr>
        <p:spPr>
          <a:xfrm>
            <a:off x="2526030" y="345186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Homogenous coordinates of world point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5707380" y="347853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Homogenous coordinates of image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homogenous coordinates?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4434839"/>
            <a:ext cx="7886700" cy="1742123"/>
          </a:xfrm>
        </p:spPr>
        <p:txBody>
          <a:bodyPr/>
          <a:lstStyle/>
          <a:p>
            <a:r>
              <a:rPr lang="en-US" dirty="0" smtClean="0"/>
              <a:t>Perspective projection is matrix multiplication in homogenous coordinates!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10" y="2020570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888490"/>
            <a:ext cx="1358900" cy="166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720" y="3799840"/>
            <a:ext cx="2425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homogenous coordinates?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Translation is matrix multiplication in homogenous coordinates!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687512"/>
            <a:ext cx="5776913" cy="1971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3475" y="1543050"/>
            <a:ext cx="2486025" cy="230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513"/>
            <a:ext cx="90678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5" y="4305301"/>
            <a:ext cx="5537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8" y="3760787"/>
            <a:ext cx="2169796" cy="138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784662"/>
            <a:ext cx="2476500" cy="1472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510" y="1863402"/>
            <a:ext cx="1084580" cy="133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480" y="1731322"/>
            <a:ext cx="1358900" cy="166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287" y="4135438"/>
            <a:ext cx="1155700" cy="558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14775" y="4214813"/>
            <a:ext cx="985838" cy="41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homogenous coordinates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156460"/>
            <a:ext cx="52705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10" y="3743960"/>
            <a:ext cx="3543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963738"/>
            <a:ext cx="1155700" cy="55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263" y="1971675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x 4 : </a:t>
            </a:r>
            <a:r>
              <a:rPr lang="en-US" sz="2800" smtClean="0"/>
              <a:t>Perspective projection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2" y="3548061"/>
            <a:ext cx="1220788" cy="90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7" y="2590800"/>
            <a:ext cx="1175627" cy="866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6926" y="2609850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x 4 </a:t>
            </a:r>
            <a:r>
              <a:rPr lang="en-US" sz="2800" smtClean="0"/>
              <a:t>: Translation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47876" y="3690938"/>
            <a:ext cx="4843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x 4 : Affine transformation (linear transformation + translation)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9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725863"/>
            <a:ext cx="20955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3" y="4329112"/>
            <a:ext cx="202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Euclidean</a:t>
            </a:r>
            <a:endParaRPr lang="en-US" sz="3200" dirty="0"/>
          </a:p>
        </p:txBody>
      </p:sp>
      <p:sp>
        <p:nvSpPr>
          <p:cNvPr id="9" name="Cube 8"/>
          <p:cNvSpPr/>
          <p:nvPr/>
        </p:nvSpPr>
        <p:spPr>
          <a:xfrm>
            <a:off x="3257550" y="37719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4981575" y="35814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3271837" y="35433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5294113" y="3093986"/>
            <a:ext cx="2138121" cy="23889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" y="3289301"/>
            <a:ext cx="1557038" cy="925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125" y="4181475"/>
            <a:ext cx="306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Similarity transformation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8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Homogenous coordinates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3471862" y="3800474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294113" y="3093986"/>
            <a:ext cx="3306962" cy="2388939"/>
          </a:xfrm>
          <a:prstGeom prst="cube">
            <a:avLst>
              <a:gd name="adj" fmla="val 4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3032125"/>
            <a:ext cx="2497700" cy="109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5" y="4214813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Anisotropic scaling </a:t>
            </a:r>
            <a:r>
              <a:rPr lang="en-US" sz="2400" smtClean="0"/>
              <a:t>and translation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6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771525" y="4186237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62" y="2757488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 </a:t>
            </a:r>
            <a:r>
              <a:rPr lang="en-US" sz="2400" smtClean="0"/>
              <a:t>affine transformation</a:t>
            </a:r>
            <a:endParaRPr lang="en-US" sz="2400" dirty="0"/>
          </a:p>
        </p:txBody>
      </p:sp>
      <p:sp>
        <p:nvSpPr>
          <p:cNvPr id="7" name="Parallelogram 6"/>
          <p:cNvSpPr/>
          <p:nvPr/>
        </p:nvSpPr>
        <p:spPr>
          <a:xfrm>
            <a:off x="3557588" y="4143375"/>
            <a:ext cx="1571625" cy="12287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3871912" y="3757613"/>
            <a:ext cx="2443163" cy="380999"/>
          </a:xfrm>
          <a:prstGeom prst="parallelogram">
            <a:avLst>
              <a:gd name="adj" fmla="val 31523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20491708">
            <a:off x="4594353" y="4037411"/>
            <a:ext cx="1943186" cy="1088321"/>
          </a:xfrm>
          <a:prstGeom prst="parallelogram">
            <a:avLst>
              <a:gd name="adj" fmla="val 6343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transformations in 2D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519113" y="2128838"/>
            <a:ext cx="80962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6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homogenous coordinates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156460"/>
            <a:ext cx="52705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10" y="3743960"/>
            <a:ext cx="3543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transformations in 2D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" y="2969260"/>
            <a:ext cx="2688590" cy="13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4343400"/>
            <a:ext cx="270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20" y="2969260"/>
            <a:ext cx="2902360" cy="1305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5970" y="4210050"/>
            <a:ext cx="270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Scaling of Image x and y (conversion from “meters” to “pixels”)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4869180"/>
            <a:ext cx="2851541" cy="1282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6164580"/>
            <a:ext cx="28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Added skew if image x and y axes are </a:t>
            </a:r>
            <a:r>
              <a:rPr lang="en-US" smtClean="0"/>
              <a:t>not perpendicular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1640840"/>
            <a:ext cx="403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Callout 13"/>
          <p:cNvSpPr/>
          <p:nvPr/>
        </p:nvSpPr>
        <p:spPr>
          <a:xfrm>
            <a:off x="4606290" y="1943100"/>
            <a:ext cx="1314450" cy="106299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8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3989070" y="2400300"/>
            <a:ext cx="605790" cy="86868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perspective projection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90" y="5011420"/>
            <a:ext cx="2438400" cy="469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6120" y="3234690"/>
            <a:ext cx="21031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Camera </a:t>
            </a:r>
            <a:r>
              <a:rPr lang="en-US" dirty="0" err="1" smtClean="0"/>
              <a:t>intrinsics</a:t>
            </a:r>
            <a:r>
              <a:rPr lang="en-US" dirty="0" smtClean="0"/>
              <a:t>: how your camera handles pixel. Changes if you change your camera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46070" y="1348740"/>
            <a:ext cx="4914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Camera </a:t>
            </a:r>
            <a:r>
              <a:rPr lang="en-US" dirty="0" err="1" smtClean="0"/>
              <a:t>extrinsics</a:t>
            </a:r>
            <a:r>
              <a:rPr lang="en-US" dirty="0" smtClean="0"/>
              <a:t>: where your camera is relative to the world. Changes if you move the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034790" y="2263140"/>
            <a:ext cx="1908810" cy="128016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perspective projection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10" y="4977130"/>
            <a:ext cx="24384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0" y="3554730"/>
            <a:ext cx="256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95260" cy="4351338"/>
          </a:xfrm>
        </p:spPr>
        <p:txBody>
          <a:bodyPr/>
          <a:lstStyle/>
          <a:p>
            <a:r>
              <a:rPr lang="en-US" dirty="0" smtClean="0"/>
              <a:t>Goal: find the parameters of the camera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Tells you where the camera is relative to the world/particular objects</a:t>
            </a:r>
          </a:p>
          <a:p>
            <a:pPr lvl="1"/>
            <a:r>
              <a:rPr lang="en-US" dirty="0" smtClean="0"/>
              <a:t>Equivalently, tells you where objects are relative to the camera</a:t>
            </a:r>
          </a:p>
          <a:p>
            <a:pPr lvl="1"/>
            <a:r>
              <a:rPr lang="en-US" dirty="0" smtClean="0"/>
              <a:t>Can allow you to ”render” new objects into the scene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Z’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Need to estimate P</a:t>
            </a:r>
          </a:p>
          <a:p>
            <a:r>
              <a:rPr lang="en-US" dirty="0" smtClean="0"/>
              <a:t>How many parameters does P have?</a:t>
            </a:r>
          </a:p>
          <a:p>
            <a:pPr lvl="1"/>
            <a:r>
              <a:rPr lang="en-US" dirty="0" smtClean="0"/>
              <a:t>Size of P : 3 x 4</a:t>
            </a:r>
          </a:p>
          <a:p>
            <a:pPr lvl="1"/>
            <a:r>
              <a:rPr lang="en-US" dirty="0" smtClean="0"/>
              <a:t>But: </a:t>
            </a:r>
          </a:p>
          <a:p>
            <a:pPr lvl="1"/>
            <a:r>
              <a:rPr lang="en-US" dirty="0" smtClean="0"/>
              <a:t>P can only be known </a:t>
            </a:r>
            <a:r>
              <a:rPr lang="en-US" i="1" dirty="0" err="1" smtClean="0"/>
              <a:t>upto</a:t>
            </a:r>
            <a:r>
              <a:rPr lang="en-US" i="1" dirty="0" smtClean="0"/>
              <a:t> a scale</a:t>
            </a:r>
          </a:p>
          <a:p>
            <a:pPr lvl="1"/>
            <a:r>
              <a:rPr lang="en-US" i="1" dirty="0" smtClean="0"/>
              <a:t>3*4 - 1 = 11 parameters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756660"/>
            <a:ext cx="2053590" cy="3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coordinate system so that center of the coordinate system is at pinhole and Z axis is along viewing direction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Perspective projection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181350"/>
            <a:ext cx="28448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" y="4678363"/>
            <a:ext cx="32893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578" y="4538027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70" y="3919220"/>
            <a:ext cx="2641600" cy="21971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54780" y="4754880"/>
            <a:ext cx="560070" cy="525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5040" y="4606290"/>
            <a:ext cx="28689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Need to convert equivalence into equality.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3884930"/>
            <a:ext cx="2908300" cy="2197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14350" y="4229100"/>
                <a:ext cx="238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 smtClean="0"/>
                  <a:t>Note: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400" dirty="0" smtClean="0"/>
                  <a:t> is unknown</a:t>
                </a: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229100"/>
                <a:ext cx="238887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882" r="-714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9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" y="3873500"/>
            <a:ext cx="7239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0" y="3808730"/>
            <a:ext cx="6591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4354831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 equations!</a:t>
            </a:r>
          </a:p>
          <a:p>
            <a:r>
              <a:rPr lang="en-US" dirty="0" smtClean="0"/>
              <a:t>Are the equations linear in the parameters?</a:t>
            </a:r>
          </a:p>
          <a:p>
            <a:r>
              <a:rPr lang="en-US" dirty="0" smtClean="0"/>
              <a:t>How many equations do we need?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4046268"/>
            <a:ext cx="8606790" cy="8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matrix vector form: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p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6 points give 12 equations, 12 variables to solve for</a:t>
            </a:r>
          </a:p>
          <a:p>
            <a:r>
              <a:rPr lang="en-US" dirty="0" smtClean="0"/>
              <a:t>But can only solve </a:t>
            </a:r>
            <a:r>
              <a:rPr lang="en-US" dirty="0" err="1" smtClean="0"/>
              <a:t>upto</a:t>
            </a:r>
            <a:r>
              <a:rPr lang="en-US" dirty="0" smtClean="0"/>
              <a:t> scale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840278"/>
            <a:ext cx="8606790" cy="81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3283481"/>
            <a:ext cx="8195310" cy="240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590" y="2331720"/>
            <a:ext cx="878967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matrix vector form: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 = 0</a:t>
                </a:r>
              </a:p>
              <a:p>
                <a:r>
                  <a:rPr lang="en-US" dirty="0" smtClean="0"/>
                  <a:t>We want non-trivial solutions</a:t>
                </a:r>
              </a:p>
              <a:p>
                <a:r>
                  <a:rPr lang="en-US" dirty="0" smtClean="0"/>
                  <a:t>If p is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p is a solution too</a:t>
                </a:r>
              </a:p>
              <a:p>
                <a:r>
                  <a:rPr lang="en-US" dirty="0" smtClean="0"/>
                  <a:t>Let’s just search for a solution with unit norm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How do you solve this?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3967480"/>
            <a:ext cx="14478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40" y="4919980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830" y="436626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1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295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matrix vector form: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 = 0</a:t>
                </a:r>
              </a:p>
              <a:p>
                <a:r>
                  <a:rPr lang="en-US" dirty="0" smtClean="0"/>
                  <a:t>We want non-trivial solutions</a:t>
                </a:r>
              </a:p>
              <a:p>
                <a:r>
                  <a:rPr lang="en-US" dirty="0" smtClean="0"/>
                  <a:t>If p is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p is a solution too</a:t>
                </a:r>
              </a:p>
              <a:p>
                <a:r>
                  <a:rPr lang="en-US" dirty="0" smtClean="0"/>
                  <a:t>Let’s just search for a solution with unit norm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How do you solve this? </a:t>
                </a:r>
                <a:r>
                  <a:rPr lang="en-US" i="1" dirty="0" smtClean="0"/>
                  <a:t>Eigenvector with 0 eigenvalue!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29505"/>
              </a:xfrm>
              <a:blipFill rotWithShape="0">
                <a:blip r:embed="rId2"/>
                <a:stretch>
                  <a:fillRect l="-1391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3967480"/>
            <a:ext cx="14478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40" y="4919980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830" y="436626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6 world points for which we know image locations</a:t>
            </a:r>
          </a:p>
          <a:p>
            <a:r>
              <a:rPr lang="en-US" dirty="0" smtClean="0"/>
              <a:t>Would any 6 points work?</a:t>
            </a:r>
          </a:p>
          <a:p>
            <a:pPr lvl="1"/>
            <a:r>
              <a:rPr lang="en-US" dirty="0" smtClean="0"/>
              <a:t>What if all 6 points are the same?</a:t>
            </a:r>
          </a:p>
          <a:p>
            <a:r>
              <a:rPr lang="en-US" dirty="0" smtClean="0"/>
              <a:t>Need at least 6 non-coplanar points!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Z’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projection equation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611879"/>
            <a:ext cx="7886700" cy="2565083"/>
          </a:xfrm>
        </p:spPr>
        <p:txBody>
          <a:bodyPr/>
          <a:lstStyle/>
          <a:p>
            <a:r>
              <a:rPr lang="en-US" dirty="0" smtClean="0"/>
              <a:t>Is this equation linear?</a:t>
            </a:r>
          </a:p>
          <a:p>
            <a:r>
              <a:rPr lang="en-US" dirty="0" smtClean="0"/>
              <a:t>Can this equation be represented by a matrix multiplication?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24580" y="146304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0" y="1580515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projection linear?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373630"/>
            <a:ext cx="25527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" y="2865120"/>
            <a:ext cx="2451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322320"/>
            <a:ext cx="24003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2007870"/>
            <a:ext cx="24511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370" y="3116580"/>
            <a:ext cx="2387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projection be represented as a matrix multiplication?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10" y="1814830"/>
            <a:ext cx="5656580" cy="1344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70" y="3729355"/>
            <a:ext cx="1094375" cy="168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17420"/>
            <a:ext cx="289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Matrix multiplication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" y="4278630"/>
            <a:ext cx="289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Perspective projection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2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of rays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3638207" cy="4351338"/>
              </a:xfrm>
            </p:spPr>
            <p:txBody>
              <a:bodyPr/>
              <a:lstStyle/>
              <a:p>
                <a:r>
                  <a:rPr lang="en-US" dirty="0" smtClean="0"/>
                  <a:t>Every point on a ray maps it to a point on image plane</a:t>
                </a:r>
              </a:p>
              <a:p>
                <a:r>
                  <a:rPr lang="en-US" dirty="0" smtClean="0"/>
                  <a:t>Perspective projection maps rays to points</a:t>
                </a:r>
              </a:p>
              <a:p>
                <a:r>
                  <a:rPr lang="en-US" dirty="0" smtClean="0"/>
                  <a:t>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) map to the same image point (x,y,1)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3638207" cy="4351338"/>
              </a:xfrm>
              <a:blipFill rotWithShape="0">
                <a:blip r:embed="rId2"/>
                <a:stretch>
                  <a:fillRect l="-3015" t="-2241" r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4870" y="2099945"/>
            <a:ext cx="4469130" cy="3283586"/>
            <a:chOff x="397565" y="1398831"/>
            <a:chExt cx="5198510" cy="393914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036596" y="1398831"/>
              <a:ext cx="41268" cy="39391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97565" y="3558209"/>
              <a:ext cx="519851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25147" y="1515718"/>
              <a:ext cx="0" cy="382226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51724" y="1876910"/>
              <a:ext cx="1073424" cy="44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6595" y="3708712"/>
              <a:ext cx="9243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O</a:t>
              </a:r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3670" y="2909885"/>
            <a:ext cx="101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(x,y,1)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08031" y="2373006"/>
                <a:ext cx="1328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31" y="2373006"/>
                <a:ext cx="1328046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58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369380" y="3167090"/>
            <a:ext cx="73152" cy="73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4423410" y="2197380"/>
            <a:ext cx="1148644" cy="605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/>
              <a:lstStyle/>
              <a:p>
                <a:r>
                  <a:rPr lang="en-US" dirty="0" smtClean="0"/>
                  <a:t>Standard 2D space (plane)          : Each point represented by 2 coordinates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Projective 2D space (plane)       : Each “point”</a:t>
                </a:r>
                <a:br>
                  <a:rPr lang="en-US" dirty="0" smtClean="0"/>
                </a:br>
                <a:r>
                  <a:rPr lang="en-US" dirty="0" smtClean="0"/>
                  <a:t> represented by </a:t>
                </a:r>
                <a:r>
                  <a:rPr lang="en-US" i="1" dirty="0" smtClean="0"/>
                  <a:t>3 </a:t>
                </a:r>
                <a:r>
                  <a:rPr lang="en-US" dirty="0" smtClean="0"/>
                  <a:t>coordinates (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), BUT: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Mapping         to        (points to rays):</a:t>
                </a:r>
              </a:p>
              <a:p>
                <a:endParaRPr lang="en-US" dirty="0"/>
              </a:p>
              <a:p>
                <a:r>
                  <a:rPr lang="en-US" dirty="0" smtClean="0"/>
                  <a:t>Mapping         to        (rays to points):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 rotWithShape="0">
                <a:blip r:embed="rId2"/>
                <a:stretch>
                  <a:fillRect l="-1391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0" y="1837055"/>
            <a:ext cx="393918" cy="32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2780030"/>
            <a:ext cx="347266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460" y="5022850"/>
            <a:ext cx="2712938" cy="40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22" y="4573905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380" y="457835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42" y="5594985"/>
            <a:ext cx="345936" cy="28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640" y="5633720"/>
            <a:ext cx="305594" cy="27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660" y="601980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space and homogenous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        to        (points to rays):</a:t>
            </a:r>
          </a:p>
          <a:p>
            <a:endParaRPr lang="en-US" dirty="0"/>
          </a:p>
          <a:p>
            <a:r>
              <a:rPr lang="en-US" dirty="0"/>
              <a:t>Mapping         to        (rays to points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change of coordinates</a:t>
            </a:r>
          </a:p>
          <a:p>
            <a:r>
              <a:rPr lang="en-US" dirty="0" smtClean="0"/>
              <a:t>Also called </a:t>
            </a:r>
            <a:r>
              <a:rPr lang="en-US" i="1" dirty="0" smtClean="0"/>
              <a:t>homogenous coordinates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22" y="1899285"/>
            <a:ext cx="345936" cy="28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380" y="1903730"/>
            <a:ext cx="305594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42" y="2920365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0" y="295910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460" y="2371090"/>
            <a:ext cx="2712938" cy="40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660" y="336804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841</Words>
  <Application>Microsoft Macintosh PowerPoint</Application>
  <PresentationFormat>On-screen Show (4:3)</PresentationFormat>
  <Paragraphs>188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Calibri Light</vt:lpstr>
      <vt:lpstr>Cambria Math</vt:lpstr>
      <vt:lpstr>Arial</vt:lpstr>
      <vt:lpstr>Office Theme</vt:lpstr>
      <vt:lpstr>Announcements</vt:lpstr>
      <vt:lpstr>Homogenous coordinates</vt:lpstr>
      <vt:lpstr>Putting everything together</vt:lpstr>
      <vt:lpstr>The projection equation</vt:lpstr>
      <vt:lpstr>Is projection linear?</vt:lpstr>
      <vt:lpstr>Can projection be represented as a matrix multiplication?</vt:lpstr>
      <vt:lpstr>The space of rays</vt:lpstr>
      <vt:lpstr>Projective space</vt:lpstr>
      <vt:lpstr>Projective space and homogenous coordinates</vt:lpstr>
      <vt:lpstr>Homogenous coordinates</vt:lpstr>
      <vt:lpstr>Why homogenous coordinates?</vt:lpstr>
      <vt:lpstr>Why homogenous coordinates?</vt:lpstr>
      <vt:lpstr>Why homogenous coordinates?</vt:lpstr>
      <vt:lpstr>Homogenous coordinates</vt:lpstr>
      <vt:lpstr>Homogenous coordinates</vt:lpstr>
      <vt:lpstr>Perspective projection in homogenous coordinates</vt:lpstr>
      <vt:lpstr>More about matrix transformations</vt:lpstr>
      <vt:lpstr>More about matrix transformations</vt:lpstr>
      <vt:lpstr>More about matrix transformations</vt:lpstr>
      <vt:lpstr>More about matrix transformations</vt:lpstr>
      <vt:lpstr>More about matrix transformations</vt:lpstr>
      <vt:lpstr>Matrix transformations in 2D</vt:lpstr>
      <vt:lpstr>Perspective projection in homogenous coordinates</vt:lpstr>
      <vt:lpstr>Matrix transformations in 2D</vt:lpstr>
      <vt:lpstr>Final perspective projection</vt:lpstr>
      <vt:lpstr>Final perspective projection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Homogenous coordinates</dc:title>
  <dc:creator>Bharath Hariharan</dc:creator>
  <cp:lastModifiedBy>Bharath Hariharan</cp:lastModifiedBy>
  <cp:revision>16</cp:revision>
  <dcterms:created xsi:type="dcterms:W3CDTF">2018-03-09T00:11:52Z</dcterms:created>
  <dcterms:modified xsi:type="dcterms:W3CDTF">2018-03-09T17:23:51Z</dcterms:modified>
</cp:coreProperties>
</file>