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72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76" r:id="rId32"/>
    <p:sldId id="273" r:id="rId33"/>
    <p:sldId id="274" r:id="rId34"/>
    <p:sldId id="265" r:id="rId35"/>
    <p:sldId id="266" r:id="rId36"/>
    <p:sldId id="267" r:id="rId37"/>
    <p:sldId id="268" r:id="rId38"/>
    <p:sldId id="269" r:id="rId39"/>
    <p:sldId id="270" r:id="rId40"/>
    <p:sldId id="275" r:id="rId41"/>
    <p:sldId id="291" r:id="rId42"/>
    <p:sldId id="293" r:id="rId43"/>
    <p:sldId id="292" r:id="rId44"/>
    <p:sldId id="294" r:id="rId45"/>
    <p:sldId id="295" r:id="rId46"/>
    <p:sldId id="296" r:id="rId47"/>
    <p:sldId id="297" r:id="rId48"/>
    <p:sldId id="298" r:id="rId49"/>
    <p:sldId id="29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40"/>
  </p:normalViewPr>
  <p:slideViewPr>
    <p:cSldViewPr snapToGrid="0" snapToObjects="1">
      <p:cViewPr>
        <p:scale>
          <a:sx n="89" d="100"/>
          <a:sy n="89" d="100"/>
        </p:scale>
        <p:origin x="1080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CCA70-D3EA-7043-BCB6-78CF6ED7F150}" type="datetimeFigureOut">
              <a:rPr lang="en-US" smtClean="0"/>
              <a:t>3/3/18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9039A-347D-C94E-8A25-BB08322E1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8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91D4-2E6E-354A-B047-BC7EF3C512F6}" type="datetimeFigureOut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41A3-342E-2640-8447-53A3D6820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91D4-2E6E-354A-B047-BC7EF3C512F6}" type="datetimeFigureOut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41A3-342E-2640-8447-53A3D6820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91D4-2E6E-354A-B047-BC7EF3C512F6}" type="datetimeFigureOut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41A3-342E-2640-8447-53A3D6820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91D4-2E6E-354A-B047-BC7EF3C512F6}" type="datetimeFigureOut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41A3-342E-2640-8447-53A3D6820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91D4-2E6E-354A-B047-BC7EF3C512F6}" type="datetimeFigureOut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41A3-342E-2640-8447-53A3D6820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91D4-2E6E-354A-B047-BC7EF3C512F6}" type="datetimeFigureOut">
              <a:rPr lang="en-US" smtClean="0"/>
              <a:t>3/3/18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41A3-342E-2640-8447-53A3D6820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91D4-2E6E-354A-B047-BC7EF3C512F6}" type="datetimeFigureOut">
              <a:rPr lang="en-US" smtClean="0"/>
              <a:t>3/3/18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41A3-342E-2640-8447-53A3D6820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91D4-2E6E-354A-B047-BC7EF3C512F6}" type="datetimeFigureOut">
              <a:rPr lang="en-US" smtClean="0"/>
              <a:t>3/3/18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41A3-342E-2640-8447-53A3D6820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91D4-2E6E-354A-B047-BC7EF3C512F6}" type="datetimeFigureOut">
              <a:rPr lang="en-US" smtClean="0"/>
              <a:t>3/3/18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41A3-342E-2640-8447-53A3D6820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91D4-2E6E-354A-B047-BC7EF3C512F6}" type="datetimeFigureOut">
              <a:rPr lang="en-US" smtClean="0"/>
              <a:t>3/3/18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41A3-342E-2640-8447-53A3D6820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91D4-2E6E-354A-B047-BC7EF3C512F6}" type="datetimeFigureOut">
              <a:rPr lang="en-US" smtClean="0"/>
              <a:t>3/3/18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41A3-342E-2640-8447-53A3D6820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B91D4-2E6E-354A-B047-BC7EF3C512F6}" type="datetimeFigureOut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141A3-342E-2640-8447-53A3D6820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7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Relationship Id="rId3" Type="http://schemas.openxmlformats.org/officeDocument/2006/relationships/image" Target="../media/image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Relationship Id="rId3" Type="http://schemas.openxmlformats.org/officeDocument/2006/relationships/image" Target="../media/image5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Relationship Id="rId3" Type="http://schemas.openxmlformats.org/officeDocument/2006/relationships/image" Target="../media/image5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Relationship Id="rId3" Type="http://schemas.openxmlformats.org/officeDocument/2006/relationships/image" Target="../media/image62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Relationship Id="rId3" Type="http://schemas.openxmlformats.org/officeDocument/2006/relationships/image" Target="../media/image63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Relationship Id="rId3" Type="http://schemas.openxmlformats.org/officeDocument/2006/relationships/image" Target="../media/image64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Perspective projection and Transformations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 2: Parallel lines converge at a point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Point on a line passing through point A with direction D: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𝐴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Parallel lines have the same direction but pass through different points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𝐴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𝐵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821" t="-2241" r="-4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10" b="38238"/>
          <a:stretch/>
        </p:blipFill>
        <p:spPr>
          <a:xfrm>
            <a:off x="5042154" y="3189914"/>
            <a:ext cx="3060192" cy="162275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042154" y="4149090"/>
            <a:ext cx="1324356" cy="4457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766560" y="4149090"/>
            <a:ext cx="1428750" cy="4457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366510" y="4057650"/>
            <a:ext cx="262890" cy="91440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97955" y="4057650"/>
            <a:ext cx="283845" cy="10668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7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 2: Parallel lines converge at a point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Parallel lines have the same direction but pass through different points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𝐴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𝐵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𝐴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𝐵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821" t="-2241" r="-4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10" b="38238"/>
          <a:stretch/>
        </p:blipFill>
        <p:spPr>
          <a:xfrm>
            <a:off x="5042154" y="3189914"/>
            <a:ext cx="3060192" cy="162275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042154" y="4149090"/>
            <a:ext cx="1324356" cy="4457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766560" y="4149090"/>
            <a:ext cx="1428750" cy="4457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366510" y="4057650"/>
            <a:ext cx="262890" cy="91440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97955" y="4057650"/>
            <a:ext cx="283845" cy="10668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2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 2: Parallel lines converge at a point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825624"/>
                <a:ext cx="6652260" cy="50323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f>
                          <m:fPr>
                            <m:ctrlPr>
                              <a:rPr lang="mr-I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f>
                          <m:f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Need to look at these points as </a:t>
                </a:r>
                <a:br>
                  <a:rPr lang="en-US" b="0" dirty="0" smtClean="0"/>
                </a:br>
                <a:r>
                  <a:rPr lang="en-US" b="0" dirty="0" smtClean="0"/>
                  <a:t>Z goes to infinity </a:t>
                </a:r>
              </a:p>
              <a:p>
                <a:r>
                  <a:rPr lang="en-US" dirty="0" smtClean="0"/>
                  <a:t>Same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→∞</m:t>
                    </m:r>
                  </m:oMath>
                </a14:m>
                <a:endParaRPr lang="en-US" b="0" dirty="0" smtClean="0"/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825624"/>
                <a:ext cx="6652260" cy="5032375"/>
              </a:xfrm>
              <a:blipFill rotWithShape="0">
                <a:blip r:embed="rId2"/>
                <a:stretch>
                  <a:fillRect l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10" b="38238"/>
          <a:stretch/>
        </p:blipFill>
        <p:spPr>
          <a:xfrm>
            <a:off x="5996311" y="3189914"/>
            <a:ext cx="3060192" cy="162275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996311" y="4057650"/>
            <a:ext cx="3153156" cy="537210"/>
            <a:chOff x="5042154" y="4057650"/>
            <a:chExt cx="3153156" cy="537210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5042154" y="4149090"/>
              <a:ext cx="1324356" cy="44577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6766560" y="4149090"/>
              <a:ext cx="1428750" cy="44577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366510" y="4057650"/>
              <a:ext cx="262890" cy="91440"/>
            </a:xfrm>
            <a:prstGeom prst="line">
              <a:avLst/>
            </a:prstGeom>
            <a:ln w="381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497955" y="4057650"/>
              <a:ext cx="283845" cy="106680"/>
            </a:xfrm>
            <a:prstGeom prst="line">
              <a:avLst/>
            </a:prstGeom>
            <a:ln w="381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5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 2: Parallel lines converge at a point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f>
                          <m:f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f>
                          <m:fPr>
                            <m:ctrlPr>
                              <a:rPr lang="mr-IN" i="1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00" y="3582268"/>
            <a:ext cx="4876248" cy="741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4862998"/>
            <a:ext cx="2872409" cy="634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8287" y="4827550"/>
            <a:ext cx="3193222" cy="70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 2: Parallel lines converge at a point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Parallel lines have the same direction but pass through different points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𝐴</m:t>
                    </m:r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𝜆</m:t>
                    </m:r>
                    <m:r>
                      <a:rPr lang="en-US" i="1">
                        <a:latin typeface="Cambria Math" charset="0"/>
                      </a:rPr>
                      <m:t>𝐷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𝐵</m:t>
                    </m:r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𝜆</m:t>
                    </m:r>
                    <m:r>
                      <a:rPr lang="en-US" i="1">
                        <a:latin typeface="Cambria Math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Parallel lines converge at the same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f>
                      <m:f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f>
                      <m:f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This point of convergence is called the </a:t>
                </a:r>
                <a:r>
                  <a:rPr lang="en-US" i="1" dirty="0" smtClean="0"/>
                  <a:t>vanishing point</a:t>
                </a:r>
                <a:endParaRPr lang="en-US" dirty="0" smtClean="0"/>
              </a:p>
              <a:p>
                <a:r>
                  <a:rPr lang="en-US" dirty="0" smtClean="0"/>
                  <a:t>What happens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𝑍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 2: Parallel lines converge at a point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10" b="38238"/>
          <a:stretch/>
        </p:blipFill>
        <p:spPr>
          <a:xfrm>
            <a:off x="2636885" y="2921558"/>
            <a:ext cx="3060192" cy="162275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36885" y="3789294"/>
            <a:ext cx="3153156" cy="537210"/>
            <a:chOff x="5042154" y="4057650"/>
            <a:chExt cx="3153156" cy="53721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5042154" y="4149090"/>
              <a:ext cx="1324356" cy="44577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6766560" y="4149090"/>
              <a:ext cx="1428750" cy="44577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6366510" y="4057650"/>
              <a:ext cx="262890" cy="91440"/>
            </a:xfrm>
            <a:prstGeom prst="line">
              <a:avLst/>
            </a:prstGeom>
            <a:ln w="381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497955" y="4057650"/>
              <a:ext cx="283845" cy="106680"/>
            </a:xfrm>
            <a:prstGeom prst="line">
              <a:avLst/>
            </a:prstGeom>
            <a:ln w="381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2941983" y="3140765"/>
            <a:ext cx="0" cy="1023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320748" y="3140765"/>
            <a:ext cx="0" cy="1023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0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about planes?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10" b="38238"/>
          <a:stretch/>
        </p:blipFill>
        <p:spPr>
          <a:xfrm>
            <a:off x="1464068" y="1321355"/>
            <a:ext cx="5155402" cy="273380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461052" y="3011554"/>
            <a:ext cx="5188226" cy="99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rapezoid 6"/>
          <p:cNvSpPr/>
          <p:nvPr/>
        </p:nvSpPr>
        <p:spPr>
          <a:xfrm>
            <a:off x="1475956" y="3021493"/>
            <a:ext cx="5158417" cy="606287"/>
          </a:xfrm>
          <a:prstGeom prst="trapezoid">
            <a:avLst>
              <a:gd name="adj" fmla="val 372195"/>
            </a:avLst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193273"/>
            <a:ext cx="2865783" cy="1351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5947852"/>
            <a:ext cx="3305037" cy="29960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918252" y="5582652"/>
            <a:ext cx="515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the limit as Z approaches infinity</a:t>
            </a:r>
            <a:endParaRPr lang="en-US" dirty="0"/>
          </a:p>
        </p:txBody>
      </p:sp>
      <p:sp>
        <p:nvSpPr>
          <p:cNvPr id="16" name="Left Arrow Callout 15"/>
          <p:cNvSpPr/>
          <p:nvPr/>
        </p:nvSpPr>
        <p:spPr>
          <a:xfrm>
            <a:off x="5895837" y="5337311"/>
            <a:ext cx="2711450" cy="1520687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Vanishing line of a 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riangle 43"/>
          <p:cNvSpPr/>
          <p:nvPr/>
        </p:nvSpPr>
        <p:spPr>
          <a:xfrm rot="5400000">
            <a:off x="5607844" y="3436145"/>
            <a:ext cx="500059" cy="3143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coordinate systems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2641127" y="2217182"/>
            <a:ext cx="3559648" cy="2560769"/>
            <a:chOff x="4412777" y="2102882"/>
            <a:chExt cx="3559648" cy="2560769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 flipV="1">
              <a:off x="4486275" y="2914650"/>
              <a:ext cx="2924021" cy="56113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536405" y="4416816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89846" y="3491314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12264" y="3396661"/>
              <a:ext cx="160322" cy="26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</a:rPr>
                <a:t>O</a:t>
              </a: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12777" y="2540738"/>
              <a:ext cx="1160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P = </a:t>
              </a:r>
              <a:r>
                <a:rPr lang="en-US" smtClean="0">
                  <a:solidFill>
                    <a:srgbClr val="00B0F0"/>
                  </a:solidFill>
                </a:rPr>
                <a:t>(X,Y,Z)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5857874" y="3400425"/>
            <a:ext cx="614363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1000125" y="3000375"/>
            <a:ext cx="1728788" cy="1500188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985838" y="2314575"/>
            <a:ext cx="14287" cy="218598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971550" y="4500563"/>
            <a:ext cx="2157413" cy="1428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285750" y="4529138"/>
            <a:ext cx="714375" cy="71437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716880" y="4526354"/>
            <a:ext cx="51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9006" y="2464190"/>
            <a:ext cx="55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Y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92781" y="5102615"/>
            <a:ext cx="55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935275" y="4463460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O’</a:t>
            </a:r>
            <a:endParaRPr lang="en-US" sz="2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24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coordinate systems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971550" y="4500563"/>
            <a:ext cx="2257425" cy="395123"/>
            <a:chOff x="971550" y="4500563"/>
            <a:chExt cx="2257425" cy="39512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971550" y="4500563"/>
              <a:ext cx="2157413" cy="1428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716880" y="4526354"/>
              <a:ext cx="512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9006" y="2314575"/>
            <a:ext cx="559719" cy="2185988"/>
            <a:chOff x="669006" y="2314575"/>
            <a:chExt cx="559719" cy="2185988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985838" y="2314575"/>
              <a:ext cx="14287" cy="21859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9006" y="2464190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Y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5750" y="4529138"/>
            <a:ext cx="714375" cy="942809"/>
            <a:chOff x="285750" y="4529138"/>
            <a:chExt cx="714375" cy="942809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85750" y="4529138"/>
              <a:ext cx="714375" cy="71437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92781" y="5102615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35275" y="4463460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O’</a:t>
            </a:r>
            <a:endParaRPr lang="en-US" sz="2400">
              <a:solidFill>
                <a:srgbClr val="0070C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67889" y="2217182"/>
            <a:ext cx="2004448" cy="2560769"/>
            <a:chOff x="5967977" y="2102882"/>
            <a:chExt cx="2004448" cy="2560769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36405" y="4416816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9846" y="3491314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9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coordinate systems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 rot="1670685">
            <a:off x="785813" y="4986337"/>
            <a:ext cx="2257425" cy="395123"/>
            <a:chOff x="971550" y="4500563"/>
            <a:chExt cx="2257425" cy="39512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971550" y="4500563"/>
              <a:ext cx="2157413" cy="1428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716880" y="4526354"/>
              <a:ext cx="512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9006" y="2314575"/>
            <a:ext cx="559719" cy="2185988"/>
            <a:chOff x="669006" y="2314575"/>
            <a:chExt cx="559719" cy="2185988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985838" y="2314575"/>
              <a:ext cx="14287" cy="21859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9006" y="2464190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Y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7175" y="4486277"/>
            <a:ext cx="714375" cy="942809"/>
            <a:chOff x="285750" y="4529138"/>
            <a:chExt cx="714375" cy="942809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85750" y="4529138"/>
              <a:ext cx="714375" cy="71437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92781" y="5102615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35275" y="4463460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O’</a:t>
            </a:r>
            <a:endParaRPr lang="en-US" sz="2400">
              <a:solidFill>
                <a:srgbClr val="0070C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67889" y="2217182"/>
            <a:ext cx="2004448" cy="2560769"/>
            <a:chOff x="5967977" y="2102882"/>
            <a:chExt cx="2004448" cy="2560769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36405" y="4416816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9846" y="3491314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39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5" y="1879601"/>
            <a:ext cx="2824270" cy="29754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516222" y="2597816"/>
            <a:ext cx="2010371" cy="1800919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OffAxis2Right">
              <a:rot lat="1080000" lon="17400000" rev="0"/>
            </a:camera>
            <a:lightRig rig="threePt" dir="t"/>
          </a:scene3d>
        </p:spPr>
      </p:pic>
      <p:cxnSp>
        <p:nvCxnSpPr>
          <p:cNvPr id="21" name="Straight Arrow Connector 20"/>
          <p:cNvCxnSpPr>
            <a:stCxn id="13" idx="2"/>
          </p:cNvCxnSpPr>
          <p:nvPr/>
        </p:nvCxnSpPr>
        <p:spPr>
          <a:xfrm flipH="1" flipV="1">
            <a:off x="1483420" y="2831705"/>
            <a:ext cx="5355711" cy="701617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/>
        </p:nvSpPr>
        <p:spPr>
          <a:xfrm rot="5400000" flipV="1">
            <a:off x="5754189" y="3150508"/>
            <a:ext cx="2169885" cy="631372"/>
          </a:xfrm>
          <a:prstGeom prst="parallelogram">
            <a:avLst>
              <a:gd name="adj" fmla="val 85536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pinhole camera</a:t>
            </a:r>
            <a:endParaRPr lang="en-US" dirty="0"/>
          </a:p>
        </p:txBody>
      </p:sp>
      <p:cxnSp>
        <p:nvCxnSpPr>
          <p:cNvPr id="15" name="Straight Connector 14"/>
          <p:cNvCxnSpPr>
            <a:endCxn id="13" idx="6"/>
          </p:cNvCxnSpPr>
          <p:nvPr/>
        </p:nvCxnSpPr>
        <p:spPr>
          <a:xfrm flipH="1" flipV="1">
            <a:off x="6884850" y="3533322"/>
            <a:ext cx="1637939" cy="197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/>
          <p:cNvSpPr/>
          <p:nvPr/>
        </p:nvSpPr>
        <p:spPr>
          <a:xfrm rot="5400000" flipV="1">
            <a:off x="7437847" y="3150508"/>
            <a:ext cx="2169885" cy="631372"/>
          </a:xfrm>
          <a:prstGeom prst="parallelogram">
            <a:avLst>
              <a:gd name="adj" fmla="val 85536"/>
            </a:avLst>
          </a:prstGeom>
          <a:solidFill>
            <a:schemeClr val="bg2">
              <a:lumMod val="90000"/>
              <a:alpha val="7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39131" y="3466194"/>
            <a:ext cx="45719" cy="13425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522789" y="3661228"/>
            <a:ext cx="45719" cy="988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coordinate systems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 rot="4498265">
            <a:off x="0" y="5519105"/>
            <a:ext cx="2257425" cy="395123"/>
            <a:chOff x="971550" y="4500563"/>
            <a:chExt cx="2257425" cy="39512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971550" y="4500563"/>
              <a:ext cx="2157413" cy="1428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716880" y="4526354"/>
              <a:ext cx="512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9006" y="2314575"/>
            <a:ext cx="559719" cy="2185988"/>
            <a:chOff x="669006" y="2314575"/>
            <a:chExt cx="559719" cy="2185988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985838" y="2314575"/>
              <a:ext cx="14287" cy="21859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9006" y="2464190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Y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 rot="1878852">
            <a:off x="135820" y="4271965"/>
            <a:ext cx="714375" cy="942809"/>
            <a:chOff x="285750" y="4529138"/>
            <a:chExt cx="714375" cy="942809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85750" y="4529138"/>
              <a:ext cx="714375" cy="71437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92781" y="5102615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35275" y="4463460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O’</a:t>
            </a:r>
            <a:endParaRPr lang="en-US" sz="2400">
              <a:solidFill>
                <a:srgbClr val="0070C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67889" y="2217182"/>
            <a:ext cx="2004448" cy="2560769"/>
            <a:chOff x="5967977" y="2102882"/>
            <a:chExt cx="2004448" cy="2560769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36405" y="4416816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9846" y="3491314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05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coordinate systems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 rot="7807704">
            <a:off x="-73545" y="4690769"/>
            <a:ext cx="1211368" cy="892802"/>
            <a:chOff x="1137549" y="4062253"/>
            <a:chExt cx="1211368" cy="892802"/>
          </a:xfrm>
        </p:grpSpPr>
        <p:cxnSp>
          <p:nvCxnSpPr>
            <p:cNvPr id="5" name="Straight Arrow Connector 4"/>
            <p:cNvCxnSpPr/>
            <p:nvPr/>
          </p:nvCxnSpPr>
          <p:spPr>
            <a:xfrm rot="13792296" flipH="1">
              <a:off x="1208177" y="3991625"/>
              <a:ext cx="892802" cy="103405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836822" y="4502044"/>
              <a:ext cx="512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9006" y="2314575"/>
            <a:ext cx="559719" cy="2185988"/>
            <a:chOff x="669006" y="2314575"/>
            <a:chExt cx="559719" cy="2185988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985838" y="2314575"/>
              <a:ext cx="14287" cy="21859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9006" y="2464190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Y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 rot="2782707">
            <a:off x="78670" y="4129091"/>
            <a:ext cx="714375" cy="942809"/>
            <a:chOff x="285750" y="4529138"/>
            <a:chExt cx="714375" cy="942809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85750" y="4529138"/>
              <a:ext cx="714375" cy="71437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92781" y="5102615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35275" y="4463460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O’</a:t>
            </a:r>
            <a:endParaRPr lang="en-US" sz="2400">
              <a:solidFill>
                <a:srgbClr val="0070C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67889" y="2217182"/>
            <a:ext cx="2004448" cy="2560769"/>
            <a:chOff x="5967977" y="2102882"/>
            <a:chExt cx="2004448" cy="2560769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36405" y="4416816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9846" y="3491314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47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coordinate systems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35547" y="2314575"/>
            <a:ext cx="1492872" cy="3428279"/>
            <a:chOff x="-35547" y="2314575"/>
            <a:chExt cx="1492872" cy="3428279"/>
          </a:xfrm>
        </p:grpSpPr>
        <p:grpSp>
          <p:nvGrpSpPr>
            <p:cNvPr id="22" name="Group 21"/>
            <p:cNvGrpSpPr/>
            <p:nvPr/>
          </p:nvGrpSpPr>
          <p:grpSpPr>
            <a:xfrm rot="7807704">
              <a:off x="-73545" y="4690769"/>
              <a:ext cx="1211368" cy="892802"/>
              <a:chOff x="1137549" y="4062253"/>
              <a:chExt cx="1211368" cy="892802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rot="13792296" flipH="1">
                <a:off x="1208177" y="3991625"/>
                <a:ext cx="892802" cy="1034058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1836822" y="4502044"/>
                <a:ext cx="5120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69006" y="2314575"/>
              <a:ext cx="559719" cy="2185988"/>
              <a:chOff x="669006" y="2314575"/>
              <a:chExt cx="559719" cy="2185988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flipH="1" flipV="1">
                <a:off x="985838" y="2314575"/>
                <a:ext cx="14287" cy="2185988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669006" y="2464190"/>
                <a:ext cx="559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Y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 rot="2782707">
              <a:off x="78670" y="4129091"/>
              <a:ext cx="714375" cy="942809"/>
              <a:chOff x="285750" y="4529138"/>
              <a:chExt cx="714375" cy="942809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>
                <a:off x="285750" y="4529138"/>
                <a:ext cx="714375" cy="71437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392781" y="5102615"/>
                <a:ext cx="559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Z</a:t>
                </a:r>
                <a:endParaRPr lang="en-US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935275" y="4463460"/>
              <a:ext cx="522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70C0"/>
                  </a:solidFill>
                </a:rPr>
                <a:t>O’</a:t>
              </a:r>
              <a:endParaRPr lang="en-US" sz="240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67889" y="2217182"/>
            <a:ext cx="2004448" cy="2560769"/>
            <a:chOff x="5967977" y="2102882"/>
            <a:chExt cx="2004448" cy="2560769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36405" y="4416816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9846" y="3491314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571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0208 L 0.62222 -0.13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1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Rotations and translations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represent a rotation?</a:t>
            </a:r>
          </a:p>
          <a:p>
            <a:r>
              <a:rPr lang="en-US" dirty="0" smtClean="0"/>
              <a:t>A point in 3D: (X,Y,Z)</a:t>
            </a:r>
          </a:p>
          <a:p>
            <a:r>
              <a:rPr lang="en-US" dirty="0" smtClean="0"/>
              <a:t>Rotations can be represented as a matrix multiplication</a:t>
            </a:r>
          </a:p>
          <a:p>
            <a:endParaRPr lang="en-US" dirty="0"/>
          </a:p>
          <a:p>
            <a:r>
              <a:rPr lang="en-US" dirty="0" smtClean="0"/>
              <a:t>What are the properties of rotation matrices?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238" y="3709987"/>
            <a:ext cx="16383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rotation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Rotation does not change the length of vectors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11" y="2638425"/>
            <a:ext cx="1638300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50" y="3244850"/>
            <a:ext cx="3454400" cy="116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200" y="4640262"/>
            <a:ext cx="2336800" cy="52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000" y="5370513"/>
            <a:ext cx="23876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rotation matrices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0975" y="2070894"/>
            <a:ext cx="2387600" cy="43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2697162"/>
            <a:ext cx="3035300" cy="120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25" y="4394200"/>
            <a:ext cx="2108200" cy="46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775" y="4379913"/>
            <a:ext cx="2463800" cy="46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350" y="4929188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Rotation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224462" y="481012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Reflection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31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443413" cy="4351338"/>
          </a:xfrm>
        </p:spPr>
        <p:txBody>
          <a:bodyPr/>
          <a:lstStyle/>
          <a:p>
            <a:r>
              <a:rPr lang="en-US" dirty="0" smtClean="0"/>
              <a:t>Rotations in 3D have an axis and an angle</a:t>
            </a:r>
          </a:p>
          <a:p>
            <a:r>
              <a:rPr lang="en-US" dirty="0" smtClean="0"/>
              <a:t>Axis: vector that does not change when rotated</a:t>
            </a:r>
          </a:p>
          <a:p>
            <a:endParaRPr lang="en-US" dirty="0"/>
          </a:p>
          <a:p>
            <a:r>
              <a:rPr lang="en-US" dirty="0" smtClean="0"/>
              <a:t>Rotation matrix has eigenvector that has eigenvalue 1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086600" y="1614488"/>
            <a:ext cx="671513" cy="42148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6639885" y="3586163"/>
            <a:ext cx="1335266" cy="331787"/>
          </a:xfrm>
          <a:custGeom>
            <a:avLst/>
            <a:gdLst>
              <a:gd name="connsiteX0" fmla="*/ 503865 w 1335266"/>
              <a:gd name="connsiteY0" fmla="*/ 0 h 331787"/>
              <a:gd name="connsiteX1" fmla="*/ 32378 w 1335266"/>
              <a:gd name="connsiteY1" fmla="*/ 157162 h 331787"/>
              <a:gd name="connsiteX2" fmla="*/ 1303965 w 1335266"/>
              <a:gd name="connsiteY2" fmla="*/ 328612 h 331787"/>
              <a:gd name="connsiteX3" fmla="*/ 975353 w 1335266"/>
              <a:gd name="connsiteY3" fmla="*/ 0 h 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266" h="331787">
                <a:moveTo>
                  <a:pt x="503865" y="0"/>
                </a:moveTo>
                <a:cubicBezTo>
                  <a:pt x="201446" y="51196"/>
                  <a:pt x="-100972" y="102393"/>
                  <a:pt x="32378" y="157162"/>
                </a:cubicBezTo>
                <a:cubicBezTo>
                  <a:pt x="165728" y="211931"/>
                  <a:pt x="1146803" y="354806"/>
                  <a:pt x="1303965" y="328612"/>
                </a:cubicBezTo>
                <a:cubicBezTo>
                  <a:pt x="1461127" y="302418"/>
                  <a:pt x="975353" y="0"/>
                  <a:pt x="975353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3657600"/>
            <a:ext cx="14986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 matrices from axis and angle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Rotation matrix for rotation about axis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𝒗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𝜃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First define the following matrix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Interesting fact: this matrix represents cross product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" y="3103562"/>
            <a:ext cx="5168900" cy="165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675" y="6022975"/>
            <a:ext cx="2794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 matrices from axis and angle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Rotation matrix for rotation about axis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𝒗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𝜃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Rodrigues’ formula for rotation matrices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25" y="2990850"/>
            <a:ext cx="7175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this be written as a matrix multiplication?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2419350"/>
            <a:ext cx="201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>
            <a:stCxn id="13" idx="2"/>
          </p:cNvCxnSpPr>
          <p:nvPr/>
        </p:nvCxnSpPr>
        <p:spPr>
          <a:xfrm flipH="1">
            <a:off x="3177540" y="3533322"/>
            <a:ext cx="36615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2"/>
          </p:cNvCxnSpPr>
          <p:nvPr/>
        </p:nvCxnSpPr>
        <p:spPr>
          <a:xfrm flipH="1" flipV="1">
            <a:off x="1483420" y="2831705"/>
            <a:ext cx="5355711" cy="701617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pinhole camera</a:t>
            </a:r>
            <a:endParaRPr lang="en-US" dirty="0"/>
          </a:p>
        </p:txBody>
      </p:sp>
      <p:cxnSp>
        <p:nvCxnSpPr>
          <p:cNvPr id="15" name="Straight Connector 14"/>
          <p:cNvCxnSpPr>
            <a:endCxn id="13" idx="6"/>
          </p:cNvCxnSpPr>
          <p:nvPr/>
        </p:nvCxnSpPr>
        <p:spPr>
          <a:xfrm flipH="1" flipV="1">
            <a:off x="6884850" y="3533322"/>
            <a:ext cx="1637939" cy="197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/>
          <p:cNvSpPr/>
          <p:nvPr/>
        </p:nvSpPr>
        <p:spPr>
          <a:xfrm rot="5400000" flipV="1">
            <a:off x="7460706" y="3150509"/>
            <a:ext cx="2169885" cy="631372"/>
          </a:xfrm>
          <a:prstGeom prst="parallelogram">
            <a:avLst>
              <a:gd name="adj" fmla="val 85536"/>
            </a:avLst>
          </a:prstGeom>
          <a:solidFill>
            <a:schemeClr val="bg2">
              <a:lumMod val="90000"/>
              <a:alpha val="7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39131" y="3466194"/>
            <a:ext cx="45719" cy="13425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522789" y="3661228"/>
            <a:ext cx="45719" cy="988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3" idx="1"/>
          </p:cNvCxnSpPr>
          <p:nvPr/>
        </p:nvCxnSpPr>
        <p:spPr>
          <a:xfrm flipH="1" flipV="1">
            <a:off x="6839131" y="1051560"/>
            <a:ext cx="6695" cy="24342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3" idx="2"/>
          </p:cNvCxnSpPr>
          <p:nvPr/>
        </p:nvCxnSpPr>
        <p:spPr>
          <a:xfrm flipH="1">
            <a:off x="4366260" y="3533322"/>
            <a:ext cx="2472871" cy="20380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45826" y="1061232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20835" y="5324656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79611" y="3526001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20840" y="3574778"/>
            <a:ext cx="411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O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78252" y="4394301"/>
            <a:ext cx="814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Z=-1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7860" y="2831704"/>
            <a:ext cx="87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B0F0"/>
                </a:solidFill>
              </a:rPr>
              <a:t>P = (X,Y,Z)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45443" y="3020966"/>
            <a:ext cx="685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 = (</a:t>
            </a:r>
            <a:r>
              <a:rPr lang="en-US" dirty="0" err="1" smtClean="0">
                <a:solidFill>
                  <a:srgbClr val="00B0F0"/>
                </a:solidFill>
              </a:rPr>
              <a:t>x,y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  <a:endParaRPr 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rot="444463">
                <a:off x="2285112" y="3043411"/>
                <a:ext cx="23119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𝜆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𝑃</m:t>
                      </m:r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44463">
                <a:off x="2285112" y="3043411"/>
                <a:ext cx="2311906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7571" y="4113849"/>
                <a:ext cx="2779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𝜆</m:t>
                      </m:r>
                      <m:r>
                        <a:rPr lang="en-US" b="0" i="1" smtClean="0">
                          <a:latin typeface="Cambria Math" charset="0"/>
                        </a:rPr>
                        <m:t>=0⇒</m:t>
                      </m:r>
                      <m:r>
                        <a:rPr lang="en-US" b="0" i="1" smtClean="0">
                          <a:latin typeface="Cambria Math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71" y="4113849"/>
                <a:ext cx="2779567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7571" y="4394301"/>
                <a:ext cx="2779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𝜆</m:t>
                      </m:r>
                      <m:r>
                        <a:rPr lang="en-US" b="0" i="1" smtClean="0">
                          <a:latin typeface="Cambria Math" charset="0"/>
                        </a:rPr>
                        <m:t>=1⇒</m:t>
                      </m:r>
                      <m:r>
                        <a:rPr lang="en-US" b="0" i="1" smtClean="0">
                          <a:latin typeface="Cambria Math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71" y="4394301"/>
                <a:ext cx="277956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6865" y="5406044"/>
                <a:ext cx="5077127" cy="952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0+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−0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charset="0"/>
                            </a:rPr>
                            <m:t>, 0+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−0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charset="0"/>
                            </a:rPr>
                            <m:t>, 0+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𝑍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−0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=(</m:t>
                      </m:r>
                      <m:r>
                        <a:rPr lang="en-US" b="0" i="1" smtClean="0">
                          <a:latin typeface="Cambria Math" charset="0"/>
                        </a:rPr>
                        <m:t>𝜆</m:t>
                      </m:r>
                      <m:r>
                        <a:rPr lang="en-US" b="0" i="1" smtClean="0">
                          <a:latin typeface="Cambria Math" charset="0"/>
                        </a:rPr>
                        <m:t>𝑋</m:t>
                      </m:r>
                      <m:r>
                        <a:rPr lang="en-US" b="0" i="1" smtClean="0">
                          <a:latin typeface="Cambria Math" charset="0"/>
                        </a:rPr>
                        <m:t>, </m:t>
                      </m:r>
                      <m:r>
                        <a:rPr lang="en-US" b="0" i="1" smtClean="0">
                          <a:latin typeface="Cambria Math" charset="0"/>
                        </a:rPr>
                        <m:t>𝜆</m:t>
                      </m:r>
                      <m:r>
                        <a:rPr lang="en-US" b="0" i="1" smtClean="0">
                          <a:latin typeface="Cambria Math" charset="0"/>
                        </a:rPr>
                        <m:t>𝑌</m:t>
                      </m:r>
                      <m:r>
                        <a:rPr lang="en-US" b="0" i="1" smtClean="0">
                          <a:latin typeface="Cambria Math" charset="0"/>
                        </a:rPr>
                        <m:t>, </m:t>
                      </m:r>
                      <m:r>
                        <a:rPr lang="en-US" b="0" i="1" smtClean="0">
                          <a:latin typeface="Cambria Math" charset="0"/>
                        </a:rPr>
                        <m:t>𝜆</m:t>
                      </m:r>
                      <m:r>
                        <a:rPr lang="en-US" b="0" i="1" smtClean="0">
                          <a:latin typeface="Cambria Math" charset="0"/>
                        </a:rPr>
                        <m:t>𝑍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65" y="5406044"/>
                <a:ext cx="5077127" cy="952633"/>
              </a:xfrm>
              <a:prstGeom prst="rect">
                <a:avLst/>
              </a:prstGeom>
              <a:blipFill rotWithShape="0">
                <a:blip r:embed="rId5"/>
                <a:stretch>
                  <a:fillRect b="-4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1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everything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coordinate system so that center of the coordinate system is at pinhole and Z axis is along viewing direction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Perspective projection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3181350"/>
            <a:ext cx="2844800" cy="49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63" y="4678363"/>
            <a:ext cx="3289300" cy="124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578" y="4538027"/>
            <a:ext cx="1094375" cy="16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projection equation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3611879"/>
            <a:ext cx="7886700" cy="2565083"/>
          </a:xfrm>
        </p:spPr>
        <p:txBody>
          <a:bodyPr/>
          <a:lstStyle/>
          <a:p>
            <a:r>
              <a:rPr lang="en-US" dirty="0" smtClean="0"/>
              <a:t>Is this equation linear?</a:t>
            </a:r>
          </a:p>
          <a:p>
            <a:r>
              <a:rPr lang="en-US" dirty="0" smtClean="0"/>
              <a:t>Can this equation be represented by a matrix multiplication?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24580" y="1463040"/>
            <a:ext cx="1276209" cy="206883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940" y="1580515"/>
            <a:ext cx="1094375" cy="16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projection linear?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373630"/>
            <a:ext cx="2552700" cy="41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90" y="2865120"/>
            <a:ext cx="24511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" y="3322320"/>
            <a:ext cx="2400300" cy="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050" y="2007870"/>
            <a:ext cx="245110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8370" y="3116580"/>
            <a:ext cx="2387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19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projection be represented as a matrix multiplication?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410" y="1814830"/>
            <a:ext cx="5656580" cy="1344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070" y="3729355"/>
            <a:ext cx="1094375" cy="1688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217420"/>
            <a:ext cx="2891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Matrix multiplication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" y="4278630"/>
            <a:ext cx="2891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Perspective projection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964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space of rays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3638207" cy="4351338"/>
              </a:xfrm>
            </p:spPr>
            <p:txBody>
              <a:bodyPr/>
              <a:lstStyle/>
              <a:p>
                <a:r>
                  <a:rPr lang="en-US" dirty="0" smtClean="0"/>
                  <a:t>Every point on a ray maps it to a point on image plane</a:t>
                </a:r>
              </a:p>
              <a:p>
                <a:r>
                  <a:rPr lang="en-US" dirty="0" smtClean="0"/>
                  <a:t>Perspective projection maps rays to points</a:t>
                </a:r>
              </a:p>
              <a:p>
                <a:r>
                  <a:rPr lang="en-US" dirty="0" smtClean="0"/>
                  <a:t>All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dirty="0" smtClean="0"/>
                  <a:t>) map to the same image point (x,y,1)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3638207" cy="4351338"/>
              </a:xfrm>
              <a:blipFill rotWithShape="0">
                <a:blip r:embed="rId2"/>
                <a:stretch>
                  <a:fillRect l="-3015" t="-2241" r="-5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674870" y="2099945"/>
            <a:ext cx="4469130" cy="3283586"/>
            <a:chOff x="397565" y="1398831"/>
            <a:chExt cx="5198510" cy="3939148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4036596" y="1398831"/>
              <a:ext cx="41268" cy="393914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97565" y="3558209"/>
              <a:ext cx="519851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441173" y="2246243"/>
              <a:ext cx="2595422" cy="13158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441174" y="2246243"/>
              <a:ext cx="0" cy="13119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25147" y="1515718"/>
              <a:ext cx="0" cy="382226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425148" y="2739807"/>
              <a:ext cx="0" cy="83488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351724" y="1876910"/>
              <a:ext cx="1073424" cy="443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36595" y="3708712"/>
              <a:ext cx="92434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O</a:t>
              </a:r>
              <a:endParaRPr lang="en-US" dirty="0"/>
            </a:p>
          </p:txBody>
        </p:sp>
        <p:sp>
          <p:nvSpPr>
            <p:cNvPr id="14" name="Arc 13"/>
            <p:cNvSpPr/>
            <p:nvPr/>
          </p:nvSpPr>
          <p:spPr>
            <a:xfrm rot="10800000">
              <a:off x="3322962" y="3191781"/>
              <a:ext cx="376443" cy="370340"/>
            </a:xfrm>
            <a:prstGeom prst="arc">
              <a:avLst>
                <a:gd name="adj1" fmla="val 18585036"/>
                <a:gd name="adj2" fmla="val 329540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403670" y="2909885"/>
            <a:ext cx="1011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(x,y,1)</a:t>
            </a:r>
            <a:endParaRPr lang="en-US" sz="2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908031" y="2373006"/>
                <a:ext cx="13280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charset="0"/>
                      </a:rPr>
                      <m:t>𝜆</m:t>
                    </m:r>
                    <m:r>
                      <a:rPr lang="en-US" sz="2000" b="0" i="1" dirty="0" smtClean="0">
                        <a:latin typeface="Cambria Math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charset="0"/>
                      </a:rPr>
                      <m:t>𝜆</m:t>
                    </m:r>
                    <m:r>
                      <a:rPr lang="en-US" sz="2000" b="0" i="1" dirty="0" smtClean="0">
                        <a:latin typeface="Cambria Math" charset="0"/>
                      </a:rPr>
                      <m:t>𝑦</m:t>
                    </m:r>
                    <m:r>
                      <a:rPr lang="en-US" sz="2000" b="0" i="1" dirty="0" smtClean="0">
                        <a:latin typeface="Cambria Math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31" y="2373006"/>
                <a:ext cx="1328046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458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6369380" y="3167090"/>
            <a:ext cx="73152" cy="735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4423410" y="2197380"/>
            <a:ext cx="1148644" cy="6056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0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 space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</p:spPr>
            <p:txBody>
              <a:bodyPr/>
              <a:lstStyle/>
              <a:p>
                <a:r>
                  <a:rPr lang="en-US" dirty="0" smtClean="0"/>
                  <a:t>Standard 2D space (plane)          : Each point represented by 2 coordinates (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Projective 2D space (plane)       : Each “point”</a:t>
                </a:r>
                <a:br>
                  <a:rPr lang="en-US" dirty="0" smtClean="0"/>
                </a:br>
                <a:r>
                  <a:rPr lang="en-US" dirty="0" smtClean="0"/>
                  <a:t> represented by </a:t>
                </a:r>
                <a:r>
                  <a:rPr lang="en-US" i="1" dirty="0" smtClean="0"/>
                  <a:t>3 </a:t>
                </a:r>
                <a:r>
                  <a:rPr lang="en-US" dirty="0" smtClean="0"/>
                  <a:t>coordinates (</a:t>
                </a:r>
                <a:r>
                  <a:rPr lang="en-US" dirty="0" err="1" smtClean="0"/>
                  <a:t>x,y,z</a:t>
                </a:r>
                <a:r>
                  <a:rPr lang="en-US" dirty="0" smtClean="0"/>
                  <a:t>), BUT: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𝑧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Mapping         to        (points to rays):</a:t>
                </a:r>
              </a:p>
              <a:p>
                <a:endParaRPr lang="en-US" dirty="0"/>
              </a:p>
              <a:p>
                <a:r>
                  <a:rPr lang="en-US" dirty="0" smtClean="0"/>
                  <a:t>Mapping         to        (rays to points):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  <a:blipFill rotWithShape="0">
                <a:blip r:embed="rId2"/>
                <a:stretch>
                  <a:fillRect l="-1391"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480" y="1837055"/>
            <a:ext cx="393918" cy="323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480" y="2780030"/>
            <a:ext cx="347266" cy="31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460" y="5022850"/>
            <a:ext cx="2712938" cy="401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422" y="4573905"/>
            <a:ext cx="345936" cy="283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380" y="4578350"/>
            <a:ext cx="305594" cy="27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642" y="5594985"/>
            <a:ext cx="345936" cy="283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640" y="5633720"/>
            <a:ext cx="305594" cy="279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3660" y="6019800"/>
            <a:ext cx="2975610" cy="73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1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 space and homogenous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Mapping         to        (points to rays):</a:t>
            </a:r>
          </a:p>
          <a:p>
            <a:endParaRPr lang="en-US" dirty="0"/>
          </a:p>
          <a:p>
            <a:r>
              <a:rPr lang="en-US" dirty="0"/>
              <a:t>Mapping         to        (rays to points</a:t>
            </a:r>
            <a:r>
              <a:rPr lang="en-US" dirty="0" smtClean="0"/>
              <a:t>):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change of coordinates</a:t>
            </a:r>
          </a:p>
          <a:p>
            <a:r>
              <a:rPr lang="en-US" dirty="0" smtClean="0"/>
              <a:t>Also called </a:t>
            </a:r>
            <a:r>
              <a:rPr lang="en-US" i="1" dirty="0" smtClean="0"/>
              <a:t>homogenous coordinates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422" y="1899285"/>
            <a:ext cx="345936" cy="283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380" y="1903730"/>
            <a:ext cx="305594" cy="27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642" y="2920365"/>
            <a:ext cx="345936" cy="283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640" y="2959100"/>
            <a:ext cx="305594" cy="27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460" y="2371090"/>
            <a:ext cx="2712938" cy="401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660" y="3368040"/>
            <a:ext cx="2975610" cy="73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88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Homogenous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standard Euclidean coordinates</a:t>
            </a:r>
          </a:p>
          <a:p>
            <a:pPr lvl="1"/>
            <a:r>
              <a:rPr lang="en-US" dirty="0" smtClean="0"/>
              <a:t>2D points :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3D points : (</a:t>
            </a:r>
            <a:r>
              <a:rPr lang="en-US" dirty="0" err="1" smtClean="0"/>
              <a:t>x,y,z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In homogenous coordinates</a:t>
            </a:r>
          </a:p>
          <a:p>
            <a:pPr lvl="1"/>
            <a:r>
              <a:rPr lang="en-US" dirty="0" smtClean="0"/>
              <a:t>2D points : (x,y,1)</a:t>
            </a:r>
          </a:p>
          <a:p>
            <a:pPr lvl="1"/>
            <a:r>
              <a:rPr lang="en-US" dirty="0" smtClean="0"/>
              <a:t>3D points : (x,y,z,1)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44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homogenous coordinates?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60" y="1941830"/>
            <a:ext cx="2476500" cy="1472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510" y="2020570"/>
            <a:ext cx="1084580" cy="1330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480" y="1888490"/>
            <a:ext cx="1358900" cy="1663700"/>
          </a:xfrm>
          <a:prstGeom prst="rect">
            <a:avLst/>
          </a:prstGeom>
        </p:spPr>
      </p:pic>
      <p:sp>
        <p:nvSpPr>
          <p:cNvPr id="10" name="Up Arrow Callout 9"/>
          <p:cNvSpPr/>
          <p:nvPr/>
        </p:nvSpPr>
        <p:spPr>
          <a:xfrm>
            <a:off x="2526030" y="3451860"/>
            <a:ext cx="1783080" cy="244602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Homogenous coordinates of world point</a:t>
            </a:r>
            <a:endParaRPr lang="en-US" dirty="0"/>
          </a:p>
        </p:txBody>
      </p:sp>
      <p:sp>
        <p:nvSpPr>
          <p:cNvPr id="11" name="Up Arrow Callout 10"/>
          <p:cNvSpPr/>
          <p:nvPr/>
        </p:nvSpPr>
        <p:spPr>
          <a:xfrm>
            <a:off x="5707380" y="3478530"/>
            <a:ext cx="1783080" cy="244602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Homogenous coordinates of image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295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homogenous coordinates?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4434839"/>
            <a:ext cx="7886700" cy="1742123"/>
          </a:xfrm>
        </p:spPr>
        <p:txBody>
          <a:bodyPr/>
          <a:lstStyle/>
          <a:p>
            <a:r>
              <a:rPr lang="en-US" dirty="0" smtClean="0"/>
              <a:t>Perspective projection is matrix multiplication in homogenous coordinates!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60" y="1941830"/>
            <a:ext cx="2476500" cy="1472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510" y="2020570"/>
            <a:ext cx="1084580" cy="1330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480" y="1888490"/>
            <a:ext cx="1358900" cy="166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575" y="3879850"/>
            <a:ext cx="24257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47990" y="4794196"/>
            <a:ext cx="4129884" cy="84079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pinhole camera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47990" y="1848485"/>
                <a:ext cx="4009339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Pinhole camera collapses </a:t>
                </a:r>
                <a:r>
                  <a:rPr lang="en-US" sz="2000" i="1" dirty="0" smtClean="0"/>
                  <a:t>ray OP to point p</a:t>
                </a:r>
              </a:p>
              <a:p>
                <a:r>
                  <a:rPr lang="en-US" sz="2000" dirty="0" smtClean="0"/>
                  <a:t>Any point on ray OP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𝑂</m:t>
                    </m:r>
                    <m:r>
                      <a:rPr lang="en-US" sz="2000" b="0" i="1" smtClean="0">
                        <a:latin typeface="Cambria Math" charset="0"/>
                      </a:rPr>
                      <m:t>+</m:t>
                    </m:r>
                    <m:r>
                      <a:rPr lang="en-US" sz="2000" b="0" i="1" smtClean="0">
                        <a:latin typeface="Cambria Math" charset="0"/>
                      </a:rPr>
                      <m:t>𝜆</m:t>
                    </m:r>
                    <m:d>
                      <m:d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𝑃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𝑂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𝜆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𝜆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𝑌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𝜆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𝑍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r>
                  <a:rPr lang="en-US" sz="2000" dirty="0" smtClean="0"/>
                  <a:t>For this point to lie on Z=-1 plane:</a:t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𝜆</m:t>
                        </m:r>
                      </m:e>
                      <m:sup>
                        <m:r>
                          <a:rPr lang="en-US" sz="20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charset="0"/>
                      </a:rPr>
                      <m:t>𝑍</m:t>
                    </m:r>
                    <m:r>
                      <a:rPr lang="en-US" sz="2000" b="0" i="1" smtClean="0">
                        <a:latin typeface="Cambria Math" charset="0"/>
                      </a:rPr>
                      <m:t>=−1</m:t>
                    </m:r>
                  </m:oMath>
                </a14:m>
                <a:r>
                  <a:rPr lang="en-US" sz="2000" b="0" dirty="0" smtClean="0"/>
                  <a:t/>
                </a:r>
                <a:br>
                  <a:rPr lang="en-US" sz="2000" b="0" dirty="0" smtClean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⇒</m:t>
                    </m:r>
                    <m:sSup>
                      <m:sSup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𝜆</m:t>
                        </m:r>
                      </m:e>
                      <m:sup>
                        <m:r>
                          <a:rPr lang="en-US" sz="20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mr-IN" sz="20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charset="0"/>
                          </a:rPr>
                          <m:t>−1</m:t>
                        </m:r>
                      </m:num>
                      <m:den>
                        <m:r>
                          <a:rPr lang="en-US" sz="2000" b="0" i="1" smtClean="0">
                            <a:latin typeface="Cambria Math" charset="0"/>
                          </a:rPr>
                          <m:t>𝑍</m:t>
                        </m:r>
                      </m:den>
                    </m:f>
                  </m:oMath>
                </a14:m>
                <a:endParaRPr lang="en-US" sz="2000" b="0" dirty="0" smtClean="0"/>
              </a:p>
              <a:p>
                <a:r>
                  <a:rPr lang="en-US" sz="2000" dirty="0" smtClean="0"/>
                  <a:t>Coordinates of point p: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990" y="1848485"/>
                <a:ext cx="4009339" cy="4351338"/>
              </a:xfrm>
              <a:blipFill rotWithShape="0">
                <a:blip r:embed="rId2"/>
                <a:stretch>
                  <a:fillRect l="-1368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4663440" y="2811780"/>
            <a:ext cx="4497957" cy="2628900"/>
            <a:chOff x="1277860" y="1051560"/>
            <a:chExt cx="8079769" cy="4642428"/>
          </a:xfrm>
        </p:grpSpPr>
        <p:cxnSp>
          <p:nvCxnSpPr>
            <p:cNvPr id="5" name="Straight Arrow Connector 4"/>
            <p:cNvCxnSpPr>
              <a:stCxn id="16" idx="2"/>
            </p:cNvCxnSpPr>
            <p:nvPr/>
          </p:nvCxnSpPr>
          <p:spPr>
            <a:xfrm flipH="1">
              <a:off x="3177540" y="3533322"/>
              <a:ext cx="366159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16" idx="2"/>
            </p:cNvCxnSpPr>
            <p:nvPr/>
          </p:nvCxnSpPr>
          <p:spPr>
            <a:xfrm flipH="1" flipV="1">
              <a:off x="1483420" y="2831705"/>
              <a:ext cx="5355711" cy="70161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16" idx="6"/>
            </p:cNvCxnSpPr>
            <p:nvPr/>
          </p:nvCxnSpPr>
          <p:spPr>
            <a:xfrm flipH="1" flipV="1">
              <a:off x="6884850" y="3533322"/>
              <a:ext cx="1637939" cy="1977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7"/>
            <p:cNvSpPr/>
            <p:nvPr/>
          </p:nvSpPr>
          <p:spPr>
            <a:xfrm rot="5400000" flipV="1">
              <a:off x="7112600" y="2695158"/>
              <a:ext cx="2793123" cy="974712"/>
            </a:xfrm>
            <a:prstGeom prst="parallelogram">
              <a:avLst>
                <a:gd name="adj" fmla="val 89519"/>
              </a:avLst>
            </a:prstGeom>
            <a:solidFill>
              <a:schemeClr val="bg2">
                <a:lumMod val="90000"/>
                <a:alpha val="72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839131" y="3466194"/>
              <a:ext cx="45719" cy="13425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522789" y="3661228"/>
              <a:ext cx="45719" cy="9887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16" idx="1"/>
            </p:cNvCxnSpPr>
            <p:nvPr/>
          </p:nvCxnSpPr>
          <p:spPr>
            <a:xfrm flipH="1" flipV="1">
              <a:off x="6839131" y="1051560"/>
              <a:ext cx="6695" cy="243429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6" idx="2"/>
            </p:cNvCxnSpPr>
            <p:nvPr/>
          </p:nvCxnSpPr>
          <p:spPr>
            <a:xfrm flipH="1">
              <a:off x="4366260" y="3533322"/>
              <a:ext cx="2472871" cy="20380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845826" y="1061232"/>
              <a:ext cx="1081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20835" y="5324656"/>
              <a:ext cx="1081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79611" y="3526001"/>
              <a:ext cx="1081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20840" y="3574778"/>
              <a:ext cx="4111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</a:rPr>
                <a:t>O</a:t>
              </a: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63291" y="4394299"/>
              <a:ext cx="1329034" cy="815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</a:rPr>
                <a:t>Z=-1</a:t>
              </a: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77860" y="2831705"/>
              <a:ext cx="1651051" cy="1141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rgbClr val="00B0F0"/>
                  </a:solidFill>
                </a:rPr>
                <a:t>P = (X,Y,Z)</a:t>
              </a:r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9371" y="2479903"/>
              <a:ext cx="1318258" cy="1141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p = (</a:t>
              </a:r>
              <a:r>
                <a:rPr lang="en-US" dirty="0" err="1" smtClean="0">
                  <a:solidFill>
                    <a:srgbClr val="00B0F0"/>
                  </a:solidFill>
                </a:rPr>
                <a:t>x,y</a:t>
              </a:r>
              <a:r>
                <a:rPr lang="en-US" dirty="0" smtClean="0">
                  <a:solidFill>
                    <a:srgbClr val="00B0F0"/>
                  </a:solidFill>
                </a:rPr>
                <a:t>)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155180" y="59778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71" y="4845549"/>
            <a:ext cx="3793558" cy="52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homogenous coordinates?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Translation is matrix multiplication in homogenous coordinates!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1687512"/>
            <a:ext cx="5776913" cy="19712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43475" y="1543050"/>
            <a:ext cx="2486025" cy="2300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5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Homogenous coordinates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87513"/>
            <a:ext cx="9067800" cy="219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75" y="4305301"/>
            <a:ext cx="55372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1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Homogenous coordinates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8" y="3760787"/>
            <a:ext cx="2169796" cy="1382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960" y="1784662"/>
            <a:ext cx="2476500" cy="1472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510" y="1863402"/>
            <a:ext cx="1084580" cy="1330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480" y="1731322"/>
            <a:ext cx="1358900" cy="166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287" y="4135438"/>
            <a:ext cx="1155700" cy="5588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914775" y="4214813"/>
            <a:ext cx="985838" cy="414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projection in homogenous coordinates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13" y="1990725"/>
            <a:ext cx="5270500" cy="110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25" y="3649662"/>
            <a:ext cx="35433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matrix transformations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1963738"/>
            <a:ext cx="1155700" cy="55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0263" y="1971675"/>
            <a:ext cx="4843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 x 4 : </a:t>
            </a:r>
            <a:r>
              <a:rPr lang="en-US" sz="2800" smtClean="0"/>
              <a:t>Perspective projection</a:t>
            </a:r>
            <a:endParaRPr lang="en-US" sz="2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62" y="3548061"/>
            <a:ext cx="1220788" cy="900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37" y="2590800"/>
            <a:ext cx="1175627" cy="8667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66926" y="2609850"/>
            <a:ext cx="4843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 x 4 </a:t>
            </a:r>
            <a:r>
              <a:rPr lang="en-US" sz="2800" smtClean="0"/>
              <a:t>: Translation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047876" y="3690938"/>
            <a:ext cx="4843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 x 4 : Affine transformation (linear transformation + translation)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03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matrix transformations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2" y="1804986"/>
            <a:ext cx="1220788" cy="900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3725863"/>
            <a:ext cx="2095500" cy="40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63" y="4329112"/>
            <a:ext cx="202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Euclidean</a:t>
            </a:r>
            <a:endParaRPr lang="en-US" sz="3200" dirty="0"/>
          </a:p>
        </p:txBody>
      </p:sp>
      <p:sp>
        <p:nvSpPr>
          <p:cNvPr id="9" name="Cube 8"/>
          <p:cNvSpPr/>
          <p:nvPr/>
        </p:nvSpPr>
        <p:spPr>
          <a:xfrm>
            <a:off x="3257550" y="3771900"/>
            <a:ext cx="1271588" cy="12858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 rot="19445982">
            <a:off x="4981575" y="3581400"/>
            <a:ext cx="1271588" cy="12858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matrix transformations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2" y="1804986"/>
            <a:ext cx="1220788" cy="900073"/>
          </a:xfrm>
          <a:prstGeom prst="rect">
            <a:avLst/>
          </a:prstGeom>
        </p:spPr>
      </p:pic>
      <p:sp>
        <p:nvSpPr>
          <p:cNvPr id="9" name="Cube 8"/>
          <p:cNvSpPr/>
          <p:nvPr/>
        </p:nvSpPr>
        <p:spPr>
          <a:xfrm>
            <a:off x="3271837" y="3543300"/>
            <a:ext cx="1271588" cy="12858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 rot="19445982">
            <a:off x="5294113" y="3093986"/>
            <a:ext cx="2138121" cy="238893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87" y="3289301"/>
            <a:ext cx="1557038" cy="9255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8125" y="4181475"/>
            <a:ext cx="306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Similarity transformation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78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matrix transformations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2" y="1804986"/>
            <a:ext cx="1220788" cy="900073"/>
          </a:xfrm>
          <a:prstGeom prst="rect">
            <a:avLst/>
          </a:prstGeom>
        </p:spPr>
      </p:pic>
      <p:sp>
        <p:nvSpPr>
          <p:cNvPr id="9" name="Cube 8"/>
          <p:cNvSpPr/>
          <p:nvPr/>
        </p:nvSpPr>
        <p:spPr>
          <a:xfrm>
            <a:off x="3471862" y="3800474"/>
            <a:ext cx="1271588" cy="12858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5294113" y="3093986"/>
            <a:ext cx="3306962" cy="2388939"/>
          </a:xfrm>
          <a:prstGeom prst="cube">
            <a:avLst>
              <a:gd name="adj" fmla="val 47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50" y="3032125"/>
            <a:ext cx="2497700" cy="1096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325" y="4214813"/>
            <a:ext cx="3214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Anisotropic scaling </a:t>
            </a:r>
            <a:r>
              <a:rPr lang="en-US" sz="2400" smtClean="0"/>
              <a:t>and translation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391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matrix transformations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2" y="1804986"/>
            <a:ext cx="1220788" cy="900073"/>
          </a:xfrm>
          <a:prstGeom prst="rect">
            <a:avLst/>
          </a:prstGeom>
        </p:spPr>
      </p:pic>
      <p:sp>
        <p:nvSpPr>
          <p:cNvPr id="9" name="Cube 8"/>
          <p:cNvSpPr/>
          <p:nvPr/>
        </p:nvSpPr>
        <p:spPr>
          <a:xfrm>
            <a:off x="771525" y="4186237"/>
            <a:ext cx="1271588" cy="12858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0062" y="2757488"/>
            <a:ext cx="3214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General </a:t>
            </a:r>
            <a:r>
              <a:rPr lang="en-US" sz="2400" smtClean="0"/>
              <a:t>affine transformation</a:t>
            </a:r>
            <a:endParaRPr lang="en-US" sz="2400" dirty="0"/>
          </a:p>
        </p:txBody>
      </p:sp>
      <p:sp>
        <p:nvSpPr>
          <p:cNvPr id="7" name="Parallelogram 6"/>
          <p:cNvSpPr/>
          <p:nvPr/>
        </p:nvSpPr>
        <p:spPr>
          <a:xfrm>
            <a:off x="3557588" y="4143375"/>
            <a:ext cx="1571625" cy="122872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3871912" y="3757613"/>
            <a:ext cx="2443163" cy="380999"/>
          </a:xfrm>
          <a:prstGeom prst="parallelogram">
            <a:avLst>
              <a:gd name="adj" fmla="val 31523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 rot="20491708">
            <a:off x="4594353" y="4037411"/>
            <a:ext cx="1943186" cy="1088321"/>
          </a:xfrm>
          <a:prstGeom prst="parallelogram">
            <a:avLst>
              <a:gd name="adj" fmla="val 6343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0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transformations in 2D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519113" y="2128838"/>
            <a:ext cx="809625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11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796030" y="4697730"/>
            <a:ext cx="1276209" cy="206883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projection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8485"/>
            <a:ext cx="7886700" cy="4351338"/>
          </a:xfrm>
        </p:spPr>
        <p:txBody>
          <a:bodyPr/>
          <a:lstStyle/>
          <a:p>
            <a:r>
              <a:rPr lang="en-US" dirty="0" smtClean="0"/>
              <a:t>A point P = (X, Y, Z) in 3D projects to a point p = (</a:t>
            </a:r>
            <a:r>
              <a:rPr lang="en-US" dirty="0" err="1" smtClean="0"/>
              <a:t>x,y</a:t>
            </a:r>
            <a:r>
              <a:rPr lang="en-US" dirty="0" smtClean="0"/>
              <a:t>) in the image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But pinhole camera’s image is inverted, invert it back!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030" y="2606040"/>
            <a:ext cx="1276209" cy="1554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390" y="4940935"/>
            <a:ext cx="1094375" cy="16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derivation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34678" y="1610139"/>
            <a:ext cx="0" cy="485029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97565" y="3558209"/>
            <a:ext cx="82296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41174" y="2246243"/>
            <a:ext cx="4403035" cy="2146853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41174" y="2246243"/>
            <a:ext cx="0" cy="13119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44209" y="1610139"/>
            <a:ext cx="0" cy="474096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44209" y="3558209"/>
            <a:ext cx="0" cy="8348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51723" y="1876910"/>
            <a:ext cx="107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 = (X,Y,Z)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39648" y="3222870"/>
            <a:ext cx="92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42966" y="4256541"/>
            <a:ext cx="924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= (</a:t>
            </a:r>
            <a:r>
              <a:rPr lang="en-US" dirty="0" err="1" smtClean="0"/>
              <a:t>x,y,z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3" name="Arc 22"/>
          <p:cNvSpPr/>
          <p:nvPr/>
        </p:nvSpPr>
        <p:spPr>
          <a:xfrm rot="10800000">
            <a:off x="3322962" y="3191781"/>
            <a:ext cx="376443" cy="370340"/>
          </a:xfrm>
          <a:prstGeom prst="arc">
            <a:avLst>
              <a:gd name="adj1" fmla="val 18585036"/>
              <a:gd name="adj2" fmla="val 329540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909562">
            <a:off x="4608427" y="3513145"/>
            <a:ext cx="376443" cy="370340"/>
          </a:xfrm>
          <a:prstGeom prst="arc">
            <a:avLst>
              <a:gd name="adj1" fmla="val 18585036"/>
              <a:gd name="adj2" fmla="val 329540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15404" y="2700563"/>
            <a:ext cx="49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6" name="Left Brace 25"/>
          <p:cNvSpPr/>
          <p:nvPr/>
        </p:nvSpPr>
        <p:spPr>
          <a:xfrm>
            <a:off x="1193317" y="2242331"/>
            <a:ext cx="158406" cy="1281886"/>
          </a:xfrm>
          <a:prstGeom prst="leftBrace">
            <a:avLst>
              <a:gd name="adj1" fmla="val 6868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088987" y="3752385"/>
            <a:ext cx="49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y</a:t>
            </a:r>
            <a:endParaRPr lang="en-US" dirty="0"/>
          </a:p>
        </p:txBody>
      </p:sp>
      <p:sp>
        <p:nvSpPr>
          <p:cNvPr id="28" name="Left Brace 27"/>
          <p:cNvSpPr/>
          <p:nvPr/>
        </p:nvSpPr>
        <p:spPr>
          <a:xfrm rot="10800000">
            <a:off x="5923990" y="3646050"/>
            <a:ext cx="164996" cy="747045"/>
          </a:xfrm>
          <a:prstGeom prst="leftBrace">
            <a:avLst>
              <a:gd name="adj1" fmla="val 6868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16200000">
            <a:off x="2581145" y="2395473"/>
            <a:ext cx="234661" cy="2693506"/>
          </a:xfrm>
          <a:prstGeom prst="leftBrace">
            <a:avLst>
              <a:gd name="adj1" fmla="val 6868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/>
          <p:cNvSpPr/>
          <p:nvPr/>
        </p:nvSpPr>
        <p:spPr>
          <a:xfrm rot="5400000">
            <a:off x="4966194" y="2621967"/>
            <a:ext cx="134705" cy="1618838"/>
          </a:xfrm>
          <a:prstGeom prst="leftBrace">
            <a:avLst>
              <a:gd name="adj1" fmla="val 6868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566782" y="3823979"/>
            <a:ext cx="49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Z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901230" y="2994701"/>
            <a:ext cx="49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923" y="4823156"/>
            <a:ext cx="855003" cy="60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41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virtual image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pinhole camera produces an inverted image</a:t>
            </a:r>
          </a:p>
          <a:p>
            <a:r>
              <a:rPr lang="en-US" dirty="0" smtClean="0"/>
              <a:t>Imagine a ”virtual image plane” in the front of the camera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205567" y="3151258"/>
            <a:ext cx="3362905" cy="2858991"/>
            <a:chOff x="397565" y="1610139"/>
            <a:chExt cx="8229600" cy="4850296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4134678" y="1610139"/>
              <a:ext cx="0" cy="485029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397565" y="3558209"/>
              <a:ext cx="8229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41174" y="2246243"/>
              <a:ext cx="4403035" cy="2146853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441174" y="2246243"/>
              <a:ext cx="0" cy="13119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844209" y="1610139"/>
              <a:ext cx="0" cy="4740965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844209" y="3558209"/>
              <a:ext cx="0" cy="8348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351724" y="1876910"/>
              <a:ext cx="1073424" cy="62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6595" y="3708712"/>
              <a:ext cx="92434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O</a:t>
              </a:r>
              <a:endParaRPr lang="en-US" dirty="0"/>
            </a:p>
          </p:txBody>
        </p:sp>
        <p:sp>
          <p:nvSpPr>
            <p:cNvPr id="13" name="Arc 12"/>
            <p:cNvSpPr/>
            <p:nvPr/>
          </p:nvSpPr>
          <p:spPr>
            <a:xfrm rot="10800000">
              <a:off x="3322962" y="3191781"/>
              <a:ext cx="376443" cy="370340"/>
            </a:xfrm>
            <a:prstGeom prst="arc">
              <a:avLst>
                <a:gd name="adj1" fmla="val 18585036"/>
                <a:gd name="adj2" fmla="val 329540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rot="909562">
              <a:off x="4608427" y="3513145"/>
              <a:ext cx="376443" cy="370340"/>
            </a:xfrm>
            <a:prstGeom prst="arc">
              <a:avLst>
                <a:gd name="adj1" fmla="val 18585036"/>
                <a:gd name="adj2" fmla="val 329540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9392" y="2562468"/>
              <a:ext cx="494473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16" name="Left Brace 15"/>
            <p:cNvSpPr/>
            <p:nvPr/>
          </p:nvSpPr>
          <p:spPr>
            <a:xfrm>
              <a:off x="1193317" y="2242331"/>
              <a:ext cx="158406" cy="1281886"/>
            </a:xfrm>
            <a:prstGeom prst="leftBrace">
              <a:avLst>
                <a:gd name="adj1" fmla="val 6868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88987" y="3752385"/>
              <a:ext cx="494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y</a:t>
              </a:r>
              <a:endParaRPr lang="en-US" dirty="0"/>
            </a:p>
          </p:txBody>
        </p:sp>
        <p:sp>
          <p:nvSpPr>
            <p:cNvPr id="18" name="Left Brace 17"/>
            <p:cNvSpPr/>
            <p:nvPr/>
          </p:nvSpPr>
          <p:spPr>
            <a:xfrm rot="10800000">
              <a:off x="5923990" y="3646050"/>
              <a:ext cx="164996" cy="747045"/>
            </a:xfrm>
            <a:prstGeom prst="leftBrace">
              <a:avLst>
                <a:gd name="adj1" fmla="val 6868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Left Brace 18"/>
            <p:cNvSpPr/>
            <p:nvPr/>
          </p:nvSpPr>
          <p:spPr>
            <a:xfrm rot="16200000">
              <a:off x="2581145" y="2395473"/>
              <a:ext cx="234661" cy="2693506"/>
            </a:xfrm>
            <a:prstGeom prst="leftBrace">
              <a:avLst>
                <a:gd name="adj1" fmla="val 6868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Brace 19"/>
            <p:cNvSpPr/>
            <p:nvPr/>
          </p:nvSpPr>
          <p:spPr>
            <a:xfrm rot="5400000">
              <a:off x="4966194" y="2621967"/>
              <a:ext cx="134705" cy="1618838"/>
            </a:xfrm>
            <a:prstGeom prst="leftBrace">
              <a:avLst>
                <a:gd name="adj1" fmla="val 6868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66782" y="3823979"/>
              <a:ext cx="494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Z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01229" y="2994702"/>
              <a:ext cx="651018" cy="62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70558" y="3001500"/>
            <a:ext cx="3362905" cy="2863444"/>
            <a:chOff x="397565" y="1398831"/>
            <a:chExt cx="8229600" cy="4857851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4077864" y="1398831"/>
              <a:ext cx="0" cy="485029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397565" y="3558209"/>
              <a:ext cx="8229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441173" y="2246243"/>
              <a:ext cx="2595422" cy="13158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441174" y="2246243"/>
              <a:ext cx="0" cy="13119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425148" y="1515717"/>
              <a:ext cx="0" cy="4740965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425148" y="2739807"/>
              <a:ext cx="0" cy="83488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351724" y="1876910"/>
              <a:ext cx="1073424" cy="62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36595" y="3708712"/>
              <a:ext cx="92434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O</a:t>
              </a:r>
              <a:endParaRPr lang="en-US" dirty="0"/>
            </a:p>
          </p:txBody>
        </p:sp>
        <p:sp>
          <p:nvSpPr>
            <p:cNvPr id="34" name="Arc 33"/>
            <p:cNvSpPr/>
            <p:nvPr/>
          </p:nvSpPr>
          <p:spPr>
            <a:xfrm rot="10800000">
              <a:off x="3322962" y="3191781"/>
              <a:ext cx="376443" cy="370340"/>
            </a:xfrm>
            <a:prstGeom prst="arc">
              <a:avLst>
                <a:gd name="adj1" fmla="val 18585036"/>
                <a:gd name="adj2" fmla="val 329540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9392" y="2562468"/>
              <a:ext cx="494473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37" name="Left Brace 36"/>
            <p:cNvSpPr/>
            <p:nvPr/>
          </p:nvSpPr>
          <p:spPr>
            <a:xfrm>
              <a:off x="1193317" y="2242331"/>
              <a:ext cx="158406" cy="1281886"/>
            </a:xfrm>
            <a:prstGeom prst="leftBrace">
              <a:avLst>
                <a:gd name="adj1" fmla="val 6868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eft Brace 38"/>
            <p:cNvSpPr/>
            <p:nvPr/>
          </p:nvSpPr>
          <p:spPr>
            <a:xfrm rot="10800000" flipH="1">
              <a:off x="2147473" y="2752370"/>
              <a:ext cx="227056" cy="747045"/>
            </a:xfrm>
            <a:prstGeom prst="leftBrace">
              <a:avLst>
                <a:gd name="adj1" fmla="val 6868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458697" y="3801808"/>
            <a:ext cx="202059" cy="21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y</a:t>
            </a:r>
            <a:endParaRPr lang="en-US" dirty="0"/>
          </a:p>
        </p:txBody>
      </p:sp>
      <p:sp>
        <p:nvSpPr>
          <p:cNvPr id="46" name="Left Brace 45"/>
          <p:cNvSpPr/>
          <p:nvPr/>
        </p:nvSpPr>
        <p:spPr>
          <a:xfrm rot="5400000" flipH="1">
            <a:off x="6081253" y="4061927"/>
            <a:ext cx="119483" cy="650061"/>
          </a:xfrm>
          <a:prstGeom prst="leftBrace">
            <a:avLst>
              <a:gd name="adj1" fmla="val 6868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005818" y="4408135"/>
            <a:ext cx="26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8" name="Left Brace 47"/>
          <p:cNvSpPr/>
          <p:nvPr/>
        </p:nvSpPr>
        <p:spPr>
          <a:xfrm rot="16200000">
            <a:off x="5829490" y="4170099"/>
            <a:ext cx="138320" cy="1100662"/>
          </a:xfrm>
          <a:prstGeom prst="leftBrace">
            <a:avLst>
              <a:gd name="adj1" fmla="val 6868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844836" y="4768619"/>
            <a:ext cx="202059" cy="21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projection equation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784600" y="2708910"/>
            <a:ext cx="1276209" cy="206883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960" y="2826385"/>
            <a:ext cx="1094375" cy="16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 1: Farther away objects are smaller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10" b="38238"/>
          <a:stretch/>
        </p:blipFill>
        <p:spPr>
          <a:xfrm>
            <a:off x="1780728" y="1783080"/>
            <a:ext cx="5582544" cy="29603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25980" y="4126230"/>
            <a:ext cx="160020" cy="1600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18360" y="2061210"/>
            <a:ext cx="160020" cy="1600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68880" y="4033839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(X, Y, Z)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1956554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(X</a:t>
            </a:r>
            <a:r>
              <a:rPr lang="en-US" smtClean="0">
                <a:solidFill>
                  <a:srgbClr val="FFFF00"/>
                </a:solidFill>
              </a:rPr>
              <a:t>, Y + h, </a:t>
            </a:r>
            <a:r>
              <a:rPr lang="en-US" dirty="0" smtClean="0">
                <a:solidFill>
                  <a:srgbClr val="FFFF00"/>
                </a:solidFill>
              </a:rPr>
              <a:t>Z)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365" y="5466057"/>
            <a:ext cx="2627630" cy="7608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68755" y="5384841"/>
            <a:ext cx="4194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of foot: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Image of head: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5303690"/>
            <a:ext cx="708660" cy="4520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4660" y="5891944"/>
            <a:ext cx="1057910" cy="43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4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5585</TotalTime>
  <Words>1173</Words>
  <Application>Microsoft Macintosh PowerPoint</Application>
  <PresentationFormat>On-screen Show (4:3)</PresentationFormat>
  <Paragraphs>255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Calibri</vt:lpstr>
      <vt:lpstr>Calibri Light</vt:lpstr>
      <vt:lpstr>Cambria Math</vt:lpstr>
      <vt:lpstr>Mangal</vt:lpstr>
      <vt:lpstr>Arial</vt:lpstr>
      <vt:lpstr>Office Theme</vt:lpstr>
      <vt:lpstr>Perspective projection and Transformations</vt:lpstr>
      <vt:lpstr>The pinhole camera</vt:lpstr>
      <vt:lpstr>The pinhole camera</vt:lpstr>
      <vt:lpstr>The pinhole camera</vt:lpstr>
      <vt:lpstr>The projection equation</vt:lpstr>
      <vt:lpstr>Another derivation</vt:lpstr>
      <vt:lpstr>A virtual image plane</vt:lpstr>
      <vt:lpstr>The projection equation</vt:lpstr>
      <vt:lpstr>Consequence 1: Farther away objects are smaller</vt:lpstr>
      <vt:lpstr>Consequence 2: Parallel lines converge at a point</vt:lpstr>
      <vt:lpstr>Consequence 2: Parallel lines converge at a point</vt:lpstr>
      <vt:lpstr>Consequence 2: Parallel lines converge at a point</vt:lpstr>
      <vt:lpstr>Consequence 2: Parallel lines converge at a point</vt:lpstr>
      <vt:lpstr>Consequence 2: Parallel lines converge at a point</vt:lpstr>
      <vt:lpstr>Consequence 2: Parallel lines converge at a point</vt:lpstr>
      <vt:lpstr>What about planes?</vt:lpstr>
      <vt:lpstr>Changing coordinate systems</vt:lpstr>
      <vt:lpstr>Changing coordinate systems</vt:lpstr>
      <vt:lpstr>Changing coordinate systems</vt:lpstr>
      <vt:lpstr>Changing coordinate systems</vt:lpstr>
      <vt:lpstr>Changing coordinate systems</vt:lpstr>
      <vt:lpstr>Changing coordinate systems</vt:lpstr>
      <vt:lpstr>Rotations and translations</vt:lpstr>
      <vt:lpstr>Properties of rotation matrices</vt:lpstr>
      <vt:lpstr>Properties of rotation matrices</vt:lpstr>
      <vt:lpstr>Rotation matrices</vt:lpstr>
      <vt:lpstr>Rotation matrices from axis and angle</vt:lpstr>
      <vt:lpstr>Rotation matrices from axis and angle</vt:lpstr>
      <vt:lpstr>Translations</vt:lpstr>
      <vt:lpstr>Putting everything together</vt:lpstr>
      <vt:lpstr>The projection equation</vt:lpstr>
      <vt:lpstr>Is projection linear?</vt:lpstr>
      <vt:lpstr>Can projection be represented as a matrix multiplication?</vt:lpstr>
      <vt:lpstr>The space of rays</vt:lpstr>
      <vt:lpstr>Projective space</vt:lpstr>
      <vt:lpstr>Projective space and homogenous coordinates</vt:lpstr>
      <vt:lpstr>Homogenous coordinates</vt:lpstr>
      <vt:lpstr>Why homogenous coordinates?</vt:lpstr>
      <vt:lpstr>Why homogenous coordinates?</vt:lpstr>
      <vt:lpstr>Why homogenous coordinates?</vt:lpstr>
      <vt:lpstr>Homogenous coordinates</vt:lpstr>
      <vt:lpstr>Homogenous coordinates</vt:lpstr>
      <vt:lpstr>Perspective projection in homogenous coordinates</vt:lpstr>
      <vt:lpstr>More about matrix transformations</vt:lpstr>
      <vt:lpstr>More about matrix transformations</vt:lpstr>
      <vt:lpstr>More about matrix transformations</vt:lpstr>
      <vt:lpstr>More about matrix transformations</vt:lpstr>
      <vt:lpstr>More about matrix transformations</vt:lpstr>
      <vt:lpstr>Matrix transformations in 2D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Transformations</dc:title>
  <dc:creator>Bharath Hariharan</dc:creator>
  <cp:lastModifiedBy>Bharath Hariharan</cp:lastModifiedBy>
  <cp:revision>33</cp:revision>
  <dcterms:created xsi:type="dcterms:W3CDTF">2018-03-03T19:51:22Z</dcterms:created>
  <dcterms:modified xsi:type="dcterms:W3CDTF">2018-03-07T16:56:29Z</dcterms:modified>
</cp:coreProperties>
</file>